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33"/>
  </p:notesMasterIdLst>
  <p:handoutMasterIdLst>
    <p:handoutMasterId r:id="rId34"/>
  </p:handoutMasterIdLst>
  <p:sldIdLst>
    <p:sldId id="1521" r:id="rId2"/>
    <p:sldId id="1590" r:id="rId3"/>
    <p:sldId id="1589" r:id="rId4"/>
    <p:sldId id="1744" r:id="rId5"/>
    <p:sldId id="1747" r:id="rId6"/>
    <p:sldId id="1750" r:id="rId7"/>
    <p:sldId id="1745" r:id="rId8"/>
    <p:sldId id="1748" r:id="rId9"/>
    <p:sldId id="1749" r:id="rId10"/>
    <p:sldId id="1698" r:id="rId11"/>
    <p:sldId id="1699" r:id="rId12"/>
    <p:sldId id="1743" r:id="rId13"/>
    <p:sldId id="1700" r:id="rId14"/>
    <p:sldId id="1740" r:id="rId15"/>
    <p:sldId id="1741" r:id="rId16"/>
    <p:sldId id="1703" r:id="rId17"/>
    <p:sldId id="1736" r:id="rId18"/>
    <p:sldId id="1737" r:id="rId19"/>
    <p:sldId id="1738" r:id="rId20"/>
    <p:sldId id="1739" r:id="rId21"/>
    <p:sldId id="1742" r:id="rId22"/>
    <p:sldId id="1715" r:id="rId23"/>
    <p:sldId id="1716" r:id="rId24"/>
    <p:sldId id="1734" r:id="rId25"/>
    <p:sldId id="1735" r:id="rId26"/>
    <p:sldId id="1718" r:id="rId27"/>
    <p:sldId id="1677" r:id="rId28"/>
    <p:sldId id="1592" r:id="rId29"/>
    <p:sldId id="1588" r:id="rId30"/>
    <p:sldId id="1591" r:id="rId31"/>
    <p:sldId id="1587" r:id="rId3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E089D47-BF1E-47EA-9908-ADC1FE90E42D}">
          <p14:sldIdLst>
            <p14:sldId id="1521"/>
            <p14:sldId id="1590"/>
            <p14:sldId id="1589"/>
            <p14:sldId id="1744"/>
            <p14:sldId id="1747"/>
            <p14:sldId id="1750"/>
            <p14:sldId id="1745"/>
            <p14:sldId id="1748"/>
            <p14:sldId id="1749"/>
            <p14:sldId id="1698"/>
            <p14:sldId id="1699"/>
            <p14:sldId id="1743"/>
            <p14:sldId id="1700"/>
            <p14:sldId id="1740"/>
            <p14:sldId id="1741"/>
            <p14:sldId id="1703"/>
            <p14:sldId id="1736"/>
            <p14:sldId id="1737"/>
            <p14:sldId id="1738"/>
            <p14:sldId id="1739"/>
            <p14:sldId id="1742"/>
            <p14:sldId id="1715"/>
            <p14:sldId id="1716"/>
            <p14:sldId id="1734"/>
            <p14:sldId id="1735"/>
            <p14:sldId id="1718"/>
            <p14:sldId id="1677"/>
            <p14:sldId id="1592"/>
            <p14:sldId id="1588"/>
            <p14:sldId id="1591"/>
            <p14:sldId id="158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CF2"/>
    <a:srgbClr val="11CCFF"/>
    <a:srgbClr val="47D8FF"/>
    <a:srgbClr val="85E5FF"/>
    <a:srgbClr val="43D7FF"/>
    <a:srgbClr val="B4A0FF"/>
    <a:srgbClr val="505050"/>
    <a:srgbClr val="000000"/>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17" autoAdjust="0"/>
    <p:restoredTop sz="94764" autoAdjust="0"/>
  </p:normalViewPr>
  <p:slideViewPr>
    <p:cSldViewPr>
      <p:cViewPr varScale="1">
        <p:scale>
          <a:sx n="73" d="100"/>
          <a:sy n="73" d="100"/>
        </p:scale>
        <p:origin x="210" y="66"/>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9/4/2015 2:55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9/4/2015 2:55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3EB18E-F770-419F-982B-1615A67A5185}" type="slidenum">
              <a:rPr lang="en-US" smtClean="0"/>
              <a:t>11</a:t>
            </a:fld>
            <a:endParaRPr lang="en-US"/>
          </a:p>
        </p:txBody>
      </p:sp>
    </p:spTree>
    <p:extLst>
      <p:ext uri="{BB962C8B-B14F-4D97-AF65-F5344CB8AC3E}">
        <p14:creationId xmlns:p14="http://schemas.microsoft.com/office/powerpoint/2010/main" val="153682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9/4/2015 2:55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76247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9/4/2015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047891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4/09/2015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L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4/09/2015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 Colo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098971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875764"/>
            <a:ext cx="10726460" cy="2130904"/>
          </a:xfrm>
          <a:prstGeom prst="rect">
            <a:avLst/>
          </a:prstGeom>
        </p:spPr>
        <p:txBody>
          <a:bodyPr>
            <a:spAutoFit/>
          </a:bodyPr>
          <a:lstStyle>
            <a:lvl1pPr marL="0" indent="0">
              <a:spcBef>
                <a:spcPts val="2448"/>
              </a:spcBef>
              <a:buNone/>
              <a:defRPr sz="4080">
                <a:solidFill>
                  <a:schemeClr val="tx1"/>
                </a:soli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621735"/>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809825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4" r:id="rId1"/>
    <p:sldLayoutId id="2147484240" r:id="rId2"/>
    <p:sldLayoutId id="2147484272" r:id="rId3"/>
    <p:sldLayoutId id="2147484241" r:id="rId4"/>
    <p:sldLayoutId id="2147484273" r:id="rId5"/>
    <p:sldLayoutId id="2147484244" r:id="rId6"/>
    <p:sldLayoutId id="2147484274" r:id="rId7"/>
    <p:sldLayoutId id="2147484245" r:id="rId8"/>
    <p:sldLayoutId id="2147484275" r:id="rId9"/>
    <p:sldLayoutId id="2147484247" r:id="rId10"/>
    <p:sldLayoutId id="2147484249" r:id="rId11"/>
    <p:sldLayoutId id="2147484250" r:id="rId12"/>
    <p:sldLayoutId id="2147484264" r:id="rId13"/>
    <p:sldLayoutId id="2147484251" r:id="rId14"/>
    <p:sldLayoutId id="2147484270" r:id="rId15"/>
    <p:sldLayoutId id="2147484252" r:id="rId16"/>
    <p:sldLayoutId id="2147484253" r:id="rId17"/>
    <p:sldLayoutId id="2147484254" r:id="rId18"/>
    <p:sldLayoutId id="2147484271" r:id="rId19"/>
    <p:sldLayoutId id="2147484257" r:id="rId20"/>
    <p:sldLayoutId id="2147484258" r:id="rId21"/>
    <p:sldLayoutId id="2147484259" r:id="rId22"/>
    <p:sldLayoutId id="2147484260" r:id="rId23"/>
    <p:sldLayoutId id="2147484261" r:id="rId24"/>
    <p:sldLayoutId id="2147484263" r:id="rId25"/>
    <p:sldLayoutId id="2147484333" r:id="rId26"/>
    <p:sldLayoutId id="2147484336" r:id="rId27"/>
    <p:sldLayoutId id="2147484337"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3.emf"/><Relationship Id="rId12"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4.emf"/><Relationship Id="rId5" Type="http://schemas.openxmlformats.org/officeDocument/2006/relationships/image" Target="../media/image18.emf"/><Relationship Id="rId10" Type="http://schemas.openxmlformats.org/officeDocument/2006/relationships/image" Target="../media/image21.emf"/><Relationship Id="rId4" Type="http://schemas.openxmlformats.org/officeDocument/2006/relationships/image" Target="../media/image17.emf"/><Relationship Id="rId9"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13.emf"/><Relationship Id="rId3" Type="http://schemas.openxmlformats.org/officeDocument/2006/relationships/image" Target="../media/image22.emf"/><Relationship Id="rId7" Type="http://schemas.openxmlformats.org/officeDocument/2006/relationships/image" Target="../media/image21.emf"/><Relationship Id="rId12" Type="http://schemas.openxmlformats.org/officeDocument/2006/relationships/image" Target="../media/image12.emf"/><Relationship Id="rId17" Type="http://schemas.openxmlformats.org/officeDocument/2006/relationships/image" Target="../media/image29.emf"/><Relationship Id="rId2" Type="http://schemas.openxmlformats.org/officeDocument/2006/relationships/image" Target="../media/image10.emf"/><Relationship Id="rId16"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6.emf"/><Relationship Id="rId5" Type="http://schemas.openxmlformats.org/officeDocument/2006/relationships/image" Target="../media/image11.emf"/><Relationship Id="rId15" Type="http://schemas.openxmlformats.org/officeDocument/2006/relationships/image" Target="../media/image27.emf"/><Relationship Id="rId10"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25.emf"/><Relationship Id="rId14" Type="http://schemas.openxmlformats.org/officeDocument/2006/relationships/image" Target="../media/image15.emf"/></Relationships>
</file>

<file path=ppt/slides/_rels/slide18.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13.emf"/><Relationship Id="rId3" Type="http://schemas.openxmlformats.org/officeDocument/2006/relationships/image" Target="../media/image22.emf"/><Relationship Id="rId7" Type="http://schemas.openxmlformats.org/officeDocument/2006/relationships/image" Target="../media/image21.emf"/><Relationship Id="rId12" Type="http://schemas.openxmlformats.org/officeDocument/2006/relationships/image" Target="../media/image12.emf"/><Relationship Id="rId17" Type="http://schemas.openxmlformats.org/officeDocument/2006/relationships/image" Target="../media/image28.emf"/><Relationship Id="rId2" Type="http://schemas.openxmlformats.org/officeDocument/2006/relationships/image" Target="../media/image10.emf"/><Relationship Id="rId16"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6.emf"/><Relationship Id="rId5" Type="http://schemas.openxmlformats.org/officeDocument/2006/relationships/image" Target="../media/image11.emf"/><Relationship Id="rId15" Type="http://schemas.openxmlformats.org/officeDocument/2006/relationships/image" Target="../media/image15.emf"/><Relationship Id="rId10"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25.emf"/><Relationship Id="rId14" Type="http://schemas.openxmlformats.org/officeDocument/2006/relationships/image" Target="../media/image29.emf"/></Relationships>
</file>

<file path=ppt/slides/_rels/slide19.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13.emf"/><Relationship Id="rId3" Type="http://schemas.openxmlformats.org/officeDocument/2006/relationships/image" Target="../media/image22.emf"/><Relationship Id="rId7" Type="http://schemas.openxmlformats.org/officeDocument/2006/relationships/image" Target="../media/image21.emf"/><Relationship Id="rId12" Type="http://schemas.openxmlformats.org/officeDocument/2006/relationships/image" Target="../media/image12.emf"/><Relationship Id="rId17" Type="http://schemas.openxmlformats.org/officeDocument/2006/relationships/image" Target="../media/image28.emf"/><Relationship Id="rId2" Type="http://schemas.openxmlformats.org/officeDocument/2006/relationships/image" Target="../media/image10.emf"/><Relationship Id="rId16"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6.emf"/><Relationship Id="rId5" Type="http://schemas.openxmlformats.org/officeDocument/2006/relationships/image" Target="../media/image11.emf"/><Relationship Id="rId15" Type="http://schemas.openxmlformats.org/officeDocument/2006/relationships/image" Target="../media/image15.emf"/><Relationship Id="rId10"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25.emf"/><Relationship Id="rId14" Type="http://schemas.openxmlformats.org/officeDocument/2006/relationships/image" Target="../media/image2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13.emf"/><Relationship Id="rId3" Type="http://schemas.openxmlformats.org/officeDocument/2006/relationships/image" Target="../media/image22.emf"/><Relationship Id="rId7" Type="http://schemas.openxmlformats.org/officeDocument/2006/relationships/image" Target="../media/image21.emf"/><Relationship Id="rId12" Type="http://schemas.openxmlformats.org/officeDocument/2006/relationships/image" Target="../media/image12.emf"/><Relationship Id="rId17" Type="http://schemas.openxmlformats.org/officeDocument/2006/relationships/image" Target="../media/image28.emf"/><Relationship Id="rId2" Type="http://schemas.openxmlformats.org/officeDocument/2006/relationships/image" Target="../media/image10.emf"/><Relationship Id="rId16"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6.emf"/><Relationship Id="rId5" Type="http://schemas.openxmlformats.org/officeDocument/2006/relationships/image" Target="../media/image11.emf"/><Relationship Id="rId15" Type="http://schemas.openxmlformats.org/officeDocument/2006/relationships/image" Target="../media/image15.emf"/><Relationship Id="rId10"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25.emf"/><Relationship Id="rId14" Type="http://schemas.openxmlformats.org/officeDocument/2006/relationships/image" Target="../media/image2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13.emf"/><Relationship Id="rId1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1.emf"/><Relationship Id="rId12" Type="http://schemas.openxmlformats.org/officeDocument/2006/relationships/image" Target="../media/image12.emf"/><Relationship Id="rId17" Type="http://schemas.openxmlformats.org/officeDocument/2006/relationships/image" Target="../media/image15.emf"/><Relationship Id="rId2" Type="http://schemas.openxmlformats.org/officeDocument/2006/relationships/image" Target="../media/image10.emf"/><Relationship Id="rId16" Type="http://schemas.openxmlformats.org/officeDocument/2006/relationships/image" Target="../media/image14.emf"/><Relationship Id="rId20"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6.emf"/><Relationship Id="rId5" Type="http://schemas.openxmlformats.org/officeDocument/2006/relationships/image" Target="../media/image11.emf"/><Relationship Id="rId15" Type="http://schemas.openxmlformats.org/officeDocument/2006/relationships/image" Target="../media/image20.emf"/><Relationship Id="rId10" Type="http://schemas.openxmlformats.org/officeDocument/2006/relationships/image" Target="../media/image18.emf"/><Relationship Id="rId19" Type="http://schemas.openxmlformats.org/officeDocument/2006/relationships/image" Target="../media/image28.emf"/><Relationship Id="rId4" Type="http://schemas.openxmlformats.org/officeDocument/2006/relationships/image" Target="../media/image17.emf"/><Relationship Id="rId9" Type="http://schemas.openxmlformats.org/officeDocument/2006/relationships/image" Target="../media/image25.emf"/><Relationship Id="rId14" Type="http://schemas.openxmlformats.org/officeDocument/2006/relationships/image" Target="../media/image19.emf"/></Relationships>
</file>

<file path=ppt/slides/_rels/slide25.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13.emf"/><Relationship Id="rId18" Type="http://schemas.openxmlformats.org/officeDocument/2006/relationships/image" Target="../media/image15.emf"/><Relationship Id="rId3" Type="http://schemas.openxmlformats.org/officeDocument/2006/relationships/image" Target="../media/image22.emf"/><Relationship Id="rId7" Type="http://schemas.openxmlformats.org/officeDocument/2006/relationships/image" Target="../media/image21.emf"/><Relationship Id="rId12" Type="http://schemas.openxmlformats.org/officeDocument/2006/relationships/image" Target="../media/image12.emf"/><Relationship Id="rId17" Type="http://schemas.openxmlformats.org/officeDocument/2006/relationships/image" Target="../media/image14.emf"/><Relationship Id="rId2" Type="http://schemas.openxmlformats.org/officeDocument/2006/relationships/image" Target="../media/image10.emf"/><Relationship Id="rId16" Type="http://schemas.openxmlformats.org/officeDocument/2006/relationships/image" Target="../media/image20.emf"/><Relationship Id="rId20"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6.emf"/><Relationship Id="rId5" Type="http://schemas.openxmlformats.org/officeDocument/2006/relationships/image" Target="../media/image11.emf"/><Relationship Id="rId15" Type="http://schemas.openxmlformats.org/officeDocument/2006/relationships/image" Target="../media/image19.emf"/><Relationship Id="rId10" Type="http://schemas.openxmlformats.org/officeDocument/2006/relationships/image" Target="../media/image18.emf"/><Relationship Id="rId19" Type="http://schemas.openxmlformats.org/officeDocument/2006/relationships/image" Target="../media/image27.emf"/><Relationship Id="rId4" Type="http://schemas.openxmlformats.org/officeDocument/2006/relationships/image" Target="../media/image17.emf"/><Relationship Id="rId9" Type="http://schemas.openxmlformats.org/officeDocument/2006/relationships/image" Target="../media/image25.emf"/><Relationship Id="rId14" Type="http://schemas.openxmlformats.org/officeDocument/2006/relationships/image" Target="../media/image2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aka.ms/technetnz" TargetMode="External"/><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microsoft.com/learning" TargetMode="External"/><Relationship Id="rId11" Type="http://schemas.openxmlformats.org/officeDocument/2006/relationships/image" Target="../media/image35.png"/><Relationship Id="rId5" Type="http://schemas.openxmlformats.org/officeDocument/2006/relationships/hyperlink" Target="http://aka.ms/ch9nz" TargetMode="External"/><Relationship Id="rId10" Type="http://schemas.openxmlformats.org/officeDocument/2006/relationships/image" Target="../media/image34.png"/><Relationship Id="rId4" Type="http://schemas.openxmlformats.org/officeDocument/2006/relationships/hyperlink" Target="http://aka.ms/msdnnz" TargetMode="External"/><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795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25663"/>
            <a:ext cx="10056812" cy="1181862"/>
          </a:xfrm>
        </p:spPr>
        <p:txBody>
          <a:bodyPr/>
          <a:lstStyle/>
          <a:p>
            <a:r>
              <a:rPr lang="en-AU" sz="7200" dirty="0" smtClean="0">
                <a:solidFill>
                  <a:schemeClr val="tx2"/>
                </a:solidFill>
              </a:rPr>
              <a:t>Deployment options</a:t>
            </a:r>
            <a:endParaRPr lang="en-AU" dirty="0"/>
          </a:p>
        </p:txBody>
      </p:sp>
    </p:spTree>
    <p:extLst>
      <p:ext uri="{BB962C8B-B14F-4D97-AF65-F5344CB8AC3E}">
        <p14:creationId xmlns:p14="http://schemas.microsoft.com/office/powerpoint/2010/main" val="3028312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26809" y="1485323"/>
            <a:ext cx="8134552" cy="1530340"/>
            <a:chOff x="3555153" y="1456331"/>
            <a:chExt cx="7975775" cy="1500470"/>
          </a:xfrm>
        </p:grpSpPr>
        <p:sp>
          <p:nvSpPr>
            <p:cNvPr id="12" name="Right Arrow 11"/>
            <p:cNvSpPr/>
            <p:nvPr/>
          </p:nvSpPr>
          <p:spPr>
            <a:xfrm>
              <a:off x="3555153" y="1456331"/>
              <a:ext cx="7975775" cy="1500470"/>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ight Arrow 4"/>
            <p:cNvSpPr/>
            <p:nvPr/>
          </p:nvSpPr>
          <p:spPr>
            <a:xfrm>
              <a:off x="4106297" y="1643219"/>
              <a:ext cx="4240695" cy="1124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6521" tIns="149217" rIns="186521" bIns="149217" numCol="1" spcCol="1270" anchor="t" anchorCtr="0">
              <a:noAutofit/>
            </a:bodyPr>
            <a:lstStyle/>
            <a:p>
              <a:pPr marL="233149" lvl="1" indent="-233149" defTabSz="1133364">
                <a:lnSpc>
                  <a:spcPct val="90000"/>
                </a:lnSpc>
                <a:spcBef>
                  <a:spcPct val="0"/>
                </a:spcBef>
                <a:spcAft>
                  <a:spcPct val="15000"/>
                </a:spcAft>
                <a:buChar char="••"/>
              </a:pPr>
              <a:r>
                <a:rPr lang="en-US" sz="2448" dirty="0">
                  <a:gradFill>
                    <a:gsLst>
                      <a:gs pos="100000">
                        <a:schemeClr val="bg2"/>
                      </a:gs>
                      <a:gs pos="6000">
                        <a:schemeClr val="bg2"/>
                      </a:gs>
                    </a:gsLst>
                    <a:lin ang="5400000" scaled="0"/>
                  </a:gradFill>
                  <a:latin typeface="+mj-lt"/>
                  <a:cs typeface="Segoe UI" panose="020B0502040204020203" pitchFamily="34" charset="0"/>
                </a:rPr>
                <a:t>Everything online</a:t>
              </a:r>
              <a:endParaRPr lang="de-AT" sz="2448" dirty="0">
                <a:gradFill>
                  <a:gsLst>
                    <a:gs pos="100000">
                      <a:schemeClr val="bg2"/>
                    </a:gs>
                    <a:gs pos="6000">
                      <a:schemeClr val="bg2"/>
                    </a:gs>
                  </a:gsLst>
                  <a:lin ang="5400000" scaled="0"/>
                </a:gradFill>
                <a:latin typeface="+mj-lt"/>
                <a:cs typeface="Segoe UI" panose="020B0502040204020203" pitchFamily="34" charset="0"/>
              </a:endParaRPr>
            </a:p>
            <a:p>
              <a:pPr marL="233149" lvl="1" indent="-233149" defTabSz="1133364">
                <a:lnSpc>
                  <a:spcPct val="90000"/>
                </a:lnSpc>
                <a:spcBef>
                  <a:spcPct val="0"/>
                </a:spcBef>
                <a:spcAft>
                  <a:spcPct val="15000"/>
                </a:spcAft>
                <a:buChar char="••"/>
              </a:pPr>
              <a:r>
                <a:rPr lang="en-US" sz="2448" dirty="0">
                  <a:gradFill>
                    <a:gsLst>
                      <a:gs pos="100000">
                        <a:schemeClr val="bg2"/>
                      </a:gs>
                      <a:gs pos="6000">
                        <a:schemeClr val="bg2"/>
                      </a:gs>
                    </a:gsLst>
                    <a:lin ang="5400000" scaled="0"/>
                  </a:gradFill>
                  <a:latin typeface="+mj-lt"/>
                  <a:cs typeface="Segoe UI" panose="020B0502040204020203" pitchFamily="34" charset="0"/>
                </a:rPr>
                <a:t>No on-premises servers</a:t>
              </a:r>
              <a:endParaRPr lang="de-AT" sz="2448" dirty="0">
                <a:gradFill>
                  <a:gsLst>
                    <a:gs pos="100000">
                      <a:schemeClr val="bg2"/>
                    </a:gs>
                    <a:gs pos="6000">
                      <a:schemeClr val="bg2"/>
                    </a:gs>
                  </a:gsLst>
                  <a:lin ang="5400000" scaled="0"/>
                </a:gradFill>
                <a:latin typeface="+mj-lt"/>
                <a:cs typeface="Segoe UI" panose="020B0502040204020203" pitchFamily="34" charset="0"/>
              </a:endParaRPr>
            </a:p>
          </p:txBody>
        </p:sp>
      </p:grpSp>
      <p:grpSp>
        <p:nvGrpSpPr>
          <p:cNvPr id="23" name="Group 22"/>
          <p:cNvGrpSpPr/>
          <p:nvPr/>
        </p:nvGrpSpPr>
        <p:grpSpPr>
          <a:xfrm>
            <a:off x="3626809" y="3111595"/>
            <a:ext cx="8134552" cy="1530340"/>
            <a:chOff x="3555153" y="3050861"/>
            <a:chExt cx="7975775" cy="1500470"/>
          </a:xfrm>
        </p:grpSpPr>
        <p:sp>
          <p:nvSpPr>
            <p:cNvPr id="26" name="Right Arrow 25"/>
            <p:cNvSpPr/>
            <p:nvPr/>
          </p:nvSpPr>
          <p:spPr>
            <a:xfrm>
              <a:off x="3555153" y="3050861"/>
              <a:ext cx="7975775" cy="1500470"/>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ight Arrow 6"/>
            <p:cNvSpPr/>
            <p:nvPr/>
          </p:nvSpPr>
          <p:spPr>
            <a:xfrm>
              <a:off x="4106297" y="3239173"/>
              <a:ext cx="6185954" cy="11255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6521" tIns="149217" rIns="186521" bIns="149217" numCol="1" spcCol="1270" anchor="t" anchorCtr="0">
              <a:noAutofit/>
            </a:bodyPr>
            <a:lstStyle/>
            <a:p>
              <a:pPr marL="233149" lvl="1" indent="-233149" defTabSz="1133364">
                <a:lnSpc>
                  <a:spcPct val="90000"/>
                </a:lnSpc>
                <a:spcBef>
                  <a:spcPct val="0"/>
                </a:spcBef>
                <a:spcAft>
                  <a:spcPct val="15000"/>
                </a:spcAft>
                <a:buChar char="••"/>
              </a:pPr>
              <a:r>
                <a:rPr lang="en-US" sz="2448" dirty="0">
                  <a:gradFill>
                    <a:gsLst>
                      <a:gs pos="100000">
                        <a:schemeClr val="bg2"/>
                      </a:gs>
                      <a:gs pos="6000">
                        <a:schemeClr val="bg2"/>
                      </a:gs>
                    </a:gsLst>
                    <a:lin ang="5400000" scaled="0"/>
                  </a:gradFill>
                  <a:latin typeface="+mj-lt"/>
                  <a:cs typeface="Segoe UI" panose="020B0502040204020203" pitchFamily="34" charset="0"/>
                </a:rPr>
                <a:t>Single and multiple forest</a:t>
              </a:r>
              <a:endParaRPr lang="de-AT" sz="2448" dirty="0">
                <a:gradFill>
                  <a:gsLst>
                    <a:gs pos="100000">
                      <a:schemeClr val="bg2"/>
                    </a:gs>
                    <a:gs pos="6000">
                      <a:schemeClr val="bg2"/>
                    </a:gs>
                  </a:gsLst>
                  <a:lin ang="5400000" scaled="0"/>
                </a:gradFill>
                <a:latin typeface="+mj-lt"/>
                <a:cs typeface="Segoe UI" panose="020B0502040204020203" pitchFamily="34" charset="0"/>
              </a:endParaRPr>
            </a:p>
            <a:p>
              <a:pPr marL="233149" lvl="1" indent="-233149" defTabSz="1133364">
                <a:lnSpc>
                  <a:spcPct val="90000"/>
                </a:lnSpc>
                <a:spcBef>
                  <a:spcPct val="0"/>
                </a:spcBef>
                <a:spcAft>
                  <a:spcPct val="15000"/>
                </a:spcAft>
                <a:buChar char="••"/>
              </a:pPr>
              <a:r>
                <a:rPr lang="en-US" sz="2448" dirty="0">
                  <a:gradFill>
                    <a:gsLst>
                      <a:gs pos="100000">
                        <a:schemeClr val="bg2"/>
                      </a:gs>
                      <a:gs pos="6000">
                        <a:schemeClr val="bg2"/>
                      </a:gs>
                    </a:gsLst>
                    <a:lin ang="5400000" scaled="0"/>
                  </a:gradFill>
                  <a:latin typeface="+mj-lt"/>
                  <a:cs typeface="Segoe UI" panose="020B0502040204020203" pitchFamily="34" charset="0"/>
                </a:rPr>
                <a:t>Full Skype for Business features</a:t>
              </a:r>
              <a:endParaRPr lang="de-AT" sz="2448" dirty="0">
                <a:gradFill>
                  <a:gsLst>
                    <a:gs pos="100000">
                      <a:schemeClr val="bg2"/>
                    </a:gs>
                    <a:gs pos="6000">
                      <a:schemeClr val="bg2"/>
                    </a:gs>
                  </a:gsLst>
                  <a:lin ang="5400000" scaled="0"/>
                </a:gradFill>
                <a:latin typeface="+mj-lt"/>
                <a:cs typeface="Segoe UI" panose="020B0502040204020203" pitchFamily="34" charset="0"/>
              </a:endParaRPr>
            </a:p>
          </p:txBody>
        </p:sp>
      </p:grpSp>
      <p:grpSp>
        <p:nvGrpSpPr>
          <p:cNvPr id="8" name="Group 7"/>
          <p:cNvGrpSpPr/>
          <p:nvPr/>
        </p:nvGrpSpPr>
        <p:grpSpPr>
          <a:xfrm>
            <a:off x="3626809" y="4737868"/>
            <a:ext cx="8134552" cy="1530340"/>
            <a:chOff x="3555153" y="4645391"/>
            <a:chExt cx="7975775" cy="1500470"/>
          </a:xfrm>
        </p:grpSpPr>
        <p:sp>
          <p:nvSpPr>
            <p:cNvPr id="27" name="Right Arrow 26"/>
            <p:cNvSpPr/>
            <p:nvPr/>
          </p:nvSpPr>
          <p:spPr>
            <a:xfrm>
              <a:off x="3555153" y="4645391"/>
              <a:ext cx="7975775" cy="1500470"/>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ight Arrow 8"/>
            <p:cNvSpPr/>
            <p:nvPr/>
          </p:nvSpPr>
          <p:spPr>
            <a:xfrm>
              <a:off x="4106297" y="4835475"/>
              <a:ext cx="7313714" cy="11264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6521" tIns="149217" rIns="186521" bIns="149217" numCol="1" spcCol="1270" anchor="t" anchorCtr="0">
              <a:noAutofit/>
            </a:bodyPr>
            <a:lstStyle/>
            <a:p>
              <a:pPr marL="233149" lvl="1" indent="-233149" defTabSz="1133364">
                <a:lnSpc>
                  <a:spcPct val="90000"/>
                </a:lnSpc>
                <a:spcBef>
                  <a:spcPct val="0"/>
                </a:spcBef>
                <a:spcAft>
                  <a:spcPct val="15000"/>
                </a:spcAft>
                <a:buChar char="••"/>
              </a:pPr>
              <a:r>
                <a:rPr lang="en-US" sz="2448" dirty="0">
                  <a:gradFill>
                    <a:gsLst>
                      <a:gs pos="100000">
                        <a:schemeClr val="bg2"/>
                      </a:gs>
                      <a:gs pos="6000">
                        <a:schemeClr val="bg2"/>
                      </a:gs>
                    </a:gsLst>
                    <a:lin ang="5400000" scaled="0"/>
                  </a:gradFill>
                  <a:latin typeface="+mj-lt"/>
                  <a:cs typeface="Segoe UI" panose="020B0502040204020203" pitchFamily="34" charset="0"/>
                </a:rPr>
                <a:t>Skype for Business Online integration</a:t>
              </a:r>
              <a:endParaRPr lang="de-AT" sz="2448" dirty="0">
                <a:gradFill>
                  <a:gsLst>
                    <a:gs pos="100000">
                      <a:schemeClr val="bg2"/>
                    </a:gs>
                    <a:gs pos="6000">
                      <a:schemeClr val="bg2"/>
                    </a:gs>
                  </a:gsLst>
                  <a:lin ang="5400000" scaled="0"/>
                </a:gradFill>
                <a:latin typeface="+mj-lt"/>
                <a:cs typeface="Segoe UI" panose="020B0502040204020203" pitchFamily="34" charset="0"/>
              </a:endParaRPr>
            </a:p>
            <a:p>
              <a:pPr marL="233149" lvl="1" indent="-233149" defTabSz="1133364">
                <a:lnSpc>
                  <a:spcPct val="90000"/>
                </a:lnSpc>
                <a:spcBef>
                  <a:spcPct val="0"/>
                </a:spcBef>
                <a:spcAft>
                  <a:spcPct val="15000"/>
                </a:spcAft>
                <a:buChar char="••"/>
              </a:pPr>
              <a:r>
                <a:rPr lang="en-US" sz="2448" dirty="0">
                  <a:gradFill>
                    <a:gsLst>
                      <a:gs pos="100000">
                        <a:schemeClr val="bg2"/>
                      </a:gs>
                      <a:gs pos="6000">
                        <a:schemeClr val="bg2"/>
                      </a:gs>
                    </a:gsLst>
                    <a:lin ang="5400000" scaled="0"/>
                  </a:gradFill>
                  <a:latin typeface="+mj-lt"/>
                  <a:cs typeface="Segoe UI" panose="020B0502040204020203" pitchFamily="34" charset="0"/>
                </a:rPr>
                <a:t>Medium complexity</a:t>
              </a:r>
              <a:endParaRPr lang="de-AT" sz="2448" dirty="0">
                <a:gradFill>
                  <a:gsLst>
                    <a:gs pos="100000">
                      <a:schemeClr val="bg2"/>
                    </a:gs>
                    <a:gs pos="6000">
                      <a:schemeClr val="bg2"/>
                    </a:gs>
                  </a:gsLst>
                  <a:lin ang="5400000" scaled="0"/>
                </a:gradFill>
                <a:latin typeface="+mj-lt"/>
                <a:cs typeface="Segoe UI" panose="020B0502040204020203" pitchFamily="34" charset="0"/>
              </a:endParaRPr>
            </a:p>
          </p:txBody>
        </p:sp>
      </p:grpSp>
      <p:sp>
        <p:nvSpPr>
          <p:cNvPr id="2" name="Title 1"/>
          <p:cNvSpPr>
            <a:spLocks noGrp="1"/>
          </p:cNvSpPr>
          <p:nvPr>
            <p:ph type="title"/>
          </p:nvPr>
        </p:nvSpPr>
        <p:spPr/>
        <p:txBody>
          <a:bodyPr/>
          <a:lstStyle/>
          <a:p>
            <a:r>
              <a:rPr lang="en-US" dirty="0" smtClean="0">
                <a:gradFill>
                  <a:gsLst>
                    <a:gs pos="100000">
                      <a:schemeClr val="tx1"/>
                    </a:gs>
                    <a:gs pos="6000">
                      <a:schemeClr val="tx1"/>
                    </a:gs>
                  </a:gsLst>
                  <a:lin ang="5400000" scaled="0"/>
                </a:gradFill>
              </a:rPr>
              <a:t>Deployment options</a:t>
            </a:r>
            <a:endParaRPr lang="de-AT" dirty="0">
              <a:gradFill>
                <a:gsLst>
                  <a:gs pos="100000">
                    <a:schemeClr val="tx1"/>
                  </a:gs>
                  <a:gs pos="6000">
                    <a:schemeClr val="tx1"/>
                  </a:gs>
                </a:gsLst>
                <a:lin ang="5400000" scaled="0"/>
              </a:gradFill>
            </a:endParaRPr>
          </a:p>
        </p:txBody>
      </p:sp>
      <p:grpSp>
        <p:nvGrpSpPr>
          <p:cNvPr id="14" name="Group 13"/>
          <p:cNvGrpSpPr/>
          <p:nvPr/>
        </p:nvGrpSpPr>
        <p:grpSpPr>
          <a:xfrm>
            <a:off x="873866" y="1479731"/>
            <a:ext cx="3315059" cy="1541526"/>
            <a:chOff x="0" y="0"/>
            <a:chExt cx="3250353" cy="1692892"/>
          </a:xfrm>
        </p:grpSpPr>
        <p:sp>
          <p:nvSpPr>
            <p:cNvPr id="21" name="Rounded Rectangle 20"/>
            <p:cNvSpPr/>
            <p:nvPr/>
          </p:nvSpPr>
          <p:spPr>
            <a:xfrm>
              <a:off x="0" y="0"/>
              <a:ext cx="3250353" cy="1692892"/>
            </a:xfrm>
            <a:prstGeom prst="rect">
              <a:avLst/>
            </a:prstGeom>
            <a:solidFill>
              <a:schemeClr val="tx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82641" y="82640"/>
              <a:ext cx="2616569" cy="152761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86521" tIns="149217" rIns="186521" bIns="149217" numCol="1" spcCol="1270" anchor="ctr" anchorCtr="0">
              <a:noAutofit/>
            </a:bodyPr>
            <a:lstStyle/>
            <a:p>
              <a:pPr algn="ctr" defTabSz="1541375">
                <a:lnSpc>
                  <a:spcPct val="90000"/>
                </a:lnSpc>
                <a:spcBef>
                  <a:spcPct val="0"/>
                </a:spcBef>
                <a:spcAft>
                  <a:spcPct val="35000"/>
                </a:spcAft>
              </a:pPr>
              <a:r>
                <a:rPr lang="en-US" sz="3264" dirty="0">
                  <a:gradFill>
                    <a:gsLst>
                      <a:gs pos="100000">
                        <a:schemeClr val="bg1"/>
                      </a:gs>
                      <a:gs pos="6000">
                        <a:schemeClr val="bg1"/>
                      </a:gs>
                    </a:gsLst>
                    <a:lin ang="5400000" scaled="0"/>
                  </a:gradFill>
                  <a:latin typeface="+mj-lt"/>
                </a:rPr>
                <a:t>Skype for Business </a:t>
              </a:r>
              <a:r>
                <a:rPr lang="en-US" sz="3264" dirty="0" smtClean="0">
                  <a:gradFill>
                    <a:gsLst>
                      <a:gs pos="100000">
                        <a:schemeClr val="bg1"/>
                      </a:gs>
                      <a:gs pos="6000">
                        <a:schemeClr val="bg1"/>
                      </a:gs>
                    </a:gsLst>
                    <a:lin ang="5400000" scaled="0"/>
                  </a:gradFill>
                  <a:latin typeface="+mj-lt"/>
                </a:rPr>
                <a:t>Online</a:t>
              </a:r>
              <a:endParaRPr lang="de-AT" sz="3264" dirty="0">
                <a:gradFill>
                  <a:gsLst>
                    <a:gs pos="100000">
                      <a:schemeClr val="bg1"/>
                    </a:gs>
                    <a:gs pos="6000">
                      <a:schemeClr val="bg1"/>
                    </a:gs>
                  </a:gsLst>
                  <a:lin ang="5400000" scaled="0"/>
                </a:gradFill>
                <a:latin typeface="+mj-lt"/>
              </a:endParaRPr>
            </a:p>
          </p:txBody>
        </p:sp>
      </p:grpSp>
      <p:grpSp>
        <p:nvGrpSpPr>
          <p:cNvPr id="15" name="Group 14"/>
          <p:cNvGrpSpPr/>
          <p:nvPr/>
        </p:nvGrpSpPr>
        <p:grpSpPr>
          <a:xfrm>
            <a:off x="873866" y="3106003"/>
            <a:ext cx="3315059" cy="1541526"/>
            <a:chOff x="0" y="1862181"/>
            <a:chExt cx="3250353" cy="1692892"/>
          </a:xfrm>
        </p:grpSpPr>
        <p:sp>
          <p:nvSpPr>
            <p:cNvPr id="19" name="Rounded Rectangle 18"/>
            <p:cNvSpPr/>
            <p:nvPr/>
          </p:nvSpPr>
          <p:spPr>
            <a:xfrm>
              <a:off x="0" y="1862181"/>
              <a:ext cx="3250353" cy="1692892"/>
            </a:xfrm>
            <a:prstGeom prst="rect">
              <a:avLst/>
            </a:prstGeom>
            <a:solidFill>
              <a:schemeClr val="tx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6"/>
            <p:cNvSpPr/>
            <p:nvPr/>
          </p:nvSpPr>
          <p:spPr>
            <a:xfrm>
              <a:off x="82640" y="1944821"/>
              <a:ext cx="3085073" cy="152761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86521" tIns="149217" rIns="186521" bIns="149217" numCol="1" spcCol="1270" anchor="ctr" anchorCtr="0">
              <a:noAutofit/>
            </a:bodyPr>
            <a:lstStyle/>
            <a:p>
              <a:pPr algn="ctr" defTabSz="1541375">
                <a:lnSpc>
                  <a:spcPct val="90000"/>
                </a:lnSpc>
                <a:spcBef>
                  <a:spcPct val="0"/>
                </a:spcBef>
                <a:spcAft>
                  <a:spcPct val="35000"/>
                </a:spcAft>
              </a:pPr>
              <a:r>
                <a:rPr lang="en-US" sz="3264" dirty="0" smtClean="0">
                  <a:gradFill>
                    <a:gsLst>
                      <a:gs pos="100000">
                        <a:schemeClr val="bg1"/>
                      </a:gs>
                      <a:gs pos="6000">
                        <a:schemeClr val="bg1"/>
                      </a:gs>
                    </a:gsLst>
                    <a:lin ang="5400000" scaled="0"/>
                  </a:gradFill>
                  <a:latin typeface="+mj-lt"/>
                </a:rPr>
                <a:t>Skype for Business Server On </a:t>
              </a:r>
              <a:r>
                <a:rPr lang="en-US" sz="3264" dirty="0">
                  <a:gradFill>
                    <a:gsLst>
                      <a:gs pos="100000">
                        <a:schemeClr val="bg1"/>
                      </a:gs>
                      <a:gs pos="6000">
                        <a:schemeClr val="bg1"/>
                      </a:gs>
                    </a:gsLst>
                    <a:lin ang="5400000" scaled="0"/>
                  </a:gradFill>
                  <a:latin typeface="+mj-lt"/>
                </a:rPr>
                <a:t>premises</a:t>
              </a:r>
              <a:endParaRPr lang="de-AT" sz="3264" dirty="0">
                <a:gradFill>
                  <a:gsLst>
                    <a:gs pos="100000">
                      <a:schemeClr val="bg1"/>
                    </a:gs>
                    <a:gs pos="6000">
                      <a:schemeClr val="bg1"/>
                    </a:gs>
                  </a:gsLst>
                  <a:lin ang="5400000" scaled="0"/>
                </a:gradFill>
                <a:latin typeface="+mj-lt"/>
              </a:endParaRPr>
            </a:p>
          </p:txBody>
        </p:sp>
      </p:grpSp>
      <p:grpSp>
        <p:nvGrpSpPr>
          <p:cNvPr id="16" name="Group 15"/>
          <p:cNvGrpSpPr/>
          <p:nvPr/>
        </p:nvGrpSpPr>
        <p:grpSpPr>
          <a:xfrm>
            <a:off x="873866" y="4732276"/>
            <a:ext cx="3315059" cy="1541526"/>
            <a:chOff x="0" y="3724362"/>
            <a:chExt cx="3250353" cy="1692892"/>
          </a:xfrm>
        </p:grpSpPr>
        <p:sp>
          <p:nvSpPr>
            <p:cNvPr id="17" name="Rounded Rectangle 16"/>
            <p:cNvSpPr/>
            <p:nvPr/>
          </p:nvSpPr>
          <p:spPr>
            <a:xfrm>
              <a:off x="0" y="3724362"/>
              <a:ext cx="3250353" cy="1692892"/>
            </a:xfrm>
            <a:prstGeom prst="rect">
              <a:avLst/>
            </a:prstGeom>
            <a:solidFill>
              <a:schemeClr val="tx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8"/>
            <p:cNvSpPr/>
            <p:nvPr/>
          </p:nvSpPr>
          <p:spPr>
            <a:xfrm>
              <a:off x="82640" y="3807002"/>
              <a:ext cx="3085073" cy="152761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86521" tIns="149217" rIns="186521" bIns="149217" numCol="1" spcCol="1270" anchor="ctr" anchorCtr="0">
              <a:noAutofit/>
            </a:bodyPr>
            <a:lstStyle/>
            <a:p>
              <a:pPr algn="ctr" defTabSz="1541375">
                <a:lnSpc>
                  <a:spcPct val="90000"/>
                </a:lnSpc>
                <a:spcBef>
                  <a:spcPct val="0"/>
                </a:spcBef>
                <a:spcAft>
                  <a:spcPct val="35000"/>
                </a:spcAft>
              </a:pPr>
              <a:r>
                <a:rPr lang="en-US" sz="3264" dirty="0">
                  <a:gradFill>
                    <a:gsLst>
                      <a:gs pos="100000">
                        <a:schemeClr val="bg1"/>
                      </a:gs>
                      <a:gs pos="6000">
                        <a:schemeClr val="bg1"/>
                      </a:gs>
                    </a:gsLst>
                    <a:lin ang="5400000" scaled="0"/>
                  </a:gradFill>
                  <a:latin typeface="+mj-lt"/>
                </a:rPr>
                <a:t>Hybrid</a:t>
              </a:r>
              <a:endParaRPr lang="de-AT" sz="3264" dirty="0">
                <a:gradFill>
                  <a:gsLst>
                    <a:gs pos="100000">
                      <a:schemeClr val="bg1"/>
                    </a:gs>
                    <a:gs pos="6000">
                      <a:schemeClr val="bg1"/>
                    </a:gs>
                  </a:gsLst>
                  <a:lin ang="5400000" scaled="0"/>
                </a:gradFill>
                <a:latin typeface="+mj-lt"/>
              </a:endParaRPr>
            </a:p>
          </p:txBody>
        </p:sp>
      </p:grpSp>
    </p:spTree>
    <p:extLst>
      <p:ext uri="{BB962C8B-B14F-4D97-AF65-F5344CB8AC3E}">
        <p14:creationId xmlns:p14="http://schemas.microsoft.com/office/powerpoint/2010/main" val="3339950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2" presetClass="entr" presetSubtype="8" decel="10000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0-#ppt_w/2"/>
                                          </p:val>
                                        </p:tav>
                                        <p:tav tm="100000">
                                          <p:val>
                                            <p:strVal val="#ppt_x"/>
                                          </p:val>
                                        </p:tav>
                                      </p:tavLst>
                                    </p:anim>
                                    <p:anim calcmode="lin" valueType="num">
                                      <p:cBhvr additive="base">
                                        <p:cTn id="18" dur="75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decel="100000" fill="hold" nodeType="withEffect">
                                  <p:stCondLst>
                                    <p:cond delay="15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750" fill="hold"/>
                                        <p:tgtEl>
                                          <p:spTgt spid="23"/>
                                        </p:tgtEl>
                                        <p:attrNameLst>
                                          <p:attrName>ppt_x</p:attrName>
                                        </p:attrNameLst>
                                      </p:cBhvr>
                                      <p:tavLst>
                                        <p:tav tm="0">
                                          <p:val>
                                            <p:strVal val="0-#ppt_w/2"/>
                                          </p:val>
                                        </p:tav>
                                        <p:tav tm="100000">
                                          <p:val>
                                            <p:strVal val="#ppt_x"/>
                                          </p:val>
                                        </p:tav>
                                      </p:tavLst>
                                    </p:anim>
                                    <p:anim calcmode="lin" valueType="num">
                                      <p:cBhvr additive="base">
                                        <p:cTn id="22" dur="75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8" decel="100000" fill="hold" nodeType="withEffect">
                                  <p:stCondLst>
                                    <p:cond delay="3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fill="hold"/>
                                        <p:tgtEl>
                                          <p:spTgt spid="8"/>
                                        </p:tgtEl>
                                        <p:attrNameLst>
                                          <p:attrName>ppt_x</p:attrName>
                                        </p:attrNameLst>
                                      </p:cBhvr>
                                      <p:tavLst>
                                        <p:tav tm="0">
                                          <p:val>
                                            <p:strVal val="0-#ppt_w/2"/>
                                          </p:val>
                                        </p:tav>
                                        <p:tav tm="100000">
                                          <p:val>
                                            <p:strVal val="#ppt_x"/>
                                          </p:val>
                                        </p:tav>
                                      </p:tavLst>
                                    </p:anim>
                                    <p:anim calcmode="lin" valueType="num">
                                      <p:cBhvr additive="base">
                                        <p:cTn id="26"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1015663"/>
          </a:xfrm>
        </p:spPr>
        <p:txBody>
          <a:bodyPr/>
          <a:lstStyle/>
          <a:p>
            <a:r>
              <a:rPr lang="en-AU" sz="6000" dirty="0" smtClean="0">
                <a:solidFill>
                  <a:schemeClr val="tx2"/>
                </a:solidFill>
              </a:rPr>
              <a:t>Skype </a:t>
            </a:r>
            <a:r>
              <a:rPr lang="en-AU" sz="6000" dirty="0">
                <a:solidFill>
                  <a:schemeClr val="tx2"/>
                </a:solidFill>
              </a:rPr>
              <a:t>for Business </a:t>
            </a:r>
            <a:r>
              <a:rPr lang="en-AU" sz="6000" dirty="0" smtClean="0">
                <a:solidFill>
                  <a:schemeClr val="tx2"/>
                </a:solidFill>
              </a:rPr>
              <a:t>Online</a:t>
            </a:r>
            <a:endParaRPr lang="en-AU" sz="6000" dirty="0"/>
          </a:p>
        </p:txBody>
      </p:sp>
    </p:spTree>
    <p:extLst>
      <p:ext uri="{BB962C8B-B14F-4D97-AF65-F5344CB8AC3E}">
        <p14:creationId xmlns:p14="http://schemas.microsoft.com/office/powerpoint/2010/main" val="31186411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5743111"/>
          </a:xfrm>
        </p:spPr>
        <p:txBody>
          <a:bodyPr/>
          <a:lstStyle/>
          <a:p>
            <a:r>
              <a:rPr lang="en-AU" sz="3600" dirty="0"/>
              <a:t>Online Multitenant is the Microsoft public cloud offering </a:t>
            </a:r>
            <a:r>
              <a:rPr lang="en-AU" sz="3600" dirty="0" smtClean="0"/>
              <a:t>for </a:t>
            </a:r>
            <a:r>
              <a:rPr lang="en-AU" sz="3600" dirty="0"/>
              <a:t>Skype for Business</a:t>
            </a:r>
          </a:p>
          <a:p>
            <a:r>
              <a:rPr lang="en-AU" sz="3600" dirty="0"/>
              <a:t>A unique tenant can only exist in one Microsoft </a:t>
            </a:r>
            <a:r>
              <a:rPr lang="en-AU" sz="3600" dirty="0" smtClean="0"/>
              <a:t>DC</a:t>
            </a:r>
            <a:endParaRPr lang="en-AU" sz="3600" dirty="0"/>
          </a:p>
          <a:p>
            <a:r>
              <a:rPr lang="en-AU" sz="3600" dirty="0"/>
              <a:t>Does not provide </a:t>
            </a:r>
            <a:r>
              <a:rPr lang="en-AU" sz="3600" dirty="0" err="1"/>
              <a:t>QoS</a:t>
            </a:r>
            <a:r>
              <a:rPr lang="en-AU" sz="3600" dirty="0"/>
              <a:t> or </a:t>
            </a:r>
            <a:r>
              <a:rPr lang="en-AU" sz="3600" dirty="0" smtClean="0"/>
              <a:t>CAC or advanced telephony functionality</a:t>
            </a:r>
            <a:endParaRPr lang="en-AU" sz="3600" dirty="0"/>
          </a:p>
          <a:p>
            <a:r>
              <a:rPr lang="en-AU" sz="3600" dirty="0"/>
              <a:t>Complex topologies for Skype for Business online:</a:t>
            </a:r>
          </a:p>
          <a:p>
            <a:pPr lvl="1"/>
            <a:r>
              <a:rPr lang="en-AU" sz="2000" dirty="0"/>
              <a:t>Single user forest + multiple Office 365 tenants (per </a:t>
            </a:r>
            <a:r>
              <a:rPr lang="en-AU" sz="2000" dirty="0" smtClean="0"/>
              <a:t>region) - different </a:t>
            </a:r>
            <a:r>
              <a:rPr lang="en-AU" sz="2000" dirty="0"/>
              <a:t>vanity/SIP domains </a:t>
            </a:r>
          </a:p>
          <a:p>
            <a:pPr lvl="1"/>
            <a:r>
              <a:rPr lang="en-AU" sz="2000" dirty="0"/>
              <a:t>Multiple user forests + multiple Office 365 </a:t>
            </a:r>
            <a:r>
              <a:rPr lang="en-AU" sz="2000" dirty="0" smtClean="0"/>
              <a:t>tenants - different </a:t>
            </a:r>
            <a:r>
              <a:rPr lang="en-AU" sz="2000" dirty="0"/>
              <a:t>vanity/SIP domains </a:t>
            </a:r>
          </a:p>
          <a:p>
            <a:r>
              <a:rPr lang="en-AU" sz="3600" dirty="0"/>
              <a:t>Not supported scenario with Skype for Business online:</a:t>
            </a:r>
          </a:p>
          <a:p>
            <a:pPr lvl="1"/>
            <a:r>
              <a:rPr lang="en-AU" sz="2000" dirty="0"/>
              <a:t>Multiple on-premises user forest + single Office 365 tenant</a:t>
            </a:r>
          </a:p>
          <a:p>
            <a:endParaRPr lang="en-AU" sz="3600" dirty="0"/>
          </a:p>
        </p:txBody>
      </p:sp>
      <p:sp>
        <p:nvSpPr>
          <p:cNvPr id="2" name="Title 1"/>
          <p:cNvSpPr>
            <a:spLocks noGrp="1"/>
          </p:cNvSpPr>
          <p:nvPr>
            <p:ph type="title"/>
          </p:nvPr>
        </p:nvSpPr>
        <p:spPr/>
        <p:txBody>
          <a:bodyPr/>
          <a:lstStyle/>
          <a:p>
            <a:r>
              <a:rPr lang="en-AU" dirty="0" smtClean="0"/>
              <a:t>Deployment | </a:t>
            </a:r>
            <a:r>
              <a:rPr lang="en-AU" sz="4000" dirty="0" smtClean="0">
                <a:solidFill>
                  <a:schemeClr val="tx2"/>
                </a:solidFill>
              </a:rPr>
              <a:t>Skype for Business Online </a:t>
            </a:r>
            <a:endParaRPr lang="en-AU" dirty="0"/>
          </a:p>
        </p:txBody>
      </p:sp>
    </p:spTree>
    <p:extLst>
      <p:ext uri="{BB962C8B-B14F-4D97-AF65-F5344CB8AC3E}">
        <p14:creationId xmlns:p14="http://schemas.microsoft.com/office/powerpoint/2010/main" val="27088783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5259723" y="3360624"/>
            <a:ext cx="0" cy="295603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5052714" y="3088464"/>
            <a:ext cx="479723" cy="424560"/>
          </a:xfrm>
          <a:prstGeom prst="rect">
            <a:avLst/>
          </a:prstGeom>
        </p:spPr>
      </p:pic>
      <p:sp>
        <p:nvSpPr>
          <p:cNvPr id="37" name="Title 36"/>
          <p:cNvSpPr>
            <a:spLocks noGrp="1"/>
          </p:cNvSpPr>
          <p:nvPr>
            <p:ph type="title"/>
          </p:nvPr>
        </p:nvSpPr>
        <p:spPr/>
        <p:txBody>
          <a:bodyPr/>
          <a:lstStyle/>
          <a:p>
            <a:r>
              <a:rPr lang="en-AU" dirty="0"/>
              <a:t>Deployment | </a:t>
            </a:r>
            <a:r>
              <a:rPr lang="en-AU" sz="4000" dirty="0">
                <a:solidFill>
                  <a:schemeClr val="tx2"/>
                </a:solidFill>
              </a:rPr>
              <a:t>Skype for Business </a:t>
            </a:r>
            <a:r>
              <a:rPr lang="en-AU" sz="4000" dirty="0" smtClean="0">
                <a:solidFill>
                  <a:schemeClr val="tx2"/>
                </a:solidFill>
              </a:rPr>
              <a:t>Online</a:t>
            </a:r>
            <a:endParaRPr lang="en-AU" sz="3200" dirty="0"/>
          </a:p>
        </p:txBody>
      </p:sp>
      <p:sp>
        <p:nvSpPr>
          <p:cNvPr id="36" name="Rectangle 35"/>
          <p:cNvSpPr/>
          <p:nvPr/>
        </p:nvSpPr>
        <p:spPr bwMode="auto">
          <a:xfrm>
            <a:off x="4886479" y="2884066"/>
            <a:ext cx="7202152" cy="3788855"/>
          </a:xfrm>
          <a:prstGeom prst="rect">
            <a:avLst/>
          </a:prstGeom>
          <a:noFill/>
          <a:ln w="1270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52" name="Picture 51"/>
          <p:cNvPicPr>
            <a:picLocks noChangeAspect="1"/>
          </p:cNvPicPr>
          <p:nvPr/>
        </p:nvPicPr>
        <p:blipFill>
          <a:blip r:embed="rId3"/>
          <a:stretch>
            <a:fillRect/>
          </a:stretch>
        </p:blipFill>
        <p:spPr>
          <a:xfrm>
            <a:off x="2560637" y="3472422"/>
            <a:ext cx="2247396" cy="1396440"/>
          </a:xfrm>
          <a:prstGeom prst="rect">
            <a:avLst/>
          </a:prstGeom>
        </p:spPr>
      </p:pic>
      <p:sp>
        <p:nvSpPr>
          <p:cNvPr id="53" name="TextBox 52"/>
          <p:cNvSpPr txBox="1"/>
          <p:nvPr/>
        </p:nvSpPr>
        <p:spPr>
          <a:xfrm>
            <a:off x="2877263" y="4038509"/>
            <a:ext cx="1676922" cy="572464"/>
          </a:xfrm>
          <a:prstGeom prst="rect">
            <a:avLst/>
          </a:prstGeom>
          <a:noFill/>
        </p:spPr>
        <p:txBody>
          <a:bodyPr wrap="square" lIns="182880" tIns="146304" rIns="182880" bIns="146304" rtlCol="0">
            <a:spAutoFit/>
          </a:bodyPr>
          <a:lstStyle/>
          <a:p>
            <a:pPr algn="ctr">
              <a:lnSpc>
                <a:spcPct val="90000"/>
              </a:lnSpc>
              <a:spcAft>
                <a:spcPts val="600"/>
              </a:spcAft>
            </a:pPr>
            <a:r>
              <a:rPr lang="en-AU" sz="2000" i="1" dirty="0" smtClean="0">
                <a:solidFill>
                  <a:schemeClr val="bg1">
                    <a:lumMod val="50000"/>
                    <a:lumOff val="50000"/>
                  </a:schemeClr>
                </a:solidFill>
              </a:rPr>
              <a:t>internet</a:t>
            </a:r>
          </a:p>
        </p:txBody>
      </p:sp>
      <p:pic>
        <p:nvPicPr>
          <p:cNvPr id="56" name="Picture 55"/>
          <p:cNvPicPr>
            <a:picLocks noChangeAspect="1"/>
          </p:cNvPicPr>
          <p:nvPr/>
        </p:nvPicPr>
        <p:blipFill>
          <a:blip r:embed="rId3"/>
          <a:stretch>
            <a:fillRect/>
          </a:stretch>
        </p:blipFill>
        <p:spPr>
          <a:xfrm>
            <a:off x="1208155" y="1928382"/>
            <a:ext cx="1411358" cy="876960"/>
          </a:xfrm>
          <a:prstGeom prst="rect">
            <a:avLst/>
          </a:prstGeom>
        </p:spPr>
      </p:pic>
      <p:pic>
        <p:nvPicPr>
          <p:cNvPr id="57" name="Picture 56"/>
          <p:cNvPicPr>
            <a:picLocks noChangeAspect="1"/>
          </p:cNvPicPr>
          <p:nvPr/>
        </p:nvPicPr>
        <p:blipFill>
          <a:blip r:embed="rId4"/>
          <a:stretch>
            <a:fillRect/>
          </a:stretch>
        </p:blipFill>
        <p:spPr>
          <a:xfrm>
            <a:off x="1478129" y="2039747"/>
            <a:ext cx="675936" cy="694241"/>
          </a:xfrm>
          <a:prstGeom prst="rect">
            <a:avLst/>
          </a:prstGeom>
        </p:spPr>
      </p:pic>
      <p:pic>
        <p:nvPicPr>
          <p:cNvPr id="55" name="Picture 54"/>
          <p:cNvPicPr>
            <a:picLocks noChangeAspect="1"/>
          </p:cNvPicPr>
          <p:nvPr/>
        </p:nvPicPr>
        <p:blipFill>
          <a:blip r:embed="rId5"/>
          <a:stretch>
            <a:fillRect/>
          </a:stretch>
        </p:blipFill>
        <p:spPr>
          <a:xfrm>
            <a:off x="1572810" y="2354261"/>
            <a:ext cx="1411358" cy="876960"/>
          </a:xfrm>
          <a:prstGeom prst="rect">
            <a:avLst/>
          </a:prstGeom>
        </p:spPr>
      </p:pic>
      <p:pic>
        <p:nvPicPr>
          <p:cNvPr id="58" name="Picture 57"/>
          <p:cNvPicPr>
            <a:picLocks noChangeAspect="1"/>
          </p:cNvPicPr>
          <p:nvPr/>
        </p:nvPicPr>
        <p:blipFill>
          <a:blip r:embed="rId6"/>
          <a:stretch>
            <a:fillRect/>
          </a:stretch>
        </p:blipFill>
        <p:spPr>
          <a:xfrm>
            <a:off x="10395300" y="3040062"/>
            <a:ext cx="1537937" cy="1385636"/>
          </a:xfrm>
          <a:prstGeom prst="rect">
            <a:avLst/>
          </a:prstGeom>
        </p:spPr>
      </p:pic>
      <p:pic>
        <p:nvPicPr>
          <p:cNvPr id="59" name="Picture 58"/>
          <p:cNvPicPr>
            <a:picLocks noChangeAspect="1"/>
          </p:cNvPicPr>
          <p:nvPr/>
        </p:nvPicPr>
        <p:blipFill>
          <a:blip r:embed="rId7"/>
          <a:stretch>
            <a:fillRect/>
          </a:stretch>
        </p:blipFill>
        <p:spPr>
          <a:xfrm>
            <a:off x="10942637" y="3986858"/>
            <a:ext cx="542295" cy="515040"/>
          </a:xfrm>
          <a:prstGeom prst="rect">
            <a:avLst/>
          </a:prstGeom>
        </p:spPr>
      </p:pic>
      <p:sp>
        <p:nvSpPr>
          <p:cNvPr id="61" name="TextBox 60"/>
          <p:cNvSpPr txBox="1"/>
          <p:nvPr/>
        </p:nvSpPr>
        <p:spPr>
          <a:xfrm>
            <a:off x="10181102" y="4428060"/>
            <a:ext cx="1828335" cy="489365"/>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 User Forest</a:t>
            </a:r>
          </a:p>
        </p:txBody>
      </p:sp>
      <p:sp>
        <p:nvSpPr>
          <p:cNvPr id="63" name="Rectangle 62"/>
          <p:cNvSpPr/>
          <p:nvPr/>
        </p:nvSpPr>
        <p:spPr>
          <a:xfrm>
            <a:off x="597016" y="1174531"/>
            <a:ext cx="2761077" cy="646331"/>
          </a:xfrm>
          <a:prstGeom prst="rect">
            <a:avLst/>
          </a:prstGeom>
        </p:spPr>
        <p:txBody>
          <a:bodyPr wrap="none">
            <a:spAutoFit/>
          </a:bodyPr>
          <a:lstStyle/>
          <a:p>
            <a:r>
              <a:rPr lang="en-AU" sz="3600" dirty="0">
                <a:latin typeface="+mj-lt"/>
              </a:rPr>
              <a:t>S</a:t>
            </a:r>
            <a:r>
              <a:rPr lang="en-AU" sz="3600" dirty="0" smtClean="0">
                <a:latin typeface="+mj-lt"/>
              </a:rPr>
              <a:t>ingle Forest </a:t>
            </a:r>
            <a:endParaRPr lang="en-AU" sz="3600" dirty="0">
              <a:solidFill>
                <a:srgbClr val="FF0000"/>
              </a:solidFill>
              <a:latin typeface="+mj-lt"/>
            </a:endParaRPr>
          </a:p>
        </p:txBody>
      </p:sp>
      <p:pic>
        <p:nvPicPr>
          <p:cNvPr id="75" name="Picture 74"/>
          <p:cNvPicPr>
            <a:picLocks noChangeAspect="1"/>
          </p:cNvPicPr>
          <p:nvPr/>
        </p:nvPicPr>
        <p:blipFill>
          <a:blip r:embed="rId8"/>
          <a:stretch>
            <a:fillRect/>
          </a:stretch>
        </p:blipFill>
        <p:spPr>
          <a:xfrm>
            <a:off x="9428174" y="3141222"/>
            <a:ext cx="500580" cy="584640"/>
          </a:xfrm>
          <a:prstGeom prst="rect">
            <a:avLst/>
          </a:prstGeom>
        </p:spPr>
      </p:pic>
      <p:pic>
        <p:nvPicPr>
          <p:cNvPr id="78" name="Picture 77"/>
          <p:cNvPicPr>
            <a:picLocks noChangeAspect="1"/>
          </p:cNvPicPr>
          <p:nvPr/>
        </p:nvPicPr>
        <p:blipFill>
          <a:blip r:embed="rId9"/>
          <a:stretch>
            <a:fillRect/>
          </a:stretch>
        </p:blipFill>
        <p:spPr>
          <a:xfrm>
            <a:off x="9428174" y="3821197"/>
            <a:ext cx="465818" cy="570720"/>
          </a:xfrm>
          <a:prstGeom prst="rect">
            <a:avLst/>
          </a:prstGeom>
        </p:spPr>
      </p:pic>
      <p:sp>
        <p:nvSpPr>
          <p:cNvPr id="80" name="Rectangle 79"/>
          <p:cNvSpPr/>
          <p:nvPr/>
        </p:nvSpPr>
        <p:spPr bwMode="auto">
          <a:xfrm>
            <a:off x="198437" y="3353302"/>
            <a:ext cx="2000969" cy="3496760"/>
          </a:xfrm>
          <a:prstGeom prst="rect">
            <a:avLst/>
          </a:prstGeom>
          <a:noFill/>
          <a:ln w="12700">
            <a:solidFill>
              <a:schemeClr val="accent5"/>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81" name="Picture 80"/>
          <p:cNvPicPr>
            <a:picLocks noChangeAspect="1"/>
          </p:cNvPicPr>
          <p:nvPr/>
        </p:nvPicPr>
        <p:blipFill>
          <a:blip r:embed="rId10"/>
          <a:stretch>
            <a:fillRect/>
          </a:stretch>
        </p:blipFill>
        <p:spPr>
          <a:xfrm>
            <a:off x="1285258" y="4837509"/>
            <a:ext cx="601235" cy="586451"/>
          </a:xfrm>
          <a:prstGeom prst="rect">
            <a:avLst/>
          </a:prstGeom>
        </p:spPr>
      </p:pic>
      <p:pic>
        <p:nvPicPr>
          <p:cNvPr id="82" name="Picture 81"/>
          <p:cNvPicPr>
            <a:picLocks noChangeAspect="1"/>
          </p:cNvPicPr>
          <p:nvPr/>
        </p:nvPicPr>
        <p:blipFill>
          <a:blip r:embed="rId11"/>
          <a:stretch>
            <a:fillRect/>
          </a:stretch>
        </p:blipFill>
        <p:spPr>
          <a:xfrm>
            <a:off x="1349490" y="3679046"/>
            <a:ext cx="472770" cy="577680"/>
          </a:xfrm>
          <a:prstGeom prst="rect">
            <a:avLst/>
          </a:prstGeom>
        </p:spPr>
      </p:pic>
      <p:pic>
        <p:nvPicPr>
          <p:cNvPr id="83" name="Picture 82"/>
          <p:cNvPicPr>
            <a:picLocks noChangeAspect="1"/>
          </p:cNvPicPr>
          <p:nvPr/>
        </p:nvPicPr>
        <p:blipFill>
          <a:blip r:embed="rId4"/>
          <a:stretch>
            <a:fillRect/>
          </a:stretch>
        </p:blipFill>
        <p:spPr>
          <a:xfrm>
            <a:off x="1289112" y="5707062"/>
            <a:ext cx="593527" cy="609600"/>
          </a:xfrm>
          <a:prstGeom prst="rect">
            <a:avLst/>
          </a:prstGeom>
        </p:spPr>
      </p:pic>
      <p:sp>
        <p:nvSpPr>
          <p:cNvPr id="84" name="TextBox 83"/>
          <p:cNvSpPr txBox="1"/>
          <p:nvPr/>
        </p:nvSpPr>
        <p:spPr>
          <a:xfrm>
            <a:off x="122237" y="4753699"/>
            <a:ext cx="1221973" cy="877163"/>
          </a:xfrm>
          <a:prstGeom prst="rect">
            <a:avLst/>
          </a:prstGeom>
          <a:noFill/>
        </p:spPr>
        <p:txBody>
          <a:bodyPr wrap="square" lIns="182880" tIns="146304" rIns="182880" bIns="146304" rtlCol="0">
            <a:spAutoFit/>
          </a:bodyPr>
          <a:lstStyle/>
          <a:p>
            <a:pPr algn="ctr">
              <a:lnSpc>
                <a:spcPct val="90000"/>
              </a:lnSpc>
              <a:spcAft>
                <a:spcPts val="600"/>
              </a:spcAft>
            </a:pPr>
            <a:r>
              <a:rPr lang="en-AU" sz="1400" dirty="0" err="1" smtClean="0">
                <a:gradFill>
                  <a:gsLst>
                    <a:gs pos="2917">
                      <a:schemeClr val="tx1"/>
                    </a:gs>
                    <a:gs pos="30000">
                      <a:schemeClr val="tx1"/>
                    </a:gs>
                  </a:gsLst>
                  <a:lin ang="5400000" scaled="0"/>
                </a:gradFill>
              </a:rPr>
              <a:t>SfB</a:t>
            </a:r>
            <a:r>
              <a:rPr lang="en-AU" sz="1400" dirty="0" smtClean="0">
                <a:gradFill>
                  <a:gsLst>
                    <a:gs pos="2917">
                      <a:schemeClr val="tx1"/>
                    </a:gs>
                    <a:gs pos="30000">
                      <a:schemeClr val="tx1"/>
                    </a:gs>
                  </a:gsLst>
                  <a:lin ang="5400000" scaled="0"/>
                </a:gradFill>
              </a:rPr>
              <a:t> Online Edge Server</a:t>
            </a:r>
          </a:p>
        </p:txBody>
      </p:sp>
      <p:sp>
        <p:nvSpPr>
          <p:cNvPr id="85" name="TextBox 84"/>
          <p:cNvSpPr txBox="1"/>
          <p:nvPr/>
        </p:nvSpPr>
        <p:spPr>
          <a:xfrm>
            <a:off x="122237" y="5554662"/>
            <a:ext cx="1189717" cy="877163"/>
          </a:xfrm>
          <a:prstGeom prst="rect">
            <a:avLst/>
          </a:prstGeom>
          <a:noFill/>
        </p:spPr>
        <p:txBody>
          <a:bodyPr wrap="square" lIns="182880" tIns="146304" rIns="182880" bIns="146304" rtlCol="0">
            <a:spAutoFit/>
          </a:bodyPr>
          <a:lstStyle/>
          <a:p>
            <a:pPr algn="ctr">
              <a:lnSpc>
                <a:spcPct val="90000"/>
              </a:lnSpc>
              <a:spcAft>
                <a:spcPts val="600"/>
              </a:spcAft>
            </a:pPr>
            <a:r>
              <a:rPr lang="en-AU" sz="1400" dirty="0" err="1" smtClean="0">
                <a:gradFill>
                  <a:gsLst>
                    <a:gs pos="2917">
                      <a:schemeClr val="tx1"/>
                    </a:gs>
                    <a:gs pos="30000">
                      <a:schemeClr val="tx1"/>
                    </a:gs>
                  </a:gsLst>
                  <a:lin ang="5400000" scaled="0"/>
                </a:gradFill>
              </a:rPr>
              <a:t>SfB</a:t>
            </a:r>
            <a:r>
              <a:rPr lang="en-AU" sz="1400" dirty="0" smtClean="0">
                <a:gradFill>
                  <a:gsLst>
                    <a:gs pos="2917">
                      <a:schemeClr val="tx1"/>
                    </a:gs>
                    <a:gs pos="30000">
                      <a:schemeClr val="tx1"/>
                    </a:gs>
                  </a:gsLst>
                  <a:lin ang="5400000" scaled="0"/>
                </a:gradFill>
              </a:rPr>
              <a:t> Online     Front End Server</a:t>
            </a:r>
          </a:p>
        </p:txBody>
      </p:sp>
      <p:sp>
        <p:nvSpPr>
          <p:cNvPr id="86" name="TextBox 85"/>
          <p:cNvSpPr txBox="1"/>
          <p:nvPr/>
        </p:nvSpPr>
        <p:spPr>
          <a:xfrm>
            <a:off x="122237" y="3649662"/>
            <a:ext cx="1265337" cy="683264"/>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Azure AD Tenant</a:t>
            </a:r>
          </a:p>
        </p:txBody>
      </p:sp>
      <p:grpSp>
        <p:nvGrpSpPr>
          <p:cNvPr id="87" name="Group 86"/>
          <p:cNvGrpSpPr/>
          <p:nvPr/>
        </p:nvGrpSpPr>
        <p:grpSpPr>
          <a:xfrm>
            <a:off x="485535" y="6537528"/>
            <a:ext cx="1336726" cy="236334"/>
            <a:chOff x="8202351" y="1447425"/>
            <a:chExt cx="2101850" cy="447675"/>
          </a:xfrm>
          <a:solidFill>
            <a:schemeClr val="tx1"/>
          </a:solidFill>
        </p:grpSpPr>
        <p:sp>
          <p:nvSpPr>
            <p:cNvPr id="88" name="Freeform 48"/>
            <p:cNvSpPr>
              <a:spLocks noEditPoints="1"/>
            </p:cNvSpPr>
            <p:nvPr/>
          </p:nvSpPr>
          <p:spPr bwMode="auto">
            <a:xfrm>
              <a:off x="8727814" y="1533150"/>
              <a:ext cx="261938" cy="277812"/>
            </a:xfrm>
            <a:custGeom>
              <a:avLst/>
              <a:gdLst>
                <a:gd name="T0" fmla="*/ 619 w 619"/>
                <a:gd name="T1" fmla="*/ 318 h 652"/>
                <a:gd name="T2" fmla="*/ 581 w 619"/>
                <a:gd name="T3" fmla="*/ 494 h 652"/>
                <a:gd name="T4" fmla="*/ 472 w 619"/>
                <a:gd name="T5" fmla="*/ 611 h 652"/>
                <a:gd name="T6" fmla="*/ 307 w 619"/>
                <a:gd name="T7" fmla="*/ 652 h 652"/>
                <a:gd name="T8" fmla="*/ 147 w 619"/>
                <a:gd name="T9" fmla="*/ 612 h 652"/>
                <a:gd name="T10" fmla="*/ 38 w 619"/>
                <a:gd name="T11" fmla="*/ 499 h 652"/>
                <a:gd name="T12" fmla="*/ 0 w 619"/>
                <a:gd name="T13" fmla="*/ 333 h 652"/>
                <a:gd name="T14" fmla="*/ 39 w 619"/>
                <a:gd name="T15" fmla="*/ 158 h 652"/>
                <a:gd name="T16" fmla="*/ 150 w 619"/>
                <a:gd name="T17" fmla="*/ 41 h 652"/>
                <a:gd name="T18" fmla="*/ 318 w 619"/>
                <a:gd name="T19" fmla="*/ 0 h 652"/>
                <a:gd name="T20" fmla="*/ 475 w 619"/>
                <a:gd name="T21" fmla="*/ 40 h 652"/>
                <a:gd name="T22" fmla="*/ 582 w 619"/>
                <a:gd name="T23" fmla="*/ 153 h 652"/>
                <a:gd name="T24" fmla="*/ 619 w 619"/>
                <a:gd name="T25" fmla="*/ 318 h 652"/>
                <a:gd name="T26" fmla="*/ 539 w 619"/>
                <a:gd name="T27" fmla="*/ 328 h 652"/>
                <a:gd name="T28" fmla="*/ 479 w 619"/>
                <a:gd name="T29" fmla="*/ 136 h 652"/>
                <a:gd name="T30" fmla="*/ 312 w 619"/>
                <a:gd name="T31" fmla="*/ 67 h 652"/>
                <a:gd name="T32" fmla="*/ 192 w 619"/>
                <a:gd name="T33" fmla="*/ 99 h 652"/>
                <a:gd name="T34" fmla="*/ 110 w 619"/>
                <a:gd name="T35" fmla="*/ 192 h 652"/>
                <a:gd name="T36" fmla="*/ 80 w 619"/>
                <a:gd name="T37" fmla="*/ 327 h 652"/>
                <a:gd name="T38" fmla="*/ 108 w 619"/>
                <a:gd name="T39" fmla="*/ 462 h 652"/>
                <a:gd name="T40" fmla="*/ 189 w 619"/>
                <a:gd name="T41" fmla="*/ 553 h 652"/>
                <a:gd name="T42" fmla="*/ 307 w 619"/>
                <a:gd name="T43" fmla="*/ 585 h 652"/>
                <a:gd name="T44" fmla="*/ 477 w 619"/>
                <a:gd name="T45" fmla="*/ 517 h 652"/>
                <a:gd name="T46" fmla="*/ 539 w 619"/>
                <a:gd name="T47" fmla="*/ 328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9" h="652">
                  <a:moveTo>
                    <a:pt x="619" y="318"/>
                  </a:moveTo>
                  <a:cubicBezTo>
                    <a:pt x="619" y="385"/>
                    <a:pt x="607" y="444"/>
                    <a:pt x="581" y="494"/>
                  </a:cubicBezTo>
                  <a:cubicBezTo>
                    <a:pt x="556" y="545"/>
                    <a:pt x="519" y="584"/>
                    <a:pt x="472" y="611"/>
                  </a:cubicBezTo>
                  <a:cubicBezTo>
                    <a:pt x="424" y="638"/>
                    <a:pt x="369" y="652"/>
                    <a:pt x="307" y="652"/>
                  </a:cubicBezTo>
                  <a:cubicBezTo>
                    <a:pt x="247" y="652"/>
                    <a:pt x="194" y="639"/>
                    <a:pt x="147" y="612"/>
                  </a:cubicBezTo>
                  <a:cubicBezTo>
                    <a:pt x="100" y="586"/>
                    <a:pt x="64" y="548"/>
                    <a:pt x="38" y="499"/>
                  </a:cubicBezTo>
                  <a:cubicBezTo>
                    <a:pt x="13" y="451"/>
                    <a:pt x="0" y="395"/>
                    <a:pt x="0" y="333"/>
                  </a:cubicBezTo>
                  <a:cubicBezTo>
                    <a:pt x="0" y="267"/>
                    <a:pt x="13" y="208"/>
                    <a:pt x="39" y="158"/>
                  </a:cubicBezTo>
                  <a:cubicBezTo>
                    <a:pt x="65" y="107"/>
                    <a:pt x="102" y="68"/>
                    <a:pt x="150" y="41"/>
                  </a:cubicBezTo>
                  <a:cubicBezTo>
                    <a:pt x="199" y="14"/>
                    <a:pt x="255" y="0"/>
                    <a:pt x="318" y="0"/>
                  </a:cubicBezTo>
                  <a:cubicBezTo>
                    <a:pt x="377" y="0"/>
                    <a:pt x="429" y="14"/>
                    <a:pt x="475" y="40"/>
                  </a:cubicBezTo>
                  <a:cubicBezTo>
                    <a:pt x="521" y="67"/>
                    <a:pt x="557" y="104"/>
                    <a:pt x="582" y="153"/>
                  </a:cubicBezTo>
                  <a:cubicBezTo>
                    <a:pt x="607" y="201"/>
                    <a:pt x="619" y="256"/>
                    <a:pt x="619" y="318"/>
                  </a:cubicBezTo>
                  <a:close/>
                  <a:moveTo>
                    <a:pt x="539" y="328"/>
                  </a:moveTo>
                  <a:cubicBezTo>
                    <a:pt x="539" y="246"/>
                    <a:pt x="519" y="182"/>
                    <a:pt x="479" y="136"/>
                  </a:cubicBezTo>
                  <a:cubicBezTo>
                    <a:pt x="439" y="90"/>
                    <a:pt x="384" y="67"/>
                    <a:pt x="312" y="67"/>
                  </a:cubicBezTo>
                  <a:cubicBezTo>
                    <a:pt x="268" y="67"/>
                    <a:pt x="227" y="77"/>
                    <a:pt x="192" y="99"/>
                  </a:cubicBezTo>
                  <a:cubicBezTo>
                    <a:pt x="157" y="121"/>
                    <a:pt x="129" y="152"/>
                    <a:pt x="110" y="192"/>
                  </a:cubicBezTo>
                  <a:cubicBezTo>
                    <a:pt x="90" y="232"/>
                    <a:pt x="80" y="277"/>
                    <a:pt x="80" y="327"/>
                  </a:cubicBezTo>
                  <a:cubicBezTo>
                    <a:pt x="80" y="377"/>
                    <a:pt x="90" y="422"/>
                    <a:pt x="108" y="462"/>
                  </a:cubicBezTo>
                  <a:cubicBezTo>
                    <a:pt x="127" y="501"/>
                    <a:pt x="154" y="531"/>
                    <a:pt x="189" y="553"/>
                  </a:cubicBezTo>
                  <a:cubicBezTo>
                    <a:pt x="223" y="574"/>
                    <a:pt x="263" y="585"/>
                    <a:pt x="307" y="585"/>
                  </a:cubicBezTo>
                  <a:cubicBezTo>
                    <a:pt x="379" y="585"/>
                    <a:pt x="436" y="562"/>
                    <a:pt x="477" y="517"/>
                  </a:cubicBezTo>
                  <a:cubicBezTo>
                    <a:pt x="518" y="471"/>
                    <a:pt x="539" y="408"/>
                    <a:pt x="539" y="3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49"/>
            <p:cNvSpPr>
              <a:spLocks/>
            </p:cNvSpPr>
            <p:nvPr/>
          </p:nvSpPr>
          <p:spPr bwMode="auto">
            <a:xfrm>
              <a:off x="9010389" y="1518862"/>
              <a:ext cx="119063" cy="287337"/>
            </a:xfrm>
            <a:custGeom>
              <a:avLst/>
              <a:gdLst>
                <a:gd name="T0" fmla="*/ 283 w 283"/>
                <a:gd name="T1" fmla="*/ 73 h 676"/>
                <a:gd name="T2" fmla="*/ 233 w 283"/>
                <a:gd name="T3" fmla="*/ 61 h 676"/>
                <a:gd name="T4" fmla="*/ 154 w 283"/>
                <a:gd name="T5" fmla="*/ 156 h 676"/>
                <a:gd name="T6" fmla="*/ 154 w 283"/>
                <a:gd name="T7" fmla="*/ 226 h 676"/>
                <a:gd name="T8" fmla="*/ 264 w 283"/>
                <a:gd name="T9" fmla="*/ 226 h 676"/>
                <a:gd name="T10" fmla="*/ 264 w 283"/>
                <a:gd name="T11" fmla="*/ 287 h 676"/>
                <a:gd name="T12" fmla="*/ 154 w 283"/>
                <a:gd name="T13" fmla="*/ 287 h 676"/>
                <a:gd name="T14" fmla="*/ 154 w 283"/>
                <a:gd name="T15" fmla="*/ 676 h 676"/>
                <a:gd name="T16" fmla="*/ 79 w 283"/>
                <a:gd name="T17" fmla="*/ 676 h 676"/>
                <a:gd name="T18" fmla="*/ 79 w 283"/>
                <a:gd name="T19" fmla="*/ 287 h 676"/>
                <a:gd name="T20" fmla="*/ 0 w 283"/>
                <a:gd name="T21" fmla="*/ 287 h 676"/>
                <a:gd name="T22" fmla="*/ 0 w 283"/>
                <a:gd name="T23" fmla="*/ 226 h 676"/>
                <a:gd name="T24" fmla="*/ 79 w 283"/>
                <a:gd name="T25" fmla="*/ 226 h 676"/>
                <a:gd name="T26" fmla="*/ 79 w 283"/>
                <a:gd name="T27" fmla="*/ 153 h 676"/>
                <a:gd name="T28" fmla="*/ 121 w 283"/>
                <a:gd name="T29" fmla="*/ 42 h 676"/>
                <a:gd name="T30" fmla="*/ 228 w 283"/>
                <a:gd name="T31" fmla="*/ 0 h 676"/>
                <a:gd name="T32" fmla="*/ 283 w 283"/>
                <a:gd name="T33" fmla="*/ 8 h 676"/>
                <a:gd name="T34" fmla="*/ 283 w 283"/>
                <a:gd name="T35" fmla="*/ 7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676">
                  <a:moveTo>
                    <a:pt x="283" y="73"/>
                  </a:moveTo>
                  <a:cubicBezTo>
                    <a:pt x="268" y="65"/>
                    <a:pt x="251" y="61"/>
                    <a:pt x="233" y="61"/>
                  </a:cubicBezTo>
                  <a:cubicBezTo>
                    <a:pt x="180" y="61"/>
                    <a:pt x="154" y="93"/>
                    <a:pt x="154" y="156"/>
                  </a:cubicBezTo>
                  <a:lnTo>
                    <a:pt x="154" y="226"/>
                  </a:lnTo>
                  <a:lnTo>
                    <a:pt x="264" y="226"/>
                  </a:lnTo>
                  <a:lnTo>
                    <a:pt x="264" y="287"/>
                  </a:lnTo>
                  <a:lnTo>
                    <a:pt x="154" y="287"/>
                  </a:lnTo>
                  <a:lnTo>
                    <a:pt x="154" y="676"/>
                  </a:lnTo>
                  <a:lnTo>
                    <a:pt x="79" y="676"/>
                  </a:lnTo>
                  <a:lnTo>
                    <a:pt x="79" y="287"/>
                  </a:lnTo>
                  <a:lnTo>
                    <a:pt x="0" y="287"/>
                  </a:lnTo>
                  <a:lnTo>
                    <a:pt x="0" y="226"/>
                  </a:lnTo>
                  <a:lnTo>
                    <a:pt x="79" y="226"/>
                  </a:lnTo>
                  <a:lnTo>
                    <a:pt x="79" y="153"/>
                  </a:lnTo>
                  <a:cubicBezTo>
                    <a:pt x="79" y="107"/>
                    <a:pt x="93" y="70"/>
                    <a:pt x="121" y="42"/>
                  </a:cubicBezTo>
                  <a:cubicBezTo>
                    <a:pt x="149" y="14"/>
                    <a:pt x="185" y="0"/>
                    <a:pt x="228" y="0"/>
                  </a:cubicBezTo>
                  <a:cubicBezTo>
                    <a:pt x="251" y="0"/>
                    <a:pt x="269" y="3"/>
                    <a:pt x="283" y="8"/>
                  </a:cubicBezTo>
                  <a:cubicBezTo>
                    <a:pt x="283" y="8"/>
                    <a:pt x="283" y="73"/>
                    <a:pt x="283"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50"/>
            <p:cNvSpPr>
              <a:spLocks/>
            </p:cNvSpPr>
            <p:nvPr/>
          </p:nvSpPr>
          <p:spPr bwMode="auto">
            <a:xfrm>
              <a:off x="9119926" y="1518862"/>
              <a:ext cx="119063" cy="287337"/>
            </a:xfrm>
            <a:custGeom>
              <a:avLst/>
              <a:gdLst>
                <a:gd name="T0" fmla="*/ 283 w 283"/>
                <a:gd name="T1" fmla="*/ 73 h 676"/>
                <a:gd name="T2" fmla="*/ 233 w 283"/>
                <a:gd name="T3" fmla="*/ 61 h 676"/>
                <a:gd name="T4" fmla="*/ 154 w 283"/>
                <a:gd name="T5" fmla="*/ 156 h 676"/>
                <a:gd name="T6" fmla="*/ 154 w 283"/>
                <a:gd name="T7" fmla="*/ 226 h 676"/>
                <a:gd name="T8" fmla="*/ 264 w 283"/>
                <a:gd name="T9" fmla="*/ 226 h 676"/>
                <a:gd name="T10" fmla="*/ 264 w 283"/>
                <a:gd name="T11" fmla="*/ 287 h 676"/>
                <a:gd name="T12" fmla="*/ 154 w 283"/>
                <a:gd name="T13" fmla="*/ 287 h 676"/>
                <a:gd name="T14" fmla="*/ 154 w 283"/>
                <a:gd name="T15" fmla="*/ 676 h 676"/>
                <a:gd name="T16" fmla="*/ 80 w 283"/>
                <a:gd name="T17" fmla="*/ 676 h 676"/>
                <a:gd name="T18" fmla="*/ 80 w 283"/>
                <a:gd name="T19" fmla="*/ 287 h 676"/>
                <a:gd name="T20" fmla="*/ 0 w 283"/>
                <a:gd name="T21" fmla="*/ 287 h 676"/>
                <a:gd name="T22" fmla="*/ 0 w 283"/>
                <a:gd name="T23" fmla="*/ 226 h 676"/>
                <a:gd name="T24" fmla="*/ 80 w 283"/>
                <a:gd name="T25" fmla="*/ 226 h 676"/>
                <a:gd name="T26" fmla="*/ 80 w 283"/>
                <a:gd name="T27" fmla="*/ 153 h 676"/>
                <a:gd name="T28" fmla="*/ 122 w 283"/>
                <a:gd name="T29" fmla="*/ 42 h 676"/>
                <a:gd name="T30" fmla="*/ 229 w 283"/>
                <a:gd name="T31" fmla="*/ 0 h 676"/>
                <a:gd name="T32" fmla="*/ 283 w 283"/>
                <a:gd name="T33" fmla="*/ 8 h 676"/>
                <a:gd name="T34" fmla="*/ 283 w 283"/>
                <a:gd name="T35" fmla="*/ 7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676">
                  <a:moveTo>
                    <a:pt x="283" y="73"/>
                  </a:moveTo>
                  <a:cubicBezTo>
                    <a:pt x="268" y="65"/>
                    <a:pt x="252" y="61"/>
                    <a:pt x="233" y="61"/>
                  </a:cubicBezTo>
                  <a:cubicBezTo>
                    <a:pt x="181" y="61"/>
                    <a:pt x="154" y="93"/>
                    <a:pt x="154" y="156"/>
                  </a:cubicBezTo>
                  <a:lnTo>
                    <a:pt x="154" y="226"/>
                  </a:lnTo>
                  <a:lnTo>
                    <a:pt x="264" y="226"/>
                  </a:lnTo>
                  <a:lnTo>
                    <a:pt x="264" y="287"/>
                  </a:lnTo>
                  <a:lnTo>
                    <a:pt x="154" y="287"/>
                  </a:lnTo>
                  <a:lnTo>
                    <a:pt x="154" y="676"/>
                  </a:lnTo>
                  <a:lnTo>
                    <a:pt x="80" y="676"/>
                  </a:lnTo>
                  <a:lnTo>
                    <a:pt x="80" y="287"/>
                  </a:lnTo>
                  <a:lnTo>
                    <a:pt x="0" y="287"/>
                  </a:lnTo>
                  <a:lnTo>
                    <a:pt x="0" y="226"/>
                  </a:lnTo>
                  <a:lnTo>
                    <a:pt x="80" y="226"/>
                  </a:lnTo>
                  <a:lnTo>
                    <a:pt x="80" y="153"/>
                  </a:lnTo>
                  <a:cubicBezTo>
                    <a:pt x="80" y="107"/>
                    <a:pt x="94" y="70"/>
                    <a:pt x="122" y="42"/>
                  </a:cubicBezTo>
                  <a:cubicBezTo>
                    <a:pt x="150" y="14"/>
                    <a:pt x="185" y="0"/>
                    <a:pt x="229" y="0"/>
                  </a:cubicBezTo>
                  <a:cubicBezTo>
                    <a:pt x="251" y="0"/>
                    <a:pt x="269" y="3"/>
                    <a:pt x="283" y="8"/>
                  </a:cubicBezTo>
                  <a:lnTo>
                    <a:pt x="283" y="7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51"/>
            <p:cNvSpPr>
              <a:spLocks noEditPoints="1"/>
            </p:cNvSpPr>
            <p:nvPr/>
          </p:nvSpPr>
          <p:spPr bwMode="auto">
            <a:xfrm>
              <a:off x="9256451" y="1525212"/>
              <a:ext cx="41275" cy="280987"/>
            </a:xfrm>
            <a:custGeom>
              <a:avLst/>
              <a:gdLst>
                <a:gd name="T0" fmla="*/ 98 w 98"/>
                <a:gd name="T1" fmla="*/ 47 h 658"/>
                <a:gd name="T2" fmla="*/ 83 w 98"/>
                <a:gd name="T3" fmla="*/ 80 h 658"/>
                <a:gd name="T4" fmla="*/ 49 w 98"/>
                <a:gd name="T5" fmla="*/ 94 h 658"/>
                <a:gd name="T6" fmla="*/ 14 w 98"/>
                <a:gd name="T7" fmla="*/ 81 h 658"/>
                <a:gd name="T8" fmla="*/ 0 w 98"/>
                <a:gd name="T9" fmla="*/ 47 h 658"/>
                <a:gd name="T10" fmla="*/ 14 w 98"/>
                <a:gd name="T11" fmla="*/ 14 h 658"/>
                <a:gd name="T12" fmla="*/ 49 w 98"/>
                <a:gd name="T13" fmla="*/ 0 h 658"/>
                <a:gd name="T14" fmla="*/ 84 w 98"/>
                <a:gd name="T15" fmla="*/ 14 h 658"/>
                <a:gd name="T16" fmla="*/ 98 w 98"/>
                <a:gd name="T17" fmla="*/ 47 h 658"/>
                <a:gd name="T18" fmla="*/ 85 w 98"/>
                <a:gd name="T19" fmla="*/ 658 h 658"/>
                <a:gd name="T20" fmla="*/ 10 w 98"/>
                <a:gd name="T21" fmla="*/ 658 h 658"/>
                <a:gd name="T22" fmla="*/ 10 w 98"/>
                <a:gd name="T23" fmla="*/ 208 h 658"/>
                <a:gd name="T24" fmla="*/ 85 w 98"/>
                <a:gd name="T25" fmla="*/ 208 h 658"/>
                <a:gd name="T26" fmla="*/ 85 w 98"/>
                <a:gd name="T27"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658">
                  <a:moveTo>
                    <a:pt x="98" y="47"/>
                  </a:moveTo>
                  <a:cubicBezTo>
                    <a:pt x="98" y="60"/>
                    <a:pt x="93" y="71"/>
                    <a:pt x="83" y="80"/>
                  </a:cubicBezTo>
                  <a:cubicBezTo>
                    <a:pt x="74" y="89"/>
                    <a:pt x="62" y="94"/>
                    <a:pt x="49" y="94"/>
                  </a:cubicBezTo>
                  <a:cubicBezTo>
                    <a:pt x="35" y="94"/>
                    <a:pt x="23" y="89"/>
                    <a:pt x="14" y="81"/>
                  </a:cubicBezTo>
                  <a:cubicBezTo>
                    <a:pt x="5" y="72"/>
                    <a:pt x="0" y="61"/>
                    <a:pt x="0" y="47"/>
                  </a:cubicBezTo>
                  <a:cubicBezTo>
                    <a:pt x="0" y="34"/>
                    <a:pt x="4" y="23"/>
                    <a:pt x="14" y="14"/>
                  </a:cubicBezTo>
                  <a:cubicBezTo>
                    <a:pt x="23" y="5"/>
                    <a:pt x="35" y="0"/>
                    <a:pt x="49" y="0"/>
                  </a:cubicBezTo>
                  <a:cubicBezTo>
                    <a:pt x="63" y="0"/>
                    <a:pt x="74" y="4"/>
                    <a:pt x="84" y="14"/>
                  </a:cubicBezTo>
                  <a:cubicBezTo>
                    <a:pt x="93" y="23"/>
                    <a:pt x="98" y="34"/>
                    <a:pt x="98" y="47"/>
                  </a:cubicBezTo>
                  <a:close/>
                  <a:moveTo>
                    <a:pt x="85" y="658"/>
                  </a:moveTo>
                  <a:lnTo>
                    <a:pt x="10" y="658"/>
                  </a:lnTo>
                  <a:lnTo>
                    <a:pt x="10" y="208"/>
                  </a:lnTo>
                  <a:lnTo>
                    <a:pt x="85" y="208"/>
                  </a:lnTo>
                  <a:lnTo>
                    <a:pt x="85" y="6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52"/>
            <p:cNvSpPr>
              <a:spLocks/>
            </p:cNvSpPr>
            <p:nvPr/>
          </p:nvSpPr>
          <p:spPr bwMode="auto">
            <a:xfrm>
              <a:off x="9324714" y="1609350"/>
              <a:ext cx="149225" cy="201612"/>
            </a:xfrm>
            <a:custGeom>
              <a:avLst/>
              <a:gdLst>
                <a:gd name="T0" fmla="*/ 351 w 352"/>
                <a:gd name="T1" fmla="*/ 440 h 472"/>
                <a:gd name="T2" fmla="*/ 222 w 352"/>
                <a:gd name="T3" fmla="*/ 472 h 472"/>
                <a:gd name="T4" fmla="*/ 107 w 352"/>
                <a:gd name="T5" fmla="*/ 444 h 472"/>
                <a:gd name="T6" fmla="*/ 28 w 352"/>
                <a:gd name="T7" fmla="*/ 363 h 472"/>
                <a:gd name="T8" fmla="*/ 0 w 352"/>
                <a:gd name="T9" fmla="*/ 247 h 472"/>
                <a:gd name="T10" fmla="*/ 66 w 352"/>
                <a:gd name="T11" fmla="*/ 68 h 472"/>
                <a:gd name="T12" fmla="*/ 243 w 352"/>
                <a:gd name="T13" fmla="*/ 0 h 472"/>
                <a:gd name="T14" fmla="*/ 352 w 352"/>
                <a:gd name="T15" fmla="*/ 23 h 472"/>
                <a:gd name="T16" fmla="*/ 352 w 352"/>
                <a:gd name="T17" fmla="*/ 97 h 472"/>
                <a:gd name="T18" fmla="*/ 240 w 352"/>
                <a:gd name="T19" fmla="*/ 62 h 472"/>
                <a:gd name="T20" fmla="*/ 122 w 352"/>
                <a:gd name="T21" fmla="*/ 111 h 472"/>
                <a:gd name="T22" fmla="*/ 77 w 352"/>
                <a:gd name="T23" fmla="*/ 240 h 472"/>
                <a:gd name="T24" fmla="*/ 120 w 352"/>
                <a:gd name="T25" fmla="*/ 365 h 472"/>
                <a:gd name="T26" fmla="*/ 236 w 352"/>
                <a:gd name="T27" fmla="*/ 411 h 472"/>
                <a:gd name="T28" fmla="*/ 351 w 352"/>
                <a:gd name="T29" fmla="*/ 372 h 472"/>
                <a:gd name="T30" fmla="*/ 351 w 352"/>
                <a:gd name="T31" fmla="*/ 440 h 472"/>
                <a:gd name="T32" fmla="*/ 351 w 352"/>
                <a:gd name="T33" fmla="*/ 440 h 472"/>
                <a:gd name="T34" fmla="*/ 351 w 352"/>
                <a:gd name="T35" fmla="*/ 44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2" h="472">
                  <a:moveTo>
                    <a:pt x="351" y="440"/>
                  </a:moveTo>
                  <a:cubicBezTo>
                    <a:pt x="315" y="461"/>
                    <a:pt x="272" y="472"/>
                    <a:pt x="222" y="472"/>
                  </a:cubicBezTo>
                  <a:cubicBezTo>
                    <a:pt x="180" y="472"/>
                    <a:pt x="142" y="463"/>
                    <a:pt x="107" y="444"/>
                  </a:cubicBezTo>
                  <a:cubicBezTo>
                    <a:pt x="74" y="425"/>
                    <a:pt x="47" y="398"/>
                    <a:pt x="28" y="363"/>
                  </a:cubicBezTo>
                  <a:cubicBezTo>
                    <a:pt x="9" y="329"/>
                    <a:pt x="0" y="290"/>
                    <a:pt x="0" y="247"/>
                  </a:cubicBezTo>
                  <a:cubicBezTo>
                    <a:pt x="0" y="173"/>
                    <a:pt x="22" y="113"/>
                    <a:pt x="66" y="68"/>
                  </a:cubicBezTo>
                  <a:cubicBezTo>
                    <a:pt x="111" y="23"/>
                    <a:pt x="170" y="0"/>
                    <a:pt x="243" y="0"/>
                  </a:cubicBezTo>
                  <a:cubicBezTo>
                    <a:pt x="284" y="0"/>
                    <a:pt x="320" y="8"/>
                    <a:pt x="352" y="23"/>
                  </a:cubicBezTo>
                  <a:lnTo>
                    <a:pt x="352" y="97"/>
                  </a:lnTo>
                  <a:cubicBezTo>
                    <a:pt x="317" y="73"/>
                    <a:pt x="280" y="62"/>
                    <a:pt x="240" y="62"/>
                  </a:cubicBezTo>
                  <a:cubicBezTo>
                    <a:pt x="192" y="62"/>
                    <a:pt x="152" y="78"/>
                    <a:pt x="122" y="111"/>
                  </a:cubicBezTo>
                  <a:cubicBezTo>
                    <a:pt x="92" y="145"/>
                    <a:pt x="77" y="188"/>
                    <a:pt x="77" y="240"/>
                  </a:cubicBezTo>
                  <a:cubicBezTo>
                    <a:pt x="77" y="293"/>
                    <a:pt x="91" y="334"/>
                    <a:pt x="120" y="365"/>
                  </a:cubicBezTo>
                  <a:cubicBezTo>
                    <a:pt x="149" y="395"/>
                    <a:pt x="187" y="411"/>
                    <a:pt x="236" y="411"/>
                  </a:cubicBezTo>
                  <a:cubicBezTo>
                    <a:pt x="276" y="411"/>
                    <a:pt x="315" y="398"/>
                    <a:pt x="351" y="372"/>
                  </a:cubicBezTo>
                  <a:lnTo>
                    <a:pt x="351" y="440"/>
                  </a:lnTo>
                  <a:lnTo>
                    <a:pt x="351" y="440"/>
                  </a:lnTo>
                  <a:lnTo>
                    <a:pt x="351" y="4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53"/>
            <p:cNvSpPr>
              <a:spLocks noEditPoints="1"/>
            </p:cNvSpPr>
            <p:nvPr/>
          </p:nvSpPr>
          <p:spPr bwMode="auto">
            <a:xfrm>
              <a:off x="9494576" y="1609350"/>
              <a:ext cx="173038" cy="201612"/>
            </a:xfrm>
            <a:custGeom>
              <a:avLst/>
              <a:gdLst>
                <a:gd name="T0" fmla="*/ 408 w 408"/>
                <a:gd name="T1" fmla="*/ 254 h 472"/>
                <a:gd name="T2" fmla="*/ 78 w 408"/>
                <a:gd name="T3" fmla="*/ 254 h 472"/>
                <a:gd name="T4" fmla="*/ 120 w 408"/>
                <a:gd name="T5" fmla="*/ 370 h 472"/>
                <a:gd name="T6" fmla="*/ 230 w 408"/>
                <a:gd name="T7" fmla="*/ 411 h 472"/>
                <a:gd name="T8" fmla="*/ 375 w 408"/>
                <a:gd name="T9" fmla="*/ 361 h 472"/>
                <a:gd name="T10" fmla="*/ 375 w 408"/>
                <a:gd name="T11" fmla="*/ 429 h 472"/>
                <a:gd name="T12" fmla="*/ 213 w 408"/>
                <a:gd name="T13" fmla="*/ 472 h 472"/>
                <a:gd name="T14" fmla="*/ 56 w 408"/>
                <a:gd name="T15" fmla="*/ 410 h 472"/>
                <a:gd name="T16" fmla="*/ 0 w 408"/>
                <a:gd name="T17" fmla="*/ 238 h 472"/>
                <a:gd name="T18" fmla="*/ 28 w 408"/>
                <a:gd name="T19" fmla="*/ 116 h 472"/>
                <a:gd name="T20" fmla="*/ 106 w 408"/>
                <a:gd name="T21" fmla="*/ 30 h 472"/>
                <a:gd name="T22" fmla="*/ 215 w 408"/>
                <a:gd name="T23" fmla="*/ 0 h 472"/>
                <a:gd name="T24" fmla="*/ 357 w 408"/>
                <a:gd name="T25" fmla="*/ 57 h 472"/>
                <a:gd name="T26" fmla="*/ 408 w 408"/>
                <a:gd name="T27" fmla="*/ 216 h 472"/>
                <a:gd name="T28" fmla="*/ 408 w 408"/>
                <a:gd name="T29" fmla="*/ 254 h 472"/>
                <a:gd name="T30" fmla="*/ 408 w 408"/>
                <a:gd name="T31" fmla="*/ 254 h 472"/>
                <a:gd name="T32" fmla="*/ 331 w 408"/>
                <a:gd name="T33" fmla="*/ 193 h 472"/>
                <a:gd name="T34" fmla="*/ 300 w 408"/>
                <a:gd name="T35" fmla="*/ 96 h 472"/>
                <a:gd name="T36" fmla="*/ 214 w 408"/>
                <a:gd name="T37" fmla="*/ 61 h 472"/>
                <a:gd name="T38" fmla="*/ 125 w 408"/>
                <a:gd name="T39" fmla="*/ 98 h 472"/>
                <a:gd name="T40" fmla="*/ 79 w 408"/>
                <a:gd name="T41" fmla="*/ 193 h 472"/>
                <a:gd name="T42" fmla="*/ 331 w 408"/>
                <a:gd name="T43" fmla="*/ 19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8" h="472">
                  <a:moveTo>
                    <a:pt x="408" y="254"/>
                  </a:moveTo>
                  <a:lnTo>
                    <a:pt x="78" y="254"/>
                  </a:lnTo>
                  <a:cubicBezTo>
                    <a:pt x="79" y="305"/>
                    <a:pt x="93" y="344"/>
                    <a:pt x="120" y="370"/>
                  </a:cubicBezTo>
                  <a:cubicBezTo>
                    <a:pt x="146" y="397"/>
                    <a:pt x="183" y="411"/>
                    <a:pt x="230" y="411"/>
                  </a:cubicBezTo>
                  <a:cubicBezTo>
                    <a:pt x="283" y="411"/>
                    <a:pt x="332" y="394"/>
                    <a:pt x="375" y="361"/>
                  </a:cubicBezTo>
                  <a:lnTo>
                    <a:pt x="375" y="429"/>
                  </a:lnTo>
                  <a:cubicBezTo>
                    <a:pt x="334" y="458"/>
                    <a:pt x="280" y="472"/>
                    <a:pt x="213" y="472"/>
                  </a:cubicBezTo>
                  <a:cubicBezTo>
                    <a:pt x="146" y="472"/>
                    <a:pt x="94" y="451"/>
                    <a:pt x="56" y="410"/>
                  </a:cubicBezTo>
                  <a:cubicBezTo>
                    <a:pt x="19" y="368"/>
                    <a:pt x="0" y="311"/>
                    <a:pt x="0" y="238"/>
                  </a:cubicBezTo>
                  <a:cubicBezTo>
                    <a:pt x="0" y="193"/>
                    <a:pt x="10" y="153"/>
                    <a:pt x="28" y="116"/>
                  </a:cubicBezTo>
                  <a:cubicBezTo>
                    <a:pt x="47" y="79"/>
                    <a:pt x="73" y="51"/>
                    <a:pt x="106" y="30"/>
                  </a:cubicBezTo>
                  <a:cubicBezTo>
                    <a:pt x="139" y="10"/>
                    <a:pt x="175" y="0"/>
                    <a:pt x="215" y="0"/>
                  </a:cubicBezTo>
                  <a:cubicBezTo>
                    <a:pt x="276" y="0"/>
                    <a:pt x="323" y="19"/>
                    <a:pt x="357" y="57"/>
                  </a:cubicBezTo>
                  <a:cubicBezTo>
                    <a:pt x="391" y="95"/>
                    <a:pt x="408" y="148"/>
                    <a:pt x="408" y="216"/>
                  </a:cubicBezTo>
                  <a:lnTo>
                    <a:pt x="408" y="254"/>
                  </a:lnTo>
                  <a:lnTo>
                    <a:pt x="408" y="254"/>
                  </a:lnTo>
                  <a:close/>
                  <a:moveTo>
                    <a:pt x="331" y="193"/>
                  </a:moveTo>
                  <a:cubicBezTo>
                    <a:pt x="331" y="151"/>
                    <a:pt x="320" y="119"/>
                    <a:pt x="300" y="96"/>
                  </a:cubicBezTo>
                  <a:cubicBezTo>
                    <a:pt x="280" y="73"/>
                    <a:pt x="251" y="61"/>
                    <a:pt x="214" y="61"/>
                  </a:cubicBezTo>
                  <a:cubicBezTo>
                    <a:pt x="180" y="61"/>
                    <a:pt x="150" y="73"/>
                    <a:pt x="125" y="98"/>
                  </a:cubicBezTo>
                  <a:cubicBezTo>
                    <a:pt x="101" y="122"/>
                    <a:pt x="85" y="153"/>
                    <a:pt x="79" y="193"/>
                  </a:cubicBezTo>
                  <a:lnTo>
                    <a:pt x="331"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54"/>
            <p:cNvSpPr>
              <a:spLocks/>
            </p:cNvSpPr>
            <p:nvPr/>
          </p:nvSpPr>
          <p:spPr bwMode="auto">
            <a:xfrm>
              <a:off x="9748576" y="1533150"/>
              <a:ext cx="160338" cy="277812"/>
            </a:xfrm>
            <a:custGeom>
              <a:avLst/>
              <a:gdLst>
                <a:gd name="T0" fmla="*/ 379 w 379"/>
                <a:gd name="T1" fmla="*/ 463 h 652"/>
                <a:gd name="T2" fmla="*/ 316 w 379"/>
                <a:gd name="T3" fmla="*/ 600 h 652"/>
                <a:gd name="T4" fmla="*/ 149 w 379"/>
                <a:gd name="T5" fmla="*/ 652 h 652"/>
                <a:gd name="T6" fmla="*/ 0 w 379"/>
                <a:gd name="T7" fmla="*/ 618 h 652"/>
                <a:gd name="T8" fmla="*/ 0 w 379"/>
                <a:gd name="T9" fmla="*/ 540 h 652"/>
                <a:gd name="T10" fmla="*/ 152 w 379"/>
                <a:gd name="T11" fmla="*/ 591 h 652"/>
                <a:gd name="T12" fmla="*/ 261 w 379"/>
                <a:gd name="T13" fmla="*/ 558 h 652"/>
                <a:gd name="T14" fmla="*/ 302 w 379"/>
                <a:gd name="T15" fmla="*/ 469 h 652"/>
                <a:gd name="T16" fmla="*/ 120 w 379"/>
                <a:gd name="T17" fmla="*/ 346 h 652"/>
                <a:gd name="T18" fmla="*/ 65 w 379"/>
                <a:gd name="T19" fmla="*/ 346 h 652"/>
                <a:gd name="T20" fmla="*/ 65 w 379"/>
                <a:gd name="T21" fmla="*/ 285 h 652"/>
                <a:gd name="T22" fmla="*/ 117 w 379"/>
                <a:gd name="T23" fmla="*/ 285 h 652"/>
                <a:gd name="T24" fmla="*/ 279 w 379"/>
                <a:gd name="T25" fmla="*/ 169 h 652"/>
                <a:gd name="T26" fmla="*/ 155 w 379"/>
                <a:gd name="T27" fmla="*/ 61 h 652"/>
                <a:gd name="T28" fmla="*/ 25 w 379"/>
                <a:gd name="T29" fmla="*/ 106 h 652"/>
                <a:gd name="T30" fmla="*/ 25 w 379"/>
                <a:gd name="T31" fmla="*/ 36 h 652"/>
                <a:gd name="T32" fmla="*/ 174 w 379"/>
                <a:gd name="T33" fmla="*/ 0 h 652"/>
                <a:gd name="T34" fmla="*/ 305 w 379"/>
                <a:gd name="T35" fmla="*/ 42 h 652"/>
                <a:gd name="T36" fmla="*/ 355 w 379"/>
                <a:gd name="T37" fmla="*/ 151 h 652"/>
                <a:gd name="T38" fmla="*/ 225 w 379"/>
                <a:gd name="T39" fmla="*/ 311 h 652"/>
                <a:gd name="T40" fmla="*/ 225 w 379"/>
                <a:gd name="T41" fmla="*/ 312 h 652"/>
                <a:gd name="T42" fmla="*/ 337 w 379"/>
                <a:gd name="T43" fmla="*/ 361 h 652"/>
                <a:gd name="T44" fmla="*/ 379 w 379"/>
                <a:gd name="T45" fmla="*/ 463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9" h="652">
                  <a:moveTo>
                    <a:pt x="379" y="463"/>
                  </a:moveTo>
                  <a:cubicBezTo>
                    <a:pt x="379" y="519"/>
                    <a:pt x="358" y="565"/>
                    <a:pt x="316" y="600"/>
                  </a:cubicBezTo>
                  <a:cubicBezTo>
                    <a:pt x="273" y="635"/>
                    <a:pt x="218" y="652"/>
                    <a:pt x="149" y="652"/>
                  </a:cubicBezTo>
                  <a:cubicBezTo>
                    <a:pt x="86" y="652"/>
                    <a:pt x="37" y="641"/>
                    <a:pt x="0" y="618"/>
                  </a:cubicBezTo>
                  <a:lnTo>
                    <a:pt x="0" y="540"/>
                  </a:lnTo>
                  <a:cubicBezTo>
                    <a:pt x="44" y="574"/>
                    <a:pt x="95" y="591"/>
                    <a:pt x="152" y="591"/>
                  </a:cubicBezTo>
                  <a:cubicBezTo>
                    <a:pt x="198" y="591"/>
                    <a:pt x="234" y="580"/>
                    <a:pt x="261" y="558"/>
                  </a:cubicBezTo>
                  <a:cubicBezTo>
                    <a:pt x="289" y="536"/>
                    <a:pt x="302" y="506"/>
                    <a:pt x="302" y="469"/>
                  </a:cubicBezTo>
                  <a:cubicBezTo>
                    <a:pt x="302" y="387"/>
                    <a:pt x="241" y="346"/>
                    <a:pt x="120" y="346"/>
                  </a:cubicBezTo>
                  <a:lnTo>
                    <a:pt x="65" y="346"/>
                  </a:lnTo>
                  <a:lnTo>
                    <a:pt x="65" y="285"/>
                  </a:lnTo>
                  <a:lnTo>
                    <a:pt x="117" y="285"/>
                  </a:lnTo>
                  <a:cubicBezTo>
                    <a:pt x="225" y="285"/>
                    <a:pt x="279" y="246"/>
                    <a:pt x="279" y="169"/>
                  </a:cubicBezTo>
                  <a:cubicBezTo>
                    <a:pt x="279" y="97"/>
                    <a:pt x="237" y="61"/>
                    <a:pt x="155" y="61"/>
                  </a:cubicBezTo>
                  <a:cubicBezTo>
                    <a:pt x="109" y="61"/>
                    <a:pt x="66" y="76"/>
                    <a:pt x="25" y="106"/>
                  </a:cubicBezTo>
                  <a:lnTo>
                    <a:pt x="25" y="36"/>
                  </a:lnTo>
                  <a:cubicBezTo>
                    <a:pt x="67" y="12"/>
                    <a:pt x="116" y="0"/>
                    <a:pt x="174" y="0"/>
                  </a:cubicBezTo>
                  <a:cubicBezTo>
                    <a:pt x="228" y="0"/>
                    <a:pt x="272" y="14"/>
                    <a:pt x="305" y="42"/>
                  </a:cubicBezTo>
                  <a:cubicBezTo>
                    <a:pt x="339" y="69"/>
                    <a:pt x="355" y="106"/>
                    <a:pt x="355" y="151"/>
                  </a:cubicBezTo>
                  <a:cubicBezTo>
                    <a:pt x="355" y="233"/>
                    <a:pt x="312" y="287"/>
                    <a:pt x="225" y="311"/>
                  </a:cubicBezTo>
                  <a:lnTo>
                    <a:pt x="225" y="312"/>
                  </a:lnTo>
                  <a:cubicBezTo>
                    <a:pt x="271" y="317"/>
                    <a:pt x="308" y="333"/>
                    <a:pt x="337" y="361"/>
                  </a:cubicBezTo>
                  <a:cubicBezTo>
                    <a:pt x="365" y="388"/>
                    <a:pt x="379" y="422"/>
                    <a:pt x="379" y="4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55"/>
            <p:cNvSpPr>
              <a:spLocks noEditPoints="1"/>
            </p:cNvSpPr>
            <p:nvPr/>
          </p:nvSpPr>
          <p:spPr bwMode="auto">
            <a:xfrm>
              <a:off x="9940664" y="1533150"/>
              <a:ext cx="176213" cy="277812"/>
            </a:xfrm>
            <a:custGeom>
              <a:avLst/>
              <a:gdLst>
                <a:gd name="T0" fmla="*/ 416 w 416"/>
                <a:gd name="T1" fmla="*/ 441 h 652"/>
                <a:gd name="T2" fmla="*/ 389 w 416"/>
                <a:gd name="T3" fmla="*/ 550 h 652"/>
                <a:gd name="T4" fmla="*/ 315 w 416"/>
                <a:gd name="T5" fmla="*/ 625 h 652"/>
                <a:gd name="T6" fmla="*/ 210 w 416"/>
                <a:gd name="T7" fmla="*/ 652 h 652"/>
                <a:gd name="T8" fmla="*/ 56 w 416"/>
                <a:gd name="T9" fmla="*/ 576 h 652"/>
                <a:gd name="T10" fmla="*/ 0 w 416"/>
                <a:gd name="T11" fmla="*/ 364 h 652"/>
                <a:gd name="T12" fmla="*/ 33 w 416"/>
                <a:gd name="T13" fmla="*/ 173 h 652"/>
                <a:gd name="T14" fmla="*/ 127 w 416"/>
                <a:gd name="T15" fmla="*/ 45 h 652"/>
                <a:gd name="T16" fmla="*/ 267 w 416"/>
                <a:gd name="T17" fmla="*/ 0 h 652"/>
                <a:gd name="T18" fmla="*/ 376 w 416"/>
                <a:gd name="T19" fmla="*/ 18 h 652"/>
                <a:gd name="T20" fmla="*/ 376 w 416"/>
                <a:gd name="T21" fmla="*/ 86 h 652"/>
                <a:gd name="T22" fmla="*/ 269 w 416"/>
                <a:gd name="T23" fmla="*/ 61 h 652"/>
                <a:gd name="T24" fmla="*/ 130 w 416"/>
                <a:gd name="T25" fmla="*/ 136 h 652"/>
                <a:gd name="T26" fmla="*/ 77 w 416"/>
                <a:gd name="T27" fmla="*/ 336 h 652"/>
                <a:gd name="T28" fmla="*/ 79 w 416"/>
                <a:gd name="T29" fmla="*/ 336 h 652"/>
                <a:gd name="T30" fmla="*/ 229 w 416"/>
                <a:gd name="T31" fmla="*/ 247 h 652"/>
                <a:gd name="T32" fmla="*/ 365 w 416"/>
                <a:gd name="T33" fmla="*/ 300 h 652"/>
                <a:gd name="T34" fmla="*/ 416 w 416"/>
                <a:gd name="T35" fmla="*/ 441 h 652"/>
                <a:gd name="T36" fmla="*/ 339 w 416"/>
                <a:gd name="T37" fmla="*/ 450 h 652"/>
                <a:gd name="T38" fmla="*/ 306 w 416"/>
                <a:gd name="T39" fmla="*/ 346 h 652"/>
                <a:gd name="T40" fmla="*/ 212 w 416"/>
                <a:gd name="T41" fmla="*/ 308 h 652"/>
                <a:gd name="T42" fmla="*/ 120 w 416"/>
                <a:gd name="T43" fmla="*/ 345 h 652"/>
                <a:gd name="T44" fmla="*/ 82 w 416"/>
                <a:gd name="T45" fmla="*/ 435 h 652"/>
                <a:gd name="T46" fmla="*/ 119 w 416"/>
                <a:gd name="T47" fmla="*/ 546 h 652"/>
                <a:gd name="T48" fmla="*/ 213 w 416"/>
                <a:gd name="T49" fmla="*/ 591 h 652"/>
                <a:gd name="T50" fmla="*/ 304 w 416"/>
                <a:gd name="T51" fmla="*/ 552 h 652"/>
                <a:gd name="T52" fmla="*/ 339 w 416"/>
                <a:gd name="T53" fmla="*/ 45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6" h="652">
                  <a:moveTo>
                    <a:pt x="416" y="441"/>
                  </a:moveTo>
                  <a:cubicBezTo>
                    <a:pt x="416" y="481"/>
                    <a:pt x="407" y="517"/>
                    <a:pt x="389" y="550"/>
                  </a:cubicBezTo>
                  <a:cubicBezTo>
                    <a:pt x="371" y="582"/>
                    <a:pt x="347" y="607"/>
                    <a:pt x="315" y="625"/>
                  </a:cubicBezTo>
                  <a:cubicBezTo>
                    <a:pt x="284" y="643"/>
                    <a:pt x="249" y="652"/>
                    <a:pt x="210" y="652"/>
                  </a:cubicBezTo>
                  <a:cubicBezTo>
                    <a:pt x="144" y="652"/>
                    <a:pt x="93" y="627"/>
                    <a:pt x="56" y="576"/>
                  </a:cubicBezTo>
                  <a:cubicBezTo>
                    <a:pt x="18" y="525"/>
                    <a:pt x="0" y="455"/>
                    <a:pt x="0" y="364"/>
                  </a:cubicBezTo>
                  <a:cubicBezTo>
                    <a:pt x="0" y="292"/>
                    <a:pt x="11" y="228"/>
                    <a:pt x="33" y="173"/>
                  </a:cubicBezTo>
                  <a:cubicBezTo>
                    <a:pt x="55" y="117"/>
                    <a:pt x="86" y="75"/>
                    <a:pt x="127" y="45"/>
                  </a:cubicBezTo>
                  <a:cubicBezTo>
                    <a:pt x="167" y="15"/>
                    <a:pt x="214" y="0"/>
                    <a:pt x="267" y="0"/>
                  </a:cubicBezTo>
                  <a:cubicBezTo>
                    <a:pt x="312" y="0"/>
                    <a:pt x="348" y="6"/>
                    <a:pt x="376" y="18"/>
                  </a:cubicBezTo>
                  <a:lnTo>
                    <a:pt x="376" y="86"/>
                  </a:lnTo>
                  <a:cubicBezTo>
                    <a:pt x="342" y="70"/>
                    <a:pt x="306" y="61"/>
                    <a:pt x="269" y="61"/>
                  </a:cubicBezTo>
                  <a:cubicBezTo>
                    <a:pt x="211" y="61"/>
                    <a:pt x="165" y="86"/>
                    <a:pt x="130" y="136"/>
                  </a:cubicBezTo>
                  <a:cubicBezTo>
                    <a:pt x="95" y="186"/>
                    <a:pt x="77" y="253"/>
                    <a:pt x="77" y="336"/>
                  </a:cubicBezTo>
                  <a:lnTo>
                    <a:pt x="79" y="336"/>
                  </a:lnTo>
                  <a:cubicBezTo>
                    <a:pt x="109" y="277"/>
                    <a:pt x="159" y="247"/>
                    <a:pt x="229" y="247"/>
                  </a:cubicBezTo>
                  <a:cubicBezTo>
                    <a:pt x="285" y="247"/>
                    <a:pt x="331" y="265"/>
                    <a:pt x="365" y="300"/>
                  </a:cubicBezTo>
                  <a:cubicBezTo>
                    <a:pt x="399" y="336"/>
                    <a:pt x="416" y="383"/>
                    <a:pt x="416" y="441"/>
                  </a:cubicBezTo>
                  <a:close/>
                  <a:moveTo>
                    <a:pt x="339" y="450"/>
                  </a:moveTo>
                  <a:cubicBezTo>
                    <a:pt x="339" y="406"/>
                    <a:pt x="328" y="372"/>
                    <a:pt x="306" y="346"/>
                  </a:cubicBezTo>
                  <a:cubicBezTo>
                    <a:pt x="283" y="321"/>
                    <a:pt x="252" y="308"/>
                    <a:pt x="212" y="308"/>
                  </a:cubicBezTo>
                  <a:cubicBezTo>
                    <a:pt x="175" y="308"/>
                    <a:pt x="145" y="320"/>
                    <a:pt x="120" y="345"/>
                  </a:cubicBezTo>
                  <a:cubicBezTo>
                    <a:pt x="95" y="370"/>
                    <a:pt x="82" y="400"/>
                    <a:pt x="82" y="435"/>
                  </a:cubicBezTo>
                  <a:cubicBezTo>
                    <a:pt x="82" y="479"/>
                    <a:pt x="95" y="516"/>
                    <a:pt x="119" y="546"/>
                  </a:cubicBezTo>
                  <a:cubicBezTo>
                    <a:pt x="144" y="576"/>
                    <a:pt x="175" y="591"/>
                    <a:pt x="213" y="591"/>
                  </a:cubicBezTo>
                  <a:cubicBezTo>
                    <a:pt x="251" y="591"/>
                    <a:pt x="281" y="578"/>
                    <a:pt x="304" y="552"/>
                  </a:cubicBezTo>
                  <a:cubicBezTo>
                    <a:pt x="328" y="526"/>
                    <a:pt x="339" y="492"/>
                    <a:pt x="339" y="4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56"/>
            <p:cNvSpPr>
              <a:spLocks/>
            </p:cNvSpPr>
            <p:nvPr/>
          </p:nvSpPr>
          <p:spPr bwMode="auto">
            <a:xfrm>
              <a:off x="10148626" y="1537912"/>
              <a:ext cx="155575" cy="273050"/>
            </a:xfrm>
            <a:custGeom>
              <a:avLst/>
              <a:gdLst>
                <a:gd name="T0" fmla="*/ 368 w 368"/>
                <a:gd name="T1" fmla="*/ 438 h 641"/>
                <a:gd name="T2" fmla="*/ 305 w 368"/>
                <a:gd name="T3" fmla="*/ 585 h 641"/>
                <a:gd name="T4" fmla="*/ 136 w 368"/>
                <a:gd name="T5" fmla="*/ 641 h 641"/>
                <a:gd name="T6" fmla="*/ 0 w 368"/>
                <a:gd name="T7" fmla="*/ 615 h 641"/>
                <a:gd name="T8" fmla="*/ 0 w 368"/>
                <a:gd name="T9" fmla="*/ 538 h 641"/>
                <a:gd name="T10" fmla="*/ 137 w 368"/>
                <a:gd name="T11" fmla="*/ 579 h 641"/>
                <a:gd name="T12" fmla="*/ 249 w 368"/>
                <a:gd name="T13" fmla="*/ 542 h 641"/>
                <a:gd name="T14" fmla="*/ 291 w 368"/>
                <a:gd name="T15" fmla="*/ 442 h 641"/>
                <a:gd name="T16" fmla="*/ 248 w 368"/>
                <a:gd name="T17" fmla="*/ 345 h 641"/>
                <a:gd name="T18" fmla="*/ 123 w 368"/>
                <a:gd name="T19" fmla="*/ 310 h 641"/>
                <a:gd name="T20" fmla="*/ 12 w 368"/>
                <a:gd name="T21" fmla="*/ 316 h 641"/>
                <a:gd name="T22" fmla="*/ 35 w 368"/>
                <a:gd name="T23" fmla="*/ 0 h 641"/>
                <a:gd name="T24" fmla="*/ 338 w 368"/>
                <a:gd name="T25" fmla="*/ 0 h 641"/>
                <a:gd name="T26" fmla="*/ 338 w 368"/>
                <a:gd name="T27" fmla="*/ 65 h 641"/>
                <a:gd name="T28" fmla="*/ 100 w 368"/>
                <a:gd name="T29" fmla="*/ 65 h 641"/>
                <a:gd name="T30" fmla="*/ 86 w 368"/>
                <a:gd name="T31" fmla="*/ 250 h 641"/>
                <a:gd name="T32" fmla="*/ 147 w 368"/>
                <a:gd name="T33" fmla="*/ 248 h 641"/>
                <a:gd name="T34" fmla="*/ 308 w 368"/>
                <a:gd name="T35" fmla="*/ 297 h 641"/>
                <a:gd name="T36" fmla="*/ 368 w 368"/>
                <a:gd name="T37" fmla="*/ 43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641">
                  <a:moveTo>
                    <a:pt x="368" y="438"/>
                  </a:moveTo>
                  <a:cubicBezTo>
                    <a:pt x="368" y="499"/>
                    <a:pt x="347" y="548"/>
                    <a:pt x="305" y="585"/>
                  </a:cubicBezTo>
                  <a:cubicBezTo>
                    <a:pt x="262" y="622"/>
                    <a:pt x="206" y="641"/>
                    <a:pt x="136" y="641"/>
                  </a:cubicBezTo>
                  <a:cubicBezTo>
                    <a:pt x="75" y="641"/>
                    <a:pt x="30" y="632"/>
                    <a:pt x="0" y="615"/>
                  </a:cubicBezTo>
                  <a:lnTo>
                    <a:pt x="0" y="538"/>
                  </a:lnTo>
                  <a:cubicBezTo>
                    <a:pt x="45" y="566"/>
                    <a:pt x="90" y="579"/>
                    <a:pt x="137" y="579"/>
                  </a:cubicBezTo>
                  <a:cubicBezTo>
                    <a:pt x="183" y="579"/>
                    <a:pt x="220" y="567"/>
                    <a:pt x="249" y="542"/>
                  </a:cubicBezTo>
                  <a:cubicBezTo>
                    <a:pt x="277" y="517"/>
                    <a:pt x="291" y="484"/>
                    <a:pt x="291" y="442"/>
                  </a:cubicBezTo>
                  <a:cubicBezTo>
                    <a:pt x="291" y="401"/>
                    <a:pt x="277" y="369"/>
                    <a:pt x="248" y="345"/>
                  </a:cubicBezTo>
                  <a:cubicBezTo>
                    <a:pt x="220" y="322"/>
                    <a:pt x="178" y="310"/>
                    <a:pt x="123" y="310"/>
                  </a:cubicBezTo>
                  <a:cubicBezTo>
                    <a:pt x="80" y="310"/>
                    <a:pt x="43" y="312"/>
                    <a:pt x="12" y="316"/>
                  </a:cubicBezTo>
                  <a:lnTo>
                    <a:pt x="35" y="0"/>
                  </a:lnTo>
                  <a:lnTo>
                    <a:pt x="338" y="0"/>
                  </a:lnTo>
                  <a:lnTo>
                    <a:pt x="338" y="65"/>
                  </a:lnTo>
                  <a:lnTo>
                    <a:pt x="100" y="65"/>
                  </a:lnTo>
                  <a:lnTo>
                    <a:pt x="86" y="250"/>
                  </a:lnTo>
                  <a:lnTo>
                    <a:pt x="147" y="248"/>
                  </a:lnTo>
                  <a:cubicBezTo>
                    <a:pt x="215" y="248"/>
                    <a:pt x="269" y="264"/>
                    <a:pt x="308" y="297"/>
                  </a:cubicBezTo>
                  <a:cubicBezTo>
                    <a:pt x="348" y="330"/>
                    <a:pt x="368" y="377"/>
                    <a:pt x="368" y="4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57"/>
            <p:cNvSpPr>
              <a:spLocks/>
            </p:cNvSpPr>
            <p:nvPr/>
          </p:nvSpPr>
          <p:spPr bwMode="auto">
            <a:xfrm>
              <a:off x="8202351" y="1447425"/>
              <a:ext cx="385763" cy="447675"/>
            </a:xfrm>
            <a:custGeom>
              <a:avLst/>
              <a:gdLst>
                <a:gd name="T0" fmla="*/ 243 w 243"/>
                <a:gd name="T1" fmla="*/ 258 h 282"/>
                <a:gd name="T2" fmla="*/ 243 w 243"/>
                <a:gd name="T3" fmla="*/ 258 h 282"/>
                <a:gd name="T4" fmla="*/ 243 w 243"/>
                <a:gd name="T5" fmla="*/ 24 h 282"/>
                <a:gd name="T6" fmla="*/ 157 w 243"/>
                <a:gd name="T7" fmla="*/ 0 h 282"/>
                <a:gd name="T8" fmla="*/ 1 w 243"/>
                <a:gd name="T9" fmla="*/ 57 h 282"/>
                <a:gd name="T10" fmla="*/ 0 w 243"/>
                <a:gd name="T11" fmla="*/ 57 h 282"/>
                <a:gd name="T12" fmla="*/ 0 w 243"/>
                <a:gd name="T13" fmla="*/ 226 h 282"/>
                <a:gd name="T14" fmla="*/ 54 w 243"/>
                <a:gd name="T15" fmla="*/ 206 h 282"/>
                <a:gd name="T16" fmla="*/ 54 w 243"/>
                <a:gd name="T17" fmla="*/ 68 h 282"/>
                <a:gd name="T18" fmla="*/ 157 w 243"/>
                <a:gd name="T19" fmla="*/ 45 h 282"/>
                <a:gd name="T20" fmla="*/ 157 w 243"/>
                <a:gd name="T21" fmla="*/ 247 h 282"/>
                <a:gd name="T22" fmla="*/ 0 w 243"/>
                <a:gd name="T23" fmla="*/ 226 h 282"/>
                <a:gd name="T24" fmla="*/ 157 w 243"/>
                <a:gd name="T25" fmla="*/ 282 h 282"/>
                <a:gd name="T26" fmla="*/ 157 w 243"/>
                <a:gd name="T27" fmla="*/ 282 h 282"/>
                <a:gd name="T28" fmla="*/ 243 w 243"/>
                <a:gd name="T29" fmla="*/ 259 h 282"/>
                <a:gd name="T30" fmla="*/ 243 w 243"/>
                <a:gd name="T31" fmla="*/ 258 h 282"/>
                <a:gd name="T32" fmla="*/ 243 w 243"/>
                <a:gd name="T33" fmla="*/ 25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2">
                  <a:moveTo>
                    <a:pt x="243" y="258"/>
                  </a:moveTo>
                  <a:lnTo>
                    <a:pt x="243" y="258"/>
                  </a:lnTo>
                  <a:lnTo>
                    <a:pt x="243" y="24"/>
                  </a:lnTo>
                  <a:lnTo>
                    <a:pt x="157" y="0"/>
                  </a:lnTo>
                  <a:lnTo>
                    <a:pt x="1" y="57"/>
                  </a:lnTo>
                  <a:lnTo>
                    <a:pt x="0" y="57"/>
                  </a:lnTo>
                  <a:lnTo>
                    <a:pt x="0" y="226"/>
                  </a:lnTo>
                  <a:lnTo>
                    <a:pt x="54" y="206"/>
                  </a:lnTo>
                  <a:lnTo>
                    <a:pt x="54" y="68"/>
                  </a:lnTo>
                  <a:lnTo>
                    <a:pt x="157" y="45"/>
                  </a:lnTo>
                  <a:lnTo>
                    <a:pt x="157" y="247"/>
                  </a:lnTo>
                  <a:lnTo>
                    <a:pt x="0" y="226"/>
                  </a:lnTo>
                  <a:lnTo>
                    <a:pt x="157" y="282"/>
                  </a:lnTo>
                  <a:lnTo>
                    <a:pt x="157" y="282"/>
                  </a:lnTo>
                  <a:lnTo>
                    <a:pt x="243" y="259"/>
                  </a:lnTo>
                  <a:lnTo>
                    <a:pt x="243" y="258"/>
                  </a:lnTo>
                  <a:lnTo>
                    <a:pt x="243"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8" name="TextBox 97"/>
          <p:cNvSpPr txBox="1"/>
          <p:nvPr/>
        </p:nvSpPr>
        <p:spPr>
          <a:xfrm>
            <a:off x="8446935" y="3960469"/>
            <a:ext cx="913468" cy="489365"/>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ADFS</a:t>
            </a:r>
          </a:p>
        </p:txBody>
      </p:sp>
      <p:pic>
        <p:nvPicPr>
          <p:cNvPr id="54" name="Picture 53"/>
          <p:cNvPicPr>
            <a:picLocks noChangeAspect="1"/>
          </p:cNvPicPr>
          <p:nvPr/>
        </p:nvPicPr>
        <p:blipFill>
          <a:blip r:embed="rId12"/>
          <a:stretch>
            <a:fillRect/>
          </a:stretch>
        </p:blipFill>
        <p:spPr>
          <a:xfrm>
            <a:off x="579437" y="2659062"/>
            <a:ext cx="1411358" cy="876960"/>
          </a:xfrm>
          <a:prstGeom prst="rect">
            <a:avLst/>
          </a:prstGeom>
        </p:spPr>
      </p:pic>
      <p:pic>
        <p:nvPicPr>
          <p:cNvPr id="60" name="Picture 59"/>
          <p:cNvPicPr>
            <a:picLocks noChangeAspect="1"/>
          </p:cNvPicPr>
          <p:nvPr/>
        </p:nvPicPr>
        <p:blipFill>
          <a:blip r:embed="rId13"/>
          <a:stretch>
            <a:fillRect/>
          </a:stretch>
        </p:blipFill>
        <p:spPr>
          <a:xfrm>
            <a:off x="2684284" y="5347093"/>
            <a:ext cx="1783564" cy="1084732"/>
          </a:xfrm>
          <a:prstGeom prst="rect">
            <a:avLst/>
          </a:prstGeom>
        </p:spPr>
      </p:pic>
      <p:pic>
        <p:nvPicPr>
          <p:cNvPr id="66" name="Picture 65"/>
          <p:cNvPicPr>
            <a:picLocks noChangeAspect="1"/>
          </p:cNvPicPr>
          <p:nvPr/>
        </p:nvPicPr>
        <p:blipFill>
          <a:blip r:embed="rId13"/>
          <a:stretch>
            <a:fillRect/>
          </a:stretch>
        </p:blipFill>
        <p:spPr>
          <a:xfrm>
            <a:off x="9584273" y="5347093"/>
            <a:ext cx="1783564" cy="1084732"/>
          </a:xfrm>
          <a:prstGeom prst="rect">
            <a:avLst/>
          </a:prstGeom>
        </p:spPr>
      </p:pic>
      <p:sp>
        <p:nvSpPr>
          <p:cNvPr id="67" name="TextBox 66"/>
          <p:cNvSpPr txBox="1"/>
          <p:nvPr/>
        </p:nvSpPr>
        <p:spPr>
          <a:xfrm>
            <a:off x="7187475" y="3141222"/>
            <a:ext cx="2481292" cy="877163"/>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Azure Active Directory (AAD) synch tool with password Synch</a:t>
            </a:r>
          </a:p>
        </p:txBody>
      </p:sp>
      <p:cxnSp>
        <p:nvCxnSpPr>
          <p:cNvPr id="68" name="Straight Connector 67"/>
          <p:cNvCxnSpPr/>
          <p:nvPr/>
        </p:nvCxnSpPr>
        <p:spPr>
          <a:xfrm>
            <a:off x="1951037" y="3878262"/>
            <a:ext cx="5715000" cy="0"/>
          </a:xfrm>
          <a:prstGeom prst="line">
            <a:avLst/>
          </a:prstGeom>
          <a:ln w="12700">
            <a:solidFill>
              <a:srgbClr val="00B0F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90919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1015663"/>
          </a:xfrm>
        </p:spPr>
        <p:txBody>
          <a:bodyPr/>
          <a:lstStyle/>
          <a:p>
            <a:r>
              <a:rPr lang="en-AU" sz="6000" dirty="0" smtClean="0">
                <a:solidFill>
                  <a:schemeClr val="tx2"/>
                </a:solidFill>
              </a:rPr>
              <a:t>Skype </a:t>
            </a:r>
            <a:r>
              <a:rPr lang="en-AU" sz="6000" dirty="0">
                <a:solidFill>
                  <a:schemeClr val="tx2"/>
                </a:solidFill>
              </a:rPr>
              <a:t>for Business Server On Premise</a:t>
            </a:r>
            <a:endParaRPr lang="en-AU" sz="6000" dirty="0"/>
          </a:p>
        </p:txBody>
      </p:sp>
    </p:spTree>
    <p:extLst>
      <p:ext uri="{BB962C8B-B14F-4D97-AF65-F5344CB8AC3E}">
        <p14:creationId xmlns:p14="http://schemas.microsoft.com/office/powerpoint/2010/main" val="156879601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1"/>
            <a:ext cx="11887200" cy="5355312"/>
          </a:xfrm>
        </p:spPr>
        <p:txBody>
          <a:bodyPr/>
          <a:lstStyle/>
          <a:p>
            <a:r>
              <a:rPr lang="en-AU" dirty="0"/>
              <a:t>Customer has full control of all Skype for Business </a:t>
            </a:r>
            <a:r>
              <a:rPr lang="en-AU" dirty="0" smtClean="0"/>
              <a:t>Server capabilities </a:t>
            </a:r>
            <a:r>
              <a:rPr lang="en-AU" dirty="0"/>
              <a:t>and administration</a:t>
            </a:r>
          </a:p>
          <a:p>
            <a:r>
              <a:rPr lang="en-AU" dirty="0"/>
              <a:t>Multiple topologies supported</a:t>
            </a:r>
          </a:p>
          <a:p>
            <a:pPr lvl="1"/>
            <a:r>
              <a:rPr lang="en-AU" dirty="0"/>
              <a:t>Skype for Business in a single AD forest	</a:t>
            </a:r>
          </a:p>
          <a:p>
            <a:pPr lvl="1"/>
            <a:r>
              <a:rPr lang="en-AU" dirty="0"/>
              <a:t>Skype for Business in a resource forest scenario + one user forest</a:t>
            </a:r>
          </a:p>
          <a:p>
            <a:pPr lvl="1"/>
            <a:r>
              <a:rPr lang="en-AU" dirty="0"/>
              <a:t>Skype for Business in a resource forest scenario + multiple user forest*</a:t>
            </a:r>
          </a:p>
          <a:p>
            <a:r>
              <a:rPr lang="en-AU" dirty="0"/>
              <a:t>Fully supported topologies</a:t>
            </a:r>
          </a:p>
          <a:p>
            <a:pPr lvl="1"/>
            <a:r>
              <a:rPr lang="en-AU" dirty="0"/>
              <a:t>Skype for Business on premises + Exchange on premises</a:t>
            </a:r>
          </a:p>
          <a:p>
            <a:pPr lvl="1"/>
            <a:r>
              <a:rPr lang="en-AU" dirty="0" smtClean="0"/>
              <a:t>Skype </a:t>
            </a:r>
            <a:r>
              <a:rPr lang="en-AU" dirty="0"/>
              <a:t>for Business on premises + Exchange online</a:t>
            </a:r>
          </a:p>
          <a:p>
            <a:endParaRPr lang="en-AU" dirty="0"/>
          </a:p>
        </p:txBody>
      </p:sp>
      <p:sp>
        <p:nvSpPr>
          <p:cNvPr id="2" name="Title 1"/>
          <p:cNvSpPr>
            <a:spLocks noGrp="1"/>
          </p:cNvSpPr>
          <p:nvPr>
            <p:ph type="title"/>
          </p:nvPr>
        </p:nvSpPr>
        <p:spPr/>
        <p:txBody>
          <a:bodyPr/>
          <a:lstStyle/>
          <a:p>
            <a:r>
              <a:rPr lang="en-AU" dirty="0"/>
              <a:t>Deployment | </a:t>
            </a:r>
            <a:r>
              <a:rPr lang="en-AU" sz="4000" dirty="0">
                <a:solidFill>
                  <a:schemeClr val="tx2"/>
                </a:solidFill>
              </a:rPr>
              <a:t>Skype for Business </a:t>
            </a:r>
            <a:r>
              <a:rPr lang="en-AU" sz="4000" dirty="0" smtClean="0">
                <a:solidFill>
                  <a:schemeClr val="tx2"/>
                </a:solidFill>
              </a:rPr>
              <a:t>Server On Premise</a:t>
            </a:r>
            <a:endParaRPr lang="en-AU" dirty="0"/>
          </a:p>
        </p:txBody>
      </p:sp>
      <p:sp>
        <p:nvSpPr>
          <p:cNvPr id="5" name="Rectangle 4"/>
          <p:cNvSpPr/>
          <p:nvPr/>
        </p:nvSpPr>
        <p:spPr>
          <a:xfrm>
            <a:off x="884237" y="6383497"/>
            <a:ext cx="4036939" cy="369332"/>
          </a:xfrm>
          <a:prstGeom prst="rect">
            <a:avLst/>
          </a:prstGeom>
        </p:spPr>
        <p:txBody>
          <a:bodyPr wrap="none">
            <a:spAutoFit/>
          </a:bodyPr>
          <a:lstStyle/>
          <a:p>
            <a:r>
              <a:rPr lang="en-AU" dirty="0"/>
              <a:t>* While supported, not recommended</a:t>
            </a:r>
          </a:p>
        </p:txBody>
      </p:sp>
    </p:spTree>
    <p:extLst>
      <p:ext uri="{BB962C8B-B14F-4D97-AF65-F5344CB8AC3E}">
        <p14:creationId xmlns:p14="http://schemas.microsoft.com/office/powerpoint/2010/main" val="396794282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5259723" y="3360624"/>
            <a:ext cx="0" cy="295603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71914" y="3986858"/>
            <a:ext cx="0" cy="21338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5052714" y="3088464"/>
            <a:ext cx="479723" cy="424560"/>
          </a:xfrm>
          <a:prstGeom prst="rect">
            <a:avLst/>
          </a:prstGeom>
        </p:spPr>
      </p:pic>
      <p:pic>
        <p:nvPicPr>
          <p:cNvPr id="6" name="Picture 5"/>
          <p:cNvPicPr>
            <a:picLocks noChangeAspect="1"/>
          </p:cNvPicPr>
          <p:nvPr/>
        </p:nvPicPr>
        <p:blipFill>
          <a:blip r:embed="rId2"/>
          <a:stretch>
            <a:fillRect/>
          </a:stretch>
        </p:blipFill>
        <p:spPr>
          <a:xfrm>
            <a:off x="6043314" y="5935662"/>
            <a:ext cx="479723" cy="424560"/>
          </a:xfrm>
          <a:prstGeom prst="rect">
            <a:avLst/>
          </a:prstGeom>
        </p:spPr>
      </p:pic>
      <p:sp>
        <p:nvSpPr>
          <p:cNvPr id="37" name="Title 36"/>
          <p:cNvSpPr>
            <a:spLocks noGrp="1"/>
          </p:cNvSpPr>
          <p:nvPr>
            <p:ph type="title"/>
          </p:nvPr>
        </p:nvSpPr>
        <p:spPr/>
        <p:txBody>
          <a:bodyPr/>
          <a:lstStyle/>
          <a:p>
            <a:r>
              <a:rPr lang="en-AU" dirty="0"/>
              <a:t>Deployment | </a:t>
            </a:r>
            <a:r>
              <a:rPr lang="en-AU" sz="4000" dirty="0">
                <a:solidFill>
                  <a:schemeClr val="tx2"/>
                </a:solidFill>
              </a:rPr>
              <a:t>Skype for Business Server On Premise</a:t>
            </a:r>
            <a:endParaRPr lang="en-AU" sz="3200" dirty="0"/>
          </a:p>
        </p:txBody>
      </p:sp>
      <p:sp>
        <p:nvSpPr>
          <p:cNvPr id="36" name="Rectangle 35"/>
          <p:cNvSpPr/>
          <p:nvPr/>
        </p:nvSpPr>
        <p:spPr bwMode="auto">
          <a:xfrm>
            <a:off x="4870811" y="2884066"/>
            <a:ext cx="7217820" cy="3788855"/>
          </a:xfrm>
          <a:prstGeom prst="rect">
            <a:avLst/>
          </a:prstGeom>
          <a:noFill/>
          <a:ln w="1270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38" name="Picture 37"/>
          <p:cNvPicPr>
            <a:picLocks noChangeAspect="1"/>
          </p:cNvPicPr>
          <p:nvPr/>
        </p:nvPicPr>
        <p:blipFill>
          <a:blip r:embed="rId3"/>
          <a:stretch>
            <a:fillRect/>
          </a:stretch>
        </p:blipFill>
        <p:spPr>
          <a:xfrm>
            <a:off x="7361237" y="4057852"/>
            <a:ext cx="798563" cy="811010"/>
          </a:xfrm>
          <a:prstGeom prst="rect">
            <a:avLst/>
          </a:prstGeom>
        </p:spPr>
      </p:pic>
      <p:pic>
        <p:nvPicPr>
          <p:cNvPr id="39" name="Picture 38"/>
          <p:cNvPicPr>
            <a:picLocks noChangeAspect="1"/>
          </p:cNvPicPr>
          <p:nvPr/>
        </p:nvPicPr>
        <p:blipFill>
          <a:blip r:embed="rId4"/>
          <a:stretch>
            <a:fillRect/>
          </a:stretch>
        </p:blipFill>
        <p:spPr>
          <a:xfrm>
            <a:off x="7842055" y="4971369"/>
            <a:ext cx="891149" cy="915282"/>
          </a:xfrm>
          <a:prstGeom prst="rect">
            <a:avLst/>
          </a:prstGeom>
        </p:spPr>
      </p:pic>
      <p:pic>
        <p:nvPicPr>
          <p:cNvPr id="40" name="Picture 39"/>
          <p:cNvPicPr>
            <a:picLocks noChangeAspect="1"/>
          </p:cNvPicPr>
          <p:nvPr/>
        </p:nvPicPr>
        <p:blipFill>
          <a:blip r:embed="rId5"/>
          <a:stretch>
            <a:fillRect/>
          </a:stretch>
        </p:blipFill>
        <p:spPr>
          <a:xfrm>
            <a:off x="6294437" y="2338673"/>
            <a:ext cx="1411358" cy="876960"/>
          </a:xfrm>
          <a:prstGeom prst="rect">
            <a:avLst/>
          </a:prstGeom>
        </p:spPr>
      </p:pic>
      <p:sp>
        <p:nvSpPr>
          <p:cNvPr id="41" name="TextBox 40"/>
          <p:cNvSpPr txBox="1"/>
          <p:nvPr/>
        </p:nvSpPr>
        <p:spPr>
          <a:xfrm>
            <a:off x="6542548" y="2620458"/>
            <a:ext cx="914400" cy="599242"/>
          </a:xfrm>
          <a:prstGeom prst="rect">
            <a:avLst/>
          </a:prstGeom>
          <a:noFill/>
        </p:spPr>
        <p:txBody>
          <a:bodyPr wrap="square" lIns="182880" tIns="146304" rIns="182880" bIns="146304" rtlCol="0">
            <a:spAutoFit/>
          </a:bodyPr>
          <a:lstStyle/>
          <a:p>
            <a:pPr>
              <a:lnSpc>
                <a:spcPct val="90000"/>
              </a:lnSpc>
              <a:spcAft>
                <a:spcPts val="600"/>
              </a:spcAft>
            </a:pPr>
            <a:r>
              <a:rPr lang="en-AU" dirty="0" smtClean="0">
                <a:solidFill>
                  <a:srgbClr val="0070C0"/>
                </a:solidFill>
              </a:rPr>
              <a:t>Voice</a:t>
            </a:r>
          </a:p>
        </p:txBody>
      </p:sp>
      <p:pic>
        <p:nvPicPr>
          <p:cNvPr id="42" name="Picture 41"/>
          <p:cNvPicPr>
            <a:picLocks noChangeAspect="1"/>
          </p:cNvPicPr>
          <p:nvPr/>
        </p:nvPicPr>
        <p:blipFill>
          <a:blip r:embed="rId6"/>
          <a:stretch>
            <a:fillRect/>
          </a:stretch>
        </p:blipFill>
        <p:spPr>
          <a:xfrm>
            <a:off x="9723437" y="5326062"/>
            <a:ext cx="2041967" cy="1049960"/>
          </a:xfrm>
          <a:prstGeom prst="rect">
            <a:avLst/>
          </a:prstGeom>
        </p:spPr>
      </p:pic>
      <p:sp>
        <p:nvSpPr>
          <p:cNvPr id="44" name="TextBox 43"/>
          <p:cNvSpPr txBox="1"/>
          <p:nvPr/>
        </p:nvSpPr>
        <p:spPr>
          <a:xfrm>
            <a:off x="6523037" y="5859462"/>
            <a:ext cx="2286000"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infrastructure</a:t>
            </a:r>
          </a:p>
        </p:txBody>
      </p:sp>
      <p:pic>
        <p:nvPicPr>
          <p:cNvPr id="45" name="Picture 44"/>
          <p:cNvPicPr>
            <a:picLocks noChangeAspect="1"/>
          </p:cNvPicPr>
          <p:nvPr/>
        </p:nvPicPr>
        <p:blipFill>
          <a:blip r:embed="rId7"/>
          <a:stretch>
            <a:fillRect/>
          </a:stretch>
        </p:blipFill>
        <p:spPr>
          <a:xfrm>
            <a:off x="5438214" y="5216219"/>
            <a:ext cx="757500" cy="738873"/>
          </a:xfrm>
          <a:prstGeom prst="rect">
            <a:avLst/>
          </a:prstGeom>
        </p:spPr>
      </p:pic>
      <p:pic>
        <p:nvPicPr>
          <p:cNvPr id="48" name="Picture 47"/>
          <p:cNvPicPr>
            <a:picLocks noChangeAspect="1"/>
          </p:cNvPicPr>
          <p:nvPr/>
        </p:nvPicPr>
        <p:blipFill>
          <a:blip r:embed="rId8"/>
          <a:stretch>
            <a:fillRect/>
          </a:stretch>
        </p:blipFill>
        <p:spPr>
          <a:xfrm>
            <a:off x="6675311" y="3060429"/>
            <a:ext cx="1143126" cy="430992"/>
          </a:xfrm>
          <a:prstGeom prst="rect">
            <a:avLst/>
          </a:prstGeom>
        </p:spPr>
      </p:pic>
      <p:sp>
        <p:nvSpPr>
          <p:cNvPr id="49" name="TextBox 48"/>
          <p:cNvSpPr txBox="1"/>
          <p:nvPr/>
        </p:nvSpPr>
        <p:spPr>
          <a:xfrm>
            <a:off x="5791462" y="3344044"/>
            <a:ext cx="2865175"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Voice Gateway</a:t>
            </a:r>
          </a:p>
        </p:txBody>
      </p:sp>
      <p:pic>
        <p:nvPicPr>
          <p:cNvPr id="50" name="Picture 49"/>
          <p:cNvPicPr>
            <a:picLocks noChangeAspect="1"/>
          </p:cNvPicPr>
          <p:nvPr/>
        </p:nvPicPr>
        <p:blipFill>
          <a:blip r:embed="rId9"/>
          <a:stretch>
            <a:fillRect/>
          </a:stretch>
        </p:blipFill>
        <p:spPr>
          <a:xfrm>
            <a:off x="6776672" y="1973262"/>
            <a:ext cx="736965" cy="626400"/>
          </a:xfrm>
          <a:prstGeom prst="rect">
            <a:avLst/>
          </a:prstGeom>
        </p:spPr>
      </p:pic>
      <p:pic>
        <p:nvPicPr>
          <p:cNvPr id="51" name="Picture 50"/>
          <p:cNvPicPr>
            <a:picLocks noChangeAspect="1"/>
          </p:cNvPicPr>
          <p:nvPr/>
        </p:nvPicPr>
        <p:blipFill>
          <a:blip r:embed="rId6"/>
          <a:stretch>
            <a:fillRect/>
          </a:stretch>
        </p:blipFill>
        <p:spPr>
          <a:xfrm>
            <a:off x="2652270" y="5326062"/>
            <a:ext cx="2041967" cy="1049960"/>
          </a:xfrm>
          <a:prstGeom prst="rect">
            <a:avLst/>
          </a:prstGeom>
        </p:spPr>
      </p:pic>
      <p:pic>
        <p:nvPicPr>
          <p:cNvPr id="52" name="Picture 51"/>
          <p:cNvPicPr>
            <a:picLocks noChangeAspect="1"/>
          </p:cNvPicPr>
          <p:nvPr/>
        </p:nvPicPr>
        <p:blipFill>
          <a:blip r:embed="rId5"/>
          <a:stretch>
            <a:fillRect/>
          </a:stretch>
        </p:blipFill>
        <p:spPr>
          <a:xfrm>
            <a:off x="2560637" y="3472422"/>
            <a:ext cx="2247396" cy="1396440"/>
          </a:xfrm>
          <a:prstGeom prst="rect">
            <a:avLst/>
          </a:prstGeom>
        </p:spPr>
      </p:pic>
      <p:sp>
        <p:nvSpPr>
          <p:cNvPr id="53" name="TextBox 52"/>
          <p:cNvSpPr txBox="1"/>
          <p:nvPr/>
        </p:nvSpPr>
        <p:spPr>
          <a:xfrm>
            <a:off x="2877263" y="4038509"/>
            <a:ext cx="1676922" cy="572464"/>
          </a:xfrm>
          <a:prstGeom prst="rect">
            <a:avLst/>
          </a:prstGeom>
          <a:noFill/>
        </p:spPr>
        <p:txBody>
          <a:bodyPr wrap="square" lIns="182880" tIns="146304" rIns="182880" bIns="146304" rtlCol="0">
            <a:spAutoFit/>
          </a:bodyPr>
          <a:lstStyle/>
          <a:p>
            <a:pPr algn="ctr">
              <a:lnSpc>
                <a:spcPct val="90000"/>
              </a:lnSpc>
              <a:spcAft>
                <a:spcPts val="600"/>
              </a:spcAft>
            </a:pPr>
            <a:r>
              <a:rPr lang="en-AU" sz="2000" i="1" dirty="0" smtClean="0">
                <a:solidFill>
                  <a:schemeClr val="bg1">
                    <a:lumMod val="50000"/>
                    <a:lumOff val="50000"/>
                  </a:schemeClr>
                </a:solidFill>
              </a:rPr>
              <a:t>internet</a:t>
            </a:r>
          </a:p>
        </p:txBody>
      </p:sp>
      <p:pic>
        <p:nvPicPr>
          <p:cNvPr id="56" name="Picture 55"/>
          <p:cNvPicPr>
            <a:picLocks noChangeAspect="1"/>
          </p:cNvPicPr>
          <p:nvPr/>
        </p:nvPicPr>
        <p:blipFill>
          <a:blip r:embed="rId5"/>
          <a:stretch>
            <a:fillRect/>
          </a:stretch>
        </p:blipFill>
        <p:spPr>
          <a:xfrm>
            <a:off x="1208155" y="1928382"/>
            <a:ext cx="1411358" cy="876960"/>
          </a:xfrm>
          <a:prstGeom prst="rect">
            <a:avLst/>
          </a:prstGeom>
        </p:spPr>
      </p:pic>
      <p:pic>
        <p:nvPicPr>
          <p:cNvPr id="57" name="Picture 56"/>
          <p:cNvPicPr>
            <a:picLocks noChangeAspect="1"/>
          </p:cNvPicPr>
          <p:nvPr/>
        </p:nvPicPr>
        <p:blipFill>
          <a:blip r:embed="rId4"/>
          <a:stretch>
            <a:fillRect/>
          </a:stretch>
        </p:blipFill>
        <p:spPr>
          <a:xfrm>
            <a:off x="1478129" y="2039747"/>
            <a:ext cx="675936" cy="694241"/>
          </a:xfrm>
          <a:prstGeom prst="rect">
            <a:avLst/>
          </a:prstGeom>
        </p:spPr>
      </p:pic>
      <p:pic>
        <p:nvPicPr>
          <p:cNvPr id="55" name="Picture 54"/>
          <p:cNvPicPr>
            <a:picLocks noChangeAspect="1"/>
          </p:cNvPicPr>
          <p:nvPr/>
        </p:nvPicPr>
        <p:blipFill>
          <a:blip r:embed="rId10"/>
          <a:stretch>
            <a:fillRect/>
          </a:stretch>
        </p:blipFill>
        <p:spPr>
          <a:xfrm>
            <a:off x="1572810" y="2354261"/>
            <a:ext cx="1411358" cy="876960"/>
          </a:xfrm>
          <a:prstGeom prst="rect">
            <a:avLst/>
          </a:prstGeom>
        </p:spPr>
      </p:pic>
      <p:pic>
        <p:nvPicPr>
          <p:cNvPr id="2" name="Picture 1"/>
          <p:cNvPicPr>
            <a:picLocks noChangeAspect="1"/>
          </p:cNvPicPr>
          <p:nvPr/>
        </p:nvPicPr>
        <p:blipFill>
          <a:blip r:embed="rId11"/>
          <a:stretch>
            <a:fillRect/>
          </a:stretch>
        </p:blipFill>
        <p:spPr>
          <a:xfrm>
            <a:off x="5429617" y="3846449"/>
            <a:ext cx="539947" cy="667216"/>
          </a:xfrm>
          <a:prstGeom prst="rect">
            <a:avLst/>
          </a:prstGeom>
        </p:spPr>
      </p:pic>
      <p:pic>
        <p:nvPicPr>
          <p:cNvPr id="58" name="Picture 57"/>
          <p:cNvPicPr>
            <a:picLocks noChangeAspect="1"/>
          </p:cNvPicPr>
          <p:nvPr/>
        </p:nvPicPr>
        <p:blipFill>
          <a:blip r:embed="rId12"/>
          <a:stretch>
            <a:fillRect/>
          </a:stretch>
        </p:blipFill>
        <p:spPr>
          <a:xfrm>
            <a:off x="10395300" y="3040062"/>
            <a:ext cx="1537937" cy="1385636"/>
          </a:xfrm>
          <a:prstGeom prst="rect">
            <a:avLst/>
          </a:prstGeom>
        </p:spPr>
      </p:pic>
      <p:pic>
        <p:nvPicPr>
          <p:cNvPr id="59" name="Picture 58"/>
          <p:cNvPicPr>
            <a:picLocks noChangeAspect="1"/>
          </p:cNvPicPr>
          <p:nvPr/>
        </p:nvPicPr>
        <p:blipFill>
          <a:blip r:embed="rId13"/>
          <a:stretch>
            <a:fillRect/>
          </a:stretch>
        </p:blipFill>
        <p:spPr>
          <a:xfrm>
            <a:off x="10942637" y="3986858"/>
            <a:ext cx="542295" cy="515040"/>
          </a:xfrm>
          <a:prstGeom prst="rect">
            <a:avLst/>
          </a:prstGeom>
        </p:spPr>
      </p:pic>
      <p:sp>
        <p:nvSpPr>
          <p:cNvPr id="61" name="TextBox 60"/>
          <p:cNvSpPr txBox="1"/>
          <p:nvPr/>
        </p:nvSpPr>
        <p:spPr>
          <a:xfrm>
            <a:off x="10181102" y="4428060"/>
            <a:ext cx="1828335" cy="489365"/>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 User Forest</a:t>
            </a:r>
          </a:p>
        </p:txBody>
      </p:sp>
      <p:sp>
        <p:nvSpPr>
          <p:cNvPr id="63" name="Rectangle 62"/>
          <p:cNvSpPr/>
          <p:nvPr/>
        </p:nvSpPr>
        <p:spPr>
          <a:xfrm>
            <a:off x="597016" y="1174531"/>
            <a:ext cx="3488840" cy="646331"/>
          </a:xfrm>
          <a:prstGeom prst="rect">
            <a:avLst/>
          </a:prstGeom>
        </p:spPr>
        <p:txBody>
          <a:bodyPr wrap="none">
            <a:spAutoFit/>
          </a:bodyPr>
          <a:lstStyle/>
          <a:p>
            <a:r>
              <a:rPr lang="en-AU" sz="3600" dirty="0" smtClean="0">
                <a:latin typeface="+mj-lt"/>
              </a:rPr>
              <a:t>Single AD Forest </a:t>
            </a:r>
            <a:endParaRPr lang="en-AU" sz="3600" dirty="0">
              <a:solidFill>
                <a:srgbClr val="FF0000"/>
              </a:solidFill>
              <a:latin typeface="+mj-lt"/>
            </a:endParaRPr>
          </a:p>
        </p:txBody>
      </p:sp>
      <p:pic>
        <p:nvPicPr>
          <p:cNvPr id="54" name="Picture 53"/>
          <p:cNvPicPr>
            <a:picLocks noChangeAspect="1"/>
          </p:cNvPicPr>
          <p:nvPr/>
        </p:nvPicPr>
        <p:blipFill>
          <a:blip r:embed="rId14"/>
          <a:stretch>
            <a:fillRect/>
          </a:stretch>
        </p:blipFill>
        <p:spPr>
          <a:xfrm>
            <a:off x="579437" y="2659062"/>
            <a:ext cx="1411358" cy="876960"/>
          </a:xfrm>
          <a:prstGeom prst="rect">
            <a:avLst/>
          </a:prstGeom>
        </p:spPr>
      </p:pic>
      <p:pic>
        <p:nvPicPr>
          <p:cNvPr id="64" name="Picture 63"/>
          <p:cNvPicPr>
            <a:picLocks noChangeAspect="1"/>
          </p:cNvPicPr>
          <p:nvPr/>
        </p:nvPicPr>
        <p:blipFill>
          <a:blip r:embed="rId15"/>
          <a:stretch>
            <a:fillRect/>
          </a:stretch>
        </p:blipFill>
        <p:spPr>
          <a:xfrm>
            <a:off x="6944870" y="4989534"/>
            <a:ext cx="731335" cy="946128"/>
          </a:xfrm>
          <a:prstGeom prst="rect">
            <a:avLst/>
          </a:prstGeom>
        </p:spPr>
      </p:pic>
      <p:pic>
        <p:nvPicPr>
          <p:cNvPr id="65" name="Picture 64"/>
          <p:cNvPicPr>
            <a:picLocks noChangeAspect="1"/>
          </p:cNvPicPr>
          <p:nvPr/>
        </p:nvPicPr>
        <p:blipFill>
          <a:blip r:embed="rId16"/>
          <a:stretch>
            <a:fillRect/>
          </a:stretch>
        </p:blipFill>
        <p:spPr>
          <a:xfrm>
            <a:off x="6465317" y="4018704"/>
            <a:ext cx="696718" cy="801148"/>
          </a:xfrm>
          <a:prstGeom prst="rect">
            <a:avLst/>
          </a:prstGeom>
        </p:spPr>
      </p:pic>
      <p:pic>
        <p:nvPicPr>
          <p:cNvPr id="62" name="Picture 61"/>
          <p:cNvPicPr>
            <a:picLocks noChangeAspect="1"/>
          </p:cNvPicPr>
          <p:nvPr/>
        </p:nvPicPr>
        <p:blipFill>
          <a:blip r:embed="rId17"/>
          <a:stretch>
            <a:fillRect/>
          </a:stretch>
        </p:blipFill>
        <p:spPr>
          <a:xfrm>
            <a:off x="11018837" y="3497262"/>
            <a:ext cx="360897" cy="356533"/>
          </a:xfrm>
          <a:prstGeom prst="rect">
            <a:avLst/>
          </a:prstGeom>
        </p:spPr>
      </p:pic>
    </p:spTree>
    <p:extLst>
      <p:ext uri="{BB962C8B-B14F-4D97-AF65-F5344CB8AC3E}">
        <p14:creationId xmlns:p14="http://schemas.microsoft.com/office/powerpoint/2010/main" val="13942015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5259723" y="3360624"/>
            <a:ext cx="0" cy="295603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71914" y="3986858"/>
            <a:ext cx="0" cy="21338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5052714" y="3088464"/>
            <a:ext cx="479723" cy="424560"/>
          </a:xfrm>
          <a:prstGeom prst="rect">
            <a:avLst/>
          </a:prstGeom>
        </p:spPr>
      </p:pic>
      <p:pic>
        <p:nvPicPr>
          <p:cNvPr id="6" name="Picture 5"/>
          <p:cNvPicPr>
            <a:picLocks noChangeAspect="1"/>
          </p:cNvPicPr>
          <p:nvPr/>
        </p:nvPicPr>
        <p:blipFill>
          <a:blip r:embed="rId2"/>
          <a:stretch>
            <a:fillRect/>
          </a:stretch>
        </p:blipFill>
        <p:spPr>
          <a:xfrm>
            <a:off x="6043314" y="5935662"/>
            <a:ext cx="479723" cy="424560"/>
          </a:xfrm>
          <a:prstGeom prst="rect">
            <a:avLst/>
          </a:prstGeom>
        </p:spPr>
      </p:pic>
      <p:sp>
        <p:nvSpPr>
          <p:cNvPr id="37" name="Title 36"/>
          <p:cNvSpPr>
            <a:spLocks noGrp="1"/>
          </p:cNvSpPr>
          <p:nvPr>
            <p:ph type="title"/>
          </p:nvPr>
        </p:nvSpPr>
        <p:spPr/>
        <p:txBody>
          <a:bodyPr/>
          <a:lstStyle/>
          <a:p>
            <a:r>
              <a:rPr lang="en-AU" dirty="0"/>
              <a:t>Deployment | </a:t>
            </a:r>
            <a:r>
              <a:rPr lang="en-AU" sz="4000" dirty="0">
                <a:solidFill>
                  <a:schemeClr val="tx2"/>
                </a:solidFill>
              </a:rPr>
              <a:t>Skype for Business Server On Premise</a:t>
            </a:r>
            <a:endParaRPr lang="en-AU" sz="3200" dirty="0"/>
          </a:p>
        </p:txBody>
      </p:sp>
      <p:sp>
        <p:nvSpPr>
          <p:cNvPr id="36" name="Rectangle 35"/>
          <p:cNvSpPr/>
          <p:nvPr/>
        </p:nvSpPr>
        <p:spPr bwMode="auto">
          <a:xfrm>
            <a:off x="4886479" y="2884066"/>
            <a:ext cx="7202152" cy="3788855"/>
          </a:xfrm>
          <a:prstGeom prst="rect">
            <a:avLst/>
          </a:prstGeom>
          <a:noFill/>
          <a:ln w="1270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38" name="Picture 37"/>
          <p:cNvPicPr>
            <a:picLocks noChangeAspect="1"/>
          </p:cNvPicPr>
          <p:nvPr/>
        </p:nvPicPr>
        <p:blipFill>
          <a:blip r:embed="rId3"/>
          <a:stretch>
            <a:fillRect/>
          </a:stretch>
        </p:blipFill>
        <p:spPr>
          <a:xfrm>
            <a:off x="7361237" y="4057852"/>
            <a:ext cx="798563" cy="811010"/>
          </a:xfrm>
          <a:prstGeom prst="rect">
            <a:avLst/>
          </a:prstGeom>
        </p:spPr>
      </p:pic>
      <p:pic>
        <p:nvPicPr>
          <p:cNvPr id="39" name="Picture 38"/>
          <p:cNvPicPr>
            <a:picLocks noChangeAspect="1"/>
          </p:cNvPicPr>
          <p:nvPr/>
        </p:nvPicPr>
        <p:blipFill>
          <a:blip r:embed="rId4"/>
          <a:stretch>
            <a:fillRect/>
          </a:stretch>
        </p:blipFill>
        <p:spPr>
          <a:xfrm>
            <a:off x="7842055" y="4971369"/>
            <a:ext cx="891149" cy="915282"/>
          </a:xfrm>
          <a:prstGeom prst="rect">
            <a:avLst/>
          </a:prstGeom>
        </p:spPr>
      </p:pic>
      <p:pic>
        <p:nvPicPr>
          <p:cNvPr id="40" name="Picture 39"/>
          <p:cNvPicPr>
            <a:picLocks noChangeAspect="1"/>
          </p:cNvPicPr>
          <p:nvPr/>
        </p:nvPicPr>
        <p:blipFill>
          <a:blip r:embed="rId5"/>
          <a:stretch>
            <a:fillRect/>
          </a:stretch>
        </p:blipFill>
        <p:spPr>
          <a:xfrm>
            <a:off x="6294437" y="2338673"/>
            <a:ext cx="1411358" cy="876960"/>
          </a:xfrm>
          <a:prstGeom prst="rect">
            <a:avLst/>
          </a:prstGeom>
        </p:spPr>
      </p:pic>
      <p:sp>
        <p:nvSpPr>
          <p:cNvPr id="41" name="TextBox 40"/>
          <p:cNvSpPr txBox="1"/>
          <p:nvPr/>
        </p:nvSpPr>
        <p:spPr>
          <a:xfrm>
            <a:off x="6542548" y="2620458"/>
            <a:ext cx="914400" cy="599242"/>
          </a:xfrm>
          <a:prstGeom prst="rect">
            <a:avLst/>
          </a:prstGeom>
          <a:noFill/>
        </p:spPr>
        <p:txBody>
          <a:bodyPr wrap="square" lIns="182880" tIns="146304" rIns="182880" bIns="146304" rtlCol="0">
            <a:spAutoFit/>
          </a:bodyPr>
          <a:lstStyle/>
          <a:p>
            <a:pPr>
              <a:lnSpc>
                <a:spcPct val="90000"/>
              </a:lnSpc>
              <a:spcAft>
                <a:spcPts val="600"/>
              </a:spcAft>
            </a:pPr>
            <a:r>
              <a:rPr lang="en-AU" dirty="0" smtClean="0">
                <a:solidFill>
                  <a:srgbClr val="0070C0"/>
                </a:solidFill>
              </a:rPr>
              <a:t>Voice</a:t>
            </a:r>
          </a:p>
        </p:txBody>
      </p:sp>
      <p:pic>
        <p:nvPicPr>
          <p:cNvPr id="42" name="Picture 41"/>
          <p:cNvPicPr>
            <a:picLocks noChangeAspect="1"/>
          </p:cNvPicPr>
          <p:nvPr/>
        </p:nvPicPr>
        <p:blipFill>
          <a:blip r:embed="rId6"/>
          <a:stretch>
            <a:fillRect/>
          </a:stretch>
        </p:blipFill>
        <p:spPr>
          <a:xfrm>
            <a:off x="9723437" y="5326062"/>
            <a:ext cx="2041967" cy="1049960"/>
          </a:xfrm>
          <a:prstGeom prst="rect">
            <a:avLst/>
          </a:prstGeom>
        </p:spPr>
      </p:pic>
      <p:sp>
        <p:nvSpPr>
          <p:cNvPr id="44" name="TextBox 43"/>
          <p:cNvSpPr txBox="1"/>
          <p:nvPr/>
        </p:nvSpPr>
        <p:spPr>
          <a:xfrm>
            <a:off x="6523037" y="5859462"/>
            <a:ext cx="2286000"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infrastructure</a:t>
            </a:r>
          </a:p>
        </p:txBody>
      </p:sp>
      <p:pic>
        <p:nvPicPr>
          <p:cNvPr id="45" name="Picture 44"/>
          <p:cNvPicPr>
            <a:picLocks noChangeAspect="1"/>
          </p:cNvPicPr>
          <p:nvPr/>
        </p:nvPicPr>
        <p:blipFill>
          <a:blip r:embed="rId7"/>
          <a:stretch>
            <a:fillRect/>
          </a:stretch>
        </p:blipFill>
        <p:spPr>
          <a:xfrm>
            <a:off x="5438214" y="5216219"/>
            <a:ext cx="757500" cy="738873"/>
          </a:xfrm>
          <a:prstGeom prst="rect">
            <a:avLst/>
          </a:prstGeom>
        </p:spPr>
      </p:pic>
      <p:pic>
        <p:nvPicPr>
          <p:cNvPr id="48" name="Picture 47"/>
          <p:cNvPicPr>
            <a:picLocks noChangeAspect="1"/>
          </p:cNvPicPr>
          <p:nvPr/>
        </p:nvPicPr>
        <p:blipFill>
          <a:blip r:embed="rId8"/>
          <a:stretch>
            <a:fillRect/>
          </a:stretch>
        </p:blipFill>
        <p:spPr>
          <a:xfrm>
            <a:off x="6675311" y="3060429"/>
            <a:ext cx="1143126" cy="430992"/>
          </a:xfrm>
          <a:prstGeom prst="rect">
            <a:avLst/>
          </a:prstGeom>
        </p:spPr>
      </p:pic>
      <p:sp>
        <p:nvSpPr>
          <p:cNvPr id="49" name="TextBox 48"/>
          <p:cNvSpPr txBox="1"/>
          <p:nvPr/>
        </p:nvSpPr>
        <p:spPr>
          <a:xfrm>
            <a:off x="5791462" y="3344044"/>
            <a:ext cx="2865175"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Voice Gateway</a:t>
            </a:r>
          </a:p>
        </p:txBody>
      </p:sp>
      <p:pic>
        <p:nvPicPr>
          <p:cNvPr id="50" name="Picture 49"/>
          <p:cNvPicPr>
            <a:picLocks noChangeAspect="1"/>
          </p:cNvPicPr>
          <p:nvPr/>
        </p:nvPicPr>
        <p:blipFill>
          <a:blip r:embed="rId9"/>
          <a:stretch>
            <a:fillRect/>
          </a:stretch>
        </p:blipFill>
        <p:spPr>
          <a:xfrm>
            <a:off x="6776672" y="1973262"/>
            <a:ext cx="736965" cy="626400"/>
          </a:xfrm>
          <a:prstGeom prst="rect">
            <a:avLst/>
          </a:prstGeom>
        </p:spPr>
      </p:pic>
      <p:pic>
        <p:nvPicPr>
          <p:cNvPr id="51" name="Picture 50"/>
          <p:cNvPicPr>
            <a:picLocks noChangeAspect="1"/>
          </p:cNvPicPr>
          <p:nvPr/>
        </p:nvPicPr>
        <p:blipFill>
          <a:blip r:embed="rId6"/>
          <a:stretch>
            <a:fillRect/>
          </a:stretch>
        </p:blipFill>
        <p:spPr>
          <a:xfrm>
            <a:off x="2652270" y="5326062"/>
            <a:ext cx="2041967" cy="1049960"/>
          </a:xfrm>
          <a:prstGeom prst="rect">
            <a:avLst/>
          </a:prstGeom>
        </p:spPr>
      </p:pic>
      <p:pic>
        <p:nvPicPr>
          <p:cNvPr id="52" name="Picture 51"/>
          <p:cNvPicPr>
            <a:picLocks noChangeAspect="1"/>
          </p:cNvPicPr>
          <p:nvPr/>
        </p:nvPicPr>
        <p:blipFill>
          <a:blip r:embed="rId5"/>
          <a:stretch>
            <a:fillRect/>
          </a:stretch>
        </p:blipFill>
        <p:spPr>
          <a:xfrm>
            <a:off x="2560637" y="3472422"/>
            <a:ext cx="2247396" cy="1396440"/>
          </a:xfrm>
          <a:prstGeom prst="rect">
            <a:avLst/>
          </a:prstGeom>
        </p:spPr>
      </p:pic>
      <p:sp>
        <p:nvSpPr>
          <p:cNvPr id="53" name="TextBox 52"/>
          <p:cNvSpPr txBox="1"/>
          <p:nvPr/>
        </p:nvSpPr>
        <p:spPr>
          <a:xfrm>
            <a:off x="2877263" y="4038509"/>
            <a:ext cx="1676922" cy="572464"/>
          </a:xfrm>
          <a:prstGeom prst="rect">
            <a:avLst/>
          </a:prstGeom>
          <a:noFill/>
        </p:spPr>
        <p:txBody>
          <a:bodyPr wrap="square" lIns="182880" tIns="146304" rIns="182880" bIns="146304" rtlCol="0">
            <a:spAutoFit/>
          </a:bodyPr>
          <a:lstStyle/>
          <a:p>
            <a:pPr algn="ctr">
              <a:lnSpc>
                <a:spcPct val="90000"/>
              </a:lnSpc>
              <a:spcAft>
                <a:spcPts val="600"/>
              </a:spcAft>
            </a:pPr>
            <a:r>
              <a:rPr lang="en-AU" sz="2000" i="1" dirty="0" smtClean="0">
                <a:solidFill>
                  <a:schemeClr val="bg1">
                    <a:lumMod val="50000"/>
                    <a:lumOff val="50000"/>
                  </a:schemeClr>
                </a:solidFill>
              </a:rPr>
              <a:t>internet</a:t>
            </a:r>
          </a:p>
        </p:txBody>
      </p:sp>
      <p:pic>
        <p:nvPicPr>
          <p:cNvPr id="56" name="Picture 55"/>
          <p:cNvPicPr>
            <a:picLocks noChangeAspect="1"/>
          </p:cNvPicPr>
          <p:nvPr/>
        </p:nvPicPr>
        <p:blipFill>
          <a:blip r:embed="rId5"/>
          <a:stretch>
            <a:fillRect/>
          </a:stretch>
        </p:blipFill>
        <p:spPr>
          <a:xfrm>
            <a:off x="1208155" y="1928382"/>
            <a:ext cx="1411358" cy="876960"/>
          </a:xfrm>
          <a:prstGeom prst="rect">
            <a:avLst/>
          </a:prstGeom>
        </p:spPr>
      </p:pic>
      <p:pic>
        <p:nvPicPr>
          <p:cNvPr id="57" name="Picture 56"/>
          <p:cNvPicPr>
            <a:picLocks noChangeAspect="1"/>
          </p:cNvPicPr>
          <p:nvPr/>
        </p:nvPicPr>
        <p:blipFill>
          <a:blip r:embed="rId4"/>
          <a:stretch>
            <a:fillRect/>
          </a:stretch>
        </p:blipFill>
        <p:spPr>
          <a:xfrm>
            <a:off x="1478129" y="2039747"/>
            <a:ext cx="675936" cy="694241"/>
          </a:xfrm>
          <a:prstGeom prst="rect">
            <a:avLst/>
          </a:prstGeom>
        </p:spPr>
      </p:pic>
      <p:pic>
        <p:nvPicPr>
          <p:cNvPr id="55" name="Picture 54"/>
          <p:cNvPicPr>
            <a:picLocks noChangeAspect="1"/>
          </p:cNvPicPr>
          <p:nvPr/>
        </p:nvPicPr>
        <p:blipFill>
          <a:blip r:embed="rId10"/>
          <a:stretch>
            <a:fillRect/>
          </a:stretch>
        </p:blipFill>
        <p:spPr>
          <a:xfrm>
            <a:off x="1572810" y="2354261"/>
            <a:ext cx="1411358" cy="876960"/>
          </a:xfrm>
          <a:prstGeom prst="rect">
            <a:avLst/>
          </a:prstGeom>
        </p:spPr>
      </p:pic>
      <p:pic>
        <p:nvPicPr>
          <p:cNvPr id="2" name="Picture 1"/>
          <p:cNvPicPr>
            <a:picLocks noChangeAspect="1"/>
          </p:cNvPicPr>
          <p:nvPr/>
        </p:nvPicPr>
        <p:blipFill>
          <a:blip r:embed="rId11"/>
          <a:stretch>
            <a:fillRect/>
          </a:stretch>
        </p:blipFill>
        <p:spPr>
          <a:xfrm>
            <a:off x="5429617" y="3846449"/>
            <a:ext cx="539947" cy="667216"/>
          </a:xfrm>
          <a:prstGeom prst="rect">
            <a:avLst/>
          </a:prstGeom>
        </p:spPr>
      </p:pic>
      <p:pic>
        <p:nvPicPr>
          <p:cNvPr id="58" name="Picture 57"/>
          <p:cNvPicPr>
            <a:picLocks noChangeAspect="1"/>
          </p:cNvPicPr>
          <p:nvPr/>
        </p:nvPicPr>
        <p:blipFill>
          <a:blip r:embed="rId12"/>
          <a:stretch>
            <a:fillRect/>
          </a:stretch>
        </p:blipFill>
        <p:spPr>
          <a:xfrm>
            <a:off x="10395300" y="3040062"/>
            <a:ext cx="1537937" cy="1385636"/>
          </a:xfrm>
          <a:prstGeom prst="rect">
            <a:avLst/>
          </a:prstGeom>
        </p:spPr>
      </p:pic>
      <p:pic>
        <p:nvPicPr>
          <p:cNvPr id="59" name="Picture 58"/>
          <p:cNvPicPr>
            <a:picLocks noChangeAspect="1"/>
          </p:cNvPicPr>
          <p:nvPr/>
        </p:nvPicPr>
        <p:blipFill>
          <a:blip r:embed="rId13"/>
          <a:stretch>
            <a:fillRect/>
          </a:stretch>
        </p:blipFill>
        <p:spPr>
          <a:xfrm>
            <a:off x="10942637" y="3986858"/>
            <a:ext cx="542295" cy="515040"/>
          </a:xfrm>
          <a:prstGeom prst="rect">
            <a:avLst/>
          </a:prstGeom>
        </p:spPr>
      </p:pic>
      <p:sp>
        <p:nvSpPr>
          <p:cNvPr id="61" name="TextBox 60"/>
          <p:cNvSpPr txBox="1"/>
          <p:nvPr/>
        </p:nvSpPr>
        <p:spPr>
          <a:xfrm>
            <a:off x="10181102" y="4428060"/>
            <a:ext cx="1828335" cy="489365"/>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 User Forest</a:t>
            </a:r>
          </a:p>
        </p:txBody>
      </p:sp>
      <p:sp>
        <p:nvSpPr>
          <p:cNvPr id="63" name="Rectangle 62"/>
          <p:cNvSpPr/>
          <p:nvPr/>
        </p:nvSpPr>
        <p:spPr>
          <a:xfrm>
            <a:off x="597016" y="1174531"/>
            <a:ext cx="3487621" cy="646331"/>
          </a:xfrm>
          <a:prstGeom prst="rect">
            <a:avLst/>
          </a:prstGeom>
        </p:spPr>
        <p:txBody>
          <a:bodyPr wrap="none">
            <a:spAutoFit/>
          </a:bodyPr>
          <a:lstStyle/>
          <a:p>
            <a:r>
              <a:rPr lang="en-AU" sz="3600" dirty="0" smtClean="0">
                <a:latin typeface="+mj-lt"/>
              </a:rPr>
              <a:t>Resource Forest </a:t>
            </a:r>
            <a:r>
              <a:rPr lang="en-AU" sz="3600" dirty="0" smtClean="0">
                <a:solidFill>
                  <a:srgbClr val="FF0000"/>
                </a:solidFill>
                <a:latin typeface="+mj-lt"/>
              </a:rPr>
              <a:t> </a:t>
            </a:r>
            <a:endParaRPr lang="en-AU" sz="3600" dirty="0">
              <a:solidFill>
                <a:srgbClr val="FF0000"/>
              </a:solidFill>
              <a:latin typeface="+mj-lt"/>
            </a:endParaRPr>
          </a:p>
        </p:txBody>
      </p:sp>
      <p:pic>
        <p:nvPicPr>
          <p:cNvPr id="32" name="Picture 31"/>
          <p:cNvPicPr>
            <a:picLocks noChangeAspect="1"/>
          </p:cNvPicPr>
          <p:nvPr/>
        </p:nvPicPr>
        <p:blipFill>
          <a:blip r:embed="rId12"/>
          <a:stretch>
            <a:fillRect/>
          </a:stretch>
        </p:blipFill>
        <p:spPr>
          <a:xfrm>
            <a:off x="10395300" y="1135062"/>
            <a:ext cx="1537937" cy="1385636"/>
          </a:xfrm>
          <a:prstGeom prst="rect">
            <a:avLst/>
          </a:prstGeom>
        </p:spPr>
      </p:pic>
      <p:pic>
        <p:nvPicPr>
          <p:cNvPr id="33" name="Picture 32"/>
          <p:cNvPicPr>
            <a:picLocks noChangeAspect="1"/>
          </p:cNvPicPr>
          <p:nvPr/>
        </p:nvPicPr>
        <p:blipFill>
          <a:blip r:embed="rId13"/>
          <a:stretch>
            <a:fillRect/>
          </a:stretch>
        </p:blipFill>
        <p:spPr>
          <a:xfrm>
            <a:off x="10942637" y="2081858"/>
            <a:ext cx="542295" cy="515040"/>
          </a:xfrm>
          <a:prstGeom prst="rect">
            <a:avLst/>
          </a:prstGeom>
        </p:spPr>
      </p:pic>
      <p:sp>
        <p:nvSpPr>
          <p:cNvPr id="34" name="TextBox 33"/>
          <p:cNvSpPr txBox="1"/>
          <p:nvPr/>
        </p:nvSpPr>
        <p:spPr>
          <a:xfrm>
            <a:off x="9875837" y="1135062"/>
            <a:ext cx="1211456" cy="683264"/>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 User Forest</a:t>
            </a:r>
          </a:p>
        </p:txBody>
      </p:sp>
      <p:pic>
        <p:nvPicPr>
          <p:cNvPr id="35" name="Picture 34"/>
          <p:cNvPicPr>
            <a:picLocks noChangeAspect="1"/>
          </p:cNvPicPr>
          <p:nvPr/>
        </p:nvPicPr>
        <p:blipFill>
          <a:blip r:embed="rId14"/>
          <a:stretch>
            <a:fillRect/>
          </a:stretch>
        </p:blipFill>
        <p:spPr>
          <a:xfrm>
            <a:off x="11018837" y="1530098"/>
            <a:ext cx="360897" cy="356533"/>
          </a:xfrm>
          <a:prstGeom prst="rect">
            <a:avLst/>
          </a:prstGeom>
        </p:spPr>
      </p:pic>
      <p:sp>
        <p:nvSpPr>
          <p:cNvPr id="72" name="Rectangle 71"/>
          <p:cNvSpPr/>
          <p:nvPr/>
        </p:nvSpPr>
        <p:spPr bwMode="auto">
          <a:xfrm>
            <a:off x="7995871" y="1058862"/>
            <a:ext cx="4089765" cy="1681403"/>
          </a:xfrm>
          <a:prstGeom prst="rect">
            <a:avLst/>
          </a:prstGeom>
          <a:noFill/>
          <a:ln w="12700">
            <a:solidFill>
              <a:srgbClr val="FF000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54" name="Picture 53"/>
          <p:cNvPicPr>
            <a:picLocks noChangeAspect="1"/>
          </p:cNvPicPr>
          <p:nvPr/>
        </p:nvPicPr>
        <p:blipFill>
          <a:blip r:embed="rId15"/>
          <a:stretch>
            <a:fillRect/>
          </a:stretch>
        </p:blipFill>
        <p:spPr>
          <a:xfrm>
            <a:off x="579437" y="2659062"/>
            <a:ext cx="1411358" cy="876960"/>
          </a:xfrm>
          <a:prstGeom prst="rect">
            <a:avLst/>
          </a:prstGeom>
        </p:spPr>
      </p:pic>
      <p:pic>
        <p:nvPicPr>
          <p:cNvPr id="64" name="Picture 63"/>
          <p:cNvPicPr>
            <a:picLocks noChangeAspect="1"/>
          </p:cNvPicPr>
          <p:nvPr/>
        </p:nvPicPr>
        <p:blipFill>
          <a:blip r:embed="rId16"/>
          <a:stretch>
            <a:fillRect/>
          </a:stretch>
        </p:blipFill>
        <p:spPr>
          <a:xfrm>
            <a:off x="6944870" y="4989534"/>
            <a:ext cx="731335" cy="946128"/>
          </a:xfrm>
          <a:prstGeom prst="rect">
            <a:avLst/>
          </a:prstGeom>
        </p:spPr>
      </p:pic>
      <p:pic>
        <p:nvPicPr>
          <p:cNvPr id="65" name="Picture 64"/>
          <p:cNvPicPr>
            <a:picLocks noChangeAspect="1"/>
          </p:cNvPicPr>
          <p:nvPr/>
        </p:nvPicPr>
        <p:blipFill>
          <a:blip r:embed="rId17"/>
          <a:stretch>
            <a:fillRect/>
          </a:stretch>
        </p:blipFill>
        <p:spPr>
          <a:xfrm>
            <a:off x="6465317" y="4018704"/>
            <a:ext cx="696718" cy="801148"/>
          </a:xfrm>
          <a:prstGeom prst="rect">
            <a:avLst/>
          </a:prstGeom>
        </p:spPr>
      </p:pic>
      <p:grpSp>
        <p:nvGrpSpPr>
          <p:cNvPr id="66" name="Group 65"/>
          <p:cNvGrpSpPr/>
          <p:nvPr/>
        </p:nvGrpSpPr>
        <p:grpSpPr>
          <a:xfrm>
            <a:off x="8342867" y="1577661"/>
            <a:ext cx="772196" cy="776876"/>
            <a:chOff x="5889859" y="1169159"/>
            <a:chExt cx="1003675" cy="1002940"/>
          </a:xfrm>
        </p:grpSpPr>
        <p:grpSp>
          <p:nvGrpSpPr>
            <p:cNvPr id="67" name="Group 66"/>
            <p:cNvGrpSpPr/>
            <p:nvPr/>
          </p:nvGrpSpPr>
          <p:grpSpPr>
            <a:xfrm>
              <a:off x="5889859" y="1169159"/>
              <a:ext cx="545748" cy="995937"/>
              <a:chOff x="1096903" y="2905977"/>
              <a:chExt cx="407988" cy="744538"/>
            </a:xfrm>
          </p:grpSpPr>
          <p:sp>
            <p:nvSpPr>
              <p:cNvPr id="74" name="Freeform 145"/>
              <p:cNvSpPr>
                <a:spLocks/>
              </p:cNvSpPr>
              <p:nvPr/>
            </p:nvSpPr>
            <p:spPr bwMode="auto">
              <a:xfrm>
                <a:off x="1096903" y="2905977"/>
                <a:ext cx="407988" cy="744538"/>
              </a:xfrm>
              <a:custGeom>
                <a:avLst/>
                <a:gdLst>
                  <a:gd name="T0" fmla="*/ 0 w 840"/>
                  <a:gd name="T1" fmla="*/ 1520 h 1520"/>
                  <a:gd name="T2" fmla="*/ 0 w 840"/>
                  <a:gd name="T3" fmla="*/ 140 h 1520"/>
                  <a:gd name="T4" fmla="*/ 140 w 840"/>
                  <a:gd name="T5" fmla="*/ 0 h 1520"/>
                  <a:gd name="T6" fmla="*/ 700 w 840"/>
                  <a:gd name="T7" fmla="*/ 0 h 1520"/>
                  <a:gd name="T8" fmla="*/ 840 w 840"/>
                  <a:gd name="T9" fmla="*/ 140 h 1520"/>
                  <a:gd name="T10" fmla="*/ 840 w 840"/>
                  <a:gd name="T11" fmla="*/ 1520 h 1520"/>
                  <a:gd name="T12" fmla="*/ 0 w 840"/>
                  <a:gd name="T13" fmla="*/ 1520 h 1520"/>
                </a:gdLst>
                <a:ahLst/>
                <a:cxnLst>
                  <a:cxn ang="0">
                    <a:pos x="T0" y="T1"/>
                  </a:cxn>
                  <a:cxn ang="0">
                    <a:pos x="T2" y="T3"/>
                  </a:cxn>
                  <a:cxn ang="0">
                    <a:pos x="T4" y="T5"/>
                  </a:cxn>
                  <a:cxn ang="0">
                    <a:pos x="T6" y="T7"/>
                  </a:cxn>
                  <a:cxn ang="0">
                    <a:pos x="T8" y="T9"/>
                  </a:cxn>
                  <a:cxn ang="0">
                    <a:pos x="T10" y="T11"/>
                  </a:cxn>
                  <a:cxn ang="0">
                    <a:pos x="T12" y="T13"/>
                  </a:cxn>
                </a:cxnLst>
                <a:rect l="0" t="0" r="r" b="b"/>
                <a:pathLst>
                  <a:path w="840" h="1520">
                    <a:moveTo>
                      <a:pt x="0" y="1520"/>
                    </a:moveTo>
                    <a:lnTo>
                      <a:pt x="0" y="140"/>
                    </a:lnTo>
                    <a:cubicBezTo>
                      <a:pt x="0" y="62"/>
                      <a:pt x="62" y="0"/>
                      <a:pt x="140" y="0"/>
                    </a:cubicBezTo>
                    <a:lnTo>
                      <a:pt x="700" y="0"/>
                    </a:lnTo>
                    <a:cubicBezTo>
                      <a:pt x="778" y="0"/>
                      <a:pt x="840" y="62"/>
                      <a:pt x="840" y="140"/>
                    </a:cubicBezTo>
                    <a:lnTo>
                      <a:pt x="840" y="1520"/>
                    </a:lnTo>
                    <a:lnTo>
                      <a:pt x="0" y="15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46"/>
              <p:cNvSpPr>
                <a:spLocks noEditPoints="1"/>
              </p:cNvSpPr>
              <p:nvPr/>
            </p:nvSpPr>
            <p:spPr bwMode="auto">
              <a:xfrm>
                <a:off x="1125478" y="2936140"/>
                <a:ext cx="350838" cy="685800"/>
              </a:xfrm>
              <a:custGeom>
                <a:avLst/>
                <a:gdLst>
                  <a:gd name="T0" fmla="*/ 640 w 720"/>
                  <a:gd name="T1" fmla="*/ 0 h 1400"/>
                  <a:gd name="T2" fmla="*/ 80 w 720"/>
                  <a:gd name="T3" fmla="*/ 0 h 1400"/>
                  <a:gd name="T4" fmla="*/ 0 w 720"/>
                  <a:gd name="T5" fmla="*/ 80 h 1400"/>
                  <a:gd name="T6" fmla="*/ 0 w 720"/>
                  <a:gd name="T7" fmla="*/ 1400 h 1400"/>
                  <a:gd name="T8" fmla="*/ 720 w 720"/>
                  <a:gd name="T9" fmla="*/ 1400 h 1400"/>
                  <a:gd name="T10" fmla="*/ 720 w 720"/>
                  <a:gd name="T11" fmla="*/ 80 h 1400"/>
                  <a:gd name="T12" fmla="*/ 640 w 720"/>
                  <a:gd name="T13" fmla="*/ 0 h 1400"/>
                  <a:gd name="T14" fmla="*/ 580 w 720"/>
                  <a:gd name="T15" fmla="*/ 1240 h 1400"/>
                  <a:gd name="T16" fmla="*/ 140 w 720"/>
                  <a:gd name="T17" fmla="*/ 1240 h 1400"/>
                  <a:gd name="T18" fmla="*/ 140 w 720"/>
                  <a:gd name="T19" fmla="*/ 1180 h 1400"/>
                  <a:gd name="T20" fmla="*/ 580 w 720"/>
                  <a:gd name="T21" fmla="*/ 1180 h 1400"/>
                  <a:gd name="T22" fmla="*/ 580 w 720"/>
                  <a:gd name="T23" fmla="*/ 1240 h 1400"/>
                  <a:gd name="T24" fmla="*/ 580 w 720"/>
                  <a:gd name="T25" fmla="*/ 1060 h 1400"/>
                  <a:gd name="T26" fmla="*/ 140 w 720"/>
                  <a:gd name="T27" fmla="*/ 1060 h 1400"/>
                  <a:gd name="T28" fmla="*/ 140 w 720"/>
                  <a:gd name="T29" fmla="*/ 1000 h 1400"/>
                  <a:gd name="T30" fmla="*/ 580 w 720"/>
                  <a:gd name="T31" fmla="*/ 1000 h 1400"/>
                  <a:gd name="T32" fmla="*/ 580 w 720"/>
                  <a:gd name="T33" fmla="*/ 1060 h 1400"/>
                  <a:gd name="T34" fmla="*/ 580 w 720"/>
                  <a:gd name="T35" fmla="*/ 240 h 1400"/>
                  <a:gd name="T36" fmla="*/ 140 w 720"/>
                  <a:gd name="T37" fmla="*/ 240 h 1400"/>
                  <a:gd name="T38" fmla="*/ 140 w 720"/>
                  <a:gd name="T39" fmla="*/ 180 h 1400"/>
                  <a:gd name="T40" fmla="*/ 580 w 720"/>
                  <a:gd name="T41" fmla="*/ 180 h 1400"/>
                  <a:gd name="T42" fmla="*/ 580 w 720"/>
                  <a:gd name="T43" fmla="*/ 2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0" h="1400">
                    <a:moveTo>
                      <a:pt x="640" y="0"/>
                    </a:moveTo>
                    <a:lnTo>
                      <a:pt x="80" y="0"/>
                    </a:lnTo>
                    <a:cubicBezTo>
                      <a:pt x="36" y="0"/>
                      <a:pt x="0" y="36"/>
                      <a:pt x="0" y="80"/>
                    </a:cubicBezTo>
                    <a:lnTo>
                      <a:pt x="0" y="1400"/>
                    </a:lnTo>
                    <a:lnTo>
                      <a:pt x="720" y="1400"/>
                    </a:lnTo>
                    <a:lnTo>
                      <a:pt x="720" y="80"/>
                    </a:lnTo>
                    <a:cubicBezTo>
                      <a:pt x="720" y="36"/>
                      <a:pt x="684" y="0"/>
                      <a:pt x="640" y="0"/>
                    </a:cubicBezTo>
                    <a:close/>
                    <a:moveTo>
                      <a:pt x="580" y="1240"/>
                    </a:moveTo>
                    <a:lnTo>
                      <a:pt x="140" y="1240"/>
                    </a:lnTo>
                    <a:lnTo>
                      <a:pt x="140" y="1180"/>
                    </a:lnTo>
                    <a:lnTo>
                      <a:pt x="580" y="1180"/>
                    </a:lnTo>
                    <a:lnTo>
                      <a:pt x="580" y="1240"/>
                    </a:lnTo>
                    <a:close/>
                    <a:moveTo>
                      <a:pt x="580" y="1060"/>
                    </a:moveTo>
                    <a:lnTo>
                      <a:pt x="140" y="1060"/>
                    </a:lnTo>
                    <a:lnTo>
                      <a:pt x="140" y="1000"/>
                    </a:lnTo>
                    <a:lnTo>
                      <a:pt x="580" y="1000"/>
                    </a:lnTo>
                    <a:lnTo>
                      <a:pt x="580" y="1060"/>
                    </a:lnTo>
                    <a:close/>
                    <a:moveTo>
                      <a:pt x="580" y="240"/>
                    </a:moveTo>
                    <a:lnTo>
                      <a:pt x="140" y="240"/>
                    </a:lnTo>
                    <a:lnTo>
                      <a:pt x="140" y="180"/>
                    </a:lnTo>
                    <a:lnTo>
                      <a:pt x="580" y="180"/>
                    </a:lnTo>
                    <a:lnTo>
                      <a:pt x="580" y="240"/>
                    </a:lnTo>
                    <a:close/>
                  </a:path>
                </a:pathLst>
              </a:custGeom>
              <a:solidFill>
                <a:srgbClr val="515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8" name="Group 67"/>
            <p:cNvGrpSpPr/>
            <p:nvPr/>
          </p:nvGrpSpPr>
          <p:grpSpPr>
            <a:xfrm>
              <a:off x="6280886" y="1559451"/>
              <a:ext cx="612648" cy="612648"/>
              <a:chOff x="4533900" y="4997450"/>
              <a:chExt cx="347663" cy="349250"/>
            </a:xfrm>
          </p:grpSpPr>
          <p:sp>
            <p:nvSpPr>
              <p:cNvPr id="69" name="Oval 28"/>
              <p:cNvSpPr>
                <a:spLocks noChangeArrowheads="1"/>
              </p:cNvSpPr>
              <p:nvPr/>
            </p:nvSpPr>
            <p:spPr bwMode="auto">
              <a:xfrm>
                <a:off x="4533900" y="4997450"/>
                <a:ext cx="347663" cy="349250"/>
              </a:xfrm>
              <a:prstGeom prst="ellipse">
                <a:avLst/>
              </a:pr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29"/>
              <p:cNvSpPr>
                <a:spLocks noChangeArrowheads="1"/>
              </p:cNvSpPr>
              <p:nvPr/>
            </p:nvSpPr>
            <p:spPr bwMode="auto">
              <a:xfrm>
                <a:off x="4551363" y="5014913"/>
                <a:ext cx="312738" cy="314325"/>
              </a:xfrm>
              <a:prstGeom prst="ellipse">
                <a:avLst/>
              </a:pr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nvSpPr>
            <p:spPr bwMode="auto">
              <a:xfrm>
                <a:off x="4616450" y="5065713"/>
                <a:ext cx="188913" cy="93662"/>
              </a:xfrm>
              <a:custGeom>
                <a:avLst/>
                <a:gdLst>
                  <a:gd name="T0" fmla="*/ 386 w 446"/>
                  <a:gd name="T1" fmla="*/ 0 h 220"/>
                  <a:gd name="T2" fmla="*/ 386 w 446"/>
                  <a:gd name="T3" fmla="*/ 113 h 220"/>
                  <a:gd name="T4" fmla="*/ 216 w 446"/>
                  <a:gd name="T5" fmla="*/ 31 h 220"/>
                  <a:gd name="T6" fmla="*/ 0 w 446"/>
                  <a:gd name="T7" fmla="*/ 220 h 220"/>
                  <a:gd name="T8" fmla="*/ 67 w 446"/>
                  <a:gd name="T9" fmla="*/ 220 h 220"/>
                  <a:gd name="T10" fmla="*/ 216 w 446"/>
                  <a:gd name="T11" fmla="*/ 98 h 220"/>
                  <a:gd name="T12" fmla="*/ 339 w 446"/>
                  <a:gd name="T13" fmla="*/ 160 h 220"/>
                  <a:gd name="T14" fmla="*/ 226 w 446"/>
                  <a:gd name="T15" fmla="*/ 160 h 220"/>
                  <a:gd name="T16" fmla="*/ 286 w 446"/>
                  <a:gd name="T17" fmla="*/ 220 h 220"/>
                  <a:gd name="T18" fmla="*/ 446 w 446"/>
                  <a:gd name="T19" fmla="*/ 220 h 220"/>
                  <a:gd name="T20" fmla="*/ 446 w 446"/>
                  <a:gd name="T21" fmla="*/ 60 h 220"/>
                  <a:gd name="T22" fmla="*/ 386 w 446"/>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220">
                    <a:moveTo>
                      <a:pt x="386" y="0"/>
                    </a:moveTo>
                    <a:lnTo>
                      <a:pt x="386" y="113"/>
                    </a:lnTo>
                    <a:cubicBezTo>
                      <a:pt x="346" y="63"/>
                      <a:pt x="285" y="31"/>
                      <a:pt x="216" y="31"/>
                    </a:cubicBezTo>
                    <a:cubicBezTo>
                      <a:pt x="106" y="31"/>
                      <a:pt x="14" y="114"/>
                      <a:pt x="0" y="220"/>
                    </a:cubicBezTo>
                    <a:lnTo>
                      <a:pt x="67" y="220"/>
                    </a:lnTo>
                    <a:cubicBezTo>
                      <a:pt x="81" y="151"/>
                      <a:pt x="143" y="98"/>
                      <a:pt x="216" y="98"/>
                    </a:cubicBezTo>
                    <a:cubicBezTo>
                      <a:pt x="267" y="98"/>
                      <a:pt x="311" y="123"/>
                      <a:pt x="339" y="160"/>
                    </a:cubicBezTo>
                    <a:lnTo>
                      <a:pt x="226" y="160"/>
                    </a:lnTo>
                    <a:lnTo>
                      <a:pt x="286" y="220"/>
                    </a:lnTo>
                    <a:lnTo>
                      <a:pt x="446" y="220"/>
                    </a:lnTo>
                    <a:lnTo>
                      <a:pt x="446" y="60"/>
                    </a:lnTo>
                    <a:lnTo>
                      <a:pt x="38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31"/>
              <p:cNvSpPr>
                <a:spLocks/>
              </p:cNvSpPr>
              <p:nvPr/>
            </p:nvSpPr>
            <p:spPr bwMode="auto">
              <a:xfrm>
                <a:off x="4610100" y="5184775"/>
                <a:ext cx="188913" cy="93662"/>
              </a:xfrm>
              <a:custGeom>
                <a:avLst/>
                <a:gdLst>
                  <a:gd name="T0" fmla="*/ 380 w 447"/>
                  <a:gd name="T1" fmla="*/ 0 h 220"/>
                  <a:gd name="T2" fmla="*/ 230 w 447"/>
                  <a:gd name="T3" fmla="*/ 123 h 220"/>
                  <a:gd name="T4" fmla="*/ 108 w 447"/>
                  <a:gd name="T5" fmla="*/ 60 h 220"/>
                  <a:gd name="T6" fmla="*/ 220 w 447"/>
                  <a:gd name="T7" fmla="*/ 60 h 220"/>
                  <a:gd name="T8" fmla="*/ 160 w 447"/>
                  <a:gd name="T9" fmla="*/ 0 h 220"/>
                  <a:gd name="T10" fmla="*/ 0 w 447"/>
                  <a:gd name="T11" fmla="*/ 0 h 220"/>
                  <a:gd name="T12" fmla="*/ 0 w 447"/>
                  <a:gd name="T13" fmla="*/ 160 h 220"/>
                  <a:gd name="T14" fmla="*/ 60 w 447"/>
                  <a:gd name="T15" fmla="*/ 220 h 220"/>
                  <a:gd name="T16" fmla="*/ 60 w 447"/>
                  <a:gd name="T17" fmla="*/ 108 h 220"/>
                  <a:gd name="T18" fmla="*/ 230 w 447"/>
                  <a:gd name="T19" fmla="*/ 189 h 220"/>
                  <a:gd name="T20" fmla="*/ 447 w 447"/>
                  <a:gd name="T21" fmla="*/ 0 h 220"/>
                  <a:gd name="T22" fmla="*/ 380 w 447"/>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7" h="220">
                    <a:moveTo>
                      <a:pt x="380" y="0"/>
                    </a:moveTo>
                    <a:cubicBezTo>
                      <a:pt x="366" y="70"/>
                      <a:pt x="304" y="123"/>
                      <a:pt x="230" y="123"/>
                    </a:cubicBezTo>
                    <a:cubicBezTo>
                      <a:pt x="180" y="123"/>
                      <a:pt x="135" y="98"/>
                      <a:pt x="108" y="60"/>
                    </a:cubicBezTo>
                    <a:lnTo>
                      <a:pt x="220" y="60"/>
                    </a:lnTo>
                    <a:lnTo>
                      <a:pt x="160" y="0"/>
                    </a:lnTo>
                    <a:lnTo>
                      <a:pt x="0" y="0"/>
                    </a:lnTo>
                    <a:lnTo>
                      <a:pt x="0" y="160"/>
                    </a:lnTo>
                    <a:lnTo>
                      <a:pt x="60" y="220"/>
                    </a:lnTo>
                    <a:lnTo>
                      <a:pt x="60" y="108"/>
                    </a:lnTo>
                    <a:cubicBezTo>
                      <a:pt x="100" y="158"/>
                      <a:pt x="162" y="189"/>
                      <a:pt x="230" y="189"/>
                    </a:cubicBezTo>
                    <a:cubicBezTo>
                      <a:pt x="341" y="189"/>
                      <a:pt x="432" y="107"/>
                      <a:pt x="447" y="0"/>
                    </a:cubicBezTo>
                    <a:lnTo>
                      <a:pt x="38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7" name="TextBox 76"/>
          <p:cNvSpPr txBox="1"/>
          <p:nvPr/>
        </p:nvSpPr>
        <p:spPr>
          <a:xfrm>
            <a:off x="8123237" y="1135062"/>
            <a:ext cx="1211456" cy="489365"/>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FIM Server</a:t>
            </a:r>
          </a:p>
        </p:txBody>
      </p:sp>
      <p:sp>
        <p:nvSpPr>
          <p:cNvPr id="99" name="Curved Left Arrow 98"/>
          <p:cNvSpPr/>
          <p:nvPr/>
        </p:nvSpPr>
        <p:spPr bwMode="auto">
          <a:xfrm>
            <a:off x="11948317" y="2354262"/>
            <a:ext cx="442120" cy="1409196"/>
          </a:xfrm>
          <a:prstGeom prst="curvedLef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sp>
        <p:nvSpPr>
          <p:cNvPr id="100" name="Curved Left Arrow 99"/>
          <p:cNvSpPr/>
          <p:nvPr/>
        </p:nvSpPr>
        <p:spPr bwMode="auto">
          <a:xfrm flipH="1" flipV="1">
            <a:off x="10028237" y="2354261"/>
            <a:ext cx="382516" cy="1371600"/>
          </a:xfrm>
          <a:prstGeom prst="curvedLef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sp>
        <p:nvSpPr>
          <p:cNvPr id="101" name="TextBox 100"/>
          <p:cNvSpPr txBox="1"/>
          <p:nvPr/>
        </p:nvSpPr>
        <p:spPr>
          <a:xfrm>
            <a:off x="11247437" y="2811462"/>
            <a:ext cx="984344" cy="794064"/>
          </a:xfrm>
          <a:prstGeom prst="rect">
            <a:avLst/>
          </a:prstGeom>
          <a:noFill/>
        </p:spPr>
        <p:txBody>
          <a:bodyPr wrap="square" lIns="182880" tIns="146304" rIns="182880" bIns="146304" rtlCol="0">
            <a:spAutoFit/>
          </a:bodyPr>
          <a:lstStyle/>
          <a:p>
            <a:pPr algn="ctr">
              <a:lnSpc>
                <a:spcPct val="90000"/>
              </a:lnSpc>
              <a:spcAft>
                <a:spcPts val="600"/>
              </a:spcAft>
            </a:pPr>
            <a:r>
              <a:rPr lang="en-AU" sz="1200" dirty="0" smtClean="0">
                <a:gradFill>
                  <a:gsLst>
                    <a:gs pos="2917">
                      <a:schemeClr val="tx1"/>
                    </a:gs>
                    <a:gs pos="30000">
                      <a:schemeClr val="tx1"/>
                    </a:gs>
                  </a:gsLst>
                  <a:lin ang="5400000" scaled="0"/>
                </a:gradFill>
              </a:rPr>
              <a:t>Directory Synchronisation</a:t>
            </a:r>
          </a:p>
        </p:txBody>
      </p:sp>
      <p:sp>
        <p:nvSpPr>
          <p:cNvPr id="102" name="TextBox 101"/>
          <p:cNvSpPr txBox="1"/>
          <p:nvPr/>
        </p:nvSpPr>
        <p:spPr>
          <a:xfrm>
            <a:off x="10028237" y="2811462"/>
            <a:ext cx="1062040" cy="627864"/>
          </a:xfrm>
          <a:prstGeom prst="rect">
            <a:avLst/>
          </a:prstGeom>
          <a:noFill/>
        </p:spPr>
        <p:txBody>
          <a:bodyPr wrap="square" lIns="182880" tIns="146304" rIns="182880" bIns="146304" rtlCol="0">
            <a:spAutoFit/>
          </a:bodyPr>
          <a:lstStyle/>
          <a:p>
            <a:pPr algn="ctr">
              <a:lnSpc>
                <a:spcPct val="90000"/>
              </a:lnSpc>
              <a:spcAft>
                <a:spcPts val="600"/>
              </a:spcAft>
            </a:pPr>
            <a:r>
              <a:rPr lang="en-AU" sz="1200" dirty="0" smtClean="0">
                <a:gradFill>
                  <a:gsLst>
                    <a:gs pos="2917">
                      <a:schemeClr val="tx1"/>
                    </a:gs>
                    <a:gs pos="30000">
                      <a:schemeClr val="tx1"/>
                    </a:gs>
                  </a:gsLst>
                  <a:lin ang="5400000" scaled="0"/>
                </a:gradFill>
              </a:rPr>
              <a:t>One-way Trust</a:t>
            </a:r>
          </a:p>
        </p:txBody>
      </p:sp>
    </p:spTree>
    <p:extLst>
      <p:ext uri="{BB962C8B-B14F-4D97-AF65-F5344CB8AC3E}">
        <p14:creationId xmlns:p14="http://schemas.microsoft.com/office/powerpoint/2010/main" val="175653952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bwMode="auto">
          <a:xfrm>
            <a:off x="4886479" y="2887662"/>
            <a:ext cx="4229616" cy="3788855"/>
          </a:xfrm>
          <a:prstGeom prst="rect">
            <a:avLst/>
          </a:prstGeom>
          <a:noFill/>
          <a:ln w="12700">
            <a:solidFill>
              <a:srgbClr val="FF000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20" name="Straight Connector 19"/>
          <p:cNvCxnSpPr/>
          <p:nvPr/>
        </p:nvCxnSpPr>
        <p:spPr>
          <a:xfrm>
            <a:off x="5259723" y="3360624"/>
            <a:ext cx="0" cy="295603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71914" y="3986858"/>
            <a:ext cx="0" cy="21338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5052714" y="3088464"/>
            <a:ext cx="479723" cy="424560"/>
          </a:xfrm>
          <a:prstGeom prst="rect">
            <a:avLst/>
          </a:prstGeom>
        </p:spPr>
      </p:pic>
      <p:pic>
        <p:nvPicPr>
          <p:cNvPr id="6" name="Picture 5"/>
          <p:cNvPicPr>
            <a:picLocks noChangeAspect="1"/>
          </p:cNvPicPr>
          <p:nvPr/>
        </p:nvPicPr>
        <p:blipFill>
          <a:blip r:embed="rId2"/>
          <a:stretch>
            <a:fillRect/>
          </a:stretch>
        </p:blipFill>
        <p:spPr>
          <a:xfrm>
            <a:off x="6043314" y="5935662"/>
            <a:ext cx="479723" cy="424560"/>
          </a:xfrm>
          <a:prstGeom prst="rect">
            <a:avLst/>
          </a:prstGeom>
        </p:spPr>
      </p:pic>
      <p:sp>
        <p:nvSpPr>
          <p:cNvPr id="37" name="Title 36"/>
          <p:cNvSpPr>
            <a:spLocks noGrp="1"/>
          </p:cNvSpPr>
          <p:nvPr>
            <p:ph type="title"/>
          </p:nvPr>
        </p:nvSpPr>
        <p:spPr/>
        <p:txBody>
          <a:bodyPr/>
          <a:lstStyle/>
          <a:p>
            <a:r>
              <a:rPr lang="en-AU" dirty="0"/>
              <a:t>Deployment | </a:t>
            </a:r>
            <a:r>
              <a:rPr lang="en-AU" sz="4000" dirty="0">
                <a:solidFill>
                  <a:schemeClr val="tx2"/>
                </a:solidFill>
              </a:rPr>
              <a:t>Skype for Business Server On Premise</a:t>
            </a:r>
            <a:endParaRPr lang="en-AU" sz="2400" dirty="0"/>
          </a:p>
        </p:txBody>
      </p:sp>
      <p:sp>
        <p:nvSpPr>
          <p:cNvPr id="36" name="Rectangle 35"/>
          <p:cNvSpPr/>
          <p:nvPr/>
        </p:nvSpPr>
        <p:spPr bwMode="auto">
          <a:xfrm>
            <a:off x="9266973" y="2884066"/>
            <a:ext cx="2821658" cy="3788855"/>
          </a:xfrm>
          <a:prstGeom prst="rect">
            <a:avLst/>
          </a:prstGeom>
          <a:noFill/>
          <a:ln w="1270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38" name="Picture 37"/>
          <p:cNvPicPr>
            <a:picLocks noChangeAspect="1"/>
          </p:cNvPicPr>
          <p:nvPr/>
        </p:nvPicPr>
        <p:blipFill>
          <a:blip r:embed="rId3"/>
          <a:stretch>
            <a:fillRect/>
          </a:stretch>
        </p:blipFill>
        <p:spPr>
          <a:xfrm>
            <a:off x="7361237" y="4057852"/>
            <a:ext cx="798563" cy="811010"/>
          </a:xfrm>
          <a:prstGeom prst="rect">
            <a:avLst/>
          </a:prstGeom>
        </p:spPr>
      </p:pic>
      <p:pic>
        <p:nvPicPr>
          <p:cNvPr id="39" name="Picture 38"/>
          <p:cNvPicPr>
            <a:picLocks noChangeAspect="1"/>
          </p:cNvPicPr>
          <p:nvPr/>
        </p:nvPicPr>
        <p:blipFill>
          <a:blip r:embed="rId4"/>
          <a:stretch>
            <a:fillRect/>
          </a:stretch>
        </p:blipFill>
        <p:spPr>
          <a:xfrm>
            <a:off x="7842055" y="4971369"/>
            <a:ext cx="891149" cy="915282"/>
          </a:xfrm>
          <a:prstGeom prst="rect">
            <a:avLst/>
          </a:prstGeom>
        </p:spPr>
      </p:pic>
      <p:pic>
        <p:nvPicPr>
          <p:cNvPr id="40" name="Picture 39"/>
          <p:cNvPicPr>
            <a:picLocks noChangeAspect="1"/>
          </p:cNvPicPr>
          <p:nvPr/>
        </p:nvPicPr>
        <p:blipFill>
          <a:blip r:embed="rId5"/>
          <a:stretch>
            <a:fillRect/>
          </a:stretch>
        </p:blipFill>
        <p:spPr>
          <a:xfrm>
            <a:off x="6294437" y="2338673"/>
            <a:ext cx="1411358" cy="876960"/>
          </a:xfrm>
          <a:prstGeom prst="rect">
            <a:avLst/>
          </a:prstGeom>
        </p:spPr>
      </p:pic>
      <p:sp>
        <p:nvSpPr>
          <p:cNvPr id="41" name="TextBox 40"/>
          <p:cNvSpPr txBox="1"/>
          <p:nvPr/>
        </p:nvSpPr>
        <p:spPr>
          <a:xfrm>
            <a:off x="6542548" y="2620458"/>
            <a:ext cx="914400" cy="599242"/>
          </a:xfrm>
          <a:prstGeom prst="rect">
            <a:avLst/>
          </a:prstGeom>
          <a:noFill/>
        </p:spPr>
        <p:txBody>
          <a:bodyPr wrap="square" lIns="182880" tIns="146304" rIns="182880" bIns="146304" rtlCol="0">
            <a:spAutoFit/>
          </a:bodyPr>
          <a:lstStyle/>
          <a:p>
            <a:pPr>
              <a:lnSpc>
                <a:spcPct val="90000"/>
              </a:lnSpc>
              <a:spcAft>
                <a:spcPts val="600"/>
              </a:spcAft>
            </a:pPr>
            <a:r>
              <a:rPr lang="en-AU" dirty="0" smtClean="0">
                <a:solidFill>
                  <a:srgbClr val="0070C0"/>
                </a:solidFill>
              </a:rPr>
              <a:t>Voice</a:t>
            </a:r>
          </a:p>
        </p:txBody>
      </p:sp>
      <p:pic>
        <p:nvPicPr>
          <p:cNvPr id="42" name="Picture 41"/>
          <p:cNvPicPr>
            <a:picLocks noChangeAspect="1"/>
          </p:cNvPicPr>
          <p:nvPr/>
        </p:nvPicPr>
        <p:blipFill>
          <a:blip r:embed="rId6"/>
          <a:stretch>
            <a:fillRect/>
          </a:stretch>
        </p:blipFill>
        <p:spPr>
          <a:xfrm>
            <a:off x="9723437" y="5326062"/>
            <a:ext cx="2041967" cy="1049960"/>
          </a:xfrm>
          <a:prstGeom prst="rect">
            <a:avLst/>
          </a:prstGeom>
        </p:spPr>
      </p:pic>
      <p:sp>
        <p:nvSpPr>
          <p:cNvPr id="44" name="TextBox 43"/>
          <p:cNvSpPr txBox="1"/>
          <p:nvPr/>
        </p:nvSpPr>
        <p:spPr>
          <a:xfrm>
            <a:off x="6523037" y="5859462"/>
            <a:ext cx="2286000"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infrastructure</a:t>
            </a:r>
          </a:p>
        </p:txBody>
      </p:sp>
      <p:pic>
        <p:nvPicPr>
          <p:cNvPr id="45" name="Picture 44"/>
          <p:cNvPicPr>
            <a:picLocks noChangeAspect="1"/>
          </p:cNvPicPr>
          <p:nvPr/>
        </p:nvPicPr>
        <p:blipFill>
          <a:blip r:embed="rId7"/>
          <a:stretch>
            <a:fillRect/>
          </a:stretch>
        </p:blipFill>
        <p:spPr>
          <a:xfrm>
            <a:off x="5438214" y="5216219"/>
            <a:ext cx="757500" cy="738873"/>
          </a:xfrm>
          <a:prstGeom prst="rect">
            <a:avLst/>
          </a:prstGeom>
        </p:spPr>
      </p:pic>
      <p:pic>
        <p:nvPicPr>
          <p:cNvPr id="48" name="Picture 47"/>
          <p:cNvPicPr>
            <a:picLocks noChangeAspect="1"/>
          </p:cNvPicPr>
          <p:nvPr/>
        </p:nvPicPr>
        <p:blipFill>
          <a:blip r:embed="rId8"/>
          <a:stretch>
            <a:fillRect/>
          </a:stretch>
        </p:blipFill>
        <p:spPr>
          <a:xfrm>
            <a:off x="6675311" y="3060429"/>
            <a:ext cx="1143126" cy="430992"/>
          </a:xfrm>
          <a:prstGeom prst="rect">
            <a:avLst/>
          </a:prstGeom>
        </p:spPr>
      </p:pic>
      <p:sp>
        <p:nvSpPr>
          <p:cNvPr id="49" name="TextBox 48"/>
          <p:cNvSpPr txBox="1"/>
          <p:nvPr/>
        </p:nvSpPr>
        <p:spPr>
          <a:xfrm>
            <a:off x="5791462" y="3344044"/>
            <a:ext cx="2865175"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Voice Gateway</a:t>
            </a:r>
          </a:p>
        </p:txBody>
      </p:sp>
      <p:pic>
        <p:nvPicPr>
          <p:cNvPr id="50" name="Picture 49"/>
          <p:cNvPicPr>
            <a:picLocks noChangeAspect="1"/>
          </p:cNvPicPr>
          <p:nvPr/>
        </p:nvPicPr>
        <p:blipFill>
          <a:blip r:embed="rId9"/>
          <a:stretch>
            <a:fillRect/>
          </a:stretch>
        </p:blipFill>
        <p:spPr>
          <a:xfrm>
            <a:off x="6776672" y="1973262"/>
            <a:ext cx="736965" cy="626400"/>
          </a:xfrm>
          <a:prstGeom prst="rect">
            <a:avLst/>
          </a:prstGeom>
        </p:spPr>
      </p:pic>
      <p:pic>
        <p:nvPicPr>
          <p:cNvPr id="51" name="Picture 50"/>
          <p:cNvPicPr>
            <a:picLocks noChangeAspect="1"/>
          </p:cNvPicPr>
          <p:nvPr/>
        </p:nvPicPr>
        <p:blipFill>
          <a:blip r:embed="rId6"/>
          <a:stretch>
            <a:fillRect/>
          </a:stretch>
        </p:blipFill>
        <p:spPr>
          <a:xfrm>
            <a:off x="2652270" y="5326062"/>
            <a:ext cx="2041967" cy="1049960"/>
          </a:xfrm>
          <a:prstGeom prst="rect">
            <a:avLst/>
          </a:prstGeom>
        </p:spPr>
      </p:pic>
      <p:pic>
        <p:nvPicPr>
          <p:cNvPr id="52" name="Picture 51"/>
          <p:cNvPicPr>
            <a:picLocks noChangeAspect="1"/>
          </p:cNvPicPr>
          <p:nvPr/>
        </p:nvPicPr>
        <p:blipFill>
          <a:blip r:embed="rId5"/>
          <a:stretch>
            <a:fillRect/>
          </a:stretch>
        </p:blipFill>
        <p:spPr>
          <a:xfrm>
            <a:off x="2560637" y="3472422"/>
            <a:ext cx="2247396" cy="1396440"/>
          </a:xfrm>
          <a:prstGeom prst="rect">
            <a:avLst/>
          </a:prstGeom>
        </p:spPr>
      </p:pic>
      <p:sp>
        <p:nvSpPr>
          <p:cNvPr id="53" name="TextBox 52"/>
          <p:cNvSpPr txBox="1"/>
          <p:nvPr/>
        </p:nvSpPr>
        <p:spPr>
          <a:xfrm>
            <a:off x="2877263" y="4038509"/>
            <a:ext cx="1676922" cy="572464"/>
          </a:xfrm>
          <a:prstGeom prst="rect">
            <a:avLst/>
          </a:prstGeom>
          <a:noFill/>
        </p:spPr>
        <p:txBody>
          <a:bodyPr wrap="square" lIns="182880" tIns="146304" rIns="182880" bIns="146304" rtlCol="0">
            <a:spAutoFit/>
          </a:bodyPr>
          <a:lstStyle/>
          <a:p>
            <a:pPr algn="ctr">
              <a:lnSpc>
                <a:spcPct val="90000"/>
              </a:lnSpc>
              <a:spcAft>
                <a:spcPts val="600"/>
              </a:spcAft>
            </a:pPr>
            <a:r>
              <a:rPr lang="en-AU" sz="2000" i="1" dirty="0" smtClean="0">
                <a:solidFill>
                  <a:schemeClr val="bg1">
                    <a:lumMod val="50000"/>
                    <a:lumOff val="50000"/>
                  </a:schemeClr>
                </a:solidFill>
              </a:rPr>
              <a:t>internet</a:t>
            </a:r>
          </a:p>
        </p:txBody>
      </p:sp>
      <p:pic>
        <p:nvPicPr>
          <p:cNvPr id="56" name="Picture 55"/>
          <p:cNvPicPr>
            <a:picLocks noChangeAspect="1"/>
          </p:cNvPicPr>
          <p:nvPr/>
        </p:nvPicPr>
        <p:blipFill>
          <a:blip r:embed="rId5"/>
          <a:stretch>
            <a:fillRect/>
          </a:stretch>
        </p:blipFill>
        <p:spPr>
          <a:xfrm>
            <a:off x="1208155" y="1928382"/>
            <a:ext cx="1411358" cy="876960"/>
          </a:xfrm>
          <a:prstGeom prst="rect">
            <a:avLst/>
          </a:prstGeom>
        </p:spPr>
      </p:pic>
      <p:pic>
        <p:nvPicPr>
          <p:cNvPr id="57" name="Picture 56"/>
          <p:cNvPicPr>
            <a:picLocks noChangeAspect="1"/>
          </p:cNvPicPr>
          <p:nvPr/>
        </p:nvPicPr>
        <p:blipFill>
          <a:blip r:embed="rId4"/>
          <a:stretch>
            <a:fillRect/>
          </a:stretch>
        </p:blipFill>
        <p:spPr>
          <a:xfrm>
            <a:off x="1478129" y="2039747"/>
            <a:ext cx="675936" cy="694241"/>
          </a:xfrm>
          <a:prstGeom prst="rect">
            <a:avLst/>
          </a:prstGeom>
        </p:spPr>
      </p:pic>
      <p:pic>
        <p:nvPicPr>
          <p:cNvPr id="55" name="Picture 54"/>
          <p:cNvPicPr>
            <a:picLocks noChangeAspect="1"/>
          </p:cNvPicPr>
          <p:nvPr/>
        </p:nvPicPr>
        <p:blipFill>
          <a:blip r:embed="rId10"/>
          <a:stretch>
            <a:fillRect/>
          </a:stretch>
        </p:blipFill>
        <p:spPr>
          <a:xfrm>
            <a:off x="1572810" y="2354261"/>
            <a:ext cx="1411358" cy="876960"/>
          </a:xfrm>
          <a:prstGeom prst="rect">
            <a:avLst/>
          </a:prstGeom>
        </p:spPr>
      </p:pic>
      <p:pic>
        <p:nvPicPr>
          <p:cNvPr id="2" name="Picture 1"/>
          <p:cNvPicPr>
            <a:picLocks noChangeAspect="1"/>
          </p:cNvPicPr>
          <p:nvPr/>
        </p:nvPicPr>
        <p:blipFill>
          <a:blip r:embed="rId11"/>
          <a:stretch>
            <a:fillRect/>
          </a:stretch>
        </p:blipFill>
        <p:spPr>
          <a:xfrm>
            <a:off x="5429617" y="3846449"/>
            <a:ext cx="539947" cy="667216"/>
          </a:xfrm>
          <a:prstGeom prst="rect">
            <a:avLst/>
          </a:prstGeom>
        </p:spPr>
      </p:pic>
      <p:pic>
        <p:nvPicPr>
          <p:cNvPr id="58" name="Picture 57"/>
          <p:cNvPicPr>
            <a:picLocks noChangeAspect="1"/>
          </p:cNvPicPr>
          <p:nvPr/>
        </p:nvPicPr>
        <p:blipFill>
          <a:blip r:embed="rId12"/>
          <a:stretch>
            <a:fillRect/>
          </a:stretch>
        </p:blipFill>
        <p:spPr>
          <a:xfrm>
            <a:off x="10395300" y="3040062"/>
            <a:ext cx="1537937" cy="1385636"/>
          </a:xfrm>
          <a:prstGeom prst="rect">
            <a:avLst/>
          </a:prstGeom>
        </p:spPr>
      </p:pic>
      <p:pic>
        <p:nvPicPr>
          <p:cNvPr id="59" name="Picture 58"/>
          <p:cNvPicPr>
            <a:picLocks noChangeAspect="1"/>
          </p:cNvPicPr>
          <p:nvPr/>
        </p:nvPicPr>
        <p:blipFill>
          <a:blip r:embed="rId13"/>
          <a:stretch>
            <a:fillRect/>
          </a:stretch>
        </p:blipFill>
        <p:spPr>
          <a:xfrm>
            <a:off x="10942637" y="3986858"/>
            <a:ext cx="542295" cy="515040"/>
          </a:xfrm>
          <a:prstGeom prst="rect">
            <a:avLst/>
          </a:prstGeom>
        </p:spPr>
      </p:pic>
      <p:sp>
        <p:nvSpPr>
          <p:cNvPr id="61" name="TextBox 60"/>
          <p:cNvSpPr txBox="1"/>
          <p:nvPr/>
        </p:nvSpPr>
        <p:spPr>
          <a:xfrm>
            <a:off x="10181102" y="4428060"/>
            <a:ext cx="1828335" cy="489365"/>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 User Forest</a:t>
            </a:r>
          </a:p>
        </p:txBody>
      </p:sp>
      <p:sp>
        <p:nvSpPr>
          <p:cNvPr id="63" name="Rectangle 62"/>
          <p:cNvSpPr/>
          <p:nvPr/>
        </p:nvSpPr>
        <p:spPr>
          <a:xfrm>
            <a:off x="597016" y="1174531"/>
            <a:ext cx="7063600" cy="646331"/>
          </a:xfrm>
          <a:prstGeom prst="rect">
            <a:avLst/>
          </a:prstGeom>
        </p:spPr>
        <p:txBody>
          <a:bodyPr wrap="none">
            <a:spAutoFit/>
          </a:bodyPr>
          <a:lstStyle/>
          <a:p>
            <a:r>
              <a:rPr lang="en-AU" sz="3600" dirty="0" smtClean="0">
                <a:latin typeface="+mj-lt"/>
              </a:rPr>
              <a:t>Resource Forest | </a:t>
            </a:r>
            <a:r>
              <a:rPr lang="en-AU" sz="3600" dirty="0" smtClean="0">
                <a:solidFill>
                  <a:srgbClr val="FF0000"/>
                </a:solidFill>
                <a:latin typeface="+mj-lt"/>
              </a:rPr>
              <a:t>Service Provider </a:t>
            </a:r>
            <a:endParaRPr lang="en-AU" sz="3600" dirty="0">
              <a:solidFill>
                <a:srgbClr val="FF0000"/>
              </a:solidFill>
              <a:latin typeface="+mj-lt"/>
            </a:endParaRPr>
          </a:p>
        </p:txBody>
      </p:sp>
      <p:pic>
        <p:nvPicPr>
          <p:cNvPr id="32" name="Picture 31"/>
          <p:cNvPicPr>
            <a:picLocks noChangeAspect="1"/>
          </p:cNvPicPr>
          <p:nvPr/>
        </p:nvPicPr>
        <p:blipFill>
          <a:blip r:embed="rId12"/>
          <a:stretch>
            <a:fillRect/>
          </a:stretch>
        </p:blipFill>
        <p:spPr>
          <a:xfrm>
            <a:off x="10395300" y="1135062"/>
            <a:ext cx="1537937" cy="1385636"/>
          </a:xfrm>
          <a:prstGeom prst="rect">
            <a:avLst/>
          </a:prstGeom>
        </p:spPr>
      </p:pic>
      <p:pic>
        <p:nvPicPr>
          <p:cNvPr id="33" name="Picture 32"/>
          <p:cNvPicPr>
            <a:picLocks noChangeAspect="1"/>
          </p:cNvPicPr>
          <p:nvPr/>
        </p:nvPicPr>
        <p:blipFill>
          <a:blip r:embed="rId13"/>
          <a:stretch>
            <a:fillRect/>
          </a:stretch>
        </p:blipFill>
        <p:spPr>
          <a:xfrm>
            <a:off x="10942637" y="2081858"/>
            <a:ext cx="542295" cy="515040"/>
          </a:xfrm>
          <a:prstGeom prst="rect">
            <a:avLst/>
          </a:prstGeom>
        </p:spPr>
      </p:pic>
      <p:sp>
        <p:nvSpPr>
          <p:cNvPr id="34" name="TextBox 33"/>
          <p:cNvSpPr txBox="1"/>
          <p:nvPr/>
        </p:nvSpPr>
        <p:spPr>
          <a:xfrm>
            <a:off x="9875837" y="1135062"/>
            <a:ext cx="1211456" cy="683264"/>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 User Forest</a:t>
            </a:r>
          </a:p>
        </p:txBody>
      </p:sp>
      <p:pic>
        <p:nvPicPr>
          <p:cNvPr id="35" name="Picture 34"/>
          <p:cNvPicPr>
            <a:picLocks noChangeAspect="1"/>
          </p:cNvPicPr>
          <p:nvPr/>
        </p:nvPicPr>
        <p:blipFill>
          <a:blip r:embed="rId14"/>
          <a:stretch>
            <a:fillRect/>
          </a:stretch>
        </p:blipFill>
        <p:spPr>
          <a:xfrm>
            <a:off x="11018837" y="1530098"/>
            <a:ext cx="360897" cy="356533"/>
          </a:xfrm>
          <a:prstGeom prst="rect">
            <a:avLst/>
          </a:prstGeom>
        </p:spPr>
      </p:pic>
      <p:sp>
        <p:nvSpPr>
          <p:cNvPr id="72" name="Rectangle 71"/>
          <p:cNvSpPr/>
          <p:nvPr/>
        </p:nvSpPr>
        <p:spPr bwMode="auto">
          <a:xfrm>
            <a:off x="7995871" y="1058862"/>
            <a:ext cx="4089765" cy="1681403"/>
          </a:xfrm>
          <a:prstGeom prst="rect">
            <a:avLst/>
          </a:prstGeom>
          <a:noFill/>
          <a:ln w="12700">
            <a:solidFill>
              <a:srgbClr val="FF000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54" name="Picture 53"/>
          <p:cNvPicPr>
            <a:picLocks noChangeAspect="1"/>
          </p:cNvPicPr>
          <p:nvPr/>
        </p:nvPicPr>
        <p:blipFill>
          <a:blip r:embed="rId15"/>
          <a:stretch>
            <a:fillRect/>
          </a:stretch>
        </p:blipFill>
        <p:spPr>
          <a:xfrm>
            <a:off x="579437" y="2659062"/>
            <a:ext cx="1411358" cy="876960"/>
          </a:xfrm>
          <a:prstGeom prst="rect">
            <a:avLst/>
          </a:prstGeom>
        </p:spPr>
      </p:pic>
      <p:pic>
        <p:nvPicPr>
          <p:cNvPr id="64" name="Picture 63"/>
          <p:cNvPicPr>
            <a:picLocks noChangeAspect="1"/>
          </p:cNvPicPr>
          <p:nvPr/>
        </p:nvPicPr>
        <p:blipFill>
          <a:blip r:embed="rId16"/>
          <a:stretch>
            <a:fillRect/>
          </a:stretch>
        </p:blipFill>
        <p:spPr>
          <a:xfrm>
            <a:off x="6944870" y="4989534"/>
            <a:ext cx="731335" cy="946128"/>
          </a:xfrm>
          <a:prstGeom prst="rect">
            <a:avLst/>
          </a:prstGeom>
        </p:spPr>
      </p:pic>
      <p:pic>
        <p:nvPicPr>
          <p:cNvPr id="65" name="Picture 64"/>
          <p:cNvPicPr>
            <a:picLocks noChangeAspect="1"/>
          </p:cNvPicPr>
          <p:nvPr/>
        </p:nvPicPr>
        <p:blipFill>
          <a:blip r:embed="rId17"/>
          <a:stretch>
            <a:fillRect/>
          </a:stretch>
        </p:blipFill>
        <p:spPr>
          <a:xfrm>
            <a:off x="6465317" y="4018704"/>
            <a:ext cx="696718" cy="801148"/>
          </a:xfrm>
          <a:prstGeom prst="rect">
            <a:avLst/>
          </a:prstGeom>
        </p:spPr>
      </p:pic>
      <p:grpSp>
        <p:nvGrpSpPr>
          <p:cNvPr id="66" name="Group 65"/>
          <p:cNvGrpSpPr/>
          <p:nvPr/>
        </p:nvGrpSpPr>
        <p:grpSpPr>
          <a:xfrm>
            <a:off x="8342867" y="1577661"/>
            <a:ext cx="772196" cy="776876"/>
            <a:chOff x="5889859" y="1169159"/>
            <a:chExt cx="1003675" cy="1002940"/>
          </a:xfrm>
        </p:grpSpPr>
        <p:grpSp>
          <p:nvGrpSpPr>
            <p:cNvPr id="67" name="Group 66"/>
            <p:cNvGrpSpPr/>
            <p:nvPr/>
          </p:nvGrpSpPr>
          <p:grpSpPr>
            <a:xfrm>
              <a:off x="5889859" y="1169159"/>
              <a:ext cx="545748" cy="995937"/>
              <a:chOff x="1096903" y="2905977"/>
              <a:chExt cx="407988" cy="744538"/>
            </a:xfrm>
          </p:grpSpPr>
          <p:sp>
            <p:nvSpPr>
              <p:cNvPr id="74" name="Freeform 145"/>
              <p:cNvSpPr>
                <a:spLocks/>
              </p:cNvSpPr>
              <p:nvPr/>
            </p:nvSpPr>
            <p:spPr bwMode="auto">
              <a:xfrm>
                <a:off x="1096903" y="2905977"/>
                <a:ext cx="407988" cy="744538"/>
              </a:xfrm>
              <a:custGeom>
                <a:avLst/>
                <a:gdLst>
                  <a:gd name="T0" fmla="*/ 0 w 840"/>
                  <a:gd name="T1" fmla="*/ 1520 h 1520"/>
                  <a:gd name="T2" fmla="*/ 0 w 840"/>
                  <a:gd name="T3" fmla="*/ 140 h 1520"/>
                  <a:gd name="T4" fmla="*/ 140 w 840"/>
                  <a:gd name="T5" fmla="*/ 0 h 1520"/>
                  <a:gd name="T6" fmla="*/ 700 w 840"/>
                  <a:gd name="T7" fmla="*/ 0 h 1520"/>
                  <a:gd name="T8" fmla="*/ 840 w 840"/>
                  <a:gd name="T9" fmla="*/ 140 h 1520"/>
                  <a:gd name="T10" fmla="*/ 840 w 840"/>
                  <a:gd name="T11" fmla="*/ 1520 h 1520"/>
                  <a:gd name="T12" fmla="*/ 0 w 840"/>
                  <a:gd name="T13" fmla="*/ 1520 h 1520"/>
                </a:gdLst>
                <a:ahLst/>
                <a:cxnLst>
                  <a:cxn ang="0">
                    <a:pos x="T0" y="T1"/>
                  </a:cxn>
                  <a:cxn ang="0">
                    <a:pos x="T2" y="T3"/>
                  </a:cxn>
                  <a:cxn ang="0">
                    <a:pos x="T4" y="T5"/>
                  </a:cxn>
                  <a:cxn ang="0">
                    <a:pos x="T6" y="T7"/>
                  </a:cxn>
                  <a:cxn ang="0">
                    <a:pos x="T8" y="T9"/>
                  </a:cxn>
                  <a:cxn ang="0">
                    <a:pos x="T10" y="T11"/>
                  </a:cxn>
                  <a:cxn ang="0">
                    <a:pos x="T12" y="T13"/>
                  </a:cxn>
                </a:cxnLst>
                <a:rect l="0" t="0" r="r" b="b"/>
                <a:pathLst>
                  <a:path w="840" h="1520">
                    <a:moveTo>
                      <a:pt x="0" y="1520"/>
                    </a:moveTo>
                    <a:lnTo>
                      <a:pt x="0" y="140"/>
                    </a:lnTo>
                    <a:cubicBezTo>
                      <a:pt x="0" y="62"/>
                      <a:pt x="62" y="0"/>
                      <a:pt x="140" y="0"/>
                    </a:cubicBezTo>
                    <a:lnTo>
                      <a:pt x="700" y="0"/>
                    </a:lnTo>
                    <a:cubicBezTo>
                      <a:pt x="778" y="0"/>
                      <a:pt x="840" y="62"/>
                      <a:pt x="840" y="140"/>
                    </a:cubicBezTo>
                    <a:lnTo>
                      <a:pt x="840" y="1520"/>
                    </a:lnTo>
                    <a:lnTo>
                      <a:pt x="0" y="15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46"/>
              <p:cNvSpPr>
                <a:spLocks noEditPoints="1"/>
              </p:cNvSpPr>
              <p:nvPr/>
            </p:nvSpPr>
            <p:spPr bwMode="auto">
              <a:xfrm>
                <a:off x="1125478" y="2936140"/>
                <a:ext cx="350838" cy="685800"/>
              </a:xfrm>
              <a:custGeom>
                <a:avLst/>
                <a:gdLst>
                  <a:gd name="T0" fmla="*/ 640 w 720"/>
                  <a:gd name="T1" fmla="*/ 0 h 1400"/>
                  <a:gd name="T2" fmla="*/ 80 w 720"/>
                  <a:gd name="T3" fmla="*/ 0 h 1400"/>
                  <a:gd name="T4" fmla="*/ 0 w 720"/>
                  <a:gd name="T5" fmla="*/ 80 h 1400"/>
                  <a:gd name="T6" fmla="*/ 0 w 720"/>
                  <a:gd name="T7" fmla="*/ 1400 h 1400"/>
                  <a:gd name="T8" fmla="*/ 720 w 720"/>
                  <a:gd name="T9" fmla="*/ 1400 h 1400"/>
                  <a:gd name="T10" fmla="*/ 720 w 720"/>
                  <a:gd name="T11" fmla="*/ 80 h 1400"/>
                  <a:gd name="T12" fmla="*/ 640 w 720"/>
                  <a:gd name="T13" fmla="*/ 0 h 1400"/>
                  <a:gd name="T14" fmla="*/ 580 w 720"/>
                  <a:gd name="T15" fmla="*/ 1240 h 1400"/>
                  <a:gd name="T16" fmla="*/ 140 w 720"/>
                  <a:gd name="T17" fmla="*/ 1240 h 1400"/>
                  <a:gd name="T18" fmla="*/ 140 w 720"/>
                  <a:gd name="T19" fmla="*/ 1180 h 1400"/>
                  <a:gd name="T20" fmla="*/ 580 w 720"/>
                  <a:gd name="T21" fmla="*/ 1180 h 1400"/>
                  <a:gd name="T22" fmla="*/ 580 w 720"/>
                  <a:gd name="T23" fmla="*/ 1240 h 1400"/>
                  <a:gd name="T24" fmla="*/ 580 w 720"/>
                  <a:gd name="T25" fmla="*/ 1060 h 1400"/>
                  <a:gd name="T26" fmla="*/ 140 w 720"/>
                  <a:gd name="T27" fmla="*/ 1060 h 1400"/>
                  <a:gd name="T28" fmla="*/ 140 w 720"/>
                  <a:gd name="T29" fmla="*/ 1000 h 1400"/>
                  <a:gd name="T30" fmla="*/ 580 w 720"/>
                  <a:gd name="T31" fmla="*/ 1000 h 1400"/>
                  <a:gd name="T32" fmla="*/ 580 w 720"/>
                  <a:gd name="T33" fmla="*/ 1060 h 1400"/>
                  <a:gd name="T34" fmla="*/ 580 w 720"/>
                  <a:gd name="T35" fmla="*/ 240 h 1400"/>
                  <a:gd name="T36" fmla="*/ 140 w 720"/>
                  <a:gd name="T37" fmla="*/ 240 h 1400"/>
                  <a:gd name="T38" fmla="*/ 140 w 720"/>
                  <a:gd name="T39" fmla="*/ 180 h 1400"/>
                  <a:gd name="T40" fmla="*/ 580 w 720"/>
                  <a:gd name="T41" fmla="*/ 180 h 1400"/>
                  <a:gd name="T42" fmla="*/ 580 w 720"/>
                  <a:gd name="T43" fmla="*/ 24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0" h="1400">
                    <a:moveTo>
                      <a:pt x="640" y="0"/>
                    </a:moveTo>
                    <a:lnTo>
                      <a:pt x="80" y="0"/>
                    </a:lnTo>
                    <a:cubicBezTo>
                      <a:pt x="36" y="0"/>
                      <a:pt x="0" y="36"/>
                      <a:pt x="0" y="80"/>
                    </a:cubicBezTo>
                    <a:lnTo>
                      <a:pt x="0" y="1400"/>
                    </a:lnTo>
                    <a:lnTo>
                      <a:pt x="720" y="1400"/>
                    </a:lnTo>
                    <a:lnTo>
                      <a:pt x="720" y="80"/>
                    </a:lnTo>
                    <a:cubicBezTo>
                      <a:pt x="720" y="36"/>
                      <a:pt x="684" y="0"/>
                      <a:pt x="640" y="0"/>
                    </a:cubicBezTo>
                    <a:close/>
                    <a:moveTo>
                      <a:pt x="580" y="1240"/>
                    </a:moveTo>
                    <a:lnTo>
                      <a:pt x="140" y="1240"/>
                    </a:lnTo>
                    <a:lnTo>
                      <a:pt x="140" y="1180"/>
                    </a:lnTo>
                    <a:lnTo>
                      <a:pt x="580" y="1180"/>
                    </a:lnTo>
                    <a:lnTo>
                      <a:pt x="580" y="1240"/>
                    </a:lnTo>
                    <a:close/>
                    <a:moveTo>
                      <a:pt x="580" y="1060"/>
                    </a:moveTo>
                    <a:lnTo>
                      <a:pt x="140" y="1060"/>
                    </a:lnTo>
                    <a:lnTo>
                      <a:pt x="140" y="1000"/>
                    </a:lnTo>
                    <a:lnTo>
                      <a:pt x="580" y="1000"/>
                    </a:lnTo>
                    <a:lnTo>
                      <a:pt x="580" y="1060"/>
                    </a:lnTo>
                    <a:close/>
                    <a:moveTo>
                      <a:pt x="580" y="240"/>
                    </a:moveTo>
                    <a:lnTo>
                      <a:pt x="140" y="240"/>
                    </a:lnTo>
                    <a:lnTo>
                      <a:pt x="140" y="180"/>
                    </a:lnTo>
                    <a:lnTo>
                      <a:pt x="580" y="180"/>
                    </a:lnTo>
                    <a:lnTo>
                      <a:pt x="580" y="240"/>
                    </a:lnTo>
                    <a:close/>
                  </a:path>
                </a:pathLst>
              </a:custGeom>
              <a:solidFill>
                <a:srgbClr val="515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8" name="Group 67"/>
            <p:cNvGrpSpPr/>
            <p:nvPr/>
          </p:nvGrpSpPr>
          <p:grpSpPr>
            <a:xfrm>
              <a:off x="6280886" y="1559451"/>
              <a:ext cx="612648" cy="612648"/>
              <a:chOff x="4533900" y="4997450"/>
              <a:chExt cx="347663" cy="349250"/>
            </a:xfrm>
          </p:grpSpPr>
          <p:sp>
            <p:nvSpPr>
              <p:cNvPr id="69" name="Oval 28"/>
              <p:cNvSpPr>
                <a:spLocks noChangeArrowheads="1"/>
              </p:cNvSpPr>
              <p:nvPr/>
            </p:nvSpPr>
            <p:spPr bwMode="auto">
              <a:xfrm>
                <a:off x="4533900" y="4997450"/>
                <a:ext cx="347663" cy="349250"/>
              </a:xfrm>
              <a:prstGeom prst="ellipse">
                <a:avLst/>
              </a:pr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29"/>
              <p:cNvSpPr>
                <a:spLocks noChangeArrowheads="1"/>
              </p:cNvSpPr>
              <p:nvPr/>
            </p:nvSpPr>
            <p:spPr bwMode="auto">
              <a:xfrm>
                <a:off x="4551363" y="5014913"/>
                <a:ext cx="312738" cy="314325"/>
              </a:xfrm>
              <a:prstGeom prst="ellipse">
                <a:avLst/>
              </a:pr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nvSpPr>
            <p:spPr bwMode="auto">
              <a:xfrm>
                <a:off x="4616450" y="5065713"/>
                <a:ext cx="188913" cy="93662"/>
              </a:xfrm>
              <a:custGeom>
                <a:avLst/>
                <a:gdLst>
                  <a:gd name="T0" fmla="*/ 386 w 446"/>
                  <a:gd name="T1" fmla="*/ 0 h 220"/>
                  <a:gd name="T2" fmla="*/ 386 w 446"/>
                  <a:gd name="T3" fmla="*/ 113 h 220"/>
                  <a:gd name="T4" fmla="*/ 216 w 446"/>
                  <a:gd name="T5" fmla="*/ 31 h 220"/>
                  <a:gd name="T6" fmla="*/ 0 w 446"/>
                  <a:gd name="T7" fmla="*/ 220 h 220"/>
                  <a:gd name="T8" fmla="*/ 67 w 446"/>
                  <a:gd name="T9" fmla="*/ 220 h 220"/>
                  <a:gd name="T10" fmla="*/ 216 w 446"/>
                  <a:gd name="T11" fmla="*/ 98 h 220"/>
                  <a:gd name="T12" fmla="*/ 339 w 446"/>
                  <a:gd name="T13" fmla="*/ 160 h 220"/>
                  <a:gd name="T14" fmla="*/ 226 w 446"/>
                  <a:gd name="T15" fmla="*/ 160 h 220"/>
                  <a:gd name="T16" fmla="*/ 286 w 446"/>
                  <a:gd name="T17" fmla="*/ 220 h 220"/>
                  <a:gd name="T18" fmla="*/ 446 w 446"/>
                  <a:gd name="T19" fmla="*/ 220 h 220"/>
                  <a:gd name="T20" fmla="*/ 446 w 446"/>
                  <a:gd name="T21" fmla="*/ 60 h 220"/>
                  <a:gd name="T22" fmla="*/ 386 w 446"/>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220">
                    <a:moveTo>
                      <a:pt x="386" y="0"/>
                    </a:moveTo>
                    <a:lnTo>
                      <a:pt x="386" y="113"/>
                    </a:lnTo>
                    <a:cubicBezTo>
                      <a:pt x="346" y="63"/>
                      <a:pt x="285" y="31"/>
                      <a:pt x="216" y="31"/>
                    </a:cubicBezTo>
                    <a:cubicBezTo>
                      <a:pt x="106" y="31"/>
                      <a:pt x="14" y="114"/>
                      <a:pt x="0" y="220"/>
                    </a:cubicBezTo>
                    <a:lnTo>
                      <a:pt x="67" y="220"/>
                    </a:lnTo>
                    <a:cubicBezTo>
                      <a:pt x="81" y="151"/>
                      <a:pt x="143" y="98"/>
                      <a:pt x="216" y="98"/>
                    </a:cubicBezTo>
                    <a:cubicBezTo>
                      <a:pt x="267" y="98"/>
                      <a:pt x="311" y="123"/>
                      <a:pt x="339" y="160"/>
                    </a:cubicBezTo>
                    <a:lnTo>
                      <a:pt x="226" y="160"/>
                    </a:lnTo>
                    <a:lnTo>
                      <a:pt x="286" y="220"/>
                    </a:lnTo>
                    <a:lnTo>
                      <a:pt x="446" y="220"/>
                    </a:lnTo>
                    <a:lnTo>
                      <a:pt x="446" y="60"/>
                    </a:lnTo>
                    <a:lnTo>
                      <a:pt x="38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31"/>
              <p:cNvSpPr>
                <a:spLocks/>
              </p:cNvSpPr>
              <p:nvPr/>
            </p:nvSpPr>
            <p:spPr bwMode="auto">
              <a:xfrm>
                <a:off x="4610100" y="5184775"/>
                <a:ext cx="188913" cy="93662"/>
              </a:xfrm>
              <a:custGeom>
                <a:avLst/>
                <a:gdLst>
                  <a:gd name="T0" fmla="*/ 380 w 447"/>
                  <a:gd name="T1" fmla="*/ 0 h 220"/>
                  <a:gd name="T2" fmla="*/ 230 w 447"/>
                  <a:gd name="T3" fmla="*/ 123 h 220"/>
                  <a:gd name="T4" fmla="*/ 108 w 447"/>
                  <a:gd name="T5" fmla="*/ 60 h 220"/>
                  <a:gd name="T6" fmla="*/ 220 w 447"/>
                  <a:gd name="T7" fmla="*/ 60 h 220"/>
                  <a:gd name="T8" fmla="*/ 160 w 447"/>
                  <a:gd name="T9" fmla="*/ 0 h 220"/>
                  <a:gd name="T10" fmla="*/ 0 w 447"/>
                  <a:gd name="T11" fmla="*/ 0 h 220"/>
                  <a:gd name="T12" fmla="*/ 0 w 447"/>
                  <a:gd name="T13" fmla="*/ 160 h 220"/>
                  <a:gd name="T14" fmla="*/ 60 w 447"/>
                  <a:gd name="T15" fmla="*/ 220 h 220"/>
                  <a:gd name="T16" fmla="*/ 60 w 447"/>
                  <a:gd name="T17" fmla="*/ 108 h 220"/>
                  <a:gd name="T18" fmla="*/ 230 w 447"/>
                  <a:gd name="T19" fmla="*/ 189 h 220"/>
                  <a:gd name="T20" fmla="*/ 447 w 447"/>
                  <a:gd name="T21" fmla="*/ 0 h 220"/>
                  <a:gd name="T22" fmla="*/ 380 w 447"/>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7" h="220">
                    <a:moveTo>
                      <a:pt x="380" y="0"/>
                    </a:moveTo>
                    <a:cubicBezTo>
                      <a:pt x="366" y="70"/>
                      <a:pt x="304" y="123"/>
                      <a:pt x="230" y="123"/>
                    </a:cubicBezTo>
                    <a:cubicBezTo>
                      <a:pt x="180" y="123"/>
                      <a:pt x="135" y="98"/>
                      <a:pt x="108" y="60"/>
                    </a:cubicBezTo>
                    <a:lnTo>
                      <a:pt x="220" y="60"/>
                    </a:lnTo>
                    <a:lnTo>
                      <a:pt x="160" y="0"/>
                    </a:lnTo>
                    <a:lnTo>
                      <a:pt x="0" y="0"/>
                    </a:lnTo>
                    <a:lnTo>
                      <a:pt x="0" y="160"/>
                    </a:lnTo>
                    <a:lnTo>
                      <a:pt x="60" y="220"/>
                    </a:lnTo>
                    <a:lnTo>
                      <a:pt x="60" y="108"/>
                    </a:lnTo>
                    <a:cubicBezTo>
                      <a:pt x="100" y="158"/>
                      <a:pt x="162" y="189"/>
                      <a:pt x="230" y="189"/>
                    </a:cubicBezTo>
                    <a:cubicBezTo>
                      <a:pt x="341" y="189"/>
                      <a:pt x="432" y="107"/>
                      <a:pt x="447" y="0"/>
                    </a:cubicBezTo>
                    <a:lnTo>
                      <a:pt x="38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7" name="TextBox 76"/>
          <p:cNvSpPr txBox="1"/>
          <p:nvPr/>
        </p:nvSpPr>
        <p:spPr>
          <a:xfrm>
            <a:off x="8123237" y="1135062"/>
            <a:ext cx="1211456" cy="489365"/>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FIM Server</a:t>
            </a:r>
          </a:p>
        </p:txBody>
      </p:sp>
      <p:sp>
        <p:nvSpPr>
          <p:cNvPr id="99" name="Curved Left Arrow 98"/>
          <p:cNvSpPr/>
          <p:nvPr/>
        </p:nvSpPr>
        <p:spPr bwMode="auto">
          <a:xfrm>
            <a:off x="11948317" y="2354262"/>
            <a:ext cx="442120" cy="1409196"/>
          </a:xfrm>
          <a:prstGeom prst="curvedLef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sp>
        <p:nvSpPr>
          <p:cNvPr id="100" name="Curved Left Arrow 99"/>
          <p:cNvSpPr/>
          <p:nvPr/>
        </p:nvSpPr>
        <p:spPr bwMode="auto">
          <a:xfrm flipH="1" flipV="1">
            <a:off x="10028237" y="2354261"/>
            <a:ext cx="382516" cy="1371600"/>
          </a:xfrm>
          <a:prstGeom prst="curvedLef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sp>
        <p:nvSpPr>
          <p:cNvPr id="101" name="TextBox 100"/>
          <p:cNvSpPr txBox="1"/>
          <p:nvPr/>
        </p:nvSpPr>
        <p:spPr>
          <a:xfrm>
            <a:off x="11247437" y="2811462"/>
            <a:ext cx="984344" cy="794064"/>
          </a:xfrm>
          <a:prstGeom prst="rect">
            <a:avLst/>
          </a:prstGeom>
          <a:noFill/>
        </p:spPr>
        <p:txBody>
          <a:bodyPr wrap="square" lIns="182880" tIns="146304" rIns="182880" bIns="146304" rtlCol="0">
            <a:spAutoFit/>
          </a:bodyPr>
          <a:lstStyle/>
          <a:p>
            <a:pPr algn="ctr">
              <a:lnSpc>
                <a:spcPct val="90000"/>
              </a:lnSpc>
              <a:spcAft>
                <a:spcPts val="600"/>
              </a:spcAft>
            </a:pPr>
            <a:r>
              <a:rPr lang="en-AU" sz="1200" dirty="0" smtClean="0">
                <a:gradFill>
                  <a:gsLst>
                    <a:gs pos="2917">
                      <a:schemeClr val="tx1"/>
                    </a:gs>
                    <a:gs pos="30000">
                      <a:schemeClr val="tx1"/>
                    </a:gs>
                  </a:gsLst>
                  <a:lin ang="5400000" scaled="0"/>
                </a:gradFill>
              </a:rPr>
              <a:t>Directory Synchronisation</a:t>
            </a:r>
          </a:p>
        </p:txBody>
      </p:sp>
      <p:sp>
        <p:nvSpPr>
          <p:cNvPr id="102" name="TextBox 101"/>
          <p:cNvSpPr txBox="1"/>
          <p:nvPr/>
        </p:nvSpPr>
        <p:spPr>
          <a:xfrm>
            <a:off x="10028237" y="2811462"/>
            <a:ext cx="1062040" cy="627864"/>
          </a:xfrm>
          <a:prstGeom prst="rect">
            <a:avLst/>
          </a:prstGeom>
          <a:noFill/>
        </p:spPr>
        <p:txBody>
          <a:bodyPr wrap="square" lIns="182880" tIns="146304" rIns="182880" bIns="146304" rtlCol="0">
            <a:spAutoFit/>
          </a:bodyPr>
          <a:lstStyle/>
          <a:p>
            <a:pPr algn="ctr">
              <a:lnSpc>
                <a:spcPct val="90000"/>
              </a:lnSpc>
              <a:spcAft>
                <a:spcPts val="600"/>
              </a:spcAft>
            </a:pPr>
            <a:r>
              <a:rPr lang="en-AU" sz="1200" dirty="0" smtClean="0">
                <a:gradFill>
                  <a:gsLst>
                    <a:gs pos="2917">
                      <a:schemeClr val="tx1"/>
                    </a:gs>
                    <a:gs pos="30000">
                      <a:schemeClr val="tx1"/>
                    </a:gs>
                  </a:gsLst>
                  <a:lin ang="5400000" scaled="0"/>
                </a:gradFill>
              </a:rPr>
              <a:t>One-way Trust</a:t>
            </a:r>
          </a:p>
        </p:txBody>
      </p:sp>
    </p:spTree>
    <p:extLst>
      <p:ext uri="{BB962C8B-B14F-4D97-AF65-F5344CB8AC3E}">
        <p14:creationId xmlns:p14="http://schemas.microsoft.com/office/powerpoint/2010/main" val="15768480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1" y="2125677"/>
            <a:ext cx="11597509" cy="1828786"/>
          </a:xfrm>
        </p:spPr>
        <p:txBody>
          <a:bodyPr/>
          <a:lstStyle/>
          <a:p>
            <a:r>
              <a:rPr lang="en-AU" dirty="0"/>
              <a:t>Architecture options for implementing Skype for </a:t>
            </a:r>
            <a:r>
              <a:rPr lang="en-AU" dirty="0" smtClean="0"/>
              <a:t>Business Online &amp; Server 2015</a:t>
            </a:r>
            <a:endParaRPr lang="en-AU" dirty="0"/>
          </a:p>
        </p:txBody>
      </p:sp>
      <p:sp>
        <p:nvSpPr>
          <p:cNvPr id="3" name="Text Placeholder 2"/>
          <p:cNvSpPr>
            <a:spLocks noGrp="1"/>
          </p:cNvSpPr>
          <p:nvPr>
            <p:ph type="body" sz="quarter" idx="12"/>
          </p:nvPr>
        </p:nvSpPr>
        <p:spPr>
          <a:xfrm>
            <a:off x="274702" y="3955785"/>
            <a:ext cx="8686735" cy="1828007"/>
          </a:xfrm>
        </p:spPr>
        <p:txBody>
          <a:bodyPr/>
          <a:lstStyle/>
          <a:p>
            <a:r>
              <a:rPr lang="en-AU" dirty="0" smtClean="0"/>
              <a:t>Vakhtang Assatrian</a:t>
            </a:r>
          </a:p>
          <a:p>
            <a:r>
              <a:rPr lang="en-AU" dirty="0" smtClean="0"/>
              <a:t>Asia Communications TSP Lead, Microsoft</a:t>
            </a:r>
            <a:endParaRPr lang="en-AU" dirty="0"/>
          </a:p>
        </p:txBody>
      </p:sp>
      <p:sp>
        <p:nvSpPr>
          <p:cNvPr id="4" name="Rectangle 3"/>
          <p:cNvSpPr/>
          <p:nvPr/>
        </p:nvSpPr>
        <p:spPr>
          <a:xfrm>
            <a:off x="503237" y="1135062"/>
            <a:ext cx="914033" cy="461665"/>
          </a:xfrm>
          <a:prstGeom prst="rect">
            <a:avLst/>
          </a:prstGeom>
        </p:spPr>
        <p:txBody>
          <a:bodyPr wrap="none">
            <a:spAutoFit/>
          </a:bodyPr>
          <a:lstStyle/>
          <a:p>
            <a:r>
              <a:rPr lang="en-AU" sz="2400" dirty="0" smtClean="0">
                <a:latin typeface="Calibri" panose="020F0502020204030204" pitchFamily="34" charset="0"/>
              </a:rPr>
              <a:t>M360</a:t>
            </a:r>
            <a:endParaRPr lang="en-AU" sz="2400" dirty="0"/>
          </a:p>
        </p:txBody>
      </p:sp>
    </p:spTree>
    <p:extLst>
      <p:ext uri="{BB962C8B-B14F-4D97-AF65-F5344CB8AC3E}">
        <p14:creationId xmlns:p14="http://schemas.microsoft.com/office/powerpoint/2010/main" val="3796623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bwMode="auto">
          <a:xfrm>
            <a:off x="4886479" y="2887662"/>
            <a:ext cx="4229616" cy="3788855"/>
          </a:xfrm>
          <a:prstGeom prst="rect">
            <a:avLst/>
          </a:prstGeom>
          <a:noFill/>
          <a:ln w="12700">
            <a:solidFill>
              <a:srgbClr val="FF000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20" name="Straight Connector 19"/>
          <p:cNvCxnSpPr/>
          <p:nvPr/>
        </p:nvCxnSpPr>
        <p:spPr>
          <a:xfrm>
            <a:off x="5259723" y="3360624"/>
            <a:ext cx="0" cy="295603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71914" y="3986858"/>
            <a:ext cx="0" cy="21338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5052714" y="3088464"/>
            <a:ext cx="479723" cy="424560"/>
          </a:xfrm>
          <a:prstGeom prst="rect">
            <a:avLst/>
          </a:prstGeom>
        </p:spPr>
      </p:pic>
      <p:pic>
        <p:nvPicPr>
          <p:cNvPr id="6" name="Picture 5"/>
          <p:cNvPicPr>
            <a:picLocks noChangeAspect="1"/>
          </p:cNvPicPr>
          <p:nvPr/>
        </p:nvPicPr>
        <p:blipFill>
          <a:blip r:embed="rId2"/>
          <a:stretch>
            <a:fillRect/>
          </a:stretch>
        </p:blipFill>
        <p:spPr>
          <a:xfrm>
            <a:off x="6043314" y="5935662"/>
            <a:ext cx="479723" cy="424560"/>
          </a:xfrm>
          <a:prstGeom prst="rect">
            <a:avLst/>
          </a:prstGeom>
        </p:spPr>
      </p:pic>
      <p:sp>
        <p:nvSpPr>
          <p:cNvPr id="37" name="Title 36"/>
          <p:cNvSpPr>
            <a:spLocks noGrp="1"/>
          </p:cNvSpPr>
          <p:nvPr>
            <p:ph type="title"/>
          </p:nvPr>
        </p:nvSpPr>
        <p:spPr/>
        <p:txBody>
          <a:bodyPr/>
          <a:lstStyle/>
          <a:p>
            <a:r>
              <a:rPr lang="en-AU" dirty="0"/>
              <a:t>Deployment | </a:t>
            </a:r>
            <a:r>
              <a:rPr lang="en-AU" sz="4000" dirty="0">
                <a:solidFill>
                  <a:schemeClr val="tx2"/>
                </a:solidFill>
              </a:rPr>
              <a:t>Skype for Business Server On Premise</a:t>
            </a:r>
            <a:endParaRPr lang="en-AU" sz="3200" dirty="0"/>
          </a:p>
        </p:txBody>
      </p:sp>
      <p:sp>
        <p:nvSpPr>
          <p:cNvPr id="36" name="Rectangle 35"/>
          <p:cNvSpPr/>
          <p:nvPr/>
        </p:nvSpPr>
        <p:spPr bwMode="auto">
          <a:xfrm>
            <a:off x="9266973" y="2884066"/>
            <a:ext cx="2821658" cy="3788855"/>
          </a:xfrm>
          <a:prstGeom prst="rect">
            <a:avLst/>
          </a:prstGeom>
          <a:noFill/>
          <a:ln w="1270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38" name="Picture 37"/>
          <p:cNvPicPr>
            <a:picLocks noChangeAspect="1"/>
          </p:cNvPicPr>
          <p:nvPr/>
        </p:nvPicPr>
        <p:blipFill>
          <a:blip r:embed="rId3"/>
          <a:stretch>
            <a:fillRect/>
          </a:stretch>
        </p:blipFill>
        <p:spPr>
          <a:xfrm>
            <a:off x="7361237" y="4057852"/>
            <a:ext cx="798563" cy="811010"/>
          </a:xfrm>
          <a:prstGeom prst="rect">
            <a:avLst/>
          </a:prstGeom>
        </p:spPr>
      </p:pic>
      <p:pic>
        <p:nvPicPr>
          <p:cNvPr id="39" name="Picture 38"/>
          <p:cNvPicPr>
            <a:picLocks noChangeAspect="1"/>
          </p:cNvPicPr>
          <p:nvPr/>
        </p:nvPicPr>
        <p:blipFill>
          <a:blip r:embed="rId4"/>
          <a:stretch>
            <a:fillRect/>
          </a:stretch>
        </p:blipFill>
        <p:spPr>
          <a:xfrm>
            <a:off x="7842055" y="4971369"/>
            <a:ext cx="891149" cy="915282"/>
          </a:xfrm>
          <a:prstGeom prst="rect">
            <a:avLst/>
          </a:prstGeom>
        </p:spPr>
      </p:pic>
      <p:pic>
        <p:nvPicPr>
          <p:cNvPr id="40" name="Picture 39"/>
          <p:cNvPicPr>
            <a:picLocks noChangeAspect="1"/>
          </p:cNvPicPr>
          <p:nvPr/>
        </p:nvPicPr>
        <p:blipFill>
          <a:blip r:embed="rId5"/>
          <a:stretch>
            <a:fillRect/>
          </a:stretch>
        </p:blipFill>
        <p:spPr>
          <a:xfrm>
            <a:off x="6294437" y="2338673"/>
            <a:ext cx="1411358" cy="876960"/>
          </a:xfrm>
          <a:prstGeom prst="rect">
            <a:avLst/>
          </a:prstGeom>
        </p:spPr>
      </p:pic>
      <p:sp>
        <p:nvSpPr>
          <p:cNvPr id="41" name="TextBox 40"/>
          <p:cNvSpPr txBox="1"/>
          <p:nvPr/>
        </p:nvSpPr>
        <p:spPr>
          <a:xfrm>
            <a:off x="6542548" y="2620458"/>
            <a:ext cx="914400" cy="599242"/>
          </a:xfrm>
          <a:prstGeom prst="rect">
            <a:avLst/>
          </a:prstGeom>
          <a:noFill/>
        </p:spPr>
        <p:txBody>
          <a:bodyPr wrap="square" lIns="182880" tIns="146304" rIns="182880" bIns="146304" rtlCol="0">
            <a:spAutoFit/>
          </a:bodyPr>
          <a:lstStyle/>
          <a:p>
            <a:pPr>
              <a:lnSpc>
                <a:spcPct val="90000"/>
              </a:lnSpc>
              <a:spcAft>
                <a:spcPts val="600"/>
              </a:spcAft>
            </a:pPr>
            <a:r>
              <a:rPr lang="en-AU" dirty="0" smtClean="0">
                <a:solidFill>
                  <a:srgbClr val="0070C0"/>
                </a:solidFill>
              </a:rPr>
              <a:t>Voice</a:t>
            </a:r>
          </a:p>
        </p:txBody>
      </p:sp>
      <p:pic>
        <p:nvPicPr>
          <p:cNvPr id="42" name="Picture 41"/>
          <p:cNvPicPr>
            <a:picLocks noChangeAspect="1"/>
          </p:cNvPicPr>
          <p:nvPr/>
        </p:nvPicPr>
        <p:blipFill>
          <a:blip r:embed="rId6"/>
          <a:stretch>
            <a:fillRect/>
          </a:stretch>
        </p:blipFill>
        <p:spPr>
          <a:xfrm>
            <a:off x="9723437" y="5326062"/>
            <a:ext cx="2041967" cy="1049960"/>
          </a:xfrm>
          <a:prstGeom prst="rect">
            <a:avLst/>
          </a:prstGeom>
        </p:spPr>
      </p:pic>
      <p:sp>
        <p:nvSpPr>
          <p:cNvPr id="44" name="TextBox 43"/>
          <p:cNvSpPr txBox="1"/>
          <p:nvPr/>
        </p:nvSpPr>
        <p:spPr>
          <a:xfrm>
            <a:off x="6523037" y="5859462"/>
            <a:ext cx="2286000"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infrastructure</a:t>
            </a:r>
          </a:p>
        </p:txBody>
      </p:sp>
      <p:pic>
        <p:nvPicPr>
          <p:cNvPr id="45" name="Picture 44"/>
          <p:cNvPicPr>
            <a:picLocks noChangeAspect="1"/>
          </p:cNvPicPr>
          <p:nvPr/>
        </p:nvPicPr>
        <p:blipFill>
          <a:blip r:embed="rId7"/>
          <a:stretch>
            <a:fillRect/>
          </a:stretch>
        </p:blipFill>
        <p:spPr>
          <a:xfrm>
            <a:off x="5438214" y="5216219"/>
            <a:ext cx="757500" cy="738873"/>
          </a:xfrm>
          <a:prstGeom prst="rect">
            <a:avLst/>
          </a:prstGeom>
        </p:spPr>
      </p:pic>
      <p:pic>
        <p:nvPicPr>
          <p:cNvPr id="48" name="Picture 47"/>
          <p:cNvPicPr>
            <a:picLocks noChangeAspect="1"/>
          </p:cNvPicPr>
          <p:nvPr/>
        </p:nvPicPr>
        <p:blipFill>
          <a:blip r:embed="rId8"/>
          <a:stretch>
            <a:fillRect/>
          </a:stretch>
        </p:blipFill>
        <p:spPr>
          <a:xfrm>
            <a:off x="6675311" y="3060429"/>
            <a:ext cx="1143126" cy="430992"/>
          </a:xfrm>
          <a:prstGeom prst="rect">
            <a:avLst/>
          </a:prstGeom>
        </p:spPr>
      </p:pic>
      <p:sp>
        <p:nvSpPr>
          <p:cNvPr id="49" name="TextBox 48"/>
          <p:cNvSpPr txBox="1"/>
          <p:nvPr/>
        </p:nvSpPr>
        <p:spPr>
          <a:xfrm>
            <a:off x="5791462" y="3344044"/>
            <a:ext cx="2865175"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Voice Gateway</a:t>
            </a:r>
          </a:p>
        </p:txBody>
      </p:sp>
      <p:pic>
        <p:nvPicPr>
          <p:cNvPr id="50" name="Picture 49"/>
          <p:cNvPicPr>
            <a:picLocks noChangeAspect="1"/>
          </p:cNvPicPr>
          <p:nvPr/>
        </p:nvPicPr>
        <p:blipFill>
          <a:blip r:embed="rId9"/>
          <a:stretch>
            <a:fillRect/>
          </a:stretch>
        </p:blipFill>
        <p:spPr>
          <a:xfrm>
            <a:off x="6776672" y="1973262"/>
            <a:ext cx="736965" cy="626400"/>
          </a:xfrm>
          <a:prstGeom prst="rect">
            <a:avLst/>
          </a:prstGeom>
        </p:spPr>
      </p:pic>
      <p:pic>
        <p:nvPicPr>
          <p:cNvPr id="51" name="Picture 50"/>
          <p:cNvPicPr>
            <a:picLocks noChangeAspect="1"/>
          </p:cNvPicPr>
          <p:nvPr/>
        </p:nvPicPr>
        <p:blipFill>
          <a:blip r:embed="rId6"/>
          <a:stretch>
            <a:fillRect/>
          </a:stretch>
        </p:blipFill>
        <p:spPr>
          <a:xfrm>
            <a:off x="2652270" y="5326062"/>
            <a:ext cx="2041967" cy="1049960"/>
          </a:xfrm>
          <a:prstGeom prst="rect">
            <a:avLst/>
          </a:prstGeom>
        </p:spPr>
      </p:pic>
      <p:pic>
        <p:nvPicPr>
          <p:cNvPr id="52" name="Picture 51"/>
          <p:cNvPicPr>
            <a:picLocks noChangeAspect="1"/>
          </p:cNvPicPr>
          <p:nvPr/>
        </p:nvPicPr>
        <p:blipFill>
          <a:blip r:embed="rId5"/>
          <a:stretch>
            <a:fillRect/>
          </a:stretch>
        </p:blipFill>
        <p:spPr>
          <a:xfrm>
            <a:off x="2560637" y="3472422"/>
            <a:ext cx="2247396" cy="1396440"/>
          </a:xfrm>
          <a:prstGeom prst="rect">
            <a:avLst/>
          </a:prstGeom>
        </p:spPr>
      </p:pic>
      <p:sp>
        <p:nvSpPr>
          <p:cNvPr id="53" name="TextBox 52"/>
          <p:cNvSpPr txBox="1"/>
          <p:nvPr/>
        </p:nvSpPr>
        <p:spPr>
          <a:xfrm>
            <a:off x="2877263" y="4038509"/>
            <a:ext cx="1676922" cy="572464"/>
          </a:xfrm>
          <a:prstGeom prst="rect">
            <a:avLst/>
          </a:prstGeom>
          <a:noFill/>
        </p:spPr>
        <p:txBody>
          <a:bodyPr wrap="square" lIns="182880" tIns="146304" rIns="182880" bIns="146304" rtlCol="0">
            <a:spAutoFit/>
          </a:bodyPr>
          <a:lstStyle/>
          <a:p>
            <a:pPr algn="ctr">
              <a:lnSpc>
                <a:spcPct val="90000"/>
              </a:lnSpc>
              <a:spcAft>
                <a:spcPts val="600"/>
              </a:spcAft>
            </a:pPr>
            <a:r>
              <a:rPr lang="en-AU" sz="2000" i="1" dirty="0" smtClean="0">
                <a:solidFill>
                  <a:schemeClr val="bg1">
                    <a:lumMod val="50000"/>
                    <a:lumOff val="50000"/>
                  </a:schemeClr>
                </a:solidFill>
              </a:rPr>
              <a:t>internet</a:t>
            </a:r>
          </a:p>
        </p:txBody>
      </p:sp>
      <p:pic>
        <p:nvPicPr>
          <p:cNvPr id="56" name="Picture 55"/>
          <p:cNvPicPr>
            <a:picLocks noChangeAspect="1"/>
          </p:cNvPicPr>
          <p:nvPr/>
        </p:nvPicPr>
        <p:blipFill>
          <a:blip r:embed="rId5"/>
          <a:stretch>
            <a:fillRect/>
          </a:stretch>
        </p:blipFill>
        <p:spPr>
          <a:xfrm>
            <a:off x="1208155" y="1928382"/>
            <a:ext cx="1411358" cy="876960"/>
          </a:xfrm>
          <a:prstGeom prst="rect">
            <a:avLst/>
          </a:prstGeom>
        </p:spPr>
      </p:pic>
      <p:pic>
        <p:nvPicPr>
          <p:cNvPr id="57" name="Picture 56"/>
          <p:cNvPicPr>
            <a:picLocks noChangeAspect="1"/>
          </p:cNvPicPr>
          <p:nvPr/>
        </p:nvPicPr>
        <p:blipFill>
          <a:blip r:embed="rId4"/>
          <a:stretch>
            <a:fillRect/>
          </a:stretch>
        </p:blipFill>
        <p:spPr>
          <a:xfrm>
            <a:off x="1478129" y="2039747"/>
            <a:ext cx="675936" cy="694241"/>
          </a:xfrm>
          <a:prstGeom prst="rect">
            <a:avLst/>
          </a:prstGeom>
        </p:spPr>
      </p:pic>
      <p:pic>
        <p:nvPicPr>
          <p:cNvPr id="55" name="Picture 54"/>
          <p:cNvPicPr>
            <a:picLocks noChangeAspect="1"/>
          </p:cNvPicPr>
          <p:nvPr/>
        </p:nvPicPr>
        <p:blipFill>
          <a:blip r:embed="rId10"/>
          <a:stretch>
            <a:fillRect/>
          </a:stretch>
        </p:blipFill>
        <p:spPr>
          <a:xfrm>
            <a:off x="1572810" y="2354261"/>
            <a:ext cx="1411358" cy="876960"/>
          </a:xfrm>
          <a:prstGeom prst="rect">
            <a:avLst/>
          </a:prstGeom>
        </p:spPr>
      </p:pic>
      <p:pic>
        <p:nvPicPr>
          <p:cNvPr id="2" name="Picture 1"/>
          <p:cNvPicPr>
            <a:picLocks noChangeAspect="1"/>
          </p:cNvPicPr>
          <p:nvPr/>
        </p:nvPicPr>
        <p:blipFill>
          <a:blip r:embed="rId11"/>
          <a:stretch>
            <a:fillRect/>
          </a:stretch>
        </p:blipFill>
        <p:spPr>
          <a:xfrm>
            <a:off x="5429617" y="3846449"/>
            <a:ext cx="539947" cy="667216"/>
          </a:xfrm>
          <a:prstGeom prst="rect">
            <a:avLst/>
          </a:prstGeom>
        </p:spPr>
      </p:pic>
      <p:pic>
        <p:nvPicPr>
          <p:cNvPr id="58" name="Picture 57"/>
          <p:cNvPicPr>
            <a:picLocks noChangeAspect="1"/>
          </p:cNvPicPr>
          <p:nvPr/>
        </p:nvPicPr>
        <p:blipFill>
          <a:blip r:embed="rId12"/>
          <a:stretch>
            <a:fillRect/>
          </a:stretch>
        </p:blipFill>
        <p:spPr>
          <a:xfrm>
            <a:off x="10395300" y="3040062"/>
            <a:ext cx="1537937" cy="1385636"/>
          </a:xfrm>
          <a:prstGeom prst="rect">
            <a:avLst/>
          </a:prstGeom>
        </p:spPr>
      </p:pic>
      <p:pic>
        <p:nvPicPr>
          <p:cNvPr id="59" name="Picture 58"/>
          <p:cNvPicPr>
            <a:picLocks noChangeAspect="1"/>
          </p:cNvPicPr>
          <p:nvPr/>
        </p:nvPicPr>
        <p:blipFill>
          <a:blip r:embed="rId13"/>
          <a:stretch>
            <a:fillRect/>
          </a:stretch>
        </p:blipFill>
        <p:spPr>
          <a:xfrm>
            <a:off x="10942637" y="3986858"/>
            <a:ext cx="542295" cy="515040"/>
          </a:xfrm>
          <a:prstGeom prst="rect">
            <a:avLst/>
          </a:prstGeom>
        </p:spPr>
      </p:pic>
      <p:sp>
        <p:nvSpPr>
          <p:cNvPr id="61" name="TextBox 60"/>
          <p:cNvSpPr txBox="1"/>
          <p:nvPr/>
        </p:nvSpPr>
        <p:spPr>
          <a:xfrm>
            <a:off x="10181102" y="4428060"/>
            <a:ext cx="1828335" cy="489365"/>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 User Forest</a:t>
            </a:r>
          </a:p>
        </p:txBody>
      </p:sp>
      <p:sp>
        <p:nvSpPr>
          <p:cNvPr id="63" name="Rectangle 62"/>
          <p:cNvSpPr/>
          <p:nvPr/>
        </p:nvSpPr>
        <p:spPr>
          <a:xfrm>
            <a:off x="597016" y="1174531"/>
            <a:ext cx="6231258" cy="646331"/>
          </a:xfrm>
          <a:prstGeom prst="rect">
            <a:avLst/>
          </a:prstGeom>
        </p:spPr>
        <p:txBody>
          <a:bodyPr wrap="none">
            <a:spAutoFit/>
          </a:bodyPr>
          <a:lstStyle/>
          <a:p>
            <a:r>
              <a:rPr lang="en-AU" sz="3600" dirty="0" smtClean="0">
                <a:latin typeface="+mj-lt"/>
              </a:rPr>
              <a:t>Single Forest | </a:t>
            </a:r>
            <a:r>
              <a:rPr lang="en-AU" sz="3600" dirty="0" smtClean="0">
                <a:solidFill>
                  <a:srgbClr val="FF0000"/>
                </a:solidFill>
                <a:latin typeface="+mj-lt"/>
              </a:rPr>
              <a:t>Service Provider </a:t>
            </a:r>
            <a:endParaRPr lang="en-AU" sz="3600" dirty="0">
              <a:solidFill>
                <a:srgbClr val="FF0000"/>
              </a:solidFill>
              <a:latin typeface="+mj-lt"/>
            </a:endParaRPr>
          </a:p>
        </p:txBody>
      </p:sp>
      <p:pic>
        <p:nvPicPr>
          <p:cNvPr id="32" name="Picture 31"/>
          <p:cNvPicPr>
            <a:picLocks noChangeAspect="1"/>
          </p:cNvPicPr>
          <p:nvPr/>
        </p:nvPicPr>
        <p:blipFill>
          <a:blip r:embed="rId12"/>
          <a:stretch>
            <a:fillRect/>
          </a:stretch>
        </p:blipFill>
        <p:spPr>
          <a:xfrm>
            <a:off x="10395300" y="1135062"/>
            <a:ext cx="1537937" cy="1385636"/>
          </a:xfrm>
          <a:prstGeom prst="rect">
            <a:avLst/>
          </a:prstGeom>
        </p:spPr>
      </p:pic>
      <p:pic>
        <p:nvPicPr>
          <p:cNvPr id="33" name="Picture 32"/>
          <p:cNvPicPr>
            <a:picLocks noChangeAspect="1"/>
          </p:cNvPicPr>
          <p:nvPr/>
        </p:nvPicPr>
        <p:blipFill>
          <a:blip r:embed="rId13"/>
          <a:stretch>
            <a:fillRect/>
          </a:stretch>
        </p:blipFill>
        <p:spPr>
          <a:xfrm>
            <a:off x="10942637" y="2081858"/>
            <a:ext cx="542295" cy="515040"/>
          </a:xfrm>
          <a:prstGeom prst="rect">
            <a:avLst/>
          </a:prstGeom>
        </p:spPr>
      </p:pic>
      <p:sp>
        <p:nvSpPr>
          <p:cNvPr id="34" name="TextBox 33"/>
          <p:cNvSpPr txBox="1"/>
          <p:nvPr/>
        </p:nvSpPr>
        <p:spPr>
          <a:xfrm>
            <a:off x="9875837" y="1135062"/>
            <a:ext cx="1211456" cy="683264"/>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 User Forest</a:t>
            </a:r>
          </a:p>
        </p:txBody>
      </p:sp>
      <p:pic>
        <p:nvPicPr>
          <p:cNvPr id="35" name="Picture 34"/>
          <p:cNvPicPr>
            <a:picLocks noChangeAspect="1"/>
          </p:cNvPicPr>
          <p:nvPr/>
        </p:nvPicPr>
        <p:blipFill>
          <a:blip r:embed="rId14"/>
          <a:stretch>
            <a:fillRect/>
          </a:stretch>
        </p:blipFill>
        <p:spPr>
          <a:xfrm>
            <a:off x="11018837" y="1530098"/>
            <a:ext cx="360897" cy="356533"/>
          </a:xfrm>
          <a:prstGeom prst="rect">
            <a:avLst/>
          </a:prstGeom>
        </p:spPr>
      </p:pic>
      <p:sp>
        <p:nvSpPr>
          <p:cNvPr id="72" name="Rectangle 71"/>
          <p:cNvSpPr/>
          <p:nvPr/>
        </p:nvSpPr>
        <p:spPr bwMode="auto">
          <a:xfrm>
            <a:off x="7995871" y="1058862"/>
            <a:ext cx="4089765" cy="1681403"/>
          </a:xfrm>
          <a:prstGeom prst="rect">
            <a:avLst/>
          </a:prstGeom>
          <a:noFill/>
          <a:ln w="12700">
            <a:solidFill>
              <a:srgbClr val="FF000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54" name="Picture 53"/>
          <p:cNvPicPr>
            <a:picLocks noChangeAspect="1"/>
          </p:cNvPicPr>
          <p:nvPr/>
        </p:nvPicPr>
        <p:blipFill>
          <a:blip r:embed="rId15"/>
          <a:stretch>
            <a:fillRect/>
          </a:stretch>
        </p:blipFill>
        <p:spPr>
          <a:xfrm>
            <a:off x="579437" y="2659062"/>
            <a:ext cx="1411358" cy="876960"/>
          </a:xfrm>
          <a:prstGeom prst="rect">
            <a:avLst/>
          </a:prstGeom>
        </p:spPr>
      </p:pic>
      <p:pic>
        <p:nvPicPr>
          <p:cNvPr id="64" name="Picture 63"/>
          <p:cNvPicPr>
            <a:picLocks noChangeAspect="1"/>
          </p:cNvPicPr>
          <p:nvPr/>
        </p:nvPicPr>
        <p:blipFill>
          <a:blip r:embed="rId16"/>
          <a:stretch>
            <a:fillRect/>
          </a:stretch>
        </p:blipFill>
        <p:spPr>
          <a:xfrm>
            <a:off x="6944870" y="4989534"/>
            <a:ext cx="731335" cy="946128"/>
          </a:xfrm>
          <a:prstGeom prst="rect">
            <a:avLst/>
          </a:prstGeom>
        </p:spPr>
      </p:pic>
      <p:pic>
        <p:nvPicPr>
          <p:cNvPr id="65" name="Picture 64"/>
          <p:cNvPicPr>
            <a:picLocks noChangeAspect="1"/>
          </p:cNvPicPr>
          <p:nvPr/>
        </p:nvPicPr>
        <p:blipFill>
          <a:blip r:embed="rId17"/>
          <a:stretch>
            <a:fillRect/>
          </a:stretch>
        </p:blipFill>
        <p:spPr>
          <a:xfrm>
            <a:off x="6465317" y="4018704"/>
            <a:ext cx="696718" cy="801148"/>
          </a:xfrm>
          <a:prstGeom prst="rect">
            <a:avLst/>
          </a:prstGeom>
        </p:spPr>
      </p:pic>
      <p:pic>
        <p:nvPicPr>
          <p:cNvPr id="46" name="Picture 45"/>
          <p:cNvPicPr>
            <a:picLocks noChangeAspect="1"/>
          </p:cNvPicPr>
          <p:nvPr/>
        </p:nvPicPr>
        <p:blipFill>
          <a:blip r:embed="rId14"/>
          <a:stretch>
            <a:fillRect/>
          </a:stretch>
        </p:blipFill>
        <p:spPr>
          <a:xfrm>
            <a:off x="11018837" y="3497262"/>
            <a:ext cx="360897" cy="356533"/>
          </a:xfrm>
          <a:prstGeom prst="rect">
            <a:avLst/>
          </a:prstGeom>
        </p:spPr>
      </p:pic>
    </p:spTree>
    <p:extLst>
      <p:ext uri="{BB962C8B-B14F-4D97-AF65-F5344CB8AC3E}">
        <p14:creationId xmlns:p14="http://schemas.microsoft.com/office/powerpoint/2010/main" val="176646166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1015663"/>
          </a:xfrm>
        </p:spPr>
        <p:txBody>
          <a:bodyPr/>
          <a:lstStyle/>
          <a:p>
            <a:r>
              <a:rPr lang="en-AU" sz="6000" dirty="0" smtClean="0">
                <a:solidFill>
                  <a:schemeClr val="tx2"/>
                </a:solidFill>
              </a:rPr>
              <a:t>Skype </a:t>
            </a:r>
            <a:r>
              <a:rPr lang="en-AU" sz="6000" dirty="0">
                <a:solidFill>
                  <a:schemeClr val="tx2"/>
                </a:solidFill>
              </a:rPr>
              <a:t>for Business </a:t>
            </a:r>
            <a:r>
              <a:rPr lang="en-AU" sz="6000" dirty="0" smtClean="0">
                <a:solidFill>
                  <a:schemeClr val="tx2"/>
                </a:solidFill>
              </a:rPr>
              <a:t>Hybrid</a:t>
            </a:r>
            <a:endParaRPr lang="en-AU" sz="6000" dirty="0"/>
          </a:p>
        </p:txBody>
      </p:sp>
    </p:spTree>
    <p:extLst>
      <p:ext uri="{BB962C8B-B14F-4D97-AF65-F5344CB8AC3E}">
        <p14:creationId xmlns:p14="http://schemas.microsoft.com/office/powerpoint/2010/main" val="172791876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1"/>
            <a:ext cx="11887200" cy="5810822"/>
          </a:xfrm>
        </p:spPr>
        <p:txBody>
          <a:bodyPr/>
          <a:lstStyle/>
          <a:p>
            <a:r>
              <a:rPr lang="en-AU" dirty="0"/>
              <a:t>In the context of Skype for Business hybrid means that a deployment of Skype for Business </a:t>
            </a:r>
            <a:r>
              <a:rPr lang="en-AU" dirty="0" smtClean="0"/>
              <a:t>Server on-premises </a:t>
            </a:r>
            <a:r>
              <a:rPr lang="en-AU" dirty="0"/>
              <a:t>and </a:t>
            </a:r>
            <a:r>
              <a:rPr lang="en-AU" dirty="0" smtClean="0"/>
              <a:t>Skype for Business </a:t>
            </a:r>
            <a:r>
              <a:rPr lang="en-AU" dirty="0"/>
              <a:t>Online in Office 365 </a:t>
            </a:r>
            <a:r>
              <a:rPr lang="en-AU" dirty="0" smtClean="0"/>
              <a:t> share </a:t>
            </a:r>
            <a:r>
              <a:rPr lang="en-AU" dirty="0"/>
              <a:t>the same SIP domain(s). (ex called “split-domain”)</a:t>
            </a:r>
          </a:p>
          <a:p>
            <a:pPr lvl="1"/>
            <a:r>
              <a:rPr lang="en-AU" dirty="0" smtClean="0"/>
              <a:t>In </a:t>
            </a:r>
            <a:r>
              <a:rPr lang="en-AU" dirty="0"/>
              <a:t>order to achieve Skype for Business hybrid, a hybrid configuration between Skype for Business on-premises and Skype for Business Online needs to be established. </a:t>
            </a:r>
            <a:endParaRPr lang="en-AU" dirty="0" smtClean="0"/>
          </a:p>
          <a:p>
            <a:r>
              <a:rPr lang="en-AU" dirty="0" smtClean="0"/>
              <a:t>Skype </a:t>
            </a:r>
            <a:r>
              <a:rPr lang="en-AU" dirty="0"/>
              <a:t>for Business hybrid is also a requirement to enable on-premises users for features such as Skype Meeting </a:t>
            </a:r>
            <a:r>
              <a:rPr lang="en-AU" dirty="0" smtClean="0"/>
              <a:t>Broadcast</a:t>
            </a:r>
            <a:endParaRPr lang="en-AU" dirty="0"/>
          </a:p>
        </p:txBody>
      </p:sp>
      <p:sp>
        <p:nvSpPr>
          <p:cNvPr id="2" name="Title 1"/>
          <p:cNvSpPr>
            <a:spLocks noGrp="1"/>
          </p:cNvSpPr>
          <p:nvPr>
            <p:ph type="title"/>
          </p:nvPr>
        </p:nvSpPr>
        <p:spPr/>
        <p:txBody>
          <a:bodyPr/>
          <a:lstStyle/>
          <a:p>
            <a:r>
              <a:rPr lang="en-AU" dirty="0"/>
              <a:t>Deployment | </a:t>
            </a:r>
            <a:r>
              <a:rPr lang="en-AU" sz="4000" dirty="0">
                <a:solidFill>
                  <a:schemeClr val="tx2"/>
                </a:solidFill>
              </a:rPr>
              <a:t>Skype for Business </a:t>
            </a:r>
            <a:r>
              <a:rPr lang="en-AU" sz="4000" dirty="0" smtClean="0">
                <a:solidFill>
                  <a:schemeClr val="tx2"/>
                </a:solidFill>
              </a:rPr>
              <a:t>Hybrid</a:t>
            </a:r>
            <a:endParaRPr lang="en-AU" dirty="0"/>
          </a:p>
        </p:txBody>
      </p:sp>
    </p:spTree>
    <p:extLst>
      <p:ext uri="{BB962C8B-B14F-4D97-AF65-F5344CB8AC3E}">
        <p14:creationId xmlns:p14="http://schemas.microsoft.com/office/powerpoint/2010/main" val="320493344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595378"/>
          </a:xfrm>
        </p:spPr>
        <p:txBody>
          <a:bodyPr/>
          <a:lstStyle/>
          <a:p>
            <a:r>
              <a:rPr lang="en-AU" sz="3600" dirty="0"/>
              <a:t>It is a configuration, not a topology </a:t>
            </a:r>
          </a:p>
          <a:p>
            <a:r>
              <a:rPr lang="en-AU" sz="3600" dirty="0" smtClean="0"/>
              <a:t>Only works with Office 365 Multitenant</a:t>
            </a:r>
          </a:p>
          <a:p>
            <a:pPr lvl="1"/>
            <a:r>
              <a:rPr lang="en-AU" sz="2000" dirty="0" smtClean="0"/>
              <a:t>Doesn’t work between on premises and Office 365-D</a:t>
            </a:r>
          </a:p>
          <a:p>
            <a:pPr lvl="1"/>
            <a:r>
              <a:rPr lang="en-AU" sz="2000" dirty="0" smtClean="0"/>
              <a:t>Doesn’t </a:t>
            </a:r>
            <a:r>
              <a:rPr lang="en-AU" sz="2000" dirty="0"/>
              <a:t>work between on premises and service provider </a:t>
            </a:r>
            <a:r>
              <a:rPr lang="en-AU" sz="2000" dirty="0" smtClean="0"/>
              <a:t>clouds : O365 &amp; customer always</a:t>
            </a:r>
            <a:endParaRPr lang="en-AU" sz="2000" dirty="0"/>
          </a:p>
          <a:p>
            <a:pPr lvl="1"/>
            <a:r>
              <a:rPr lang="en-AU" sz="2000" dirty="0"/>
              <a:t>Doesn’t work between service provider clouds</a:t>
            </a:r>
          </a:p>
          <a:p>
            <a:r>
              <a:rPr lang="en-AU" sz="3600" dirty="0" smtClean="0"/>
              <a:t>Customer </a:t>
            </a:r>
            <a:r>
              <a:rPr lang="en-AU" sz="3600" dirty="0"/>
              <a:t>has single forest</a:t>
            </a:r>
          </a:p>
          <a:p>
            <a:pPr lvl="1"/>
            <a:r>
              <a:rPr lang="en-AU" sz="2000" dirty="0"/>
              <a:t>No resource forests </a:t>
            </a:r>
            <a:r>
              <a:rPr lang="en-AU" sz="2000" dirty="0" smtClean="0"/>
              <a:t>present</a:t>
            </a:r>
          </a:p>
          <a:p>
            <a:r>
              <a:rPr lang="en-AU" sz="3600" dirty="0"/>
              <a:t>Hybrid can be used as a migration path from online to on premises : now it’s possible to start online</a:t>
            </a:r>
          </a:p>
          <a:p>
            <a:r>
              <a:rPr lang="en-AU" sz="3600" dirty="0" smtClean="0"/>
              <a:t>Exchange </a:t>
            </a:r>
            <a:r>
              <a:rPr lang="en-AU" sz="3600" dirty="0"/>
              <a:t>is either on premises, in O365 Multitenant or </a:t>
            </a:r>
            <a:r>
              <a:rPr lang="en-AU" sz="3600" dirty="0" smtClean="0"/>
              <a:t>hybrid</a:t>
            </a:r>
            <a:endParaRPr lang="en-AU" sz="3600" dirty="0"/>
          </a:p>
        </p:txBody>
      </p:sp>
      <p:sp>
        <p:nvSpPr>
          <p:cNvPr id="3" name="Title 2"/>
          <p:cNvSpPr>
            <a:spLocks noGrp="1"/>
          </p:cNvSpPr>
          <p:nvPr>
            <p:ph type="title"/>
          </p:nvPr>
        </p:nvSpPr>
        <p:spPr/>
        <p:txBody>
          <a:bodyPr/>
          <a:lstStyle/>
          <a:p>
            <a:r>
              <a:rPr lang="en-AU" dirty="0"/>
              <a:t>Deployment | </a:t>
            </a:r>
            <a:r>
              <a:rPr lang="en-AU" sz="4000" dirty="0">
                <a:solidFill>
                  <a:schemeClr val="tx2"/>
                </a:solidFill>
              </a:rPr>
              <a:t>Skype for Business Hybrid</a:t>
            </a:r>
            <a:endParaRPr lang="en-AU" dirty="0"/>
          </a:p>
        </p:txBody>
      </p:sp>
    </p:spTree>
    <p:extLst>
      <p:ext uri="{BB962C8B-B14F-4D97-AF65-F5344CB8AC3E}">
        <p14:creationId xmlns:p14="http://schemas.microsoft.com/office/powerpoint/2010/main" val="24278452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5259723" y="3360624"/>
            <a:ext cx="0" cy="295603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71914" y="3986858"/>
            <a:ext cx="0" cy="21338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5052714" y="3088464"/>
            <a:ext cx="479723" cy="424560"/>
          </a:xfrm>
          <a:prstGeom prst="rect">
            <a:avLst/>
          </a:prstGeom>
        </p:spPr>
      </p:pic>
      <p:pic>
        <p:nvPicPr>
          <p:cNvPr id="6" name="Picture 5"/>
          <p:cNvPicPr>
            <a:picLocks noChangeAspect="1"/>
          </p:cNvPicPr>
          <p:nvPr/>
        </p:nvPicPr>
        <p:blipFill>
          <a:blip r:embed="rId2"/>
          <a:stretch>
            <a:fillRect/>
          </a:stretch>
        </p:blipFill>
        <p:spPr>
          <a:xfrm>
            <a:off x="6043314" y="5935662"/>
            <a:ext cx="479723" cy="424560"/>
          </a:xfrm>
          <a:prstGeom prst="rect">
            <a:avLst/>
          </a:prstGeom>
        </p:spPr>
      </p:pic>
      <p:sp>
        <p:nvSpPr>
          <p:cNvPr id="37" name="Title 36"/>
          <p:cNvSpPr>
            <a:spLocks noGrp="1"/>
          </p:cNvSpPr>
          <p:nvPr>
            <p:ph type="title"/>
          </p:nvPr>
        </p:nvSpPr>
        <p:spPr/>
        <p:txBody>
          <a:bodyPr/>
          <a:lstStyle/>
          <a:p>
            <a:r>
              <a:rPr lang="en-AU" dirty="0"/>
              <a:t>Deployment | </a:t>
            </a:r>
            <a:r>
              <a:rPr lang="en-AU" sz="4000" dirty="0">
                <a:solidFill>
                  <a:schemeClr val="tx2"/>
                </a:solidFill>
              </a:rPr>
              <a:t>Skype for Business </a:t>
            </a:r>
            <a:r>
              <a:rPr lang="en-AU" sz="4000" dirty="0" smtClean="0">
                <a:solidFill>
                  <a:schemeClr val="tx2"/>
                </a:solidFill>
              </a:rPr>
              <a:t>Hybrid</a:t>
            </a:r>
            <a:endParaRPr lang="en-AU" sz="3200" dirty="0"/>
          </a:p>
        </p:txBody>
      </p:sp>
      <p:sp>
        <p:nvSpPr>
          <p:cNvPr id="36" name="Rectangle 35"/>
          <p:cNvSpPr/>
          <p:nvPr/>
        </p:nvSpPr>
        <p:spPr bwMode="auto">
          <a:xfrm>
            <a:off x="4886479" y="2884066"/>
            <a:ext cx="7202152" cy="3788855"/>
          </a:xfrm>
          <a:prstGeom prst="rect">
            <a:avLst/>
          </a:prstGeom>
          <a:noFill/>
          <a:ln w="1270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38" name="Picture 37"/>
          <p:cNvPicPr>
            <a:picLocks noChangeAspect="1"/>
          </p:cNvPicPr>
          <p:nvPr/>
        </p:nvPicPr>
        <p:blipFill>
          <a:blip r:embed="rId3"/>
          <a:stretch>
            <a:fillRect/>
          </a:stretch>
        </p:blipFill>
        <p:spPr>
          <a:xfrm>
            <a:off x="7361237" y="4057852"/>
            <a:ext cx="798563" cy="811010"/>
          </a:xfrm>
          <a:prstGeom prst="rect">
            <a:avLst/>
          </a:prstGeom>
        </p:spPr>
      </p:pic>
      <p:pic>
        <p:nvPicPr>
          <p:cNvPr id="39" name="Picture 38"/>
          <p:cNvPicPr>
            <a:picLocks noChangeAspect="1"/>
          </p:cNvPicPr>
          <p:nvPr/>
        </p:nvPicPr>
        <p:blipFill>
          <a:blip r:embed="rId4"/>
          <a:stretch>
            <a:fillRect/>
          </a:stretch>
        </p:blipFill>
        <p:spPr>
          <a:xfrm>
            <a:off x="7842055" y="4971369"/>
            <a:ext cx="891149" cy="915282"/>
          </a:xfrm>
          <a:prstGeom prst="rect">
            <a:avLst/>
          </a:prstGeom>
        </p:spPr>
      </p:pic>
      <p:pic>
        <p:nvPicPr>
          <p:cNvPr id="40" name="Picture 39"/>
          <p:cNvPicPr>
            <a:picLocks noChangeAspect="1"/>
          </p:cNvPicPr>
          <p:nvPr/>
        </p:nvPicPr>
        <p:blipFill>
          <a:blip r:embed="rId5"/>
          <a:stretch>
            <a:fillRect/>
          </a:stretch>
        </p:blipFill>
        <p:spPr>
          <a:xfrm>
            <a:off x="6294437" y="2338673"/>
            <a:ext cx="1411358" cy="876960"/>
          </a:xfrm>
          <a:prstGeom prst="rect">
            <a:avLst/>
          </a:prstGeom>
        </p:spPr>
      </p:pic>
      <p:sp>
        <p:nvSpPr>
          <p:cNvPr id="41" name="TextBox 40"/>
          <p:cNvSpPr txBox="1"/>
          <p:nvPr/>
        </p:nvSpPr>
        <p:spPr>
          <a:xfrm>
            <a:off x="6542548" y="2620458"/>
            <a:ext cx="914400" cy="599242"/>
          </a:xfrm>
          <a:prstGeom prst="rect">
            <a:avLst/>
          </a:prstGeom>
          <a:noFill/>
        </p:spPr>
        <p:txBody>
          <a:bodyPr wrap="square" lIns="182880" tIns="146304" rIns="182880" bIns="146304" rtlCol="0">
            <a:spAutoFit/>
          </a:bodyPr>
          <a:lstStyle/>
          <a:p>
            <a:pPr>
              <a:lnSpc>
                <a:spcPct val="90000"/>
              </a:lnSpc>
              <a:spcAft>
                <a:spcPts val="600"/>
              </a:spcAft>
            </a:pPr>
            <a:r>
              <a:rPr lang="en-AU" dirty="0" smtClean="0">
                <a:solidFill>
                  <a:srgbClr val="0070C0"/>
                </a:solidFill>
              </a:rPr>
              <a:t>Voice</a:t>
            </a:r>
          </a:p>
        </p:txBody>
      </p:sp>
      <p:pic>
        <p:nvPicPr>
          <p:cNvPr id="42" name="Picture 41"/>
          <p:cNvPicPr>
            <a:picLocks noChangeAspect="1"/>
          </p:cNvPicPr>
          <p:nvPr/>
        </p:nvPicPr>
        <p:blipFill>
          <a:blip r:embed="rId6"/>
          <a:stretch>
            <a:fillRect/>
          </a:stretch>
        </p:blipFill>
        <p:spPr>
          <a:xfrm>
            <a:off x="9723437" y="5326062"/>
            <a:ext cx="2041967" cy="1049960"/>
          </a:xfrm>
          <a:prstGeom prst="rect">
            <a:avLst/>
          </a:prstGeom>
        </p:spPr>
      </p:pic>
      <p:sp>
        <p:nvSpPr>
          <p:cNvPr id="44" name="TextBox 43"/>
          <p:cNvSpPr txBox="1"/>
          <p:nvPr/>
        </p:nvSpPr>
        <p:spPr>
          <a:xfrm>
            <a:off x="6523037" y="5859462"/>
            <a:ext cx="2286000"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infrastructure</a:t>
            </a:r>
          </a:p>
        </p:txBody>
      </p:sp>
      <p:pic>
        <p:nvPicPr>
          <p:cNvPr id="45" name="Picture 44"/>
          <p:cNvPicPr>
            <a:picLocks noChangeAspect="1"/>
          </p:cNvPicPr>
          <p:nvPr/>
        </p:nvPicPr>
        <p:blipFill>
          <a:blip r:embed="rId7"/>
          <a:stretch>
            <a:fillRect/>
          </a:stretch>
        </p:blipFill>
        <p:spPr>
          <a:xfrm>
            <a:off x="5438214" y="5216219"/>
            <a:ext cx="757500" cy="738873"/>
          </a:xfrm>
          <a:prstGeom prst="rect">
            <a:avLst/>
          </a:prstGeom>
        </p:spPr>
      </p:pic>
      <p:pic>
        <p:nvPicPr>
          <p:cNvPr id="48" name="Picture 47"/>
          <p:cNvPicPr>
            <a:picLocks noChangeAspect="1"/>
          </p:cNvPicPr>
          <p:nvPr/>
        </p:nvPicPr>
        <p:blipFill>
          <a:blip r:embed="rId8"/>
          <a:stretch>
            <a:fillRect/>
          </a:stretch>
        </p:blipFill>
        <p:spPr>
          <a:xfrm>
            <a:off x="6675311" y="3060429"/>
            <a:ext cx="1143126" cy="430992"/>
          </a:xfrm>
          <a:prstGeom prst="rect">
            <a:avLst/>
          </a:prstGeom>
        </p:spPr>
      </p:pic>
      <p:sp>
        <p:nvSpPr>
          <p:cNvPr id="49" name="TextBox 48"/>
          <p:cNvSpPr txBox="1"/>
          <p:nvPr/>
        </p:nvSpPr>
        <p:spPr>
          <a:xfrm>
            <a:off x="5791462" y="3344044"/>
            <a:ext cx="2865175"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Voice Gateway</a:t>
            </a:r>
          </a:p>
        </p:txBody>
      </p:sp>
      <p:pic>
        <p:nvPicPr>
          <p:cNvPr id="50" name="Picture 49"/>
          <p:cNvPicPr>
            <a:picLocks noChangeAspect="1"/>
          </p:cNvPicPr>
          <p:nvPr/>
        </p:nvPicPr>
        <p:blipFill>
          <a:blip r:embed="rId9"/>
          <a:stretch>
            <a:fillRect/>
          </a:stretch>
        </p:blipFill>
        <p:spPr>
          <a:xfrm>
            <a:off x="6776672" y="1973262"/>
            <a:ext cx="736965" cy="626400"/>
          </a:xfrm>
          <a:prstGeom prst="rect">
            <a:avLst/>
          </a:prstGeom>
        </p:spPr>
      </p:pic>
      <p:pic>
        <p:nvPicPr>
          <p:cNvPr id="51" name="Picture 50"/>
          <p:cNvPicPr>
            <a:picLocks noChangeAspect="1"/>
          </p:cNvPicPr>
          <p:nvPr/>
        </p:nvPicPr>
        <p:blipFill>
          <a:blip r:embed="rId6"/>
          <a:stretch>
            <a:fillRect/>
          </a:stretch>
        </p:blipFill>
        <p:spPr>
          <a:xfrm>
            <a:off x="2652270" y="5326062"/>
            <a:ext cx="2041967" cy="1049960"/>
          </a:xfrm>
          <a:prstGeom prst="rect">
            <a:avLst/>
          </a:prstGeom>
        </p:spPr>
      </p:pic>
      <p:pic>
        <p:nvPicPr>
          <p:cNvPr id="52" name="Picture 51"/>
          <p:cNvPicPr>
            <a:picLocks noChangeAspect="1"/>
          </p:cNvPicPr>
          <p:nvPr/>
        </p:nvPicPr>
        <p:blipFill>
          <a:blip r:embed="rId5"/>
          <a:stretch>
            <a:fillRect/>
          </a:stretch>
        </p:blipFill>
        <p:spPr>
          <a:xfrm>
            <a:off x="2560637" y="3472422"/>
            <a:ext cx="2247396" cy="1396440"/>
          </a:xfrm>
          <a:prstGeom prst="rect">
            <a:avLst/>
          </a:prstGeom>
        </p:spPr>
      </p:pic>
      <p:sp>
        <p:nvSpPr>
          <p:cNvPr id="53" name="TextBox 52"/>
          <p:cNvSpPr txBox="1"/>
          <p:nvPr/>
        </p:nvSpPr>
        <p:spPr>
          <a:xfrm>
            <a:off x="2877263" y="4038509"/>
            <a:ext cx="1676922" cy="572464"/>
          </a:xfrm>
          <a:prstGeom prst="rect">
            <a:avLst/>
          </a:prstGeom>
          <a:noFill/>
        </p:spPr>
        <p:txBody>
          <a:bodyPr wrap="square" lIns="182880" tIns="146304" rIns="182880" bIns="146304" rtlCol="0">
            <a:spAutoFit/>
          </a:bodyPr>
          <a:lstStyle/>
          <a:p>
            <a:pPr algn="ctr">
              <a:lnSpc>
                <a:spcPct val="90000"/>
              </a:lnSpc>
              <a:spcAft>
                <a:spcPts val="600"/>
              </a:spcAft>
            </a:pPr>
            <a:r>
              <a:rPr lang="en-AU" sz="2000" i="1" dirty="0" smtClean="0">
                <a:solidFill>
                  <a:schemeClr val="bg1">
                    <a:lumMod val="50000"/>
                    <a:lumOff val="50000"/>
                  </a:schemeClr>
                </a:solidFill>
              </a:rPr>
              <a:t>internet</a:t>
            </a:r>
          </a:p>
        </p:txBody>
      </p:sp>
      <p:pic>
        <p:nvPicPr>
          <p:cNvPr id="56" name="Picture 55"/>
          <p:cNvPicPr>
            <a:picLocks noChangeAspect="1"/>
          </p:cNvPicPr>
          <p:nvPr/>
        </p:nvPicPr>
        <p:blipFill>
          <a:blip r:embed="rId5"/>
          <a:stretch>
            <a:fillRect/>
          </a:stretch>
        </p:blipFill>
        <p:spPr>
          <a:xfrm>
            <a:off x="1208155" y="1928382"/>
            <a:ext cx="1411358" cy="876960"/>
          </a:xfrm>
          <a:prstGeom prst="rect">
            <a:avLst/>
          </a:prstGeom>
        </p:spPr>
      </p:pic>
      <p:pic>
        <p:nvPicPr>
          <p:cNvPr id="57" name="Picture 56"/>
          <p:cNvPicPr>
            <a:picLocks noChangeAspect="1"/>
          </p:cNvPicPr>
          <p:nvPr/>
        </p:nvPicPr>
        <p:blipFill>
          <a:blip r:embed="rId4"/>
          <a:stretch>
            <a:fillRect/>
          </a:stretch>
        </p:blipFill>
        <p:spPr>
          <a:xfrm>
            <a:off x="1478129" y="2039747"/>
            <a:ext cx="675936" cy="694241"/>
          </a:xfrm>
          <a:prstGeom prst="rect">
            <a:avLst/>
          </a:prstGeom>
        </p:spPr>
      </p:pic>
      <p:pic>
        <p:nvPicPr>
          <p:cNvPr id="55" name="Picture 54"/>
          <p:cNvPicPr>
            <a:picLocks noChangeAspect="1"/>
          </p:cNvPicPr>
          <p:nvPr/>
        </p:nvPicPr>
        <p:blipFill>
          <a:blip r:embed="rId10"/>
          <a:stretch>
            <a:fillRect/>
          </a:stretch>
        </p:blipFill>
        <p:spPr>
          <a:xfrm>
            <a:off x="1572810" y="2354261"/>
            <a:ext cx="1411358" cy="876960"/>
          </a:xfrm>
          <a:prstGeom prst="rect">
            <a:avLst/>
          </a:prstGeom>
        </p:spPr>
      </p:pic>
      <p:pic>
        <p:nvPicPr>
          <p:cNvPr id="2" name="Picture 1"/>
          <p:cNvPicPr>
            <a:picLocks noChangeAspect="1"/>
          </p:cNvPicPr>
          <p:nvPr/>
        </p:nvPicPr>
        <p:blipFill>
          <a:blip r:embed="rId11"/>
          <a:stretch>
            <a:fillRect/>
          </a:stretch>
        </p:blipFill>
        <p:spPr>
          <a:xfrm>
            <a:off x="5429617" y="3846449"/>
            <a:ext cx="539947" cy="667216"/>
          </a:xfrm>
          <a:prstGeom prst="rect">
            <a:avLst/>
          </a:prstGeom>
        </p:spPr>
      </p:pic>
      <p:pic>
        <p:nvPicPr>
          <p:cNvPr id="58" name="Picture 57"/>
          <p:cNvPicPr>
            <a:picLocks noChangeAspect="1"/>
          </p:cNvPicPr>
          <p:nvPr/>
        </p:nvPicPr>
        <p:blipFill>
          <a:blip r:embed="rId12"/>
          <a:stretch>
            <a:fillRect/>
          </a:stretch>
        </p:blipFill>
        <p:spPr>
          <a:xfrm>
            <a:off x="10395300" y="3040062"/>
            <a:ext cx="1537937" cy="1385636"/>
          </a:xfrm>
          <a:prstGeom prst="rect">
            <a:avLst/>
          </a:prstGeom>
        </p:spPr>
      </p:pic>
      <p:pic>
        <p:nvPicPr>
          <p:cNvPr id="59" name="Picture 58"/>
          <p:cNvPicPr>
            <a:picLocks noChangeAspect="1"/>
          </p:cNvPicPr>
          <p:nvPr/>
        </p:nvPicPr>
        <p:blipFill>
          <a:blip r:embed="rId13"/>
          <a:stretch>
            <a:fillRect/>
          </a:stretch>
        </p:blipFill>
        <p:spPr>
          <a:xfrm>
            <a:off x="10942637" y="3986858"/>
            <a:ext cx="542295" cy="515040"/>
          </a:xfrm>
          <a:prstGeom prst="rect">
            <a:avLst/>
          </a:prstGeom>
        </p:spPr>
      </p:pic>
      <p:sp>
        <p:nvSpPr>
          <p:cNvPr id="61" name="TextBox 60"/>
          <p:cNvSpPr txBox="1"/>
          <p:nvPr/>
        </p:nvSpPr>
        <p:spPr>
          <a:xfrm>
            <a:off x="10181102" y="4428060"/>
            <a:ext cx="1828335" cy="489365"/>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 User Forest</a:t>
            </a:r>
          </a:p>
        </p:txBody>
      </p:sp>
      <p:sp>
        <p:nvSpPr>
          <p:cNvPr id="63" name="Rectangle 62"/>
          <p:cNvSpPr/>
          <p:nvPr/>
        </p:nvSpPr>
        <p:spPr>
          <a:xfrm>
            <a:off x="597016" y="1174531"/>
            <a:ext cx="2761077" cy="646331"/>
          </a:xfrm>
          <a:prstGeom prst="rect">
            <a:avLst/>
          </a:prstGeom>
        </p:spPr>
        <p:txBody>
          <a:bodyPr wrap="none">
            <a:spAutoFit/>
          </a:bodyPr>
          <a:lstStyle/>
          <a:p>
            <a:r>
              <a:rPr lang="en-AU" sz="3600" dirty="0">
                <a:latin typeface="+mj-lt"/>
              </a:rPr>
              <a:t>S</a:t>
            </a:r>
            <a:r>
              <a:rPr lang="en-AU" sz="3600" dirty="0" smtClean="0">
                <a:latin typeface="+mj-lt"/>
              </a:rPr>
              <a:t>ingle Forest </a:t>
            </a:r>
            <a:endParaRPr lang="en-AU" sz="3600" dirty="0">
              <a:solidFill>
                <a:srgbClr val="FF0000"/>
              </a:solidFill>
              <a:latin typeface="+mj-lt"/>
            </a:endParaRPr>
          </a:p>
        </p:txBody>
      </p:sp>
      <p:pic>
        <p:nvPicPr>
          <p:cNvPr id="75" name="Picture 74"/>
          <p:cNvPicPr>
            <a:picLocks noChangeAspect="1"/>
          </p:cNvPicPr>
          <p:nvPr/>
        </p:nvPicPr>
        <p:blipFill>
          <a:blip r:embed="rId14"/>
          <a:stretch>
            <a:fillRect/>
          </a:stretch>
        </p:blipFill>
        <p:spPr>
          <a:xfrm>
            <a:off x="9428174" y="3141222"/>
            <a:ext cx="500580" cy="584640"/>
          </a:xfrm>
          <a:prstGeom prst="rect">
            <a:avLst/>
          </a:prstGeom>
        </p:spPr>
      </p:pic>
      <p:pic>
        <p:nvPicPr>
          <p:cNvPr id="78" name="Picture 77"/>
          <p:cNvPicPr>
            <a:picLocks noChangeAspect="1"/>
          </p:cNvPicPr>
          <p:nvPr/>
        </p:nvPicPr>
        <p:blipFill>
          <a:blip r:embed="rId15"/>
          <a:stretch>
            <a:fillRect/>
          </a:stretch>
        </p:blipFill>
        <p:spPr>
          <a:xfrm>
            <a:off x="9428174" y="3821197"/>
            <a:ext cx="465818" cy="570720"/>
          </a:xfrm>
          <a:prstGeom prst="rect">
            <a:avLst/>
          </a:prstGeom>
        </p:spPr>
      </p:pic>
      <p:sp>
        <p:nvSpPr>
          <p:cNvPr id="79" name="TextBox 78"/>
          <p:cNvSpPr txBox="1"/>
          <p:nvPr/>
        </p:nvSpPr>
        <p:spPr>
          <a:xfrm>
            <a:off x="9529469" y="2887662"/>
            <a:ext cx="1032168" cy="683264"/>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AAD synch</a:t>
            </a:r>
          </a:p>
        </p:txBody>
      </p:sp>
      <p:sp>
        <p:nvSpPr>
          <p:cNvPr id="80" name="Rectangle 79"/>
          <p:cNvSpPr/>
          <p:nvPr/>
        </p:nvSpPr>
        <p:spPr bwMode="auto">
          <a:xfrm>
            <a:off x="198437" y="3353302"/>
            <a:ext cx="2000969" cy="3496760"/>
          </a:xfrm>
          <a:prstGeom prst="rect">
            <a:avLst/>
          </a:prstGeom>
          <a:noFill/>
          <a:ln w="12700">
            <a:solidFill>
              <a:schemeClr val="accent5"/>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81" name="Picture 80"/>
          <p:cNvPicPr>
            <a:picLocks noChangeAspect="1"/>
          </p:cNvPicPr>
          <p:nvPr/>
        </p:nvPicPr>
        <p:blipFill>
          <a:blip r:embed="rId7"/>
          <a:stretch>
            <a:fillRect/>
          </a:stretch>
        </p:blipFill>
        <p:spPr>
          <a:xfrm>
            <a:off x="1285258" y="4837509"/>
            <a:ext cx="601235" cy="586451"/>
          </a:xfrm>
          <a:prstGeom prst="rect">
            <a:avLst/>
          </a:prstGeom>
        </p:spPr>
      </p:pic>
      <p:pic>
        <p:nvPicPr>
          <p:cNvPr id="82" name="Picture 81"/>
          <p:cNvPicPr>
            <a:picLocks noChangeAspect="1"/>
          </p:cNvPicPr>
          <p:nvPr/>
        </p:nvPicPr>
        <p:blipFill>
          <a:blip r:embed="rId16"/>
          <a:stretch>
            <a:fillRect/>
          </a:stretch>
        </p:blipFill>
        <p:spPr>
          <a:xfrm>
            <a:off x="1349490" y="3679046"/>
            <a:ext cx="472770" cy="577680"/>
          </a:xfrm>
          <a:prstGeom prst="rect">
            <a:avLst/>
          </a:prstGeom>
        </p:spPr>
      </p:pic>
      <p:pic>
        <p:nvPicPr>
          <p:cNvPr id="83" name="Picture 82"/>
          <p:cNvPicPr>
            <a:picLocks noChangeAspect="1"/>
          </p:cNvPicPr>
          <p:nvPr/>
        </p:nvPicPr>
        <p:blipFill>
          <a:blip r:embed="rId4"/>
          <a:stretch>
            <a:fillRect/>
          </a:stretch>
        </p:blipFill>
        <p:spPr>
          <a:xfrm>
            <a:off x="1289112" y="5707062"/>
            <a:ext cx="593527" cy="609600"/>
          </a:xfrm>
          <a:prstGeom prst="rect">
            <a:avLst/>
          </a:prstGeom>
        </p:spPr>
      </p:pic>
      <p:sp>
        <p:nvSpPr>
          <p:cNvPr id="84" name="TextBox 83"/>
          <p:cNvSpPr txBox="1"/>
          <p:nvPr/>
        </p:nvSpPr>
        <p:spPr>
          <a:xfrm>
            <a:off x="122237" y="4753699"/>
            <a:ext cx="1221973" cy="877163"/>
          </a:xfrm>
          <a:prstGeom prst="rect">
            <a:avLst/>
          </a:prstGeom>
          <a:noFill/>
        </p:spPr>
        <p:txBody>
          <a:bodyPr wrap="square" lIns="182880" tIns="146304" rIns="182880" bIns="146304" rtlCol="0">
            <a:spAutoFit/>
          </a:bodyPr>
          <a:lstStyle/>
          <a:p>
            <a:pPr algn="ctr">
              <a:lnSpc>
                <a:spcPct val="90000"/>
              </a:lnSpc>
              <a:spcAft>
                <a:spcPts val="600"/>
              </a:spcAft>
            </a:pPr>
            <a:r>
              <a:rPr lang="en-AU" sz="1400" dirty="0" err="1" smtClean="0">
                <a:gradFill>
                  <a:gsLst>
                    <a:gs pos="2917">
                      <a:schemeClr val="tx1"/>
                    </a:gs>
                    <a:gs pos="30000">
                      <a:schemeClr val="tx1"/>
                    </a:gs>
                  </a:gsLst>
                  <a:lin ang="5400000" scaled="0"/>
                </a:gradFill>
              </a:rPr>
              <a:t>SfB</a:t>
            </a:r>
            <a:r>
              <a:rPr lang="en-AU" sz="1400" dirty="0" smtClean="0">
                <a:gradFill>
                  <a:gsLst>
                    <a:gs pos="2917">
                      <a:schemeClr val="tx1"/>
                    </a:gs>
                    <a:gs pos="30000">
                      <a:schemeClr val="tx1"/>
                    </a:gs>
                  </a:gsLst>
                  <a:lin ang="5400000" scaled="0"/>
                </a:gradFill>
              </a:rPr>
              <a:t> Online Edge Server</a:t>
            </a:r>
          </a:p>
        </p:txBody>
      </p:sp>
      <p:sp>
        <p:nvSpPr>
          <p:cNvPr id="85" name="TextBox 84"/>
          <p:cNvSpPr txBox="1"/>
          <p:nvPr/>
        </p:nvSpPr>
        <p:spPr>
          <a:xfrm>
            <a:off x="122237" y="5554662"/>
            <a:ext cx="1189717" cy="877163"/>
          </a:xfrm>
          <a:prstGeom prst="rect">
            <a:avLst/>
          </a:prstGeom>
          <a:noFill/>
        </p:spPr>
        <p:txBody>
          <a:bodyPr wrap="square" lIns="182880" tIns="146304" rIns="182880" bIns="146304" rtlCol="0">
            <a:spAutoFit/>
          </a:bodyPr>
          <a:lstStyle/>
          <a:p>
            <a:pPr algn="ctr">
              <a:lnSpc>
                <a:spcPct val="90000"/>
              </a:lnSpc>
              <a:spcAft>
                <a:spcPts val="600"/>
              </a:spcAft>
            </a:pPr>
            <a:r>
              <a:rPr lang="en-AU" sz="1400" dirty="0" err="1" smtClean="0">
                <a:gradFill>
                  <a:gsLst>
                    <a:gs pos="2917">
                      <a:schemeClr val="tx1"/>
                    </a:gs>
                    <a:gs pos="30000">
                      <a:schemeClr val="tx1"/>
                    </a:gs>
                  </a:gsLst>
                  <a:lin ang="5400000" scaled="0"/>
                </a:gradFill>
              </a:rPr>
              <a:t>SfB</a:t>
            </a:r>
            <a:r>
              <a:rPr lang="en-AU" sz="1400" dirty="0" smtClean="0">
                <a:gradFill>
                  <a:gsLst>
                    <a:gs pos="2917">
                      <a:schemeClr val="tx1"/>
                    </a:gs>
                    <a:gs pos="30000">
                      <a:schemeClr val="tx1"/>
                    </a:gs>
                  </a:gsLst>
                  <a:lin ang="5400000" scaled="0"/>
                </a:gradFill>
              </a:rPr>
              <a:t> Online     Front End Server</a:t>
            </a:r>
          </a:p>
        </p:txBody>
      </p:sp>
      <p:sp>
        <p:nvSpPr>
          <p:cNvPr id="86" name="TextBox 85"/>
          <p:cNvSpPr txBox="1"/>
          <p:nvPr/>
        </p:nvSpPr>
        <p:spPr>
          <a:xfrm>
            <a:off x="122237" y="3649662"/>
            <a:ext cx="1265337" cy="683264"/>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Azure AD Tenant</a:t>
            </a:r>
          </a:p>
        </p:txBody>
      </p:sp>
      <p:grpSp>
        <p:nvGrpSpPr>
          <p:cNvPr id="87" name="Group 86"/>
          <p:cNvGrpSpPr/>
          <p:nvPr/>
        </p:nvGrpSpPr>
        <p:grpSpPr>
          <a:xfrm>
            <a:off x="485535" y="6537528"/>
            <a:ext cx="1336726" cy="236334"/>
            <a:chOff x="8202351" y="1447425"/>
            <a:chExt cx="2101850" cy="447675"/>
          </a:xfrm>
          <a:solidFill>
            <a:schemeClr val="tx1"/>
          </a:solidFill>
        </p:grpSpPr>
        <p:sp>
          <p:nvSpPr>
            <p:cNvPr id="88" name="Freeform 48"/>
            <p:cNvSpPr>
              <a:spLocks noEditPoints="1"/>
            </p:cNvSpPr>
            <p:nvPr/>
          </p:nvSpPr>
          <p:spPr bwMode="auto">
            <a:xfrm>
              <a:off x="8727814" y="1533150"/>
              <a:ext cx="261938" cy="277812"/>
            </a:xfrm>
            <a:custGeom>
              <a:avLst/>
              <a:gdLst>
                <a:gd name="T0" fmla="*/ 619 w 619"/>
                <a:gd name="T1" fmla="*/ 318 h 652"/>
                <a:gd name="T2" fmla="*/ 581 w 619"/>
                <a:gd name="T3" fmla="*/ 494 h 652"/>
                <a:gd name="T4" fmla="*/ 472 w 619"/>
                <a:gd name="T5" fmla="*/ 611 h 652"/>
                <a:gd name="T6" fmla="*/ 307 w 619"/>
                <a:gd name="T7" fmla="*/ 652 h 652"/>
                <a:gd name="T8" fmla="*/ 147 w 619"/>
                <a:gd name="T9" fmla="*/ 612 h 652"/>
                <a:gd name="T10" fmla="*/ 38 w 619"/>
                <a:gd name="T11" fmla="*/ 499 h 652"/>
                <a:gd name="T12" fmla="*/ 0 w 619"/>
                <a:gd name="T13" fmla="*/ 333 h 652"/>
                <a:gd name="T14" fmla="*/ 39 w 619"/>
                <a:gd name="T15" fmla="*/ 158 h 652"/>
                <a:gd name="T16" fmla="*/ 150 w 619"/>
                <a:gd name="T17" fmla="*/ 41 h 652"/>
                <a:gd name="T18" fmla="*/ 318 w 619"/>
                <a:gd name="T19" fmla="*/ 0 h 652"/>
                <a:gd name="T20" fmla="*/ 475 w 619"/>
                <a:gd name="T21" fmla="*/ 40 h 652"/>
                <a:gd name="T22" fmla="*/ 582 w 619"/>
                <a:gd name="T23" fmla="*/ 153 h 652"/>
                <a:gd name="T24" fmla="*/ 619 w 619"/>
                <a:gd name="T25" fmla="*/ 318 h 652"/>
                <a:gd name="T26" fmla="*/ 539 w 619"/>
                <a:gd name="T27" fmla="*/ 328 h 652"/>
                <a:gd name="T28" fmla="*/ 479 w 619"/>
                <a:gd name="T29" fmla="*/ 136 h 652"/>
                <a:gd name="T30" fmla="*/ 312 w 619"/>
                <a:gd name="T31" fmla="*/ 67 h 652"/>
                <a:gd name="T32" fmla="*/ 192 w 619"/>
                <a:gd name="T33" fmla="*/ 99 h 652"/>
                <a:gd name="T34" fmla="*/ 110 w 619"/>
                <a:gd name="T35" fmla="*/ 192 h 652"/>
                <a:gd name="T36" fmla="*/ 80 w 619"/>
                <a:gd name="T37" fmla="*/ 327 h 652"/>
                <a:gd name="T38" fmla="*/ 108 w 619"/>
                <a:gd name="T39" fmla="*/ 462 h 652"/>
                <a:gd name="T40" fmla="*/ 189 w 619"/>
                <a:gd name="T41" fmla="*/ 553 h 652"/>
                <a:gd name="T42" fmla="*/ 307 w 619"/>
                <a:gd name="T43" fmla="*/ 585 h 652"/>
                <a:gd name="T44" fmla="*/ 477 w 619"/>
                <a:gd name="T45" fmla="*/ 517 h 652"/>
                <a:gd name="T46" fmla="*/ 539 w 619"/>
                <a:gd name="T47" fmla="*/ 328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9" h="652">
                  <a:moveTo>
                    <a:pt x="619" y="318"/>
                  </a:moveTo>
                  <a:cubicBezTo>
                    <a:pt x="619" y="385"/>
                    <a:pt x="607" y="444"/>
                    <a:pt x="581" y="494"/>
                  </a:cubicBezTo>
                  <a:cubicBezTo>
                    <a:pt x="556" y="545"/>
                    <a:pt x="519" y="584"/>
                    <a:pt x="472" y="611"/>
                  </a:cubicBezTo>
                  <a:cubicBezTo>
                    <a:pt x="424" y="638"/>
                    <a:pt x="369" y="652"/>
                    <a:pt x="307" y="652"/>
                  </a:cubicBezTo>
                  <a:cubicBezTo>
                    <a:pt x="247" y="652"/>
                    <a:pt x="194" y="639"/>
                    <a:pt x="147" y="612"/>
                  </a:cubicBezTo>
                  <a:cubicBezTo>
                    <a:pt x="100" y="586"/>
                    <a:pt x="64" y="548"/>
                    <a:pt x="38" y="499"/>
                  </a:cubicBezTo>
                  <a:cubicBezTo>
                    <a:pt x="13" y="451"/>
                    <a:pt x="0" y="395"/>
                    <a:pt x="0" y="333"/>
                  </a:cubicBezTo>
                  <a:cubicBezTo>
                    <a:pt x="0" y="267"/>
                    <a:pt x="13" y="208"/>
                    <a:pt x="39" y="158"/>
                  </a:cubicBezTo>
                  <a:cubicBezTo>
                    <a:pt x="65" y="107"/>
                    <a:pt x="102" y="68"/>
                    <a:pt x="150" y="41"/>
                  </a:cubicBezTo>
                  <a:cubicBezTo>
                    <a:pt x="199" y="14"/>
                    <a:pt x="255" y="0"/>
                    <a:pt x="318" y="0"/>
                  </a:cubicBezTo>
                  <a:cubicBezTo>
                    <a:pt x="377" y="0"/>
                    <a:pt x="429" y="14"/>
                    <a:pt x="475" y="40"/>
                  </a:cubicBezTo>
                  <a:cubicBezTo>
                    <a:pt x="521" y="67"/>
                    <a:pt x="557" y="104"/>
                    <a:pt x="582" y="153"/>
                  </a:cubicBezTo>
                  <a:cubicBezTo>
                    <a:pt x="607" y="201"/>
                    <a:pt x="619" y="256"/>
                    <a:pt x="619" y="318"/>
                  </a:cubicBezTo>
                  <a:close/>
                  <a:moveTo>
                    <a:pt x="539" y="328"/>
                  </a:moveTo>
                  <a:cubicBezTo>
                    <a:pt x="539" y="246"/>
                    <a:pt x="519" y="182"/>
                    <a:pt x="479" y="136"/>
                  </a:cubicBezTo>
                  <a:cubicBezTo>
                    <a:pt x="439" y="90"/>
                    <a:pt x="384" y="67"/>
                    <a:pt x="312" y="67"/>
                  </a:cubicBezTo>
                  <a:cubicBezTo>
                    <a:pt x="268" y="67"/>
                    <a:pt x="227" y="77"/>
                    <a:pt x="192" y="99"/>
                  </a:cubicBezTo>
                  <a:cubicBezTo>
                    <a:pt x="157" y="121"/>
                    <a:pt x="129" y="152"/>
                    <a:pt x="110" y="192"/>
                  </a:cubicBezTo>
                  <a:cubicBezTo>
                    <a:pt x="90" y="232"/>
                    <a:pt x="80" y="277"/>
                    <a:pt x="80" y="327"/>
                  </a:cubicBezTo>
                  <a:cubicBezTo>
                    <a:pt x="80" y="377"/>
                    <a:pt x="90" y="422"/>
                    <a:pt x="108" y="462"/>
                  </a:cubicBezTo>
                  <a:cubicBezTo>
                    <a:pt x="127" y="501"/>
                    <a:pt x="154" y="531"/>
                    <a:pt x="189" y="553"/>
                  </a:cubicBezTo>
                  <a:cubicBezTo>
                    <a:pt x="223" y="574"/>
                    <a:pt x="263" y="585"/>
                    <a:pt x="307" y="585"/>
                  </a:cubicBezTo>
                  <a:cubicBezTo>
                    <a:pt x="379" y="585"/>
                    <a:pt x="436" y="562"/>
                    <a:pt x="477" y="517"/>
                  </a:cubicBezTo>
                  <a:cubicBezTo>
                    <a:pt x="518" y="471"/>
                    <a:pt x="539" y="408"/>
                    <a:pt x="539" y="3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49"/>
            <p:cNvSpPr>
              <a:spLocks/>
            </p:cNvSpPr>
            <p:nvPr/>
          </p:nvSpPr>
          <p:spPr bwMode="auto">
            <a:xfrm>
              <a:off x="9010389" y="1518862"/>
              <a:ext cx="119063" cy="287337"/>
            </a:xfrm>
            <a:custGeom>
              <a:avLst/>
              <a:gdLst>
                <a:gd name="T0" fmla="*/ 283 w 283"/>
                <a:gd name="T1" fmla="*/ 73 h 676"/>
                <a:gd name="T2" fmla="*/ 233 w 283"/>
                <a:gd name="T3" fmla="*/ 61 h 676"/>
                <a:gd name="T4" fmla="*/ 154 w 283"/>
                <a:gd name="T5" fmla="*/ 156 h 676"/>
                <a:gd name="T6" fmla="*/ 154 w 283"/>
                <a:gd name="T7" fmla="*/ 226 h 676"/>
                <a:gd name="T8" fmla="*/ 264 w 283"/>
                <a:gd name="T9" fmla="*/ 226 h 676"/>
                <a:gd name="T10" fmla="*/ 264 w 283"/>
                <a:gd name="T11" fmla="*/ 287 h 676"/>
                <a:gd name="T12" fmla="*/ 154 w 283"/>
                <a:gd name="T13" fmla="*/ 287 h 676"/>
                <a:gd name="T14" fmla="*/ 154 w 283"/>
                <a:gd name="T15" fmla="*/ 676 h 676"/>
                <a:gd name="T16" fmla="*/ 79 w 283"/>
                <a:gd name="T17" fmla="*/ 676 h 676"/>
                <a:gd name="T18" fmla="*/ 79 w 283"/>
                <a:gd name="T19" fmla="*/ 287 h 676"/>
                <a:gd name="T20" fmla="*/ 0 w 283"/>
                <a:gd name="T21" fmla="*/ 287 h 676"/>
                <a:gd name="T22" fmla="*/ 0 w 283"/>
                <a:gd name="T23" fmla="*/ 226 h 676"/>
                <a:gd name="T24" fmla="*/ 79 w 283"/>
                <a:gd name="T25" fmla="*/ 226 h 676"/>
                <a:gd name="T26" fmla="*/ 79 w 283"/>
                <a:gd name="T27" fmla="*/ 153 h 676"/>
                <a:gd name="T28" fmla="*/ 121 w 283"/>
                <a:gd name="T29" fmla="*/ 42 h 676"/>
                <a:gd name="T30" fmla="*/ 228 w 283"/>
                <a:gd name="T31" fmla="*/ 0 h 676"/>
                <a:gd name="T32" fmla="*/ 283 w 283"/>
                <a:gd name="T33" fmla="*/ 8 h 676"/>
                <a:gd name="T34" fmla="*/ 283 w 283"/>
                <a:gd name="T35" fmla="*/ 7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676">
                  <a:moveTo>
                    <a:pt x="283" y="73"/>
                  </a:moveTo>
                  <a:cubicBezTo>
                    <a:pt x="268" y="65"/>
                    <a:pt x="251" y="61"/>
                    <a:pt x="233" y="61"/>
                  </a:cubicBezTo>
                  <a:cubicBezTo>
                    <a:pt x="180" y="61"/>
                    <a:pt x="154" y="93"/>
                    <a:pt x="154" y="156"/>
                  </a:cubicBezTo>
                  <a:lnTo>
                    <a:pt x="154" y="226"/>
                  </a:lnTo>
                  <a:lnTo>
                    <a:pt x="264" y="226"/>
                  </a:lnTo>
                  <a:lnTo>
                    <a:pt x="264" y="287"/>
                  </a:lnTo>
                  <a:lnTo>
                    <a:pt x="154" y="287"/>
                  </a:lnTo>
                  <a:lnTo>
                    <a:pt x="154" y="676"/>
                  </a:lnTo>
                  <a:lnTo>
                    <a:pt x="79" y="676"/>
                  </a:lnTo>
                  <a:lnTo>
                    <a:pt x="79" y="287"/>
                  </a:lnTo>
                  <a:lnTo>
                    <a:pt x="0" y="287"/>
                  </a:lnTo>
                  <a:lnTo>
                    <a:pt x="0" y="226"/>
                  </a:lnTo>
                  <a:lnTo>
                    <a:pt x="79" y="226"/>
                  </a:lnTo>
                  <a:lnTo>
                    <a:pt x="79" y="153"/>
                  </a:lnTo>
                  <a:cubicBezTo>
                    <a:pt x="79" y="107"/>
                    <a:pt x="93" y="70"/>
                    <a:pt x="121" y="42"/>
                  </a:cubicBezTo>
                  <a:cubicBezTo>
                    <a:pt x="149" y="14"/>
                    <a:pt x="185" y="0"/>
                    <a:pt x="228" y="0"/>
                  </a:cubicBezTo>
                  <a:cubicBezTo>
                    <a:pt x="251" y="0"/>
                    <a:pt x="269" y="3"/>
                    <a:pt x="283" y="8"/>
                  </a:cubicBezTo>
                  <a:cubicBezTo>
                    <a:pt x="283" y="8"/>
                    <a:pt x="283" y="73"/>
                    <a:pt x="283"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50"/>
            <p:cNvSpPr>
              <a:spLocks/>
            </p:cNvSpPr>
            <p:nvPr/>
          </p:nvSpPr>
          <p:spPr bwMode="auto">
            <a:xfrm>
              <a:off x="9119926" y="1518862"/>
              <a:ext cx="119063" cy="287337"/>
            </a:xfrm>
            <a:custGeom>
              <a:avLst/>
              <a:gdLst>
                <a:gd name="T0" fmla="*/ 283 w 283"/>
                <a:gd name="T1" fmla="*/ 73 h 676"/>
                <a:gd name="T2" fmla="*/ 233 w 283"/>
                <a:gd name="T3" fmla="*/ 61 h 676"/>
                <a:gd name="T4" fmla="*/ 154 w 283"/>
                <a:gd name="T5" fmla="*/ 156 h 676"/>
                <a:gd name="T6" fmla="*/ 154 w 283"/>
                <a:gd name="T7" fmla="*/ 226 h 676"/>
                <a:gd name="T8" fmla="*/ 264 w 283"/>
                <a:gd name="T9" fmla="*/ 226 h 676"/>
                <a:gd name="T10" fmla="*/ 264 w 283"/>
                <a:gd name="T11" fmla="*/ 287 h 676"/>
                <a:gd name="T12" fmla="*/ 154 w 283"/>
                <a:gd name="T13" fmla="*/ 287 h 676"/>
                <a:gd name="T14" fmla="*/ 154 w 283"/>
                <a:gd name="T15" fmla="*/ 676 h 676"/>
                <a:gd name="T16" fmla="*/ 80 w 283"/>
                <a:gd name="T17" fmla="*/ 676 h 676"/>
                <a:gd name="T18" fmla="*/ 80 w 283"/>
                <a:gd name="T19" fmla="*/ 287 h 676"/>
                <a:gd name="T20" fmla="*/ 0 w 283"/>
                <a:gd name="T21" fmla="*/ 287 h 676"/>
                <a:gd name="T22" fmla="*/ 0 w 283"/>
                <a:gd name="T23" fmla="*/ 226 h 676"/>
                <a:gd name="T24" fmla="*/ 80 w 283"/>
                <a:gd name="T25" fmla="*/ 226 h 676"/>
                <a:gd name="T26" fmla="*/ 80 w 283"/>
                <a:gd name="T27" fmla="*/ 153 h 676"/>
                <a:gd name="T28" fmla="*/ 122 w 283"/>
                <a:gd name="T29" fmla="*/ 42 h 676"/>
                <a:gd name="T30" fmla="*/ 229 w 283"/>
                <a:gd name="T31" fmla="*/ 0 h 676"/>
                <a:gd name="T32" fmla="*/ 283 w 283"/>
                <a:gd name="T33" fmla="*/ 8 h 676"/>
                <a:gd name="T34" fmla="*/ 283 w 283"/>
                <a:gd name="T35" fmla="*/ 7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676">
                  <a:moveTo>
                    <a:pt x="283" y="73"/>
                  </a:moveTo>
                  <a:cubicBezTo>
                    <a:pt x="268" y="65"/>
                    <a:pt x="252" y="61"/>
                    <a:pt x="233" y="61"/>
                  </a:cubicBezTo>
                  <a:cubicBezTo>
                    <a:pt x="181" y="61"/>
                    <a:pt x="154" y="93"/>
                    <a:pt x="154" y="156"/>
                  </a:cubicBezTo>
                  <a:lnTo>
                    <a:pt x="154" y="226"/>
                  </a:lnTo>
                  <a:lnTo>
                    <a:pt x="264" y="226"/>
                  </a:lnTo>
                  <a:lnTo>
                    <a:pt x="264" y="287"/>
                  </a:lnTo>
                  <a:lnTo>
                    <a:pt x="154" y="287"/>
                  </a:lnTo>
                  <a:lnTo>
                    <a:pt x="154" y="676"/>
                  </a:lnTo>
                  <a:lnTo>
                    <a:pt x="80" y="676"/>
                  </a:lnTo>
                  <a:lnTo>
                    <a:pt x="80" y="287"/>
                  </a:lnTo>
                  <a:lnTo>
                    <a:pt x="0" y="287"/>
                  </a:lnTo>
                  <a:lnTo>
                    <a:pt x="0" y="226"/>
                  </a:lnTo>
                  <a:lnTo>
                    <a:pt x="80" y="226"/>
                  </a:lnTo>
                  <a:lnTo>
                    <a:pt x="80" y="153"/>
                  </a:lnTo>
                  <a:cubicBezTo>
                    <a:pt x="80" y="107"/>
                    <a:pt x="94" y="70"/>
                    <a:pt x="122" y="42"/>
                  </a:cubicBezTo>
                  <a:cubicBezTo>
                    <a:pt x="150" y="14"/>
                    <a:pt x="185" y="0"/>
                    <a:pt x="229" y="0"/>
                  </a:cubicBezTo>
                  <a:cubicBezTo>
                    <a:pt x="251" y="0"/>
                    <a:pt x="269" y="3"/>
                    <a:pt x="283" y="8"/>
                  </a:cubicBezTo>
                  <a:lnTo>
                    <a:pt x="283" y="7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51"/>
            <p:cNvSpPr>
              <a:spLocks noEditPoints="1"/>
            </p:cNvSpPr>
            <p:nvPr/>
          </p:nvSpPr>
          <p:spPr bwMode="auto">
            <a:xfrm>
              <a:off x="9256451" y="1525212"/>
              <a:ext cx="41275" cy="280987"/>
            </a:xfrm>
            <a:custGeom>
              <a:avLst/>
              <a:gdLst>
                <a:gd name="T0" fmla="*/ 98 w 98"/>
                <a:gd name="T1" fmla="*/ 47 h 658"/>
                <a:gd name="T2" fmla="*/ 83 w 98"/>
                <a:gd name="T3" fmla="*/ 80 h 658"/>
                <a:gd name="T4" fmla="*/ 49 w 98"/>
                <a:gd name="T5" fmla="*/ 94 h 658"/>
                <a:gd name="T6" fmla="*/ 14 w 98"/>
                <a:gd name="T7" fmla="*/ 81 h 658"/>
                <a:gd name="T8" fmla="*/ 0 w 98"/>
                <a:gd name="T9" fmla="*/ 47 h 658"/>
                <a:gd name="T10" fmla="*/ 14 w 98"/>
                <a:gd name="T11" fmla="*/ 14 h 658"/>
                <a:gd name="T12" fmla="*/ 49 w 98"/>
                <a:gd name="T13" fmla="*/ 0 h 658"/>
                <a:gd name="T14" fmla="*/ 84 w 98"/>
                <a:gd name="T15" fmla="*/ 14 h 658"/>
                <a:gd name="T16" fmla="*/ 98 w 98"/>
                <a:gd name="T17" fmla="*/ 47 h 658"/>
                <a:gd name="T18" fmla="*/ 85 w 98"/>
                <a:gd name="T19" fmla="*/ 658 h 658"/>
                <a:gd name="T20" fmla="*/ 10 w 98"/>
                <a:gd name="T21" fmla="*/ 658 h 658"/>
                <a:gd name="T22" fmla="*/ 10 w 98"/>
                <a:gd name="T23" fmla="*/ 208 h 658"/>
                <a:gd name="T24" fmla="*/ 85 w 98"/>
                <a:gd name="T25" fmla="*/ 208 h 658"/>
                <a:gd name="T26" fmla="*/ 85 w 98"/>
                <a:gd name="T27"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658">
                  <a:moveTo>
                    <a:pt x="98" y="47"/>
                  </a:moveTo>
                  <a:cubicBezTo>
                    <a:pt x="98" y="60"/>
                    <a:pt x="93" y="71"/>
                    <a:pt x="83" y="80"/>
                  </a:cubicBezTo>
                  <a:cubicBezTo>
                    <a:pt x="74" y="89"/>
                    <a:pt x="62" y="94"/>
                    <a:pt x="49" y="94"/>
                  </a:cubicBezTo>
                  <a:cubicBezTo>
                    <a:pt x="35" y="94"/>
                    <a:pt x="23" y="89"/>
                    <a:pt x="14" y="81"/>
                  </a:cubicBezTo>
                  <a:cubicBezTo>
                    <a:pt x="5" y="72"/>
                    <a:pt x="0" y="61"/>
                    <a:pt x="0" y="47"/>
                  </a:cubicBezTo>
                  <a:cubicBezTo>
                    <a:pt x="0" y="34"/>
                    <a:pt x="4" y="23"/>
                    <a:pt x="14" y="14"/>
                  </a:cubicBezTo>
                  <a:cubicBezTo>
                    <a:pt x="23" y="5"/>
                    <a:pt x="35" y="0"/>
                    <a:pt x="49" y="0"/>
                  </a:cubicBezTo>
                  <a:cubicBezTo>
                    <a:pt x="63" y="0"/>
                    <a:pt x="74" y="4"/>
                    <a:pt x="84" y="14"/>
                  </a:cubicBezTo>
                  <a:cubicBezTo>
                    <a:pt x="93" y="23"/>
                    <a:pt x="98" y="34"/>
                    <a:pt x="98" y="47"/>
                  </a:cubicBezTo>
                  <a:close/>
                  <a:moveTo>
                    <a:pt x="85" y="658"/>
                  </a:moveTo>
                  <a:lnTo>
                    <a:pt x="10" y="658"/>
                  </a:lnTo>
                  <a:lnTo>
                    <a:pt x="10" y="208"/>
                  </a:lnTo>
                  <a:lnTo>
                    <a:pt x="85" y="208"/>
                  </a:lnTo>
                  <a:lnTo>
                    <a:pt x="85" y="6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52"/>
            <p:cNvSpPr>
              <a:spLocks/>
            </p:cNvSpPr>
            <p:nvPr/>
          </p:nvSpPr>
          <p:spPr bwMode="auto">
            <a:xfrm>
              <a:off x="9324714" y="1609350"/>
              <a:ext cx="149225" cy="201612"/>
            </a:xfrm>
            <a:custGeom>
              <a:avLst/>
              <a:gdLst>
                <a:gd name="T0" fmla="*/ 351 w 352"/>
                <a:gd name="T1" fmla="*/ 440 h 472"/>
                <a:gd name="T2" fmla="*/ 222 w 352"/>
                <a:gd name="T3" fmla="*/ 472 h 472"/>
                <a:gd name="T4" fmla="*/ 107 w 352"/>
                <a:gd name="T5" fmla="*/ 444 h 472"/>
                <a:gd name="T6" fmla="*/ 28 w 352"/>
                <a:gd name="T7" fmla="*/ 363 h 472"/>
                <a:gd name="T8" fmla="*/ 0 w 352"/>
                <a:gd name="T9" fmla="*/ 247 h 472"/>
                <a:gd name="T10" fmla="*/ 66 w 352"/>
                <a:gd name="T11" fmla="*/ 68 h 472"/>
                <a:gd name="T12" fmla="*/ 243 w 352"/>
                <a:gd name="T13" fmla="*/ 0 h 472"/>
                <a:gd name="T14" fmla="*/ 352 w 352"/>
                <a:gd name="T15" fmla="*/ 23 h 472"/>
                <a:gd name="T16" fmla="*/ 352 w 352"/>
                <a:gd name="T17" fmla="*/ 97 h 472"/>
                <a:gd name="T18" fmla="*/ 240 w 352"/>
                <a:gd name="T19" fmla="*/ 62 h 472"/>
                <a:gd name="T20" fmla="*/ 122 w 352"/>
                <a:gd name="T21" fmla="*/ 111 h 472"/>
                <a:gd name="T22" fmla="*/ 77 w 352"/>
                <a:gd name="T23" fmla="*/ 240 h 472"/>
                <a:gd name="T24" fmla="*/ 120 w 352"/>
                <a:gd name="T25" fmla="*/ 365 h 472"/>
                <a:gd name="T26" fmla="*/ 236 w 352"/>
                <a:gd name="T27" fmla="*/ 411 h 472"/>
                <a:gd name="T28" fmla="*/ 351 w 352"/>
                <a:gd name="T29" fmla="*/ 372 h 472"/>
                <a:gd name="T30" fmla="*/ 351 w 352"/>
                <a:gd name="T31" fmla="*/ 440 h 472"/>
                <a:gd name="T32" fmla="*/ 351 w 352"/>
                <a:gd name="T33" fmla="*/ 440 h 472"/>
                <a:gd name="T34" fmla="*/ 351 w 352"/>
                <a:gd name="T35" fmla="*/ 44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2" h="472">
                  <a:moveTo>
                    <a:pt x="351" y="440"/>
                  </a:moveTo>
                  <a:cubicBezTo>
                    <a:pt x="315" y="461"/>
                    <a:pt x="272" y="472"/>
                    <a:pt x="222" y="472"/>
                  </a:cubicBezTo>
                  <a:cubicBezTo>
                    <a:pt x="180" y="472"/>
                    <a:pt x="142" y="463"/>
                    <a:pt x="107" y="444"/>
                  </a:cubicBezTo>
                  <a:cubicBezTo>
                    <a:pt x="74" y="425"/>
                    <a:pt x="47" y="398"/>
                    <a:pt x="28" y="363"/>
                  </a:cubicBezTo>
                  <a:cubicBezTo>
                    <a:pt x="9" y="329"/>
                    <a:pt x="0" y="290"/>
                    <a:pt x="0" y="247"/>
                  </a:cubicBezTo>
                  <a:cubicBezTo>
                    <a:pt x="0" y="173"/>
                    <a:pt x="22" y="113"/>
                    <a:pt x="66" y="68"/>
                  </a:cubicBezTo>
                  <a:cubicBezTo>
                    <a:pt x="111" y="23"/>
                    <a:pt x="170" y="0"/>
                    <a:pt x="243" y="0"/>
                  </a:cubicBezTo>
                  <a:cubicBezTo>
                    <a:pt x="284" y="0"/>
                    <a:pt x="320" y="8"/>
                    <a:pt x="352" y="23"/>
                  </a:cubicBezTo>
                  <a:lnTo>
                    <a:pt x="352" y="97"/>
                  </a:lnTo>
                  <a:cubicBezTo>
                    <a:pt x="317" y="73"/>
                    <a:pt x="280" y="62"/>
                    <a:pt x="240" y="62"/>
                  </a:cubicBezTo>
                  <a:cubicBezTo>
                    <a:pt x="192" y="62"/>
                    <a:pt x="152" y="78"/>
                    <a:pt x="122" y="111"/>
                  </a:cubicBezTo>
                  <a:cubicBezTo>
                    <a:pt x="92" y="145"/>
                    <a:pt x="77" y="188"/>
                    <a:pt x="77" y="240"/>
                  </a:cubicBezTo>
                  <a:cubicBezTo>
                    <a:pt x="77" y="293"/>
                    <a:pt x="91" y="334"/>
                    <a:pt x="120" y="365"/>
                  </a:cubicBezTo>
                  <a:cubicBezTo>
                    <a:pt x="149" y="395"/>
                    <a:pt x="187" y="411"/>
                    <a:pt x="236" y="411"/>
                  </a:cubicBezTo>
                  <a:cubicBezTo>
                    <a:pt x="276" y="411"/>
                    <a:pt x="315" y="398"/>
                    <a:pt x="351" y="372"/>
                  </a:cubicBezTo>
                  <a:lnTo>
                    <a:pt x="351" y="440"/>
                  </a:lnTo>
                  <a:lnTo>
                    <a:pt x="351" y="440"/>
                  </a:lnTo>
                  <a:lnTo>
                    <a:pt x="351" y="4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53"/>
            <p:cNvSpPr>
              <a:spLocks noEditPoints="1"/>
            </p:cNvSpPr>
            <p:nvPr/>
          </p:nvSpPr>
          <p:spPr bwMode="auto">
            <a:xfrm>
              <a:off x="9494576" y="1609350"/>
              <a:ext cx="173038" cy="201612"/>
            </a:xfrm>
            <a:custGeom>
              <a:avLst/>
              <a:gdLst>
                <a:gd name="T0" fmla="*/ 408 w 408"/>
                <a:gd name="T1" fmla="*/ 254 h 472"/>
                <a:gd name="T2" fmla="*/ 78 w 408"/>
                <a:gd name="T3" fmla="*/ 254 h 472"/>
                <a:gd name="T4" fmla="*/ 120 w 408"/>
                <a:gd name="T5" fmla="*/ 370 h 472"/>
                <a:gd name="T6" fmla="*/ 230 w 408"/>
                <a:gd name="T7" fmla="*/ 411 h 472"/>
                <a:gd name="T8" fmla="*/ 375 w 408"/>
                <a:gd name="T9" fmla="*/ 361 h 472"/>
                <a:gd name="T10" fmla="*/ 375 w 408"/>
                <a:gd name="T11" fmla="*/ 429 h 472"/>
                <a:gd name="T12" fmla="*/ 213 w 408"/>
                <a:gd name="T13" fmla="*/ 472 h 472"/>
                <a:gd name="T14" fmla="*/ 56 w 408"/>
                <a:gd name="T15" fmla="*/ 410 h 472"/>
                <a:gd name="T16" fmla="*/ 0 w 408"/>
                <a:gd name="T17" fmla="*/ 238 h 472"/>
                <a:gd name="T18" fmla="*/ 28 w 408"/>
                <a:gd name="T19" fmla="*/ 116 h 472"/>
                <a:gd name="T20" fmla="*/ 106 w 408"/>
                <a:gd name="T21" fmla="*/ 30 h 472"/>
                <a:gd name="T22" fmla="*/ 215 w 408"/>
                <a:gd name="T23" fmla="*/ 0 h 472"/>
                <a:gd name="T24" fmla="*/ 357 w 408"/>
                <a:gd name="T25" fmla="*/ 57 h 472"/>
                <a:gd name="T26" fmla="*/ 408 w 408"/>
                <a:gd name="T27" fmla="*/ 216 h 472"/>
                <a:gd name="T28" fmla="*/ 408 w 408"/>
                <a:gd name="T29" fmla="*/ 254 h 472"/>
                <a:gd name="T30" fmla="*/ 408 w 408"/>
                <a:gd name="T31" fmla="*/ 254 h 472"/>
                <a:gd name="T32" fmla="*/ 331 w 408"/>
                <a:gd name="T33" fmla="*/ 193 h 472"/>
                <a:gd name="T34" fmla="*/ 300 w 408"/>
                <a:gd name="T35" fmla="*/ 96 h 472"/>
                <a:gd name="T36" fmla="*/ 214 w 408"/>
                <a:gd name="T37" fmla="*/ 61 h 472"/>
                <a:gd name="T38" fmla="*/ 125 w 408"/>
                <a:gd name="T39" fmla="*/ 98 h 472"/>
                <a:gd name="T40" fmla="*/ 79 w 408"/>
                <a:gd name="T41" fmla="*/ 193 h 472"/>
                <a:gd name="T42" fmla="*/ 331 w 408"/>
                <a:gd name="T43" fmla="*/ 19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8" h="472">
                  <a:moveTo>
                    <a:pt x="408" y="254"/>
                  </a:moveTo>
                  <a:lnTo>
                    <a:pt x="78" y="254"/>
                  </a:lnTo>
                  <a:cubicBezTo>
                    <a:pt x="79" y="305"/>
                    <a:pt x="93" y="344"/>
                    <a:pt x="120" y="370"/>
                  </a:cubicBezTo>
                  <a:cubicBezTo>
                    <a:pt x="146" y="397"/>
                    <a:pt x="183" y="411"/>
                    <a:pt x="230" y="411"/>
                  </a:cubicBezTo>
                  <a:cubicBezTo>
                    <a:pt x="283" y="411"/>
                    <a:pt x="332" y="394"/>
                    <a:pt x="375" y="361"/>
                  </a:cubicBezTo>
                  <a:lnTo>
                    <a:pt x="375" y="429"/>
                  </a:lnTo>
                  <a:cubicBezTo>
                    <a:pt x="334" y="458"/>
                    <a:pt x="280" y="472"/>
                    <a:pt x="213" y="472"/>
                  </a:cubicBezTo>
                  <a:cubicBezTo>
                    <a:pt x="146" y="472"/>
                    <a:pt x="94" y="451"/>
                    <a:pt x="56" y="410"/>
                  </a:cubicBezTo>
                  <a:cubicBezTo>
                    <a:pt x="19" y="368"/>
                    <a:pt x="0" y="311"/>
                    <a:pt x="0" y="238"/>
                  </a:cubicBezTo>
                  <a:cubicBezTo>
                    <a:pt x="0" y="193"/>
                    <a:pt x="10" y="153"/>
                    <a:pt x="28" y="116"/>
                  </a:cubicBezTo>
                  <a:cubicBezTo>
                    <a:pt x="47" y="79"/>
                    <a:pt x="73" y="51"/>
                    <a:pt x="106" y="30"/>
                  </a:cubicBezTo>
                  <a:cubicBezTo>
                    <a:pt x="139" y="10"/>
                    <a:pt x="175" y="0"/>
                    <a:pt x="215" y="0"/>
                  </a:cubicBezTo>
                  <a:cubicBezTo>
                    <a:pt x="276" y="0"/>
                    <a:pt x="323" y="19"/>
                    <a:pt x="357" y="57"/>
                  </a:cubicBezTo>
                  <a:cubicBezTo>
                    <a:pt x="391" y="95"/>
                    <a:pt x="408" y="148"/>
                    <a:pt x="408" y="216"/>
                  </a:cubicBezTo>
                  <a:lnTo>
                    <a:pt x="408" y="254"/>
                  </a:lnTo>
                  <a:lnTo>
                    <a:pt x="408" y="254"/>
                  </a:lnTo>
                  <a:close/>
                  <a:moveTo>
                    <a:pt x="331" y="193"/>
                  </a:moveTo>
                  <a:cubicBezTo>
                    <a:pt x="331" y="151"/>
                    <a:pt x="320" y="119"/>
                    <a:pt x="300" y="96"/>
                  </a:cubicBezTo>
                  <a:cubicBezTo>
                    <a:pt x="280" y="73"/>
                    <a:pt x="251" y="61"/>
                    <a:pt x="214" y="61"/>
                  </a:cubicBezTo>
                  <a:cubicBezTo>
                    <a:pt x="180" y="61"/>
                    <a:pt x="150" y="73"/>
                    <a:pt x="125" y="98"/>
                  </a:cubicBezTo>
                  <a:cubicBezTo>
                    <a:pt x="101" y="122"/>
                    <a:pt x="85" y="153"/>
                    <a:pt x="79" y="193"/>
                  </a:cubicBezTo>
                  <a:lnTo>
                    <a:pt x="331"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54"/>
            <p:cNvSpPr>
              <a:spLocks/>
            </p:cNvSpPr>
            <p:nvPr/>
          </p:nvSpPr>
          <p:spPr bwMode="auto">
            <a:xfrm>
              <a:off x="9748576" y="1533150"/>
              <a:ext cx="160338" cy="277812"/>
            </a:xfrm>
            <a:custGeom>
              <a:avLst/>
              <a:gdLst>
                <a:gd name="T0" fmla="*/ 379 w 379"/>
                <a:gd name="T1" fmla="*/ 463 h 652"/>
                <a:gd name="T2" fmla="*/ 316 w 379"/>
                <a:gd name="T3" fmla="*/ 600 h 652"/>
                <a:gd name="T4" fmla="*/ 149 w 379"/>
                <a:gd name="T5" fmla="*/ 652 h 652"/>
                <a:gd name="T6" fmla="*/ 0 w 379"/>
                <a:gd name="T7" fmla="*/ 618 h 652"/>
                <a:gd name="T8" fmla="*/ 0 w 379"/>
                <a:gd name="T9" fmla="*/ 540 h 652"/>
                <a:gd name="T10" fmla="*/ 152 w 379"/>
                <a:gd name="T11" fmla="*/ 591 h 652"/>
                <a:gd name="T12" fmla="*/ 261 w 379"/>
                <a:gd name="T13" fmla="*/ 558 h 652"/>
                <a:gd name="T14" fmla="*/ 302 w 379"/>
                <a:gd name="T15" fmla="*/ 469 h 652"/>
                <a:gd name="T16" fmla="*/ 120 w 379"/>
                <a:gd name="T17" fmla="*/ 346 h 652"/>
                <a:gd name="T18" fmla="*/ 65 w 379"/>
                <a:gd name="T19" fmla="*/ 346 h 652"/>
                <a:gd name="T20" fmla="*/ 65 w 379"/>
                <a:gd name="T21" fmla="*/ 285 h 652"/>
                <a:gd name="T22" fmla="*/ 117 w 379"/>
                <a:gd name="T23" fmla="*/ 285 h 652"/>
                <a:gd name="T24" fmla="*/ 279 w 379"/>
                <a:gd name="T25" fmla="*/ 169 h 652"/>
                <a:gd name="T26" fmla="*/ 155 w 379"/>
                <a:gd name="T27" fmla="*/ 61 h 652"/>
                <a:gd name="T28" fmla="*/ 25 w 379"/>
                <a:gd name="T29" fmla="*/ 106 h 652"/>
                <a:gd name="T30" fmla="*/ 25 w 379"/>
                <a:gd name="T31" fmla="*/ 36 h 652"/>
                <a:gd name="T32" fmla="*/ 174 w 379"/>
                <a:gd name="T33" fmla="*/ 0 h 652"/>
                <a:gd name="T34" fmla="*/ 305 w 379"/>
                <a:gd name="T35" fmla="*/ 42 h 652"/>
                <a:gd name="T36" fmla="*/ 355 w 379"/>
                <a:gd name="T37" fmla="*/ 151 h 652"/>
                <a:gd name="T38" fmla="*/ 225 w 379"/>
                <a:gd name="T39" fmla="*/ 311 h 652"/>
                <a:gd name="T40" fmla="*/ 225 w 379"/>
                <a:gd name="T41" fmla="*/ 312 h 652"/>
                <a:gd name="T42" fmla="*/ 337 w 379"/>
                <a:gd name="T43" fmla="*/ 361 h 652"/>
                <a:gd name="T44" fmla="*/ 379 w 379"/>
                <a:gd name="T45" fmla="*/ 463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9" h="652">
                  <a:moveTo>
                    <a:pt x="379" y="463"/>
                  </a:moveTo>
                  <a:cubicBezTo>
                    <a:pt x="379" y="519"/>
                    <a:pt x="358" y="565"/>
                    <a:pt x="316" y="600"/>
                  </a:cubicBezTo>
                  <a:cubicBezTo>
                    <a:pt x="273" y="635"/>
                    <a:pt x="218" y="652"/>
                    <a:pt x="149" y="652"/>
                  </a:cubicBezTo>
                  <a:cubicBezTo>
                    <a:pt x="86" y="652"/>
                    <a:pt x="37" y="641"/>
                    <a:pt x="0" y="618"/>
                  </a:cubicBezTo>
                  <a:lnTo>
                    <a:pt x="0" y="540"/>
                  </a:lnTo>
                  <a:cubicBezTo>
                    <a:pt x="44" y="574"/>
                    <a:pt x="95" y="591"/>
                    <a:pt x="152" y="591"/>
                  </a:cubicBezTo>
                  <a:cubicBezTo>
                    <a:pt x="198" y="591"/>
                    <a:pt x="234" y="580"/>
                    <a:pt x="261" y="558"/>
                  </a:cubicBezTo>
                  <a:cubicBezTo>
                    <a:pt x="289" y="536"/>
                    <a:pt x="302" y="506"/>
                    <a:pt x="302" y="469"/>
                  </a:cubicBezTo>
                  <a:cubicBezTo>
                    <a:pt x="302" y="387"/>
                    <a:pt x="241" y="346"/>
                    <a:pt x="120" y="346"/>
                  </a:cubicBezTo>
                  <a:lnTo>
                    <a:pt x="65" y="346"/>
                  </a:lnTo>
                  <a:lnTo>
                    <a:pt x="65" y="285"/>
                  </a:lnTo>
                  <a:lnTo>
                    <a:pt x="117" y="285"/>
                  </a:lnTo>
                  <a:cubicBezTo>
                    <a:pt x="225" y="285"/>
                    <a:pt x="279" y="246"/>
                    <a:pt x="279" y="169"/>
                  </a:cubicBezTo>
                  <a:cubicBezTo>
                    <a:pt x="279" y="97"/>
                    <a:pt x="237" y="61"/>
                    <a:pt x="155" y="61"/>
                  </a:cubicBezTo>
                  <a:cubicBezTo>
                    <a:pt x="109" y="61"/>
                    <a:pt x="66" y="76"/>
                    <a:pt x="25" y="106"/>
                  </a:cubicBezTo>
                  <a:lnTo>
                    <a:pt x="25" y="36"/>
                  </a:lnTo>
                  <a:cubicBezTo>
                    <a:pt x="67" y="12"/>
                    <a:pt x="116" y="0"/>
                    <a:pt x="174" y="0"/>
                  </a:cubicBezTo>
                  <a:cubicBezTo>
                    <a:pt x="228" y="0"/>
                    <a:pt x="272" y="14"/>
                    <a:pt x="305" y="42"/>
                  </a:cubicBezTo>
                  <a:cubicBezTo>
                    <a:pt x="339" y="69"/>
                    <a:pt x="355" y="106"/>
                    <a:pt x="355" y="151"/>
                  </a:cubicBezTo>
                  <a:cubicBezTo>
                    <a:pt x="355" y="233"/>
                    <a:pt x="312" y="287"/>
                    <a:pt x="225" y="311"/>
                  </a:cubicBezTo>
                  <a:lnTo>
                    <a:pt x="225" y="312"/>
                  </a:lnTo>
                  <a:cubicBezTo>
                    <a:pt x="271" y="317"/>
                    <a:pt x="308" y="333"/>
                    <a:pt x="337" y="361"/>
                  </a:cubicBezTo>
                  <a:cubicBezTo>
                    <a:pt x="365" y="388"/>
                    <a:pt x="379" y="422"/>
                    <a:pt x="379" y="4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55"/>
            <p:cNvSpPr>
              <a:spLocks noEditPoints="1"/>
            </p:cNvSpPr>
            <p:nvPr/>
          </p:nvSpPr>
          <p:spPr bwMode="auto">
            <a:xfrm>
              <a:off x="9940664" y="1533150"/>
              <a:ext cx="176213" cy="277812"/>
            </a:xfrm>
            <a:custGeom>
              <a:avLst/>
              <a:gdLst>
                <a:gd name="T0" fmla="*/ 416 w 416"/>
                <a:gd name="T1" fmla="*/ 441 h 652"/>
                <a:gd name="T2" fmla="*/ 389 w 416"/>
                <a:gd name="T3" fmla="*/ 550 h 652"/>
                <a:gd name="T4" fmla="*/ 315 w 416"/>
                <a:gd name="T5" fmla="*/ 625 h 652"/>
                <a:gd name="T6" fmla="*/ 210 w 416"/>
                <a:gd name="T7" fmla="*/ 652 h 652"/>
                <a:gd name="T8" fmla="*/ 56 w 416"/>
                <a:gd name="T9" fmla="*/ 576 h 652"/>
                <a:gd name="T10" fmla="*/ 0 w 416"/>
                <a:gd name="T11" fmla="*/ 364 h 652"/>
                <a:gd name="T12" fmla="*/ 33 w 416"/>
                <a:gd name="T13" fmla="*/ 173 h 652"/>
                <a:gd name="T14" fmla="*/ 127 w 416"/>
                <a:gd name="T15" fmla="*/ 45 h 652"/>
                <a:gd name="T16" fmla="*/ 267 w 416"/>
                <a:gd name="T17" fmla="*/ 0 h 652"/>
                <a:gd name="T18" fmla="*/ 376 w 416"/>
                <a:gd name="T19" fmla="*/ 18 h 652"/>
                <a:gd name="T20" fmla="*/ 376 w 416"/>
                <a:gd name="T21" fmla="*/ 86 h 652"/>
                <a:gd name="T22" fmla="*/ 269 w 416"/>
                <a:gd name="T23" fmla="*/ 61 h 652"/>
                <a:gd name="T24" fmla="*/ 130 w 416"/>
                <a:gd name="T25" fmla="*/ 136 h 652"/>
                <a:gd name="T26" fmla="*/ 77 w 416"/>
                <a:gd name="T27" fmla="*/ 336 h 652"/>
                <a:gd name="T28" fmla="*/ 79 w 416"/>
                <a:gd name="T29" fmla="*/ 336 h 652"/>
                <a:gd name="T30" fmla="*/ 229 w 416"/>
                <a:gd name="T31" fmla="*/ 247 h 652"/>
                <a:gd name="T32" fmla="*/ 365 w 416"/>
                <a:gd name="T33" fmla="*/ 300 h 652"/>
                <a:gd name="T34" fmla="*/ 416 w 416"/>
                <a:gd name="T35" fmla="*/ 441 h 652"/>
                <a:gd name="T36" fmla="*/ 339 w 416"/>
                <a:gd name="T37" fmla="*/ 450 h 652"/>
                <a:gd name="T38" fmla="*/ 306 w 416"/>
                <a:gd name="T39" fmla="*/ 346 h 652"/>
                <a:gd name="T40" fmla="*/ 212 w 416"/>
                <a:gd name="T41" fmla="*/ 308 h 652"/>
                <a:gd name="T42" fmla="*/ 120 w 416"/>
                <a:gd name="T43" fmla="*/ 345 h 652"/>
                <a:gd name="T44" fmla="*/ 82 w 416"/>
                <a:gd name="T45" fmla="*/ 435 h 652"/>
                <a:gd name="T46" fmla="*/ 119 w 416"/>
                <a:gd name="T47" fmla="*/ 546 h 652"/>
                <a:gd name="T48" fmla="*/ 213 w 416"/>
                <a:gd name="T49" fmla="*/ 591 h 652"/>
                <a:gd name="T50" fmla="*/ 304 w 416"/>
                <a:gd name="T51" fmla="*/ 552 h 652"/>
                <a:gd name="T52" fmla="*/ 339 w 416"/>
                <a:gd name="T53" fmla="*/ 45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6" h="652">
                  <a:moveTo>
                    <a:pt x="416" y="441"/>
                  </a:moveTo>
                  <a:cubicBezTo>
                    <a:pt x="416" y="481"/>
                    <a:pt x="407" y="517"/>
                    <a:pt x="389" y="550"/>
                  </a:cubicBezTo>
                  <a:cubicBezTo>
                    <a:pt x="371" y="582"/>
                    <a:pt x="347" y="607"/>
                    <a:pt x="315" y="625"/>
                  </a:cubicBezTo>
                  <a:cubicBezTo>
                    <a:pt x="284" y="643"/>
                    <a:pt x="249" y="652"/>
                    <a:pt x="210" y="652"/>
                  </a:cubicBezTo>
                  <a:cubicBezTo>
                    <a:pt x="144" y="652"/>
                    <a:pt x="93" y="627"/>
                    <a:pt x="56" y="576"/>
                  </a:cubicBezTo>
                  <a:cubicBezTo>
                    <a:pt x="18" y="525"/>
                    <a:pt x="0" y="455"/>
                    <a:pt x="0" y="364"/>
                  </a:cubicBezTo>
                  <a:cubicBezTo>
                    <a:pt x="0" y="292"/>
                    <a:pt x="11" y="228"/>
                    <a:pt x="33" y="173"/>
                  </a:cubicBezTo>
                  <a:cubicBezTo>
                    <a:pt x="55" y="117"/>
                    <a:pt x="86" y="75"/>
                    <a:pt x="127" y="45"/>
                  </a:cubicBezTo>
                  <a:cubicBezTo>
                    <a:pt x="167" y="15"/>
                    <a:pt x="214" y="0"/>
                    <a:pt x="267" y="0"/>
                  </a:cubicBezTo>
                  <a:cubicBezTo>
                    <a:pt x="312" y="0"/>
                    <a:pt x="348" y="6"/>
                    <a:pt x="376" y="18"/>
                  </a:cubicBezTo>
                  <a:lnTo>
                    <a:pt x="376" y="86"/>
                  </a:lnTo>
                  <a:cubicBezTo>
                    <a:pt x="342" y="70"/>
                    <a:pt x="306" y="61"/>
                    <a:pt x="269" y="61"/>
                  </a:cubicBezTo>
                  <a:cubicBezTo>
                    <a:pt x="211" y="61"/>
                    <a:pt x="165" y="86"/>
                    <a:pt x="130" y="136"/>
                  </a:cubicBezTo>
                  <a:cubicBezTo>
                    <a:pt x="95" y="186"/>
                    <a:pt x="77" y="253"/>
                    <a:pt x="77" y="336"/>
                  </a:cubicBezTo>
                  <a:lnTo>
                    <a:pt x="79" y="336"/>
                  </a:lnTo>
                  <a:cubicBezTo>
                    <a:pt x="109" y="277"/>
                    <a:pt x="159" y="247"/>
                    <a:pt x="229" y="247"/>
                  </a:cubicBezTo>
                  <a:cubicBezTo>
                    <a:pt x="285" y="247"/>
                    <a:pt x="331" y="265"/>
                    <a:pt x="365" y="300"/>
                  </a:cubicBezTo>
                  <a:cubicBezTo>
                    <a:pt x="399" y="336"/>
                    <a:pt x="416" y="383"/>
                    <a:pt x="416" y="441"/>
                  </a:cubicBezTo>
                  <a:close/>
                  <a:moveTo>
                    <a:pt x="339" y="450"/>
                  </a:moveTo>
                  <a:cubicBezTo>
                    <a:pt x="339" y="406"/>
                    <a:pt x="328" y="372"/>
                    <a:pt x="306" y="346"/>
                  </a:cubicBezTo>
                  <a:cubicBezTo>
                    <a:pt x="283" y="321"/>
                    <a:pt x="252" y="308"/>
                    <a:pt x="212" y="308"/>
                  </a:cubicBezTo>
                  <a:cubicBezTo>
                    <a:pt x="175" y="308"/>
                    <a:pt x="145" y="320"/>
                    <a:pt x="120" y="345"/>
                  </a:cubicBezTo>
                  <a:cubicBezTo>
                    <a:pt x="95" y="370"/>
                    <a:pt x="82" y="400"/>
                    <a:pt x="82" y="435"/>
                  </a:cubicBezTo>
                  <a:cubicBezTo>
                    <a:pt x="82" y="479"/>
                    <a:pt x="95" y="516"/>
                    <a:pt x="119" y="546"/>
                  </a:cubicBezTo>
                  <a:cubicBezTo>
                    <a:pt x="144" y="576"/>
                    <a:pt x="175" y="591"/>
                    <a:pt x="213" y="591"/>
                  </a:cubicBezTo>
                  <a:cubicBezTo>
                    <a:pt x="251" y="591"/>
                    <a:pt x="281" y="578"/>
                    <a:pt x="304" y="552"/>
                  </a:cubicBezTo>
                  <a:cubicBezTo>
                    <a:pt x="328" y="526"/>
                    <a:pt x="339" y="492"/>
                    <a:pt x="339" y="4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56"/>
            <p:cNvSpPr>
              <a:spLocks/>
            </p:cNvSpPr>
            <p:nvPr/>
          </p:nvSpPr>
          <p:spPr bwMode="auto">
            <a:xfrm>
              <a:off x="10148626" y="1537912"/>
              <a:ext cx="155575" cy="273050"/>
            </a:xfrm>
            <a:custGeom>
              <a:avLst/>
              <a:gdLst>
                <a:gd name="T0" fmla="*/ 368 w 368"/>
                <a:gd name="T1" fmla="*/ 438 h 641"/>
                <a:gd name="T2" fmla="*/ 305 w 368"/>
                <a:gd name="T3" fmla="*/ 585 h 641"/>
                <a:gd name="T4" fmla="*/ 136 w 368"/>
                <a:gd name="T5" fmla="*/ 641 h 641"/>
                <a:gd name="T6" fmla="*/ 0 w 368"/>
                <a:gd name="T7" fmla="*/ 615 h 641"/>
                <a:gd name="T8" fmla="*/ 0 w 368"/>
                <a:gd name="T9" fmla="*/ 538 h 641"/>
                <a:gd name="T10" fmla="*/ 137 w 368"/>
                <a:gd name="T11" fmla="*/ 579 h 641"/>
                <a:gd name="T12" fmla="*/ 249 w 368"/>
                <a:gd name="T13" fmla="*/ 542 h 641"/>
                <a:gd name="T14" fmla="*/ 291 w 368"/>
                <a:gd name="T15" fmla="*/ 442 h 641"/>
                <a:gd name="T16" fmla="*/ 248 w 368"/>
                <a:gd name="T17" fmla="*/ 345 h 641"/>
                <a:gd name="T18" fmla="*/ 123 w 368"/>
                <a:gd name="T19" fmla="*/ 310 h 641"/>
                <a:gd name="T20" fmla="*/ 12 w 368"/>
                <a:gd name="T21" fmla="*/ 316 h 641"/>
                <a:gd name="T22" fmla="*/ 35 w 368"/>
                <a:gd name="T23" fmla="*/ 0 h 641"/>
                <a:gd name="T24" fmla="*/ 338 w 368"/>
                <a:gd name="T25" fmla="*/ 0 h 641"/>
                <a:gd name="T26" fmla="*/ 338 w 368"/>
                <a:gd name="T27" fmla="*/ 65 h 641"/>
                <a:gd name="T28" fmla="*/ 100 w 368"/>
                <a:gd name="T29" fmla="*/ 65 h 641"/>
                <a:gd name="T30" fmla="*/ 86 w 368"/>
                <a:gd name="T31" fmla="*/ 250 h 641"/>
                <a:gd name="T32" fmla="*/ 147 w 368"/>
                <a:gd name="T33" fmla="*/ 248 h 641"/>
                <a:gd name="T34" fmla="*/ 308 w 368"/>
                <a:gd name="T35" fmla="*/ 297 h 641"/>
                <a:gd name="T36" fmla="*/ 368 w 368"/>
                <a:gd name="T37" fmla="*/ 43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641">
                  <a:moveTo>
                    <a:pt x="368" y="438"/>
                  </a:moveTo>
                  <a:cubicBezTo>
                    <a:pt x="368" y="499"/>
                    <a:pt x="347" y="548"/>
                    <a:pt x="305" y="585"/>
                  </a:cubicBezTo>
                  <a:cubicBezTo>
                    <a:pt x="262" y="622"/>
                    <a:pt x="206" y="641"/>
                    <a:pt x="136" y="641"/>
                  </a:cubicBezTo>
                  <a:cubicBezTo>
                    <a:pt x="75" y="641"/>
                    <a:pt x="30" y="632"/>
                    <a:pt x="0" y="615"/>
                  </a:cubicBezTo>
                  <a:lnTo>
                    <a:pt x="0" y="538"/>
                  </a:lnTo>
                  <a:cubicBezTo>
                    <a:pt x="45" y="566"/>
                    <a:pt x="90" y="579"/>
                    <a:pt x="137" y="579"/>
                  </a:cubicBezTo>
                  <a:cubicBezTo>
                    <a:pt x="183" y="579"/>
                    <a:pt x="220" y="567"/>
                    <a:pt x="249" y="542"/>
                  </a:cubicBezTo>
                  <a:cubicBezTo>
                    <a:pt x="277" y="517"/>
                    <a:pt x="291" y="484"/>
                    <a:pt x="291" y="442"/>
                  </a:cubicBezTo>
                  <a:cubicBezTo>
                    <a:pt x="291" y="401"/>
                    <a:pt x="277" y="369"/>
                    <a:pt x="248" y="345"/>
                  </a:cubicBezTo>
                  <a:cubicBezTo>
                    <a:pt x="220" y="322"/>
                    <a:pt x="178" y="310"/>
                    <a:pt x="123" y="310"/>
                  </a:cubicBezTo>
                  <a:cubicBezTo>
                    <a:pt x="80" y="310"/>
                    <a:pt x="43" y="312"/>
                    <a:pt x="12" y="316"/>
                  </a:cubicBezTo>
                  <a:lnTo>
                    <a:pt x="35" y="0"/>
                  </a:lnTo>
                  <a:lnTo>
                    <a:pt x="338" y="0"/>
                  </a:lnTo>
                  <a:lnTo>
                    <a:pt x="338" y="65"/>
                  </a:lnTo>
                  <a:lnTo>
                    <a:pt x="100" y="65"/>
                  </a:lnTo>
                  <a:lnTo>
                    <a:pt x="86" y="250"/>
                  </a:lnTo>
                  <a:lnTo>
                    <a:pt x="147" y="248"/>
                  </a:lnTo>
                  <a:cubicBezTo>
                    <a:pt x="215" y="248"/>
                    <a:pt x="269" y="264"/>
                    <a:pt x="308" y="297"/>
                  </a:cubicBezTo>
                  <a:cubicBezTo>
                    <a:pt x="348" y="330"/>
                    <a:pt x="368" y="377"/>
                    <a:pt x="368" y="4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57"/>
            <p:cNvSpPr>
              <a:spLocks/>
            </p:cNvSpPr>
            <p:nvPr/>
          </p:nvSpPr>
          <p:spPr bwMode="auto">
            <a:xfrm>
              <a:off x="8202351" y="1447425"/>
              <a:ext cx="385763" cy="447675"/>
            </a:xfrm>
            <a:custGeom>
              <a:avLst/>
              <a:gdLst>
                <a:gd name="T0" fmla="*/ 243 w 243"/>
                <a:gd name="T1" fmla="*/ 258 h 282"/>
                <a:gd name="T2" fmla="*/ 243 w 243"/>
                <a:gd name="T3" fmla="*/ 258 h 282"/>
                <a:gd name="T4" fmla="*/ 243 w 243"/>
                <a:gd name="T5" fmla="*/ 24 h 282"/>
                <a:gd name="T6" fmla="*/ 157 w 243"/>
                <a:gd name="T7" fmla="*/ 0 h 282"/>
                <a:gd name="T8" fmla="*/ 1 w 243"/>
                <a:gd name="T9" fmla="*/ 57 h 282"/>
                <a:gd name="T10" fmla="*/ 0 w 243"/>
                <a:gd name="T11" fmla="*/ 57 h 282"/>
                <a:gd name="T12" fmla="*/ 0 w 243"/>
                <a:gd name="T13" fmla="*/ 226 h 282"/>
                <a:gd name="T14" fmla="*/ 54 w 243"/>
                <a:gd name="T15" fmla="*/ 206 h 282"/>
                <a:gd name="T16" fmla="*/ 54 w 243"/>
                <a:gd name="T17" fmla="*/ 68 h 282"/>
                <a:gd name="T18" fmla="*/ 157 w 243"/>
                <a:gd name="T19" fmla="*/ 45 h 282"/>
                <a:gd name="T20" fmla="*/ 157 w 243"/>
                <a:gd name="T21" fmla="*/ 247 h 282"/>
                <a:gd name="T22" fmla="*/ 0 w 243"/>
                <a:gd name="T23" fmla="*/ 226 h 282"/>
                <a:gd name="T24" fmla="*/ 157 w 243"/>
                <a:gd name="T25" fmla="*/ 282 h 282"/>
                <a:gd name="T26" fmla="*/ 157 w 243"/>
                <a:gd name="T27" fmla="*/ 282 h 282"/>
                <a:gd name="T28" fmla="*/ 243 w 243"/>
                <a:gd name="T29" fmla="*/ 259 h 282"/>
                <a:gd name="T30" fmla="*/ 243 w 243"/>
                <a:gd name="T31" fmla="*/ 258 h 282"/>
                <a:gd name="T32" fmla="*/ 243 w 243"/>
                <a:gd name="T33" fmla="*/ 25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2">
                  <a:moveTo>
                    <a:pt x="243" y="258"/>
                  </a:moveTo>
                  <a:lnTo>
                    <a:pt x="243" y="258"/>
                  </a:lnTo>
                  <a:lnTo>
                    <a:pt x="243" y="24"/>
                  </a:lnTo>
                  <a:lnTo>
                    <a:pt x="157" y="0"/>
                  </a:lnTo>
                  <a:lnTo>
                    <a:pt x="1" y="57"/>
                  </a:lnTo>
                  <a:lnTo>
                    <a:pt x="0" y="57"/>
                  </a:lnTo>
                  <a:lnTo>
                    <a:pt x="0" y="226"/>
                  </a:lnTo>
                  <a:lnTo>
                    <a:pt x="54" y="206"/>
                  </a:lnTo>
                  <a:lnTo>
                    <a:pt x="54" y="68"/>
                  </a:lnTo>
                  <a:lnTo>
                    <a:pt x="157" y="45"/>
                  </a:lnTo>
                  <a:lnTo>
                    <a:pt x="157" y="247"/>
                  </a:lnTo>
                  <a:lnTo>
                    <a:pt x="0" y="226"/>
                  </a:lnTo>
                  <a:lnTo>
                    <a:pt x="157" y="282"/>
                  </a:lnTo>
                  <a:lnTo>
                    <a:pt x="157" y="282"/>
                  </a:lnTo>
                  <a:lnTo>
                    <a:pt x="243" y="259"/>
                  </a:lnTo>
                  <a:lnTo>
                    <a:pt x="243" y="258"/>
                  </a:lnTo>
                  <a:lnTo>
                    <a:pt x="243"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8" name="TextBox 97"/>
          <p:cNvSpPr txBox="1"/>
          <p:nvPr/>
        </p:nvSpPr>
        <p:spPr>
          <a:xfrm>
            <a:off x="9214817" y="4303297"/>
            <a:ext cx="913468" cy="489365"/>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ADFS</a:t>
            </a:r>
          </a:p>
        </p:txBody>
      </p:sp>
      <p:pic>
        <p:nvPicPr>
          <p:cNvPr id="54" name="Picture 53"/>
          <p:cNvPicPr>
            <a:picLocks noChangeAspect="1"/>
          </p:cNvPicPr>
          <p:nvPr/>
        </p:nvPicPr>
        <p:blipFill>
          <a:blip r:embed="rId17"/>
          <a:stretch>
            <a:fillRect/>
          </a:stretch>
        </p:blipFill>
        <p:spPr>
          <a:xfrm>
            <a:off x="579437" y="2659062"/>
            <a:ext cx="1411358" cy="876960"/>
          </a:xfrm>
          <a:prstGeom prst="rect">
            <a:avLst/>
          </a:prstGeom>
        </p:spPr>
      </p:pic>
      <p:pic>
        <p:nvPicPr>
          <p:cNvPr id="64" name="Picture 63"/>
          <p:cNvPicPr>
            <a:picLocks noChangeAspect="1"/>
          </p:cNvPicPr>
          <p:nvPr/>
        </p:nvPicPr>
        <p:blipFill>
          <a:blip r:embed="rId18"/>
          <a:stretch>
            <a:fillRect/>
          </a:stretch>
        </p:blipFill>
        <p:spPr>
          <a:xfrm>
            <a:off x="6944870" y="4989534"/>
            <a:ext cx="731335" cy="946128"/>
          </a:xfrm>
          <a:prstGeom prst="rect">
            <a:avLst/>
          </a:prstGeom>
        </p:spPr>
      </p:pic>
      <p:pic>
        <p:nvPicPr>
          <p:cNvPr id="65" name="Picture 64"/>
          <p:cNvPicPr>
            <a:picLocks noChangeAspect="1"/>
          </p:cNvPicPr>
          <p:nvPr/>
        </p:nvPicPr>
        <p:blipFill>
          <a:blip r:embed="rId19"/>
          <a:stretch>
            <a:fillRect/>
          </a:stretch>
        </p:blipFill>
        <p:spPr>
          <a:xfrm>
            <a:off x="6465317" y="4018704"/>
            <a:ext cx="696718" cy="801148"/>
          </a:xfrm>
          <a:prstGeom prst="rect">
            <a:avLst/>
          </a:prstGeom>
        </p:spPr>
      </p:pic>
      <p:pic>
        <p:nvPicPr>
          <p:cNvPr id="60" name="Picture 59"/>
          <p:cNvPicPr>
            <a:picLocks noChangeAspect="1"/>
          </p:cNvPicPr>
          <p:nvPr/>
        </p:nvPicPr>
        <p:blipFill>
          <a:blip r:embed="rId20"/>
          <a:stretch>
            <a:fillRect/>
          </a:stretch>
        </p:blipFill>
        <p:spPr>
          <a:xfrm>
            <a:off x="11018837" y="3497262"/>
            <a:ext cx="360897" cy="356533"/>
          </a:xfrm>
          <a:prstGeom prst="rect">
            <a:avLst/>
          </a:prstGeom>
        </p:spPr>
      </p:pic>
    </p:spTree>
    <p:extLst>
      <p:ext uri="{BB962C8B-B14F-4D97-AF65-F5344CB8AC3E}">
        <p14:creationId xmlns:p14="http://schemas.microsoft.com/office/powerpoint/2010/main" val="244291695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bwMode="auto">
          <a:xfrm>
            <a:off x="4886479" y="2887662"/>
            <a:ext cx="4229616" cy="3788855"/>
          </a:xfrm>
          <a:prstGeom prst="rect">
            <a:avLst/>
          </a:prstGeom>
          <a:noFill/>
          <a:ln w="12700">
            <a:solidFill>
              <a:srgbClr val="FF000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20" name="Straight Connector 19"/>
          <p:cNvCxnSpPr/>
          <p:nvPr/>
        </p:nvCxnSpPr>
        <p:spPr>
          <a:xfrm>
            <a:off x="5259723" y="3360624"/>
            <a:ext cx="0" cy="295603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71914" y="3986858"/>
            <a:ext cx="0" cy="21338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5052714" y="3088464"/>
            <a:ext cx="479723" cy="424560"/>
          </a:xfrm>
          <a:prstGeom prst="rect">
            <a:avLst/>
          </a:prstGeom>
        </p:spPr>
      </p:pic>
      <p:pic>
        <p:nvPicPr>
          <p:cNvPr id="6" name="Picture 5"/>
          <p:cNvPicPr>
            <a:picLocks noChangeAspect="1"/>
          </p:cNvPicPr>
          <p:nvPr/>
        </p:nvPicPr>
        <p:blipFill>
          <a:blip r:embed="rId2"/>
          <a:stretch>
            <a:fillRect/>
          </a:stretch>
        </p:blipFill>
        <p:spPr>
          <a:xfrm>
            <a:off x="6043314" y="5935662"/>
            <a:ext cx="479723" cy="424560"/>
          </a:xfrm>
          <a:prstGeom prst="rect">
            <a:avLst/>
          </a:prstGeom>
        </p:spPr>
      </p:pic>
      <p:sp>
        <p:nvSpPr>
          <p:cNvPr id="37" name="Title 36"/>
          <p:cNvSpPr>
            <a:spLocks noGrp="1"/>
          </p:cNvSpPr>
          <p:nvPr>
            <p:ph type="title"/>
          </p:nvPr>
        </p:nvSpPr>
        <p:spPr/>
        <p:txBody>
          <a:bodyPr/>
          <a:lstStyle/>
          <a:p>
            <a:r>
              <a:rPr lang="en-AU" dirty="0"/>
              <a:t>Deployment | </a:t>
            </a:r>
            <a:r>
              <a:rPr lang="en-AU" sz="4000" dirty="0">
                <a:solidFill>
                  <a:schemeClr val="tx2"/>
                </a:solidFill>
              </a:rPr>
              <a:t>Skype for Business </a:t>
            </a:r>
            <a:r>
              <a:rPr lang="en-AU" sz="4000" dirty="0" smtClean="0">
                <a:solidFill>
                  <a:schemeClr val="tx2"/>
                </a:solidFill>
              </a:rPr>
              <a:t>Hybrid</a:t>
            </a:r>
            <a:endParaRPr lang="en-AU" sz="3200" dirty="0"/>
          </a:p>
        </p:txBody>
      </p:sp>
      <p:sp>
        <p:nvSpPr>
          <p:cNvPr id="36" name="Rectangle 35"/>
          <p:cNvSpPr/>
          <p:nvPr/>
        </p:nvSpPr>
        <p:spPr bwMode="auto">
          <a:xfrm>
            <a:off x="9266973" y="2884066"/>
            <a:ext cx="2821658" cy="3788855"/>
          </a:xfrm>
          <a:prstGeom prst="rect">
            <a:avLst/>
          </a:prstGeom>
          <a:noFill/>
          <a:ln w="1270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38" name="Picture 37"/>
          <p:cNvPicPr>
            <a:picLocks noChangeAspect="1"/>
          </p:cNvPicPr>
          <p:nvPr/>
        </p:nvPicPr>
        <p:blipFill>
          <a:blip r:embed="rId3"/>
          <a:stretch>
            <a:fillRect/>
          </a:stretch>
        </p:blipFill>
        <p:spPr>
          <a:xfrm>
            <a:off x="7361237" y="4057852"/>
            <a:ext cx="798563" cy="811010"/>
          </a:xfrm>
          <a:prstGeom prst="rect">
            <a:avLst/>
          </a:prstGeom>
        </p:spPr>
      </p:pic>
      <p:pic>
        <p:nvPicPr>
          <p:cNvPr id="39" name="Picture 38"/>
          <p:cNvPicPr>
            <a:picLocks noChangeAspect="1"/>
          </p:cNvPicPr>
          <p:nvPr/>
        </p:nvPicPr>
        <p:blipFill>
          <a:blip r:embed="rId4"/>
          <a:stretch>
            <a:fillRect/>
          </a:stretch>
        </p:blipFill>
        <p:spPr>
          <a:xfrm>
            <a:off x="7842055" y="4971369"/>
            <a:ext cx="891149" cy="915282"/>
          </a:xfrm>
          <a:prstGeom prst="rect">
            <a:avLst/>
          </a:prstGeom>
        </p:spPr>
      </p:pic>
      <p:pic>
        <p:nvPicPr>
          <p:cNvPr id="40" name="Picture 39"/>
          <p:cNvPicPr>
            <a:picLocks noChangeAspect="1"/>
          </p:cNvPicPr>
          <p:nvPr/>
        </p:nvPicPr>
        <p:blipFill>
          <a:blip r:embed="rId5"/>
          <a:stretch>
            <a:fillRect/>
          </a:stretch>
        </p:blipFill>
        <p:spPr>
          <a:xfrm>
            <a:off x="6294437" y="2338673"/>
            <a:ext cx="1411358" cy="876960"/>
          </a:xfrm>
          <a:prstGeom prst="rect">
            <a:avLst/>
          </a:prstGeom>
        </p:spPr>
      </p:pic>
      <p:sp>
        <p:nvSpPr>
          <p:cNvPr id="41" name="TextBox 40"/>
          <p:cNvSpPr txBox="1"/>
          <p:nvPr/>
        </p:nvSpPr>
        <p:spPr>
          <a:xfrm>
            <a:off x="6542548" y="2620458"/>
            <a:ext cx="914400" cy="599242"/>
          </a:xfrm>
          <a:prstGeom prst="rect">
            <a:avLst/>
          </a:prstGeom>
          <a:noFill/>
        </p:spPr>
        <p:txBody>
          <a:bodyPr wrap="square" lIns="182880" tIns="146304" rIns="182880" bIns="146304" rtlCol="0">
            <a:spAutoFit/>
          </a:bodyPr>
          <a:lstStyle/>
          <a:p>
            <a:pPr>
              <a:lnSpc>
                <a:spcPct val="90000"/>
              </a:lnSpc>
              <a:spcAft>
                <a:spcPts val="600"/>
              </a:spcAft>
            </a:pPr>
            <a:r>
              <a:rPr lang="en-AU" dirty="0" smtClean="0">
                <a:solidFill>
                  <a:srgbClr val="0070C0"/>
                </a:solidFill>
              </a:rPr>
              <a:t>Voice</a:t>
            </a:r>
          </a:p>
        </p:txBody>
      </p:sp>
      <p:pic>
        <p:nvPicPr>
          <p:cNvPr id="42" name="Picture 41"/>
          <p:cNvPicPr>
            <a:picLocks noChangeAspect="1"/>
          </p:cNvPicPr>
          <p:nvPr/>
        </p:nvPicPr>
        <p:blipFill>
          <a:blip r:embed="rId6"/>
          <a:stretch>
            <a:fillRect/>
          </a:stretch>
        </p:blipFill>
        <p:spPr>
          <a:xfrm>
            <a:off x="9723437" y="5326062"/>
            <a:ext cx="2041967" cy="1049960"/>
          </a:xfrm>
          <a:prstGeom prst="rect">
            <a:avLst/>
          </a:prstGeom>
        </p:spPr>
      </p:pic>
      <p:sp>
        <p:nvSpPr>
          <p:cNvPr id="44" name="TextBox 43"/>
          <p:cNvSpPr txBox="1"/>
          <p:nvPr/>
        </p:nvSpPr>
        <p:spPr>
          <a:xfrm>
            <a:off x="6523037" y="5859462"/>
            <a:ext cx="2286000"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infrastructure</a:t>
            </a:r>
          </a:p>
        </p:txBody>
      </p:sp>
      <p:pic>
        <p:nvPicPr>
          <p:cNvPr id="45" name="Picture 44"/>
          <p:cNvPicPr>
            <a:picLocks noChangeAspect="1"/>
          </p:cNvPicPr>
          <p:nvPr/>
        </p:nvPicPr>
        <p:blipFill>
          <a:blip r:embed="rId7"/>
          <a:stretch>
            <a:fillRect/>
          </a:stretch>
        </p:blipFill>
        <p:spPr>
          <a:xfrm>
            <a:off x="5438214" y="5216219"/>
            <a:ext cx="757500" cy="738873"/>
          </a:xfrm>
          <a:prstGeom prst="rect">
            <a:avLst/>
          </a:prstGeom>
        </p:spPr>
      </p:pic>
      <p:pic>
        <p:nvPicPr>
          <p:cNvPr id="48" name="Picture 47"/>
          <p:cNvPicPr>
            <a:picLocks noChangeAspect="1"/>
          </p:cNvPicPr>
          <p:nvPr/>
        </p:nvPicPr>
        <p:blipFill>
          <a:blip r:embed="rId8"/>
          <a:stretch>
            <a:fillRect/>
          </a:stretch>
        </p:blipFill>
        <p:spPr>
          <a:xfrm>
            <a:off x="6675311" y="3060429"/>
            <a:ext cx="1143126" cy="430992"/>
          </a:xfrm>
          <a:prstGeom prst="rect">
            <a:avLst/>
          </a:prstGeom>
        </p:spPr>
      </p:pic>
      <p:sp>
        <p:nvSpPr>
          <p:cNvPr id="49" name="TextBox 48"/>
          <p:cNvSpPr txBox="1"/>
          <p:nvPr/>
        </p:nvSpPr>
        <p:spPr>
          <a:xfrm>
            <a:off x="5791462" y="3344044"/>
            <a:ext cx="2865175"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Voice Gateway</a:t>
            </a:r>
          </a:p>
        </p:txBody>
      </p:sp>
      <p:pic>
        <p:nvPicPr>
          <p:cNvPr id="50" name="Picture 49"/>
          <p:cNvPicPr>
            <a:picLocks noChangeAspect="1"/>
          </p:cNvPicPr>
          <p:nvPr/>
        </p:nvPicPr>
        <p:blipFill>
          <a:blip r:embed="rId9"/>
          <a:stretch>
            <a:fillRect/>
          </a:stretch>
        </p:blipFill>
        <p:spPr>
          <a:xfrm>
            <a:off x="6776672" y="1973262"/>
            <a:ext cx="736965" cy="626400"/>
          </a:xfrm>
          <a:prstGeom prst="rect">
            <a:avLst/>
          </a:prstGeom>
        </p:spPr>
      </p:pic>
      <p:pic>
        <p:nvPicPr>
          <p:cNvPr id="51" name="Picture 50"/>
          <p:cNvPicPr>
            <a:picLocks noChangeAspect="1"/>
          </p:cNvPicPr>
          <p:nvPr/>
        </p:nvPicPr>
        <p:blipFill>
          <a:blip r:embed="rId6"/>
          <a:stretch>
            <a:fillRect/>
          </a:stretch>
        </p:blipFill>
        <p:spPr>
          <a:xfrm>
            <a:off x="2652270" y="5326062"/>
            <a:ext cx="2041967" cy="1049960"/>
          </a:xfrm>
          <a:prstGeom prst="rect">
            <a:avLst/>
          </a:prstGeom>
        </p:spPr>
      </p:pic>
      <p:pic>
        <p:nvPicPr>
          <p:cNvPr id="52" name="Picture 51"/>
          <p:cNvPicPr>
            <a:picLocks noChangeAspect="1"/>
          </p:cNvPicPr>
          <p:nvPr/>
        </p:nvPicPr>
        <p:blipFill>
          <a:blip r:embed="rId5"/>
          <a:stretch>
            <a:fillRect/>
          </a:stretch>
        </p:blipFill>
        <p:spPr>
          <a:xfrm>
            <a:off x="2560637" y="3472422"/>
            <a:ext cx="2247396" cy="1396440"/>
          </a:xfrm>
          <a:prstGeom prst="rect">
            <a:avLst/>
          </a:prstGeom>
        </p:spPr>
      </p:pic>
      <p:sp>
        <p:nvSpPr>
          <p:cNvPr id="53" name="TextBox 52"/>
          <p:cNvSpPr txBox="1"/>
          <p:nvPr/>
        </p:nvSpPr>
        <p:spPr>
          <a:xfrm>
            <a:off x="2877263" y="4038509"/>
            <a:ext cx="1676922" cy="572464"/>
          </a:xfrm>
          <a:prstGeom prst="rect">
            <a:avLst/>
          </a:prstGeom>
          <a:noFill/>
        </p:spPr>
        <p:txBody>
          <a:bodyPr wrap="square" lIns="182880" tIns="146304" rIns="182880" bIns="146304" rtlCol="0">
            <a:spAutoFit/>
          </a:bodyPr>
          <a:lstStyle/>
          <a:p>
            <a:pPr algn="ctr">
              <a:lnSpc>
                <a:spcPct val="90000"/>
              </a:lnSpc>
              <a:spcAft>
                <a:spcPts val="600"/>
              </a:spcAft>
            </a:pPr>
            <a:r>
              <a:rPr lang="en-AU" sz="2000" i="1" dirty="0" smtClean="0">
                <a:solidFill>
                  <a:schemeClr val="bg1">
                    <a:lumMod val="50000"/>
                    <a:lumOff val="50000"/>
                  </a:schemeClr>
                </a:solidFill>
              </a:rPr>
              <a:t>internet</a:t>
            </a:r>
          </a:p>
        </p:txBody>
      </p:sp>
      <p:pic>
        <p:nvPicPr>
          <p:cNvPr id="56" name="Picture 55"/>
          <p:cNvPicPr>
            <a:picLocks noChangeAspect="1"/>
          </p:cNvPicPr>
          <p:nvPr/>
        </p:nvPicPr>
        <p:blipFill>
          <a:blip r:embed="rId5"/>
          <a:stretch>
            <a:fillRect/>
          </a:stretch>
        </p:blipFill>
        <p:spPr>
          <a:xfrm>
            <a:off x="1208155" y="1928382"/>
            <a:ext cx="1411358" cy="876960"/>
          </a:xfrm>
          <a:prstGeom prst="rect">
            <a:avLst/>
          </a:prstGeom>
        </p:spPr>
      </p:pic>
      <p:pic>
        <p:nvPicPr>
          <p:cNvPr id="57" name="Picture 56"/>
          <p:cNvPicPr>
            <a:picLocks noChangeAspect="1"/>
          </p:cNvPicPr>
          <p:nvPr/>
        </p:nvPicPr>
        <p:blipFill>
          <a:blip r:embed="rId4"/>
          <a:stretch>
            <a:fillRect/>
          </a:stretch>
        </p:blipFill>
        <p:spPr>
          <a:xfrm>
            <a:off x="1478129" y="2039747"/>
            <a:ext cx="675936" cy="694241"/>
          </a:xfrm>
          <a:prstGeom prst="rect">
            <a:avLst/>
          </a:prstGeom>
        </p:spPr>
      </p:pic>
      <p:pic>
        <p:nvPicPr>
          <p:cNvPr id="55" name="Picture 54"/>
          <p:cNvPicPr>
            <a:picLocks noChangeAspect="1"/>
          </p:cNvPicPr>
          <p:nvPr/>
        </p:nvPicPr>
        <p:blipFill>
          <a:blip r:embed="rId10"/>
          <a:stretch>
            <a:fillRect/>
          </a:stretch>
        </p:blipFill>
        <p:spPr>
          <a:xfrm>
            <a:off x="1572810" y="2354261"/>
            <a:ext cx="1411358" cy="876960"/>
          </a:xfrm>
          <a:prstGeom prst="rect">
            <a:avLst/>
          </a:prstGeom>
        </p:spPr>
      </p:pic>
      <p:pic>
        <p:nvPicPr>
          <p:cNvPr id="2" name="Picture 1"/>
          <p:cNvPicPr>
            <a:picLocks noChangeAspect="1"/>
          </p:cNvPicPr>
          <p:nvPr/>
        </p:nvPicPr>
        <p:blipFill>
          <a:blip r:embed="rId11"/>
          <a:stretch>
            <a:fillRect/>
          </a:stretch>
        </p:blipFill>
        <p:spPr>
          <a:xfrm>
            <a:off x="5429617" y="3846449"/>
            <a:ext cx="539947" cy="667216"/>
          </a:xfrm>
          <a:prstGeom prst="rect">
            <a:avLst/>
          </a:prstGeom>
        </p:spPr>
      </p:pic>
      <p:pic>
        <p:nvPicPr>
          <p:cNvPr id="58" name="Picture 57"/>
          <p:cNvPicPr>
            <a:picLocks noChangeAspect="1"/>
          </p:cNvPicPr>
          <p:nvPr/>
        </p:nvPicPr>
        <p:blipFill>
          <a:blip r:embed="rId12"/>
          <a:stretch>
            <a:fillRect/>
          </a:stretch>
        </p:blipFill>
        <p:spPr>
          <a:xfrm>
            <a:off x="10395300" y="3040062"/>
            <a:ext cx="1537937" cy="1385636"/>
          </a:xfrm>
          <a:prstGeom prst="rect">
            <a:avLst/>
          </a:prstGeom>
        </p:spPr>
      </p:pic>
      <p:pic>
        <p:nvPicPr>
          <p:cNvPr id="59" name="Picture 58"/>
          <p:cNvPicPr>
            <a:picLocks noChangeAspect="1"/>
          </p:cNvPicPr>
          <p:nvPr/>
        </p:nvPicPr>
        <p:blipFill>
          <a:blip r:embed="rId13"/>
          <a:stretch>
            <a:fillRect/>
          </a:stretch>
        </p:blipFill>
        <p:spPr>
          <a:xfrm>
            <a:off x="10942637" y="3986858"/>
            <a:ext cx="542295" cy="515040"/>
          </a:xfrm>
          <a:prstGeom prst="rect">
            <a:avLst/>
          </a:prstGeom>
        </p:spPr>
      </p:pic>
      <p:sp>
        <p:nvSpPr>
          <p:cNvPr id="61" name="TextBox 60"/>
          <p:cNvSpPr txBox="1"/>
          <p:nvPr/>
        </p:nvSpPr>
        <p:spPr>
          <a:xfrm>
            <a:off x="10181102" y="4428060"/>
            <a:ext cx="1828335" cy="489365"/>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 User Forest</a:t>
            </a:r>
          </a:p>
        </p:txBody>
      </p:sp>
      <p:sp>
        <p:nvSpPr>
          <p:cNvPr id="63" name="Rectangle 62"/>
          <p:cNvSpPr/>
          <p:nvPr/>
        </p:nvSpPr>
        <p:spPr>
          <a:xfrm>
            <a:off x="597016" y="1174531"/>
            <a:ext cx="6231258" cy="646331"/>
          </a:xfrm>
          <a:prstGeom prst="rect">
            <a:avLst/>
          </a:prstGeom>
        </p:spPr>
        <p:txBody>
          <a:bodyPr wrap="none">
            <a:spAutoFit/>
          </a:bodyPr>
          <a:lstStyle/>
          <a:p>
            <a:r>
              <a:rPr lang="en-AU" sz="3600" dirty="0">
                <a:latin typeface="+mj-lt"/>
              </a:rPr>
              <a:t>S</a:t>
            </a:r>
            <a:r>
              <a:rPr lang="en-AU" sz="3600" dirty="0" smtClean="0">
                <a:latin typeface="+mj-lt"/>
              </a:rPr>
              <a:t>ingle Forest | </a:t>
            </a:r>
            <a:r>
              <a:rPr lang="en-AU" sz="3600" dirty="0" smtClean="0">
                <a:solidFill>
                  <a:srgbClr val="FF0000"/>
                </a:solidFill>
                <a:latin typeface="+mj-lt"/>
              </a:rPr>
              <a:t>Service Provider </a:t>
            </a:r>
            <a:endParaRPr lang="en-AU" sz="3600" dirty="0">
              <a:solidFill>
                <a:srgbClr val="FF0000"/>
              </a:solidFill>
              <a:latin typeface="+mj-lt"/>
            </a:endParaRPr>
          </a:p>
        </p:txBody>
      </p:sp>
      <p:pic>
        <p:nvPicPr>
          <p:cNvPr id="32" name="Picture 31"/>
          <p:cNvPicPr>
            <a:picLocks noChangeAspect="1"/>
          </p:cNvPicPr>
          <p:nvPr/>
        </p:nvPicPr>
        <p:blipFill>
          <a:blip r:embed="rId12"/>
          <a:stretch>
            <a:fillRect/>
          </a:stretch>
        </p:blipFill>
        <p:spPr>
          <a:xfrm>
            <a:off x="10395300" y="1135062"/>
            <a:ext cx="1537937" cy="1385636"/>
          </a:xfrm>
          <a:prstGeom prst="rect">
            <a:avLst/>
          </a:prstGeom>
        </p:spPr>
      </p:pic>
      <p:pic>
        <p:nvPicPr>
          <p:cNvPr id="33" name="Picture 32"/>
          <p:cNvPicPr>
            <a:picLocks noChangeAspect="1"/>
          </p:cNvPicPr>
          <p:nvPr/>
        </p:nvPicPr>
        <p:blipFill>
          <a:blip r:embed="rId13"/>
          <a:stretch>
            <a:fillRect/>
          </a:stretch>
        </p:blipFill>
        <p:spPr>
          <a:xfrm>
            <a:off x="10942637" y="2081858"/>
            <a:ext cx="542295" cy="515040"/>
          </a:xfrm>
          <a:prstGeom prst="rect">
            <a:avLst/>
          </a:prstGeom>
        </p:spPr>
      </p:pic>
      <p:sp>
        <p:nvSpPr>
          <p:cNvPr id="34" name="TextBox 33"/>
          <p:cNvSpPr txBox="1"/>
          <p:nvPr/>
        </p:nvSpPr>
        <p:spPr>
          <a:xfrm>
            <a:off x="9875837" y="1135062"/>
            <a:ext cx="1211456" cy="683264"/>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 User Forest</a:t>
            </a:r>
          </a:p>
        </p:txBody>
      </p:sp>
      <p:pic>
        <p:nvPicPr>
          <p:cNvPr id="35" name="Picture 34"/>
          <p:cNvPicPr>
            <a:picLocks noChangeAspect="1"/>
          </p:cNvPicPr>
          <p:nvPr/>
        </p:nvPicPr>
        <p:blipFill>
          <a:blip r:embed="rId14"/>
          <a:stretch>
            <a:fillRect/>
          </a:stretch>
        </p:blipFill>
        <p:spPr>
          <a:xfrm>
            <a:off x="11018837" y="1530098"/>
            <a:ext cx="360897" cy="356533"/>
          </a:xfrm>
          <a:prstGeom prst="rect">
            <a:avLst/>
          </a:prstGeom>
        </p:spPr>
      </p:pic>
      <p:sp>
        <p:nvSpPr>
          <p:cNvPr id="72" name="Rectangle 71"/>
          <p:cNvSpPr/>
          <p:nvPr/>
        </p:nvSpPr>
        <p:spPr bwMode="auto">
          <a:xfrm>
            <a:off x="7995871" y="1058862"/>
            <a:ext cx="4089765" cy="1681403"/>
          </a:xfrm>
          <a:prstGeom prst="rect">
            <a:avLst/>
          </a:prstGeom>
          <a:noFill/>
          <a:ln w="12700">
            <a:solidFill>
              <a:srgbClr val="FF000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62" name="Picture 61"/>
          <p:cNvPicPr>
            <a:picLocks noChangeAspect="1"/>
          </p:cNvPicPr>
          <p:nvPr/>
        </p:nvPicPr>
        <p:blipFill>
          <a:blip r:embed="rId14"/>
          <a:stretch>
            <a:fillRect/>
          </a:stretch>
        </p:blipFill>
        <p:spPr>
          <a:xfrm>
            <a:off x="11018837" y="3497262"/>
            <a:ext cx="360897" cy="356533"/>
          </a:xfrm>
          <a:prstGeom prst="rect">
            <a:avLst/>
          </a:prstGeom>
        </p:spPr>
      </p:pic>
      <p:pic>
        <p:nvPicPr>
          <p:cNvPr id="75" name="Picture 74"/>
          <p:cNvPicPr>
            <a:picLocks noChangeAspect="1"/>
          </p:cNvPicPr>
          <p:nvPr/>
        </p:nvPicPr>
        <p:blipFill>
          <a:blip r:embed="rId15"/>
          <a:stretch>
            <a:fillRect/>
          </a:stretch>
        </p:blipFill>
        <p:spPr>
          <a:xfrm>
            <a:off x="9428174" y="3141222"/>
            <a:ext cx="500580" cy="584640"/>
          </a:xfrm>
          <a:prstGeom prst="rect">
            <a:avLst/>
          </a:prstGeom>
        </p:spPr>
      </p:pic>
      <p:pic>
        <p:nvPicPr>
          <p:cNvPr id="78" name="Picture 77"/>
          <p:cNvPicPr>
            <a:picLocks noChangeAspect="1"/>
          </p:cNvPicPr>
          <p:nvPr/>
        </p:nvPicPr>
        <p:blipFill>
          <a:blip r:embed="rId16"/>
          <a:stretch>
            <a:fillRect/>
          </a:stretch>
        </p:blipFill>
        <p:spPr>
          <a:xfrm>
            <a:off x="9428174" y="3821197"/>
            <a:ext cx="465818" cy="570720"/>
          </a:xfrm>
          <a:prstGeom prst="rect">
            <a:avLst/>
          </a:prstGeom>
        </p:spPr>
      </p:pic>
      <p:sp>
        <p:nvSpPr>
          <p:cNvPr id="79" name="TextBox 78"/>
          <p:cNvSpPr txBox="1"/>
          <p:nvPr/>
        </p:nvSpPr>
        <p:spPr>
          <a:xfrm>
            <a:off x="9529469" y="2887662"/>
            <a:ext cx="1032168" cy="683264"/>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AAD synch</a:t>
            </a:r>
          </a:p>
        </p:txBody>
      </p:sp>
      <p:sp>
        <p:nvSpPr>
          <p:cNvPr id="80" name="Rectangle 79"/>
          <p:cNvSpPr/>
          <p:nvPr/>
        </p:nvSpPr>
        <p:spPr bwMode="auto">
          <a:xfrm>
            <a:off x="198437" y="3353302"/>
            <a:ext cx="2000969" cy="3496760"/>
          </a:xfrm>
          <a:prstGeom prst="rect">
            <a:avLst/>
          </a:prstGeom>
          <a:noFill/>
          <a:ln w="12700">
            <a:solidFill>
              <a:schemeClr val="accent5"/>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81" name="Picture 80"/>
          <p:cNvPicPr>
            <a:picLocks noChangeAspect="1"/>
          </p:cNvPicPr>
          <p:nvPr/>
        </p:nvPicPr>
        <p:blipFill>
          <a:blip r:embed="rId7"/>
          <a:stretch>
            <a:fillRect/>
          </a:stretch>
        </p:blipFill>
        <p:spPr>
          <a:xfrm>
            <a:off x="1285258" y="4837509"/>
            <a:ext cx="601235" cy="586451"/>
          </a:xfrm>
          <a:prstGeom prst="rect">
            <a:avLst/>
          </a:prstGeom>
        </p:spPr>
      </p:pic>
      <p:pic>
        <p:nvPicPr>
          <p:cNvPr id="82" name="Picture 81"/>
          <p:cNvPicPr>
            <a:picLocks noChangeAspect="1"/>
          </p:cNvPicPr>
          <p:nvPr/>
        </p:nvPicPr>
        <p:blipFill>
          <a:blip r:embed="rId17"/>
          <a:stretch>
            <a:fillRect/>
          </a:stretch>
        </p:blipFill>
        <p:spPr>
          <a:xfrm>
            <a:off x="1349490" y="3679046"/>
            <a:ext cx="472770" cy="577680"/>
          </a:xfrm>
          <a:prstGeom prst="rect">
            <a:avLst/>
          </a:prstGeom>
        </p:spPr>
      </p:pic>
      <p:pic>
        <p:nvPicPr>
          <p:cNvPr id="83" name="Picture 82"/>
          <p:cNvPicPr>
            <a:picLocks noChangeAspect="1"/>
          </p:cNvPicPr>
          <p:nvPr/>
        </p:nvPicPr>
        <p:blipFill>
          <a:blip r:embed="rId4"/>
          <a:stretch>
            <a:fillRect/>
          </a:stretch>
        </p:blipFill>
        <p:spPr>
          <a:xfrm>
            <a:off x="1289112" y="5707062"/>
            <a:ext cx="593527" cy="609600"/>
          </a:xfrm>
          <a:prstGeom prst="rect">
            <a:avLst/>
          </a:prstGeom>
        </p:spPr>
      </p:pic>
      <p:sp>
        <p:nvSpPr>
          <p:cNvPr id="84" name="TextBox 83"/>
          <p:cNvSpPr txBox="1"/>
          <p:nvPr/>
        </p:nvSpPr>
        <p:spPr>
          <a:xfrm>
            <a:off x="122237" y="4753699"/>
            <a:ext cx="1221973" cy="877163"/>
          </a:xfrm>
          <a:prstGeom prst="rect">
            <a:avLst/>
          </a:prstGeom>
          <a:noFill/>
        </p:spPr>
        <p:txBody>
          <a:bodyPr wrap="square" lIns="182880" tIns="146304" rIns="182880" bIns="146304" rtlCol="0">
            <a:spAutoFit/>
          </a:bodyPr>
          <a:lstStyle/>
          <a:p>
            <a:pPr algn="ctr">
              <a:lnSpc>
                <a:spcPct val="90000"/>
              </a:lnSpc>
              <a:spcAft>
                <a:spcPts val="600"/>
              </a:spcAft>
            </a:pPr>
            <a:r>
              <a:rPr lang="en-AU" sz="1400" dirty="0" err="1" smtClean="0">
                <a:gradFill>
                  <a:gsLst>
                    <a:gs pos="2917">
                      <a:schemeClr val="tx1"/>
                    </a:gs>
                    <a:gs pos="30000">
                      <a:schemeClr val="tx1"/>
                    </a:gs>
                  </a:gsLst>
                  <a:lin ang="5400000" scaled="0"/>
                </a:gradFill>
              </a:rPr>
              <a:t>SfB</a:t>
            </a:r>
            <a:r>
              <a:rPr lang="en-AU" sz="1400" dirty="0" smtClean="0">
                <a:gradFill>
                  <a:gsLst>
                    <a:gs pos="2917">
                      <a:schemeClr val="tx1"/>
                    </a:gs>
                    <a:gs pos="30000">
                      <a:schemeClr val="tx1"/>
                    </a:gs>
                  </a:gsLst>
                  <a:lin ang="5400000" scaled="0"/>
                </a:gradFill>
              </a:rPr>
              <a:t> Online Edge Server</a:t>
            </a:r>
          </a:p>
        </p:txBody>
      </p:sp>
      <p:sp>
        <p:nvSpPr>
          <p:cNvPr id="85" name="TextBox 84"/>
          <p:cNvSpPr txBox="1"/>
          <p:nvPr/>
        </p:nvSpPr>
        <p:spPr>
          <a:xfrm>
            <a:off x="122237" y="5554662"/>
            <a:ext cx="1189717" cy="877163"/>
          </a:xfrm>
          <a:prstGeom prst="rect">
            <a:avLst/>
          </a:prstGeom>
          <a:noFill/>
        </p:spPr>
        <p:txBody>
          <a:bodyPr wrap="square" lIns="182880" tIns="146304" rIns="182880" bIns="146304" rtlCol="0">
            <a:spAutoFit/>
          </a:bodyPr>
          <a:lstStyle/>
          <a:p>
            <a:pPr algn="ctr">
              <a:lnSpc>
                <a:spcPct val="90000"/>
              </a:lnSpc>
              <a:spcAft>
                <a:spcPts val="600"/>
              </a:spcAft>
            </a:pPr>
            <a:r>
              <a:rPr lang="en-AU" sz="1400" dirty="0" err="1" smtClean="0">
                <a:gradFill>
                  <a:gsLst>
                    <a:gs pos="2917">
                      <a:schemeClr val="tx1"/>
                    </a:gs>
                    <a:gs pos="30000">
                      <a:schemeClr val="tx1"/>
                    </a:gs>
                  </a:gsLst>
                  <a:lin ang="5400000" scaled="0"/>
                </a:gradFill>
              </a:rPr>
              <a:t>SfB</a:t>
            </a:r>
            <a:r>
              <a:rPr lang="en-AU" sz="1400" dirty="0" smtClean="0">
                <a:gradFill>
                  <a:gsLst>
                    <a:gs pos="2917">
                      <a:schemeClr val="tx1"/>
                    </a:gs>
                    <a:gs pos="30000">
                      <a:schemeClr val="tx1"/>
                    </a:gs>
                  </a:gsLst>
                  <a:lin ang="5400000" scaled="0"/>
                </a:gradFill>
              </a:rPr>
              <a:t> Online     Front End Server</a:t>
            </a:r>
          </a:p>
        </p:txBody>
      </p:sp>
      <p:sp>
        <p:nvSpPr>
          <p:cNvPr id="86" name="TextBox 85"/>
          <p:cNvSpPr txBox="1"/>
          <p:nvPr/>
        </p:nvSpPr>
        <p:spPr>
          <a:xfrm>
            <a:off x="122237" y="3649662"/>
            <a:ext cx="1265337" cy="683264"/>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Azure AD Tenant</a:t>
            </a:r>
          </a:p>
        </p:txBody>
      </p:sp>
      <p:grpSp>
        <p:nvGrpSpPr>
          <p:cNvPr id="87" name="Group 86"/>
          <p:cNvGrpSpPr/>
          <p:nvPr/>
        </p:nvGrpSpPr>
        <p:grpSpPr>
          <a:xfrm>
            <a:off x="485535" y="6537528"/>
            <a:ext cx="1336726" cy="236334"/>
            <a:chOff x="8202351" y="1447425"/>
            <a:chExt cx="2101850" cy="447675"/>
          </a:xfrm>
          <a:solidFill>
            <a:schemeClr val="tx1"/>
          </a:solidFill>
        </p:grpSpPr>
        <p:sp>
          <p:nvSpPr>
            <p:cNvPr id="88" name="Freeform 48"/>
            <p:cNvSpPr>
              <a:spLocks noEditPoints="1"/>
            </p:cNvSpPr>
            <p:nvPr/>
          </p:nvSpPr>
          <p:spPr bwMode="auto">
            <a:xfrm>
              <a:off x="8727814" y="1533150"/>
              <a:ext cx="261938" cy="277812"/>
            </a:xfrm>
            <a:custGeom>
              <a:avLst/>
              <a:gdLst>
                <a:gd name="T0" fmla="*/ 619 w 619"/>
                <a:gd name="T1" fmla="*/ 318 h 652"/>
                <a:gd name="T2" fmla="*/ 581 w 619"/>
                <a:gd name="T3" fmla="*/ 494 h 652"/>
                <a:gd name="T4" fmla="*/ 472 w 619"/>
                <a:gd name="T5" fmla="*/ 611 h 652"/>
                <a:gd name="T6" fmla="*/ 307 w 619"/>
                <a:gd name="T7" fmla="*/ 652 h 652"/>
                <a:gd name="T8" fmla="*/ 147 w 619"/>
                <a:gd name="T9" fmla="*/ 612 h 652"/>
                <a:gd name="T10" fmla="*/ 38 w 619"/>
                <a:gd name="T11" fmla="*/ 499 h 652"/>
                <a:gd name="T12" fmla="*/ 0 w 619"/>
                <a:gd name="T13" fmla="*/ 333 h 652"/>
                <a:gd name="T14" fmla="*/ 39 w 619"/>
                <a:gd name="T15" fmla="*/ 158 h 652"/>
                <a:gd name="T16" fmla="*/ 150 w 619"/>
                <a:gd name="T17" fmla="*/ 41 h 652"/>
                <a:gd name="T18" fmla="*/ 318 w 619"/>
                <a:gd name="T19" fmla="*/ 0 h 652"/>
                <a:gd name="T20" fmla="*/ 475 w 619"/>
                <a:gd name="T21" fmla="*/ 40 h 652"/>
                <a:gd name="T22" fmla="*/ 582 w 619"/>
                <a:gd name="T23" fmla="*/ 153 h 652"/>
                <a:gd name="T24" fmla="*/ 619 w 619"/>
                <a:gd name="T25" fmla="*/ 318 h 652"/>
                <a:gd name="T26" fmla="*/ 539 w 619"/>
                <a:gd name="T27" fmla="*/ 328 h 652"/>
                <a:gd name="T28" fmla="*/ 479 w 619"/>
                <a:gd name="T29" fmla="*/ 136 h 652"/>
                <a:gd name="T30" fmla="*/ 312 w 619"/>
                <a:gd name="T31" fmla="*/ 67 h 652"/>
                <a:gd name="T32" fmla="*/ 192 w 619"/>
                <a:gd name="T33" fmla="*/ 99 h 652"/>
                <a:gd name="T34" fmla="*/ 110 w 619"/>
                <a:gd name="T35" fmla="*/ 192 h 652"/>
                <a:gd name="T36" fmla="*/ 80 w 619"/>
                <a:gd name="T37" fmla="*/ 327 h 652"/>
                <a:gd name="T38" fmla="*/ 108 w 619"/>
                <a:gd name="T39" fmla="*/ 462 h 652"/>
                <a:gd name="T40" fmla="*/ 189 w 619"/>
                <a:gd name="T41" fmla="*/ 553 h 652"/>
                <a:gd name="T42" fmla="*/ 307 w 619"/>
                <a:gd name="T43" fmla="*/ 585 h 652"/>
                <a:gd name="T44" fmla="*/ 477 w 619"/>
                <a:gd name="T45" fmla="*/ 517 h 652"/>
                <a:gd name="T46" fmla="*/ 539 w 619"/>
                <a:gd name="T47" fmla="*/ 328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9" h="652">
                  <a:moveTo>
                    <a:pt x="619" y="318"/>
                  </a:moveTo>
                  <a:cubicBezTo>
                    <a:pt x="619" y="385"/>
                    <a:pt x="607" y="444"/>
                    <a:pt x="581" y="494"/>
                  </a:cubicBezTo>
                  <a:cubicBezTo>
                    <a:pt x="556" y="545"/>
                    <a:pt x="519" y="584"/>
                    <a:pt x="472" y="611"/>
                  </a:cubicBezTo>
                  <a:cubicBezTo>
                    <a:pt x="424" y="638"/>
                    <a:pt x="369" y="652"/>
                    <a:pt x="307" y="652"/>
                  </a:cubicBezTo>
                  <a:cubicBezTo>
                    <a:pt x="247" y="652"/>
                    <a:pt x="194" y="639"/>
                    <a:pt x="147" y="612"/>
                  </a:cubicBezTo>
                  <a:cubicBezTo>
                    <a:pt x="100" y="586"/>
                    <a:pt x="64" y="548"/>
                    <a:pt x="38" y="499"/>
                  </a:cubicBezTo>
                  <a:cubicBezTo>
                    <a:pt x="13" y="451"/>
                    <a:pt x="0" y="395"/>
                    <a:pt x="0" y="333"/>
                  </a:cubicBezTo>
                  <a:cubicBezTo>
                    <a:pt x="0" y="267"/>
                    <a:pt x="13" y="208"/>
                    <a:pt x="39" y="158"/>
                  </a:cubicBezTo>
                  <a:cubicBezTo>
                    <a:pt x="65" y="107"/>
                    <a:pt x="102" y="68"/>
                    <a:pt x="150" y="41"/>
                  </a:cubicBezTo>
                  <a:cubicBezTo>
                    <a:pt x="199" y="14"/>
                    <a:pt x="255" y="0"/>
                    <a:pt x="318" y="0"/>
                  </a:cubicBezTo>
                  <a:cubicBezTo>
                    <a:pt x="377" y="0"/>
                    <a:pt x="429" y="14"/>
                    <a:pt x="475" y="40"/>
                  </a:cubicBezTo>
                  <a:cubicBezTo>
                    <a:pt x="521" y="67"/>
                    <a:pt x="557" y="104"/>
                    <a:pt x="582" y="153"/>
                  </a:cubicBezTo>
                  <a:cubicBezTo>
                    <a:pt x="607" y="201"/>
                    <a:pt x="619" y="256"/>
                    <a:pt x="619" y="318"/>
                  </a:cubicBezTo>
                  <a:close/>
                  <a:moveTo>
                    <a:pt x="539" y="328"/>
                  </a:moveTo>
                  <a:cubicBezTo>
                    <a:pt x="539" y="246"/>
                    <a:pt x="519" y="182"/>
                    <a:pt x="479" y="136"/>
                  </a:cubicBezTo>
                  <a:cubicBezTo>
                    <a:pt x="439" y="90"/>
                    <a:pt x="384" y="67"/>
                    <a:pt x="312" y="67"/>
                  </a:cubicBezTo>
                  <a:cubicBezTo>
                    <a:pt x="268" y="67"/>
                    <a:pt x="227" y="77"/>
                    <a:pt x="192" y="99"/>
                  </a:cubicBezTo>
                  <a:cubicBezTo>
                    <a:pt x="157" y="121"/>
                    <a:pt x="129" y="152"/>
                    <a:pt x="110" y="192"/>
                  </a:cubicBezTo>
                  <a:cubicBezTo>
                    <a:pt x="90" y="232"/>
                    <a:pt x="80" y="277"/>
                    <a:pt x="80" y="327"/>
                  </a:cubicBezTo>
                  <a:cubicBezTo>
                    <a:pt x="80" y="377"/>
                    <a:pt x="90" y="422"/>
                    <a:pt x="108" y="462"/>
                  </a:cubicBezTo>
                  <a:cubicBezTo>
                    <a:pt x="127" y="501"/>
                    <a:pt x="154" y="531"/>
                    <a:pt x="189" y="553"/>
                  </a:cubicBezTo>
                  <a:cubicBezTo>
                    <a:pt x="223" y="574"/>
                    <a:pt x="263" y="585"/>
                    <a:pt x="307" y="585"/>
                  </a:cubicBezTo>
                  <a:cubicBezTo>
                    <a:pt x="379" y="585"/>
                    <a:pt x="436" y="562"/>
                    <a:pt x="477" y="517"/>
                  </a:cubicBezTo>
                  <a:cubicBezTo>
                    <a:pt x="518" y="471"/>
                    <a:pt x="539" y="408"/>
                    <a:pt x="539" y="3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49"/>
            <p:cNvSpPr>
              <a:spLocks/>
            </p:cNvSpPr>
            <p:nvPr/>
          </p:nvSpPr>
          <p:spPr bwMode="auto">
            <a:xfrm>
              <a:off x="9010389" y="1518862"/>
              <a:ext cx="119063" cy="287337"/>
            </a:xfrm>
            <a:custGeom>
              <a:avLst/>
              <a:gdLst>
                <a:gd name="T0" fmla="*/ 283 w 283"/>
                <a:gd name="T1" fmla="*/ 73 h 676"/>
                <a:gd name="T2" fmla="*/ 233 w 283"/>
                <a:gd name="T3" fmla="*/ 61 h 676"/>
                <a:gd name="T4" fmla="*/ 154 w 283"/>
                <a:gd name="T5" fmla="*/ 156 h 676"/>
                <a:gd name="T6" fmla="*/ 154 w 283"/>
                <a:gd name="T7" fmla="*/ 226 h 676"/>
                <a:gd name="T8" fmla="*/ 264 w 283"/>
                <a:gd name="T9" fmla="*/ 226 h 676"/>
                <a:gd name="T10" fmla="*/ 264 w 283"/>
                <a:gd name="T11" fmla="*/ 287 h 676"/>
                <a:gd name="T12" fmla="*/ 154 w 283"/>
                <a:gd name="T13" fmla="*/ 287 h 676"/>
                <a:gd name="T14" fmla="*/ 154 w 283"/>
                <a:gd name="T15" fmla="*/ 676 h 676"/>
                <a:gd name="T16" fmla="*/ 79 w 283"/>
                <a:gd name="T17" fmla="*/ 676 h 676"/>
                <a:gd name="T18" fmla="*/ 79 w 283"/>
                <a:gd name="T19" fmla="*/ 287 h 676"/>
                <a:gd name="T20" fmla="*/ 0 w 283"/>
                <a:gd name="T21" fmla="*/ 287 h 676"/>
                <a:gd name="T22" fmla="*/ 0 w 283"/>
                <a:gd name="T23" fmla="*/ 226 h 676"/>
                <a:gd name="T24" fmla="*/ 79 w 283"/>
                <a:gd name="T25" fmla="*/ 226 h 676"/>
                <a:gd name="T26" fmla="*/ 79 w 283"/>
                <a:gd name="T27" fmla="*/ 153 h 676"/>
                <a:gd name="T28" fmla="*/ 121 w 283"/>
                <a:gd name="T29" fmla="*/ 42 h 676"/>
                <a:gd name="T30" fmla="*/ 228 w 283"/>
                <a:gd name="T31" fmla="*/ 0 h 676"/>
                <a:gd name="T32" fmla="*/ 283 w 283"/>
                <a:gd name="T33" fmla="*/ 8 h 676"/>
                <a:gd name="T34" fmla="*/ 283 w 283"/>
                <a:gd name="T35" fmla="*/ 7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676">
                  <a:moveTo>
                    <a:pt x="283" y="73"/>
                  </a:moveTo>
                  <a:cubicBezTo>
                    <a:pt x="268" y="65"/>
                    <a:pt x="251" y="61"/>
                    <a:pt x="233" y="61"/>
                  </a:cubicBezTo>
                  <a:cubicBezTo>
                    <a:pt x="180" y="61"/>
                    <a:pt x="154" y="93"/>
                    <a:pt x="154" y="156"/>
                  </a:cubicBezTo>
                  <a:lnTo>
                    <a:pt x="154" y="226"/>
                  </a:lnTo>
                  <a:lnTo>
                    <a:pt x="264" y="226"/>
                  </a:lnTo>
                  <a:lnTo>
                    <a:pt x="264" y="287"/>
                  </a:lnTo>
                  <a:lnTo>
                    <a:pt x="154" y="287"/>
                  </a:lnTo>
                  <a:lnTo>
                    <a:pt x="154" y="676"/>
                  </a:lnTo>
                  <a:lnTo>
                    <a:pt x="79" y="676"/>
                  </a:lnTo>
                  <a:lnTo>
                    <a:pt x="79" y="287"/>
                  </a:lnTo>
                  <a:lnTo>
                    <a:pt x="0" y="287"/>
                  </a:lnTo>
                  <a:lnTo>
                    <a:pt x="0" y="226"/>
                  </a:lnTo>
                  <a:lnTo>
                    <a:pt x="79" y="226"/>
                  </a:lnTo>
                  <a:lnTo>
                    <a:pt x="79" y="153"/>
                  </a:lnTo>
                  <a:cubicBezTo>
                    <a:pt x="79" y="107"/>
                    <a:pt x="93" y="70"/>
                    <a:pt x="121" y="42"/>
                  </a:cubicBezTo>
                  <a:cubicBezTo>
                    <a:pt x="149" y="14"/>
                    <a:pt x="185" y="0"/>
                    <a:pt x="228" y="0"/>
                  </a:cubicBezTo>
                  <a:cubicBezTo>
                    <a:pt x="251" y="0"/>
                    <a:pt x="269" y="3"/>
                    <a:pt x="283" y="8"/>
                  </a:cubicBezTo>
                  <a:cubicBezTo>
                    <a:pt x="283" y="8"/>
                    <a:pt x="283" y="73"/>
                    <a:pt x="283"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50"/>
            <p:cNvSpPr>
              <a:spLocks/>
            </p:cNvSpPr>
            <p:nvPr/>
          </p:nvSpPr>
          <p:spPr bwMode="auto">
            <a:xfrm>
              <a:off x="9119926" y="1518862"/>
              <a:ext cx="119063" cy="287337"/>
            </a:xfrm>
            <a:custGeom>
              <a:avLst/>
              <a:gdLst>
                <a:gd name="T0" fmla="*/ 283 w 283"/>
                <a:gd name="T1" fmla="*/ 73 h 676"/>
                <a:gd name="T2" fmla="*/ 233 w 283"/>
                <a:gd name="T3" fmla="*/ 61 h 676"/>
                <a:gd name="T4" fmla="*/ 154 w 283"/>
                <a:gd name="T5" fmla="*/ 156 h 676"/>
                <a:gd name="T6" fmla="*/ 154 w 283"/>
                <a:gd name="T7" fmla="*/ 226 h 676"/>
                <a:gd name="T8" fmla="*/ 264 w 283"/>
                <a:gd name="T9" fmla="*/ 226 h 676"/>
                <a:gd name="T10" fmla="*/ 264 w 283"/>
                <a:gd name="T11" fmla="*/ 287 h 676"/>
                <a:gd name="T12" fmla="*/ 154 w 283"/>
                <a:gd name="T13" fmla="*/ 287 h 676"/>
                <a:gd name="T14" fmla="*/ 154 w 283"/>
                <a:gd name="T15" fmla="*/ 676 h 676"/>
                <a:gd name="T16" fmla="*/ 80 w 283"/>
                <a:gd name="T17" fmla="*/ 676 h 676"/>
                <a:gd name="T18" fmla="*/ 80 w 283"/>
                <a:gd name="T19" fmla="*/ 287 h 676"/>
                <a:gd name="T20" fmla="*/ 0 w 283"/>
                <a:gd name="T21" fmla="*/ 287 h 676"/>
                <a:gd name="T22" fmla="*/ 0 w 283"/>
                <a:gd name="T23" fmla="*/ 226 h 676"/>
                <a:gd name="T24" fmla="*/ 80 w 283"/>
                <a:gd name="T25" fmla="*/ 226 h 676"/>
                <a:gd name="T26" fmla="*/ 80 w 283"/>
                <a:gd name="T27" fmla="*/ 153 h 676"/>
                <a:gd name="T28" fmla="*/ 122 w 283"/>
                <a:gd name="T29" fmla="*/ 42 h 676"/>
                <a:gd name="T30" fmla="*/ 229 w 283"/>
                <a:gd name="T31" fmla="*/ 0 h 676"/>
                <a:gd name="T32" fmla="*/ 283 w 283"/>
                <a:gd name="T33" fmla="*/ 8 h 676"/>
                <a:gd name="T34" fmla="*/ 283 w 283"/>
                <a:gd name="T35" fmla="*/ 7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676">
                  <a:moveTo>
                    <a:pt x="283" y="73"/>
                  </a:moveTo>
                  <a:cubicBezTo>
                    <a:pt x="268" y="65"/>
                    <a:pt x="252" y="61"/>
                    <a:pt x="233" y="61"/>
                  </a:cubicBezTo>
                  <a:cubicBezTo>
                    <a:pt x="181" y="61"/>
                    <a:pt x="154" y="93"/>
                    <a:pt x="154" y="156"/>
                  </a:cubicBezTo>
                  <a:lnTo>
                    <a:pt x="154" y="226"/>
                  </a:lnTo>
                  <a:lnTo>
                    <a:pt x="264" y="226"/>
                  </a:lnTo>
                  <a:lnTo>
                    <a:pt x="264" y="287"/>
                  </a:lnTo>
                  <a:lnTo>
                    <a:pt x="154" y="287"/>
                  </a:lnTo>
                  <a:lnTo>
                    <a:pt x="154" y="676"/>
                  </a:lnTo>
                  <a:lnTo>
                    <a:pt x="80" y="676"/>
                  </a:lnTo>
                  <a:lnTo>
                    <a:pt x="80" y="287"/>
                  </a:lnTo>
                  <a:lnTo>
                    <a:pt x="0" y="287"/>
                  </a:lnTo>
                  <a:lnTo>
                    <a:pt x="0" y="226"/>
                  </a:lnTo>
                  <a:lnTo>
                    <a:pt x="80" y="226"/>
                  </a:lnTo>
                  <a:lnTo>
                    <a:pt x="80" y="153"/>
                  </a:lnTo>
                  <a:cubicBezTo>
                    <a:pt x="80" y="107"/>
                    <a:pt x="94" y="70"/>
                    <a:pt x="122" y="42"/>
                  </a:cubicBezTo>
                  <a:cubicBezTo>
                    <a:pt x="150" y="14"/>
                    <a:pt x="185" y="0"/>
                    <a:pt x="229" y="0"/>
                  </a:cubicBezTo>
                  <a:cubicBezTo>
                    <a:pt x="251" y="0"/>
                    <a:pt x="269" y="3"/>
                    <a:pt x="283" y="8"/>
                  </a:cubicBezTo>
                  <a:lnTo>
                    <a:pt x="283" y="7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51"/>
            <p:cNvSpPr>
              <a:spLocks noEditPoints="1"/>
            </p:cNvSpPr>
            <p:nvPr/>
          </p:nvSpPr>
          <p:spPr bwMode="auto">
            <a:xfrm>
              <a:off x="9256451" y="1525212"/>
              <a:ext cx="41275" cy="280987"/>
            </a:xfrm>
            <a:custGeom>
              <a:avLst/>
              <a:gdLst>
                <a:gd name="T0" fmla="*/ 98 w 98"/>
                <a:gd name="T1" fmla="*/ 47 h 658"/>
                <a:gd name="T2" fmla="*/ 83 w 98"/>
                <a:gd name="T3" fmla="*/ 80 h 658"/>
                <a:gd name="T4" fmla="*/ 49 w 98"/>
                <a:gd name="T5" fmla="*/ 94 h 658"/>
                <a:gd name="T6" fmla="*/ 14 w 98"/>
                <a:gd name="T7" fmla="*/ 81 h 658"/>
                <a:gd name="T8" fmla="*/ 0 w 98"/>
                <a:gd name="T9" fmla="*/ 47 h 658"/>
                <a:gd name="T10" fmla="*/ 14 w 98"/>
                <a:gd name="T11" fmla="*/ 14 h 658"/>
                <a:gd name="T12" fmla="*/ 49 w 98"/>
                <a:gd name="T13" fmla="*/ 0 h 658"/>
                <a:gd name="T14" fmla="*/ 84 w 98"/>
                <a:gd name="T15" fmla="*/ 14 h 658"/>
                <a:gd name="T16" fmla="*/ 98 w 98"/>
                <a:gd name="T17" fmla="*/ 47 h 658"/>
                <a:gd name="T18" fmla="*/ 85 w 98"/>
                <a:gd name="T19" fmla="*/ 658 h 658"/>
                <a:gd name="T20" fmla="*/ 10 w 98"/>
                <a:gd name="T21" fmla="*/ 658 h 658"/>
                <a:gd name="T22" fmla="*/ 10 w 98"/>
                <a:gd name="T23" fmla="*/ 208 h 658"/>
                <a:gd name="T24" fmla="*/ 85 w 98"/>
                <a:gd name="T25" fmla="*/ 208 h 658"/>
                <a:gd name="T26" fmla="*/ 85 w 98"/>
                <a:gd name="T27"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658">
                  <a:moveTo>
                    <a:pt x="98" y="47"/>
                  </a:moveTo>
                  <a:cubicBezTo>
                    <a:pt x="98" y="60"/>
                    <a:pt x="93" y="71"/>
                    <a:pt x="83" y="80"/>
                  </a:cubicBezTo>
                  <a:cubicBezTo>
                    <a:pt x="74" y="89"/>
                    <a:pt x="62" y="94"/>
                    <a:pt x="49" y="94"/>
                  </a:cubicBezTo>
                  <a:cubicBezTo>
                    <a:pt x="35" y="94"/>
                    <a:pt x="23" y="89"/>
                    <a:pt x="14" y="81"/>
                  </a:cubicBezTo>
                  <a:cubicBezTo>
                    <a:pt x="5" y="72"/>
                    <a:pt x="0" y="61"/>
                    <a:pt x="0" y="47"/>
                  </a:cubicBezTo>
                  <a:cubicBezTo>
                    <a:pt x="0" y="34"/>
                    <a:pt x="4" y="23"/>
                    <a:pt x="14" y="14"/>
                  </a:cubicBezTo>
                  <a:cubicBezTo>
                    <a:pt x="23" y="5"/>
                    <a:pt x="35" y="0"/>
                    <a:pt x="49" y="0"/>
                  </a:cubicBezTo>
                  <a:cubicBezTo>
                    <a:pt x="63" y="0"/>
                    <a:pt x="74" y="4"/>
                    <a:pt x="84" y="14"/>
                  </a:cubicBezTo>
                  <a:cubicBezTo>
                    <a:pt x="93" y="23"/>
                    <a:pt x="98" y="34"/>
                    <a:pt x="98" y="47"/>
                  </a:cubicBezTo>
                  <a:close/>
                  <a:moveTo>
                    <a:pt x="85" y="658"/>
                  </a:moveTo>
                  <a:lnTo>
                    <a:pt x="10" y="658"/>
                  </a:lnTo>
                  <a:lnTo>
                    <a:pt x="10" y="208"/>
                  </a:lnTo>
                  <a:lnTo>
                    <a:pt x="85" y="208"/>
                  </a:lnTo>
                  <a:lnTo>
                    <a:pt x="85" y="6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52"/>
            <p:cNvSpPr>
              <a:spLocks/>
            </p:cNvSpPr>
            <p:nvPr/>
          </p:nvSpPr>
          <p:spPr bwMode="auto">
            <a:xfrm>
              <a:off x="9324714" y="1609350"/>
              <a:ext cx="149225" cy="201612"/>
            </a:xfrm>
            <a:custGeom>
              <a:avLst/>
              <a:gdLst>
                <a:gd name="T0" fmla="*/ 351 w 352"/>
                <a:gd name="T1" fmla="*/ 440 h 472"/>
                <a:gd name="T2" fmla="*/ 222 w 352"/>
                <a:gd name="T3" fmla="*/ 472 h 472"/>
                <a:gd name="T4" fmla="*/ 107 w 352"/>
                <a:gd name="T5" fmla="*/ 444 h 472"/>
                <a:gd name="T6" fmla="*/ 28 w 352"/>
                <a:gd name="T7" fmla="*/ 363 h 472"/>
                <a:gd name="T8" fmla="*/ 0 w 352"/>
                <a:gd name="T9" fmla="*/ 247 h 472"/>
                <a:gd name="T10" fmla="*/ 66 w 352"/>
                <a:gd name="T11" fmla="*/ 68 h 472"/>
                <a:gd name="T12" fmla="*/ 243 w 352"/>
                <a:gd name="T13" fmla="*/ 0 h 472"/>
                <a:gd name="T14" fmla="*/ 352 w 352"/>
                <a:gd name="T15" fmla="*/ 23 h 472"/>
                <a:gd name="T16" fmla="*/ 352 w 352"/>
                <a:gd name="T17" fmla="*/ 97 h 472"/>
                <a:gd name="T18" fmla="*/ 240 w 352"/>
                <a:gd name="T19" fmla="*/ 62 h 472"/>
                <a:gd name="T20" fmla="*/ 122 w 352"/>
                <a:gd name="T21" fmla="*/ 111 h 472"/>
                <a:gd name="T22" fmla="*/ 77 w 352"/>
                <a:gd name="T23" fmla="*/ 240 h 472"/>
                <a:gd name="T24" fmla="*/ 120 w 352"/>
                <a:gd name="T25" fmla="*/ 365 h 472"/>
                <a:gd name="T26" fmla="*/ 236 w 352"/>
                <a:gd name="T27" fmla="*/ 411 h 472"/>
                <a:gd name="T28" fmla="*/ 351 w 352"/>
                <a:gd name="T29" fmla="*/ 372 h 472"/>
                <a:gd name="T30" fmla="*/ 351 w 352"/>
                <a:gd name="T31" fmla="*/ 440 h 472"/>
                <a:gd name="T32" fmla="*/ 351 w 352"/>
                <a:gd name="T33" fmla="*/ 440 h 472"/>
                <a:gd name="T34" fmla="*/ 351 w 352"/>
                <a:gd name="T35" fmla="*/ 44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2" h="472">
                  <a:moveTo>
                    <a:pt x="351" y="440"/>
                  </a:moveTo>
                  <a:cubicBezTo>
                    <a:pt x="315" y="461"/>
                    <a:pt x="272" y="472"/>
                    <a:pt x="222" y="472"/>
                  </a:cubicBezTo>
                  <a:cubicBezTo>
                    <a:pt x="180" y="472"/>
                    <a:pt x="142" y="463"/>
                    <a:pt x="107" y="444"/>
                  </a:cubicBezTo>
                  <a:cubicBezTo>
                    <a:pt x="74" y="425"/>
                    <a:pt x="47" y="398"/>
                    <a:pt x="28" y="363"/>
                  </a:cubicBezTo>
                  <a:cubicBezTo>
                    <a:pt x="9" y="329"/>
                    <a:pt x="0" y="290"/>
                    <a:pt x="0" y="247"/>
                  </a:cubicBezTo>
                  <a:cubicBezTo>
                    <a:pt x="0" y="173"/>
                    <a:pt x="22" y="113"/>
                    <a:pt x="66" y="68"/>
                  </a:cubicBezTo>
                  <a:cubicBezTo>
                    <a:pt x="111" y="23"/>
                    <a:pt x="170" y="0"/>
                    <a:pt x="243" y="0"/>
                  </a:cubicBezTo>
                  <a:cubicBezTo>
                    <a:pt x="284" y="0"/>
                    <a:pt x="320" y="8"/>
                    <a:pt x="352" y="23"/>
                  </a:cubicBezTo>
                  <a:lnTo>
                    <a:pt x="352" y="97"/>
                  </a:lnTo>
                  <a:cubicBezTo>
                    <a:pt x="317" y="73"/>
                    <a:pt x="280" y="62"/>
                    <a:pt x="240" y="62"/>
                  </a:cubicBezTo>
                  <a:cubicBezTo>
                    <a:pt x="192" y="62"/>
                    <a:pt x="152" y="78"/>
                    <a:pt x="122" y="111"/>
                  </a:cubicBezTo>
                  <a:cubicBezTo>
                    <a:pt x="92" y="145"/>
                    <a:pt x="77" y="188"/>
                    <a:pt x="77" y="240"/>
                  </a:cubicBezTo>
                  <a:cubicBezTo>
                    <a:pt x="77" y="293"/>
                    <a:pt x="91" y="334"/>
                    <a:pt x="120" y="365"/>
                  </a:cubicBezTo>
                  <a:cubicBezTo>
                    <a:pt x="149" y="395"/>
                    <a:pt x="187" y="411"/>
                    <a:pt x="236" y="411"/>
                  </a:cubicBezTo>
                  <a:cubicBezTo>
                    <a:pt x="276" y="411"/>
                    <a:pt x="315" y="398"/>
                    <a:pt x="351" y="372"/>
                  </a:cubicBezTo>
                  <a:lnTo>
                    <a:pt x="351" y="440"/>
                  </a:lnTo>
                  <a:lnTo>
                    <a:pt x="351" y="440"/>
                  </a:lnTo>
                  <a:lnTo>
                    <a:pt x="351" y="4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53"/>
            <p:cNvSpPr>
              <a:spLocks noEditPoints="1"/>
            </p:cNvSpPr>
            <p:nvPr/>
          </p:nvSpPr>
          <p:spPr bwMode="auto">
            <a:xfrm>
              <a:off x="9494576" y="1609350"/>
              <a:ext cx="173038" cy="201612"/>
            </a:xfrm>
            <a:custGeom>
              <a:avLst/>
              <a:gdLst>
                <a:gd name="T0" fmla="*/ 408 w 408"/>
                <a:gd name="T1" fmla="*/ 254 h 472"/>
                <a:gd name="T2" fmla="*/ 78 w 408"/>
                <a:gd name="T3" fmla="*/ 254 h 472"/>
                <a:gd name="T4" fmla="*/ 120 w 408"/>
                <a:gd name="T5" fmla="*/ 370 h 472"/>
                <a:gd name="T6" fmla="*/ 230 w 408"/>
                <a:gd name="T7" fmla="*/ 411 h 472"/>
                <a:gd name="T8" fmla="*/ 375 w 408"/>
                <a:gd name="T9" fmla="*/ 361 h 472"/>
                <a:gd name="T10" fmla="*/ 375 w 408"/>
                <a:gd name="T11" fmla="*/ 429 h 472"/>
                <a:gd name="T12" fmla="*/ 213 w 408"/>
                <a:gd name="T13" fmla="*/ 472 h 472"/>
                <a:gd name="T14" fmla="*/ 56 w 408"/>
                <a:gd name="T15" fmla="*/ 410 h 472"/>
                <a:gd name="T16" fmla="*/ 0 w 408"/>
                <a:gd name="T17" fmla="*/ 238 h 472"/>
                <a:gd name="T18" fmla="*/ 28 w 408"/>
                <a:gd name="T19" fmla="*/ 116 h 472"/>
                <a:gd name="T20" fmla="*/ 106 w 408"/>
                <a:gd name="T21" fmla="*/ 30 h 472"/>
                <a:gd name="T22" fmla="*/ 215 w 408"/>
                <a:gd name="T23" fmla="*/ 0 h 472"/>
                <a:gd name="T24" fmla="*/ 357 w 408"/>
                <a:gd name="T25" fmla="*/ 57 h 472"/>
                <a:gd name="T26" fmla="*/ 408 w 408"/>
                <a:gd name="T27" fmla="*/ 216 h 472"/>
                <a:gd name="T28" fmla="*/ 408 w 408"/>
                <a:gd name="T29" fmla="*/ 254 h 472"/>
                <a:gd name="T30" fmla="*/ 408 w 408"/>
                <a:gd name="T31" fmla="*/ 254 h 472"/>
                <a:gd name="T32" fmla="*/ 331 w 408"/>
                <a:gd name="T33" fmla="*/ 193 h 472"/>
                <a:gd name="T34" fmla="*/ 300 w 408"/>
                <a:gd name="T35" fmla="*/ 96 h 472"/>
                <a:gd name="T36" fmla="*/ 214 w 408"/>
                <a:gd name="T37" fmla="*/ 61 h 472"/>
                <a:gd name="T38" fmla="*/ 125 w 408"/>
                <a:gd name="T39" fmla="*/ 98 h 472"/>
                <a:gd name="T40" fmla="*/ 79 w 408"/>
                <a:gd name="T41" fmla="*/ 193 h 472"/>
                <a:gd name="T42" fmla="*/ 331 w 408"/>
                <a:gd name="T43" fmla="*/ 19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8" h="472">
                  <a:moveTo>
                    <a:pt x="408" y="254"/>
                  </a:moveTo>
                  <a:lnTo>
                    <a:pt x="78" y="254"/>
                  </a:lnTo>
                  <a:cubicBezTo>
                    <a:pt x="79" y="305"/>
                    <a:pt x="93" y="344"/>
                    <a:pt x="120" y="370"/>
                  </a:cubicBezTo>
                  <a:cubicBezTo>
                    <a:pt x="146" y="397"/>
                    <a:pt x="183" y="411"/>
                    <a:pt x="230" y="411"/>
                  </a:cubicBezTo>
                  <a:cubicBezTo>
                    <a:pt x="283" y="411"/>
                    <a:pt x="332" y="394"/>
                    <a:pt x="375" y="361"/>
                  </a:cubicBezTo>
                  <a:lnTo>
                    <a:pt x="375" y="429"/>
                  </a:lnTo>
                  <a:cubicBezTo>
                    <a:pt x="334" y="458"/>
                    <a:pt x="280" y="472"/>
                    <a:pt x="213" y="472"/>
                  </a:cubicBezTo>
                  <a:cubicBezTo>
                    <a:pt x="146" y="472"/>
                    <a:pt x="94" y="451"/>
                    <a:pt x="56" y="410"/>
                  </a:cubicBezTo>
                  <a:cubicBezTo>
                    <a:pt x="19" y="368"/>
                    <a:pt x="0" y="311"/>
                    <a:pt x="0" y="238"/>
                  </a:cubicBezTo>
                  <a:cubicBezTo>
                    <a:pt x="0" y="193"/>
                    <a:pt x="10" y="153"/>
                    <a:pt x="28" y="116"/>
                  </a:cubicBezTo>
                  <a:cubicBezTo>
                    <a:pt x="47" y="79"/>
                    <a:pt x="73" y="51"/>
                    <a:pt x="106" y="30"/>
                  </a:cubicBezTo>
                  <a:cubicBezTo>
                    <a:pt x="139" y="10"/>
                    <a:pt x="175" y="0"/>
                    <a:pt x="215" y="0"/>
                  </a:cubicBezTo>
                  <a:cubicBezTo>
                    <a:pt x="276" y="0"/>
                    <a:pt x="323" y="19"/>
                    <a:pt x="357" y="57"/>
                  </a:cubicBezTo>
                  <a:cubicBezTo>
                    <a:pt x="391" y="95"/>
                    <a:pt x="408" y="148"/>
                    <a:pt x="408" y="216"/>
                  </a:cubicBezTo>
                  <a:lnTo>
                    <a:pt x="408" y="254"/>
                  </a:lnTo>
                  <a:lnTo>
                    <a:pt x="408" y="254"/>
                  </a:lnTo>
                  <a:close/>
                  <a:moveTo>
                    <a:pt x="331" y="193"/>
                  </a:moveTo>
                  <a:cubicBezTo>
                    <a:pt x="331" y="151"/>
                    <a:pt x="320" y="119"/>
                    <a:pt x="300" y="96"/>
                  </a:cubicBezTo>
                  <a:cubicBezTo>
                    <a:pt x="280" y="73"/>
                    <a:pt x="251" y="61"/>
                    <a:pt x="214" y="61"/>
                  </a:cubicBezTo>
                  <a:cubicBezTo>
                    <a:pt x="180" y="61"/>
                    <a:pt x="150" y="73"/>
                    <a:pt x="125" y="98"/>
                  </a:cubicBezTo>
                  <a:cubicBezTo>
                    <a:pt x="101" y="122"/>
                    <a:pt x="85" y="153"/>
                    <a:pt x="79" y="193"/>
                  </a:cubicBezTo>
                  <a:lnTo>
                    <a:pt x="331"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54"/>
            <p:cNvSpPr>
              <a:spLocks/>
            </p:cNvSpPr>
            <p:nvPr/>
          </p:nvSpPr>
          <p:spPr bwMode="auto">
            <a:xfrm>
              <a:off x="9748576" y="1533150"/>
              <a:ext cx="160338" cy="277812"/>
            </a:xfrm>
            <a:custGeom>
              <a:avLst/>
              <a:gdLst>
                <a:gd name="T0" fmla="*/ 379 w 379"/>
                <a:gd name="T1" fmla="*/ 463 h 652"/>
                <a:gd name="T2" fmla="*/ 316 w 379"/>
                <a:gd name="T3" fmla="*/ 600 h 652"/>
                <a:gd name="T4" fmla="*/ 149 w 379"/>
                <a:gd name="T5" fmla="*/ 652 h 652"/>
                <a:gd name="T6" fmla="*/ 0 w 379"/>
                <a:gd name="T7" fmla="*/ 618 h 652"/>
                <a:gd name="T8" fmla="*/ 0 w 379"/>
                <a:gd name="T9" fmla="*/ 540 h 652"/>
                <a:gd name="T10" fmla="*/ 152 w 379"/>
                <a:gd name="T11" fmla="*/ 591 h 652"/>
                <a:gd name="T12" fmla="*/ 261 w 379"/>
                <a:gd name="T13" fmla="*/ 558 h 652"/>
                <a:gd name="T14" fmla="*/ 302 w 379"/>
                <a:gd name="T15" fmla="*/ 469 h 652"/>
                <a:gd name="T16" fmla="*/ 120 w 379"/>
                <a:gd name="T17" fmla="*/ 346 h 652"/>
                <a:gd name="T18" fmla="*/ 65 w 379"/>
                <a:gd name="T19" fmla="*/ 346 h 652"/>
                <a:gd name="T20" fmla="*/ 65 w 379"/>
                <a:gd name="T21" fmla="*/ 285 h 652"/>
                <a:gd name="T22" fmla="*/ 117 w 379"/>
                <a:gd name="T23" fmla="*/ 285 h 652"/>
                <a:gd name="T24" fmla="*/ 279 w 379"/>
                <a:gd name="T25" fmla="*/ 169 h 652"/>
                <a:gd name="T26" fmla="*/ 155 w 379"/>
                <a:gd name="T27" fmla="*/ 61 h 652"/>
                <a:gd name="T28" fmla="*/ 25 w 379"/>
                <a:gd name="T29" fmla="*/ 106 h 652"/>
                <a:gd name="T30" fmla="*/ 25 w 379"/>
                <a:gd name="T31" fmla="*/ 36 h 652"/>
                <a:gd name="T32" fmla="*/ 174 w 379"/>
                <a:gd name="T33" fmla="*/ 0 h 652"/>
                <a:gd name="T34" fmla="*/ 305 w 379"/>
                <a:gd name="T35" fmla="*/ 42 h 652"/>
                <a:gd name="T36" fmla="*/ 355 w 379"/>
                <a:gd name="T37" fmla="*/ 151 h 652"/>
                <a:gd name="T38" fmla="*/ 225 w 379"/>
                <a:gd name="T39" fmla="*/ 311 h 652"/>
                <a:gd name="T40" fmla="*/ 225 w 379"/>
                <a:gd name="T41" fmla="*/ 312 h 652"/>
                <a:gd name="T42" fmla="*/ 337 w 379"/>
                <a:gd name="T43" fmla="*/ 361 h 652"/>
                <a:gd name="T44" fmla="*/ 379 w 379"/>
                <a:gd name="T45" fmla="*/ 463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9" h="652">
                  <a:moveTo>
                    <a:pt x="379" y="463"/>
                  </a:moveTo>
                  <a:cubicBezTo>
                    <a:pt x="379" y="519"/>
                    <a:pt x="358" y="565"/>
                    <a:pt x="316" y="600"/>
                  </a:cubicBezTo>
                  <a:cubicBezTo>
                    <a:pt x="273" y="635"/>
                    <a:pt x="218" y="652"/>
                    <a:pt x="149" y="652"/>
                  </a:cubicBezTo>
                  <a:cubicBezTo>
                    <a:pt x="86" y="652"/>
                    <a:pt x="37" y="641"/>
                    <a:pt x="0" y="618"/>
                  </a:cubicBezTo>
                  <a:lnTo>
                    <a:pt x="0" y="540"/>
                  </a:lnTo>
                  <a:cubicBezTo>
                    <a:pt x="44" y="574"/>
                    <a:pt x="95" y="591"/>
                    <a:pt x="152" y="591"/>
                  </a:cubicBezTo>
                  <a:cubicBezTo>
                    <a:pt x="198" y="591"/>
                    <a:pt x="234" y="580"/>
                    <a:pt x="261" y="558"/>
                  </a:cubicBezTo>
                  <a:cubicBezTo>
                    <a:pt x="289" y="536"/>
                    <a:pt x="302" y="506"/>
                    <a:pt x="302" y="469"/>
                  </a:cubicBezTo>
                  <a:cubicBezTo>
                    <a:pt x="302" y="387"/>
                    <a:pt x="241" y="346"/>
                    <a:pt x="120" y="346"/>
                  </a:cubicBezTo>
                  <a:lnTo>
                    <a:pt x="65" y="346"/>
                  </a:lnTo>
                  <a:lnTo>
                    <a:pt x="65" y="285"/>
                  </a:lnTo>
                  <a:lnTo>
                    <a:pt x="117" y="285"/>
                  </a:lnTo>
                  <a:cubicBezTo>
                    <a:pt x="225" y="285"/>
                    <a:pt x="279" y="246"/>
                    <a:pt x="279" y="169"/>
                  </a:cubicBezTo>
                  <a:cubicBezTo>
                    <a:pt x="279" y="97"/>
                    <a:pt x="237" y="61"/>
                    <a:pt x="155" y="61"/>
                  </a:cubicBezTo>
                  <a:cubicBezTo>
                    <a:pt x="109" y="61"/>
                    <a:pt x="66" y="76"/>
                    <a:pt x="25" y="106"/>
                  </a:cubicBezTo>
                  <a:lnTo>
                    <a:pt x="25" y="36"/>
                  </a:lnTo>
                  <a:cubicBezTo>
                    <a:pt x="67" y="12"/>
                    <a:pt x="116" y="0"/>
                    <a:pt x="174" y="0"/>
                  </a:cubicBezTo>
                  <a:cubicBezTo>
                    <a:pt x="228" y="0"/>
                    <a:pt x="272" y="14"/>
                    <a:pt x="305" y="42"/>
                  </a:cubicBezTo>
                  <a:cubicBezTo>
                    <a:pt x="339" y="69"/>
                    <a:pt x="355" y="106"/>
                    <a:pt x="355" y="151"/>
                  </a:cubicBezTo>
                  <a:cubicBezTo>
                    <a:pt x="355" y="233"/>
                    <a:pt x="312" y="287"/>
                    <a:pt x="225" y="311"/>
                  </a:cubicBezTo>
                  <a:lnTo>
                    <a:pt x="225" y="312"/>
                  </a:lnTo>
                  <a:cubicBezTo>
                    <a:pt x="271" y="317"/>
                    <a:pt x="308" y="333"/>
                    <a:pt x="337" y="361"/>
                  </a:cubicBezTo>
                  <a:cubicBezTo>
                    <a:pt x="365" y="388"/>
                    <a:pt x="379" y="422"/>
                    <a:pt x="379" y="4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55"/>
            <p:cNvSpPr>
              <a:spLocks noEditPoints="1"/>
            </p:cNvSpPr>
            <p:nvPr/>
          </p:nvSpPr>
          <p:spPr bwMode="auto">
            <a:xfrm>
              <a:off x="9940664" y="1533150"/>
              <a:ext cx="176213" cy="277812"/>
            </a:xfrm>
            <a:custGeom>
              <a:avLst/>
              <a:gdLst>
                <a:gd name="T0" fmla="*/ 416 w 416"/>
                <a:gd name="T1" fmla="*/ 441 h 652"/>
                <a:gd name="T2" fmla="*/ 389 w 416"/>
                <a:gd name="T3" fmla="*/ 550 h 652"/>
                <a:gd name="T4" fmla="*/ 315 w 416"/>
                <a:gd name="T5" fmla="*/ 625 h 652"/>
                <a:gd name="T6" fmla="*/ 210 w 416"/>
                <a:gd name="T7" fmla="*/ 652 h 652"/>
                <a:gd name="T8" fmla="*/ 56 w 416"/>
                <a:gd name="T9" fmla="*/ 576 h 652"/>
                <a:gd name="T10" fmla="*/ 0 w 416"/>
                <a:gd name="T11" fmla="*/ 364 h 652"/>
                <a:gd name="T12" fmla="*/ 33 w 416"/>
                <a:gd name="T13" fmla="*/ 173 h 652"/>
                <a:gd name="T14" fmla="*/ 127 w 416"/>
                <a:gd name="T15" fmla="*/ 45 h 652"/>
                <a:gd name="T16" fmla="*/ 267 w 416"/>
                <a:gd name="T17" fmla="*/ 0 h 652"/>
                <a:gd name="T18" fmla="*/ 376 w 416"/>
                <a:gd name="T19" fmla="*/ 18 h 652"/>
                <a:gd name="T20" fmla="*/ 376 w 416"/>
                <a:gd name="T21" fmla="*/ 86 h 652"/>
                <a:gd name="T22" fmla="*/ 269 w 416"/>
                <a:gd name="T23" fmla="*/ 61 h 652"/>
                <a:gd name="T24" fmla="*/ 130 w 416"/>
                <a:gd name="T25" fmla="*/ 136 h 652"/>
                <a:gd name="T26" fmla="*/ 77 w 416"/>
                <a:gd name="T27" fmla="*/ 336 h 652"/>
                <a:gd name="T28" fmla="*/ 79 w 416"/>
                <a:gd name="T29" fmla="*/ 336 h 652"/>
                <a:gd name="T30" fmla="*/ 229 w 416"/>
                <a:gd name="T31" fmla="*/ 247 h 652"/>
                <a:gd name="T32" fmla="*/ 365 w 416"/>
                <a:gd name="T33" fmla="*/ 300 h 652"/>
                <a:gd name="T34" fmla="*/ 416 w 416"/>
                <a:gd name="T35" fmla="*/ 441 h 652"/>
                <a:gd name="T36" fmla="*/ 339 w 416"/>
                <a:gd name="T37" fmla="*/ 450 h 652"/>
                <a:gd name="T38" fmla="*/ 306 w 416"/>
                <a:gd name="T39" fmla="*/ 346 h 652"/>
                <a:gd name="T40" fmla="*/ 212 w 416"/>
                <a:gd name="T41" fmla="*/ 308 h 652"/>
                <a:gd name="T42" fmla="*/ 120 w 416"/>
                <a:gd name="T43" fmla="*/ 345 h 652"/>
                <a:gd name="T44" fmla="*/ 82 w 416"/>
                <a:gd name="T45" fmla="*/ 435 h 652"/>
                <a:gd name="T46" fmla="*/ 119 w 416"/>
                <a:gd name="T47" fmla="*/ 546 h 652"/>
                <a:gd name="T48" fmla="*/ 213 w 416"/>
                <a:gd name="T49" fmla="*/ 591 h 652"/>
                <a:gd name="T50" fmla="*/ 304 w 416"/>
                <a:gd name="T51" fmla="*/ 552 h 652"/>
                <a:gd name="T52" fmla="*/ 339 w 416"/>
                <a:gd name="T53" fmla="*/ 45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6" h="652">
                  <a:moveTo>
                    <a:pt x="416" y="441"/>
                  </a:moveTo>
                  <a:cubicBezTo>
                    <a:pt x="416" y="481"/>
                    <a:pt x="407" y="517"/>
                    <a:pt x="389" y="550"/>
                  </a:cubicBezTo>
                  <a:cubicBezTo>
                    <a:pt x="371" y="582"/>
                    <a:pt x="347" y="607"/>
                    <a:pt x="315" y="625"/>
                  </a:cubicBezTo>
                  <a:cubicBezTo>
                    <a:pt x="284" y="643"/>
                    <a:pt x="249" y="652"/>
                    <a:pt x="210" y="652"/>
                  </a:cubicBezTo>
                  <a:cubicBezTo>
                    <a:pt x="144" y="652"/>
                    <a:pt x="93" y="627"/>
                    <a:pt x="56" y="576"/>
                  </a:cubicBezTo>
                  <a:cubicBezTo>
                    <a:pt x="18" y="525"/>
                    <a:pt x="0" y="455"/>
                    <a:pt x="0" y="364"/>
                  </a:cubicBezTo>
                  <a:cubicBezTo>
                    <a:pt x="0" y="292"/>
                    <a:pt x="11" y="228"/>
                    <a:pt x="33" y="173"/>
                  </a:cubicBezTo>
                  <a:cubicBezTo>
                    <a:pt x="55" y="117"/>
                    <a:pt x="86" y="75"/>
                    <a:pt x="127" y="45"/>
                  </a:cubicBezTo>
                  <a:cubicBezTo>
                    <a:pt x="167" y="15"/>
                    <a:pt x="214" y="0"/>
                    <a:pt x="267" y="0"/>
                  </a:cubicBezTo>
                  <a:cubicBezTo>
                    <a:pt x="312" y="0"/>
                    <a:pt x="348" y="6"/>
                    <a:pt x="376" y="18"/>
                  </a:cubicBezTo>
                  <a:lnTo>
                    <a:pt x="376" y="86"/>
                  </a:lnTo>
                  <a:cubicBezTo>
                    <a:pt x="342" y="70"/>
                    <a:pt x="306" y="61"/>
                    <a:pt x="269" y="61"/>
                  </a:cubicBezTo>
                  <a:cubicBezTo>
                    <a:pt x="211" y="61"/>
                    <a:pt x="165" y="86"/>
                    <a:pt x="130" y="136"/>
                  </a:cubicBezTo>
                  <a:cubicBezTo>
                    <a:pt x="95" y="186"/>
                    <a:pt x="77" y="253"/>
                    <a:pt x="77" y="336"/>
                  </a:cubicBezTo>
                  <a:lnTo>
                    <a:pt x="79" y="336"/>
                  </a:lnTo>
                  <a:cubicBezTo>
                    <a:pt x="109" y="277"/>
                    <a:pt x="159" y="247"/>
                    <a:pt x="229" y="247"/>
                  </a:cubicBezTo>
                  <a:cubicBezTo>
                    <a:pt x="285" y="247"/>
                    <a:pt x="331" y="265"/>
                    <a:pt x="365" y="300"/>
                  </a:cubicBezTo>
                  <a:cubicBezTo>
                    <a:pt x="399" y="336"/>
                    <a:pt x="416" y="383"/>
                    <a:pt x="416" y="441"/>
                  </a:cubicBezTo>
                  <a:close/>
                  <a:moveTo>
                    <a:pt x="339" y="450"/>
                  </a:moveTo>
                  <a:cubicBezTo>
                    <a:pt x="339" y="406"/>
                    <a:pt x="328" y="372"/>
                    <a:pt x="306" y="346"/>
                  </a:cubicBezTo>
                  <a:cubicBezTo>
                    <a:pt x="283" y="321"/>
                    <a:pt x="252" y="308"/>
                    <a:pt x="212" y="308"/>
                  </a:cubicBezTo>
                  <a:cubicBezTo>
                    <a:pt x="175" y="308"/>
                    <a:pt x="145" y="320"/>
                    <a:pt x="120" y="345"/>
                  </a:cubicBezTo>
                  <a:cubicBezTo>
                    <a:pt x="95" y="370"/>
                    <a:pt x="82" y="400"/>
                    <a:pt x="82" y="435"/>
                  </a:cubicBezTo>
                  <a:cubicBezTo>
                    <a:pt x="82" y="479"/>
                    <a:pt x="95" y="516"/>
                    <a:pt x="119" y="546"/>
                  </a:cubicBezTo>
                  <a:cubicBezTo>
                    <a:pt x="144" y="576"/>
                    <a:pt x="175" y="591"/>
                    <a:pt x="213" y="591"/>
                  </a:cubicBezTo>
                  <a:cubicBezTo>
                    <a:pt x="251" y="591"/>
                    <a:pt x="281" y="578"/>
                    <a:pt x="304" y="552"/>
                  </a:cubicBezTo>
                  <a:cubicBezTo>
                    <a:pt x="328" y="526"/>
                    <a:pt x="339" y="492"/>
                    <a:pt x="339" y="4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56"/>
            <p:cNvSpPr>
              <a:spLocks/>
            </p:cNvSpPr>
            <p:nvPr/>
          </p:nvSpPr>
          <p:spPr bwMode="auto">
            <a:xfrm>
              <a:off x="10148626" y="1537912"/>
              <a:ext cx="155575" cy="273050"/>
            </a:xfrm>
            <a:custGeom>
              <a:avLst/>
              <a:gdLst>
                <a:gd name="T0" fmla="*/ 368 w 368"/>
                <a:gd name="T1" fmla="*/ 438 h 641"/>
                <a:gd name="T2" fmla="*/ 305 w 368"/>
                <a:gd name="T3" fmla="*/ 585 h 641"/>
                <a:gd name="T4" fmla="*/ 136 w 368"/>
                <a:gd name="T5" fmla="*/ 641 h 641"/>
                <a:gd name="T6" fmla="*/ 0 w 368"/>
                <a:gd name="T7" fmla="*/ 615 h 641"/>
                <a:gd name="T8" fmla="*/ 0 w 368"/>
                <a:gd name="T9" fmla="*/ 538 h 641"/>
                <a:gd name="T10" fmla="*/ 137 w 368"/>
                <a:gd name="T11" fmla="*/ 579 h 641"/>
                <a:gd name="T12" fmla="*/ 249 w 368"/>
                <a:gd name="T13" fmla="*/ 542 h 641"/>
                <a:gd name="T14" fmla="*/ 291 w 368"/>
                <a:gd name="T15" fmla="*/ 442 h 641"/>
                <a:gd name="T16" fmla="*/ 248 w 368"/>
                <a:gd name="T17" fmla="*/ 345 h 641"/>
                <a:gd name="T18" fmla="*/ 123 w 368"/>
                <a:gd name="T19" fmla="*/ 310 h 641"/>
                <a:gd name="T20" fmla="*/ 12 w 368"/>
                <a:gd name="T21" fmla="*/ 316 h 641"/>
                <a:gd name="T22" fmla="*/ 35 w 368"/>
                <a:gd name="T23" fmla="*/ 0 h 641"/>
                <a:gd name="T24" fmla="*/ 338 w 368"/>
                <a:gd name="T25" fmla="*/ 0 h 641"/>
                <a:gd name="T26" fmla="*/ 338 w 368"/>
                <a:gd name="T27" fmla="*/ 65 h 641"/>
                <a:gd name="T28" fmla="*/ 100 w 368"/>
                <a:gd name="T29" fmla="*/ 65 h 641"/>
                <a:gd name="T30" fmla="*/ 86 w 368"/>
                <a:gd name="T31" fmla="*/ 250 h 641"/>
                <a:gd name="T32" fmla="*/ 147 w 368"/>
                <a:gd name="T33" fmla="*/ 248 h 641"/>
                <a:gd name="T34" fmla="*/ 308 w 368"/>
                <a:gd name="T35" fmla="*/ 297 h 641"/>
                <a:gd name="T36" fmla="*/ 368 w 368"/>
                <a:gd name="T37" fmla="*/ 43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641">
                  <a:moveTo>
                    <a:pt x="368" y="438"/>
                  </a:moveTo>
                  <a:cubicBezTo>
                    <a:pt x="368" y="499"/>
                    <a:pt x="347" y="548"/>
                    <a:pt x="305" y="585"/>
                  </a:cubicBezTo>
                  <a:cubicBezTo>
                    <a:pt x="262" y="622"/>
                    <a:pt x="206" y="641"/>
                    <a:pt x="136" y="641"/>
                  </a:cubicBezTo>
                  <a:cubicBezTo>
                    <a:pt x="75" y="641"/>
                    <a:pt x="30" y="632"/>
                    <a:pt x="0" y="615"/>
                  </a:cubicBezTo>
                  <a:lnTo>
                    <a:pt x="0" y="538"/>
                  </a:lnTo>
                  <a:cubicBezTo>
                    <a:pt x="45" y="566"/>
                    <a:pt x="90" y="579"/>
                    <a:pt x="137" y="579"/>
                  </a:cubicBezTo>
                  <a:cubicBezTo>
                    <a:pt x="183" y="579"/>
                    <a:pt x="220" y="567"/>
                    <a:pt x="249" y="542"/>
                  </a:cubicBezTo>
                  <a:cubicBezTo>
                    <a:pt x="277" y="517"/>
                    <a:pt x="291" y="484"/>
                    <a:pt x="291" y="442"/>
                  </a:cubicBezTo>
                  <a:cubicBezTo>
                    <a:pt x="291" y="401"/>
                    <a:pt x="277" y="369"/>
                    <a:pt x="248" y="345"/>
                  </a:cubicBezTo>
                  <a:cubicBezTo>
                    <a:pt x="220" y="322"/>
                    <a:pt x="178" y="310"/>
                    <a:pt x="123" y="310"/>
                  </a:cubicBezTo>
                  <a:cubicBezTo>
                    <a:pt x="80" y="310"/>
                    <a:pt x="43" y="312"/>
                    <a:pt x="12" y="316"/>
                  </a:cubicBezTo>
                  <a:lnTo>
                    <a:pt x="35" y="0"/>
                  </a:lnTo>
                  <a:lnTo>
                    <a:pt x="338" y="0"/>
                  </a:lnTo>
                  <a:lnTo>
                    <a:pt x="338" y="65"/>
                  </a:lnTo>
                  <a:lnTo>
                    <a:pt x="100" y="65"/>
                  </a:lnTo>
                  <a:lnTo>
                    <a:pt x="86" y="250"/>
                  </a:lnTo>
                  <a:lnTo>
                    <a:pt x="147" y="248"/>
                  </a:lnTo>
                  <a:cubicBezTo>
                    <a:pt x="215" y="248"/>
                    <a:pt x="269" y="264"/>
                    <a:pt x="308" y="297"/>
                  </a:cubicBezTo>
                  <a:cubicBezTo>
                    <a:pt x="348" y="330"/>
                    <a:pt x="368" y="377"/>
                    <a:pt x="368" y="4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57"/>
            <p:cNvSpPr>
              <a:spLocks/>
            </p:cNvSpPr>
            <p:nvPr/>
          </p:nvSpPr>
          <p:spPr bwMode="auto">
            <a:xfrm>
              <a:off x="8202351" y="1447425"/>
              <a:ext cx="385763" cy="447675"/>
            </a:xfrm>
            <a:custGeom>
              <a:avLst/>
              <a:gdLst>
                <a:gd name="T0" fmla="*/ 243 w 243"/>
                <a:gd name="T1" fmla="*/ 258 h 282"/>
                <a:gd name="T2" fmla="*/ 243 w 243"/>
                <a:gd name="T3" fmla="*/ 258 h 282"/>
                <a:gd name="T4" fmla="*/ 243 w 243"/>
                <a:gd name="T5" fmla="*/ 24 h 282"/>
                <a:gd name="T6" fmla="*/ 157 w 243"/>
                <a:gd name="T7" fmla="*/ 0 h 282"/>
                <a:gd name="T8" fmla="*/ 1 w 243"/>
                <a:gd name="T9" fmla="*/ 57 h 282"/>
                <a:gd name="T10" fmla="*/ 0 w 243"/>
                <a:gd name="T11" fmla="*/ 57 h 282"/>
                <a:gd name="T12" fmla="*/ 0 w 243"/>
                <a:gd name="T13" fmla="*/ 226 h 282"/>
                <a:gd name="T14" fmla="*/ 54 w 243"/>
                <a:gd name="T15" fmla="*/ 206 h 282"/>
                <a:gd name="T16" fmla="*/ 54 w 243"/>
                <a:gd name="T17" fmla="*/ 68 h 282"/>
                <a:gd name="T18" fmla="*/ 157 w 243"/>
                <a:gd name="T19" fmla="*/ 45 h 282"/>
                <a:gd name="T20" fmla="*/ 157 w 243"/>
                <a:gd name="T21" fmla="*/ 247 h 282"/>
                <a:gd name="T22" fmla="*/ 0 w 243"/>
                <a:gd name="T23" fmla="*/ 226 h 282"/>
                <a:gd name="T24" fmla="*/ 157 w 243"/>
                <a:gd name="T25" fmla="*/ 282 h 282"/>
                <a:gd name="T26" fmla="*/ 157 w 243"/>
                <a:gd name="T27" fmla="*/ 282 h 282"/>
                <a:gd name="T28" fmla="*/ 243 w 243"/>
                <a:gd name="T29" fmla="*/ 259 h 282"/>
                <a:gd name="T30" fmla="*/ 243 w 243"/>
                <a:gd name="T31" fmla="*/ 258 h 282"/>
                <a:gd name="T32" fmla="*/ 243 w 243"/>
                <a:gd name="T33" fmla="*/ 25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2">
                  <a:moveTo>
                    <a:pt x="243" y="258"/>
                  </a:moveTo>
                  <a:lnTo>
                    <a:pt x="243" y="258"/>
                  </a:lnTo>
                  <a:lnTo>
                    <a:pt x="243" y="24"/>
                  </a:lnTo>
                  <a:lnTo>
                    <a:pt x="157" y="0"/>
                  </a:lnTo>
                  <a:lnTo>
                    <a:pt x="1" y="57"/>
                  </a:lnTo>
                  <a:lnTo>
                    <a:pt x="0" y="57"/>
                  </a:lnTo>
                  <a:lnTo>
                    <a:pt x="0" y="226"/>
                  </a:lnTo>
                  <a:lnTo>
                    <a:pt x="54" y="206"/>
                  </a:lnTo>
                  <a:lnTo>
                    <a:pt x="54" y="68"/>
                  </a:lnTo>
                  <a:lnTo>
                    <a:pt x="157" y="45"/>
                  </a:lnTo>
                  <a:lnTo>
                    <a:pt x="157" y="247"/>
                  </a:lnTo>
                  <a:lnTo>
                    <a:pt x="0" y="226"/>
                  </a:lnTo>
                  <a:lnTo>
                    <a:pt x="157" y="282"/>
                  </a:lnTo>
                  <a:lnTo>
                    <a:pt x="157" y="282"/>
                  </a:lnTo>
                  <a:lnTo>
                    <a:pt x="243" y="259"/>
                  </a:lnTo>
                  <a:lnTo>
                    <a:pt x="243" y="258"/>
                  </a:lnTo>
                  <a:lnTo>
                    <a:pt x="243"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8" name="TextBox 97"/>
          <p:cNvSpPr txBox="1"/>
          <p:nvPr/>
        </p:nvSpPr>
        <p:spPr>
          <a:xfrm>
            <a:off x="9214817" y="4303297"/>
            <a:ext cx="913468" cy="489365"/>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ADFS</a:t>
            </a:r>
          </a:p>
        </p:txBody>
      </p:sp>
      <p:pic>
        <p:nvPicPr>
          <p:cNvPr id="54" name="Picture 53"/>
          <p:cNvPicPr>
            <a:picLocks noChangeAspect="1"/>
          </p:cNvPicPr>
          <p:nvPr/>
        </p:nvPicPr>
        <p:blipFill>
          <a:blip r:embed="rId18"/>
          <a:stretch>
            <a:fillRect/>
          </a:stretch>
        </p:blipFill>
        <p:spPr>
          <a:xfrm>
            <a:off x="579437" y="2659062"/>
            <a:ext cx="1411358" cy="876960"/>
          </a:xfrm>
          <a:prstGeom prst="rect">
            <a:avLst/>
          </a:prstGeom>
        </p:spPr>
      </p:pic>
      <p:pic>
        <p:nvPicPr>
          <p:cNvPr id="64" name="Picture 63"/>
          <p:cNvPicPr>
            <a:picLocks noChangeAspect="1"/>
          </p:cNvPicPr>
          <p:nvPr/>
        </p:nvPicPr>
        <p:blipFill>
          <a:blip r:embed="rId19"/>
          <a:stretch>
            <a:fillRect/>
          </a:stretch>
        </p:blipFill>
        <p:spPr>
          <a:xfrm>
            <a:off x="6944870" y="4989534"/>
            <a:ext cx="731335" cy="946128"/>
          </a:xfrm>
          <a:prstGeom prst="rect">
            <a:avLst/>
          </a:prstGeom>
        </p:spPr>
      </p:pic>
      <p:pic>
        <p:nvPicPr>
          <p:cNvPr id="65" name="Picture 64"/>
          <p:cNvPicPr>
            <a:picLocks noChangeAspect="1"/>
          </p:cNvPicPr>
          <p:nvPr/>
        </p:nvPicPr>
        <p:blipFill>
          <a:blip r:embed="rId20"/>
          <a:stretch>
            <a:fillRect/>
          </a:stretch>
        </p:blipFill>
        <p:spPr>
          <a:xfrm>
            <a:off x="6465317" y="4018704"/>
            <a:ext cx="696718" cy="801148"/>
          </a:xfrm>
          <a:prstGeom prst="rect">
            <a:avLst/>
          </a:prstGeom>
        </p:spPr>
      </p:pic>
    </p:spTree>
    <p:extLst>
      <p:ext uri="{BB962C8B-B14F-4D97-AF65-F5344CB8AC3E}">
        <p14:creationId xmlns:p14="http://schemas.microsoft.com/office/powerpoint/2010/main" val="336376346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4949047"/>
          </a:xfrm>
        </p:spPr>
        <p:txBody>
          <a:bodyPr/>
          <a:lstStyle/>
          <a:p>
            <a:r>
              <a:rPr lang="en-AU" dirty="0"/>
              <a:t>Other options might still be supported</a:t>
            </a:r>
          </a:p>
          <a:p>
            <a:pPr lvl="1"/>
            <a:r>
              <a:rPr lang="en-AU" dirty="0"/>
              <a:t>These are the recommended options</a:t>
            </a:r>
          </a:p>
          <a:p>
            <a:r>
              <a:rPr lang="en-AU" dirty="0"/>
              <a:t>Alternative: extending the customers AD</a:t>
            </a:r>
          </a:p>
          <a:p>
            <a:pPr lvl="1"/>
            <a:r>
              <a:rPr lang="en-AU" dirty="0"/>
              <a:t>Skype for Business in partner (hosted) data </a:t>
            </a:r>
            <a:r>
              <a:rPr lang="en-AU" dirty="0" smtClean="0"/>
              <a:t>centre </a:t>
            </a:r>
            <a:r>
              <a:rPr lang="en-AU" dirty="0"/>
              <a:t>but same forest</a:t>
            </a:r>
          </a:p>
          <a:p>
            <a:pPr lvl="1"/>
            <a:r>
              <a:rPr lang="en-AU" dirty="0"/>
              <a:t>Does the customer really want this? Security concerns?</a:t>
            </a:r>
          </a:p>
          <a:p>
            <a:r>
              <a:rPr lang="en-AU" dirty="0"/>
              <a:t>Work with Microsoft to understand </a:t>
            </a:r>
            <a:br>
              <a:rPr lang="en-AU" dirty="0"/>
            </a:br>
            <a:r>
              <a:rPr lang="en-AU" dirty="0"/>
              <a:t>other scenarios</a:t>
            </a:r>
          </a:p>
          <a:p>
            <a:pPr lvl="1"/>
            <a:r>
              <a:rPr lang="en-AU" dirty="0"/>
              <a:t>Work with customer support and Microsoft services</a:t>
            </a:r>
          </a:p>
          <a:p>
            <a:endParaRPr lang="en-AU" dirty="0"/>
          </a:p>
        </p:txBody>
      </p:sp>
      <p:sp>
        <p:nvSpPr>
          <p:cNvPr id="3" name="Title 2"/>
          <p:cNvSpPr>
            <a:spLocks noGrp="1"/>
          </p:cNvSpPr>
          <p:nvPr>
            <p:ph type="title"/>
          </p:nvPr>
        </p:nvSpPr>
        <p:spPr/>
        <p:txBody>
          <a:bodyPr/>
          <a:lstStyle/>
          <a:p>
            <a:r>
              <a:rPr lang="en-AU" dirty="0" smtClean="0"/>
              <a:t>What if I need something else</a:t>
            </a:r>
            <a:endParaRPr lang="en-AU" dirty="0"/>
          </a:p>
        </p:txBody>
      </p:sp>
    </p:spTree>
    <p:extLst>
      <p:ext uri="{BB962C8B-B14F-4D97-AF65-F5344CB8AC3E}">
        <p14:creationId xmlns:p14="http://schemas.microsoft.com/office/powerpoint/2010/main" val="69893842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1"/>
            <a:ext cx="11887200" cy="5207579"/>
          </a:xfrm>
        </p:spPr>
        <p:txBody>
          <a:bodyPr/>
          <a:lstStyle/>
          <a:p>
            <a:r>
              <a:rPr lang="en-AU" dirty="0"/>
              <a:t>One Size doesn’t fit </a:t>
            </a:r>
            <a:r>
              <a:rPr lang="en-AU" dirty="0" smtClean="0"/>
              <a:t>all</a:t>
            </a:r>
          </a:p>
          <a:p>
            <a:pPr lvl="1"/>
            <a:r>
              <a:rPr lang="en-AU" dirty="0" smtClean="0"/>
              <a:t>Skype</a:t>
            </a:r>
          </a:p>
          <a:p>
            <a:pPr lvl="1"/>
            <a:r>
              <a:rPr lang="en-AU" dirty="0" smtClean="0"/>
              <a:t>Skype for Business Online</a:t>
            </a:r>
          </a:p>
          <a:p>
            <a:pPr lvl="1"/>
            <a:r>
              <a:rPr lang="en-AU" dirty="0" smtClean="0"/>
              <a:t>Skype for Business Server 2015</a:t>
            </a:r>
          </a:p>
          <a:p>
            <a:pPr lvl="1"/>
            <a:r>
              <a:rPr lang="en-AU" dirty="0" smtClean="0"/>
              <a:t>Synchronisation &amp; Authentication options</a:t>
            </a:r>
            <a:endParaRPr lang="en-AU" dirty="0"/>
          </a:p>
          <a:p>
            <a:r>
              <a:rPr lang="en-AU" dirty="0" smtClean="0"/>
              <a:t>Key:</a:t>
            </a:r>
          </a:p>
          <a:p>
            <a:pPr lvl="1"/>
            <a:r>
              <a:rPr lang="en-AU" dirty="0" smtClean="0"/>
              <a:t>Profile </a:t>
            </a:r>
            <a:r>
              <a:rPr lang="en-AU" dirty="0"/>
              <a:t>your </a:t>
            </a:r>
            <a:r>
              <a:rPr lang="en-AU" dirty="0" smtClean="0"/>
              <a:t>users</a:t>
            </a:r>
          </a:p>
          <a:p>
            <a:pPr lvl="1"/>
            <a:r>
              <a:rPr lang="en-AU" dirty="0" smtClean="0"/>
              <a:t>Understand consumption models</a:t>
            </a:r>
            <a:endParaRPr lang="en-AU" dirty="0"/>
          </a:p>
          <a:p>
            <a:r>
              <a:rPr lang="en-AU" dirty="0"/>
              <a:t>Know your end goal</a:t>
            </a:r>
          </a:p>
          <a:p>
            <a:endParaRPr lang="en-AU" dirty="0"/>
          </a:p>
        </p:txBody>
      </p:sp>
      <p:sp>
        <p:nvSpPr>
          <p:cNvPr id="2" name="Title 1"/>
          <p:cNvSpPr>
            <a:spLocks noGrp="1"/>
          </p:cNvSpPr>
          <p:nvPr>
            <p:ph type="title"/>
          </p:nvPr>
        </p:nvSpPr>
        <p:spPr/>
        <p:txBody>
          <a:bodyPr/>
          <a:lstStyle/>
          <a:p>
            <a:r>
              <a:rPr lang="en-AU" dirty="0" smtClean="0"/>
              <a:t>Session Takeaways</a:t>
            </a:r>
            <a:endParaRPr lang="en-AU" dirty="0"/>
          </a:p>
        </p:txBody>
      </p:sp>
    </p:spTree>
    <p:extLst>
      <p:ext uri="{BB962C8B-B14F-4D97-AF65-F5344CB8AC3E}">
        <p14:creationId xmlns:p14="http://schemas.microsoft.com/office/powerpoint/2010/main" val="89077946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Related </a:t>
            </a:r>
            <a:r>
              <a:rPr lang="en-US" dirty="0">
                <a:cs typeface="Segoe UI Semibold" panose="020B0702040204020203" pitchFamily="34" charset="0"/>
              </a:rPr>
              <a:t>Ignite NZ </a:t>
            </a:r>
            <a:r>
              <a:rPr lang="en-US" dirty="0"/>
              <a:t>Sessions</a:t>
            </a:r>
            <a:endParaRPr lang="en-AU" dirty="0"/>
          </a:p>
        </p:txBody>
      </p:sp>
      <p:sp>
        <p:nvSpPr>
          <p:cNvPr id="5" name="Rectangle 4"/>
          <p:cNvSpPr/>
          <p:nvPr/>
        </p:nvSpPr>
        <p:spPr>
          <a:xfrm>
            <a:off x="1087514" y="3361033"/>
            <a:ext cx="6979813" cy="76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AU" sz="2400" dirty="0"/>
              <a:t>Skype for Business video interoperability master class [M337]</a:t>
            </a:r>
          </a:p>
        </p:txBody>
      </p:sp>
      <p:sp>
        <p:nvSpPr>
          <p:cNvPr id="6" name="Rectangle 5"/>
          <p:cNvSpPr/>
          <p:nvPr/>
        </p:nvSpPr>
        <p:spPr>
          <a:xfrm>
            <a:off x="1087513" y="1591917"/>
            <a:ext cx="6045124"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AU" sz="2400" dirty="0"/>
              <a:t>What's new in Skype for Business [M213</a:t>
            </a:r>
            <a:r>
              <a:rPr lang="en-AU" sz="2400" dirty="0" smtClean="0"/>
              <a:t>]</a:t>
            </a:r>
          </a:p>
          <a:p>
            <a:pPr defTabSz="932597">
              <a:defRPr/>
            </a:pPr>
            <a:endParaRPr lang="en-US" sz="2000" dirty="0">
              <a:solidFill>
                <a:srgbClr val="000000"/>
              </a:solidFill>
              <a:latin typeface="Segoe UI Light"/>
              <a:cs typeface="Segoe UI" panose="020B0502040204020203" pitchFamily="34" charset="0"/>
            </a:endParaRPr>
          </a:p>
        </p:txBody>
      </p:sp>
      <p:sp>
        <p:nvSpPr>
          <p:cNvPr id="7" name="Rectangle 6"/>
          <p:cNvSpPr/>
          <p:nvPr/>
        </p:nvSpPr>
        <p:spPr>
          <a:xfrm>
            <a:off x="1087513" y="5220374"/>
            <a:ext cx="5743448"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AU" sz="2400" dirty="0"/>
              <a:t>Skype for Business </a:t>
            </a:r>
            <a:r>
              <a:rPr lang="en-AU" sz="2400" dirty="0" smtClean="0"/>
              <a:t>voice </a:t>
            </a:r>
            <a:r>
              <a:rPr lang="en-AU" sz="2400" dirty="0"/>
              <a:t>interoperability master class [</a:t>
            </a:r>
            <a:r>
              <a:rPr lang="en-AU" sz="2400" dirty="0" smtClean="0"/>
              <a:t>M384]</a:t>
            </a:r>
          </a:p>
        </p:txBody>
      </p:sp>
      <p:sp>
        <p:nvSpPr>
          <p:cNvPr id="8" name="TextBox 7"/>
          <p:cNvSpPr txBox="1"/>
          <p:nvPr/>
        </p:nvSpPr>
        <p:spPr>
          <a:xfrm>
            <a:off x="275479" y="1516062"/>
            <a:ext cx="570097" cy="877688"/>
          </a:xfrm>
          <a:prstGeom prst="rect">
            <a:avLst/>
          </a:prstGeom>
          <a:noFill/>
        </p:spPr>
        <p:txBody>
          <a:bodyPr wrap="square" lIns="186521" tIns="149217" rIns="186521" bIns="149217" rtlCol="0">
            <a:spAutoFit/>
          </a:bodyPr>
          <a:lstStyle/>
          <a:p>
            <a:pPr defTabSz="932597">
              <a:lnSpc>
                <a:spcPct val="90000"/>
              </a:lnSpc>
              <a:spcAft>
                <a:spcPts val="612"/>
              </a:spcAft>
            </a:pPr>
            <a:r>
              <a:rPr lang="en-US" sz="4080" dirty="0">
                <a:latin typeface="Segoe UI Light"/>
              </a:rPr>
              <a:t>1</a:t>
            </a:r>
          </a:p>
        </p:txBody>
      </p:sp>
      <p:sp>
        <p:nvSpPr>
          <p:cNvPr id="9" name="TextBox 8"/>
          <p:cNvSpPr txBox="1"/>
          <p:nvPr/>
        </p:nvSpPr>
        <p:spPr>
          <a:xfrm>
            <a:off x="275480" y="3268662"/>
            <a:ext cx="645989" cy="866439"/>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latin typeface="Segoe UI Light"/>
              </a:rPr>
              <a:t>2</a:t>
            </a:r>
          </a:p>
        </p:txBody>
      </p:sp>
      <p:sp>
        <p:nvSpPr>
          <p:cNvPr id="10" name="TextBox 9"/>
          <p:cNvSpPr txBox="1"/>
          <p:nvPr/>
        </p:nvSpPr>
        <p:spPr>
          <a:xfrm>
            <a:off x="275480" y="5173662"/>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latin typeface="Segoe UI Light"/>
              </a:rPr>
              <a:t>3</a:t>
            </a:r>
          </a:p>
        </p:txBody>
      </p:sp>
    </p:spTree>
    <p:extLst>
      <p:ext uri="{BB962C8B-B14F-4D97-AF65-F5344CB8AC3E}">
        <p14:creationId xmlns:p14="http://schemas.microsoft.com/office/powerpoint/2010/main" val="165823774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invGray">
          <a:xfrm>
            <a:off x="447869" y="1395987"/>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p:nvSpPr>
          <p:cNvPr id="2" name="TextBox 1"/>
          <p:cNvSpPr txBox="1"/>
          <p:nvPr/>
        </p:nvSpPr>
        <p:spPr>
          <a:xfrm>
            <a:off x="1591282" y="1262768"/>
            <a:ext cx="12018355" cy="4444294"/>
          </a:xfrm>
          <a:prstGeom prst="rect">
            <a:avLst/>
          </a:prstGeom>
          <a:noFill/>
        </p:spPr>
        <p:txBody>
          <a:bodyPr wrap="none" lIns="182880" tIns="146304" rIns="182880" bIns="146304" rtlCol="0">
            <a:spAutoFit/>
          </a:bodyPr>
          <a:lstStyle/>
          <a:p>
            <a:pPr lvl="0">
              <a:lnSpc>
                <a:spcPct val="90000"/>
              </a:lnSpc>
              <a:spcBef>
                <a:spcPct val="20000"/>
              </a:spcBef>
              <a:buSzPct val="105000"/>
            </a:pPr>
            <a:r>
              <a:rPr lang="en-US" sz="8000" dirty="0">
                <a:gradFill>
                  <a:gsLst>
                    <a:gs pos="1250">
                      <a:schemeClr val="tx1"/>
                    </a:gs>
                    <a:gs pos="100000">
                      <a:schemeClr val="tx1"/>
                    </a:gs>
                  </a:gsLst>
                  <a:lin ang="5400000" scaled="0"/>
                </a:gradFill>
                <a:latin typeface="+mj-lt"/>
              </a:rPr>
              <a:t>Complete your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session </a:t>
            </a:r>
            <a:r>
              <a:rPr lang="en-US" sz="8000" dirty="0">
                <a:gradFill>
                  <a:gsLst>
                    <a:gs pos="1250">
                      <a:schemeClr val="tx1"/>
                    </a:gs>
                    <a:gs pos="100000">
                      <a:schemeClr val="tx1"/>
                    </a:gs>
                  </a:gsLst>
                  <a:lin ang="5400000" scaled="0"/>
                </a:gradFill>
                <a:latin typeface="+mj-lt"/>
              </a:rPr>
              <a:t>evaluation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now </a:t>
            </a:r>
            <a:r>
              <a:rPr lang="en-US" sz="8000" dirty="0">
                <a:gradFill>
                  <a:gsLst>
                    <a:gs pos="1250">
                      <a:schemeClr val="tx1"/>
                    </a:gs>
                    <a:gs pos="100000">
                      <a:schemeClr val="tx1"/>
                    </a:gs>
                  </a:gsLst>
                  <a:lin ang="5400000" scaled="0"/>
                </a:gradFill>
                <a:latin typeface="+mj-lt"/>
              </a:rPr>
              <a:t>and win!</a:t>
            </a:r>
          </a:p>
          <a:p>
            <a:pPr>
              <a:lnSpc>
                <a:spcPct val="90000"/>
              </a:lnSpc>
              <a:spcAft>
                <a:spcPts val="600"/>
              </a:spcAft>
            </a:pPr>
            <a:endParaRPr lang="en-NZ" sz="2400" dirty="0" err="1" smtClean="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425640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AU" dirty="0" smtClean="0"/>
              <a:t>Agenda</a:t>
            </a:r>
            <a:endParaRPr lang="en-AU" dirty="0"/>
          </a:p>
        </p:txBody>
      </p:sp>
      <p:sp>
        <p:nvSpPr>
          <p:cNvPr id="3" name="Rectangle 2"/>
          <p:cNvSpPr/>
          <p:nvPr/>
        </p:nvSpPr>
        <p:spPr>
          <a:xfrm>
            <a:off x="350837" y="3307570"/>
            <a:ext cx="8534400" cy="4031873"/>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AU" sz="2800" dirty="0">
                <a:latin typeface="+mj-lt"/>
              </a:rPr>
              <a:t>D</a:t>
            </a:r>
            <a:r>
              <a:rPr lang="en-AU" sz="2800" dirty="0" smtClean="0">
                <a:latin typeface="+mj-lt"/>
              </a:rPr>
              <a:t>irectory Synchronisation &amp; Authentication</a:t>
            </a:r>
          </a:p>
          <a:p>
            <a:pPr marL="457200" indent="-457200">
              <a:spcBef>
                <a:spcPts val="600"/>
              </a:spcBef>
              <a:spcAft>
                <a:spcPts val="600"/>
              </a:spcAft>
              <a:buFont typeface="Arial" panose="020B0604020202020204" pitchFamily="34" charset="0"/>
              <a:buChar char="•"/>
            </a:pPr>
            <a:r>
              <a:rPr lang="en-AU" sz="2800" dirty="0" smtClean="0">
                <a:latin typeface="+mj-lt"/>
              </a:rPr>
              <a:t>Deployment options: </a:t>
            </a:r>
          </a:p>
          <a:p>
            <a:pPr marL="923571" lvl="1" indent="-457200">
              <a:spcBef>
                <a:spcPts val="600"/>
              </a:spcBef>
              <a:spcAft>
                <a:spcPts val="600"/>
              </a:spcAft>
              <a:buFont typeface="Arial" panose="020B0604020202020204" pitchFamily="34" charset="0"/>
              <a:buChar char="•"/>
            </a:pPr>
            <a:r>
              <a:rPr lang="en-AU" sz="2800" dirty="0" smtClean="0">
                <a:latin typeface="+mj-lt"/>
              </a:rPr>
              <a:t>Skype for Business Online </a:t>
            </a:r>
          </a:p>
          <a:p>
            <a:pPr marL="923571" lvl="1" indent="-457200">
              <a:spcBef>
                <a:spcPts val="600"/>
              </a:spcBef>
              <a:spcAft>
                <a:spcPts val="600"/>
              </a:spcAft>
              <a:buFont typeface="Arial" panose="020B0604020202020204" pitchFamily="34" charset="0"/>
              <a:buChar char="•"/>
            </a:pPr>
            <a:r>
              <a:rPr lang="en-AU" sz="2800" dirty="0" smtClean="0">
                <a:latin typeface="+mj-lt"/>
              </a:rPr>
              <a:t>Skype for Business Server 2015</a:t>
            </a:r>
          </a:p>
          <a:p>
            <a:pPr marL="923571" lvl="1" indent="-457200">
              <a:spcBef>
                <a:spcPts val="600"/>
              </a:spcBef>
              <a:spcAft>
                <a:spcPts val="600"/>
              </a:spcAft>
              <a:buFont typeface="Arial" panose="020B0604020202020204" pitchFamily="34" charset="0"/>
              <a:buChar char="•"/>
            </a:pPr>
            <a:r>
              <a:rPr lang="en-AU" sz="2800" dirty="0" smtClean="0">
                <a:latin typeface="+mj-lt"/>
              </a:rPr>
              <a:t>Skype for Business Hybrid</a:t>
            </a:r>
          </a:p>
          <a:p>
            <a:pPr lvl="1">
              <a:spcBef>
                <a:spcPts val="600"/>
              </a:spcBef>
              <a:spcAft>
                <a:spcPts val="600"/>
              </a:spcAft>
            </a:pPr>
            <a:endParaRPr lang="en-AU" sz="2800" dirty="0" smtClean="0">
              <a:latin typeface="+mj-lt"/>
            </a:endParaRPr>
          </a:p>
          <a:p>
            <a:pPr marL="457200" indent="-457200">
              <a:spcBef>
                <a:spcPts val="600"/>
              </a:spcBef>
              <a:spcAft>
                <a:spcPts val="600"/>
              </a:spcAft>
              <a:buFont typeface="Arial" panose="020B0604020202020204" pitchFamily="34" charset="0"/>
              <a:buChar char="•"/>
            </a:pPr>
            <a:endParaRPr lang="en-AU" sz="2800" dirty="0">
              <a:latin typeface="+mj-lt"/>
            </a:endParaRPr>
          </a:p>
        </p:txBody>
      </p:sp>
    </p:spTree>
    <p:extLst>
      <p:ext uri="{BB962C8B-B14F-4D97-AF65-F5344CB8AC3E}">
        <p14:creationId xmlns:p14="http://schemas.microsoft.com/office/powerpoint/2010/main" val="28630046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74638" y="2125662"/>
            <a:ext cx="11887200" cy="1181862"/>
          </a:xfrm>
          <a:prstGeom prst="rect">
            <a:avLst/>
          </a:prstGeom>
        </p:spPr>
        <p:txBody>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AU" smtClean="0"/>
              <a:t>Questions</a:t>
            </a:r>
            <a:endParaRPr lang="en-AU"/>
          </a:p>
        </p:txBody>
      </p:sp>
    </p:spTree>
    <p:extLst>
      <p:ext uri="{BB962C8B-B14F-4D97-AF65-F5344CB8AC3E}">
        <p14:creationId xmlns:p14="http://schemas.microsoft.com/office/powerpoint/2010/main" val="290211923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p:txBody>
          <a:bodyPr/>
          <a:lstStyle/>
          <a:p>
            <a:endParaRPr lang="en-AU"/>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2053110596"/>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25663"/>
            <a:ext cx="10056812" cy="2179058"/>
          </a:xfrm>
        </p:spPr>
        <p:txBody>
          <a:bodyPr/>
          <a:lstStyle/>
          <a:p>
            <a:r>
              <a:rPr lang="en-AU" sz="7200" dirty="0" smtClean="0">
                <a:solidFill>
                  <a:schemeClr val="tx2"/>
                </a:solidFill>
              </a:rPr>
              <a:t>Directory Synchronisation &amp; Authentication</a:t>
            </a:r>
            <a:endParaRPr lang="en-AU" dirty="0"/>
          </a:p>
        </p:txBody>
      </p:sp>
    </p:spTree>
    <p:extLst>
      <p:ext uri="{BB962C8B-B14F-4D97-AF65-F5344CB8AC3E}">
        <p14:creationId xmlns:p14="http://schemas.microsoft.com/office/powerpoint/2010/main" val="3136822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5259723" y="3360624"/>
            <a:ext cx="0" cy="295603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5052714" y="3088464"/>
            <a:ext cx="479723" cy="424560"/>
          </a:xfrm>
          <a:prstGeom prst="rect">
            <a:avLst/>
          </a:prstGeom>
        </p:spPr>
      </p:pic>
      <p:sp>
        <p:nvSpPr>
          <p:cNvPr id="37" name="Title 36"/>
          <p:cNvSpPr>
            <a:spLocks noGrp="1"/>
          </p:cNvSpPr>
          <p:nvPr>
            <p:ph type="title"/>
          </p:nvPr>
        </p:nvSpPr>
        <p:spPr/>
        <p:txBody>
          <a:bodyPr/>
          <a:lstStyle/>
          <a:p>
            <a:r>
              <a:rPr lang="en-AU" dirty="0"/>
              <a:t>Directory Synchronisation &amp; Authentication</a:t>
            </a:r>
            <a:endParaRPr lang="en-AU" sz="3200" dirty="0"/>
          </a:p>
        </p:txBody>
      </p:sp>
      <p:sp>
        <p:nvSpPr>
          <p:cNvPr id="36" name="Rectangle 35"/>
          <p:cNvSpPr/>
          <p:nvPr/>
        </p:nvSpPr>
        <p:spPr bwMode="auto">
          <a:xfrm>
            <a:off x="4886479" y="2884066"/>
            <a:ext cx="7202152" cy="3788855"/>
          </a:xfrm>
          <a:prstGeom prst="rect">
            <a:avLst/>
          </a:prstGeom>
          <a:noFill/>
          <a:ln w="1270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52" name="Picture 51"/>
          <p:cNvPicPr>
            <a:picLocks noChangeAspect="1"/>
          </p:cNvPicPr>
          <p:nvPr/>
        </p:nvPicPr>
        <p:blipFill>
          <a:blip r:embed="rId3"/>
          <a:stretch>
            <a:fillRect/>
          </a:stretch>
        </p:blipFill>
        <p:spPr>
          <a:xfrm>
            <a:off x="2560637" y="3472422"/>
            <a:ext cx="2247396" cy="1396440"/>
          </a:xfrm>
          <a:prstGeom prst="rect">
            <a:avLst/>
          </a:prstGeom>
        </p:spPr>
      </p:pic>
      <p:sp>
        <p:nvSpPr>
          <p:cNvPr id="53" name="TextBox 52"/>
          <p:cNvSpPr txBox="1"/>
          <p:nvPr/>
        </p:nvSpPr>
        <p:spPr>
          <a:xfrm>
            <a:off x="2877263" y="4038509"/>
            <a:ext cx="1676922" cy="572464"/>
          </a:xfrm>
          <a:prstGeom prst="rect">
            <a:avLst/>
          </a:prstGeom>
          <a:noFill/>
        </p:spPr>
        <p:txBody>
          <a:bodyPr wrap="square" lIns="182880" tIns="146304" rIns="182880" bIns="146304" rtlCol="0">
            <a:spAutoFit/>
          </a:bodyPr>
          <a:lstStyle/>
          <a:p>
            <a:pPr algn="ctr">
              <a:lnSpc>
                <a:spcPct val="90000"/>
              </a:lnSpc>
              <a:spcAft>
                <a:spcPts val="600"/>
              </a:spcAft>
            </a:pPr>
            <a:r>
              <a:rPr lang="en-AU" sz="2000" i="1" dirty="0" smtClean="0">
                <a:solidFill>
                  <a:schemeClr val="bg1">
                    <a:lumMod val="50000"/>
                    <a:lumOff val="50000"/>
                  </a:schemeClr>
                </a:solidFill>
              </a:rPr>
              <a:t>internet</a:t>
            </a:r>
          </a:p>
        </p:txBody>
      </p:sp>
      <p:pic>
        <p:nvPicPr>
          <p:cNvPr id="58" name="Picture 57"/>
          <p:cNvPicPr>
            <a:picLocks noChangeAspect="1"/>
          </p:cNvPicPr>
          <p:nvPr/>
        </p:nvPicPr>
        <p:blipFill>
          <a:blip r:embed="rId4"/>
          <a:stretch>
            <a:fillRect/>
          </a:stretch>
        </p:blipFill>
        <p:spPr>
          <a:xfrm>
            <a:off x="10395300" y="3040062"/>
            <a:ext cx="1537937" cy="1385636"/>
          </a:xfrm>
          <a:prstGeom prst="rect">
            <a:avLst/>
          </a:prstGeom>
        </p:spPr>
      </p:pic>
      <p:pic>
        <p:nvPicPr>
          <p:cNvPr id="59" name="Picture 58"/>
          <p:cNvPicPr>
            <a:picLocks noChangeAspect="1"/>
          </p:cNvPicPr>
          <p:nvPr/>
        </p:nvPicPr>
        <p:blipFill>
          <a:blip r:embed="rId5"/>
          <a:stretch>
            <a:fillRect/>
          </a:stretch>
        </p:blipFill>
        <p:spPr>
          <a:xfrm>
            <a:off x="10942637" y="3986858"/>
            <a:ext cx="542295" cy="515040"/>
          </a:xfrm>
          <a:prstGeom prst="rect">
            <a:avLst/>
          </a:prstGeom>
        </p:spPr>
      </p:pic>
      <p:sp>
        <p:nvSpPr>
          <p:cNvPr id="61" name="TextBox 60"/>
          <p:cNvSpPr txBox="1"/>
          <p:nvPr/>
        </p:nvSpPr>
        <p:spPr>
          <a:xfrm>
            <a:off x="10181102" y="4428060"/>
            <a:ext cx="1828335" cy="489365"/>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AD User Forest</a:t>
            </a:r>
          </a:p>
        </p:txBody>
      </p:sp>
      <p:sp>
        <p:nvSpPr>
          <p:cNvPr id="80" name="Rectangle 79"/>
          <p:cNvSpPr/>
          <p:nvPr/>
        </p:nvSpPr>
        <p:spPr bwMode="auto">
          <a:xfrm>
            <a:off x="198437" y="3353302"/>
            <a:ext cx="2000969" cy="3496760"/>
          </a:xfrm>
          <a:prstGeom prst="rect">
            <a:avLst/>
          </a:prstGeom>
          <a:noFill/>
          <a:ln w="12700">
            <a:solidFill>
              <a:schemeClr val="accent5"/>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82" name="Picture 81"/>
          <p:cNvPicPr>
            <a:picLocks noChangeAspect="1"/>
          </p:cNvPicPr>
          <p:nvPr/>
        </p:nvPicPr>
        <p:blipFill>
          <a:blip r:embed="rId6"/>
          <a:stretch>
            <a:fillRect/>
          </a:stretch>
        </p:blipFill>
        <p:spPr>
          <a:xfrm>
            <a:off x="1349490" y="3679046"/>
            <a:ext cx="472770" cy="577680"/>
          </a:xfrm>
          <a:prstGeom prst="rect">
            <a:avLst/>
          </a:prstGeom>
        </p:spPr>
      </p:pic>
      <p:sp>
        <p:nvSpPr>
          <p:cNvPr id="86" name="TextBox 85"/>
          <p:cNvSpPr txBox="1"/>
          <p:nvPr/>
        </p:nvSpPr>
        <p:spPr>
          <a:xfrm>
            <a:off x="122237" y="3649662"/>
            <a:ext cx="1265337" cy="683264"/>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gradFill>
                  <a:gsLst>
                    <a:gs pos="2917">
                      <a:schemeClr val="tx1"/>
                    </a:gs>
                    <a:gs pos="30000">
                      <a:schemeClr val="tx1"/>
                    </a:gs>
                  </a:gsLst>
                  <a:lin ang="5400000" scaled="0"/>
                </a:gradFill>
              </a:rPr>
              <a:t>Azure AD Tenant</a:t>
            </a:r>
          </a:p>
        </p:txBody>
      </p:sp>
      <p:grpSp>
        <p:nvGrpSpPr>
          <p:cNvPr id="87" name="Group 86"/>
          <p:cNvGrpSpPr/>
          <p:nvPr/>
        </p:nvGrpSpPr>
        <p:grpSpPr>
          <a:xfrm>
            <a:off x="485535" y="6537528"/>
            <a:ext cx="1336726" cy="236334"/>
            <a:chOff x="8202351" y="1447425"/>
            <a:chExt cx="2101850" cy="447675"/>
          </a:xfrm>
          <a:solidFill>
            <a:schemeClr val="tx1"/>
          </a:solidFill>
        </p:grpSpPr>
        <p:sp>
          <p:nvSpPr>
            <p:cNvPr id="88" name="Freeform 48"/>
            <p:cNvSpPr>
              <a:spLocks noEditPoints="1"/>
            </p:cNvSpPr>
            <p:nvPr/>
          </p:nvSpPr>
          <p:spPr bwMode="auto">
            <a:xfrm>
              <a:off x="8727814" y="1533150"/>
              <a:ext cx="261938" cy="277812"/>
            </a:xfrm>
            <a:custGeom>
              <a:avLst/>
              <a:gdLst>
                <a:gd name="T0" fmla="*/ 619 w 619"/>
                <a:gd name="T1" fmla="*/ 318 h 652"/>
                <a:gd name="T2" fmla="*/ 581 w 619"/>
                <a:gd name="T3" fmla="*/ 494 h 652"/>
                <a:gd name="T4" fmla="*/ 472 w 619"/>
                <a:gd name="T5" fmla="*/ 611 h 652"/>
                <a:gd name="T6" fmla="*/ 307 w 619"/>
                <a:gd name="T7" fmla="*/ 652 h 652"/>
                <a:gd name="T8" fmla="*/ 147 w 619"/>
                <a:gd name="T9" fmla="*/ 612 h 652"/>
                <a:gd name="T10" fmla="*/ 38 w 619"/>
                <a:gd name="T11" fmla="*/ 499 h 652"/>
                <a:gd name="T12" fmla="*/ 0 w 619"/>
                <a:gd name="T13" fmla="*/ 333 h 652"/>
                <a:gd name="T14" fmla="*/ 39 w 619"/>
                <a:gd name="T15" fmla="*/ 158 h 652"/>
                <a:gd name="T16" fmla="*/ 150 w 619"/>
                <a:gd name="T17" fmla="*/ 41 h 652"/>
                <a:gd name="T18" fmla="*/ 318 w 619"/>
                <a:gd name="T19" fmla="*/ 0 h 652"/>
                <a:gd name="T20" fmla="*/ 475 w 619"/>
                <a:gd name="T21" fmla="*/ 40 h 652"/>
                <a:gd name="T22" fmla="*/ 582 w 619"/>
                <a:gd name="T23" fmla="*/ 153 h 652"/>
                <a:gd name="T24" fmla="*/ 619 w 619"/>
                <a:gd name="T25" fmla="*/ 318 h 652"/>
                <a:gd name="T26" fmla="*/ 539 w 619"/>
                <a:gd name="T27" fmla="*/ 328 h 652"/>
                <a:gd name="T28" fmla="*/ 479 w 619"/>
                <a:gd name="T29" fmla="*/ 136 h 652"/>
                <a:gd name="T30" fmla="*/ 312 w 619"/>
                <a:gd name="T31" fmla="*/ 67 h 652"/>
                <a:gd name="T32" fmla="*/ 192 w 619"/>
                <a:gd name="T33" fmla="*/ 99 h 652"/>
                <a:gd name="T34" fmla="*/ 110 w 619"/>
                <a:gd name="T35" fmla="*/ 192 h 652"/>
                <a:gd name="T36" fmla="*/ 80 w 619"/>
                <a:gd name="T37" fmla="*/ 327 h 652"/>
                <a:gd name="T38" fmla="*/ 108 w 619"/>
                <a:gd name="T39" fmla="*/ 462 h 652"/>
                <a:gd name="T40" fmla="*/ 189 w 619"/>
                <a:gd name="T41" fmla="*/ 553 h 652"/>
                <a:gd name="T42" fmla="*/ 307 w 619"/>
                <a:gd name="T43" fmla="*/ 585 h 652"/>
                <a:gd name="T44" fmla="*/ 477 w 619"/>
                <a:gd name="T45" fmla="*/ 517 h 652"/>
                <a:gd name="T46" fmla="*/ 539 w 619"/>
                <a:gd name="T47" fmla="*/ 328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9" h="652">
                  <a:moveTo>
                    <a:pt x="619" y="318"/>
                  </a:moveTo>
                  <a:cubicBezTo>
                    <a:pt x="619" y="385"/>
                    <a:pt x="607" y="444"/>
                    <a:pt x="581" y="494"/>
                  </a:cubicBezTo>
                  <a:cubicBezTo>
                    <a:pt x="556" y="545"/>
                    <a:pt x="519" y="584"/>
                    <a:pt x="472" y="611"/>
                  </a:cubicBezTo>
                  <a:cubicBezTo>
                    <a:pt x="424" y="638"/>
                    <a:pt x="369" y="652"/>
                    <a:pt x="307" y="652"/>
                  </a:cubicBezTo>
                  <a:cubicBezTo>
                    <a:pt x="247" y="652"/>
                    <a:pt x="194" y="639"/>
                    <a:pt x="147" y="612"/>
                  </a:cubicBezTo>
                  <a:cubicBezTo>
                    <a:pt x="100" y="586"/>
                    <a:pt x="64" y="548"/>
                    <a:pt x="38" y="499"/>
                  </a:cubicBezTo>
                  <a:cubicBezTo>
                    <a:pt x="13" y="451"/>
                    <a:pt x="0" y="395"/>
                    <a:pt x="0" y="333"/>
                  </a:cubicBezTo>
                  <a:cubicBezTo>
                    <a:pt x="0" y="267"/>
                    <a:pt x="13" y="208"/>
                    <a:pt x="39" y="158"/>
                  </a:cubicBezTo>
                  <a:cubicBezTo>
                    <a:pt x="65" y="107"/>
                    <a:pt x="102" y="68"/>
                    <a:pt x="150" y="41"/>
                  </a:cubicBezTo>
                  <a:cubicBezTo>
                    <a:pt x="199" y="14"/>
                    <a:pt x="255" y="0"/>
                    <a:pt x="318" y="0"/>
                  </a:cubicBezTo>
                  <a:cubicBezTo>
                    <a:pt x="377" y="0"/>
                    <a:pt x="429" y="14"/>
                    <a:pt x="475" y="40"/>
                  </a:cubicBezTo>
                  <a:cubicBezTo>
                    <a:pt x="521" y="67"/>
                    <a:pt x="557" y="104"/>
                    <a:pt x="582" y="153"/>
                  </a:cubicBezTo>
                  <a:cubicBezTo>
                    <a:pt x="607" y="201"/>
                    <a:pt x="619" y="256"/>
                    <a:pt x="619" y="318"/>
                  </a:cubicBezTo>
                  <a:close/>
                  <a:moveTo>
                    <a:pt x="539" y="328"/>
                  </a:moveTo>
                  <a:cubicBezTo>
                    <a:pt x="539" y="246"/>
                    <a:pt x="519" y="182"/>
                    <a:pt x="479" y="136"/>
                  </a:cubicBezTo>
                  <a:cubicBezTo>
                    <a:pt x="439" y="90"/>
                    <a:pt x="384" y="67"/>
                    <a:pt x="312" y="67"/>
                  </a:cubicBezTo>
                  <a:cubicBezTo>
                    <a:pt x="268" y="67"/>
                    <a:pt x="227" y="77"/>
                    <a:pt x="192" y="99"/>
                  </a:cubicBezTo>
                  <a:cubicBezTo>
                    <a:pt x="157" y="121"/>
                    <a:pt x="129" y="152"/>
                    <a:pt x="110" y="192"/>
                  </a:cubicBezTo>
                  <a:cubicBezTo>
                    <a:pt x="90" y="232"/>
                    <a:pt x="80" y="277"/>
                    <a:pt x="80" y="327"/>
                  </a:cubicBezTo>
                  <a:cubicBezTo>
                    <a:pt x="80" y="377"/>
                    <a:pt x="90" y="422"/>
                    <a:pt x="108" y="462"/>
                  </a:cubicBezTo>
                  <a:cubicBezTo>
                    <a:pt x="127" y="501"/>
                    <a:pt x="154" y="531"/>
                    <a:pt x="189" y="553"/>
                  </a:cubicBezTo>
                  <a:cubicBezTo>
                    <a:pt x="223" y="574"/>
                    <a:pt x="263" y="585"/>
                    <a:pt x="307" y="585"/>
                  </a:cubicBezTo>
                  <a:cubicBezTo>
                    <a:pt x="379" y="585"/>
                    <a:pt x="436" y="562"/>
                    <a:pt x="477" y="517"/>
                  </a:cubicBezTo>
                  <a:cubicBezTo>
                    <a:pt x="518" y="471"/>
                    <a:pt x="539" y="408"/>
                    <a:pt x="539" y="3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49"/>
            <p:cNvSpPr>
              <a:spLocks/>
            </p:cNvSpPr>
            <p:nvPr/>
          </p:nvSpPr>
          <p:spPr bwMode="auto">
            <a:xfrm>
              <a:off x="9010389" y="1518862"/>
              <a:ext cx="119063" cy="287337"/>
            </a:xfrm>
            <a:custGeom>
              <a:avLst/>
              <a:gdLst>
                <a:gd name="T0" fmla="*/ 283 w 283"/>
                <a:gd name="T1" fmla="*/ 73 h 676"/>
                <a:gd name="T2" fmla="*/ 233 w 283"/>
                <a:gd name="T3" fmla="*/ 61 h 676"/>
                <a:gd name="T4" fmla="*/ 154 w 283"/>
                <a:gd name="T5" fmla="*/ 156 h 676"/>
                <a:gd name="T6" fmla="*/ 154 w 283"/>
                <a:gd name="T7" fmla="*/ 226 h 676"/>
                <a:gd name="T8" fmla="*/ 264 w 283"/>
                <a:gd name="T9" fmla="*/ 226 h 676"/>
                <a:gd name="T10" fmla="*/ 264 w 283"/>
                <a:gd name="T11" fmla="*/ 287 h 676"/>
                <a:gd name="T12" fmla="*/ 154 w 283"/>
                <a:gd name="T13" fmla="*/ 287 h 676"/>
                <a:gd name="T14" fmla="*/ 154 w 283"/>
                <a:gd name="T15" fmla="*/ 676 h 676"/>
                <a:gd name="T16" fmla="*/ 79 w 283"/>
                <a:gd name="T17" fmla="*/ 676 h 676"/>
                <a:gd name="T18" fmla="*/ 79 w 283"/>
                <a:gd name="T19" fmla="*/ 287 h 676"/>
                <a:gd name="T20" fmla="*/ 0 w 283"/>
                <a:gd name="T21" fmla="*/ 287 h 676"/>
                <a:gd name="T22" fmla="*/ 0 w 283"/>
                <a:gd name="T23" fmla="*/ 226 h 676"/>
                <a:gd name="T24" fmla="*/ 79 w 283"/>
                <a:gd name="T25" fmla="*/ 226 h 676"/>
                <a:gd name="T26" fmla="*/ 79 w 283"/>
                <a:gd name="T27" fmla="*/ 153 h 676"/>
                <a:gd name="T28" fmla="*/ 121 w 283"/>
                <a:gd name="T29" fmla="*/ 42 h 676"/>
                <a:gd name="T30" fmla="*/ 228 w 283"/>
                <a:gd name="T31" fmla="*/ 0 h 676"/>
                <a:gd name="T32" fmla="*/ 283 w 283"/>
                <a:gd name="T33" fmla="*/ 8 h 676"/>
                <a:gd name="T34" fmla="*/ 283 w 283"/>
                <a:gd name="T35" fmla="*/ 7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676">
                  <a:moveTo>
                    <a:pt x="283" y="73"/>
                  </a:moveTo>
                  <a:cubicBezTo>
                    <a:pt x="268" y="65"/>
                    <a:pt x="251" y="61"/>
                    <a:pt x="233" y="61"/>
                  </a:cubicBezTo>
                  <a:cubicBezTo>
                    <a:pt x="180" y="61"/>
                    <a:pt x="154" y="93"/>
                    <a:pt x="154" y="156"/>
                  </a:cubicBezTo>
                  <a:lnTo>
                    <a:pt x="154" y="226"/>
                  </a:lnTo>
                  <a:lnTo>
                    <a:pt x="264" y="226"/>
                  </a:lnTo>
                  <a:lnTo>
                    <a:pt x="264" y="287"/>
                  </a:lnTo>
                  <a:lnTo>
                    <a:pt x="154" y="287"/>
                  </a:lnTo>
                  <a:lnTo>
                    <a:pt x="154" y="676"/>
                  </a:lnTo>
                  <a:lnTo>
                    <a:pt x="79" y="676"/>
                  </a:lnTo>
                  <a:lnTo>
                    <a:pt x="79" y="287"/>
                  </a:lnTo>
                  <a:lnTo>
                    <a:pt x="0" y="287"/>
                  </a:lnTo>
                  <a:lnTo>
                    <a:pt x="0" y="226"/>
                  </a:lnTo>
                  <a:lnTo>
                    <a:pt x="79" y="226"/>
                  </a:lnTo>
                  <a:lnTo>
                    <a:pt x="79" y="153"/>
                  </a:lnTo>
                  <a:cubicBezTo>
                    <a:pt x="79" y="107"/>
                    <a:pt x="93" y="70"/>
                    <a:pt x="121" y="42"/>
                  </a:cubicBezTo>
                  <a:cubicBezTo>
                    <a:pt x="149" y="14"/>
                    <a:pt x="185" y="0"/>
                    <a:pt x="228" y="0"/>
                  </a:cubicBezTo>
                  <a:cubicBezTo>
                    <a:pt x="251" y="0"/>
                    <a:pt x="269" y="3"/>
                    <a:pt x="283" y="8"/>
                  </a:cubicBezTo>
                  <a:cubicBezTo>
                    <a:pt x="283" y="8"/>
                    <a:pt x="283" y="73"/>
                    <a:pt x="283"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50"/>
            <p:cNvSpPr>
              <a:spLocks/>
            </p:cNvSpPr>
            <p:nvPr/>
          </p:nvSpPr>
          <p:spPr bwMode="auto">
            <a:xfrm>
              <a:off x="9119926" y="1518862"/>
              <a:ext cx="119063" cy="287337"/>
            </a:xfrm>
            <a:custGeom>
              <a:avLst/>
              <a:gdLst>
                <a:gd name="T0" fmla="*/ 283 w 283"/>
                <a:gd name="T1" fmla="*/ 73 h 676"/>
                <a:gd name="T2" fmla="*/ 233 w 283"/>
                <a:gd name="T3" fmla="*/ 61 h 676"/>
                <a:gd name="T4" fmla="*/ 154 w 283"/>
                <a:gd name="T5" fmla="*/ 156 h 676"/>
                <a:gd name="T6" fmla="*/ 154 w 283"/>
                <a:gd name="T7" fmla="*/ 226 h 676"/>
                <a:gd name="T8" fmla="*/ 264 w 283"/>
                <a:gd name="T9" fmla="*/ 226 h 676"/>
                <a:gd name="T10" fmla="*/ 264 w 283"/>
                <a:gd name="T11" fmla="*/ 287 h 676"/>
                <a:gd name="T12" fmla="*/ 154 w 283"/>
                <a:gd name="T13" fmla="*/ 287 h 676"/>
                <a:gd name="T14" fmla="*/ 154 w 283"/>
                <a:gd name="T15" fmla="*/ 676 h 676"/>
                <a:gd name="T16" fmla="*/ 80 w 283"/>
                <a:gd name="T17" fmla="*/ 676 h 676"/>
                <a:gd name="T18" fmla="*/ 80 w 283"/>
                <a:gd name="T19" fmla="*/ 287 h 676"/>
                <a:gd name="T20" fmla="*/ 0 w 283"/>
                <a:gd name="T21" fmla="*/ 287 h 676"/>
                <a:gd name="T22" fmla="*/ 0 w 283"/>
                <a:gd name="T23" fmla="*/ 226 h 676"/>
                <a:gd name="T24" fmla="*/ 80 w 283"/>
                <a:gd name="T25" fmla="*/ 226 h 676"/>
                <a:gd name="T26" fmla="*/ 80 w 283"/>
                <a:gd name="T27" fmla="*/ 153 h 676"/>
                <a:gd name="T28" fmla="*/ 122 w 283"/>
                <a:gd name="T29" fmla="*/ 42 h 676"/>
                <a:gd name="T30" fmla="*/ 229 w 283"/>
                <a:gd name="T31" fmla="*/ 0 h 676"/>
                <a:gd name="T32" fmla="*/ 283 w 283"/>
                <a:gd name="T33" fmla="*/ 8 h 676"/>
                <a:gd name="T34" fmla="*/ 283 w 283"/>
                <a:gd name="T35" fmla="*/ 7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676">
                  <a:moveTo>
                    <a:pt x="283" y="73"/>
                  </a:moveTo>
                  <a:cubicBezTo>
                    <a:pt x="268" y="65"/>
                    <a:pt x="252" y="61"/>
                    <a:pt x="233" y="61"/>
                  </a:cubicBezTo>
                  <a:cubicBezTo>
                    <a:pt x="181" y="61"/>
                    <a:pt x="154" y="93"/>
                    <a:pt x="154" y="156"/>
                  </a:cubicBezTo>
                  <a:lnTo>
                    <a:pt x="154" y="226"/>
                  </a:lnTo>
                  <a:lnTo>
                    <a:pt x="264" y="226"/>
                  </a:lnTo>
                  <a:lnTo>
                    <a:pt x="264" y="287"/>
                  </a:lnTo>
                  <a:lnTo>
                    <a:pt x="154" y="287"/>
                  </a:lnTo>
                  <a:lnTo>
                    <a:pt x="154" y="676"/>
                  </a:lnTo>
                  <a:lnTo>
                    <a:pt x="80" y="676"/>
                  </a:lnTo>
                  <a:lnTo>
                    <a:pt x="80" y="287"/>
                  </a:lnTo>
                  <a:lnTo>
                    <a:pt x="0" y="287"/>
                  </a:lnTo>
                  <a:lnTo>
                    <a:pt x="0" y="226"/>
                  </a:lnTo>
                  <a:lnTo>
                    <a:pt x="80" y="226"/>
                  </a:lnTo>
                  <a:lnTo>
                    <a:pt x="80" y="153"/>
                  </a:lnTo>
                  <a:cubicBezTo>
                    <a:pt x="80" y="107"/>
                    <a:pt x="94" y="70"/>
                    <a:pt x="122" y="42"/>
                  </a:cubicBezTo>
                  <a:cubicBezTo>
                    <a:pt x="150" y="14"/>
                    <a:pt x="185" y="0"/>
                    <a:pt x="229" y="0"/>
                  </a:cubicBezTo>
                  <a:cubicBezTo>
                    <a:pt x="251" y="0"/>
                    <a:pt x="269" y="3"/>
                    <a:pt x="283" y="8"/>
                  </a:cubicBezTo>
                  <a:lnTo>
                    <a:pt x="283" y="7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51"/>
            <p:cNvSpPr>
              <a:spLocks noEditPoints="1"/>
            </p:cNvSpPr>
            <p:nvPr/>
          </p:nvSpPr>
          <p:spPr bwMode="auto">
            <a:xfrm>
              <a:off x="9256451" y="1525212"/>
              <a:ext cx="41275" cy="280987"/>
            </a:xfrm>
            <a:custGeom>
              <a:avLst/>
              <a:gdLst>
                <a:gd name="T0" fmla="*/ 98 w 98"/>
                <a:gd name="T1" fmla="*/ 47 h 658"/>
                <a:gd name="T2" fmla="*/ 83 w 98"/>
                <a:gd name="T3" fmla="*/ 80 h 658"/>
                <a:gd name="T4" fmla="*/ 49 w 98"/>
                <a:gd name="T5" fmla="*/ 94 h 658"/>
                <a:gd name="T6" fmla="*/ 14 w 98"/>
                <a:gd name="T7" fmla="*/ 81 h 658"/>
                <a:gd name="T8" fmla="*/ 0 w 98"/>
                <a:gd name="T9" fmla="*/ 47 h 658"/>
                <a:gd name="T10" fmla="*/ 14 w 98"/>
                <a:gd name="T11" fmla="*/ 14 h 658"/>
                <a:gd name="T12" fmla="*/ 49 w 98"/>
                <a:gd name="T13" fmla="*/ 0 h 658"/>
                <a:gd name="T14" fmla="*/ 84 w 98"/>
                <a:gd name="T15" fmla="*/ 14 h 658"/>
                <a:gd name="T16" fmla="*/ 98 w 98"/>
                <a:gd name="T17" fmla="*/ 47 h 658"/>
                <a:gd name="T18" fmla="*/ 85 w 98"/>
                <a:gd name="T19" fmla="*/ 658 h 658"/>
                <a:gd name="T20" fmla="*/ 10 w 98"/>
                <a:gd name="T21" fmla="*/ 658 h 658"/>
                <a:gd name="T22" fmla="*/ 10 w 98"/>
                <a:gd name="T23" fmla="*/ 208 h 658"/>
                <a:gd name="T24" fmla="*/ 85 w 98"/>
                <a:gd name="T25" fmla="*/ 208 h 658"/>
                <a:gd name="T26" fmla="*/ 85 w 98"/>
                <a:gd name="T27"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658">
                  <a:moveTo>
                    <a:pt x="98" y="47"/>
                  </a:moveTo>
                  <a:cubicBezTo>
                    <a:pt x="98" y="60"/>
                    <a:pt x="93" y="71"/>
                    <a:pt x="83" y="80"/>
                  </a:cubicBezTo>
                  <a:cubicBezTo>
                    <a:pt x="74" y="89"/>
                    <a:pt x="62" y="94"/>
                    <a:pt x="49" y="94"/>
                  </a:cubicBezTo>
                  <a:cubicBezTo>
                    <a:pt x="35" y="94"/>
                    <a:pt x="23" y="89"/>
                    <a:pt x="14" y="81"/>
                  </a:cubicBezTo>
                  <a:cubicBezTo>
                    <a:pt x="5" y="72"/>
                    <a:pt x="0" y="61"/>
                    <a:pt x="0" y="47"/>
                  </a:cubicBezTo>
                  <a:cubicBezTo>
                    <a:pt x="0" y="34"/>
                    <a:pt x="4" y="23"/>
                    <a:pt x="14" y="14"/>
                  </a:cubicBezTo>
                  <a:cubicBezTo>
                    <a:pt x="23" y="5"/>
                    <a:pt x="35" y="0"/>
                    <a:pt x="49" y="0"/>
                  </a:cubicBezTo>
                  <a:cubicBezTo>
                    <a:pt x="63" y="0"/>
                    <a:pt x="74" y="4"/>
                    <a:pt x="84" y="14"/>
                  </a:cubicBezTo>
                  <a:cubicBezTo>
                    <a:pt x="93" y="23"/>
                    <a:pt x="98" y="34"/>
                    <a:pt x="98" y="47"/>
                  </a:cubicBezTo>
                  <a:close/>
                  <a:moveTo>
                    <a:pt x="85" y="658"/>
                  </a:moveTo>
                  <a:lnTo>
                    <a:pt x="10" y="658"/>
                  </a:lnTo>
                  <a:lnTo>
                    <a:pt x="10" y="208"/>
                  </a:lnTo>
                  <a:lnTo>
                    <a:pt x="85" y="208"/>
                  </a:lnTo>
                  <a:lnTo>
                    <a:pt x="85" y="6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52"/>
            <p:cNvSpPr>
              <a:spLocks/>
            </p:cNvSpPr>
            <p:nvPr/>
          </p:nvSpPr>
          <p:spPr bwMode="auto">
            <a:xfrm>
              <a:off x="9324714" y="1609350"/>
              <a:ext cx="149225" cy="201612"/>
            </a:xfrm>
            <a:custGeom>
              <a:avLst/>
              <a:gdLst>
                <a:gd name="T0" fmla="*/ 351 w 352"/>
                <a:gd name="T1" fmla="*/ 440 h 472"/>
                <a:gd name="T2" fmla="*/ 222 w 352"/>
                <a:gd name="T3" fmla="*/ 472 h 472"/>
                <a:gd name="T4" fmla="*/ 107 w 352"/>
                <a:gd name="T5" fmla="*/ 444 h 472"/>
                <a:gd name="T6" fmla="*/ 28 w 352"/>
                <a:gd name="T7" fmla="*/ 363 h 472"/>
                <a:gd name="T8" fmla="*/ 0 w 352"/>
                <a:gd name="T9" fmla="*/ 247 h 472"/>
                <a:gd name="T10" fmla="*/ 66 w 352"/>
                <a:gd name="T11" fmla="*/ 68 h 472"/>
                <a:gd name="T12" fmla="*/ 243 w 352"/>
                <a:gd name="T13" fmla="*/ 0 h 472"/>
                <a:gd name="T14" fmla="*/ 352 w 352"/>
                <a:gd name="T15" fmla="*/ 23 h 472"/>
                <a:gd name="T16" fmla="*/ 352 w 352"/>
                <a:gd name="T17" fmla="*/ 97 h 472"/>
                <a:gd name="T18" fmla="*/ 240 w 352"/>
                <a:gd name="T19" fmla="*/ 62 h 472"/>
                <a:gd name="T20" fmla="*/ 122 w 352"/>
                <a:gd name="T21" fmla="*/ 111 h 472"/>
                <a:gd name="T22" fmla="*/ 77 w 352"/>
                <a:gd name="T23" fmla="*/ 240 h 472"/>
                <a:gd name="T24" fmla="*/ 120 w 352"/>
                <a:gd name="T25" fmla="*/ 365 h 472"/>
                <a:gd name="T26" fmla="*/ 236 w 352"/>
                <a:gd name="T27" fmla="*/ 411 h 472"/>
                <a:gd name="T28" fmla="*/ 351 w 352"/>
                <a:gd name="T29" fmla="*/ 372 h 472"/>
                <a:gd name="T30" fmla="*/ 351 w 352"/>
                <a:gd name="T31" fmla="*/ 440 h 472"/>
                <a:gd name="T32" fmla="*/ 351 w 352"/>
                <a:gd name="T33" fmla="*/ 440 h 472"/>
                <a:gd name="T34" fmla="*/ 351 w 352"/>
                <a:gd name="T35" fmla="*/ 44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2" h="472">
                  <a:moveTo>
                    <a:pt x="351" y="440"/>
                  </a:moveTo>
                  <a:cubicBezTo>
                    <a:pt x="315" y="461"/>
                    <a:pt x="272" y="472"/>
                    <a:pt x="222" y="472"/>
                  </a:cubicBezTo>
                  <a:cubicBezTo>
                    <a:pt x="180" y="472"/>
                    <a:pt x="142" y="463"/>
                    <a:pt x="107" y="444"/>
                  </a:cubicBezTo>
                  <a:cubicBezTo>
                    <a:pt x="74" y="425"/>
                    <a:pt x="47" y="398"/>
                    <a:pt x="28" y="363"/>
                  </a:cubicBezTo>
                  <a:cubicBezTo>
                    <a:pt x="9" y="329"/>
                    <a:pt x="0" y="290"/>
                    <a:pt x="0" y="247"/>
                  </a:cubicBezTo>
                  <a:cubicBezTo>
                    <a:pt x="0" y="173"/>
                    <a:pt x="22" y="113"/>
                    <a:pt x="66" y="68"/>
                  </a:cubicBezTo>
                  <a:cubicBezTo>
                    <a:pt x="111" y="23"/>
                    <a:pt x="170" y="0"/>
                    <a:pt x="243" y="0"/>
                  </a:cubicBezTo>
                  <a:cubicBezTo>
                    <a:pt x="284" y="0"/>
                    <a:pt x="320" y="8"/>
                    <a:pt x="352" y="23"/>
                  </a:cubicBezTo>
                  <a:lnTo>
                    <a:pt x="352" y="97"/>
                  </a:lnTo>
                  <a:cubicBezTo>
                    <a:pt x="317" y="73"/>
                    <a:pt x="280" y="62"/>
                    <a:pt x="240" y="62"/>
                  </a:cubicBezTo>
                  <a:cubicBezTo>
                    <a:pt x="192" y="62"/>
                    <a:pt x="152" y="78"/>
                    <a:pt x="122" y="111"/>
                  </a:cubicBezTo>
                  <a:cubicBezTo>
                    <a:pt x="92" y="145"/>
                    <a:pt x="77" y="188"/>
                    <a:pt x="77" y="240"/>
                  </a:cubicBezTo>
                  <a:cubicBezTo>
                    <a:pt x="77" y="293"/>
                    <a:pt x="91" y="334"/>
                    <a:pt x="120" y="365"/>
                  </a:cubicBezTo>
                  <a:cubicBezTo>
                    <a:pt x="149" y="395"/>
                    <a:pt x="187" y="411"/>
                    <a:pt x="236" y="411"/>
                  </a:cubicBezTo>
                  <a:cubicBezTo>
                    <a:pt x="276" y="411"/>
                    <a:pt x="315" y="398"/>
                    <a:pt x="351" y="372"/>
                  </a:cubicBezTo>
                  <a:lnTo>
                    <a:pt x="351" y="440"/>
                  </a:lnTo>
                  <a:lnTo>
                    <a:pt x="351" y="440"/>
                  </a:lnTo>
                  <a:lnTo>
                    <a:pt x="351" y="4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53"/>
            <p:cNvSpPr>
              <a:spLocks noEditPoints="1"/>
            </p:cNvSpPr>
            <p:nvPr/>
          </p:nvSpPr>
          <p:spPr bwMode="auto">
            <a:xfrm>
              <a:off x="9494576" y="1609350"/>
              <a:ext cx="173038" cy="201612"/>
            </a:xfrm>
            <a:custGeom>
              <a:avLst/>
              <a:gdLst>
                <a:gd name="T0" fmla="*/ 408 w 408"/>
                <a:gd name="T1" fmla="*/ 254 h 472"/>
                <a:gd name="T2" fmla="*/ 78 w 408"/>
                <a:gd name="T3" fmla="*/ 254 h 472"/>
                <a:gd name="T4" fmla="*/ 120 w 408"/>
                <a:gd name="T5" fmla="*/ 370 h 472"/>
                <a:gd name="T6" fmla="*/ 230 w 408"/>
                <a:gd name="T7" fmla="*/ 411 h 472"/>
                <a:gd name="T8" fmla="*/ 375 w 408"/>
                <a:gd name="T9" fmla="*/ 361 h 472"/>
                <a:gd name="T10" fmla="*/ 375 w 408"/>
                <a:gd name="T11" fmla="*/ 429 h 472"/>
                <a:gd name="T12" fmla="*/ 213 w 408"/>
                <a:gd name="T13" fmla="*/ 472 h 472"/>
                <a:gd name="T14" fmla="*/ 56 w 408"/>
                <a:gd name="T15" fmla="*/ 410 h 472"/>
                <a:gd name="T16" fmla="*/ 0 w 408"/>
                <a:gd name="T17" fmla="*/ 238 h 472"/>
                <a:gd name="T18" fmla="*/ 28 w 408"/>
                <a:gd name="T19" fmla="*/ 116 h 472"/>
                <a:gd name="T20" fmla="*/ 106 w 408"/>
                <a:gd name="T21" fmla="*/ 30 h 472"/>
                <a:gd name="T22" fmla="*/ 215 w 408"/>
                <a:gd name="T23" fmla="*/ 0 h 472"/>
                <a:gd name="T24" fmla="*/ 357 w 408"/>
                <a:gd name="T25" fmla="*/ 57 h 472"/>
                <a:gd name="T26" fmla="*/ 408 w 408"/>
                <a:gd name="T27" fmla="*/ 216 h 472"/>
                <a:gd name="T28" fmla="*/ 408 w 408"/>
                <a:gd name="T29" fmla="*/ 254 h 472"/>
                <a:gd name="T30" fmla="*/ 408 w 408"/>
                <a:gd name="T31" fmla="*/ 254 h 472"/>
                <a:gd name="T32" fmla="*/ 331 w 408"/>
                <a:gd name="T33" fmla="*/ 193 h 472"/>
                <a:gd name="T34" fmla="*/ 300 w 408"/>
                <a:gd name="T35" fmla="*/ 96 h 472"/>
                <a:gd name="T36" fmla="*/ 214 w 408"/>
                <a:gd name="T37" fmla="*/ 61 h 472"/>
                <a:gd name="T38" fmla="*/ 125 w 408"/>
                <a:gd name="T39" fmla="*/ 98 h 472"/>
                <a:gd name="T40" fmla="*/ 79 w 408"/>
                <a:gd name="T41" fmla="*/ 193 h 472"/>
                <a:gd name="T42" fmla="*/ 331 w 408"/>
                <a:gd name="T43" fmla="*/ 19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8" h="472">
                  <a:moveTo>
                    <a:pt x="408" y="254"/>
                  </a:moveTo>
                  <a:lnTo>
                    <a:pt x="78" y="254"/>
                  </a:lnTo>
                  <a:cubicBezTo>
                    <a:pt x="79" y="305"/>
                    <a:pt x="93" y="344"/>
                    <a:pt x="120" y="370"/>
                  </a:cubicBezTo>
                  <a:cubicBezTo>
                    <a:pt x="146" y="397"/>
                    <a:pt x="183" y="411"/>
                    <a:pt x="230" y="411"/>
                  </a:cubicBezTo>
                  <a:cubicBezTo>
                    <a:pt x="283" y="411"/>
                    <a:pt x="332" y="394"/>
                    <a:pt x="375" y="361"/>
                  </a:cubicBezTo>
                  <a:lnTo>
                    <a:pt x="375" y="429"/>
                  </a:lnTo>
                  <a:cubicBezTo>
                    <a:pt x="334" y="458"/>
                    <a:pt x="280" y="472"/>
                    <a:pt x="213" y="472"/>
                  </a:cubicBezTo>
                  <a:cubicBezTo>
                    <a:pt x="146" y="472"/>
                    <a:pt x="94" y="451"/>
                    <a:pt x="56" y="410"/>
                  </a:cubicBezTo>
                  <a:cubicBezTo>
                    <a:pt x="19" y="368"/>
                    <a:pt x="0" y="311"/>
                    <a:pt x="0" y="238"/>
                  </a:cubicBezTo>
                  <a:cubicBezTo>
                    <a:pt x="0" y="193"/>
                    <a:pt x="10" y="153"/>
                    <a:pt x="28" y="116"/>
                  </a:cubicBezTo>
                  <a:cubicBezTo>
                    <a:pt x="47" y="79"/>
                    <a:pt x="73" y="51"/>
                    <a:pt x="106" y="30"/>
                  </a:cubicBezTo>
                  <a:cubicBezTo>
                    <a:pt x="139" y="10"/>
                    <a:pt x="175" y="0"/>
                    <a:pt x="215" y="0"/>
                  </a:cubicBezTo>
                  <a:cubicBezTo>
                    <a:pt x="276" y="0"/>
                    <a:pt x="323" y="19"/>
                    <a:pt x="357" y="57"/>
                  </a:cubicBezTo>
                  <a:cubicBezTo>
                    <a:pt x="391" y="95"/>
                    <a:pt x="408" y="148"/>
                    <a:pt x="408" y="216"/>
                  </a:cubicBezTo>
                  <a:lnTo>
                    <a:pt x="408" y="254"/>
                  </a:lnTo>
                  <a:lnTo>
                    <a:pt x="408" y="254"/>
                  </a:lnTo>
                  <a:close/>
                  <a:moveTo>
                    <a:pt x="331" y="193"/>
                  </a:moveTo>
                  <a:cubicBezTo>
                    <a:pt x="331" y="151"/>
                    <a:pt x="320" y="119"/>
                    <a:pt x="300" y="96"/>
                  </a:cubicBezTo>
                  <a:cubicBezTo>
                    <a:pt x="280" y="73"/>
                    <a:pt x="251" y="61"/>
                    <a:pt x="214" y="61"/>
                  </a:cubicBezTo>
                  <a:cubicBezTo>
                    <a:pt x="180" y="61"/>
                    <a:pt x="150" y="73"/>
                    <a:pt x="125" y="98"/>
                  </a:cubicBezTo>
                  <a:cubicBezTo>
                    <a:pt x="101" y="122"/>
                    <a:pt x="85" y="153"/>
                    <a:pt x="79" y="193"/>
                  </a:cubicBezTo>
                  <a:lnTo>
                    <a:pt x="331"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54"/>
            <p:cNvSpPr>
              <a:spLocks/>
            </p:cNvSpPr>
            <p:nvPr/>
          </p:nvSpPr>
          <p:spPr bwMode="auto">
            <a:xfrm>
              <a:off x="9748576" y="1533150"/>
              <a:ext cx="160338" cy="277812"/>
            </a:xfrm>
            <a:custGeom>
              <a:avLst/>
              <a:gdLst>
                <a:gd name="T0" fmla="*/ 379 w 379"/>
                <a:gd name="T1" fmla="*/ 463 h 652"/>
                <a:gd name="T2" fmla="*/ 316 w 379"/>
                <a:gd name="T3" fmla="*/ 600 h 652"/>
                <a:gd name="T4" fmla="*/ 149 w 379"/>
                <a:gd name="T5" fmla="*/ 652 h 652"/>
                <a:gd name="T6" fmla="*/ 0 w 379"/>
                <a:gd name="T7" fmla="*/ 618 h 652"/>
                <a:gd name="T8" fmla="*/ 0 w 379"/>
                <a:gd name="T9" fmla="*/ 540 h 652"/>
                <a:gd name="T10" fmla="*/ 152 w 379"/>
                <a:gd name="T11" fmla="*/ 591 h 652"/>
                <a:gd name="T12" fmla="*/ 261 w 379"/>
                <a:gd name="T13" fmla="*/ 558 h 652"/>
                <a:gd name="T14" fmla="*/ 302 w 379"/>
                <a:gd name="T15" fmla="*/ 469 h 652"/>
                <a:gd name="T16" fmla="*/ 120 w 379"/>
                <a:gd name="T17" fmla="*/ 346 h 652"/>
                <a:gd name="T18" fmla="*/ 65 w 379"/>
                <a:gd name="T19" fmla="*/ 346 h 652"/>
                <a:gd name="T20" fmla="*/ 65 w 379"/>
                <a:gd name="T21" fmla="*/ 285 h 652"/>
                <a:gd name="T22" fmla="*/ 117 w 379"/>
                <a:gd name="T23" fmla="*/ 285 h 652"/>
                <a:gd name="T24" fmla="*/ 279 w 379"/>
                <a:gd name="T25" fmla="*/ 169 h 652"/>
                <a:gd name="T26" fmla="*/ 155 w 379"/>
                <a:gd name="T27" fmla="*/ 61 h 652"/>
                <a:gd name="T28" fmla="*/ 25 w 379"/>
                <a:gd name="T29" fmla="*/ 106 h 652"/>
                <a:gd name="T30" fmla="*/ 25 w 379"/>
                <a:gd name="T31" fmla="*/ 36 h 652"/>
                <a:gd name="T32" fmla="*/ 174 w 379"/>
                <a:gd name="T33" fmla="*/ 0 h 652"/>
                <a:gd name="T34" fmla="*/ 305 w 379"/>
                <a:gd name="T35" fmla="*/ 42 h 652"/>
                <a:gd name="T36" fmla="*/ 355 w 379"/>
                <a:gd name="T37" fmla="*/ 151 h 652"/>
                <a:gd name="T38" fmla="*/ 225 w 379"/>
                <a:gd name="T39" fmla="*/ 311 h 652"/>
                <a:gd name="T40" fmla="*/ 225 w 379"/>
                <a:gd name="T41" fmla="*/ 312 h 652"/>
                <a:gd name="T42" fmla="*/ 337 w 379"/>
                <a:gd name="T43" fmla="*/ 361 h 652"/>
                <a:gd name="T44" fmla="*/ 379 w 379"/>
                <a:gd name="T45" fmla="*/ 463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9" h="652">
                  <a:moveTo>
                    <a:pt x="379" y="463"/>
                  </a:moveTo>
                  <a:cubicBezTo>
                    <a:pt x="379" y="519"/>
                    <a:pt x="358" y="565"/>
                    <a:pt x="316" y="600"/>
                  </a:cubicBezTo>
                  <a:cubicBezTo>
                    <a:pt x="273" y="635"/>
                    <a:pt x="218" y="652"/>
                    <a:pt x="149" y="652"/>
                  </a:cubicBezTo>
                  <a:cubicBezTo>
                    <a:pt x="86" y="652"/>
                    <a:pt x="37" y="641"/>
                    <a:pt x="0" y="618"/>
                  </a:cubicBezTo>
                  <a:lnTo>
                    <a:pt x="0" y="540"/>
                  </a:lnTo>
                  <a:cubicBezTo>
                    <a:pt x="44" y="574"/>
                    <a:pt x="95" y="591"/>
                    <a:pt x="152" y="591"/>
                  </a:cubicBezTo>
                  <a:cubicBezTo>
                    <a:pt x="198" y="591"/>
                    <a:pt x="234" y="580"/>
                    <a:pt x="261" y="558"/>
                  </a:cubicBezTo>
                  <a:cubicBezTo>
                    <a:pt x="289" y="536"/>
                    <a:pt x="302" y="506"/>
                    <a:pt x="302" y="469"/>
                  </a:cubicBezTo>
                  <a:cubicBezTo>
                    <a:pt x="302" y="387"/>
                    <a:pt x="241" y="346"/>
                    <a:pt x="120" y="346"/>
                  </a:cubicBezTo>
                  <a:lnTo>
                    <a:pt x="65" y="346"/>
                  </a:lnTo>
                  <a:lnTo>
                    <a:pt x="65" y="285"/>
                  </a:lnTo>
                  <a:lnTo>
                    <a:pt x="117" y="285"/>
                  </a:lnTo>
                  <a:cubicBezTo>
                    <a:pt x="225" y="285"/>
                    <a:pt x="279" y="246"/>
                    <a:pt x="279" y="169"/>
                  </a:cubicBezTo>
                  <a:cubicBezTo>
                    <a:pt x="279" y="97"/>
                    <a:pt x="237" y="61"/>
                    <a:pt x="155" y="61"/>
                  </a:cubicBezTo>
                  <a:cubicBezTo>
                    <a:pt x="109" y="61"/>
                    <a:pt x="66" y="76"/>
                    <a:pt x="25" y="106"/>
                  </a:cubicBezTo>
                  <a:lnTo>
                    <a:pt x="25" y="36"/>
                  </a:lnTo>
                  <a:cubicBezTo>
                    <a:pt x="67" y="12"/>
                    <a:pt x="116" y="0"/>
                    <a:pt x="174" y="0"/>
                  </a:cubicBezTo>
                  <a:cubicBezTo>
                    <a:pt x="228" y="0"/>
                    <a:pt x="272" y="14"/>
                    <a:pt x="305" y="42"/>
                  </a:cubicBezTo>
                  <a:cubicBezTo>
                    <a:pt x="339" y="69"/>
                    <a:pt x="355" y="106"/>
                    <a:pt x="355" y="151"/>
                  </a:cubicBezTo>
                  <a:cubicBezTo>
                    <a:pt x="355" y="233"/>
                    <a:pt x="312" y="287"/>
                    <a:pt x="225" y="311"/>
                  </a:cubicBezTo>
                  <a:lnTo>
                    <a:pt x="225" y="312"/>
                  </a:lnTo>
                  <a:cubicBezTo>
                    <a:pt x="271" y="317"/>
                    <a:pt x="308" y="333"/>
                    <a:pt x="337" y="361"/>
                  </a:cubicBezTo>
                  <a:cubicBezTo>
                    <a:pt x="365" y="388"/>
                    <a:pt x="379" y="422"/>
                    <a:pt x="379" y="4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55"/>
            <p:cNvSpPr>
              <a:spLocks noEditPoints="1"/>
            </p:cNvSpPr>
            <p:nvPr/>
          </p:nvSpPr>
          <p:spPr bwMode="auto">
            <a:xfrm>
              <a:off x="9940664" y="1533150"/>
              <a:ext cx="176213" cy="277812"/>
            </a:xfrm>
            <a:custGeom>
              <a:avLst/>
              <a:gdLst>
                <a:gd name="T0" fmla="*/ 416 w 416"/>
                <a:gd name="T1" fmla="*/ 441 h 652"/>
                <a:gd name="T2" fmla="*/ 389 w 416"/>
                <a:gd name="T3" fmla="*/ 550 h 652"/>
                <a:gd name="T4" fmla="*/ 315 w 416"/>
                <a:gd name="T5" fmla="*/ 625 h 652"/>
                <a:gd name="T6" fmla="*/ 210 w 416"/>
                <a:gd name="T7" fmla="*/ 652 h 652"/>
                <a:gd name="T8" fmla="*/ 56 w 416"/>
                <a:gd name="T9" fmla="*/ 576 h 652"/>
                <a:gd name="T10" fmla="*/ 0 w 416"/>
                <a:gd name="T11" fmla="*/ 364 h 652"/>
                <a:gd name="T12" fmla="*/ 33 w 416"/>
                <a:gd name="T13" fmla="*/ 173 h 652"/>
                <a:gd name="T14" fmla="*/ 127 w 416"/>
                <a:gd name="T15" fmla="*/ 45 h 652"/>
                <a:gd name="T16" fmla="*/ 267 w 416"/>
                <a:gd name="T17" fmla="*/ 0 h 652"/>
                <a:gd name="T18" fmla="*/ 376 w 416"/>
                <a:gd name="T19" fmla="*/ 18 h 652"/>
                <a:gd name="T20" fmla="*/ 376 w 416"/>
                <a:gd name="T21" fmla="*/ 86 h 652"/>
                <a:gd name="T22" fmla="*/ 269 w 416"/>
                <a:gd name="T23" fmla="*/ 61 h 652"/>
                <a:gd name="T24" fmla="*/ 130 w 416"/>
                <a:gd name="T25" fmla="*/ 136 h 652"/>
                <a:gd name="T26" fmla="*/ 77 w 416"/>
                <a:gd name="T27" fmla="*/ 336 h 652"/>
                <a:gd name="T28" fmla="*/ 79 w 416"/>
                <a:gd name="T29" fmla="*/ 336 h 652"/>
                <a:gd name="T30" fmla="*/ 229 w 416"/>
                <a:gd name="T31" fmla="*/ 247 h 652"/>
                <a:gd name="T32" fmla="*/ 365 w 416"/>
                <a:gd name="T33" fmla="*/ 300 h 652"/>
                <a:gd name="T34" fmla="*/ 416 w 416"/>
                <a:gd name="T35" fmla="*/ 441 h 652"/>
                <a:gd name="T36" fmla="*/ 339 w 416"/>
                <a:gd name="T37" fmla="*/ 450 h 652"/>
                <a:gd name="T38" fmla="*/ 306 w 416"/>
                <a:gd name="T39" fmla="*/ 346 h 652"/>
                <a:gd name="T40" fmla="*/ 212 w 416"/>
                <a:gd name="T41" fmla="*/ 308 h 652"/>
                <a:gd name="T42" fmla="*/ 120 w 416"/>
                <a:gd name="T43" fmla="*/ 345 h 652"/>
                <a:gd name="T44" fmla="*/ 82 w 416"/>
                <a:gd name="T45" fmla="*/ 435 h 652"/>
                <a:gd name="T46" fmla="*/ 119 w 416"/>
                <a:gd name="T47" fmla="*/ 546 h 652"/>
                <a:gd name="T48" fmla="*/ 213 w 416"/>
                <a:gd name="T49" fmla="*/ 591 h 652"/>
                <a:gd name="T50" fmla="*/ 304 w 416"/>
                <a:gd name="T51" fmla="*/ 552 h 652"/>
                <a:gd name="T52" fmla="*/ 339 w 416"/>
                <a:gd name="T53" fmla="*/ 45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6" h="652">
                  <a:moveTo>
                    <a:pt x="416" y="441"/>
                  </a:moveTo>
                  <a:cubicBezTo>
                    <a:pt x="416" y="481"/>
                    <a:pt x="407" y="517"/>
                    <a:pt x="389" y="550"/>
                  </a:cubicBezTo>
                  <a:cubicBezTo>
                    <a:pt x="371" y="582"/>
                    <a:pt x="347" y="607"/>
                    <a:pt x="315" y="625"/>
                  </a:cubicBezTo>
                  <a:cubicBezTo>
                    <a:pt x="284" y="643"/>
                    <a:pt x="249" y="652"/>
                    <a:pt x="210" y="652"/>
                  </a:cubicBezTo>
                  <a:cubicBezTo>
                    <a:pt x="144" y="652"/>
                    <a:pt x="93" y="627"/>
                    <a:pt x="56" y="576"/>
                  </a:cubicBezTo>
                  <a:cubicBezTo>
                    <a:pt x="18" y="525"/>
                    <a:pt x="0" y="455"/>
                    <a:pt x="0" y="364"/>
                  </a:cubicBezTo>
                  <a:cubicBezTo>
                    <a:pt x="0" y="292"/>
                    <a:pt x="11" y="228"/>
                    <a:pt x="33" y="173"/>
                  </a:cubicBezTo>
                  <a:cubicBezTo>
                    <a:pt x="55" y="117"/>
                    <a:pt x="86" y="75"/>
                    <a:pt x="127" y="45"/>
                  </a:cubicBezTo>
                  <a:cubicBezTo>
                    <a:pt x="167" y="15"/>
                    <a:pt x="214" y="0"/>
                    <a:pt x="267" y="0"/>
                  </a:cubicBezTo>
                  <a:cubicBezTo>
                    <a:pt x="312" y="0"/>
                    <a:pt x="348" y="6"/>
                    <a:pt x="376" y="18"/>
                  </a:cubicBezTo>
                  <a:lnTo>
                    <a:pt x="376" y="86"/>
                  </a:lnTo>
                  <a:cubicBezTo>
                    <a:pt x="342" y="70"/>
                    <a:pt x="306" y="61"/>
                    <a:pt x="269" y="61"/>
                  </a:cubicBezTo>
                  <a:cubicBezTo>
                    <a:pt x="211" y="61"/>
                    <a:pt x="165" y="86"/>
                    <a:pt x="130" y="136"/>
                  </a:cubicBezTo>
                  <a:cubicBezTo>
                    <a:pt x="95" y="186"/>
                    <a:pt x="77" y="253"/>
                    <a:pt x="77" y="336"/>
                  </a:cubicBezTo>
                  <a:lnTo>
                    <a:pt x="79" y="336"/>
                  </a:lnTo>
                  <a:cubicBezTo>
                    <a:pt x="109" y="277"/>
                    <a:pt x="159" y="247"/>
                    <a:pt x="229" y="247"/>
                  </a:cubicBezTo>
                  <a:cubicBezTo>
                    <a:pt x="285" y="247"/>
                    <a:pt x="331" y="265"/>
                    <a:pt x="365" y="300"/>
                  </a:cubicBezTo>
                  <a:cubicBezTo>
                    <a:pt x="399" y="336"/>
                    <a:pt x="416" y="383"/>
                    <a:pt x="416" y="441"/>
                  </a:cubicBezTo>
                  <a:close/>
                  <a:moveTo>
                    <a:pt x="339" y="450"/>
                  </a:moveTo>
                  <a:cubicBezTo>
                    <a:pt x="339" y="406"/>
                    <a:pt x="328" y="372"/>
                    <a:pt x="306" y="346"/>
                  </a:cubicBezTo>
                  <a:cubicBezTo>
                    <a:pt x="283" y="321"/>
                    <a:pt x="252" y="308"/>
                    <a:pt x="212" y="308"/>
                  </a:cubicBezTo>
                  <a:cubicBezTo>
                    <a:pt x="175" y="308"/>
                    <a:pt x="145" y="320"/>
                    <a:pt x="120" y="345"/>
                  </a:cubicBezTo>
                  <a:cubicBezTo>
                    <a:pt x="95" y="370"/>
                    <a:pt x="82" y="400"/>
                    <a:pt x="82" y="435"/>
                  </a:cubicBezTo>
                  <a:cubicBezTo>
                    <a:pt x="82" y="479"/>
                    <a:pt x="95" y="516"/>
                    <a:pt x="119" y="546"/>
                  </a:cubicBezTo>
                  <a:cubicBezTo>
                    <a:pt x="144" y="576"/>
                    <a:pt x="175" y="591"/>
                    <a:pt x="213" y="591"/>
                  </a:cubicBezTo>
                  <a:cubicBezTo>
                    <a:pt x="251" y="591"/>
                    <a:pt x="281" y="578"/>
                    <a:pt x="304" y="552"/>
                  </a:cubicBezTo>
                  <a:cubicBezTo>
                    <a:pt x="328" y="526"/>
                    <a:pt x="339" y="492"/>
                    <a:pt x="339" y="4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56"/>
            <p:cNvSpPr>
              <a:spLocks/>
            </p:cNvSpPr>
            <p:nvPr/>
          </p:nvSpPr>
          <p:spPr bwMode="auto">
            <a:xfrm>
              <a:off x="10148626" y="1537912"/>
              <a:ext cx="155575" cy="273050"/>
            </a:xfrm>
            <a:custGeom>
              <a:avLst/>
              <a:gdLst>
                <a:gd name="T0" fmla="*/ 368 w 368"/>
                <a:gd name="T1" fmla="*/ 438 h 641"/>
                <a:gd name="T2" fmla="*/ 305 w 368"/>
                <a:gd name="T3" fmla="*/ 585 h 641"/>
                <a:gd name="T4" fmla="*/ 136 w 368"/>
                <a:gd name="T5" fmla="*/ 641 h 641"/>
                <a:gd name="T6" fmla="*/ 0 w 368"/>
                <a:gd name="T7" fmla="*/ 615 h 641"/>
                <a:gd name="T8" fmla="*/ 0 w 368"/>
                <a:gd name="T9" fmla="*/ 538 h 641"/>
                <a:gd name="T10" fmla="*/ 137 w 368"/>
                <a:gd name="T11" fmla="*/ 579 h 641"/>
                <a:gd name="T12" fmla="*/ 249 w 368"/>
                <a:gd name="T13" fmla="*/ 542 h 641"/>
                <a:gd name="T14" fmla="*/ 291 w 368"/>
                <a:gd name="T15" fmla="*/ 442 h 641"/>
                <a:gd name="T16" fmla="*/ 248 w 368"/>
                <a:gd name="T17" fmla="*/ 345 h 641"/>
                <a:gd name="T18" fmla="*/ 123 w 368"/>
                <a:gd name="T19" fmla="*/ 310 h 641"/>
                <a:gd name="T20" fmla="*/ 12 w 368"/>
                <a:gd name="T21" fmla="*/ 316 h 641"/>
                <a:gd name="T22" fmla="*/ 35 w 368"/>
                <a:gd name="T23" fmla="*/ 0 h 641"/>
                <a:gd name="T24" fmla="*/ 338 w 368"/>
                <a:gd name="T25" fmla="*/ 0 h 641"/>
                <a:gd name="T26" fmla="*/ 338 w 368"/>
                <a:gd name="T27" fmla="*/ 65 h 641"/>
                <a:gd name="T28" fmla="*/ 100 w 368"/>
                <a:gd name="T29" fmla="*/ 65 h 641"/>
                <a:gd name="T30" fmla="*/ 86 w 368"/>
                <a:gd name="T31" fmla="*/ 250 h 641"/>
                <a:gd name="T32" fmla="*/ 147 w 368"/>
                <a:gd name="T33" fmla="*/ 248 h 641"/>
                <a:gd name="T34" fmla="*/ 308 w 368"/>
                <a:gd name="T35" fmla="*/ 297 h 641"/>
                <a:gd name="T36" fmla="*/ 368 w 368"/>
                <a:gd name="T37" fmla="*/ 43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641">
                  <a:moveTo>
                    <a:pt x="368" y="438"/>
                  </a:moveTo>
                  <a:cubicBezTo>
                    <a:pt x="368" y="499"/>
                    <a:pt x="347" y="548"/>
                    <a:pt x="305" y="585"/>
                  </a:cubicBezTo>
                  <a:cubicBezTo>
                    <a:pt x="262" y="622"/>
                    <a:pt x="206" y="641"/>
                    <a:pt x="136" y="641"/>
                  </a:cubicBezTo>
                  <a:cubicBezTo>
                    <a:pt x="75" y="641"/>
                    <a:pt x="30" y="632"/>
                    <a:pt x="0" y="615"/>
                  </a:cubicBezTo>
                  <a:lnTo>
                    <a:pt x="0" y="538"/>
                  </a:lnTo>
                  <a:cubicBezTo>
                    <a:pt x="45" y="566"/>
                    <a:pt x="90" y="579"/>
                    <a:pt x="137" y="579"/>
                  </a:cubicBezTo>
                  <a:cubicBezTo>
                    <a:pt x="183" y="579"/>
                    <a:pt x="220" y="567"/>
                    <a:pt x="249" y="542"/>
                  </a:cubicBezTo>
                  <a:cubicBezTo>
                    <a:pt x="277" y="517"/>
                    <a:pt x="291" y="484"/>
                    <a:pt x="291" y="442"/>
                  </a:cubicBezTo>
                  <a:cubicBezTo>
                    <a:pt x="291" y="401"/>
                    <a:pt x="277" y="369"/>
                    <a:pt x="248" y="345"/>
                  </a:cubicBezTo>
                  <a:cubicBezTo>
                    <a:pt x="220" y="322"/>
                    <a:pt x="178" y="310"/>
                    <a:pt x="123" y="310"/>
                  </a:cubicBezTo>
                  <a:cubicBezTo>
                    <a:pt x="80" y="310"/>
                    <a:pt x="43" y="312"/>
                    <a:pt x="12" y="316"/>
                  </a:cubicBezTo>
                  <a:lnTo>
                    <a:pt x="35" y="0"/>
                  </a:lnTo>
                  <a:lnTo>
                    <a:pt x="338" y="0"/>
                  </a:lnTo>
                  <a:lnTo>
                    <a:pt x="338" y="65"/>
                  </a:lnTo>
                  <a:lnTo>
                    <a:pt x="100" y="65"/>
                  </a:lnTo>
                  <a:lnTo>
                    <a:pt x="86" y="250"/>
                  </a:lnTo>
                  <a:lnTo>
                    <a:pt x="147" y="248"/>
                  </a:lnTo>
                  <a:cubicBezTo>
                    <a:pt x="215" y="248"/>
                    <a:pt x="269" y="264"/>
                    <a:pt x="308" y="297"/>
                  </a:cubicBezTo>
                  <a:cubicBezTo>
                    <a:pt x="348" y="330"/>
                    <a:pt x="368" y="377"/>
                    <a:pt x="368" y="4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57"/>
            <p:cNvSpPr>
              <a:spLocks/>
            </p:cNvSpPr>
            <p:nvPr/>
          </p:nvSpPr>
          <p:spPr bwMode="auto">
            <a:xfrm>
              <a:off x="8202351" y="1447425"/>
              <a:ext cx="385763" cy="447675"/>
            </a:xfrm>
            <a:custGeom>
              <a:avLst/>
              <a:gdLst>
                <a:gd name="T0" fmla="*/ 243 w 243"/>
                <a:gd name="T1" fmla="*/ 258 h 282"/>
                <a:gd name="T2" fmla="*/ 243 w 243"/>
                <a:gd name="T3" fmla="*/ 258 h 282"/>
                <a:gd name="T4" fmla="*/ 243 w 243"/>
                <a:gd name="T5" fmla="*/ 24 h 282"/>
                <a:gd name="T6" fmla="*/ 157 w 243"/>
                <a:gd name="T7" fmla="*/ 0 h 282"/>
                <a:gd name="T8" fmla="*/ 1 w 243"/>
                <a:gd name="T9" fmla="*/ 57 h 282"/>
                <a:gd name="T10" fmla="*/ 0 w 243"/>
                <a:gd name="T11" fmla="*/ 57 h 282"/>
                <a:gd name="T12" fmla="*/ 0 w 243"/>
                <a:gd name="T13" fmla="*/ 226 h 282"/>
                <a:gd name="T14" fmla="*/ 54 w 243"/>
                <a:gd name="T15" fmla="*/ 206 h 282"/>
                <a:gd name="T16" fmla="*/ 54 w 243"/>
                <a:gd name="T17" fmla="*/ 68 h 282"/>
                <a:gd name="T18" fmla="*/ 157 w 243"/>
                <a:gd name="T19" fmla="*/ 45 h 282"/>
                <a:gd name="T20" fmla="*/ 157 w 243"/>
                <a:gd name="T21" fmla="*/ 247 h 282"/>
                <a:gd name="T22" fmla="*/ 0 w 243"/>
                <a:gd name="T23" fmla="*/ 226 h 282"/>
                <a:gd name="T24" fmla="*/ 157 w 243"/>
                <a:gd name="T25" fmla="*/ 282 h 282"/>
                <a:gd name="T26" fmla="*/ 157 w 243"/>
                <a:gd name="T27" fmla="*/ 282 h 282"/>
                <a:gd name="T28" fmla="*/ 243 w 243"/>
                <a:gd name="T29" fmla="*/ 259 h 282"/>
                <a:gd name="T30" fmla="*/ 243 w 243"/>
                <a:gd name="T31" fmla="*/ 258 h 282"/>
                <a:gd name="T32" fmla="*/ 243 w 243"/>
                <a:gd name="T33" fmla="*/ 25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2">
                  <a:moveTo>
                    <a:pt x="243" y="258"/>
                  </a:moveTo>
                  <a:lnTo>
                    <a:pt x="243" y="258"/>
                  </a:lnTo>
                  <a:lnTo>
                    <a:pt x="243" y="24"/>
                  </a:lnTo>
                  <a:lnTo>
                    <a:pt x="157" y="0"/>
                  </a:lnTo>
                  <a:lnTo>
                    <a:pt x="1" y="57"/>
                  </a:lnTo>
                  <a:lnTo>
                    <a:pt x="0" y="57"/>
                  </a:lnTo>
                  <a:lnTo>
                    <a:pt x="0" y="226"/>
                  </a:lnTo>
                  <a:lnTo>
                    <a:pt x="54" y="206"/>
                  </a:lnTo>
                  <a:lnTo>
                    <a:pt x="54" y="68"/>
                  </a:lnTo>
                  <a:lnTo>
                    <a:pt x="157" y="45"/>
                  </a:lnTo>
                  <a:lnTo>
                    <a:pt x="157" y="247"/>
                  </a:lnTo>
                  <a:lnTo>
                    <a:pt x="0" y="226"/>
                  </a:lnTo>
                  <a:lnTo>
                    <a:pt x="157" y="282"/>
                  </a:lnTo>
                  <a:lnTo>
                    <a:pt x="157" y="282"/>
                  </a:lnTo>
                  <a:lnTo>
                    <a:pt x="243" y="259"/>
                  </a:lnTo>
                  <a:lnTo>
                    <a:pt x="243" y="258"/>
                  </a:lnTo>
                  <a:lnTo>
                    <a:pt x="243"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4" name="Picture 53"/>
          <p:cNvPicPr>
            <a:picLocks noChangeAspect="1"/>
          </p:cNvPicPr>
          <p:nvPr/>
        </p:nvPicPr>
        <p:blipFill>
          <a:blip r:embed="rId7"/>
          <a:stretch>
            <a:fillRect/>
          </a:stretch>
        </p:blipFill>
        <p:spPr>
          <a:xfrm>
            <a:off x="579437" y="2659062"/>
            <a:ext cx="1411358" cy="876960"/>
          </a:xfrm>
          <a:prstGeom prst="rect">
            <a:avLst/>
          </a:prstGeom>
        </p:spPr>
      </p:pic>
      <p:pic>
        <p:nvPicPr>
          <p:cNvPr id="60" name="Picture 59"/>
          <p:cNvPicPr>
            <a:picLocks noChangeAspect="1"/>
          </p:cNvPicPr>
          <p:nvPr/>
        </p:nvPicPr>
        <p:blipFill>
          <a:blip r:embed="rId8"/>
          <a:stretch>
            <a:fillRect/>
          </a:stretch>
        </p:blipFill>
        <p:spPr>
          <a:xfrm>
            <a:off x="2684284" y="5347093"/>
            <a:ext cx="1783564" cy="1084732"/>
          </a:xfrm>
          <a:prstGeom prst="rect">
            <a:avLst/>
          </a:prstGeom>
        </p:spPr>
      </p:pic>
      <p:pic>
        <p:nvPicPr>
          <p:cNvPr id="66" name="Picture 65"/>
          <p:cNvPicPr>
            <a:picLocks noChangeAspect="1"/>
          </p:cNvPicPr>
          <p:nvPr/>
        </p:nvPicPr>
        <p:blipFill>
          <a:blip r:embed="rId8"/>
          <a:stretch>
            <a:fillRect/>
          </a:stretch>
        </p:blipFill>
        <p:spPr>
          <a:xfrm>
            <a:off x="9584273" y="5347093"/>
            <a:ext cx="1783564" cy="1084732"/>
          </a:xfrm>
          <a:prstGeom prst="rect">
            <a:avLst/>
          </a:prstGeom>
        </p:spPr>
      </p:pic>
      <p:cxnSp>
        <p:nvCxnSpPr>
          <p:cNvPr id="68" name="Straight Connector 67"/>
          <p:cNvCxnSpPr/>
          <p:nvPr/>
        </p:nvCxnSpPr>
        <p:spPr>
          <a:xfrm>
            <a:off x="1951037" y="3878262"/>
            <a:ext cx="5715000" cy="0"/>
          </a:xfrm>
          <a:prstGeom prst="line">
            <a:avLst/>
          </a:prstGeom>
          <a:ln w="12700">
            <a:solidFill>
              <a:srgbClr val="00B0F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0110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1"/>
            <a:ext cx="11887200" cy="5552289"/>
          </a:xfrm>
        </p:spPr>
        <p:txBody>
          <a:bodyPr/>
          <a:lstStyle/>
          <a:p>
            <a:r>
              <a:rPr lang="en-AU" sz="3200" dirty="0"/>
              <a:t>Simplifies </a:t>
            </a:r>
            <a:r>
              <a:rPr lang="en-AU" sz="3200" dirty="0" smtClean="0"/>
              <a:t>cloud-based </a:t>
            </a:r>
            <a:r>
              <a:rPr lang="en-AU" sz="3200" dirty="0"/>
              <a:t>administrative tasks, by not having to duplicate the user account management in the cloud </a:t>
            </a:r>
          </a:p>
          <a:p>
            <a:r>
              <a:rPr lang="en-AU" sz="3200" dirty="0"/>
              <a:t>Provides your users with a more streamlined sign-in experience</a:t>
            </a:r>
          </a:p>
          <a:p>
            <a:r>
              <a:rPr lang="en-AU" sz="3200" dirty="0"/>
              <a:t>Provides your users a single sign-on to all cloud-based applications</a:t>
            </a:r>
          </a:p>
          <a:p>
            <a:r>
              <a:rPr lang="en-AU" sz="3200" dirty="0"/>
              <a:t>A unified experience for secure and seamless management of your user and device identities, both cloud and on-premises</a:t>
            </a:r>
          </a:p>
          <a:p>
            <a:r>
              <a:rPr lang="en-AU" sz="3200" dirty="0"/>
              <a:t>Simplified management of </a:t>
            </a:r>
            <a:r>
              <a:rPr lang="en-AU" sz="3200" dirty="0" smtClean="0"/>
              <a:t>first- </a:t>
            </a:r>
            <a:r>
              <a:rPr lang="en-AU" sz="3200" dirty="0"/>
              <a:t>and third-party applications, SaaS, and other existing enterprise cloud and on-premises applications</a:t>
            </a:r>
          </a:p>
          <a:p>
            <a:endParaRPr lang="en-AU" sz="3200" dirty="0"/>
          </a:p>
        </p:txBody>
      </p:sp>
      <p:sp>
        <p:nvSpPr>
          <p:cNvPr id="2" name="Title 1"/>
          <p:cNvSpPr>
            <a:spLocks noGrp="1"/>
          </p:cNvSpPr>
          <p:nvPr>
            <p:ph type="title"/>
          </p:nvPr>
        </p:nvSpPr>
        <p:spPr/>
        <p:txBody>
          <a:bodyPr/>
          <a:lstStyle/>
          <a:p>
            <a:r>
              <a:rPr lang="en-AU" dirty="0"/>
              <a:t>Directory Synchronisation </a:t>
            </a:r>
            <a:endParaRPr lang="en-AU" sz="3600" dirty="0"/>
          </a:p>
        </p:txBody>
      </p:sp>
    </p:spTree>
    <p:extLst>
      <p:ext uri="{BB962C8B-B14F-4D97-AF65-F5344CB8AC3E}">
        <p14:creationId xmlns:p14="http://schemas.microsoft.com/office/powerpoint/2010/main" val="58115232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1"/>
            <a:ext cx="11887200" cy="5109091"/>
          </a:xfrm>
        </p:spPr>
        <p:txBody>
          <a:bodyPr/>
          <a:lstStyle/>
          <a:p>
            <a:r>
              <a:rPr lang="en-AU" dirty="0" smtClean="0"/>
              <a:t>Establish </a:t>
            </a:r>
            <a:r>
              <a:rPr lang="en-AU" dirty="0"/>
              <a:t>an ongoing relationship between </a:t>
            </a:r>
            <a:r>
              <a:rPr lang="en-AU" dirty="0" smtClean="0"/>
              <a:t>on-premises </a:t>
            </a:r>
            <a:r>
              <a:rPr lang="en-AU" dirty="0"/>
              <a:t>environment and Azure </a:t>
            </a:r>
            <a:r>
              <a:rPr lang="en-AU" dirty="0" smtClean="0"/>
              <a:t>AD &amp; continually synchronise </a:t>
            </a:r>
            <a:r>
              <a:rPr lang="en-AU" dirty="0"/>
              <a:t>on-premises Active Directory with Azure AD</a:t>
            </a:r>
          </a:p>
          <a:p>
            <a:endParaRPr lang="en-AU" dirty="0" smtClean="0"/>
          </a:p>
          <a:p>
            <a:r>
              <a:rPr lang="en-AU" dirty="0" smtClean="0"/>
              <a:t>Directory </a:t>
            </a:r>
            <a:r>
              <a:rPr lang="en-AU" dirty="0"/>
              <a:t>Synchronization is a prerequisite for setting up hybrid </a:t>
            </a:r>
            <a:r>
              <a:rPr lang="en-AU" dirty="0" smtClean="0"/>
              <a:t>deployments</a:t>
            </a:r>
            <a:endParaRPr lang="en-AU" dirty="0"/>
          </a:p>
          <a:p>
            <a:endParaRPr lang="en-AU" dirty="0"/>
          </a:p>
        </p:txBody>
      </p:sp>
      <p:sp>
        <p:nvSpPr>
          <p:cNvPr id="2" name="Title 1"/>
          <p:cNvSpPr>
            <a:spLocks noGrp="1"/>
          </p:cNvSpPr>
          <p:nvPr>
            <p:ph type="title"/>
          </p:nvPr>
        </p:nvSpPr>
        <p:spPr/>
        <p:txBody>
          <a:bodyPr/>
          <a:lstStyle/>
          <a:p>
            <a:r>
              <a:rPr lang="en-AU" dirty="0"/>
              <a:t>Directory </a:t>
            </a:r>
            <a:r>
              <a:rPr lang="en-AU" dirty="0" smtClean="0"/>
              <a:t>Synchronisation</a:t>
            </a:r>
            <a:endParaRPr lang="en-AU" sz="3600" dirty="0"/>
          </a:p>
        </p:txBody>
      </p:sp>
    </p:spTree>
    <p:extLst>
      <p:ext uri="{BB962C8B-B14F-4D97-AF65-F5344CB8AC3E}">
        <p14:creationId xmlns:p14="http://schemas.microsoft.com/office/powerpoint/2010/main" val="385332293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1"/>
            <a:ext cx="11887200" cy="3594830"/>
          </a:xfrm>
        </p:spPr>
        <p:txBody>
          <a:bodyPr/>
          <a:lstStyle/>
          <a:p>
            <a:r>
              <a:rPr lang="en-AU" dirty="0" smtClean="0"/>
              <a:t>The </a:t>
            </a:r>
            <a:r>
              <a:rPr lang="en-AU" dirty="0"/>
              <a:t>Directory </a:t>
            </a:r>
            <a:r>
              <a:rPr lang="en-AU" dirty="0" smtClean="0"/>
              <a:t>synchronisation tools </a:t>
            </a:r>
            <a:r>
              <a:rPr lang="en-AU" dirty="0"/>
              <a:t>that are currently supported:</a:t>
            </a:r>
          </a:p>
          <a:p>
            <a:pPr marL="527031" lvl="1" indent="-285750">
              <a:buFont typeface="Arial" panose="020B0604020202020204" pitchFamily="34" charset="0"/>
              <a:buChar char="•"/>
            </a:pPr>
            <a:r>
              <a:rPr lang="en-AU" dirty="0"/>
              <a:t>Azure Active Directory Synchronization Tool (DirSync)</a:t>
            </a:r>
          </a:p>
          <a:p>
            <a:pPr marL="527031" lvl="1" indent="-285750">
              <a:buFont typeface="Arial" panose="020B0604020202020204" pitchFamily="34" charset="0"/>
              <a:buChar char="•"/>
            </a:pPr>
            <a:r>
              <a:rPr lang="en-AU" dirty="0"/>
              <a:t>Azure Active Directory Synchronization Services (AAD Sync)</a:t>
            </a:r>
          </a:p>
          <a:p>
            <a:pPr marL="527031" lvl="1" indent="-285750">
              <a:buFont typeface="Arial" panose="020B0604020202020204" pitchFamily="34" charset="0"/>
              <a:buChar char="•"/>
            </a:pPr>
            <a:r>
              <a:rPr lang="en-AU" dirty="0"/>
              <a:t>Azure Active Directory Connect (Public Preview)</a:t>
            </a:r>
          </a:p>
          <a:p>
            <a:pPr marL="527031" lvl="1" indent="-285750">
              <a:buFont typeface="Arial" panose="020B0604020202020204" pitchFamily="34" charset="0"/>
              <a:buChar char="•"/>
            </a:pPr>
            <a:r>
              <a:rPr lang="en-AU" dirty="0"/>
              <a:t>Forefront Identity Manager 2010 R2 (FIM)</a:t>
            </a:r>
          </a:p>
          <a:p>
            <a:endParaRPr lang="en-AU" dirty="0"/>
          </a:p>
        </p:txBody>
      </p:sp>
      <p:sp>
        <p:nvSpPr>
          <p:cNvPr id="2" name="Title 1"/>
          <p:cNvSpPr>
            <a:spLocks noGrp="1"/>
          </p:cNvSpPr>
          <p:nvPr>
            <p:ph type="title"/>
          </p:nvPr>
        </p:nvSpPr>
        <p:spPr/>
        <p:txBody>
          <a:bodyPr/>
          <a:lstStyle/>
          <a:p>
            <a:r>
              <a:rPr lang="en-AU" dirty="0"/>
              <a:t>Directory </a:t>
            </a:r>
            <a:r>
              <a:rPr lang="en-AU" dirty="0" smtClean="0"/>
              <a:t>Synchronisation</a:t>
            </a:r>
            <a:endParaRPr lang="en-AU" sz="3600" dirty="0"/>
          </a:p>
        </p:txBody>
      </p:sp>
    </p:spTree>
    <p:extLst>
      <p:ext uri="{BB962C8B-B14F-4D97-AF65-F5344CB8AC3E}">
        <p14:creationId xmlns:p14="http://schemas.microsoft.com/office/powerpoint/2010/main" val="1215779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1"/>
            <a:ext cx="11887200" cy="3865674"/>
          </a:xfrm>
        </p:spPr>
        <p:txBody>
          <a:bodyPr/>
          <a:lstStyle/>
          <a:p>
            <a:r>
              <a:rPr lang="en-AU" dirty="0"/>
              <a:t>Configure Authentication method that simplifies user </a:t>
            </a:r>
            <a:r>
              <a:rPr lang="en-AU" dirty="0" smtClean="0"/>
              <a:t>log-in</a:t>
            </a:r>
          </a:p>
          <a:p>
            <a:r>
              <a:rPr lang="en-AU" dirty="0" smtClean="0"/>
              <a:t>The following tools are supported:</a:t>
            </a:r>
          </a:p>
          <a:p>
            <a:pPr lvl="1"/>
            <a:r>
              <a:rPr lang="en-AU" dirty="0" smtClean="0"/>
              <a:t>Microsoft </a:t>
            </a:r>
            <a:r>
              <a:rPr lang="en-AU" dirty="0"/>
              <a:t>Azure Active Directory (AAD) sync tool with Password Sync </a:t>
            </a:r>
            <a:endParaRPr lang="en-AU" dirty="0" smtClean="0"/>
          </a:p>
          <a:p>
            <a:pPr marL="342873" lvl="1" indent="0">
              <a:buNone/>
            </a:pPr>
            <a:r>
              <a:rPr lang="en-AU" dirty="0" smtClean="0"/>
              <a:t>or </a:t>
            </a:r>
          </a:p>
          <a:p>
            <a:pPr lvl="1"/>
            <a:r>
              <a:rPr lang="en-AU" dirty="0" smtClean="0"/>
              <a:t>Active </a:t>
            </a:r>
            <a:r>
              <a:rPr lang="en-AU" dirty="0"/>
              <a:t>Directory Federation Service (AD FS) for authentication</a:t>
            </a:r>
          </a:p>
          <a:p>
            <a:endParaRPr lang="en-AU" dirty="0"/>
          </a:p>
        </p:txBody>
      </p:sp>
      <p:sp>
        <p:nvSpPr>
          <p:cNvPr id="2" name="Title 1"/>
          <p:cNvSpPr>
            <a:spLocks noGrp="1"/>
          </p:cNvSpPr>
          <p:nvPr>
            <p:ph type="title"/>
          </p:nvPr>
        </p:nvSpPr>
        <p:spPr/>
        <p:txBody>
          <a:bodyPr/>
          <a:lstStyle/>
          <a:p>
            <a:r>
              <a:rPr lang="en-AU" dirty="0"/>
              <a:t>Directory </a:t>
            </a:r>
            <a:r>
              <a:rPr lang="en-AU" dirty="0" smtClean="0"/>
              <a:t>Authentication</a:t>
            </a:r>
            <a:endParaRPr lang="en-AU" sz="3600" dirty="0"/>
          </a:p>
        </p:txBody>
      </p:sp>
    </p:spTree>
    <p:extLst>
      <p:ext uri="{BB962C8B-B14F-4D97-AF65-F5344CB8AC3E}">
        <p14:creationId xmlns:p14="http://schemas.microsoft.com/office/powerpoint/2010/main" val="73199557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Microsoft_Ignite_2015_Breakout_Template_v02</Template>
  <TotalTime>0</TotalTime>
  <Words>1223</Words>
  <Application>Microsoft Office PowerPoint</Application>
  <PresentationFormat>Custom</PresentationFormat>
  <Paragraphs>201</Paragraphs>
  <Slides>31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Consolas</vt:lpstr>
      <vt:lpstr>Segoe UI</vt:lpstr>
      <vt:lpstr>Segoe UI Light</vt:lpstr>
      <vt:lpstr>Segoe UI Semibold</vt:lpstr>
      <vt:lpstr>Wingdings</vt:lpstr>
      <vt:lpstr>5-30610_Microsoft_Ignite_Keynote_Template</vt:lpstr>
      <vt:lpstr>PowerPoint Presentation</vt:lpstr>
      <vt:lpstr>Architecture options for implementing Skype for Business Online &amp; Server 2015</vt:lpstr>
      <vt:lpstr>Agenda</vt:lpstr>
      <vt:lpstr>Directory Synchronisation &amp; Authentication</vt:lpstr>
      <vt:lpstr>Directory Synchronisation &amp; Authentication</vt:lpstr>
      <vt:lpstr>Directory Synchronisation </vt:lpstr>
      <vt:lpstr>Directory Synchronisation</vt:lpstr>
      <vt:lpstr>Directory Synchronisation</vt:lpstr>
      <vt:lpstr>Directory Authentication</vt:lpstr>
      <vt:lpstr>Deployment options</vt:lpstr>
      <vt:lpstr>Deployment options</vt:lpstr>
      <vt:lpstr>Skype for Business Online</vt:lpstr>
      <vt:lpstr>Deployment | Skype for Business Online </vt:lpstr>
      <vt:lpstr>Deployment | Skype for Business Online</vt:lpstr>
      <vt:lpstr>Skype for Business Server On Premise</vt:lpstr>
      <vt:lpstr>Deployment | Skype for Business Server On Premise</vt:lpstr>
      <vt:lpstr>Deployment | Skype for Business Server On Premise</vt:lpstr>
      <vt:lpstr>Deployment | Skype for Business Server On Premise</vt:lpstr>
      <vt:lpstr>Deployment | Skype for Business Server On Premise</vt:lpstr>
      <vt:lpstr>Deployment | Skype for Business Server On Premise</vt:lpstr>
      <vt:lpstr>Skype for Business Hybrid</vt:lpstr>
      <vt:lpstr>Deployment | Skype for Business Hybrid</vt:lpstr>
      <vt:lpstr>Deployment | Skype for Business Hybrid</vt:lpstr>
      <vt:lpstr>Deployment | Skype for Business Hybrid</vt:lpstr>
      <vt:lpstr>Deployment | Skype for Business Hybrid</vt:lpstr>
      <vt:lpstr>What if I need something else</vt:lpstr>
      <vt:lpstr>Session Takeaways</vt:lpstr>
      <vt:lpstr>Related Ignite NZ Sessions</vt:lpstr>
      <vt:lpstr>PowerPoint Presentation</vt:lpstr>
      <vt:lpstr>PowerPoint Presentation</vt:lpstr>
      <vt:lpstr>Resources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2015-06-24T01:51:26Z</dcterms:created>
  <dcterms:modified xsi:type="dcterms:W3CDTF">2015-09-04T02:55:57Z</dcterms:modified>
</cp:coreProperties>
</file>