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5.xml" ContentType="application/vnd.openxmlformats-officedocument.presentationml.tags+xml"/>
  <Override PartName="/ppt/notesSlides/notesSlide11.xml" ContentType="application/vnd.openxmlformats-officedocument.presentationml.notesSlide+xml"/>
  <Override PartName="/ppt/tags/tag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7.xml" ContentType="application/vnd.openxmlformats-officedocument.presentationml.tags+xml"/>
  <Override PartName="/ppt/notesSlides/notesSlide14.xml" ContentType="application/vnd.openxmlformats-officedocument.presentationml.notesSlide+xml"/>
  <Override PartName="/ppt/tags/tag8.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9.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4229" r:id="rId1"/>
  </p:sldMasterIdLst>
  <p:notesMasterIdLst>
    <p:notesMasterId r:id="rId25"/>
  </p:notesMasterIdLst>
  <p:handoutMasterIdLst>
    <p:handoutMasterId r:id="rId26"/>
  </p:handoutMasterIdLst>
  <p:sldIdLst>
    <p:sldId id="1521" r:id="rId2"/>
    <p:sldId id="1508" r:id="rId3"/>
    <p:sldId id="1577" r:id="rId4"/>
    <p:sldId id="1578" r:id="rId5"/>
    <p:sldId id="1534" r:id="rId6"/>
    <p:sldId id="1542" r:id="rId7"/>
    <p:sldId id="1579" r:id="rId8"/>
    <p:sldId id="1544" r:id="rId9"/>
    <p:sldId id="1580" r:id="rId10"/>
    <p:sldId id="1554" r:id="rId11"/>
    <p:sldId id="1553" r:id="rId12"/>
    <p:sldId id="1555" r:id="rId13"/>
    <p:sldId id="1582" r:id="rId14"/>
    <p:sldId id="1562" r:id="rId15"/>
    <p:sldId id="1556" r:id="rId16"/>
    <p:sldId id="1557" r:id="rId17"/>
    <p:sldId id="1561" r:id="rId18"/>
    <p:sldId id="1568" r:id="rId19"/>
    <p:sldId id="1530" r:id="rId20"/>
    <p:sldId id="1584" r:id="rId21"/>
    <p:sldId id="1523" r:id="rId22"/>
    <p:sldId id="1524" r:id="rId23"/>
    <p:sldId id="1326" r:id="rId24"/>
  </p:sldIdLst>
  <p:sldSz cx="12436475" cy="6994525"/>
  <p:notesSz cx="6735763" cy="9866313"/>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crosoft Ignite Breakout Template" id="{A073DAE3-B461-442F-A3D3-6642BD875E45}">
          <p14:sldIdLst>
            <p14:sldId id="1521"/>
            <p14:sldId id="1508"/>
            <p14:sldId id="1577"/>
            <p14:sldId id="1578"/>
            <p14:sldId id="1534"/>
          </p14:sldIdLst>
        </p14:section>
        <p14:section name="Cloud Identity" id="{9E487668-1362-4206-A839-9D314F3E93D5}">
          <p14:sldIdLst>
            <p14:sldId id="1542"/>
            <p14:sldId id="1579"/>
          </p14:sldIdLst>
        </p14:section>
        <p14:section name="Synchronised Identity" id="{996BDC2F-41F8-4C77-8B49-97D072552792}">
          <p14:sldIdLst>
            <p14:sldId id="1544"/>
            <p14:sldId id="1580"/>
            <p14:sldId id="1554"/>
          </p14:sldIdLst>
        </p14:section>
        <p14:section name="Demonstration - AD Connect" id="{9A6D65D5-DAD8-404D-A6F3-1F0D01009018}">
          <p14:sldIdLst>
            <p14:sldId id="1553"/>
          </p14:sldIdLst>
        </p14:section>
        <p14:section name="Federated Identity" id="{A40090BD-EF71-4C24-A040-96C9DBC8B9CE}">
          <p14:sldIdLst>
            <p14:sldId id="1555"/>
            <p14:sldId id="1582"/>
            <p14:sldId id="1562"/>
            <p14:sldId id="1556"/>
            <p14:sldId id="1557"/>
            <p14:sldId id="1561"/>
            <p14:sldId id="1568"/>
          </p14:sldIdLst>
        </p14:section>
        <p14:section name="Compulsory Slides" id="{F6B29FD8-C735-4346-9A78-4FFF5E98E3A6}">
          <p14:sldIdLst>
            <p14:sldId id="1530"/>
            <p14:sldId id="1584"/>
            <p14:sldId id="1523"/>
            <p14:sldId id="1524"/>
            <p14:sldId id="1326"/>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3108" userDrawn="1">
          <p15:clr>
            <a:srgbClr val="A4A3A4"/>
          </p15:clr>
        </p15:guide>
        <p15:guide id="2" pos="212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1CCFF"/>
    <a:srgbClr val="FFFFFF"/>
    <a:srgbClr val="00BCF2"/>
    <a:srgbClr val="47D8FF"/>
    <a:srgbClr val="85E5FF"/>
    <a:srgbClr val="43D7FF"/>
    <a:srgbClr val="B4A0FF"/>
    <a:srgbClr val="505050"/>
    <a:srgbClr val="000000"/>
    <a:srgbClr val="5252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44" autoAdjust="0"/>
    <p:restoredTop sz="80745" autoAdjust="0"/>
  </p:normalViewPr>
  <p:slideViewPr>
    <p:cSldViewPr>
      <p:cViewPr varScale="1">
        <p:scale>
          <a:sx n="59" d="100"/>
          <a:sy n="59" d="100"/>
        </p:scale>
        <p:origin x="1086" y="66"/>
      </p:cViewPr>
      <p:guideLst/>
    </p:cSldViewPr>
  </p:slideViewPr>
  <p:outlineViewPr>
    <p:cViewPr>
      <p:scale>
        <a:sx n="33" d="100"/>
        <a:sy n="33" d="100"/>
      </p:scale>
      <p:origin x="0" y="-342"/>
    </p:cViewPr>
  </p:outlineViewPr>
  <p:notesTextViewPr>
    <p:cViewPr>
      <p:scale>
        <a:sx n="3" d="2"/>
        <a:sy n="3" d="2"/>
      </p:scale>
      <p:origin x="0" y="0"/>
    </p:cViewPr>
  </p:notesTextViewPr>
  <p:sorterViewPr>
    <p:cViewPr>
      <p:scale>
        <a:sx n="75" d="100"/>
        <a:sy n="75" d="100"/>
      </p:scale>
      <p:origin x="0" y="-6280"/>
    </p:cViewPr>
  </p:sorterViewPr>
  <p:notesViewPr>
    <p:cSldViewPr showGuides="1">
      <p:cViewPr varScale="1">
        <p:scale>
          <a:sx n="83" d="100"/>
          <a:sy n="83" d="100"/>
        </p:scale>
        <p:origin x="2994" y="96"/>
      </p:cViewPr>
      <p:guideLst>
        <p:guide orient="horz" pos="3108"/>
        <p:guide pos="21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2488"/>
            <a:ext cx="2918831" cy="493316"/>
          </a:xfrm>
          <a:prstGeom prst="rect">
            <a:avLst/>
          </a:prstGeom>
        </p:spPr>
        <p:txBody>
          <a:bodyPr vert="horz" lIns="91440" tIns="45720" rIns="91440" bIns="45720" rtlCol="0"/>
          <a:lstStyle>
            <a:lvl1pPr algn="l">
              <a:defRPr sz="1200"/>
            </a:lvl1pPr>
          </a:lstStyle>
          <a:p>
            <a:r>
              <a:rPr lang="en-US" dirty="0" smtClean="0">
                <a:latin typeface="Segoe UI" pitchFamily="34" charset="0"/>
              </a:rPr>
              <a:t>Microsoft Ignite 2015</a:t>
            </a:r>
            <a:endParaRPr lang="en-US" dirty="0">
              <a:latin typeface="Segoe UI" pitchFamily="34" charset="0"/>
            </a:endParaRPr>
          </a:p>
        </p:txBody>
      </p:sp>
      <p:sp>
        <p:nvSpPr>
          <p:cNvPr id="7" name="Date Placeholder 6"/>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9/3/2015 5:44 PM</a:t>
            </a:fld>
            <a:endParaRPr lang="en-US" dirty="0">
              <a:latin typeface="Segoe UI" pitchFamily="34" charset="0"/>
            </a:endParaRPr>
          </a:p>
        </p:txBody>
      </p:sp>
      <p:sp>
        <p:nvSpPr>
          <p:cNvPr id="8" name="Footer Placeholder 7"/>
          <p:cNvSpPr>
            <a:spLocks noGrp="1"/>
          </p:cNvSpPr>
          <p:nvPr>
            <p:ph type="ftr" sz="quarter" idx="2"/>
          </p:nvPr>
        </p:nvSpPr>
        <p:spPr>
          <a:xfrm>
            <a:off x="0" y="9371285"/>
            <a:ext cx="5691720" cy="358694"/>
          </a:xfrm>
          <a:prstGeom prst="rect">
            <a:avLst/>
          </a:prstGeom>
        </p:spPr>
        <p:txBody>
          <a:bodyPr vert="horz" lIns="91440" tIns="45720" rIns="91440" bIns="45720" rtlCol="0" anchor="b"/>
          <a:lstStyle>
            <a:lvl1pPr algn="l">
              <a:defRPr sz="1200"/>
            </a:lvl1pPr>
          </a:lstStyle>
          <a:p>
            <a:pPr marL="398463" defTabSz="914099" eaLnBrk="0" hangingPunct="0"/>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680493" y="9371285"/>
            <a:ext cx="1053711" cy="493316"/>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atin typeface="Segoe UI" pitchFamily="34" charset="0"/>
              </a:defRPr>
            </a:lvl1pPr>
          </a:lstStyle>
          <a:p>
            <a:r>
              <a:rPr lang="en-US" dirty="0" smtClean="0"/>
              <a:t>Microsoft Ignite 2015</a:t>
            </a:r>
          </a:p>
        </p:txBody>
      </p:sp>
      <p:sp>
        <p:nvSpPr>
          <p:cNvPr id="9" name="Slide Image Placeholder 8"/>
          <p:cNvSpPr>
            <a:spLocks noGrp="1" noRot="1" noChangeAspect="1"/>
          </p:cNvSpPr>
          <p:nvPr>
            <p:ph type="sldImg" idx="2"/>
          </p:nvPr>
        </p:nvSpPr>
        <p:spPr>
          <a:xfrm>
            <a:off x="79375" y="739775"/>
            <a:ext cx="6577013" cy="3700463"/>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9372997"/>
            <a:ext cx="5815209" cy="384083"/>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9/3/2015 5:44 PM</a:t>
            </a:fld>
            <a:endParaRPr lang="en-US" dirty="0"/>
          </a:p>
        </p:txBody>
      </p:sp>
      <p:sp>
        <p:nvSpPr>
          <p:cNvPr id="12" name="Notes Placeholder 11"/>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803982" y="9371285"/>
            <a:ext cx="930222" cy="493316"/>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Header Placeholder 3"/>
          <p:cNvSpPr>
            <a:spLocks noGrp="1"/>
          </p:cNvSpPr>
          <p:nvPr>
            <p:ph type="hdr" sz="quarter" idx="10"/>
          </p:nvPr>
        </p:nvSpPr>
        <p:spPr/>
        <p:txBody>
          <a:bodyPr/>
          <a:lstStyle/>
          <a:p>
            <a:r>
              <a:rPr lang="en-US" dirty="0" smtClean="0"/>
              <a:t>Microsoft Ignite 2015</a:t>
            </a: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9/3/2015 5:44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11852131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Header Placeholder 3"/>
          <p:cNvSpPr>
            <a:spLocks noGrp="1"/>
          </p:cNvSpPr>
          <p:nvPr>
            <p:ph type="hdr" sz="quarter" idx="10"/>
          </p:nvPr>
        </p:nvSpPr>
        <p:spPr/>
        <p:txBody>
          <a:bodyPr/>
          <a:lstStyle/>
          <a:p>
            <a:r>
              <a:rPr lang="en-US" dirty="0" smtClean="0"/>
              <a:t>Microsoft Ignite 2015</a:t>
            </a: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9/3/2015 5:44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21482461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NZ" dirty="0"/>
          </a:p>
        </p:txBody>
      </p:sp>
      <p:sp>
        <p:nvSpPr>
          <p:cNvPr id="4" name="Header Placeholder 3"/>
          <p:cNvSpPr>
            <a:spLocks noGrp="1"/>
          </p:cNvSpPr>
          <p:nvPr>
            <p:ph type="hdr" sz="quarter" idx="10"/>
          </p:nvPr>
        </p:nvSpPr>
        <p:spPr/>
        <p:txBody>
          <a:bodyPr/>
          <a:lstStyle/>
          <a:p>
            <a:r>
              <a:rPr lang="en-US" dirty="0" smtClean="0"/>
              <a:t>Microsoft Ignite 2015</a:t>
            </a: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9/3/2015 5:44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23438927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32742" rtl="0" eaLnBrk="1" fontAlgn="auto" latinLnBrk="0" hangingPunct="1">
              <a:lnSpc>
                <a:spcPct val="90000"/>
              </a:lnSpc>
              <a:spcBef>
                <a:spcPts val="0"/>
              </a:spcBef>
              <a:spcAft>
                <a:spcPts val="340"/>
              </a:spcAft>
              <a:buClrTx/>
              <a:buSzTx/>
              <a:buFont typeface="Arial" panose="020B0604020202020204" pitchFamily="34" charset="0"/>
              <a:buChar char="•"/>
              <a:tabLst/>
              <a:defRPr/>
            </a:pPr>
            <a:endParaRPr lang="en-NZ" dirty="0"/>
          </a:p>
        </p:txBody>
      </p:sp>
      <p:sp>
        <p:nvSpPr>
          <p:cNvPr id="4" name="Header Placeholder 3"/>
          <p:cNvSpPr>
            <a:spLocks noGrp="1"/>
          </p:cNvSpPr>
          <p:nvPr>
            <p:ph type="hdr" sz="quarter" idx="10"/>
          </p:nvPr>
        </p:nvSpPr>
        <p:spPr/>
        <p:txBody>
          <a:bodyPr/>
          <a:lstStyle/>
          <a:p>
            <a:r>
              <a:rPr lang="en-US" dirty="0" smtClean="0"/>
              <a:t>Microsoft Ignite 2015</a:t>
            </a: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9/3/2015 5:44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39538545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Header Placeholder 3"/>
          <p:cNvSpPr>
            <a:spLocks noGrp="1"/>
          </p:cNvSpPr>
          <p:nvPr>
            <p:ph type="hdr" sz="quarter" idx="10"/>
          </p:nvPr>
        </p:nvSpPr>
        <p:spPr/>
        <p:txBody>
          <a:bodyPr/>
          <a:lstStyle/>
          <a:p>
            <a:r>
              <a:rPr lang="en-US" dirty="0" smtClean="0"/>
              <a:t>Microsoft Ignite 2015</a:t>
            </a: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9/3/2015 5:44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15219473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Header Placeholder 3"/>
          <p:cNvSpPr>
            <a:spLocks noGrp="1"/>
          </p:cNvSpPr>
          <p:nvPr>
            <p:ph type="hdr" sz="quarter" idx="10"/>
          </p:nvPr>
        </p:nvSpPr>
        <p:spPr/>
        <p:txBody>
          <a:bodyPr/>
          <a:lstStyle/>
          <a:p>
            <a:r>
              <a:rPr lang="en-US" dirty="0" smtClean="0"/>
              <a:t>Microsoft Ignite 2015</a:t>
            </a: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9/3/2015 5:44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4158436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Header Placeholder 3"/>
          <p:cNvSpPr>
            <a:spLocks noGrp="1"/>
          </p:cNvSpPr>
          <p:nvPr>
            <p:ph type="hdr" sz="quarter" idx="10"/>
          </p:nvPr>
        </p:nvSpPr>
        <p:spPr/>
        <p:txBody>
          <a:bodyPr/>
          <a:lstStyle/>
          <a:p>
            <a:r>
              <a:rPr lang="en-US" dirty="0" smtClean="0"/>
              <a:t>Microsoft Ignite 2015</a:t>
            </a: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9/3/2015 5:44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4078879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Header Placeholder 3"/>
          <p:cNvSpPr>
            <a:spLocks noGrp="1"/>
          </p:cNvSpPr>
          <p:nvPr>
            <p:ph type="hdr" sz="quarter" idx="10"/>
          </p:nvPr>
        </p:nvSpPr>
        <p:spPr/>
        <p:txBody>
          <a:bodyPr/>
          <a:lstStyle/>
          <a:p>
            <a:r>
              <a:rPr lang="en-US" dirty="0" smtClean="0"/>
              <a:t>Microsoft Ignite 2015</a:t>
            </a: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9/3/2015 5:44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11103032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Header Placeholder 3"/>
          <p:cNvSpPr>
            <a:spLocks noGrp="1"/>
          </p:cNvSpPr>
          <p:nvPr>
            <p:ph type="hdr" sz="quarter" idx="10"/>
          </p:nvPr>
        </p:nvSpPr>
        <p:spPr/>
        <p:txBody>
          <a:bodyPr/>
          <a:lstStyle/>
          <a:p>
            <a:r>
              <a:rPr lang="en-US" dirty="0" smtClean="0"/>
              <a:t>Microsoft Ignite 2015</a:t>
            </a: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9/3/2015 5:44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41563328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5C79F9-2E34-4CA1-A7E3-C624B27DB1D1}"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13353940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Header Placeholder 3"/>
          <p:cNvSpPr>
            <a:spLocks noGrp="1"/>
          </p:cNvSpPr>
          <p:nvPr>
            <p:ph type="hdr" sz="quarter" idx="10"/>
          </p:nvPr>
        </p:nvSpPr>
        <p:spPr/>
        <p:txBody>
          <a:bodyPr/>
          <a:lstStyle/>
          <a:p>
            <a:r>
              <a:rPr lang="en-US" dirty="0" smtClean="0"/>
              <a:t>Microsoft Ignite 2015</a:t>
            </a: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9/3/2015 5:44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267302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NZ" dirty="0"/>
          </a:p>
        </p:txBody>
      </p:sp>
      <p:sp>
        <p:nvSpPr>
          <p:cNvPr id="4" name="Header Placeholder 3"/>
          <p:cNvSpPr>
            <a:spLocks noGrp="1"/>
          </p:cNvSpPr>
          <p:nvPr>
            <p:ph type="hdr" sz="quarter" idx="10"/>
          </p:nvPr>
        </p:nvSpPr>
        <p:spPr/>
        <p:txBody>
          <a:bodyPr/>
          <a:lstStyle/>
          <a:p>
            <a:r>
              <a:rPr lang="en-US" dirty="0" smtClean="0"/>
              <a:t>Microsoft Ignite 2015</a:t>
            </a: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9/3/2015 5:44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15638145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t>9/3/2015</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12290190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9375" y="739775"/>
            <a:ext cx="6577013" cy="3700463"/>
          </a:xfrm>
          <a:prstGeom prst="rect">
            <a:avLst/>
          </a:prstGeom>
        </p:spPr>
      </p:sp>
      <p:sp>
        <p:nvSpPr>
          <p:cNvPr id="3" name="Notes Placeholder 2"/>
          <p:cNvSpPr>
            <a:spLocks noGrp="1"/>
          </p:cNvSpPr>
          <p:nvPr>
            <p:ph type="body" idx="1"/>
          </p:nvPr>
        </p:nvSpPr>
        <p:spPr>
          <a:xfrm>
            <a:off x="673577" y="4686499"/>
            <a:ext cx="5388610" cy="4439841"/>
          </a:xfrm>
          <a:prstGeom prst="rect">
            <a:avLst/>
          </a:prstGeom>
        </p:spPr>
        <p:txBody>
          <a:bodyPr>
            <a:normAutofit/>
          </a:bodyPr>
          <a:lstStyle/>
          <a:p>
            <a:endParaRPr lang="en-US" dirty="0"/>
          </a:p>
        </p:txBody>
      </p:sp>
      <p:sp>
        <p:nvSpPr>
          <p:cNvPr id="7" name="Slide Number Placeholder 6"/>
          <p:cNvSpPr>
            <a:spLocks noGrp="1"/>
          </p:cNvSpPr>
          <p:nvPr>
            <p:ph type="sldNum" sz="quarter" idx="13"/>
          </p:nvPr>
        </p:nvSpPr>
        <p:spPr>
          <a:xfrm>
            <a:off x="6062186" y="9371285"/>
            <a:ext cx="672018" cy="493316"/>
          </a:xfrm>
          <a:prstGeom prst="rect">
            <a:avLst/>
          </a:prstGeom>
        </p:spPr>
        <p:txBody>
          <a:bodyPr/>
          <a:lstStyle/>
          <a:p>
            <a:fld id="{EC87E0CF-87F6-4B58-B8B8-DCAB2DAAF3CA}" type="slidenum">
              <a:rPr lang="en-US" smtClean="0"/>
              <a:pPr/>
              <a:t>22</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9/3/2015 5:44 PM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30783891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9375" y="739775"/>
            <a:ext cx="6577013" cy="3700463"/>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18831" cy="493316"/>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A17D118-1690-458F-B4D2-F9DA5D6F5033}" type="datetime8">
              <a:rPr lang="en-US" smtClean="0">
                <a:solidFill>
                  <a:prstClr val="black"/>
                </a:solidFill>
              </a:rPr>
              <a:t>9/3/2015 5:44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23</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MAKES NO WARRANTIES, EXPRESS, IMPLIED OR STATUTORY, AS TO THE INFORMATION IN THIS PRESENTATION.</a:t>
            </a:r>
          </a:p>
        </p:txBody>
      </p:sp>
    </p:spTree>
    <p:extLst>
      <p:ext uri="{BB962C8B-B14F-4D97-AF65-F5344CB8AC3E}">
        <p14:creationId xmlns:p14="http://schemas.microsoft.com/office/powerpoint/2010/main" val="2861498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Header Placeholder 3"/>
          <p:cNvSpPr>
            <a:spLocks noGrp="1"/>
          </p:cNvSpPr>
          <p:nvPr>
            <p:ph type="hdr" sz="quarter" idx="10"/>
          </p:nvPr>
        </p:nvSpPr>
        <p:spPr/>
        <p:txBody>
          <a:bodyPr/>
          <a:lstStyle/>
          <a:p>
            <a:r>
              <a:rPr lang="en-US" dirty="0" smtClean="0"/>
              <a:t>Microsoft Ignite 2015</a:t>
            </a: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9/3/2015 5:44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1941973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NZ" dirty="0"/>
          </a:p>
        </p:txBody>
      </p:sp>
      <p:sp>
        <p:nvSpPr>
          <p:cNvPr id="4" name="Header Placeholder 3"/>
          <p:cNvSpPr>
            <a:spLocks noGrp="1"/>
          </p:cNvSpPr>
          <p:nvPr>
            <p:ph type="hdr" sz="quarter" idx="10"/>
          </p:nvPr>
        </p:nvSpPr>
        <p:spPr/>
        <p:txBody>
          <a:bodyPr/>
          <a:lstStyle/>
          <a:p>
            <a:r>
              <a:rPr lang="en-US" dirty="0" smtClean="0"/>
              <a:t>Microsoft Ignite 2015</a:t>
            </a: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9/3/2015 5:44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14460871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NZ" dirty="0"/>
          </a:p>
        </p:txBody>
      </p:sp>
      <p:sp>
        <p:nvSpPr>
          <p:cNvPr id="4" name="Date Placeholder 3"/>
          <p:cNvSpPr>
            <a:spLocks noGrp="1"/>
          </p:cNvSpPr>
          <p:nvPr>
            <p:ph type="dt" idx="10"/>
          </p:nvPr>
        </p:nvSpPr>
        <p:spPr/>
        <p:txBody>
          <a:bodyPr/>
          <a:lstStyle/>
          <a:p>
            <a:fld id="{E0D90FE1-1E7B-4F1F-9110-265D9BB5A3F7}" type="datetime1">
              <a:rPr lang="en-US" smtClean="0">
                <a:solidFill>
                  <a:prstClr val="black"/>
                </a:solidFill>
              </a:rPr>
              <a:pPr/>
              <a:t>9/3/2015</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
        <p:nvSpPr>
          <p:cNvPr id="6" name="Header Placeholder 5"/>
          <p:cNvSpPr>
            <a:spLocks noGrp="1"/>
          </p:cNvSpPr>
          <p:nvPr>
            <p:ph type="hdr" sz="quarter" idx="12"/>
          </p:nvPr>
        </p:nvSpPr>
        <p:spPr/>
        <p:txBody>
          <a:bodyPr/>
          <a:lstStyle/>
          <a:p>
            <a:r>
              <a:rPr lang="en-US" dirty="0" smtClean="0">
                <a:solidFill>
                  <a:prstClr val="black"/>
                </a:solidFill>
              </a:rPr>
              <a:t>Microsoft Office</a:t>
            </a:r>
            <a:endParaRPr lang="en-US" dirty="0">
              <a:solidFill>
                <a:prstClr val="black"/>
              </a:solidFill>
            </a:endParaRPr>
          </a:p>
        </p:txBody>
      </p:sp>
      <p:sp>
        <p:nvSpPr>
          <p:cNvPr id="7" name="Footer Placeholder 6"/>
          <p:cNvSpPr>
            <a:spLocks noGrp="1"/>
          </p:cNvSpPr>
          <p:nvPr>
            <p:ph type="ftr" sz="quarter" idx="13"/>
          </p:nvPr>
        </p:nvSpPr>
        <p:spPr/>
        <p:txBody>
          <a:bodyPr/>
          <a:lstStyle/>
          <a:p>
            <a:pPr marL="231775" defTabSz="914099" eaLnBrk="0" hangingPunct="0"/>
            <a:r>
              <a:rPr lang="en-US" sz="5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231775" defTabSz="914099" eaLnBrk="0" hangingPunct="0"/>
            <a:r>
              <a:rPr lang="en-US" sz="5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89324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NZ" dirty="0"/>
          </a:p>
        </p:txBody>
      </p:sp>
      <p:sp>
        <p:nvSpPr>
          <p:cNvPr id="4" name="Date Placeholder 3"/>
          <p:cNvSpPr>
            <a:spLocks noGrp="1"/>
          </p:cNvSpPr>
          <p:nvPr>
            <p:ph type="dt" idx="10"/>
          </p:nvPr>
        </p:nvSpPr>
        <p:spPr/>
        <p:txBody>
          <a:bodyPr/>
          <a:lstStyle/>
          <a:p>
            <a:fld id="{E0D90FE1-1E7B-4F1F-9110-265D9BB5A3F7}" type="datetime1">
              <a:rPr lang="en-US" smtClean="0">
                <a:solidFill>
                  <a:prstClr val="black"/>
                </a:solidFill>
              </a:rPr>
              <a:pPr/>
              <a:t>9/3/2015</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
        <p:nvSpPr>
          <p:cNvPr id="6" name="Header Placeholder 5"/>
          <p:cNvSpPr>
            <a:spLocks noGrp="1"/>
          </p:cNvSpPr>
          <p:nvPr>
            <p:ph type="hdr" sz="quarter" idx="12"/>
          </p:nvPr>
        </p:nvSpPr>
        <p:spPr/>
        <p:txBody>
          <a:bodyPr/>
          <a:lstStyle/>
          <a:p>
            <a:r>
              <a:rPr lang="en-US" dirty="0" smtClean="0">
                <a:solidFill>
                  <a:prstClr val="black"/>
                </a:solidFill>
              </a:rPr>
              <a:t>Microsoft Office</a:t>
            </a:r>
            <a:endParaRPr lang="en-US" dirty="0">
              <a:solidFill>
                <a:prstClr val="black"/>
              </a:solidFill>
            </a:endParaRPr>
          </a:p>
        </p:txBody>
      </p:sp>
      <p:sp>
        <p:nvSpPr>
          <p:cNvPr id="7" name="Footer Placeholder 6"/>
          <p:cNvSpPr>
            <a:spLocks noGrp="1"/>
          </p:cNvSpPr>
          <p:nvPr>
            <p:ph type="ftr" sz="quarter" idx="13"/>
          </p:nvPr>
        </p:nvSpPr>
        <p:spPr/>
        <p:txBody>
          <a:bodyPr/>
          <a:lstStyle/>
          <a:p>
            <a:pPr marL="231775" defTabSz="914099" eaLnBrk="0" hangingPunct="0"/>
            <a:r>
              <a:rPr lang="en-US" sz="5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231775" defTabSz="914099" eaLnBrk="0" hangingPunct="0"/>
            <a:r>
              <a:rPr lang="en-US" sz="5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019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NZ" dirty="0"/>
          </a:p>
        </p:txBody>
      </p:sp>
      <p:sp>
        <p:nvSpPr>
          <p:cNvPr id="4" name="Header Placeholder 3"/>
          <p:cNvSpPr>
            <a:spLocks noGrp="1"/>
          </p:cNvSpPr>
          <p:nvPr>
            <p:ph type="hdr" sz="quarter" idx="10"/>
          </p:nvPr>
        </p:nvSpPr>
        <p:spPr/>
        <p:txBody>
          <a:bodyPr/>
          <a:lstStyle/>
          <a:p>
            <a:r>
              <a:rPr lang="en-US" dirty="0" smtClean="0"/>
              <a:t>Microsoft Ignite 2015</a:t>
            </a: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9/3/2015 5:44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806918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NZ" dirty="0"/>
          </a:p>
        </p:txBody>
      </p:sp>
      <p:sp>
        <p:nvSpPr>
          <p:cNvPr id="4" name="Header Placeholder 3"/>
          <p:cNvSpPr>
            <a:spLocks noGrp="1"/>
          </p:cNvSpPr>
          <p:nvPr>
            <p:ph type="hdr" sz="quarter" idx="10"/>
          </p:nvPr>
        </p:nvSpPr>
        <p:spPr/>
        <p:txBody>
          <a:bodyPr/>
          <a:lstStyle/>
          <a:p>
            <a:r>
              <a:rPr lang="en-US" dirty="0" smtClean="0"/>
              <a:t>Microsoft Ignite 2015</a:t>
            </a: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9/3/2015 5:44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13817939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Header Placeholder 3"/>
          <p:cNvSpPr>
            <a:spLocks noGrp="1"/>
          </p:cNvSpPr>
          <p:nvPr>
            <p:ph type="hdr" sz="quarter" idx="10"/>
          </p:nvPr>
        </p:nvSpPr>
        <p:spPr/>
        <p:txBody>
          <a:bodyPr/>
          <a:lstStyle/>
          <a:p>
            <a:r>
              <a:rPr lang="en-US" dirty="0" smtClean="0"/>
              <a:t>Microsoft Ignite 2015</a:t>
            </a: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2015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8EEC551-8CDA-4EB6-89BB-2A86C9F091C8}" type="datetime8">
              <a:rPr lang="en-US" smtClean="0"/>
              <a:t>9/3/2015 5:44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34867363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55663" y="6483350"/>
            <a:ext cx="2797175" cy="371475"/>
          </a:xfrm>
          <a:prstGeom prst="rect">
            <a:avLst/>
          </a:prstGeom>
        </p:spPr>
        <p:txBody>
          <a:bodyPr/>
          <a:lstStyle/>
          <a:p>
            <a:fld id="{0626A314-07C3-4D18-A5FC-2D5811D0A94B}" type="datetimeFigureOut">
              <a:rPr lang="en-NZ" smtClean="0"/>
              <a:t>3/09/2015</a:t>
            </a:fld>
            <a:endParaRPr lang="en-NZ" dirty="0"/>
          </a:p>
        </p:txBody>
      </p:sp>
      <p:sp>
        <p:nvSpPr>
          <p:cNvPr id="4" name="Footer Placeholder 3"/>
          <p:cNvSpPr>
            <a:spLocks noGrp="1"/>
          </p:cNvSpPr>
          <p:nvPr>
            <p:ph type="ftr" sz="quarter" idx="11"/>
          </p:nvPr>
        </p:nvSpPr>
        <p:spPr>
          <a:xfrm>
            <a:off x="4119563" y="6483350"/>
            <a:ext cx="4197350" cy="371475"/>
          </a:xfrm>
          <a:prstGeom prst="rect">
            <a:avLst/>
          </a:prstGeom>
        </p:spPr>
        <p:txBody>
          <a:bodyPr/>
          <a:lstStyle/>
          <a:p>
            <a:endParaRPr lang="en-NZ" dirty="0"/>
          </a:p>
        </p:txBody>
      </p:sp>
      <p:sp>
        <p:nvSpPr>
          <p:cNvPr id="5" name="Slide Number Placeholder 4"/>
          <p:cNvSpPr>
            <a:spLocks noGrp="1"/>
          </p:cNvSpPr>
          <p:nvPr>
            <p:ph type="sldNum" sz="quarter" idx="12"/>
          </p:nvPr>
        </p:nvSpPr>
        <p:spPr>
          <a:xfrm>
            <a:off x="8783638" y="6483350"/>
            <a:ext cx="2797175" cy="371475"/>
          </a:xfrm>
          <a:prstGeom prst="rect">
            <a:avLst/>
          </a:prstGeom>
        </p:spPr>
        <p:txBody>
          <a:bodyPr/>
          <a:lstStyle/>
          <a:p>
            <a:fld id="{FB0C7228-8968-4EAD-A859-852F0E05042B}" type="slidenum">
              <a:rPr lang="en-NZ" smtClean="0"/>
              <a:t>‹#›</a:t>
            </a:fld>
            <a:endParaRPr lang="en-NZ" dirty="0"/>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30162" y="1"/>
            <a:ext cx="12496800" cy="7002462"/>
          </a:xfrm>
          <a:prstGeom prst="rect">
            <a:avLst/>
          </a:prstGeom>
        </p:spPr>
      </p:pic>
      <p:sp>
        <p:nvSpPr>
          <p:cNvPr id="7" name="Rectangle 6"/>
          <p:cNvSpPr/>
          <p:nvPr userDrawn="1"/>
        </p:nvSpPr>
        <p:spPr bwMode="gray">
          <a:xfrm>
            <a:off x="-30162" y="6537325"/>
            <a:ext cx="12496800" cy="465138"/>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399837" y="6678217"/>
            <a:ext cx="822951" cy="175415"/>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138007" y="2875069"/>
            <a:ext cx="4261830" cy="2782028"/>
          </a:xfrm>
          <a:prstGeom prst="rect">
            <a:avLst/>
          </a:prstGeom>
        </p:spPr>
      </p:pic>
    </p:spTree>
    <p:extLst>
      <p:ext uri="{BB962C8B-B14F-4D97-AF65-F5344CB8AC3E}">
        <p14:creationId xmlns:p14="http://schemas.microsoft.com/office/powerpoint/2010/main" val="2239331299"/>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425279"/>
          </a:xfrm>
        </p:spPr>
        <p:txBody>
          <a:bodyPr wrap="square">
            <a:spAutoFit/>
          </a:bodyPr>
          <a:lstStyle>
            <a:lvl1pPr marL="287315" indent="-287315">
              <a:spcBef>
                <a:spcPts val="1224"/>
              </a:spcBef>
              <a:buClr>
                <a:schemeClr val="tx1"/>
              </a:buClr>
              <a:buFont typeface="Wingdings" panose="05000000000000000000" pitchFamily="2" charset="2"/>
              <a:buChar char="§"/>
              <a:defRPr sz="3200"/>
            </a:lvl1pPr>
            <a:lvl2pPr marL="531123" indent="-233176">
              <a:buFont typeface="Wingdings" panose="05000000000000000000" pitchFamily="2" charset="2"/>
              <a:buChar char="§"/>
              <a:defRPr sz="2400"/>
            </a:lvl2pPr>
            <a:lvl3pPr marL="699529" indent="-168406">
              <a:buFont typeface="Wingdings" panose="05000000000000000000" pitchFamily="2" charset="2"/>
              <a:buChar char="§"/>
              <a:tabLst/>
              <a:defRPr sz="2000"/>
            </a:lvl3pPr>
            <a:lvl4pPr marL="880887" indent="-181359">
              <a:buFont typeface="Wingdings" panose="05000000000000000000" pitchFamily="2" charset="2"/>
              <a:buChar char="§"/>
              <a:defRPr/>
            </a:lvl4pPr>
            <a:lvl5pPr marL="1049293" indent="-168406">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40" y="1212849"/>
            <a:ext cx="5486399" cy="2425279"/>
          </a:xfrm>
        </p:spPr>
        <p:txBody>
          <a:bodyPr wrap="square">
            <a:spAutoFit/>
          </a:bodyPr>
          <a:lstStyle>
            <a:lvl1pPr marL="287315" indent="-287315">
              <a:spcBef>
                <a:spcPts val="1224"/>
              </a:spcBef>
              <a:buClr>
                <a:schemeClr val="tx1"/>
              </a:buClr>
              <a:buFont typeface="Wingdings" panose="05000000000000000000" pitchFamily="2" charset="2"/>
              <a:buChar char="§"/>
              <a:defRPr sz="3200"/>
            </a:lvl1pPr>
            <a:lvl2pPr marL="531123" indent="-233176">
              <a:buFont typeface="Wingdings" panose="05000000000000000000" pitchFamily="2" charset="2"/>
              <a:buChar char="§"/>
              <a:defRPr sz="2400"/>
            </a:lvl2pPr>
            <a:lvl3pPr marL="699529" indent="-168406">
              <a:buFont typeface="Wingdings" panose="05000000000000000000" pitchFamily="2" charset="2"/>
              <a:buChar char="§"/>
              <a:tabLst/>
              <a:defRPr sz="2000"/>
            </a:lvl3pPr>
            <a:lvl4pPr marL="880887" indent="-181359">
              <a:buFont typeface="Wingdings" panose="05000000000000000000" pitchFamily="2" charset="2"/>
              <a:buChar char="§"/>
              <a:defRPr/>
            </a:lvl4pPr>
            <a:lvl5pPr marL="1049293" indent="-168406">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78982855"/>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18933552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0" y="1090"/>
            <a:ext cx="12430199" cy="6991987"/>
          </a:xfrm>
          <a:prstGeom prst="rect">
            <a:avLst/>
          </a:prstGeom>
        </p:spPr>
      </p:pic>
      <p:sp>
        <p:nvSpPr>
          <p:cNvPr id="2" name="Title 1"/>
          <p:cNvSpPr>
            <a:spLocks noGrp="1"/>
          </p:cNvSpPr>
          <p:nvPr>
            <p:ph type="title" hasCustomPrompt="1"/>
          </p:nvPr>
        </p:nvSpPr>
        <p:spPr>
          <a:xfrm>
            <a:off x="274639" y="2136776"/>
            <a:ext cx="10056812" cy="1181862"/>
          </a:xfrm>
          <a:noFill/>
        </p:spPr>
        <p:txBody>
          <a:bodyPr tIns="91440" bIns="91440" anchor="t" anchorCtr="0">
            <a:spAutoFit/>
          </a:bodyPr>
          <a:lstStyle>
            <a:lvl1pPr>
              <a:defRPr sz="7199" spc="-100" baseline="0">
                <a:gradFill>
                  <a:gsLst>
                    <a:gs pos="0">
                      <a:schemeClr val="tx1"/>
                    </a:gs>
                    <a:gs pos="100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4881266"/>
            <a:ext cx="10058401" cy="738664"/>
          </a:xfrm>
          <a:noFill/>
        </p:spPr>
        <p:txBody>
          <a:bodyPr lIns="182880" tIns="146304" rIns="182880" bIns="146304">
            <a:sp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6" name="Rectangle 5"/>
          <p:cNvSpPr/>
          <p:nvPr userDrawn="1"/>
        </p:nvSpPr>
        <p:spPr bwMode="gray">
          <a:xfrm>
            <a:off x="0" y="6537325"/>
            <a:ext cx="12435840" cy="457200"/>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5507" y="6678218"/>
            <a:ext cx="822951" cy="175415"/>
          </a:xfrm>
          <a:prstGeom prst="rect">
            <a:avLst/>
          </a:prstGeom>
        </p:spPr>
      </p:pic>
    </p:spTree>
    <p:extLst>
      <p:ext uri="{BB962C8B-B14F-4D97-AF65-F5344CB8AC3E}">
        <p14:creationId xmlns:p14="http://schemas.microsoft.com/office/powerpoint/2010/main" val="38976025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0" y="1090"/>
            <a:ext cx="12430199" cy="6991987"/>
          </a:xfrm>
          <a:prstGeom prst="rect">
            <a:avLst/>
          </a:prstGeom>
        </p:spPr>
      </p:pic>
      <p:sp>
        <p:nvSpPr>
          <p:cNvPr id="2" name="Title 1"/>
          <p:cNvSpPr>
            <a:spLocks noGrp="1"/>
          </p:cNvSpPr>
          <p:nvPr>
            <p:ph type="title" hasCustomPrompt="1"/>
          </p:nvPr>
        </p:nvSpPr>
        <p:spPr>
          <a:xfrm>
            <a:off x="274639" y="2125663"/>
            <a:ext cx="10056812" cy="1181862"/>
          </a:xfrm>
          <a:noFill/>
        </p:spPr>
        <p:txBody>
          <a:bodyPr tIns="91440" bIns="91440" anchor="t" anchorCtr="0">
            <a:spAutoFit/>
          </a:bodyPr>
          <a:lstStyle>
            <a:lvl1pPr>
              <a:defRPr lang="en-US" sz="7199" b="0" kern="1200" cap="none" spc="-100" baseline="0" dirty="0">
                <a:ln w="3175">
                  <a:noFill/>
                </a:ln>
                <a:gradFill>
                  <a:gsLst>
                    <a:gs pos="0">
                      <a:schemeClr val="tx1"/>
                    </a:gs>
                    <a:gs pos="100000">
                      <a:schemeClr val="tx1"/>
                    </a:gs>
                  </a:gsLst>
                  <a:lin ang="5400000" scaled="0"/>
                </a:gradFill>
                <a:effectLst/>
                <a:latin typeface="+mj-lt"/>
                <a:ea typeface="+mn-ea"/>
                <a:cs typeface="Segoe UI" pitchFamily="34" charset="0"/>
              </a:defRPr>
            </a:lvl1pPr>
          </a:lstStyle>
          <a:p>
            <a:r>
              <a:rPr lang="en-US" dirty="0" smtClean="0"/>
              <a:t>Video title</a:t>
            </a:r>
            <a:endParaRPr lang="en-US" dirty="0"/>
          </a:p>
        </p:txBody>
      </p:sp>
      <p:sp>
        <p:nvSpPr>
          <p:cNvPr id="4" name="Rectangle 3"/>
          <p:cNvSpPr/>
          <p:nvPr userDrawn="1"/>
        </p:nvSpPr>
        <p:spPr bwMode="gray">
          <a:xfrm>
            <a:off x="0" y="6537325"/>
            <a:ext cx="12435840" cy="457200"/>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5507" y="6678218"/>
            <a:ext cx="822951" cy="175415"/>
          </a:xfrm>
          <a:prstGeom prst="rect">
            <a:avLst/>
          </a:prstGeom>
        </p:spPr>
      </p:pic>
    </p:spTree>
    <p:extLst>
      <p:ext uri="{BB962C8B-B14F-4D97-AF65-F5344CB8AC3E}">
        <p14:creationId xmlns:p14="http://schemas.microsoft.com/office/powerpoint/2010/main" val="20258259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Title Ligh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0" y="1090"/>
            <a:ext cx="12430199" cy="6991987"/>
          </a:xfrm>
          <a:prstGeom prst="rect">
            <a:avLst/>
          </a:prstGeom>
        </p:spPr>
      </p:pic>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1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72884901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Dark">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1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8934554"/>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1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315834702"/>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1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9086985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1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266291156"/>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0-50 Right Photo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40" y="1241426"/>
            <a:ext cx="5486399" cy="2012859"/>
          </a:xfrm>
        </p:spPr>
        <p:txBody>
          <a:bodyPr>
            <a:spAutoFit/>
          </a:bodyPr>
          <a:lstStyle>
            <a:lvl1pPr>
              <a:defRPr sz="6599"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1"/>
            <a:ext cx="6216650" cy="6992587"/>
          </a:xfrm>
          <a:blipFill>
            <a:blip r:embed="rId2"/>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2366974557"/>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 Color">
    <p:bg>
      <p:bgRef idx="1002">
        <a:schemeClr val="bg2"/>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820" y="1090"/>
            <a:ext cx="12430199" cy="6991987"/>
          </a:xfrm>
          <a:prstGeom prst="rect">
            <a:avLst/>
          </a:prstGeom>
          <a:solidFill>
            <a:srgbClr val="5C2D91"/>
          </a:solidFill>
        </p:spPr>
      </p:pic>
      <p:sp>
        <p:nvSpPr>
          <p:cNvPr id="9" name="Title 1"/>
          <p:cNvSpPr>
            <a:spLocks noGrp="1"/>
          </p:cNvSpPr>
          <p:nvPr>
            <p:ph type="title" hasCustomPrompt="1"/>
          </p:nvPr>
        </p:nvSpPr>
        <p:spPr>
          <a:xfrm>
            <a:off x="274702" y="2784565"/>
            <a:ext cx="9143936" cy="1524001"/>
          </a:xfrm>
          <a:solidFill>
            <a:srgbClr val="0078D7"/>
          </a:solidFill>
        </p:spPr>
        <p:txBody>
          <a:bodyPr lIns="146304" tIns="91440" rIns="146304" bIns="91440" anchor="t" anchorCtr="0"/>
          <a:lstStyle>
            <a:lvl1pPr>
              <a:defRPr sz="5399" spc="-100" baseline="0">
                <a:solidFill>
                  <a:schemeClr val="bg1"/>
                </a:solidFill>
              </a:defRPr>
            </a:lvl1pPr>
          </a:lstStyle>
          <a:p>
            <a:r>
              <a:rPr lang="en-US" dirty="0" smtClean="0"/>
              <a:t>Session title</a:t>
            </a:r>
            <a:endParaRPr lang="en-US" dirty="0"/>
          </a:p>
        </p:txBody>
      </p:sp>
      <p:sp>
        <p:nvSpPr>
          <p:cNvPr id="5" name="Text Placeholder 4"/>
          <p:cNvSpPr>
            <a:spLocks noGrp="1"/>
          </p:cNvSpPr>
          <p:nvPr>
            <p:ph type="body" sz="quarter" idx="12" hasCustomPrompt="1"/>
          </p:nvPr>
        </p:nvSpPr>
        <p:spPr>
          <a:xfrm>
            <a:off x="274702" y="4309889"/>
            <a:ext cx="7315137" cy="635173"/>
          </a:xfrm>
          <a:solidFill>
            <a:schemeClr val="accent2"/>
          </a:solidFill>
        </p:spPr>
        <p:txBody>
          <a:bodyPr lIns="146304" tIns="109728" rIns="146304" bIns="109728">
            <a:noAutofit/>
          </a:bodyPr>
          <a:lstStyle>
            <a:lvl1pPr marL="0" indent="0">
              <a:spcBef>
                <a:spcPts val="0"/>
              </a:spcBef>
              <a:buNone/>
              <a:defRPr sz="3200" spc="0" baseline="0">
                <a:solidFill>
                  <a:schemeClr val="bg1"/>
                </a:solidFill>
                <a:latin typeface="+mj-lt"/>
              </a:defRPr>
            </a:lvl1pPr>
          </a:lstStyle>
          <a:p>
            <a:pPr lvl="0"/>
            <a:r>
              <a:rPr lang="en-US" dirty="0" smtClean="0"/>
              <a:t>Speaker Name</a:t>
            </a:r>
          </a:p>
        </p:txBody>
      </p:sp>
      <p:sp>
        <p:nvSpPr>
          <p:cNvPr id="7" name="Rectangle 6"/>
          <p:cNvSpPr/>
          <p:nvPr userDrawn="1"/>
        </p:nvSpPr>
        <p:spPr bwMode="gray">
          <a:xfrm>
            <a:off x="0" y="6537325"/>
            <a:ext cx="12435840" cy="457200"/>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398"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702" y="6678217"/>
            <a:ext cx="822951" cy="175415"/>
          </a:xfrm>
          <a:prstGeom prst="rect">
            <a:avLst/>
          </a:prstGeom>
        </p:spPr>
      </p:pic>
      <p:sp>
        <p:nvSpPr>
          <p:cNvPr id="4" name="Text Placeholder 3"/>
          <p:cNvSpPr>
            <a:spLocks noGrp="1"/>
          </p:cNvSpPr>
          <p:nvPr>
            <p:ph type="body" sz="quarter" idx="13" hasCustomPrompt="1"/>
          </p:nvPr>
        </p:nvSpPr>
        <p:spPr>
          <a:xfrm>
            <a:off x="7612430" y="4317198"/>
            <a:ext cx="1806208" cy="627864"/>
          </a:xfrm>
          <a:solidFill>
            <a:schemeClr val="accent3"/>
          </a:solidFill>
        </p:spPr>
        <p:txBody>
          <a:bodyPr/>
          <a:lstStyle>
            <a:lvl1pPr marL="0" indent="0" algn="ctr">
              <a:buFontTx/>
              <a:buNone/>
              <a:defRPr sz="3200" baseline="0">
                <a:solidFill>
                  <a:schemeClr val="bg1"/>
                </a:solidFill>
                <a:latin typeface="+mj-lt"/>
              </a:defRPr>
            </a:lvl1pPr>
            <a:lvl2pPr marL="342873" indent="0">
              <a:buFontTx/>
              <a:buNone/>
              <a:defRPr sz="1600">
                <a:latin typeface="+mn-lt"/>
              </a:defRPr>
            </a:lvl2pPr>
            <a:lvl3pPr marL="571454" indent="0">
              <a:buFontTx/>
              <a:buNone/>
              <a:defRPr sz="1600">
                <a:latin typeface="+mn-lt"/>
              </a:defRPr>
            </a:lvl3pPr>
            <a:lvl4pPr marL="800036" indent="0">
              <a:buFontTx/>
              <a:buNone/>
              <a:defRPr sz="1600">
                <a:latin typeface="+mn-lt"/>
              </a:defRPr>
            </a:lvl4pPr>
            <a:lvl5pPr marL="1028617" indent="0">
              <a:buFontTx/>
              <a:buNone/>
              <a:defRPr sz="1600">
                <a:latin typeface="+mn-lt"/>
              </a:defRPr>
            </a:lvl5pPr>
          </a:lstStyle>
          <a:p>
            <a:pPr lvl="0"/>
            <a:r>
              <a:rPr lang="en-US" dirty="0" smtClean="0"/>
              <a:t>ABC101</a:t>
            </a:r>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2237" y="1343899"/>
            <a:ext cx="4733925" cy="1391363"/>
          </a:xfrm>
          <a:prstGeom prst="rect">
            <a:avLst/>
          </a:prstGeom>
        </p:spPr>
      </p:pic>
    </p:spTree>
    <p:extLst>
      <p:ext uri="{BB962C8B-B14F-4D97-AF65-F5344CB8AC3E}">
        <p14:creationId xmlns:p14="http://schemas.microsoft.com/office/powerpoint/2010/main" val="19016825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Dark">
    <p:bg>
      <p:bgPr>
        <a:solidFill>
          <a:schemeClr val="tx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849218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675349"/>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59915"/>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2390786"/>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2"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398" fontAlgn="base">
              <a:spcBef>
                <a:spcPct val="0"/>
              </a:spcBef>
              <a:spcAft>
                <a:spcPct val="0"/>
              </a:spcAft>
            </a:pPr>
            <a:endParaRPr lang="en-US" sz="225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9" y="1221158"/>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2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560"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98"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1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29962453"/>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82" y="0"/>
            <a:ext cx="12435840" cy="6995160"/>
          </a:xfrm>
          <a:prstGeom prst="rect">
            <a:avLst/>
          </a:prstGeom>
        </p:spPr>
      </p:pic>
      <p:sp>
        <p:nvSpPr>
          <p:cNvPr id="6" name="Rectangle 5"/>
          <p:cNvSpPr/>
          <p:nvPr userDrawn="1"/>
        </p:nvSpPr>
        <p:spPr bwMode="gray">
          <a:xfrm>
            <a:off x="0" y="5173661"/>
            <a:ext cx="12436475" cy="1820863"/>
          </a:xfrm>
          <a:prstGeom prst="rect">
            <a:avLst/>
          </a:prstGeom>
          <a:solidFill>
            <a:srgbClr val="505050"/>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398" fontAlgn="base">
              <a:spcBef>
                <a:spcPct val="0"/>
              </a:spcBef>
              <a:spcAft>
                <a:spcPct val="0"/>
              </a:spcAft>
            </a:pPr>
            <a:endParaRPr lang="en-US" sz="2000" dirty="0">
              <a:gradFill>
                <a:gsLst>
                  <a:gs pos="16814">
                    <a:srgbClr val="FFFFFF"/>
                  </a:gs>
                  <a:gs pos="46000">
                    <a:srgbClr val="FFFFFF"/>
                  </a:gs>
                </a:gsLst>
                <a:lin ang="5400000" scaled="0"/>
              </a:gradFill>
            </a:endParaRPr>
          </a:p>
        </p:txBody>
      </p:sp>
      <p:sp>
        <p:nvSpPr>
          <p:cNvPr id="2" name="Text Box 3"/>
          <p:cNvSpPr txBox="1">
            <a:spLocks noChangeArrowheads="1"/>
          </p:cNvSpPr>
          <p:nvPr userDrawn="1"/>
        </p:nvSpPr>
        <p:spPr bwMode="white">
          <a:xfrm>
            <a:off x="6294438" y="6123709"/>
            <a:ext cx="5867384" cy="726353"/>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algn="r" defTabSz="932215" eaLnBrk="0" hangingPunct="0"/>
            <a:r>
              <a:rPr lang="en-US" sz="700" dirty="0">
                <a:solidFill>
                  <a:schemeClr val="bg1"/>
                </a:solidFill>
                <a:cs typeface="Segoe UI" pitchFamily="34" charset="0"/>
              </a:rPr>
              <a:t>© </a:t>
            </a:r>
            <a:r>
              <a:rPr lang="en-US" sz="700" dirty="0" smtClean="0">
                <a:solidFill>
                  <a:schemeClr val="bg1"/>
                </a:solidFill>
                <a:cs typeface="Segoe UI" pitchFamily="34" charset="0"/>
              </a:rPr>
              <a:t>2015 </a:t>
            </a:r>
            <a:r>
              <a:rPr lang="en-US" sz="700" dirty="0">
                <a:solidFill>
                  <a:schemeClr val="bg1"/>
                </a:solidFill>
                <a:cs typeface="Segoe UI" pitchFamily="34" charset="0"/>
              </a:rPr>
              <a:t>Microsoft Corporation. All rights reserved</a:t>
            </a:r>
            <a:r>
              <a:rPr lang="en-US" sz="700" dirty="0" smtClean="0">
                <a:solidFill>
                  <a:schemeClr val="bg1"/>
                </a:solidFill>
                <a:cs typeface="Segoe UI" pitchFamily="34" charset="0"/>
              </a:rPr>
              <a:t>.</a:t>
            </a:r>
          </a:p>
          <a:p>
            <a:pPr algn="r" defTabSz="932290" eaLnBrk="0" hangingPunct="0"/>
            <a:r>
              <a:rPr lang="en-US" sz="700" dirty="0" smtClean="0">
                <a:solidFill>
                  <a:schemeClr val="bg1"/>
                </a:solidFill>
                <a:cs typeface="Segoe UI" pitchFamily="34" charset="0"/>
              </a:rPr>
              <a:t>Microsoft, Windows and other product names are or may be registered trademarks and/or trademarks in the U.S. and/or other countries.</a:t>
            </a:r>
          </a:p>
          <a:p>
            <a:pPr algn="r" defTabSz="932290" eaLnBrk="0" hangingPunct="0"/>
            <a:r>
              <a:rPr lang="en-US" sz="700" dirty="0" smtClean="0">
                <a:solidFill>
                  <a:schemeClr val="bg1"/>
                </a:solidFill>
                <a:cs typeface="Segoe UI" pitchFamily="34" charset="0"/>
              </a:rPr>
              <a:t>MICROSOFT MAKES NO WARRANTIES, EXPRESS, IMPLIED OR STATUTORY, AS TO THE INFORMATION IN THIS PRESENTATION.</a:t>
            </a:r>
          </a:p>
          <a:p>
            <a:pPr algn="r" defTabSz="932215" eaLnBrk="0" hangingPunct="0"/>
            <a:r>
              <a:rPr lang="en-US" sz="700" dirty="0" smtClean="0">
                <a:gradFill>
                  <a:gsLst>
                    <a:gs pos="12389">
                      <a:srgbClr val="FFFFFF"/>
                    </a:gs>
                    <a:gs pos="54000">
                      <a:srgbClr val="FFFFFF"/>
                    </a:gs>
                  </a:gsLst>
                  <a:lin ang="5400000" scaled="0"/>
                </a:gradFill>
                <a:cs typeface="Segoe UI" pitchFamily="34" charset="0"/>
              </a:rPr>
              <a:t> </a:t>
            </a:r>
            <a:endParaRPr lang="en-US" sz="700" dirty="0">
              <a:gradFill>
                <a:gsLst>
                  <a:gs pos="12389">
                    <a:srgbClr val="FFFFFF"/>
                  </a:gs>
                  <a:gs pos="54000">
                    <a:srgbClr val="FFFFFF"/>
                  </a:gs>
                </a:gsLst>
                <a:lin ang="5400000" scaled="0"/>
              </a:gradFill>
              <a:cs typeface="Segoe UI" pitchFamily="34" charset="0"/>
            </a:endParaRP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55637" y="5750695"/>
            <a:ext cx="3291840" cy="701671"/>
          </a:xfrm>
          <a:prstGeom prst="rect">
            <a:avLst/>
          </a:prstGeom>
        </p:spPr>
      </p:pic>
    </p:spTree>
    <p:extLst>
      <p:ext uri="{BB962C8B-B14F-4D97-AF65-F5344CB8AC3E}">
        <p14:creationId xmlns:p14="http://schemas.microsoft.com/office/powerpoint/2010/main" val="1729398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490" indent="-290490">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454" indent="-280966">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944" indent="-290490">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526" indent="-228582">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107" indent="-228582">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82969643"/>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a:xfrm>
            <a:off x="855663" y="6483350"/>
            <a:ext cx="2797175" cy="371475"/>
          </a:xfrm>
          <a:prstGeom prst="rect">
            <a:avLst/>
          </a:prstGeom>
        </p:spPr>
        <p:txBody>
          <a:bodyPr/>
          <a:lstStyle/>
          <a:p>
            <a:fld id="{0626A314-07C3-4D18-A5FC-2D5811D0A94B}" type="datetimeFigureOut">
              <a:rPr lang="en-NZ" smtClean="0"/>
              <a:t>3/09/2015</a:t>
            </a:fld>
            <a:endParaRPr lang="en-NZ" dirty="0"/>
          </a:p>
        </p:txBody>
      </p:sp>
      <p:sp>
        <p:nvSpPr>
          <p:cNvPr id="4" name="Footer Placeholder 3"/>
          <p:cNvSpPr>
            <a:spLocks noGrp="1"/>
          </p:cNvSpPr>
          <p:nvPr>
            <p:ph type="ftr" sz="quarter" idx="11"/>
          </p:nvPr>
        </p:nvSpPr>
        <p:spPr>
          <a:xfrm>
            <a:off x="4119563" y="6483350"/>
            <a:ext cx="4197350" cy="371475"/>
          </a:xfrm>
          <a:prstGeom prst="rect">
            <a:avLst/>
          </a:prstGeom>
        </p:spPr>
        <p:txBody>
          <a:bodyPr/>
          <a:lstStyle/>
          <a:p>
            <a:endParaRPr lang="en-NZ" dirty="0"/>
          </a:p>
        </p:txBody>
      </p:sp>
      <p:sp>
        <p:nvSpPr>
          <p:cNvPr id="5" name="Slide Number Placeholder 4"/>
          <p:cNvSpPr>
            <a:spLocks noGrp="1"/>
          </p:cNvSpPr>
          <p:nvPr>
            <p:ph type="sldNum" sz="quarter" idx="12"/>
          </p:nvPr>
        </p:nvSpPr>
        <p:spPr>
          <a:xfrm>
            <a:off x="8783638" y="6483350"/>
            <a:ext cx="2797175" cy="371475"/>
          </a:xfrm>
          <a:prstGeom prst="rect">
            <a:avLst/>
          </a:prstGeom>
        </p:spPr>
        <p:txBody>
          <a:bodyPr/>
          <a:lstStyle/>
          <a:p>
            <a:fld id="{FB0C7228-8968-4EAD-A859-852F0E05042B}" type="slidenum">
              <a:rPr lang="en-NZ" smtClean="0"/>
              <a:t>‹#›</a:t>
            </a:fld>
            <a:endParaRPr lang="en-NZ" dirty="0"/>
          </a:p>
        </p:txBody>
      </p:sp>
      <p:pic>
        <p:nvPicPr>
          <p:cNvPr id="6" name="Picture 5"/>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30162" y="1"/>
            <a:ext cx="12496800" cy="7002462"/>
          </a:xfrm>
          <a:prstGeom prst="rect">
            <a:avLst/>
          </a:prstGeom>
        </p:spPr>
      </p:pic>
    </p:spTree>
    <p:extLst>
      <p:ext uri="{BB962C8B-B14F-4D97-AF65-F5344CB8AC3E}">
        <p14:creationId xmlns:p14="http://schemas.microsoft.com/office/powerpoint/2010/main" val="820539316"/>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Content with Caption">
    <p:bg>
      <p:bgPr>
        <a:solidFill>
          <a:schemeClr val="accent1"/>
        </a:solidFill>
        <a:effectLst/>
      </p:bgPr>
    </p:bg>
    <p:spTree>
      <p:nvGrpSpPr>
        <p:cNvPr id="1" name=""/>
        <p:cNvGrpSpPr/>
        <p:nvPr/>
      </p:nvGrpSpPr>
      <p:grpSpPr>
        <a:xfrm>
          <a:off x="0" y="0"/>
          <a:ext cx="0" cy="0"/>
          <a:chOff x="0" y="0"/>
          <a:chExt cx="0" cy="0"/>
        </a:xfrm>
      </p:grpSpPr>
      <p:sp>
        <p:nvSpPr>
          <p:cNvPr id="10" name="Title 1"/>
          <p:cNvSpPr>
            <a:spLocks noGrp="1"/>
          </p:cNvSpPr>
          <p:nvPr>
            <p:ph type="title" hasCustomPrompt="1"/>
          </p:nvPr>
        </p:nvSpPr>
        <p:spPr>
          <a:xfrm>
            <a:off x="998319" y="2151538"/>
            <a:ext cx="10443076" cy="1111219"/>
          </a:xfrm>
          <a:prstGeom prst="rect">
            <a:avLst/>
          </a:prstGeom>
        </p:spPr>
        <p:txBody>
          <a:bodyPr anchor="t" anchorCtr="0"/>
          <a:lstStyle>
            <a:lvl1pPr>
              <a:defRPr sz="7343" spc="-153" baseline="0">
                <a:solidFill>
                  <a:schemeClr val="bg1"/>
                </a:solidFill>
              </a:defRPr>
            </a:lvl1pPr>
          </a:lstStyle>
          <a:p>
            <a:r>
              <a:rPr lang="en-US" dirty="0" smtClean="0"/>
              <a:t>Click to edit title style</a:t>
            </a:r>
            <a:endParaRPr lang="en-US" dirty="0"/>
          </a:p>
        </p:txBody>
      </p:sp>
      <p:sp>
        <p:nvSpPr>
          <p:cNvPr id="11" name="Text Placeholder 4"/>
          <p:cNvSpPr>
            <a:spLocks noGrp="1"/>
          </p:cNvSpPr>
          <p:nvPr>
            <p:ph type="body" sz="quarter" idx="12" hasCustomPrompt="1"/>
          </p:nvPr>
        </p:nvSpPr>
        <p:spPr>
          <a:xfrm>
            <a:off x="998319" y="3494024"/>
            <a:ext cx="10443076" cy="738536"/>
          </a:xfrm>
          <a:prstGeom prst="rect">
            <a:avLst/>
          </a:prstGeom>
        </p:spPr>
        <p:txBody>
          <a:bodyPr>
            <a:spAutoFit/>
          </a:bodyPr>
          <a:lstStyle>
            <a:lvl1pPr marL="0" indent="0">
              <a:spcBef>
                <a:spcPts val="0"/>
              </a:spcBef>
              <a:buNone/>
              <a:defRPr spc="-71" baseline="0">
                <a:solidFill>
                  <a:schemeClr val="bg1"/>
                </a:solidFill>
                <a:latin typeface="+mj-lt"/>
              </a:defRPr>
            </a:lvl1pPr>
          </a:lstStyle>
          <a:p>
            <a:pPr lvl="0"/>
            <a:r>
              <a:rPr lang="en-US" dirty="0" smtClean="0"/>
              <a:t>Subtitle</a:t>
            </a:r>
            <a:endParaRPr lang="en-US" dirty="0"/>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98115" y="6602396"/>
            <a:ext cx="855566" cy="182688"/>
          </a:xfrm>
          <a:prstGeom prst="rect">
            <a:avLst/>
          </a:prstGeom>
        </p:spPr>
      </p:pic>
    </p:spTree>
    <p:extLst>
      <p:ext uri="{BB962C8B-B14F-4D97-AF65-F5344CB8AC3E}">
        <p14:creationId xmlns:p14="http://schemas.microsoft.com/office/powerpoint/2010/main" val="207146465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_Title Slide - Color">
    <p:bg>
      <p:bgRef idx="1001">
        <a:schemeClr val="bg2"/>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21" y="1091"/>
            <a:ext cx="12430199" cy="6991987"/>
          </a:xfrm>
          <a:prstGeom prst="rect">
            <a:avLst/>
          </a:prstGeom>
        </p:spPr>
      </p:pic>
      <p:sp>
        <p:nvSpPr>
          <p:cNvPr id="9" name="Title 1"/>
          <p:cNvSpPr>
            <a:spLocks noGrp="1"/>
          </p:cNvSpPr>
          <p:nvPr>
            <p:ph type="title" hasCustomPrompt="1"/>
          </p:nvPr>
        </p:nvSpPr>
        <p:spPr>
          <a:xfrm>
            <a:off x="274702" y="2125677"/>
            <a:ext cx="9143936" cy="1828786"/>
          </a:xfrm>
          <a:noFill/>
        </p:spPr>
        <p:txBody>
          <a:bodyPr lIns="146304" tIns="91440" rIns="146304" bIns="91440" anchor="t" anchorCtr="0"/>
          <a:lstStyle>
            <a:lvl1pPr>
              <a:defRPr sz="5398" spc="-100" baseline="0">
                <a:gradFill>
                  <a:gsLst>
                    <a:gs pos="99115">
                      <a:schemeClr val="tx1"/>
                    </a:gs>
                    <a:gs pos="79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3" y="3955785"/>
            <a:ext cx="7315137" cy="1828007"/>
          </a:xfrm>
          <a:noFill/>
        </p:spPr>
        <p:txBody>
          <a:bodyPr lIns="146304" tIns="109728" rIns="146304" bIns="109728">
            <a:noAutofit/>
          </a:bodyPr>
          <a:lstStyle>
            <a:lvl1pPr marL="0" indent="0">
              <a:spcBef>
                <a:spcPts val="0"/>
              </a:spcBef>
              <a:buNone/>
              <a:defRPr sz="3199" spc="0" baseline="0">
                <a:gradFill>
                  <a:gsLst>
                    <a:gs pos="99115">
                      <a:schemeClr val="tx1"/>
                    </a:gs>
                    <a:gs pos="79000">
                      <a:schemeClr val="tx1"/>
                    </a:gs>
                  </a:gsLst>
                  <a:lin ang="5400000" scaled="0"/>
                </a:gradFill>
                <a:latin typeface="+mj-lt"/>
              </a:defRPr>
            </a:lvl1pPr>
          </a:lstStyle>
          <a:p>
            <a:pPr lvl="0"/>
            <a:r>
              <a:rPr lang="en-US" dirty="0" smtClean="0"/>
              <a:t>Speaker Name</a:t>
            </a:r>
          </a:p>
        </p:txBody>
      </p:sp>
      <p:sp>
        <p:nvSpPr>
          <p:cNvPr id="7" name="Rectangle 6"/>
          <p:cNvSpPr/>
          <p:nvPr/>
        </p:nvSpPr>
        <p:spPr bwMode="gray">
          <a:xfrm>
            <a:off x="0" y="6537325"/>
            <a:ext cx="12435840" cy="457200"/>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19"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508" y="6678219"/>
            <a:ext cx="822951" cy="175415"/>
          </a:xfrm>
          <a:prstGeom prst="rect">
            <a:avLst/>
          </a:prstGeom>
        </p:spPr>
      </p:pic>
    </p:spTree>
    <p:extLst>
      <p:ext uri="{BB962C8B-B14F-4D97-AF65-F5344CB8AC3E}">
        <p14:creationId xmlns:p14="http://schemas.microsoft.com/office/powerpoint/2010/main" val="13681591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20354">
                      <a:schemeClr val="tx2"/>
                    </a:gs>
                    <a:gs pos="40000">
                      <a:schemeClr val="tx2"/>
                    </a:gs>
                  </a:gsLst>
                  <a:lin ang="5400000" scaled="0"/>
                </a:gradFill>
              </a:defRPr>
            </a:lvl1pPr>
            <a:lvl2pPr marL="0" indent="0">
              <a:buFontTx/>
              <a:buNone/>
              <a:defRPr sz="2000"/>
            </a:lvl2pPr>
            <a:lvl3pPr marL="228582" indent="0">
              <a:buNone/>
              <a:defRPr/>
            </a:lvl3pPr>
            <a:lvl4pPr marL="457163" indent="0">
              <a:buNone/>
              <a:defRPr/>
            </a:lvl4pPr>
            <a:lvl5pPr marL="685745"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3133736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82" indent="0">
              <a:buNone/>
              <a:defRPr/>
            </a:lvl3pPr>
            <a:lvl4pPr marL="457163" indent="0">
              <a:buNone/>
              <a:defRPr/>
            </a:lvl4pPr>
            <a:lvl5pPr marL="685745"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86098637"/>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092881"/>
          </a:xfrm>
        </p:spPr>
        <p:txBody>
          <a:bodyPr>
            <a:spAutoFit/>
          </a:bodyPr>
          <a:lstStyle>
            <a:lvl1pPr>
              <a:buClr>
                <a:schemeClr val="tx2"/>
              </a:buClr>
              <a:defRPr sz="4000">
                <a:gradFill>
                  <a:gsLst>
                    <a:gs pos="7080">
                      <a:schemeClr val="tx2"/>
                    </a:gs>
                    <a:gs pos="36283">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03268474"/>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092881"/>
          </a:xfrm>
        </p:spPr>
        <p:txBody>
          <a:bodyPr>
            <a:spAutoFit/>
          </a:bodyPr>
          <a:lstStyle>
            <a:lvl1pPr>
              <a:defRPr sz="40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131149"/>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389">
                      <a:schemeClr val="tx2"/>
                    </a:gs>
                    <a:gs pos="31000">
                      <a:schemeClr val="tx2"/>
                    </a:gs>
                  </a:gsLst>
                  <a:lin ang="5400000" scaled="0"/>
                </a:gradFill>
              </a:defRPr>
            </a:lvl1pPr>
            <a:lvl2pPr marL="0" indent="0">
              <a:buNone/>
              <a:defRPr sz="2000"/>
            </a:lvl2pPr>
            <a:lvl3pPr marL="231757" indent="0">
              <a:buNone/>
              <a:tabLst/>
              <a:defRPr sz="2000"/>
            </a:lvl3pPr>
            <a:lvl4pPr marL="460338" indent="0">
              <a:buNone/>
              <a:defRPr/>
            </a:lvl4pPr>
            <a:lvl5pPr marL="685745"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40"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389">
                      <a:schemeClr val="tx2"/>
                    </a:gs>
                    <a:gs pos="31000">
                      <a:schemeClr val="tx2"/>
                    </a:gs>
                  </a:gsLst>
                  <a:lin ang="5400000" scaled="0"/>
                </a:gradFill>
              </a:defRPr>
            </a:lvl1pPr>
            <a:lvl2pPr marL="0" indent="0">
              <a:buNone/>
              <a:defRPr sz="2000"/>
            </a:lvl2pPr>
            <a:lvl3pPr marL="231757" indent="0">
              <a:buNone/>
              <a:tabLst/>
              <a:defRPr sz="2000"/>
            </a:lvl3pPr>
            <a:lvl4pPr marL="460338" indent="0">
              <a:buNone/>
              <a:defRPr/>
            </a:lvl4pPr>
            <a:lvl5pPr marL="685745"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795992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57" indent="0">
              <a:buNone/>
              <a:tabLst/>
              <a:defRPr sz="2000"/>
            </a:lvl3pPr>
            <a:lvl4pPr marL="460338" indent="0">
              <a:buNone/>
              <a:defRPr/>
            </a:lvl4pPr>
            <a:lvl5pPr marL="685745"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40"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57" indent="0">
              <a:buNone/>
              <a:tabLst/>
              <a:defRPr sz="2000"/>
            </a:lvl3pPr>
            <a:lvl4pPr marL="460338" indent="0">
              <a:buNone/>
              <a:defRPr/>
            </a:lvl4pPr>
            <a:lvl5pPr marL="685745"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46586672"/>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425279"/>
          </a:xfrm>
        </p:spPr>
        <p:txBody>
          <a:bodyPr wrap="square">
            <a:spAutoFit/>
          </a:bodyPr>
          <a:lstStyle>
            <a:lvl1pPr marL="287315" indent="-287315">
              <a:spcBef>
                <a:spcPts val="1224"/>
              </a:spcBef>
              <a:buClr>
                <a:schemeClr val="tx2"/>
              </a:buClr>
              <a:buFont typeface="Wingdings" panose="05000000000000000000" pitchFamily="2" charset="2"/>
              <a:buChar char="§"/>
              <a:defRPr sz="3200">
                <a:gradFill>
                  <a:gsLst>
                    <a:gs pos="19469">
                      <a:schemeClr val="tx2"/>
                    </a:gs>
                    <a:gs pos="32000">
                      <a:schemeClr val="tx2"/>
                    </a:gs>
                  </a:gsLst>
                  <a:lin ang="5400000" scaled="0"/>
                </a:gradFill>
              </a:defRPr>
            </a:lvl1pPr>
            <a:lvl2pPr marL="531123" indent="-233176">
              <a:buFont typeface="Wingdings" panose="05000000000000000000" pitchFamily="2" charset="2"/>
              <a:buChar char="§"/>
              <a:defRPr sz="2400"/>
            </a:lvl2pPr>
            <a:lvl3pPr marL="699529" indent="-168406">
              <a:buFont typeface="Wingdings" panose="05000000000000000000" pitchFamily="2" charset="2"/>
              <a:buChar char="§"/>
              <a:tabLst/>
              <a:defRPr sz="2000"/>
            </a:lvl3pPr>
            <a:lvl4pPr marL="880887" indent="-181359">
              <a:buFont typeface="Wingdings" panose="05000000000000000000" pitchFamily="2" charset="2"/>
              <a:buChar char="§"/>
              <a:defRPr/>
            </a:lvl4pPr>
            <a:lvl5pPr marL="1049293" indent="-168406">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40" y="1212849"/>
            <a:ext cx="5486399" cy="2425279"/>
          </a:xfrm>
        </p:spPr>
        <p:txBody>
          <a:bodyPr wrap="square">
            <a:spAutoFit/>
          </a:bodyPr>
          <a:lstStyle>
            <a:lvl1pPr marL="287315" indent="-287315">
              <a:spcBef>
                <a:spcPts val="1224"/>
              </a:spcBef>
              <a:buClr>
                <a:schemeClr val="tx2"/>
              </a:buClr>
              <a:buFont typeface="Wingdings" panose="05000000000000000000" pitchFamily="2" charset="2"/>
              <a:buChar char="§"/>
              <a:defRPr sz="3200">
                <a:gradFill>
                  <a:gsLst>
                    <a:gs pos="19469">
                      <a:schemeClr val="tx2"/>
                    </a:gs>
                    <a:gs pos="32000">
                      <a:schemeClr val="tx2"/>
                    </a:gs>
                  </a:gsLst>
                  <a:lin ang="5400000" scaled="0"/>
                </a:gradFill>
              </a:defRPr>
            </a:lvl1pPr>
            <a:lvl2pPr marL="531123" indent="-233176">
              <a:buFont typeface="Wingdings" panose="05000000000000000000" pitchFamily="2" charset="2"/>
              <a:buChar char="§"/>
              <a:defRPr sz="2400"/>
            </a:lvl2pPr>
            <a:lvl3pPr marL="699529" indent="-168406">
              <a:buFont typeface="Wingdings" panose="05000000000000000000" pitchFamily="2" charset="2"/>
              <a:buChar char="§"/>
              <a:tabLst/>
              <a:defRPr sz="2000"/>
            </a:lvl3pPr>
            <a:lvl4pPr marL="880887" indent="-181359">
              <a:buFont typeface="Wingdings" panose="05000000000000000000" pitchFamily="2" charset="2"/>
              <a:buChar char="§"/>
              <a:defRPr/>
            </a:lvl4pPr>
            <a:lvl5pPr marL="1049293" indent="-168406">
              <a:buFont typeface="Wingdings" panose="05000000000000000000" pitchFamily="2" charset="2"/>
              <a:buChar char="§"/>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7994670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2"/>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1"/>
          <a:stretch>
            <a:fillRect/>
          </a:stretch>
        </p:blipFill>
        <p:spPr>
          <a:xfrm rot="5400000">
            <a:off x="9393899" y="3050513"/>
            <a:ext cx="6995160" cy="894134"/>
          </a:xfrm>
          <a:prstGeom prst="rect">
            <a:avLst/>
          </a:prstGeom>
        </p:spPr>
      </p:pic>
    </p:spTree>
    <p:extLst>
      <p:ext uri="{BB962C8B-B14F-4D97-AF65-F5344CB8AC3E}">
        <p14:creationId xmlns:p14="http://schemas.microsoft.com/office/powerpoint/2010/main" val="3588427678"/>
      </p:ext>
    </p:extLst>
  </p:cSld>
  <p:clrMap bg1="dk1" tx1="lt1" bg2="dk2" tx2="lt2" accent1="accent1" accent2="accent2" accent3="accent3" accent4="accent4" accent5="accent5" accent6="accent6" hlink="hlink" folHlink="folHlink"/>
  <p:sldLayoutIdLst>
    <p:sldLayoutId id="2147484334" r:id="rId1"/>
    <p:sldLayoutId id="2147484335" r:id="rId2"/>
    <p:sldLayoutId id="2147484240" r:id="rId3"/>
    <p:sldLayoutId id="2147484272" r:id="rId4"/>
    <p:sldLayoutId id="2147484241" r:id="rId5"/>
    <p:sldLayoutId id="2147484273" r:id="rId6"/>
    <p:sldLayoutId id="2147484244" r:id="rId7"/>
    <p:sldLayoutId id="2147484274" r:id="rId8"/>
    <p:sldLayoutId id="2147484245" r:id="rId9"/>
    <p:sldLayoutId id="2147484275" r:id="rId10"/>
    <p:sldLayoutId id="2147484247" r:id="rId11"/>
    <p:sldLayoutId id="2147484249" r:id="rId12"/>
    <p:sldLayoutId id="2147484250" r:id="rId13"/>
    <p:sldLayoutId id="2147484264" r:id="rId14"/>
    <p:sldLayoutId id="2147484251" r:id="rId15"/>
    <p:sldLayoutId id="2147484270" r:id="rId16"/>
    <p:sldLayoutId id="2147484252" r:id="rId17"/>
    <p:sldLayoutId id="2147484253" r:id="rId18"/>
    <p:sldLayoutId id="2147484254" r:id="rId19"/>
    <p:sldLayoutId id="2147484271" r:id="rId20"/>
    <p:sldLayoutId id="2147484257" r:id="rId21"/>
    <p:sldLayoutId id="2147484258" r:id="rId22"/>
    <p:sldLayoutId id="2147484259" r:id="rId23"/>
    <p:sldLayoutId id="2147484260" r:id="rId24"/>
    <p:sldLayoutId id="2147484261" r:id="rId25"/>
    <p:sldLayoutId id="2147484263" r:id="rId26"/>
    <p:sldLayoutId id="2147484333" r:id="rId27"/>
    <p:sldLayoutId id="2147484336" r:id="rId28"/>
    <p:sldLayoutId id="2147484337" r:id="rId29"/>
  </p:sldLayoutIdLst>
  <p:transition>
    <p:fade/>
  </p:transition>
  <p:timing>
    <p:tnLst>
      <p:par>
        <p:cTn id="1" dur="indefinite" restart="never" nodeType="tmRoot"/>
      </p:par>
    </p:tnLst>
  </p:timing>
  <p:txStyles>
    <p:titleStyle>
      <a:lvl1pPr algn="l" defTabSz="932667"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73" marR="0" indent="-342873"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154" marR="0" indent="-241281"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036"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3pPr>
      <a:lvl4pPr marL="1028618"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4pPr>
      <a:lvl5pPr marL="1257199"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667" rtl="0" eaLnBrk="1" latinLnBrk="0" hangingPunct="1">
        <a:defRPr sz="1800" kern="1200">
          <a:solidFill>
            <a:schemeClr val="tx1"/>
          </a:solidFill>
          <a:latin typeface="+mn-lt"/>
          <a:ea typeface="+mn-ea"/>
          <a:cs typeface="+mn-cs"/>
        </a:defRPr>
      </a:lvl1pPr>
      <a:lvl2pPr marL="466334" algn="l" defTabSz="932667" rtl="0" eaLnBrk="1" latinLnBrk="0" hangingPunct="1">
        <a:defRPr sz="1800" kern="1200">
          <a:solidFill>
            <a:schemeClr val="tx1"/>
          </a:solidFill>
          <a:latin typeface="+mn-lt"/>
          <a:ea typeface="+mn-ea"/>
          <a:cs typeface="+mn-cs"/>
        </a:defRPr>
      </a:lvl2pPr>
      <a:lvl3pPr marL="932667" algn="l" defTabSz="932667" rtl="0" eaLnBrk="1" latinLnBrk="0" hangingPunct="1">
        <a:defRPr sz="1800" kern="1200">
          <a:solidFill>
            <a:schemeClr val="tx1"/>
          </a:solidFill>
          <a:latin typeface="+mn-lt"/>
          <a:ea typeface="+mn-ea"/>
          <a:cs typeface="+mn-cs"/>
        </a:defRPr>
      </a:lvl3pPr>
      <a:lvl4pPr marL="1399001" algn="l" defTabSz="932667" rtl="0" eaLnBrk="1" latinLnBrk="0" hangingPunct="1">
        <a:defRPr sz="1800" kern="1200">
          <a:solidFill>
            <a:schemeClr val="tx1"/>
          </a:solidFill>
          <a:latin typeface="+mn-lt"/>
          <a:ea typeface="+mn-ea"/>
          <a:cs typeface="+mn-cs"/>
        </a:defRPr>
      </a:lvl4pPr>
      <a:lvl5pPr marL="1865334" algn="l" defTabSz="932667" rtl="0" eaLnBrk="1" latinLnBrk="0" hangingPunct="1">
        <a:defRPr sz="1800" kern="1200">
          <a:solidFill>
            <a:schemeClr val="tx1"/>
          </a:solidFill>
          <a:latin typeface="+mn-lt"/>
          <a:ea typeface="+mn-ea"/>
          <a:cs typeface="+mn-cs"/>
        </a:defRPr>
      </a:lvl5pPr>
      <a:lvl6pPr marL="2331670" algn="l" defTabSz="932667" rtl="0" eaLnBrk="1" latinLnBrk="0" hangingPunct="1">
        <a:defRPr sz="1800" kern="1200">
          <a:solidFill>
            <a:schemeClr val="tx1"/>
          </a:solidFill>
          <a:latin typeface="+mn-lt"/>
          <a:ea typeface="+mn-ea"/>
          <a:cs typeface="+mn-cs"/>
        </a:defRPr>
      </a:lvl6pPr>
      <a:lvl7pPr marL="2798002" algn="l" defTabSz="932667" rtl="0" eaLnBrk="1" latinLnBrk="0" hangingPunct="1">
        <a:defRPr sz="1800" kern="1200">
          <a:solidFill>
            <a:schemeClr val="tx1"/>
          </a:solidFill>
          <a:latin typeface="+mn-lt"/>
          <a:ea typeface="+mn-ea"/>
          <a:cs typeface="+mn-cs"/>
        </a:defRPr>
      </a:lvl7pPr>
      <a:lvl8pPr marL="3264336" algn="l" defTabSz="932667" rtl="0" eaLnBrk="1" latinLnBrk="0" hangingPunct="1">
        <a:defRPr sz="1800" kern="1200">
          <a:solidFill>
            <a:schemeClr val="tx1"/>
          </a:solidFill>
          <a:latin typeface="+mn-lt"/>
          <a:ea typeface="+mn-ea"/>
          <a:cs typeface="+mn-cs"/>
        </a:defRPr>
      </a:lvl8pPr>
      <a:lvl9pPr marL="3730670" algn="l" defTabSz="93266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49" userDrawn="1">
          <p15:clr>
            <a:srgbClr val="5ACBF0"/>
          </p15:clr>
        </p15:guide>
        <p15:guide id="4" pos="1325" userDrawn="1">
          <p15:clr>
            <a:srgbClr val="5ACBF0"/>
          </p15:clr>
        </p15:guide>
        <p15:guide id="5" pos="1901" userDrawn="1">
          <p15:clr>
            <a:srgbClr val="5ACBF0"/>
          </p15:clr>
        </p15:guide>
        <p15:guide id="6" pos="2477" userDrawn="1">
          <p15:clr>
            <a:srgbClr val="5ACBF0"/>
          </p15:clr>
        </p15:guide>
        <p15:guide id="7" pos="3053" userDrawn="1">
          <p15:clr>
            <a:srgbClr val="5ACBF0"/>
          </p15:clr>
        </p15:guide>
        <p15:guide id="8" pos="3629" userDrawn="1">
          <p15:clr>
            <a:srgbClr val="5ACBF0"/>
          </p15:clr>
        </p15:guide>
        <p15:guide id="9" pos="4205" userDrawn="1">
          <p15:clr>
            <a:srgbClr val="5ACBF0"/>
          </p15:clr>
        </p15:guide>
        <p15:guide id="10" pos="4781" userDrawn="1">
          <p15:clr>
            <a:srgbClr val="5ACBF0"/>
          </p15:clr>
        </p15:guide>
        <p15:guide id="11" pos="5357" userDrawn="1">
          <p15:clr>
            <a:srgbClr val="5ACBF0"/>
          </p15:clr>
        </p15:guide>
        <p15:guide id="12" pos="5933" userDrawn="1">
          <p15:clr>
            <a:srgbClr val="5ACBF0"/>
          </p15:clr>
        </p15:guide>
        <p15:guide id="13" pos="6509" userDrawn="1">
          <p15:clr>
            <a:srgbClr val="5ACBF0"/>
          </p15:clr>
        </p15:guide>
        <p15:guide id="14" pos="7085" userDrawn="1">
          <p15:clr>
            <a:srgbClr val="5ACBF0"/>
          </p15:clr>
        </p15:guide>
        <p15:guide id="15" pos="7661" userDrawn="1">
          <p15:clr>
            <a:srgbClr val="5ACBF0"/>
          </p15:clr>
        </p15:guide>
        <p15:guide id="16" pos="288" userDrawn="1">
          <p15:clr>
            <a:srgbClr val="C35EA4"/>
          </p15:clr>
        </p15:guide>
        <p15:guide id="17" pos="7546" userDrawn="1">
          <p15:clr>
            <a:srgbClr val="C35EA4"/>
          </p15:clr>
        </p15:guide>
        <p15:guide id="18" orient="horz" pos="763" userDrawn="1">
          <p15:clr>
            <a:srgbClr val="5ACBF0"/>
          </p15:clr>
        </p15:guide>
        <p15:guide id="19" orient="horz" pos="1339" userDrawn="1">
          <p15:clr>
            <a:srgbClr val="5ACBF0"/>
          </p15:clr>
        </p15:guide>
        <p15:guide id="20" orient="horz" pos="1915" userDrawn="1">
          <p15:clr>
            <a:srgbClr val="5ACBF0"/>
          </p15:clr>
        </p15:guide>
        <p15:guide id="21" orient="horz" pos="2491" userDrawn="1">
          <p15:clr>
            <a:srgbClr val="5ACBF0"/>
          </p15:clr>
        </p15:guide>
        <p15:guide id="22" orient="horz" pos="3067" userDrawn="1">
          <p15:clr>
            <a:srgbClr val="5ACBF0"/>
          </p15:clr>
        </p15:guide>
        <p15:guide id="23" orient="horz" pos="3643" userDrawn="1">
          <p15:clr>
            <a:srgbClr val="5ACBF0"/>
          </p15:clr>
        </p15:guide>
        <p15:guide id="24" orient="horz" pos="4219" userDrawn="1">
          <p15:clr>
            <a:srgbClr val="5ACBF0"/>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7.xml"/><Relationship Id="rId1" Type="http://schemas.openxmlformats.org/officeDocument/2006/relationships/tags" Target="../tags/tag5.xml"/><Relationship Id="rId4" Type="http://schemas.openxmlformats.org/officeDocument/2006/relationships/image" Target="../media/image14.jp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7.xml"/><Relationship Id="rId1" Type="http://schemas.openxmlformats.org/officeDocument/2006/relationships/tags" Target="../tags/tag6.xml"/><Relationship Id="rId4" Type="http://schemas.openxmlformats.org/officeDocument/2006/relationships/image" Target="../media/image14.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7.xml"/><Relationship Id="rId1" Type="http://schemas.openxmlformats.org/officeDocument/2006/relationships/tags" Target="../tags/tag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7.xml"/><Relationship Id="rId1" Type="http://schemas.openxmlformats.org/officeDocument/2006/relationships/tags" Target="../tags/tag8.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tags" Target="../tags/tag9.xml"/><Relationship Id="rId6" Type="http://schemas.openxmlformats.org/officeDocument/2006/relationships/hyperlink" Target="https://support.microsoft.com/en-nz/kb/2535227" TargetMode="External"/><Relationship Id="rId5" Type="http://schemas.openxmlformats.org/officeDocument/2006/relationships/hyperlink" Target="http://tinyurl.com/q2d3qrg" TargetMode="External"/><Relationship Id="rId4" Type="http://schemas.openxmlformats.org/officeDocument/2006/relationships/hyperlink" Target="http://aka.ms/blogadalpreview"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hyperlink" Target="http://aka.ms/technetnz" TargetMode="External"/><Relationship Id="rId7"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1.xml"/><Relationship Id="rId6" Type="http://schemas.openxmlformats.org/officeDocument/2006/relationships/hyperlink" Target="http://www.microsoft.com/learning" TargetMode="External"/><Relationship Id="rId11" Type="http://schemas.openxmlformats.org/officeDocument/2006/relationships/image" Target="../media/image21.png"/><Relationship Id="rId5" Type="http://schemas.openxmlformats.org/officeDocument/2006/relationships/hyperlink" Target="http://aka.ms/ch9nz" TargetMode="External"/><Relationship Id="rId10" Type="http://schemas.openxmlformats.org/officeDocument/2006/relationships/image" Target="../media/image20.png"/><Relationship Id="rId4" Type="http://schemas.openxmlformats.org/officeDocument/2006/relationships/hyperlink" Target="http://aka.ms/msdnnz" TargetMode="External"/><Relationship Id="rId9"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8.xml"/><Relationship Id="rId1" Type="http://schemas.openxmlformats.org/officeDocument/2006/relationships/tags" Target="../tags/tag1.xml"/><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8.xml"/><Relationship Id="rId1" Type="http://schemas.openxmlformats.org/officeDocument/2006/relationships/tags" Target="../tags/tag2.xml"/><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6.xml"/><Relationship Id="rId1" Type="http://schemas.openxmlformats.org/officeDocument/2006/relationships/tags" Target="../tags/tag3.xml"/><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6.xml"/><Relationship Id="rId1" Type="http://schemas.openxmlformats.org/officeDocument/2006/relationships/tags" Target="../tags/tag4.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3279529"/>
      </p:ext>
    </p:extLst>
  </p:cSld>
  <p:clrMapOvr>
    <a:masterClrMapping/>
  </p:clrMapOvr>
  <p:transition advTm="1847">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5544" y="1303089"/>
            <a:ext cx="12002485" cy="3060185"/>
          </a:xfrm>
          <a:noFill/>
        </p:spPr>
        <p:txBody>
          <a:bodyPr/>
          <a:lstStyle/>
          <a:p>
            <a:r>
              <a:rPr lang="en-US" dirty="0" smtClean="0"/>
              <a:t>Deep Dive:</a:t>
            </a:r>
            <a:br>
              <a:rPr lang="en-US" dirty="0" smtClean="0"/>
            </a:br>
            <a:r>
              <a:rPr lang="en-US" dirty="0" smtClean="0"/>
              <a:t/>
            </a:r>
            <a:br>
              <a:rPr lang="en-US" dirty="0" smtClean="0"/>
            </a:br>
            <a:r>
              <a:rPr lang="en-NZ" sz="4800" dirty="0"/>
              <a:t>O365 - A Peek Inside the Sausage Factory [M367]</a:t>
            </a:r>
            <a:r>
              <a:rPr lang="en-US" sz="4800" dirty="0" smtClean="0"/>
              <a:t/>
            </a:r>
            <a:br>
              <a:rPr lang="en-US" sz="4800" dirty="0" smtClean="0"/>
            </a:br>
            <a:endParaRPr lang="en-US" sz="4800" dirty="0"/>
          </a:p>
        </p:txBody>
      </p:sp>
      <p:sp>
        <p:nvSpPr>
          <p:cNvPr id="5" name="Text Placeholder 4"/>
          <p:cNvSpPr>
            <a:spLocks noGrp="1"/>
          </p:cNvSpPr>
          <p:nvPr>
            <p:ph type="body" sz="quarter" idx="12"/>
          </p:nvPr>
        </p:nvSpPr>
        <p:spPr>
          <a:xfrm>
            <a:off x="275544" y="4607330"/>
            <a:ext cx="9000269" cy="1828007"/>
          </a:xfrm>
          <a:noFill/>
        </p:spPr>
        <p:txBody>
          <a:bodyPr/>
          <a:lstStyle/>
          <a:p>
            <a:r>
              <a:rPr lang="en-US" sz="3264" dirty="0" smtClean="0"/>
              <a:t>Date: Friday 3 Sept </a:t>
            </a:r>
          </a:p>
          <a:p>
            <a:r>
              <a:rPr lang="en-US" sz="3264" dirty="0" smtClean="0"/>
              <a:t>Time: 9:00am</a:t>
            </a:r>
          </a:p>
          <a:p>
            <a:r>
              <a:rPr lang="en-US" sz="3264" dirty="0" smtClean="0"/>
              <a:t>Speaker: </a:t>
            </a:r>
            <a:r>
              <a:rPr lang="en-NZ" sz="3600" dirty="0"/>
              <a:t>Neil Hodgkinson, Steve Walker</a:t>
            </a:r>
            <a:r>
              <a:rPr lang="en-US" dirty="0"/>
              <a:t/>
            </a:r>
            <a:br>
              <a:rPr lang="en-US" dirty="0"/>
            </a:br>
            <a:endParaRPr lang="en-US" dirty="0"/>
          </a:p>
        </p:txBody>
      </p:sp>
    </p:spTree>
    <p:extLst>
      <p:ext uri="{BB962C8B-B14F-4D97-AF65-F5344CB8AC3E}">
        <p14:creationId xmlns:p14="http://schemas.microsoft.com/office/powerpoint/2010/main" val="3538580469"/>
      </p:ext>
    </p:extLst>
  </p:cSld>
  <p:clrMapOvr>
    <a:masterClrMapping/>
  </p:clrMapOvr>
  <mc:AlternateContent xmlns:mc="http://schemas.openxmlformats.org/markup-compatibility/2006" xmlns:p14="http://schemas.microsoft.com/office/powerpoint/2010/main">
    <mc:Choice Requires="p14">
      <p:transition spd="slow" p14:dur="3400" advTm="86256">
        <p14:reveal/>
      </p:transition>
    </mc:Choice>
    <mc:Fallback xmlns="">
      <p:transition spd="slow" advTm="86256">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2136776"/>
            <a:ext cx="10056812" cy="2178802"/>
          </a:xfrm>
        </p:spPr>
        <p:txBody>
          <a:bodyPr/>
          <a:lstStyle/>
          <a:p>
            <a:r>
              <a:rPr lang="en-NZ" dirty="0" smtClean="0"/>
              <a:t>Demo: Azure AD Connect Express Settings</a:t>
            </a:r>
            <a:endParaRPr lang="en-NZ" dirty="0"/>
          </a:p>
        </p:txBody>
      </p:sp>
      <p:sp>
        <p:nvSpPr>
          <p:cNvPr id="3" name="Text Placeholder 2"/>
          <p:cNvSpPr>
            <a:spLocks noGrp="1"/>
          </p:cNvSpPr>
          <p:nvPr>
            <p:ph type="body" sz="quarter" idx="12"/>
          </p:nvPr>
        </p:nvSpPr>
        <p:spPr/>
        <p:txBody>
          <a:bodyPr/>
          <a:lstStyle/>
          <a:p>
            <a:r>
              <a:rPr lang="en-NZ" dirty="0" smtClean="0"/>
              <a:t>Brendan Ross</a:t>
            </a:r>
            <a:endParaRPr lang="en-NZ" dirty="0"/>
          </a:p>
        </p:txBody>
      </p:sp>
    </p:spTree>
    <p:extLst>
      <p:ext uri="{BB962C8B-B14F-4D97-AF65-F5344CB8AC3E}">
        <p14:creationId xmlns:p14="http://schemas.microsoft.com/office/powerpoint/2010/main" val="302538298"/>
      </p:ext>
    </p:extLst>
  </p:cSld>
  <p:clrMapOvr>
    <a:masterClrMapping/>
  </p:clrMapOvr>
  <mc:AlternateContent xmlns:mc="http://schemas.openxmlformats.org/markup-compatibility/2006" xmlns:p14="http://schemas.microsoft.com/office/powerpoint/2010/main">
    <mc:Choice Requires="p14">
      <p:transition spd="slow" p14:dur="3400" advTm="155969">
        <p14:reveal/>
      </p:transition>
    </mc:Choice>
    <mc:Fallback xmlns="">
      <p:transition spd="slow" advTm="155969">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a:spLocks noChangeAspect="1"/>
          </p:cNvSpPr>
          <p:nvPr/>
        </p:nvSpPr>
        <p:spPr bwMode="black">
          <a:xfrm>
            <a:off x="6543118" y="306470"/>
            <a:ext cx="5041116" cy="5062224"/>
          </a:xfrm>
          <a:custGeom>
            <a:avLst/>
            <a:gdLst>
              <a:gd name="connsiteX0" fmla="*/ 349819 w 514705"/>
              <a:gd name="connsiteY0" fmla="*/ 222652 h 516861"/>
              <a:gd name="connsiteX1" fmla="*/ 398315 w 514705"/>
              <a:gd name="connsiteY1" fmla="*/ 245284 h 516861"/>
              <a:gd name="connsiteX2" fmla="*/ 491427 w 514705"/>
              <a:gd name="connsiteY2" fmla="*/ 338396 h 516861"/>
              <a:gd name="connsiteX3" fmla="*/ 491427 w 514705"/>
              <a:gd name="connsiteY3" fmla="*/ 452200 h 516861"/>
              <a:gd name="connsiteX4" fmla="*/ 447458 w 514705"/>
              <a:gd name="connsiteY4" fmla="*/ 493584 h 516861"/>
              <a:gd name="connsiteX5" fmla="*/ 333654 w 514705"/>
              <a:gd name="connsiteY5" fmla="*/ 493584 h 516861"/>
              <a:gd name="connsiteX6" fmla="*/ 243127 w 514705"/>
              <a:gd name="connsiteY6" fmla="*/ 403058 h 516861"/>
              <a:gd name="connsiteX7" fmla="*/ 232782 w 514705"/>
              <a:gd name="connsiteY7" fmla="*/ 299599 h 516861"/>
              <a:gd name="connsiteX8" fmla="*/ 276751 w 514705"/>
              <a:gd name="connsiteY8" fmla="*/ 346156 h 516861"/>
              <a:gd name="connsiteX9" fmla="*/ 284511 w 514705"/>
              <a:gd name="connsiteY9" fmla="*/ 361674 h 516861"/>
              <a:gd name="connsiteX10" fmla="*/ 375037 w 514705"/>
              <a:gd name="connsiteY10" fmla="*/ 452200 h 516861"/>
              <a:gd name="connsiteX11" fmla="*/ 406074 w 514705"/>
              <a:gd name="connsiteY11" fmla="*/ 452200 h 516861"/>
              <a:gd name="connsiteX12" fmla="*/ 450044 w 514705"/>
              <a:gd name="connsiteY12" fmla="*/ 410817 h 516861"/>
              <a:gd name="connsiteX13" fmla="*/ 450044 w 514705"/>
              <a:gd name="connsiteY13" fmla="*/ 379779 h 516861"/>
              <a:gd name="connsiteX14" fmla="*/ 356932 w 514705"/>
              <a:gd name="connsiteY14" fmla="*/ 286667 h 516861"/>
              <a:gd name="connsiteX15" fmla="*/ 343999 w 514705"/>
              <a:gd name="connsiteY15" fmla="*/ 281494 h 516861"/>
              <a:gd name="connsiteX16" fmla="*/ 297443 w 514705"/>
              <a:gd name="connsiteY16" fmla="*/ 234938 h 516861"/>
              <a:gd name="connsiteX17" fmla="*/ 349819 w 514705"/>
              <a:gd name="connsiteY17" fmla="*/ 222652 h 516861"/>
              <a:gd name="connsiteX18" fmla="*/ 194560 w 514705"/>
              <a:gd name="connsiteY18" fmla="*/ 168987 h 516861"/>
              <a:gd name="connsiteX19" fmla="*/ 214305 w 514705"/>
              <a:gd name="connsiteY19" fmla="*/ 178697 h 516861"/>
              <a:gd name="connsiteX20" fmla="*/ 338599 w 514705"/>
              <a:gd name="connsiteY20" fmla="*/ 300402 h 516861"/>
              <a:gd name="connsiteX21" fmla="*/ 338599 w 514705"/>
              <a:gd name="connsiteY21" fmla="*/ 341833 h 516861"/>
              <a:gd name="connsiteX22" fmla="*/ 297168 w 514705"/>
              <a:gd name="connsiteY22" fmla="*/ 341833 h 516861"/>
              <a:gd name="connsiteX23" fmla="*/ 172874 w 514705"/>
              <a:gd name="connsiteY23" fmla="*/ 217539 h 516861"/>
              <a:gd name="connsiteX24" fmla="*/ 172874 w 514705"/>
              <a:gd name="connsiteY24" fmla="*/ 178697 h 516861"/>
              <a:gd name="connsiteX25" fmla="*/ 194560 w 514705"/>
              <a:gd name="connsiteY25" fmla="*/ 168987 h 516861"/>
              <a:gd name="connsiteX26" fmla="*/ 121563 w 514705"/>
              <a:gd name="connsiteY26" fmla="*/ 0 h 516861"/>
              <a:gd name="connsiteX27" fmla="*/ 178465 w 514705"/>
              <a:gd name="connsiteY27" fmla="*/ 23278 h 516861"/>
              <a:gd name="connsiteX28" fmla="*/ 271577 w 514705"/>
              <a:gd name="connsiteY28" fmla="*/ 116391 h 516861"/>
              <a:gd name="connsiteX29" fmla="*/ 279337 w 514705"/>
              <a:gd name="connsiteY29" fmla="*/ 217263 h 516861"/>
              <a:gd name="connsiteX30" fmla="*/ 235367 w 514705"/>
              <a:gd name="connsiteY30" fmla="*/ 173293 h 516861"/>
              <a:gd name="connsiteX31" fmla="*/ 230194 w 514705"/>
              <a:gd name="connsiteY31" fmla="*/ 157774 h 516861"/>
              <a:gd name="connsiteX32" fmla="*/ 137082 w 514705"/>
              <a:gd name="connsiteY32" fmla="*/ 64662 h 516861"/>
              <a:gd name="connsiteX33" fmla="*/ 106044 w 514705"/>
              <a:gd name="connsiteY33" fmla="*/ 64662 h 516861"/>
              <a:gd name="connsiteX34" fmla="*/ 62074 w 514705"/>
              <a:gd name="connsiteY34" fmla="*/ 108631 h 516861"/>
              <a:gd name="connsiteX35" fmla="*/ 62074 w 514705"/>
              <a:gd name="connsiteY35" fmla="*/ 139669 h 516861"/>
              <a:gd name="connsiteX36" fmla="*/ 155187 w 514705"/>
              <a:gd name="connsiteY36" fmla="*/ 232782 h 516861"/>
              <a:gd name="connsiteX37" fmla="*/ 168119 w 514705"/>
              <a:gd name="connsiteY37" fmla="*/ 237955 h 516861"/>
              <a:gd name="connsiteX38" fmla="*/ 214675 w 514705"/>
              <a:gd name="connsiteY38" fmla="*/ 281924 h 516861"/>
              <a:gd name="connsiteX39" fmla="*/ 113804 w 514705"/>
              <a:gd name="connsiteY39" fmla="*/ 271579 h 516861"/>
              <a:gd name="connsiteX40" fmla="*/ 23277 w 514705"/>
              <a:gd name="connsiteY40" fmla="*/ 181052 h 516861"/>
              <a:gd name="connsiteX41" fmla="*/ 23277 w 514705"/>
              <a:gd name="connsiteY41" fmla="*/ 67248 h 516861"/>
              <a:gd name="connsiteX42" fmla="*/ 64661 w 514705"/>
              <a:gd name="connsiteY42" fmla="*/ 23278 h 516861"/>
              <a:gd name="connsiteX43" fmla="*/ 121563 w 514705"/>
              <a:gd name="connsiteY43" fmla="*/ 0 h 51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14705" h="516861">
                <a:moveTo>
                  <a:pt x="349819" y="222652"/>
                </a:moveTo>
                <a:cubicBezTo>
                  <a:pt x="367924" y="224592"/>
                  <a:pt x="385382" y="232351"/>
                  <a:pt x="398315" y="245284"/>
                </a:cubicBezTo>
                <a:cubicBezTo>
                  <a:pt x="398315" y="245284"/>
                  <a:pt x="398315" y="245284"/>
                  <a:pt x="491427" y="338396"/>
                </a:cubicBezTo>
                <a:cubicBezTo>
                  <a:pt x="522465" y="369434"/>
                  <a:pt x="522465" y="421163"/>
                  <a:pt x="491427" y="452200"/>
                </a:cubicBezTo>
                <a:cubicBezTo>
                  <a:pt x="491427" y="452200"/>
                  <a:pt x="491427" y="452200"/>
                  <a:pt x="447458" y="493584"/>
                </a:cubicBezTo>
                <a:cubicBezTo>
                  <a:pt x="416420" y="524621"/>
                  <a:pt x="364691" y="524621"/>
                  <a:pt x="333654" y="493584"/>
                </a:cubicBezTo>
                <a:cubicBezTo>
                  <a:pt x="333654" y="493584"/>
                  <a:pt x="333654" y="493584"/>
                  <a:pt x="243127" y="403058"/>
                </a:cubicBezTo>
                <a:cubicBezTo>
                  <a:pt x="214676" y="374607"/>
                  <a:pt x="212090" y="330637"/>
                  <a:pt x="232782" y="299599"/>
                </a:cubicBezTo>
                <a:cubicBezTo>
                  <a:pt x="232782" y="299599"/>
                  <a:pt x="232782" y="299599"/>
                  <a:pt x="276751" y="346156"/>
                </a:cubicBezTo>
                <a:cubicBezTo>
                  <a:pt x="276751" y="351328"/>
                  <a:pt x="279338" y="356501"/>
                  <a:pt x="284511" y="361674"/>
                </a:cubicBezTo>
                <a:cubicBezTo>
                  <a:pt x="284511" y="361674"/>
                  <a:pt x="284511" y="361674"/>
                  <a:pt x="375037" y="452200"/>
                </a:cubicBezTo>
                <a:cubicBezTo>
                  <a:pt x="385383" y="462546"/>
                  <a:pt x="398315" y="462546"/>
                  <a:pt x="406074" y="452200"/>
                </a:cubicBezTo>
                <a:cubicBezTo>
                  <a:pt x="406074" y="452200"/>
                  <a:pt x="406074" y="452200"/>
                  <a:pt x="450044" y="410817"/>
                </a:cubicBezTo>
                <a:cubicBezTo>
                  <a:pt x="457804" y="400471"/>
                  <a:pt x="457804" y="387539"/>
                  <a:pt x="450044" y="379779"/>
                </a:cubicBezTo>
                <a:cubicBezTo>
                  <a:pt x="450044" y="379779"/>
                  <a:pt x="450044" y="379779"/>
                  <a:pt x="356932" y="286667"/>
                </a:cubicBezTo>
                <a:cubicBezTo>
                  <a:pt x="354345" y="284081"/>
                  <a:pt x="349172" y="281494"/>
                  <a:pt x="343999" y="281494"/>
                </a:cubicBezTo>
                <a:cubicBezTo>
                  <a:pt x="343999" y="281494"/>
                  <a:pt x="343999" y="281494"/>
                  <a:pt x="297443" y="234938"/>
                </a:cubicBezTo>
                <a:cubicBezTo>
                  <a:pt x="312962" y="224592"/>
                  <a:pt x="331714" y="220712"/>
                  <a:pt x="349819" y="222652"/>
                </a:cubicBezTo>
                <a:close/>
                <a:moveTo>
                  <a:pt x="194560" y="168987"/>
                </a:moveTo>
                <a:cubicBezTo>
                  <a:pt x="202005" y="168987"/>
                  <a:pt x="209126" y="172224"/>
                  <a:pt x="214305" y="178697"/>
                </a:cubicBezTo>
                <a:cubicBezTo>
                  <a:pt x="214305" y="178697"/>
                  <a:pt x="214305" y="178697"/>
                  <a:pt x="338599" y="300402"/>
                </a:cubicBezTo>
                <a:cubicBezTo>
                  <a:pt x="348957" y="313349"/>
                  <a:pt x="348957" y="331475"/>
                  <a:pt x="338599" y="341833"/>
                </a:cubicBezTo>
                <a:cubicBezTo>
                  <a:pt x="328241" y="352191"/>
                  <a:pt x="307526" y="352191"/>
                  <a:pt x="297168" y="341833"/>
                </a:cubicBezTo>
                <a:cubicBezTo>
                  <a:pt x="297168" y="341833"/>
                  <a:pt x="297168" y="341833"/>
                  <a:pt x="172874" y="217539"/>
                </a:cubicBezTo>
                <a:cubicBezTo>
                  <a:pt x="162516" y="207181"/>
                  <a:pt x="162516" y="189055"/>
                  <a:pt x="172874" y="178697"/>
                </a:cubicBezTo>
                <a:cubicBezTo>
                  <a:pt x="179348" y="172224"/>
                  <a:pt x="187116" y="168987"/>
                  <a:pt x="194560" y="168987"/>
                </a:cubicBezTo>
                <a:close/>
                <a:moveTo>
                  <a:pt x="121563" y="0"/>
                </a:moveTo>
                <a:cubicBezTo>
                  <a:pt x="142254" y="0"/>
                  <a:pt x="162946" y="7760"/>
                  <a:pt x="178465" y="23278"/>
                </a:cubicBezTo>
                <a:cubicBezTo>
                  <a:pt x="178465" y="23278"/>
                  <a:pt x="178465" y="23278"/>
                  <a:pt x="271577" y="116391"/>
                </a:cubicBezTo>
                <a:cubicBezTo>
                  <a:pt x="297442" y="144842"/>
                  <a:pt x="302615" y="186225"/>
                  <a:pt x="279337" y="217263"/>
                </a:cubicBezTo>
                <a:cubicBezTo>
                  <a:pt x="279337" y="217263"/>
                  <a:pt x="279337" y="217263"/>
                  <a:pt x="235367" y="173293"/>
                </a:cubicBezTo>
                <a:cubicBezTo>
                  <a:pt x="235367" y="168120"/>
                  <a:pt x="235367" y="162947"/>
                  <a:pt x="230194" y="157774"/>
                </a:cubicBezTo>
                <a:cubicBezTo>
                  <a:pt x="230194" y="157774"/>
                  <a:pt x="230194" y="157774"/>
                  <a:pt x="137082" y="64662"/>
                </a:cubicBezTo>
                <a:cubicBezTo>
                  <a:pt x="129322" y="56902"/>
                  <a:pt x="113804" y="56902"/>
                  <a:pt x="106044" y="64662"/>
                </a:cubicBezTo>
                <a:cubicBezTo>
                  <a:pt x="106044" y="64662"/>
                  <a:pt x="106044" y="64662"/>
                  <a:pt x="62074" y="108631"/>
                </a:cubicBezTo>
                <a:cubicBezTo>
                  <a:pt x="54315" y="116391"/>
                  <a:pt x="54315" y="131910"/>
                  <a:pt x="62074" y="139669"/>
                </a:cubicBezTo>
                <a:cubicBezTo>
                  <a:pt x="62074" y="139669"/>
                  <a:pt x="62074" y="139669"/>
                  <a:pt x="155187" y="232782"/>
                </a:cubicBezTo>
                <a:cubicBezTo>
                  <a:pt x="160360" y="235368"/>
                  <a:pt x="165533" y="237955"/>
                  <a:pt x="168119" y="237955"/>
                </a:cubicBezTo>
                <a:cubicBezTo>
                  <a:pt x="168119" y="237955"/>
                  <a:pt x="168119" y="237955"/>
                  <a:pt x="214675" y="281924"/>
                </a:cubicBezTo>
                <a:cubicBezTo>
                  <a:pt x="183638" y="302616"/>
                  <a:pt x="142255" y="300030"/>
                  <a:pt x="113804" y="271579"/>
                </a:cubicBezTo>
                <a:cubicBezTo>
                  <a:pt x="113804" y="271579"/>
                  <a:pt x="113804" y="271579"/>
                  <a:pt x="23277" y="181052"/>
                </a:cubicBezTo>
                <a:cubicBezTo>
                  <a:pt x="-7760" y="150015"/>
                  <a:pt x="-7760" y="98286"/>
                  <a:pt x="23277" y="67248"/>
                </a:cubicBezTo>
                <a:cubicBezTo>
                  <a:pt x="23277" y="67248"/>
                  <a:pt x="23277" y="67248"/>
                  <a:pt x="64661" y="23278"/>
                </a:cubicBezTo>
                <a:cubicBezTo>
                  <a:pt x="80180" y="7760"/>
                  <a:pt x="100871" y="0"/>
                  <a:pt x="121563" y="0"/>
                </a:cubicBezTo>
                <a:close/>
              </a:path>
            </a:pathLst>
          </a:custGeom>
          <a:solidFill>
            <a:schemeClr val="bg2">
              <a:alpha val="67059"/>
            </a:schemeClr>
          </a:solidFill>
          <a:ln>
            <a:noFill/>
          </a:ln>
        </p:spPr>
        <p:txBody>
          <a:bodyPr vert="horz" wrap="square" lIns="95135" tIns="47567" rIns="95135" bIns="47567" numCol="1" anchor="t" anchorCtr="0" compatLnSpc="1">
            <a:prstTxWarp prst="textNoShape">
              <a:avLst/>
            </a:prstTxWarp>
          </a:bodyPr>
          <a:lstStyle/>
          <a:p>
            <a:endParaRPr lang="en-US" sz="1836" dirty="0">
              <a:solidFill>
                <a:srgbClr val="000000"/>
              </a:solidFill>
            </a:endParaRPr>
          </a:p>
        </p:txBody>
      </p:sp>
      <p:sp>
        <p:nvSpPr>
          <p:cNvPr id="4" name="AutoShape 3"/>
          <p:cNvSpPr>
            <a:spLocks noChangeAspect="1" noChangeArrowheads="1" noTextEdit="1"/>
          </p:cNvSpPr>
          <p:nvPr/>
        </p:nvSpPr>
        <p:spPr bwMode="auto">
          <a:xfrm>
            <a:off x="3679484" y="1487956"/>
            <a:ext cx="1021655" cy="409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dirty="0">
              <a:solidFill>
                <a:srgbClr val="EB3C00"/>
              </a:solidFill>
            </a:endParaRPr>
          </a:p>
        </p:txBody>
      </p:sp>
      <p:sp>
        <p:nvSpPr>
          <p:cNvPr id="5" name="AutoShape 12"/>
          <p:cNvSpPr>
            <a:spLocks noChangeAspect="1" noChangeArrowheads="1" noTextEdit="1"/>
          </p:cNvSpPr>
          <p:nvPr/>
        </p:nvSpPr>
        <p:spPr bwMode="auto">
          <a:xfrm>
            <a:off x="5026577" y="-888888"/>
            <a:ext cx="1657961" cy="8302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dirty="0">
              <a:solidFill>
                <a:srgbClr val="EB3C00"/>
              </a:solidFill>
            </a:endParaRPr>
          </a:p>
        </p:txBody>
      </p:sp>
      <p:sp>
        <p:nvSpPr>
          <p:cNvPr id="6" name="Rectangle 5"/>
          <p:cNvSpPr/>
          <p:nvPr/>
        </p:nvSpPr>
        <p:spPr>
          <a:xfrm>
            <a:off x="100057" y="31368"/>
            <a:ext cx="11622512" cy="1938992"/>
          </a:xfrm>
          <a:prstGeom prst="rect">
            <a:avLst/>
          </a:prstGeom>
        </p:spPr>
        <p:txBody>
          <a:bodyPr wrap="square">
            <a:spAutoFit/>
          </a:bodyPr>
          <a:lstStyle/>
          <a:p>
            <a:r>
              <a:rPr lang="it-IT" sz="6000" dirty="0">
                <a:solidFill>
                  <a:srgbClr val="FFFFFF"/>
                </a:solidFill>
                <a:latin typeface="+mj-lt"/>
              </a:rPr>
              <a:t>Scenario </a:t>
            </a:r>
            <a:r>
              <a:rPr lang="it-IT" sz="6000" dirty="0" smtClean="0">
                <a:solidFill>
                  <a:srgbClr val="FFFFFF"/>
                </a:solidFill>
                <a:latin typeface="+mj-lt"/>
              </a:rPr>
              <a:t>Three </a:t>
            </a:r>
            <a:r>
              <a:rPr lang="it-IT" sz="6000" dirty="0">
                <a:solidFill>
                  <a:srgbClr val="FFFFFF"/>
                </a:solidFill>
                <a:latin typeface="+mj-lt"/>
              </a:rPr>
              <a:t>– </a:t>
            </a:r>
            <a:r>
              <a:rPr lang="it-IT" sz="6000" dirty="0" smtClean="0">
                <a:solidFill>
                  <a:srgbClr val="FFFFFF"/>
                </a:solidFill>
                <a:latin typeface="+mj-lt"/>
              </a:rPr>
              <a:t>Giga Beverages Federated Identity Model</a:t>
            </a:r>
            <a:endParaRPr lang="it-IT" sz="6000" dirty="0">
              <a:solidFill>
                <a:srgbClr val="FFFFFF"/>
              </a:solidFill>
              <a:latin typeface="+mj-lt"/>
            </a:endParaRPr>
          </a:p>
        </p:txBody>
      </p:sp>
      <p:sp>
        <p:nvSpPr>
          <p:cNvPr id="8" name="Rectangle 7"/>
          <p:cNvSpPr/>
          <p:nvPr/>
        </p:nvSpPr>
        <p:spPr>
          <a:xfrm>
            <a:off x="120074" y="2222656"/>
            <a:ext cx="7393563" cy="3290131"/>
          </a:xfrm>
          <a:prstGeom prst="rect">
            <a:avLst/>
          </a:prstGeom>
        </p:spPr>
        <p:txBody>
          <a:bodyPr wrap="square">
            <a:spAutoFit/>
          </a:bodyPr>
          <a:lstStyle/>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4 Factories</a:t>
            </a:r>
            <a:endParaRPr lang="en-NZ" sz="2400" dirty="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300 </a:t>
            </a:r>
            <a:r>
              <a:rPr lang="en-NZ" sz="2400" dirty="0">
                <a:gradFill>
                  <a:gsLst>
                    <a:gs pos="2917">
                      <a:schemeClr val="tx1"/>
                    </a:gs>
                    <a:gs pos="30000">
                      <a:schemeClr val="tx1"/>
                    </a:gs>
                  </a:gsLst>
                  <a:lin ang="5400000" scaled="0"/>
                </a:gradFill>
              </a:rPr>
              <a:t>Staff Members</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50 servers and 34 applications</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Group wide on-prem SharePoint</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Utilise Office 365 services (SharePoint/SfB/BI)</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Move applications to Azure in the future</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SSO experience to reduce logon prompts</a:t>
            </a:r>
          </a:p>
          <a:p>
            <a:pPr marL="342900" indent="-342900">
              <a:lnSpc>
                <a:spcPct val="90000"/>
              </a:lnSpc>
              <a:spcAft>
                <a:spcPts val="600"/>
              </a:spcAft>
              <a:buFont typeface="Arial" panose="020B0604020202020204" pitchFamily="34" charset="0"/>
              <a:buChar char="•"/>
            </a:pPr>
            <a:endParaRPr lang="en-NZ" sz="2400" dirty="0" smtClean="0">
              <a:gradFill>
                <a:gsLst>
                  <a:gs pos="2917">
                    <a:schemeClr val="tx1"/>
                  </a:gs>
                  <a:gs pos="30000">
                    <a:schemeClr val="tx1"/>
                  </a:gs>
                </a:gsLst>
                <a:lin ang="5400000" scaled="0"/>
              </a:gradFill>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6889" y="2141025"/>
            <a:ext cx="5609640" cy="2445502"/>
          </a:xfrm>
          <a:prstGeom prst="rect">
            <a:avLst/>
          </a:prstGeom>
        </p:spPr>
      </p:pic>
      <p:cxnSp>
        <p:nvCxnSpPr>
          <p:cNvPr id="11" name="Straight Connector 10"/>
          <p:cNvCxnSpPr/>
          <p:nvPr/>
        </p:nvCxnSpPr>
        <p:spPr>
          <a:xfrm>
            <a:off x="198437" y="5249862"/>
            <a:ext cx="7149665" cy="0"/>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120074" y="5539359"/>
            <a:ext cx="11071180" cy="1243417"/>
          </a:xfrm>
          <a:prstGeom prst="rect">
            <a:avLst/>
          </a:prstGeom>
        </p:spPr>
        <p:txBody>
          <a:bodyPr wrap="square">
            <a:spAutoFit/>
          </a:bodyPr>
          <a:lstStyle/>
          <a:p>
            <a:pPr marL="342900" indent="-342900">
              <a:lnSpc>
                <a:spcPct val="90000"/>
              </a:lnSpc>
              <a:spcAft>
                <a:spcPts val="600"/>
              </a:spcAft>
              <a:buFont typeface="Arial" panose="020B0604020202020204" pitchFamily="34" charset="0"/>
              <a:buChar char="•"/>
            </a:pPr>
            <a:r>
              <a:rPr lang="en-NZ" sz="2400" dirty="0">
                <a:gradFill>
                  <a:gsLst>
                    <a:gs pos="2917">
                      <a:schemeClr val="tx1"/>
                    </a:gs>
                    <a:gs pos="30000">
                      <a:schemeClr val="tx1"/>
                    </a:gs>
                  </a:gsLst>
                  <a:lin ang="5400000" scaled="0"/>
                </a:gradFill>
              </a:rPr>
              <a:t>AD Connect to sync accounts and setup ADFS</a:t>
            </a:r>
          </a:p>
          <a:p>
            <a:pPr marL="342900" indent="-342900">
              <a:lnSpc>
                <a:spcPct val="90000"/>
              </a:lnSpc>
              <a:spcAft>
                <a:spcPts val="600"/>
              </a:spcAft>
              <a:buFont typeface="Arial" panose="020B0604020202020204" pitchFamily="34" charset="0"/>
              <a:buChar char="•"/>
            </a:pPr>
            <a:r>
              <a:rPr lang="en-NZ" sz="2400" dirty="0">
                <a:gradFill>
                  <a:gsLst>
                    <a:gs pos="2917">
                      <a:schemeClr val="tx1"/>
                    </a:gs>
                    <a:gs pos="30000">
                      <a:schemeClr val="tx1"/>
                    </a:gs>
                  </a:gsLst>
                  <a:lin ang="5400000" scaled="0"/>
                </a:gradFill>
              </a:rPr>
              <a:t>ADFS servers on-prem/Azure to authenticate users</a:t>
            </a:r>
          </a:p>
          <a:p>
            <a:pPr marL="342900" indent="-342900">
              <a:lnSpc>
                <a:spcPct val="90000"/>
              </a:lnSpc>
              <a:spcAft>
                <a:spcPts val="600"/>
              </a:spcAft>
              <a:buFont typeface="Arial" panose="020B0604020202020204" pitchFamily="34" charset="0"/>
              <a:buChar char="•"/>
            </a:pPr>
            <a:r>
              <a:rPr lang="en-NZ" sz="2400" dirty="0">
                <a:gradFill>
                  <a:gsLst>
                    <a:gs pos="2917">
                      <a:schemeClr val="tx1"/>
                    </a:gs>
                    <a:gs pos="30000">
                      <a:schemeClr val="tx1"/>
                    </a:gs>
                  </a:gsLst>
                  <a:lin ang="5400000" scaled="0"/>
                </a:gradFill>
              </a:rPr>
              <a:t>Users are redirected by Office 365 to ADFS servers for </a:t>
            </a:r>
            <a:r>
              <a:rPr lang="en-NZ" sz="2400" dirty="0" smtClean="0">
                <a:gradFill>
                  <a:gsLst>
                    <a:gs pos="2917">
                      <a:schemeClr val="tx1"/>
                    </a:gs>
                    <a:gs pos="30000">
                      <a:schemeClr val="tx1"/>
                    </a:gs>
                  </a:gsLst>
                  <a:lin ang="5400000" scaled="0"/>
                </a:gradFill>
              </a:rPr>
              <a:t>authentication</a:t>
            </a:r>
            <a:endParaRPr lang="en-NZ" sz="2400" dirty="0">
              <a:gradFill>
                <a:gsLst>
                  <a:gs pos="2917">
                    <a:schemeClr val="tx1"/>
                  </a:gs>
                  <a:gs pos="30000">
                    <a:schemeClr val="tx1"/>
                  </a:gs>
                </a:gsLst>
                <a:lin ang="5400000" scaled="0"/>
              </a:gradFill>
            </a:endParaRPr>
          </a:p>
        </p:txBody>
      </p:sp>
    </p:spTree>
    <p:custDataLst>
      <p:tags r:id="rId1"/>
    </p:custDataLst>
    <p:extLst>
      <p:ext uri="{BB962C8B-B14F-4D97-AF65-F5344CB8AC3E}">
        <p14:creationId xmlns:p14="http://schemas.microsoft.com/office/powerpoint/2010/main" val="1457153309"/>
      </p:ext>
    </p:extLst>
  </p:cSld>
  <p:clrMapOvr>
    <a:masterClrMapping/>
  </p:clrMapOvr>
  <p:transition advTm="23684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a:spLocks noChangeAspect="1"/>
          </p:cNvSpPr>
          <p:nvPr/>
        </p:nvSpPr>
        <p:spPr bwMode="black">
          <a:xfrm>
            <a:off x="6543118" y="306470"/>
            <a:ext cx="5041116" cy="5062224"/>
          </a:xfrm>
          <a:custGeom>
            <a:avLst/>
            <a:gdLst>
              <a:gd name="connsiteX0" fmla="*/ 349819 w 514705"/>
              <a:gd name="connsiteY0" fmla="*/ 222652 h 516861"/>
              <a:gd name="connsiteX1" fmla="*/ 398315 w 514705"/>
              <a:gd name="connsiteY1" fmla="*/ 245284 h 516861"/>
              <a:gd name="connsiteX2" fmla="*/ 491427 w 514705"/>
              <a:gd name="connsiteY2" fmla="*/ 338396 h 516861"/>
              <a:gd name="connsiteX3" fmla="*/ 491427 w 514705"/>
              <a:gd name="connsiteY3" fmla="*/ 452200 h 516861"/>
              <a:gd name="connsiteX4" fmla="*/ 447458 w 514705"/>
              <a:gd name="connsiteY4" fmla="*/ 493584 h 516861"/>
              <a:gd name="connsiteX5" fmla="*/ 333654 w 514705"/>
              <a:gd name="connsiteY5" fmla="*/ 493584 h 516861"/>
              <a:gd name="connsiteX6" fmla="*/ 243127 w 514705"/>
              <a:gd name="connsiteY6" fmla="*/ 403058 h 516861"/>
              <a:gd name="connsiteX7" fmla="*/ 232782 w 514705"/>
              <a:gd name="connsiteY7" fmla="*/ 299599 h 516861"/>
              <a:gd name="connsiteX8" fmla="*/ 276751 w 514705"/>
              <a:gd name="connsiteY8" fmla="*/ 346156 h 516861"/>
              <a:gd name="connsiteX9" fmla="*/ 284511 w 514705"/>
              <a:gd name="connsiteY9" fmla="*/ 361674 h 516861"/>
              <a:gd name="connsiteX10" fmla="*/ 375037 w 514705"/>
              <a:gd name="connsiteY10" fmla="*/ 452200 h 516861"/>
              <a:gd name="connsiteX11" fmla="*/ 406074 w 514705"/>
              <a:gd name="connsiteY11" fmla="*/ 452200 h 516861"/>
              <a:gd name="connsiteX12" fmla="*/ 450044 w 514705"/>
              <a:gd name="connsiteY12" fmla="*/ 410817 h 516861"/>
              <a:gd name="connsiteX13" fmla="*/ 450044 w 514705"/>
              <a:gd name="connsiteY13" fmla="*/ 379779 h 516861"/>
              <a:gd name="connsiteX14" fmla="*/ 356932 w 514705"/>
              <a:gd name="connsiteY14" fmla="*/ 286667 h 516861"/>
              <a:gd name="connsiteX15" fmla="*/ 343999 w 514705"/>
              <a:gd name="connsiteY15" fmla="*/ 281494 h 516861"/>
              <a:gd name="connsiteX16" fmla="*/ 297443 w 514705"/>
              <a:gd name="connsiteY16" fmla="*/ 234938 h 516861"/>
              <a:gd name="connsiteX17" fmla="*/ 349819 w 514705"/>
              <a:gd name="connsiteY17" fmla="*/ 222652 h 516861"/>
              <a:gd name="connsiteX18" fmla="*/ 194560 w 514705"/>
              <a:gd name="connsiteY18" fmla="*/ 168987 h 516861"/>
              <a:gd name="connsiteX19" fmla="*/ 214305 w 514705"/>
              <a:gd name="connsiteY19" fmla="*/ 178697 h 516861"/>
              <a:gd name="connsiteX20" fmla="*/ 338599 w 514705"/>
              <a:gd name="connsiteY20" fmla="*/ 300402 h 516861"/>
              <a:gd name="connsiteX21" fmla="*/ 338599 w 514705"/>
              <a:gd name="connsiteY21" fmla="*/ 341833 h 516861"/>
              <a:gd name="connsiteX22" fmla="*/ 297168 w 514705"/>
              <a:gd name="connsiteY22" fmla="*/ 341833 h 516861"/>
              <a:gd name="connsiteX23" fmla="*/ 172874 w 514705"/>
              <a:gd name="connsiteY23" fmla="*/ 217539 h 516861"/>
              <a:gd name="connsiteX24" fmla="*/ 172874 w 514705"/>
              <a:gd name="connsiteY24" fmla="*/ 178697 h 516861"/>
              <a:gd name="connsiteX25" fmla="*/ 194560 w 514705"/>
              <a:gd name="connsiteY25" fmla="*/ 168987 h 516861"/>
              <a:gd name="connsiteX26" fmla="*/ 121563 w 514705"/>
              <a:gd name="connsiteY26" fmla="*/ 0 h 516861"/>
              <a:gd name="connsiteX27" fmla="*/ 178465 w 514705"/>
              <a:gd name="connsiteY27" fmla="*/ 23278 h 516861"/>
              <a:gd name="connsiteX28" fmla="*/ 271577 w 514705"/>
              <a:gd name="connsiteY28" fmla="*/ 116391 h 516861"/>
              <a:gd name="connsiteX29" fmla="*/ 279337 w 514705"/>
              <a:gd name="connsiteY29" fmla="*/ 217263 h 516861"/>
              <a:gd name="connsiteX30" fmla="*/ 235367 w 514705"/>
              <a:gd name="connsiteY30" fmla="*/ 173293 h 516861"/>
              <a:gd name="connsiteX31" fmla="*/ 230194 w 514705"/>
              <a:gd name="connsiteY31" fmla="*/ 157774 h 516861"/>
              <a:gd name="connsiteX32" fmla="*/ 137082 w 514705"/>
              <a:gd name="connsiteY32" fmla="*/ 64662 h 516861"/>
              <a:gd name="connsiteX33" fmla="*/ 106044 w 514705"/>
              <a:gd name="connsiteY33" fmla="*/ 64662 h 516861"/>
              <a:gd name="connsiteX34" fmla="*/ 62074 w 514705"/>
              <a:gd name="connsiteY34" fmla="*/ 108631 h 516861"/>
              <a:gd name="connsiteX35" fmla="*/ 62074 w 514705"/>
              <a:gd name="connsiteY35" fmla="*/ 139669 h 516861"/>
              <a:gd name="connsiteX36" fmla="*/ 155187 w 514705"/>
              <a:gd name="connsiteY36" fmla="*/ 232782 h 516861"/>
              <a:gd name="connsiteX37" fmla="*/ 168119 w 514705"/>
              <a:gd name="connsiteY37" fmla="*/ 237955 h 516861"/>
              <a:gd name="connsiteX38" fmla="*/ 214675 w 514705"/>
              <a:gd name="connsiteY38" fmla="*/ 281924 h 516861"/>
              <a:gd name="connsiteX39" fmla="*/ 113804 w 514705"/>
              <a:gd name="connsiteY39" fmla="*/ 271579 h 516861"/>
              <a:gd name="connsiteX40" fmla="*/ 23277 w 514705"/>
              <a:gd name="connsiteY40" fmla="*/ 181052 h 516861"/>
              <a:gd name="connsiteX41" fmla="*/ 23277 w 514705"/>
              <a:gd name="connsiteY41" fmla="*/ 67248 h 516861"/>
              <a:gd name="connsiteX42" fmla="*/ 64661 w 514705"/>
              <a:gd name="connsiteY42" fmla="*/ 23278 h 516861"/>
              <a:gd name="connsiteX43" fmla="*/ 121563 w 514705"/>
              <a:gd name="connsiteY43" fmla="*/ 0 h 51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14705" h="516861">
                <a:moveTo>
                  <a:pt x="349819" y="222652"/>
                </a:moveTo>
                <a:cubicBezTo>
                  <a:pt x="367924" y="224592"/>
                  <a:pt x="385382" y="232351"/>
                  <a:pt x="398315" y="245284"/>
                </a:cubicBezTo>
                <a:cubicBezTo>
                  <a:pt x="398315" y="245284"/>
                  <a:pt x="398315" y="245284"/>
                  <a:pt x="491427" y="338396"/>
                </a:cubicBezTo>
                <a:cubicBezTo>
                  <a:pt x="522465" y="369434"/>
                  <a:pt x="522465" y="421163"/>
                  <a:pt x="491427" y="452200"/>
                </a:cubicBezTo>
                <a:cubicBezTo>
                  <a:pt x="491427" y="452200"/>
                  <a:pt x="491427" y="452200"/>
                  <a:pt x="447458" y="493584"/>
                </a:cubicBezTo>
                <a:cubicBezTo>
                  <a:pt x="416420" y="524621"/>
                  <a:pt x="364691" y="524621"/>
                  <a:pt x="333654" y="493584"/>
                </a:cubicBezTo>
                <a:cubicBezTo>
                  <a:pt x="333654" y="493584"/>
                  <a:pt x="333654" y="493584"/>
                  <a:pt x="243127" y="403058"/>
                </a:cubicBezTo>
                <a:cubicBezTo>
                  <a:pt x="214676" y="374607"/>
                  <a:pt x="212090" y="330637"/>
                  <a:pt x="232782" y="299599"/>
                </a:cubicBezTo>
                <a:cubicBezTo>
                  <a:pt x="232782" y="299599"/>
                  <a:pt x="232782" y="299599"/>
                  <a:pt x="276751" y="346156"/>
                </a:cubicBezTo>
                <a:cubicBezTo>
                  <a:pt x="276751" y="351328"/>
                  <a:pt x="279338" y="356501"/>
                  <a:pt x="284511" y="361674"/>
                </a:cubicBezTo>
                <a:cubicBezTo>
                  <a:pt x="284511" y="361674"/>
                  <a:pt x="284511" y="361674"/>
                  <a:pt x="375037" y="452200"/>
                </a:cubicBezTo>
                <a:cubicBezTo>
                  <a:pt x="385383" y="462546"/>
                  <a:pt x="398315" y="462546"/>
                  <a:pt x="406074" y="452200"/>
                </a:cubicBezTo>
                <a:cubicBezTo>
                  <a:pt x="406074" y="452200"/>
                  <a:pt x="406074" y="452200"/>
                  <a:pt x="450044" y="410817"/>
                </a:cubicBezTo>
                <a:cubicBezTo>
                  <a:pt x="457804" y="400471"/>
                  <a:pt x="457804" y="387539"/>
                  <a:pt x="450044" y="379779"/>
                </a:cubicBezTo>
                <a:cubicBezTo>
                  <a:pt x="450044" y="379779"/>
                  <a:pt x="450044" y="379779"/>
                  <a:pt x="356932" y="286667"/>
                </a:cubicBezTo>
                <a:cubicBezTo>
                  <a:pt x="354345" y="284081"/>
                  <a:pt x="349172" y="281494"/>
                  <a:pt x="343999" y="281494"/>
                </a:cubicBezTo>
                <a:cubicBezTo>
                  <a:pt x="343999" y="281494"/>
                  <a:pt x="343999" y="281494"/>
                  <a:pt x="297443" y="234938"/>
                </a:cubicBezTo>
                <a:cubicBezTo>
                  <a:pt x="312962" y="224592"/>
                  <a:pt x="331714" y="220712"/>
                  <a:pt x="349819" y="222652"/>
                </a:cubicBezTo>
                <a:close/>
                <a:moveTo>
                  <a:pt x="194560" y="168987"/>
                </a:moveTo>
                <a:cubicBezTo>
                  <a:pt x="202005" y="168987"/>
                  <a:pt x="209126" y="172224"/>
                  <a:pt x="214305" y="178697"/>
                </a:cubicBezTo>
                <a:cubicBezTo>
                  <a:pt x="214305" y="178697"/>
                  <a:pt x="214305" y="178697"/>
                  <a:pt x="338599" y="300402"/>
                </a:cubicBezTo>
                <a:cubicBezTo>
                  <a:pt x="348957" y="313349"/>
                  <a:pt x="348957" y="331475"/>
                  <a:pt x="338599" y="341833"/>
                </a:cubicBezTo>
                <a:cubicBezTo>
                  <a:pt x="328241" y="352191"/>
                  <a:pt x="307526" y="352191"/>
                  <a:pt x="297168" y="341833"/>
                </a:cubicBezTo>
                <a:cubicBezTo>
                  <a:pt x="297168" y="341833"/>
                  <a:pt x="297168" y="341833"/>
                  <a:pt x="172874" y="217539"/>
                </a:cubicBezTo>
                <a:cubicBezTo>
                  <a:pt x="162516" y="207181"/>
                  <a:pt x="162516" y="189055"/>
                  <a:pt x="172874" y="178697"/>
                </a:cubicBezTo>
                <a:cubicBezTo>
                  <a:pt x="179348" y="172224"/>
                  <a:pt x="187116" y="168987"/>
                  <a:pt x="194560" y="168987"/>
                </a:cubicBezTo>
                <a:close/>
                <a:moveTo>
                  <a:pt x="121563" y="0"/>
                </a:moveTo>
                <a:cubicBezTo>
                  <a:pt x="142254" y="0"/>
                  <a:pt x="162946" y="7760"/>
                  <a:pt x="178465" y="23278"/>
                </a:cubicBezTo>
                <a:cubicBezTo>
                  <a:pt x="178465" y="23278"/>
                  <a:pt x="178465" y="23278"/>
                  <a:pt x="271577" y="116391"/>
                </a:cubicBezTo>
                <a:cubicBezTo>
                  <a:pt x="297442" y="144842"/>
                  <a:pt x="302615" y="186225"/>
                  <a:pt x="279337" y="217263"/>
                </a:cubicBezTo>
                <a:cubicBezTo>
                  <a:pt x="279337" y="217263"/>
                  <a:pt x="279337" y="217263"/>
                  <a:pt x="235367" y="173293"/>
                </a:cubicBezTo>
                <a:cubicBezTo>
                  <a:pt x="235367" y="168120"/>
                  <a:pt x="235367" y="162947"/>
                  <a:pt x="230194" y="157774"/>
                </a:cubicBezTo>
                <a:cubicBezTo>
                  <a:pt x="230194" y="157774"/>
                  <a:pt x="230194" y="157774"/>
                  <a:pt x="137082" y="64662"/>
                </a:cubicBezTo>
                <a:cubicBezTo>
                  <a:pt x="129322" y="56902"/>
                  <a:pt x="113804" y="56902"/>
                  <a:pt x="106044" y="64662"/>
                </a:cubicBezTo>
                <a:cubicBezTo>
                  <a:pt x="106044" y="64662"/>
                  <a:pt x="106044" y="64662"/>
                  <a:pt x="62074" y="108631"/>
                </a:cubicBezTo>
                <a:cubicBezTo>
                  <a:pt x="54315" y="116391"/>
                  <a:pt x="54315" y="131910"/>
                  <a:pt x="62074" y="139669"/>
                </a:cubicBezTo>
                <a:cubicBezTo>
                  <a:pt x="62074" y="139669"/>
                  <a:pt x="62074" y="139669"/>
                  <a:pt x="155187" y="232782"/>
                </a:cubicBezTo>
                <a:cubicBezTo>
                  <a:pt x="160360" y="235368"/>
                  <a:pt x="165533" y="237955"/>
                  <a:pt x="168119" y="237955"/>
                </a:cubicBezTo>
                <a:cubicBezTo>
                  <a:pt x="168119" y="237955"/>
                  <a:pt x="168119" y="237955"/>
                  <a:pt x="214675" y="281924"/>
                </a:cubicBezTo>
                <a:cubicBezTo>
                  <a:pt x="183638" y="302616"/>
                  <a:pt x="142255" y="300030"/>
                  <a:pt x="113804" y="271579"/>
                </a:cubicBezTo>
                <a:cubicBezTo>
                  <a:pt x="113804" y="271579"/>
                  <a:pt x="113804" y="271579"/>
                  <a:pt x="23277" y="181052"/>
                </a:cubicBezTo>
                <a:cubicBezTo>
                  <a:pt x="-7760" y="150015"/>
                  <a:pt x="-7760" y="98286"/>
                  <a:pt x="23277" y="67248"/>
                </a:cubicBezTo>
                <a:cubicBezTo>
                  <a:pt x="23277" y="67248"/>
                  <a:pt x="23277" y="67248"/>
                  <a:pt x="64661" y="23278"/>
                </a:cubicBezTo>
                <a:cubicBezTo>
                  <a:pt x="80180" y="7760"/>
                  <a:pt x="100871" y="0"/>
                  <a:pt x="121563" y="0"/>
                </a:cubicBezTo>
                <a:close/>
              </a:path>
            </a:pathLst>
          </a:custGeom>
          <a:solidFill>
            <a:schemeClr val="bg2">
              <a:alpha val="67059"/>
            </a:schemeClr>
          </a:solidFill>
          <a:ln>
            <a:noFill/>
          </a:ln>
        </p:spPr>
        <p:txBody>
          <a:bodyPr vert="horz" wrap="square" lIns="95135" tIns="47567" rIns="95135" bIns="47567" numCol="1" anchor="t" anchorCtr="0" compatLnSpc="1">
            <a:prstTxWarp prst="textNoShape">
              <a:avLst/>
            </a:prstTxWarp>
          </a:bodyPr>
          <a:lstStyle/>
          <a:p>
            <a:endParaRPr lang="en-US" sz="1836" dirty="0">
              <a:solidFill>
                <a:srgbClr val="000000"/>
              </a:solidFill>
            </a:endParaRPr>
          </a:p>
        </p:txBody>
      </p:sp>
      <p:sp>
        <p:nvSpPr>
          <p:cNvPr id="4" name="AutoShape 3"/>
          <p:cNvSpPr>
            <a:spLocks noChangeAspect="1" noChangeArrowheads="1" noTextEdit="1"/>
          </p:cNvSpPr>
          <p:nvPr/>
        </p:nvSpPr>
        <p:spPr bwMode="auto">
          <a:xfrm>
            <a:off x="3679484" y="1487956"/>
            <a:ext cx="1021655" cy="409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dirty="0">
              <a:solidFill>
                <a:srgbClr val="EB3C00"/>
              </a:solidFill>
            </a:endParaRPr>
          </a:p>
        </p:txBody>
      </p:sp>
      <p:sp>
        <p:nvSpPr>
          <p:cNvPr id="5" name="AutoShape 12"/>
          <p:cNvSpPr>
            <a:spLocks noChangeAspect="1" noChangeArrowheads="1" noTextEdit="1"/>
          </p:cNvSpPr>
          <p:nvPr/>
        </p:nvSpPr>
        <p:spPr bwMode="auto">
          <a:xfrm>
            <a:off x="5026577" y="-888888"/>
            <a:ext cx="1657961" cy="8302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dirty="0">
              <a:solidFill>
                <a:srgbClr val="EB3C00"/>
              </a:solidFill>
            </a:endParaRPr>
          </a:p>
        </p:txBody>
      </p:sp>
      <p:sp>
        <p:nvSpPr>
          <p:cNvPr id="6" name="Rectangle 5"/>
          <p:cNvSpPr/>
          <p:nvPr/>
        </p:nvSpPr>
        <p:spPr>
          <a:xfrm>
            <a:off x="116235" y="22303"/>
            <a:ext cx="11622512" cy="2862322"/>
          </a:xfrm>
          <a:prstGeom prst="rect">
            <a:avLst/>
          </a:prstGeom>
        </p:spPr>
        <p:txBody>
          <a:bodyPr wrap="square">
            <a:spAutoFit/>
          </a:bodyPr>
          <a:lstStyle/>
          <a:p>
            <a:r>
              <a:rPr lang="it-IT" sz="6000" dirty="0">
                <a:solidFill>
                  <a:srgbClr val="FFFFFF"/>
                </a:solidFill>
                <a:latin typeface="+mj-lt"/>
              </a:rPr>
              <a:t>Scenario </a:t>
            </a:r>
            <a:r>
              <a:rPr lang="it-IT" sz="6000" dirty="0" smtClean="0">
                <a:solidFill>
                  <a:srgbClr val="FFFFFF"/>
                </a:solidFill>
                <a:latin typeface="+mj-lt"/>
              </a:rPr>
              <a:t>Three </a:t>
            </a:r>
            <a:r>
              <a:rPr lang="it-IT" sz="6000" dirty="0">
                <a:solidFill>
                  <a:srgbClr val="FFFFFF"/>
                </a:solidFill>
                <a:latin typeface="+mj-lt"/>
              </a:rPr>
              <a:t>– </a:t>
            </a:r>
            <a:r>
              <a:rPr lang="it-IT" sz="6000" dirty="0" smtClean="0">
                <a:solidFill>
                  <a:srgbClr val="FFFFFF"/>
                </a:solidFill>
                <a:latin typeface="+mj-lt"/>
              </a:rPr>
              <a:t>Giga Beverages Federated Identity Model</a:t>
            </a:r>
          </a:p>
          <a:p>
            <a:r>
              <a:rPr lang="it-IT" sz="6000" dirty="0" smtClean="0">
                <a:solidFill>
                  <a:srgbClr val="FFFFFF"/>
                </a:solidFill>
                <a:latin typeface="+mj-lt"/>
              </a:rPr>
              <a:t>Tips &amp; Tricks</a:t>
            </a:r>
            <a:endParaRPr lang="it-IT" sz="6000" dirty="0">
              <a:solidFill>
                <a:srgbClr val="FFFFFF"/>
              </a:solidFill>
              <a:latin typeface="+mj-lt"/>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6889" y="2141025"/>
            <a:ext cx="5609640" cy="2445502"/>
          </a:xfrm>
          <a:prstGeom prst="rect">
            <a:avLst/>
          </a:prstGeom>
        </p:spPr>
      </p:pic>
      <p:sp>
        <p:nvSpPr>
          <p:cNvPr id="8" name="Rectangle 7"/>
          <p:cNvSpPr/>
          <p:nvPr/>
        </p:nvSpPr>
        <p:spPr>
          <a:xfrm>
            <a:off x="171236" y="2982083"/>
            <a:ext cx="6643368" cy="1985159"/>
          </a:xfrm>
          <a:prstGeom prst="rect">
            <a:avLst/>
          </a:prstGeom>
        </p:spPr>
        <p:txBody>
          <a:bodyPr wrap="square">
            <a:spAutoFit/>
          </a:bodyPr>
          <a:lstStyle/>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Only implement if really required</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Read the </a:t>
            </a:r>
            <a:r>
              <a:rPr lang="en-NZ" sz="2400" dirty="0">
                <a:gradFill>
                  <a:gsLst>
                    <a:gs pos="2917">
                      <a:schemeClr val="tx1"/>
                    </a:gs>
                    <a:gs pos="30000">
                      <a:schemeClr val="tx1"/>
                    </a:gs>
                  </a:gsLst>
                  <a:lin ang="5400000" scaled="0"/>
                </a:gradFill>
              </a:rPr>
              <a:t>T</a:t>
            </a:r>
            <a:r>
              <a:rPr lang="en-NZ" sz="2400" dirty="0" smtClean="0">
                <a:gradFill>
                  <a:gsLst>
                    <a:gs pos="2917">
                      <a:schemeClr val="tx1"/>
                    </a:gs>
                    <a:gs pos="30000">
                      <a:schemeClr val="tx1"/>
                    </a:gs>
                  </a:gsLst>
                  <a:lin ang="5400000" scaled="0"/>
                </a:gradFill>
              </a:rPr>
              <a:t>echnet deployment guides</a:t>
            </a:r>
          </a:p>
          <a:p>
            <a:pPr marL="809271" lvl="2" indent="-342900">
              <a:lnSpc>
                <a:spcPct val="90000"/>
              </a:lnSpc>
              <a:spcAft>
                <a:spcPts val="600"/>
              </a:spcAft>
              <a:buFont typeface="Wingdings" panose="05000000000000000000" pitchFamily="2" charset="2"/>
              <a:buChar char="Ø"/>
            </a:pPr>
            <a:r>
              <a:rPr lang="en-US" sz="2400" dirty="0" smtClean="0"/>
              <a:t>http</a:t>
            </a:r>
            <a:r>
              <a:rPr lang="en-US" sz="2400" dirty="0"/>
              <a:t>://technet.microsoft.com/en-us/library/jj205462.aspx </a:t>
            </a:r>
            <a:endParaRPr lang="en-US" sz="2400" dirty="0" smtClean="0"/>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Only implement the Office 365 requirements</a:t>
            </a:r>
          </a:p>
        </p:txBody>
      </p:sp>
      <p:sp>
        <p:nvSpPr>
          <p:cNvPr id="3" name="TextBox 2"/>
          <p:cNvSpPr txBox="1"/>
          <p:nvPr/>
        </p:nvSpPr>
        <p:spPr>
          <a:xfrm>
            <a:off x="87154" y="4920626"/>
            <a:ext cx="12201445" cy="1855893"/>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Plan server requirements, perimeter network, NLB, DNS, Certs, firewall rules, Azure</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Use the AD Connect tool, enable password sync as a backup (unless policies disallow)</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Outlook doesn’t use SSO (yet)</a:t>
            </a:r>
            <a:endParaRPr lang="en-NZ" sz="2400" dirty="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r>
              <a:rPr lang="en-NZ" sz="2400" dirty="0">
                <a:gradFill>
                  <a:gsLst>
                    <a:gs pos="2917">
                      <a:schemeClr val="tx1"/>
                    </a:gs>
                    <a:gs pos="30000">
                      <a:schemeClr val="tx1"/>
                    </a:gs>
                  </a:gsLst>
                  <a:lin ang="5400000" scaled="0"/>
                </a:gradFill>
              </a:rPr>
              <a:t>Make sure you have </a:t>
            </a:r>
            <a:r>
              <a:rPr lang="en-NZ" sz="2400" dirty="0" smtClean="0">
                <a:gradFill>
                  <a:gsLst>
                    <a:gs pos="2917">
                      <a:schemeClr val="tx1"/>
                    </a:gs>
                    <a:gs pos="30000">
                      <a:schemeClr val="tx1"/>
                    </a:gs>
                  </a:gsLst>
                  <a:lin ang="5400000" scaled="0"/>
                </a:gradFill>
              </a:rPr>
              <a:t>NTP configured on </a:t>
            </a:r>
            <a:r>
              <a:rPr lang="en-NZ" sz="2400" dirty="0">
                <a:gradFill>
                  <a:gsLst>
                    <a:gs pos="2917">
                      <a:schemeClr val="tx1"/>
                    </a:gs>
                    <a:gs pos="30000">
                      <a:schemeClr val="tx1"/>
                    </a:gs>
                  </a:gsLst>
                  <a:lin ang="5400000" scaled="0"/>
                </a:gradFill>
              </a:rPr>
              <a:t>ADFS </a:t>
            </a:r>
            <a:r>
              <a:rPr lang="en-NZ" sz="2400" dirty="0" smtClean="0">
                <a:gradFill>
                  <a:gsLst>
                    <a:gs pos="2917">
                      <a:schemeClr val="tx1"/>
                    </a:gs>
                    <a:gs pos="30000">
                      <a:schemeClr val="tx1"/>
                    </a:gs>
                  </a:gsLst>
                  <a:lin ang="5400000" scaled="0"/>
                </a:gradFill>
              </a:rPr>
              <a:t>servers – token sensitive to time.</a:t>
            </a:r>
            <a:endParaRPr lang="en-NZ" sz="2400" dirty="0">
              <a:gradFill>
                <a:gsLst>
                  <a:gs pos="2917">
                    <a:schemeClr val="tx1"/>
                  </a:gs>
                  <a:gs pos="30000">
                    <a:schemeClr val="tx1"/>
                  </a:gs>
                </a:gsLst>
                <a:lin ang="5400000" scaled="0"/>
              </a:gradFill>
            </a:endParaRPr>
          </a:p>
        </p:txBody>
      </p:sp>
    </p:spTree>
    <p:custDataLst>
      <p:tags r:id="rId1"/>
    </p:custDataLst>
    <p:extLst>
      <p:ext uri="{BB962C8B-B14F-4D97-AF65-F5344CB8AC3E}">
        <p14:creationId xmlns:p14="http://schemas.microsoft.com/office/powerpoint/2010/main" val="3095347286"/>
      </p:ext>
    </p:extLst>
  </p:cSld>
  <p:clrMapOvr>
    <a:masterClrMapping/>
  </p:clrMapOvr>
  <p:transition advTm="158087">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a:spLocks noGrp="1"/>
          </p:cNvSpPr>
          <p:nvPr>
            <p:ph type="title"/>
          </p:nvPr>
        </p:nvSpPr>
        <p:spPr>
          <a:xfrm>
            <a:off x="280146" y="296793"/>
            <a:ext cx="11939339" cy="1292533"/>
          </a:xfrm>
        </p:spPr>
        <p:txBody>
          <a:bodyPr/>
          <a:lstStyle/>
          <a:p>
            <a:r>
              <a:rPr lang="en-US" sz="4800" dirty="0" smtClean="0"/>
              <a:t>Other considerations for choosing federation</a:t>
            </a:r>
            <a:r>
              <a:rPr lang="en-US" dirty="0" smtClean="0"/>
              <a:t/>
            </a:r>
            <a:br>
              <a:rPr lang="en-US" dirty="0" smtClean="0"/>
            </a:br>
            <a:endParaRPr lang="en-US" sz="3199" dirty="0"/>
          </a:p>
        </p:txBody>
      </p:sp>
      <p:sp>
        <p:nvSpPr>
          <p:cNvPr id="3" name="Text Placeholder 5"/>
          <p:cNvSpPr txBox="1">
            <a:spLocks/>
          </p:cNvSpPr>
          <p:nvPr/>
        </p:nvSpPr>
        <p:spPr>
          <a:xfrm>
            <a:off x="312328" y="1439862"/>
            <a:ext cx="11907157" cy="5181600"/>
          </a:xfrm>
          <a:prstGeom prst="rect">
            <a:avLst/>
          </a:prstGeom>
        </p:spPr>
        <p:txBody>
          <a:bodyPr/>
          <a:lstStyle>
            <a:lvl1pPr marL="342873" marR="0" indent="-342873"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154" marR="0" indent="-241281"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036"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3pPr>
            <a:lvl4pPr marL="1028618"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4pPr>
            <a:lvl5pPr marL="1257199"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82494" indent="-682494">
              <a:spcBef>
                <a:spcPts val="1199"/>
              </a:spcBef>
              <a:buFont typeface="+mj-lt"/>
              <a:buAutoNum type="arabicPeriod"/>
            </a:pPr>
            <a:r>
              <a:rPr lang="en-US" sz="2800" b="1" dirty="0" smtClean="0"/>
              <a:t>You already have an AD FS Deployment</a:t>
            </a:r>
          </a:p>
          <a:p>
            <a:pPr marL="682494" indent="-682494">
              <a:spcBef>
                <a:spcPts val="1199"/>
              </a:spcBef>
              <a:buFont typeface="+mj-lt"/>
              <a:buAutoNum type="arabicPeriod"/>
            </a:pPr>
            <a:r>
              <a:rPr lang="en-US" sz="2800" b="1" dirty="0" smtClean="0"/>
              <a:t>You already use a Third Party Federated Identity Provider</a:t>
            </a:r>
          </a:p>
          <a:p>
            <a:pPr marL="682494" indent="-682494">
              <a:spcBef>
                <a:spcPts val="1199"/>
              </a:spcBef>
              <a:buFont typeface="+mj-lt"/>
              <a:buAutoNum type="arabicPeriod"/>
            </a:pPr>
            <a:r>
              <a:rPr lang="en-US" sz="2800" b="1" dirty="0" smtClean="0"/>
              <a:t>You use Forefront Identity Manager 2010</a:t>
            </a:r>
          </a:p>
          <a:p>
            <a:pPr marL="682494" indent="-682494">
              <a:spcBef>
                <a:spcPts val="1199"/>
              </a:spcBef>
              <a:buFont typeface="+mj-lt"/>
              <a:buAutoNum type="arabicPeriod" startAt="4"/>
            </a:pPr>
            <a:r>
              <a:rPr lang="en-US" sz="2800" b="1" dirty="0"/>
              <a:t>You have an On-Premises Integrated Smart Card or Multi-Factor Authentication (MFA) Solution</a:t>
            </a:r>
          </a:p>
          <a:p>
            <a:pPr marL="682494" indent="-682494">
              <a:spcBef>
                <a:spcPts val="1199"/>
              </a:spcBef>
              <a:buFont typeface="+mj-lt"/>
              <a:buAutoNum type="arabicPeriod" startAt="4"/>
            </a:pPr>
            <a:r>
              <a:rPr lang="en-US" sz="2800" b="1" dirty="0"/>
              <a:t>Custom Hybrid Applications or Hybrid Search is </a:t>
            </a:r>
            <a:r>
              <a:rPr lang="en-US" sz="2800" b="1" dirty="0" smtClean="0"/>
              <a:t>Required</a:t>
            </a:r>
          </a:p>
          <a:p>
            <a:pPr marL="682494" indent="-682494">
              <a:spcBef>
                <a:spcPts val="1199"/>
              </a:spcBef>
              <a:buFont typeface="+mj-lt"/>
              <a:buAutoNum type="arabicPeriod" startAt="6"/>
            </a:pPr>
            <a:r>
              <a:rPr lang="en-US" sz="2800" b="1" dirty="0"/>
              <a:t>You Require Sign-In Audit and/or Immediate Disable</a:t>
            </a:r>
          </a:p>
          <a:p>
            <a:pPr marL="682494" indent="-682494">
              <a:spcBef>
                <a:spcPts val="1199"/>
              </a:spcBef>
              <a:buFont typeface="+mj-lt"/>
              <a:buAutoNum type="arabicPeriod" startAt="6"/>
            </a:pPr>
            <a:r>
              <a:rPr lang="en-US" sz="2800" b="1" dirty="0"/>
              <a:t>Single Sign-On </a:t>
            </a:r>
            <a:r>
              <a:rPr lang="en-NZ" sz="2800" b="1" dirty="0" smtClean="0"/>
              <a:t>minimising</a:t>
            </a:r>
            <a:r>
              <a:rPr lang="en-US" sz="2800" b="1" dirty="0" smtClean="0"/>
              <a:t> </a:t>
            </a:r>
            <a:r>
              <a:rPr lang="en-US" sz="2800" b="1" dirty="0"/>
              <a:t>prompts is Required</a:t>
            </a:r>
          </a:p>
          <a:p>
            <a:pPr marL="682494" indent="-682494">
              <a:spcBef>
                <a:spcPts val="1199"/>
              </a:spcBef>
              <a:buFont typeface="+mj-lt"/>
              <a:buAutoNum type="arabicPeriod" startAt="6"/>
            </a:pPr>
            <a:r>
              <a:rPr lang="en-US" sz="2800" b="1" dirty="0"/>
              <a:t>Require Client Sign-In Restrictions by Network Location </a:t>
            </a:r>
            <a:r>
              <a:rPr lang="en-US" sz="2800" b="1" dirty="0" smtClean="0"/>
              <a:t>or </a:t>
            </a:r>
            <a:r>
              <a:rPr lang="en-US" sz="2800" b="1" dirty="0"/>
              <a:t>Work Hours</a:t>
            </a:r>
          </a:p>
          <a:p>
            <a:pPr marL="682494" indent="-682494">
              <a:spcBef>
                <a:spcPts val="1199"/>
              </a:spcBef>
              <a:buFont typeface="+mj-lt"/>
              <a:buAutoNum type="arabicPeriod" startAt="6"/>
            </a:pPr>
            <a:r>
              <a:rPr lang="en-US" sz="2800" b="1" dirty="0"/>
              <a:t>Policy preventing </a:t>
            </a:r>
            <a:r>
              <a:rPr lang="en-US" sz="2800" b="1" dirty="0" smtClean="0"/>
              <a:t>Synchronizing </a:t>
            </a:r>
            <a:r>
              <a:rPr lang="en-US" sz="2800" b="1" dirty="0"/>
              <a:t>Password </a:t>
            </a:r>
            <a:r>
              <a:rPr lang="en-US" sz="2800" b="1" dirty="0" smtClean="0"/>
              <a:t>Hashes to </a:t>
            </a:r>
            <a:r>
              <a:rPr lang="en-US" sz="2800" b="1" dirty="0"/>
              <a:t>Azure AD</a:t>
            </a:r>
          </a:p>
          <a:p>
            <a:pPr marL="682494" indent="-682494">
              <a:spcBef>
                <a:spcPts val="1199"/>
              </a:spcBef>
              <a:buFont typeface="+mj-lt"/>
              <a:buAutoNum type="arabicPeriod" startAt="4"/>
            </a:pPr>
            <a:endParaRPr lang="en-US" sz="2800" b="1" dirty="0"/>
          </a:p>
          <a:p>
            <a:pPr marL="682494" indent="-682494">
              <a:spcBef>
                <a:spcPts val="1199"/>
              </a:spcBef>
              <a:buFont typeface="+mj-lt"/>
              <a:buAutoNum type="arabicPeriod"/>
            </a:pPr>
            <a:endParaRPr lang="en-US" sz="2800" b="1" dirty="0"/>
          </a:p>
        </p:txBody>
      </p:sp>
    </p:spTree>
    <p:extLst>
      <p:ext uri="{BB962C8B-B14F-4D97-AF65-F5344CB8AC3E}">
        <p14:creationId xmlns:p14="http://schemas.microsoft.com/office/powerpoint/2010/main" val="1517381387"/>
      </p:ext>
    </p:extLst>
  </p:cSld>
  <p:clrMapOvr>
    <a:masterClrMapping/>
  </p:clrMapOvr>
  <p:transition advTm="69273">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146" y="296793"/>
            <a:ext cx="11939339" cy="856957"/>
          </a:xfrm>
        </p:spPr>
        <p:txBody>
          <a:bodyPr/>
          <a:lstStyle/>
          <a:p>
            <a:r>
              <a:rPr lang="en-US" sz="4800" dirty="0"/>
              <a:t>Change</a:t>
            </a:r>
            <a:r>
              <a:rPr lang="en-US" sz="4896" dirty="0"/>
              <a:t> between models as needs change</a:t>
            </a:r>
          </a:p>
        </p:txBody>
      </p:sp>
      <p:sp>
        <p:nvSpPr>
          <p:cNvPr id="3" name="Text Placeholder 2"/>
          <p:cNvSpPr txBox="1">
            <a:spLocks/>
          </p:cNvSpPr>
          <p:nvPr/>
        </p:nvSpPr>
        <p:spPr>
          <a:xfrm>
            <a:off x="530467" y="1476620"/>
            <a:ext cx="11373923" cy="5051602"/>
          </a:xfrm>
          <a:prstGeom prst="rect">
            <a:avLst/>
          </a:prstGeom>
        </p:spPr>
        <p:txBody>
          <a:bodyPr>
            <a:normAutofit/>
          </a:bodyPr>
          <a:lstStyle>
            <a:lvl1pPr marL="342873" marR="0" indent="-342873"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154" marR="0" indent="-241281"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036"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3pPr>
            <a:lvl4pPr marL="1028618"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4pPr>
            <a:lvl5pPr marL="1257199"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200" b="1" dirty="0" smtClean="0"/>
              <a:t>Cloud Identity to Synchronised Identity</a:t>
            </a:r>
          </a:p>
          <a:p>
            <a:pPr lvl="1"/>
            <a:r>
              <a:rPr lang="en-US" sz="2000" dirty="0" smtClean="0"/>
              <a:t>Deploy AADS or AD Connect</a:t>
            </a:r>
          </a:p>
          <a:p>
            <a:pPr lvl="1">
              <a:spcAft>
                <a:spcPts val="600"/>
              </a:spcAft>
            </a:pPr>
            <a:r>
              <a:rPr lang="en-US" sz="2000" dirty="0" smtClean="0"/>
              <a:t>Hard match or soft match of users</a:t>
            </a:r>
          </a:p>
          <a:p>
            <a:r>
              <a:rPr lang="en-US" sz="3200" b="1" dirty="0" smtClean="0"/>
              <a:t>Synchronised Identity to Federated Identity</a:t>
            </a:r>
          </a:p>
          <a:p>
            <a:pPr lvl="1"/>
            <a:r>
              <a:rPr lang="en-US" sz="2000" dirty="0" smtClean="0"/>
              <a:t>Deploy AD FS</a:t>
            </a:r>
          </a:p>
          <a:p>
            <a:pPr lvl="1">
              <a:spcAft>
                <a:spcPts val="600"/>
              </a:spcAft>
            </a:pPr>
            <a:r>
              <a:rPr lang="en-US" sz="2000" dirty="0" smtClean="0"/>
              <a:t>Can leave password sync enabled as backup</a:t>
            </a:r>
          </a:p>
          <a:p>
            <a:r>
              <a:rPr lang="en-US" sz="3200" b="1" dirty="0" smtClean="0"/>
              <a:t>Federated identity to Synchronised Identity</a:t>
            </a:r>
          </a:p>
          <a:p>
            <a:pPr lvl="1"/>
            <a:r>
              <a:rPr lang="en-US" sz="2000" dirty="0" smtClean="0"/>
              <a:t>PowerShell Convert-MsolDomainToStandard</a:t>
            </a:r>
          </a:p>
          <a:p>
            <a:pPr lvl="1">
              <a:spcAft>
                <a:spcPts val="600"/>
              </a:spcAft>
            </a:pPr>
            <a:r>
              <a:rPr lang="en-US" sz="2000" dirty="0" smtClean="0"/>
              <a:t>Takes 2 hours plus 1 additional hour per 2,000 users</a:t>
            </a:r>
          </a:p>
          <a:p>
            <a:r>
              <a:rPr lang="en-US" sz="3200" b="1" dirty="0" smtClean="0"/>
              <a:t>Synchronised Identity to Cloud Identity</a:t>
            </a:r>
          </a:p>
          <a:p>
            <a:pPr lvl="1"/>
            <a:r>
              <a:rPr lang="en-US" sz="2000" dirty="0" smtClean="0"/>
              <a:t>PowerShell Set-MsolDirSyncEnabled –EnableDirSync $false</a:t>
            </a:r>
          </a:p>
          <a:p>
            <a:pPr lvl="1"/>
            <a:r>
              <a:rPr lang="en-US" sz="2000" dirty="0" smtClean="0"/>
              <a:t>Takes 72 hours and you can monitor with Get-MsolCompanyInformation </a:t>
            </a:r>
            <a:endParaRPr lang="en-US" sz="2000" dirty="0"/>
          </a:p>
        </p:txBody>
      </p:sp>
    </p:spTree>
    <p:custDataLst>
      <p:tags r:id="rId1"/>
    </p:custDataLst>
    <p:extLst>
      <p:ext uri="{BB962C8B-B14F-4D97-AF65-F5344CB8AC3E}">
        <p14:creationId xmlns:p14="http://schemas.microsoft.com/office/powerpoint/2010/main" val="2727008384"/>
      </p:ext>
    </p:extLst>
  </p:cSld>
  <p:clrMapOvr>
    <a:masterClrMapping/>
  </p:clrMapOvr>
  <p:transition advTm="20505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9" y="295276"/>
            <a:ext cx="11889564" cy="862737"/>
          </a:xfrm>
        </p:spPr>
        <p:txBody>
          <a:bodyPr/>
          <a:lstStyle/>
          <a:p>
            <a:r>
              <a:rPr lang="en-US" sz="4800" dirty="0" smtClean="0">
                <a:solidFill>
                  <a:schemeClr val="tx1"/>
                </a:solidFill>
              </a:rPr>
              <a:t>Summary</a:t>
            </a:r>
            <a:endParaRPr lang="en-US" sz="4800" dirty="0">
              <a:solidFill>
                <a:schemeClr val="tx1"/>
              </a:solidFill>
            </a:endParaRPr>
          </a:p>
        </p:txBody>
      </p:sp>
      <p:sp>
        <p:nvSpPr>
          <p:cNvPr id="3" name="Bent Arrow 2"/>
          <p:cNvSpPr/>
          <p:nvPr/>
        </p:nvSpPr>
        <p:spPr bwMode="auto">
          <a:xfrm rot="5400000">
            <a:off x="10646858" y="3564946"/>
            <a:ext cx="698578" cy="566767"/>
          </a:xfrm>
          <a:prstGeom prst="bentArrow">
            <a:avLst>
              <a:gd name="adj1" fmla="val 9063"/>
              <a:gd name="adj2" fmla="val 13146"/>
              <a:gd name="adj3" fmla="val 0"/>
              <a:gd name="adj4" fmla="val 51474"/>
            </a:avLst>
          </a:prstGeom>
          <a:solidFill>
            <a:srgbClr val="008272">
              <a:lumMod val="75000"/>
            </a:srgbClr>
          </a:solidFill>
          <a:ln w="9525" cap="flat" cmpd="sng" algn="ctr">
            <a:noFill/>
            <a:prstDash val="solid"/>
            <a:headEnd type="none" w="med" len="med"/>
            <a:tailEnd type="none" w="med" len="med"/>
          </a:ln>
          <a:effectLst/>
        </p:spPr>
        <p:txBody>
          <a:bodyPr rot="0" spcFirstLastPara="0" vertOverflow="overflow" horzOverflow="overflow" vert="horz" wrap="square" lIns="182828" tIns="146262" rIns="182828" bIns="146262"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defRPr/>
            </a:pPr>
            <a:endParaRPr lang="en-US" sz="2400" kern="0" dirty="0">
              <a:gradFill>
                <a:gsLst>
                  <a:gs pos="0">
                    <a:srgbClr val="FFFFFF"/>
                  </a:gs>
                  <a:gs pos="100000">
                    <a:srgbClr val="FFFFFF"/>
                  </a:gs>
                </a:gsLst>
                <a:lin ang="5400000" scaled="0"/>
              </a:gradFill>
              <a:ea typeface="Segoe UI" pitchFamily="34" charset="0"/>
              <a:cs typeface="Segoe UI" pitchFamily="34" charset="0"/>
            </a:endParaRPr>
          </a:p>
        </p:txBody>
      </p:sp>
      <p:cxnSp>
        <p:nvCxnSpPr>
          <p:cNvPr id="4" name="Straight Arrow Connector 3"/>
          <p:cNvCxnSpPr/>
          <p:nvPr/>
        </p:nvCxnSpPr>
        <p:spPr>
          <a:xfrm>
            <a:off x="6224772" y="4931877"/>
            <a:ext cx="0" cy="533247"/>
          </a:xfrm>
          <a:prstGeom prst="straightConnector1">
            <a:avLst/>
          </a:prstGeom>
          <a:noFill/>
          <a:ln w="57150" cap="flat" cmpd="sng" algn="ctr">
            <a:solidFill>
              <a:srgbClr val="B4009E">
                <a:lumMod val="75000"/>
              </a:srgbClr>
            </a:solidFill>
            <a:prstDash val="solid"/>
            <a:headEnd type="triangle"/>
            <a:tailEnd type="none"/>
          </a:ln>
          <a:effectLst/>
        </p:spPr>
      </p:cxnSp>
      <p:grpSp>
        <p:nvGrpSpPr>
          <p:cNvPr id="5" name="Group 4"/>
          <p:cNvGrpSpPr/>
          <p:nvPr/>
        </p:nvGrpSpPr>
        <p:grpSpPr>
          <a:xfrm>
            <a:off x="9120312" y="1405464"/>
            <a:ext cx="2330463" cy="1339704"/>
            <a:chOff x="630690" y="479425"/>
            <a:chExt cx="3385160" cy="1946014"/>
          </a:xfrm>
        </p:grpSpPr>
        <p:sp>
          <p:nvSpPr>
            <p:cNvPr id="6" name="Freeform 5"/>
            <p:cNvSpPr>
              <a:spLocks/>
            </p:cNvSpPr>
            <p:nvPr/>
          </p:nvSpPr>
          <p:spPr bwMode="auto">
            <a:xfrm>
              <a:off x="630690" y="479425"/>
              <a:ext cx="3385160" cy="1874837"/>
            </a:xfrm>
            <a:custGeom>
              <a:avLst/>
              <a:gdLst>
                <a:gd name="T0" fmla="*/ 1662 w 2136"/>
                <a:gd name="T1" fmla="*/ 1181 h 1181"/>
                <a:gd name="T2" fmla="*/ 239 w 2136"/>
                <a:gd name="T3" fmla="*/ 1181 h 1181"/>
                <a:gd name="T4" fmla="*/ 0 w 2136"/>
                <a:gd name="T5" fmla="*/ 937 h 1181"/>
                <a:gd name="T6" fmla="*/ 181 w 2136"/>
                <a:gd name="T7" fmla="*/ 706 h 1181"/>
                <a:gd name="T8" fmla="*/ 462 w 2136"/>
                <a:gd name="T9" fmla="*/ 487 h 1181"/>
                <a:gd name="T10" fmla="*/ 974 w 2136"/>
                <a:gd name="T11" fmla="*/ 0 h 1181"/>
                <a:gd name="T12" fmla="*/ 1440 w 2136"/>
                <a:gd name="T13" fmla="*/ 294 h 1181"/>
                <a:gd name="T14" fmla="*/ 1662 w 2136"/>
                <a:gd name="T15" fmla="*/ 235 h 1181"/>
                <a:gd name="T16" fmla="*/ 2136 w 2136"/>
                <a:gd name="T17" fmla="*/ 710 h 1181"/>
                <a:gd name="T18" fmla="*/ 1662 w 2136"/>
                <a:gd name="T19" fmla="*/ 1181 h 1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6" h="1181">
                  <a:moveTo>
                    <a:pt x="1662" y="1181"/>
                  </a:moveTo>
                  <a:cubicBezTo>
                    <a:pt x="239" y="1181"/>
                    <a:pt x="239" y="1181"/>
                    <a:pt x="239" y="1181"/>
                  </a:cubicBezTo>
                  <a:cubicBezTo>
                    <a:pt x="109" y="1181"/>
                    <a:pt x="0" y="1071"/>
                    <a:pt x="0" y="937"/>
                  </a:cubicBezTo>
                  <a:cubicBezTo>
                    <a:pt x="0" y="823"/>
                    <a:pt x="76" y="731"/>
                    <a:pt x="181" y="706"/>
                  </a:cubicBezTo>
                  <a:cubicBezTo>
                    <a:pt x="231" y="588"/>
                    <a:pt x="336" y="504"/>
                    <a:pt x="462" y="487"/>
                  </a:cubicBezTo>
                  <a:cubicBezTo>
                    <a:pt x="474" y="218"/>
                    <a:pt x="701" y="0"/>
                    <a:pt x="974" y="0"/>
                  </a:cubicBezTo>
                  <a:cubicBezTo>
                    <a:pt x="1175" y="0"/>
                    <a:pt x="1356" y="118"/>
                    <a:pt x="1440" y="294"/>
                  </a:cubicBezTo>
                  <a:cubicBezTo>
                    <a:pt x="1507" y="256"/>
                    <a:pt x="1582" y="235"/>
                    <a:pt x="1662" y="235"/>
                  </a:cubicBezTo>
                  <a:cubicBezTo>
                    <a:pt x="1922" y="235"/>
                    <a:pt x="2136" y="449"/>
                    <a:pt x="2136" y="710"/>
                  </a:cubicBezTo>
                  <a:cubicBezTo>
                    <a:pt x="2136" y="966"/>
                    <a:pt x="1922" y="1181"/>
                    <a:pt x="1662" y="1181"/>
                  </a:cubicBezTo>
                  <a:close/>
                </a:path>
              </a:pathLst>
            </a:custGeom>
            <a:solidFill>
              <a:srgbClr val="002050"/>
            </a:solidFill>
            <a:ln>
              <a:noFill/>
            </a:ln>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1577" y="1094907"/>
              <a:ext cx="2977468" cy="1030756"/>
            </a:xfrm>
            <a:prstGeom prst="rect">
              <a:avLst/>
            </a:prstGeom>
          </p:spPr>
        </p:pic>
        <p:sp>
          <p:nvSpPr>
            <p:cNvPr id="8" name="TextBox 7"/>
            <p:cNvSpPr txBox="1"/>
            <p:nvPr/>
          </p:nvSpPr>
          <p:spPr>
            <a:xfrm>
              <a:off x="969088" y="1668462"/>
              <a:ext cx="2968150" cy="756977"/>
            </a:xfrm>
            <a:prstGeom prst="rect">
              <a:avLst/>
            </a:prstGeom>
            <a:noFill/>
          </p:spPr>
          <p:txBody>
            <a:bodyPr wrap="none" lIns="182828" tIns="146262" rIns="182828" bIns="146262" rtlCol="0">
              <a:spAutoFit/>
            </a:bodyPr>
            <a:lstStyle/>
            <a:p>
              <a:pPr defTabSz="932418">
                <a:lnSpc>
                  <a:spcPct val="90000"/>
                </a:lnSpc>
                <a:spcAft>
                  <a:spcPts val="600"/>
                </a:spcAft>
                <a:defRPr/>
              </a:pPr>
              <a:r>
                <a:rPr lang="en-US" sz="1598" kern="0" dirty="0">
                  <a:gradFill>
                    <a:gsLst>
                      <a:gs pos="0">
                        <a:srgbClr val="FFFFFF"/>
                      </a:gs>
                      <a:gs pos="100000">
                        <a:srgbClr val="FFFFFF"/>
                      </a:gs>
                    </a:gsLst>
                    <a:lin ang="5400000" scaled="0"/>
                  </a:gradFill>
                </a:rPr>
                <a:t>Federated identity</a:t>
              </a:r>
            </a:p>
          </p:txBody>
        </p:sp>
      </p:grpSp>
      <p:grpSp>
        <p:nvGrpSpPr>
          <p:cNvPr id="9" name="Group 8"/>
          <p:cNvGrpSpPr/>
          <p:nvPr/>
        </p:nvGrpSpPr>
        <p:grpSpPr>
          <a:xfrm>
            <a:off x="5049715" y="1405464"/>
            <a:ext cx="2354197" cy="1325307"/>
            <a:chOff x="4760802" y="479425"/>
            <a:chExt cx="3419634" cy="1925101"/>
          </a:xfrm>
        </p:grpSpPr>
        <p:sp>
          <p:nvSpPr>
            <p:cNvPr id="10" name="Freeform 9"/>
            <p:cNvSpPr>
              <a:spLocks/>
            </p:cNvSpPr>
            <p:nvPr/>
          </p:nvSpPr>
          <p:spPr bwMode="auto">
            <a:xfrm>
              <a:off x="4760802" y="479425"/>
              <a:ext cx="3385160" cy="1874837"/>
            </a:xfrm>
            <a:custGeom>
              <a:avLst/>
              <a:gdLst>
                <a:gd name="T0" fmla="*/ 1662 w 2136"/>
                <a:gd name="T1" fmla="*/ 1181 h 1181"/>
                <a:gd name="T2" fmla="*/ 239 w 2136"/>
                <a:gd name="T3" fmla="*/ 1181 h 1181"/>
                <a:gd name="T4" fmla="*/ 0 w 2136"/>
                <a:gd name="T5" fmla="*/ 937 h 1181"/>
                <a:gd name="T6" fmla="*/ 181 w 2136"/>
                <a:gd name="T7" fmla="*/ 706 h 1181"/>
                <a:gd name="T8" fmla="*/ 462 w 2136"/>
                <a:gd name="T9" fmla="*/ 487 h 1181"/>
                <a:gd name="T10" fmla="*/ 974 w 2136"/>
                <a:gd name="T11" fmla="*/ 0 h 1181"/>
                <a:gd name="T12" fmla="*/ 1440 w 2136"/>
                <a:gd name="T13" fmla="*/ 294 h 1181"/>
                <a:gd name="T14" fmla="*/ 1662 w 2136"/>
                <a:gd name="T15" fmla="*/ 235 h 1181"/>
                <a:gd name="T16" fmla="*/ 2136 w 2136"/>
                <a:gd name="T17" fmla="*/ 710 h 1181"/>
                <a:gd name="T18" fmla="*/ 1662 w 2136"/>
                <a:gd name="T19" fmla="*/ 1181 h 1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6" h="1181">
                  <a:moveTo>
                    <a:pt x="1662" y="1181"/>
                  </a:moveTo>
                  <a:cubicBezTo>
                    <a:pt x="239" y="1181"/>
                    <a:pt x="239" y="1181"/>
                    <a:pt x="239" y="1181"/>
                  </a:cubicBezTo>
                  <a:cubicBezTo>
                    <a:pt x="109" y="1181"/>
                    <a:pt x="0" y="1071"/>
                    <a:pt x="0" y="937"/>
                  </a:cubicBezTo>
                  <a:cubicBezTo>
                    <a:pt x="0" y="823"/>
                    <a:pt x="76" y="731"/>
                    <a:pt x="181" y="706"/>
                  </a:cubicBezTo>
                  <a:cubicBezTo>
                    <a:pt x="231" y="588"/>
                    <a:pt x="336" y="504"/>
                    <a:pt x="462" y="487"/>
                  </a:cubicBezTo>
                  <a:cubicBezTo>
                    <a:pt x="474" y="218"/>
                    <a:pt x="701" y="0"/>
                    <a:pt x="974" y="0"/>
                  </a:cubicBezTo>
                  <a:cubicBezTo>
                    <a:pt x="1175" y="0"/>
                    <a:pt x="1356" y="118"/>
                    <a:pt x="1440" y="294"/>
                  </a:cubicBezTo>
                  <a:cubicBezTo>
                    <a:pt x="1507" y="256"/>
                    <a:pt x="1582" y="235"/>
                    <a:pt x="1662" y="235"/>
                  </a:cubicBezTo>
                  <a:cubicBezTo>
                    <a:pt x="1922" y="235"/>
                    <a:pt x="2136" y="449"/>
                    <a:pt x="2136" y="710"/>
                  </a:cubicBezTo>
                  <a:cubicBezTo>
                    <a:pt x="2136" y="966"/>
                    <a:pt x="1922" y="1181"/>
                    <a:pt x="1662" y="1181"/>
                  </a:cubicBezTo>
                  <a:close/>
                </a:path>
              </a:pathLst>
            </a:custGeom>
            <a:solidFill>
              <a:srgbClr val="B4009E"/>
            </a:solidFill>
            <a:ln>
              <a:noFill/>
            </a:ln>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02972" y="1094907"/>
              <a:ext cx="2977468" cy="1030756"/>
            </a:xfrm>
            <a:prstGeom prst="rect">
              <a:avLst/>
            </a:prstGeom>
          </p:spPr>
        </p:pic>
        <p:sp>
          <p:nvSpPr>
            <p:cNvPr id="12" name="TextBox 11"/>
            <p:cNvSpPr txBox="1"/>
            <p:nvPr/>
          </p:nvSpPr>
          <p:spPr>
            <a:xfrm>
              <a:off x="4826657" y="1653950"/>
              <a:ext cx="3353779" cy="750576"/>
            </a:xfrm>
            <a:prstGeom prst="rect">
              <a:avLst/>
            </a:prstGeom>
            <a:noFill/>
          </p:spPr>
          <p:txBody>
            <a:bodyPr wrap="none" lIns="182828" tIns="146262" rIns="182828" bIns="146262" rtlCol="0">
              <a:spAutoFit/>
            </a:bodyPr>
            <a:lstStyle/>
            <a:p>
              <a:pPr defTabSz="932418">
                <a:lnSpc>
                  <a:spcPct val="90000"/>
                </a:lnSpc>
                <a:spcAft>
                  <a:spcPts val="600"/>
                </a:spcAft>
                <a:defRPr/>
              </a:pPr>
              <a:r>
                <a:rPr lang="en-US" sz="1598" kern="0" dirty="0" smtClean="0">
                  <a:gradFill>
                    <a:gsLst>
                      <a:gs pos="0">
                        <a:srgbClr val="FFFFFF"/>
                      </a:gs>
                      <a:gs pos="100000">
                        <a:srgbClr val="FFFFFF"/>
                      </a:gs>
                    </a:gsLst>
                    <a:lin ang="5400000" scaled="0"/>
                  </a:gradFill>
                </a:rPr>
                <a:t>Synchronised </a:t>
              </a:r>
              <a:r>
                <a:rPr lang="en-US" sz="1598" kern="0" dirty="0">
                  <a:gradFill>
                    <a:gsLst>
                      <a:gs pos="0">
                        <a:srgbClr val="FFFFFF"/>
                      </a:gs>
                      <a:gs pos="100000">
                        <a:srgbClr val="FFFFFF"/>
                      </a:gs>
                    </a:gsLst>
                    <a:lin ang="5400000" scaled="0"/>
                  </a:gradFill>
                </a:rPr>
                <a:t>identity</a:t>
              </a:r>
            </a:p>
          </p:txBody>
        </p:sp>
      </p:grpSp>
      <p:cxnSp>
        <p:nvCxnSpPr>
          <p:cNvPr id="13" name="Straight Arrow Connector 12"/>
          <p:cNvCxnSpPr/>
          <p:nvPr/>
        </p:nvCxnSpPr>
        <p:spPr>
          <a:xfrm>
            <a:off x="10457556" y="2690668"/>
            <a:ext cx="0" cy="274242"/>
          </a:xfrm>
          <a:prstGeom prst="straightConnector1">
            <a:avLst/>
          </a:prstGeom>
          <a:noFill/>
          <a:ln w="57150" cap="flat" cmpd="sng" algn="ctr">
            <a:solidFill>
              <a:srgbClr val="002050"/>
            </a:solidFill>
            <a:prstDash val="solid"/>
            <a:headEnd type="triangle"/>
            <a:tailEnd type="none"/>
          </a:ln>
          <a:effectLst/>
        </p:spPr>
      </p:cxnSp>
      <p:grpSp>
        <p:nvGrpSpPr>
          <p:cNvPr id="14" name="Group 13"/>
          <p:cNvGrpSpPr/>
          <p:nvPr/>
        </p:nvGrpSpPr>
        <p:grpSpPr>
          <a:xfrm>
            <a:off x="998771" y="1405464"/>
            <a:ext cx="2330461" cy="1339704"/>
            <a:chOff x="630690" y="479425"/>
            <a:chExt cx="3385160" cy="1946014"/>
          </a:xfrm>
        </p:grpSpPr>
        <p:sp>
          <p:nvSpPr>
            <p:cNvPr id="15" name="Freeform 5"/>
            <p:cNvSpPr>
              <a:spLocks/>
            </p:cNvSpPr>
            <p:nvPr/>
          </p:nvSpPr>
          <p:spPr bwMode="auto">
            <a:xfrm>
              <a:off x="630690" y="479425"/>
              <a:ext cx="3385160" cy="1874837"/>
            </a:xfrm>
            <a:custGeom>
              <a:avLst/>
              <a:gdLst>
                <a:gd name="T0" fmla="*/ 1662 w 2136"/>
                <a:gd name="T1" fmla="*/ 1181 h 1181"/>
                <a:gd name="T2" fmla="*/ 239 w 2136"/>
                <a:gd name="T3" fmla="*/ 1181 h 1181"/>
                <a:gd name="T4" fmla="*/ 0 w 2136"/>
                <a:gd name="T5" fmla="*/ 937 h 1181"/>
                <a:gd name="T6" fmla="*/ 181 w 2136"/>
                <a:gd name="T7" fmla="*/ 706 h 1181"/>
                <a:gd name="T8" fmla="*/ 462 w 2136"/>
                <a:gd name="T9" fmla="*/ 487 h 1181"/>
                <a:gd name="T10" fmla="*/ 974 w 2136"/>
                <a:gd name="T11" fmla="*/ 0 h 1181"/>
                <a:gd name="T12" fmla="*/ 1440 w 2136"/>
                <a:gd name="T13" fmla="*/ 294 h 1181"/>
                <a:gd name="T14" fmla="*/ 1662 w 2136"/>
                <a:gd name="T15" fmla="*/ 235 h 1181"/>
                <a:gd name="T16" fmla="*/ 2136 w 2136"/>
                <a:gd name="T17" fmla="*/ 710 h 1181"/>
                <a:gd name="T18" fmla="*/ 1662 w 2136"/>
                <a:gd name="T19" fmla="*/ 1181 h 1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6" h="1181">
                  <a:moveTo>
                    <a:pt x="1662" y="1181"/>
                  </a:moveTo>
                  <a:cubicBezTo>
                    <a:pt x="239" y="1181"/>
                    <a:pt x="239" y="1181"/>
                    <a:pt x="239" y="1181"/>
                  </a:cubicBezTo>
                  <a:cubicBezTo>
                    <a:pt x="109" y="1181"/>
                    <a:pt x="0" y="1071"/>
                    <a:pt x="0" y="937"/>
                  </a:cubicBezTo>
                  <a:cubicBezTo>
                    <a:pt x="0" y="823"/>
                    <a:pt x="76" y="731"/>
                    <a:pt x="181" y="706"/>
                  </a:cubicBezTo>
                  <a:cubicBezTo>
                    <a:pt x="231" y="588"/>
                    <a:pt x="336" y="504"/>
                    <a:pt x="462" y="487"/>
                  </a:cubicBezTo>
                  <a:cubicBezTo>
                    <a:pt x="474" y="218"/>
                    <a:pt x="701" y="0"/>
                    <a:pt x="974" y="0"/>
                  </a:cubicBezTo>
                  <a:cubicBezTo>
                    <a:pt x="1175" y="0"/>
                    <a:pt x="1356" y="118"/>
                    <a:pt x="1440" y="294"/>
                  </a:cubicBezTo>
                  <a:cubicBezTo>
                    <a:pt x="1507" y="256"/>
                    <a:pt x="1582" y="235"/>
                    <a:pt x="1662" y="235"/>
                  </a:cubicBezTo>
                  <a:cubicBezTo>
                    <a:pt x="1922" y="235"/>
                    <a:pt x="2136" y="449"/>
                    <a:pt x="2136" y="710"/>
                  </a:cubicBezTo>
                  <a:cubicBezTo>
                    <a:pt x="2136" y="966"/>
                    <a:pt x="1922" y="1181"/>
                    <a:pt x="1662" y="1181"/>
                  </a:cubicBezTo>
                  <a:close/>
                </a:path>
              </a:pathLst>
            </a:custGeom>
            <a:solidFill>
              <a:srgbClr val="00BCF2"/>
            </a:solidFill>
            <a:ln>
              <a:noFill/>
            </a:ln>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9999" y="1094907"/>
              <a:ext cx="2977468" cy="1030756"/>
            </a:xfrm>
            <a:prstGeom prst="rect">
              <a:avLst/>
            </a:prstGeom>
          </p:spPr>
        </p:pic>
        <p:sp>
          <p:nvSpPr>
            <p:cNvPr id="17" name="TextBox 16"/>
            <p:cNvSpPr txBox="1"/>
            <p:nvPr/>
          </p:nvSpPr>
          <p:spPr>
            <a:xfrm>
              <a:off x="960736" y="1668462"/>
              <a:ext cx="2414818" cy="756977"/>
            </a:xfrm>
            <a:prstGeom prst="rect">
              <a:avLst/>
            </a:prstGeom>
            <a:noFill/>
          </p:spPr>
          <p:txBody>
            <a:bodyPr wrap="none" lIns="182828" tIns="146262" rIns="182828" bIns="146262" rtlCol="0">
              <a:spAutoFit/>
            </a:bodyPr>
            <a:lstStyle/>
            <a:p>
              <a:pPr defTabSz="932418">
                <a:lnSpc>
                  <a:spcPct val="90000"/>
                </a:lnSpc>
                <a:spcAft>
                  <a:spcPts val="600"/>
                </a:spcAft>
                <a:defRPr/>
              </a:pPr>
              <a:r>
                <a:rPr lang="en-US" sz="1598" kern="0" dirty="0">
                  <a:gradFill>
                    <a:gsLst>
                      <a:gs pos="0">
                        <a:srgbClr val="FFFFFF"/>
                      </a:gs>
                      <a:gs pos="100000">
                        <a:srgbClr val="FFFFFF"/>
                      </a:gs>
                    </a:gsLst>
                    <a:lin ang="5400000" scaled="0"/>
                  </a:gradFill>
                </a:rPr>
                <a:t>Cloud identity</a:t>
              </a:r>
            </a:p>
          </p:txBody>
        </p:sp>
      </p:grpSp>
      <p:cxnSp>
        <p:nvCxnSpPr>
          <p:cNvPr id="18" name="Straight Arrow Connector 17"/>
          <p:cNvCxnSpPr/>
          <p:nvPr/>
        </p:nvCxnSpPr>
        <p:spPr>
          <a:xfrm>
            <a:off x="6224772" y="3664374"/>
            <a:ext cx="0" cy="533247"/>
          </a:xfrm>
          <a:prstGeom prst="straightConnector1">
            <a:avLst/>
          </a:prstGeom>
          <a:noFill/>
          <a:ln w="57150" cap="flat" cmpd="sng" algn="ctr">
            <a:solidFill>
              <a:srgbClr val="008272">
                <a:lumMod val="75000"/>
              </a:srgbClr>
            </a:solidFill>
            <a:prstDash val="solid"/>
            <a:headEnd type="none"/>
            <a:tailEnd type="none"/>
          </a:ln>
          <a:effectLst/>
        </p:spPr>
      </p:cxnSp>
      <p:sp>
        <p:nvSpPr>
          <p:cNvPr id="19" name="Bent Arrow 18"/>
          <p:cNvSpPr/>
          <p:nvPr/>
        </p:nvSpPr>
        <p:spPr bwMode="auto">
          <a:xfrm rot="5400000" flipV="1">
            <a:off x="9352835" y="3563935"/>
            <a:ext cx="698578" cy="568788"/>
          </a:xfrm>
          <a:prstGeom prst="bentArrow">
            <a:avLst>
              <a:gd name="adj1" fmla="val 9063"/>
              <a:gd name="adj2" fmla="val 13146"/>
              <a:gd name="adj3" fmla="val 0"/>
              <a:gd name="adj4" fmla="val 51474"/>
            </a:avLst>
          </a:prstGeom>
          <a:solidFill>
            <a:srgbClr val="008272">
              <a:lumMod val="75000"/>
            </a:srgbClr>
          </a:solidFill>
          <a:ln w="9525" cap="flat" cmpd="sng" algn="ctr">
            <a:noFill/>
            <a:prstDash val="solid"/>
            <a:headEnd type="none" w="med" len="med"/>
            <a:tailEnd type="none" w="med" len="med"/>
          </a:ln>
          <a:effectLst/>
        </p:spPr>
        <p:txBody>
          <a:bodyPr rot="0" spcFirstLastPara="0" vertOverflow="overflow" horzOverflow="overflow" vert="horz" wrap="square" lIns="182828" tIns="146262" rIns="182828" bIns="146262"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defRPr/>
            </a:pPr>
            <a:endParaRPr lang="en-US" sz="2400" kern="0" dirty="0">
              <a:gradFill>
                <a:gsLst>
                  <a:gs pos="0">
                    <a:srgbClr val="FFFFFF"/>
                  </a:gs>
                  <a:gs pos="100000">
                    <a:srgbClr val="FFFFFF"/>
                  </a:gs>
                </a:gsLst>
                <a:lin ang="5400000" scaled="0"/>
              </a:gradFill>
              <a:ea typeface="Segoe UI" pitchFamily="34" charset="0"/>
              <a:cs typeface="Segoe UI" pitchFamily="34" charset="0"/>
            </a:endParaRPr>
          </a:p>
        </p:txBody>
      </p:sp>
      <p:cxnSp>
        <p:nvCxnSpPr>
          <p:cNvPr id="20" name="Straight Arrow Connector 19"/>
          <p:cNvCxnSpPr/>
          <p:nvPr/>
        </p:nvCxnSpPr>
        <p:spPr>
          <a:xfrm flipV="1">
            <a:off x="6224772" y="2690667"/>
            <a:ext cx="0" cy="319950"/>
          </a:xfrm>
          <a:prstGeom prst="straightConnector1">
            <a:avLst/>
          </a:prstGeom>
          <a:noFill/>
          <a:ln w="57150" cap="flat" cmpd="sng" algn="ctr">
            <a:solidFill>
              <a:srgbClr val="B4009E"/>
            </a:solidFill>
            <a:prstDash val="solid"/>
            <a:headEnd type="none"/>
            <a:tailEnd type="triangle"/>
          </a:ln>
          <a:effectLst/>
        </p:spPr>
      </p:cxnSp>
      <p:cxnSp>
        <p:nvCxnSpPr>
          <p:cNvPr id="21" name="Straight Arrow Connector 20"/>
          <p:cNvCxnSpPr/>
          <p:nvPr/>
        </p:nvCxnSpPr>
        <p:spPr>
          <a:xfrm>
            <a:off x="10108611" y="2647205"/>
            <a:ext cx="0" cy="365656"/>
          </a:xfrm>
          <a:prstGeom prst="straightConnector1">
            <a:avLst/>
          </a:prstGeom>
          <a:noFill/>
          <a:ln w="57150" cap="flat" cmpd="sng" algn="ctr">
            <a:solidFill>
              <a:srgbClr val="002050"/>
            </a:solidFill>
            <a:prstDash val="solid"/>
            <a:headEnd type="none"/>
            <a:tailEnd type="triangle"/>
          </a:ln>
          <a:effectLst/>
        </p:spPr>
      </p:cxnSp>
      <p:sp>
        <p:nvSpPr>
          <p:cNvPr id="22" name="Rectangle 21"/>
          <p:cNvSpPr/>
          <p:nvPr/>
        </p:nvSpPr>
        <p:spPr bwMode="auto">
          <a:xfrm>
            <a:off x="471901" y="4140204"/>
            <a:ext cx="3384200" cy="799260"/>
          </a:xfrm>
          <a:prstGeom prst="rect">
            <a:avLst/>
          </a:prstGeom>
          <a:solidFill>
            <a:srgbClr val="00BCF2">
              <a:lumMod val="75000"/>
            </a:srgbClr>
          </a:solidFill>
          <a:ln w="9525" cap="flat" cmpd="sng" algn="ctr">
            <a:noFill/>
            <a:prstDash val="solid"/>
            <a:headEnd type="none" w="med" len="med"/>
            <a:tailEnd type="none" w="med" len="med"/>
          </a:ln>
          <a:effectLst/>
        </p:spPr>
        <p:txBody>
          <a:bodyPr rot="0" spcFirstLastPara="0" vertOverflow="overflow" horzOverflow="overflow" vert="horz" wrap="square" lIns="146262" tIns="91414" rIns="91414" bIns="91414" numCol="1" spcCol="0" rtlCol="0" fromWordArt="0" anchor="ctr" anchorCtr="0" forceAA="0" compatLnSpc="1">
            <a:prstTxWarp prst="textNoShape">
              <a:avLst/>
            </a:prstTxWarp>
            <a:noAutofit/>
          </a:bodyPr>
          <a:lstStyle/>
          <a:p>
            <a:pPr defTabSz="932418">
              <a:lnSpc>
                <a:spcPct val="90000"/>
              </a:lnSpc>
              <a:spcAft>
                <a:spcPts val="600"/>
              </a:spcAft>
              <a:defRPr/>
            </a:pPr>
            <a:r>
              <a:rPr lang="en-US" kern="0" dirty="0">
                <a:gradFill>
                  <a:gsLst>
                    <a:gs pos="0">
                      <a:srgbClr val="FFFFFF"/>
                    </a:gs>
                    <a:gs pos="100000">
                      <a:srgbClr val="FFFFFF"/>
                    </a:gs>
                  </a:gsLst>
                  <a:lin ang="5400000" scaled="0"/>
                </a:gradFill>
              </a:rPr>
              <a:t>Zero on-premises </a:t>
            </a:r>
            <a:br>
              <a:rPr lang="en-US" kern="0" dirty="0">
                <a:gradFill>
                  <a:gsLst>
                    <a:gs pos="0">
                      <a:srgbClr val="FFFFFF"/>
                    </a:gs>
                    <a:gs pos="100000">
                      <a:srgbClr val="FFFFFF"/>
                    </a:gs>
                  </a:gsLst>
                  <a:lin ang="5400000" scaled="0"/>
                </a:gradFill>
              </a:rPr>
            </a:br>
            <a:r>
              <a:rPr lang="en-US" kern="0" dirty="0">
                <a:gradFill>
                  <a:gsLst>
                    <a:gs pos="0">
                      <a:srgbClr val="FFFFFF"/>
                    </a:gs>
                    <a:gs pos="100000">
                      <a:srgbClr val="FFFFFF"/>
                    </a:gs>
                  </a:gsLst>
                  <a:lin ang="5400000" scaled="0"/>
                </a:gradFill>
              </a:rPr>
              <a:t>servers</a:t>
            </a:r>
          </a:p>
        </p:txBody>
      </p:sp>
      <p:sp>
        <p:nvSpPr>
          <p:cNvPr id="23" name="&quot;No&quot; Symbol 22"/>
          <p:cNvSpPr/>
          <p:nvPr/>
        </p:nvSpPr>
        <p:spPr bwMode="auto">
          <a:xfrm>
            <a:off x="3121259" y="4235734"/>
            <a:ext cx="608199" cy="608199"/>
          </a:xfrm>
          <a:prstGeom prst="noSmoking">
            <a:avLst>
              <a:gd name="adj" fmla="val 13381"/>
            </a:avLst>
          </a:pr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182828" tIns="146262" rIns="182828" bIns="146262" numCol="1" spcCol="0" rtlCol="0" fromWordArt="0" anchor="t" anchorCtr="0" forceAA="0" compatLnSpc="1">
            <a:prstTxWarp prst="textNoShape">
              <a:avLst/>
            </a:prstTxWarp>
            <a:noAutofit/>
          </a:bodyPr>
          <a:lstStyle/>
          <a:p>
            <a:pPr algn="ctr" defTabSz="932114" fontAlgn="base">
              <a:lnSpc>
                <a:spcPct val="90000"/>
              </a:lnSpc>
              <a:spcBef>
                <a:spcPct val="0"/>
              </a:spcBef>
              <a:spcAft>
                <a:spcPct val="0"/>
              </a:spcAft>
              <a:defRPr/>
            </a:pPr>
            <a:endParaRPr lang="en-US" sz="2400" kern="0" dirty="0">
              <a:gradFill>
                <a:gsLst>
                  <a:gs pos="0">
                    <a:srgbClr val="FFFFFF"/>
                  </a:gs>
                  <a:gs pos="100000">
                    <a:srgbClr val="FFFFFF"/>
                  </a:gs>
                </a:gsLst>
                <a:lin ang="5400000" scaled="0"/>
              </a:gradFill>
              <a:ea typeface="Segoe UI" pitchFamily="34" charset="0"/>
              <a:cs typeface="Segoe UI" pitchFamily="34" charset="0"/>
            </a:endParaRPr>
          </a:p>
        </p:txBody>
      </p:sp>
      <p:grpSp>
        <p:nvGrpSpPr>
          <p:cNvPr id="24" name="Group 23"/>
          <p:cNvGrpSpPr/>
          <p:nvPr/>
        </p:nvGrpSpPr>
        <p:grpSpPr>
          <a:xfrm>
            <a:off x="4532673" y="4140204"/>
            <a:ext cx="3384200" cy="799260"/>
            <a:chOff x="1439928" y="5583237"/>
            <a:chExt cx="3385160" cy="799486"/>
          </a:xfrm>
        </p:grpSpPr>
        <p:sp>
          <p:nvSpPr>
            <p:cNvPr id="25" name="Rectangle 24"/>
            <p:cNvSpPr/>
            <p:nvPr/>
          </p:nvSpPr>
          <p:spPr bwMode="auto">
            <a:xfrm>
              <a:off x="1439928" y="5583237"/>
              <a:ext cx="3385160" cy="799486"/>
            </a:xfrm>
            <a:prstGeom prst="rect">
              <a:avLst/>
            </a:prstGeom>
            <a:solidFill>
              <a:srgbClr val="B4009E">
                <a:lumMod val="75000"/>
              </a:srgbClr>
            </a:solidFill>
            <a:ln w="9525" cap="flat" cmpd="sng" algn="ctr">
              <a:noFill/>
              <a:prstDash val="solid"/>
              <a:headEnd type="none" w="med" len="med"/>
              <a:tailEnd type="none" w="med" len="med"/>
            </a:ln>
            <a:effectLst/>
          </p:spPr>
          <p:txBody>
            <a:bodyPr rot="0" spcFirstLastPara="0" vertOverflow="overflow" horzOverflow="overflow" vert="horz" wrap="square" lIns="146262" tIns="91414" rIns="91414" bIns="91414" numCol="1" spcCol="0" rtlCol="0" fromWordArt="0" anchor="ctr" anchorCtr="0" forceAA="0" compatLnSpc="1">
              <a:prstTxWarp prst="textNoShape">
                <a:avLst/>
              </a:prstTxWarp>
              <a:noAutofit/>
            </a:bodyPr>
            <a:lstStyle/>
            <a:p>
              <a:pPr defTabSz="932418">
                <a:lnSpc>
                  <a:spcPct val="90000"/>
                </a:lnSpc>
                <a:spcAft>
                  <a:spcPts val="600"/>
                </a:spcAft>
                <a:defRPr/>
              </a:pPr>
              <a:r>
                <a:rPr lang="en-US" kern="0" dirty="0">
                  <a:gradFill>
                    <a:gsLst>
                      <a:gs pos="0">
                        <a:srgbClr val="FFFFFF"/>
                      </a:gs>
                      <a:gs pos="100000">
                        <a:srgbClr val="FFFFFF"/>
                      </a:gs>
                    </a:gsLst>
                    <a:lin ang="5400000" scaled="0"/>
                  </a:gradFill>
                </a:rPr>
                <a:t>Directory sync with </a:t>
              </a:r>
              <a:br>
                <a:rPr lang="en-US" kern="0" dirty="0">
                  <a:gradFill>
                    <a:gsLst>
                      <a:gs pos="0">
                        <a:srgbClr val="FFFFFF"/>
                      </a:gs>
                      <a:gs pos="100000">
                        <a:srgbClr val="FFFFFF"/>
                      </a:gs>
                    </a:gsLst>
                    <a:lin ang="5400000" scaled="0"/>
                  </a:gradFill>
                </a:rPr>
              </a:br>
              <a:r>
                <a:rPr lang="en-US" kern="0" dirty="0">
                  <a:gradFill>
                    <a:gsLst>
                      <a:gs pos="0">
                        <a:srgbClr val="FFFFFF"/>
                      </a:gs>
                      <a:gs pos="100000">
                        <a:srgbClr val="FFFFFF"/>
                      </a:gs>
                    </a:gsLst>
                    <a:lin ang="5400000" scaled="0"/>
                  </a:gradFill>
                </a:rPr>
                <a:t>password sync</a:t>
              </a:r>
            </a:p>
          </p:txBody>
        </p:sp>
        <p:grpSp>
          <p:nvGrpSpPr>
            <p:cNvPr id="26" name="Group 25"/>
            <p:cNvGrpSpPr/>
            <p:nvPr/>
          </p:nvGrpSpPr>
          <p:grpSpPr>
            <a:xfrm flipH="1">
              <a:off x="4122581" y="5675312"/>
              <a:ext cx="572014" cy="612475"/>
              <a:chOff x="6059488" y="4718051"/>
              <a:chExt cx="2578100" cy="2728913"/>
            </a:xfrm>
            <a:solidFill>
              <a:srgbClr val="FFFFFF"/>
            </a:solidFill>
          </p:grpSpPr>
          <p:sp>
            <p:nvSpPr>
              <p:cNvPr id="27" name="Freeform 5"/>
              <p:cNvSpPr>
                <a:spLocks/>
              </p:cNvSpPr>
              <p:nvPr/>
            </p:nvSpPr>
            <p:spPr bwMode="auto">
              <a:xfrm>
                <a:off x="6461125" y="5226051"/>
                <a:ext cx="890587" cy="655638"/>
              </a:xfrm>
              <a:custGeom>
                <a:avLst/>
                <a:gdLst>
                  <a:gd name="T0" fmla="*/ 288 w 782"/>
                  <a:gd name="T1" fmla="*/ 575 h 575"/>
                  <a:gd name="T2" fmla="*/ 514 w 782"/>
                  <a:gd name="T3" fmla="*/ 368 h 575"/>
                  <a:gd name="T4" fmla="*/ 0 w 782"/>
                  <a:gd name="T5" fmla="*/ 368 h 575"/>
                  <a:gd name="T6" fmla="*/ 0 w 782"/>
                  <a:gd name="T7" fmla="*/ 220 h 575"/>
                  <a:gd name="T8" fmla="*/ 514 w 782"/>
                  <a:gd name="T9" fmla="*/ 220 h 575"/>
                  <a:gd name="T10" fmla="*/ 288 w 782"/>
                  <a:gd name="T11" fmla="*/ 0 h 575"/>
                  <a:gd name="T12" fmla="*/ 474 w 782"/>
                  <a:gd name="T13" fmla="*/ 0 h 575"/>
                  <a:gd name="T14" fmla="*/ 782 w 782"/>
                  <a:gd name="T15" fmla="*/ 287 h 575"/>
                  <a:gd name="T16" fmla="*/ 474 w 782"/>
                  <a:gd name="T17" fmla="*/ 575 h 575"/>
                  <a:gd name="T18" fmla="*/ 288 w 782"/>
                  <a:gd name="T19" fmla="*/ 575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2" h="575">
                    <a:moveTo>
                      <a:pt x="288" y="575"/>
                    </a:moveTo>
                    <a:cubicBezTo>
                      <a:pt x="288" y="575"/>
                      <a:pt x="288" y="575"/>
                      <a:pt x="514" y="368"/>
                    </a:cubicBezTo>
                    <a:cubicBezTo>
                      <a:pt x="0" y="368"/>
                      <a:pt x="0" y="368"/>
                      <a:pt x="0" y="368"/>
                    </a:cubicBezTo>
                    <a:cubicBezTo>
                      <a:pt x="0" y="368"/>
                      <a:pt x="0" y="368"/>
                      <a:pt x="0" y="220"/>
                    </a:cubicBezTo>
                    <a:cubicBezTo>
                      <a:pt x="0" y="220"/>
                      <a:pt x="0" y="220"/>
                      <a:pt x="514" y="220"/>
                    </a:cubicBezTo>
                    <a:cubicBezTo>
                      <a:pt x="514" y="220"/>
                      <a:pt x="514" y="220"/>
                      <a:pt x="288" y="0"/>
                    </a:cubicBezTo>
                    <a:cubicBezTo>
                      <a:pt x="288" y="0"/>
                      <a:pt x="288" y="0"/>
                      <a:pt x="474" y="0"/>
                    </a:cubicBezTo>
                    <a:cubicBezTo>
                      <a:pt x="474" y="0"/>
                      <a:pt x="474" y="0"/>
                      <a:pt x="782" y="287"/>
                    </a:cubicBezTo>
                    <a:cubicBezTo>
                      <a:pt x="782" y="287"/>
                      <a:pt x="782" y="287"/>
                      <a:pt x="474" y="575"/>
                    </a:cubicBezTo>
                    <a:cubicBezTo>
                      <a:pt x="474" y="575"/>
                      <a:pt x="474" y="575"/>
                      <a:pt x="288" y="575"/>
                    </a:cubicBezTo>
                    <a:close/>
                  </a:path>
                </a:pathLst>
              </a:custGeom>
              <a:grpFill/>
              <a:ln>
                <a:noFill/>
              </a:ln>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28" name="Freeform 6"/>
              <p:cNvSpPr>
                <a:spLocks/>
              </p:cNvSpPr>
              <p:nvPr/>
            </p:nvSpPr>
            <p:spPr bwMode="auto">
              <a:xfrm>
                <a:off x="7291388" y="6226176"/>
                <a:ext cx="923925" cy="679450"/>
              </a:xfrm>
              <a:custGeom>
                <a:avLst/>
                <a:gdLst>
                  <a:gd name="T0" fmla="*/ 516 w 811"/>
                  <a:gd name="T1" fmla="*/ 597 h 597"/>
                  <a:gd name="T2" fmla="*/ 319 w 811"/>
                  <a:gd name="T3" fmla="*/ 597 h 597"/>
                  <a:gd name="T4" fmla="*/ 0 w 811"/>
                  <a:gd name="T5" fmla="*/ 298 h 597"/>
                  <a:gd name="T6" fmla="*/ 319 w 811"/>
                  <a:gd name="T7" fmla="*/ 0 h 597"/>
                  <a:gd name="T8" fmla="*/ 516 w 811"/>
                  <a:gd name="T9" fmla="*/ 0 h 597"/>
                  <a:gd name="T10" fmla="*/ 278 w 811"/>
                  <a:gd name="T11" fmla="*/ 227 h 597"/>
                  <a:gd name="T12" fmla="*/ 811 w 811"/>
                  <a:gd name="T13" fmla="*/ 227 h 597"/>
                  <a:gd name="T14" fmla="*/ 811 w 811"/>
                  <a:gd name="T15" fmla="*/ 383 h 597"/>
                  <a:gd name="T16" fmla="*/ 278 w 811"/>
                  <a:gd name="T17" fmla="*/ 383 h 597"/>
                  <a:gd name="T18" fmla="*/ 516 w 811"/>
                  <a:gd name="T19" fmla="*/ 597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1" h="597">
                    <a:moveTo>
                      <a:pt x="516" y="597"/>
                    </a:moveTo>
                    <a:cubicBezTo>
                      <a:pt x="319" y="597"/>
                      <a:pt x="319" y="597"/>
                      <a:pt x="319" y="597"/>
                    </a:cubicBezTo>
                    <a:cubicBezTo>
                      <a:pt x="0" y="298"/>
                      <a:pt x="0" y="298"/>
                      <a:pt x="0" y="298"/>
                    </a:cubicBezTo>
                    <a:cubicBezTo>
                      <a:pt x="319" y="0"/>
                      <a:pt x="319" y="0"/>
                      <a:pt x="319" y="0"/>
                    </a:cubicBezTo>
                    <a:cubicBezTo>
                      <a:pt x="516" y="0"/>
                      <a:pt x="516" y="0"/>
                      <a:pt x="516" y="0"/>
                    </a:cubicBezTo>
                    <a:cubicBezTo>
                      <a:pt x="278" y="227"/>
                      <a:pt x="278" y="227"/>
                      <a:pt x="278" y="227"/>
                    </a:cubicBezTo>
                    <a:cubicBezTo>
                      <a:pt x="811" y="227"/>
                      <a:pt x="811" y="227"/>
                      <a:pt x="811" y="227"/>
                    </a:cubicBezTo>
                    <a:cubicBezTo>
                      <a:pt x="811" y="383"/>
                      <a:pt x="811" y="383"/>
                      <a:pt x="811" y="383"/>
                    </a:cubicBezTo>
                    <a:cubicBezTo>
                      <a:pt x="278" y="383"/>
                      <a:pt x="278" y="383"/>
                      <a:pt x="278" y="383"/>
                    </a:cubicBezTo>
                    <a:cubicBezTo>
                      <a:pt x="516" y="597"/>
                      <a:pt x="516" y="597"/>
                      <a:pt x="516" y="597"/>
                    </a:cubicBezTo>
                    <a:close/>
                  </a:path>
                </a:pathLst>
              </a:custGeom>
              <a:grpFill/>
              <a:ln>
                <a:noFill/>
              </a:ln>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29" name="Freeform 7"/>
              <p:cNvSpPr>
                <a:spLocks/>
              </p:cNvSpPr>
              <p:nvPr/>
            </p:nvSpPr>
            <p:spPr bwMode="auto">
              <a:xfrm>
                <a:off x="6894513" y="5699126"/>
                <a:ext cx="1743075" cy="1747838"/>
              </a:xfrm>
              <a:custGeom>
                <a:avLst/>
                <a:gdLst>
                  <a:gd name="T0" fmla="*/ 770 w 1530"/>
                  <a:gd name="T1" fmla="*/ 1534 h 1534"/>
                  <a:gd name="T2" fmla="*/ 0 w 1530"/>
                  <a:gd name="T3" fmla="*/ 760 h 1534"/>
                  <a:gd name="T4" fmla="*/ 3 w 1530"/>
                  <a:gd name="T5" fmla="*/ 726 h 1534"/>
                  <a:gd name="T6" fmla="*/ 95 w 1530"/>
                  <a:gd name="T7" fmla="*/ 719 h 1534"/>
                  <a:gd name="T8" fmla="*/ 95 w 1530"/>
                  <a:gd name="T9" fmla="*/ 760 h 1534"/>
                  <a:gd name="T10" fmla="*/ 770 w 1530"/>
                  <a:gd name="T11" fmla="*/ 1443 h 1534"/>
                  <a:gd name="T12" fmla="*/ 1438 w 1530"/>
                  <a:gd name="T13" fmla="*/ 760 h 1534"/>
                  <a:gd name="T14" fmla="*/ 770 w 1530"/>
                  <a:gd name="T15" fmla="*/ 91 h 1534"/>
                  <a:gd name="T16" fmla="*/ 227 w 1530"/>
                  <a:gd name="T17" fmla="*/ 366 h 1534"/>
                  <a:gd name="T18" fmla="*/ 88 w 1530"/>
                  <a:gd name="T19" fmla="*/ 411 h 1534"/>
                  <a:gd name="T20" fmla="*/ 770 w 1530"/>
                  <a:gd name="T21" fmla="*/ 0 h 1534"/>
                  <a:gd name="T22" fmla="*/ 1530 w 1530"/>
                  <a:gd name="T23" fmla="*/ 760 h 1534"/>
                  <a:gd name="T24" fmla="*/ 770 w 1530"/>
                  <a:gd name="T25" fmla="*/ 1534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0" h="1534">
                    <a:moveTo>
                      <a:pt x="770" y="1534"/>
                    </a:moveTo>
                    <a:cubicBezTo>
                      <a:pt x="339" y="1534"/>
                      <a:pt x="0" y="1195"/>
                      <a:pt x="0" y="760"/>
                    </a:cubicBezTo>
                    <a:cubicBezTo>
                      <a:pt x="0" y="750"/>
                      <a:pt x="3" y="736"/>
                      <a:pt x="3" y="726"/>
                    </a:cubicBezTo>
                    <a:cubicBezTo>
                      <a:pt x="34" y="726"/>
                      <a:pt x="64" y="723"/>
                      <a:pt x="95" y="719"/>
                    </a:cubicBezTo>
                    <a:cubicBezTo>
                      <a:pt x="95" y="733"/>
                      <a:pt x="95" y="747"/>
                      <a:pt x="95" y="760"/>
                    </a:cubicBezTo>
                    <a:cubicBezTo>
                      <a:pt x="95" y="1130"/>
                      <a:pt x="400" y="1443"/>
                      <a:pt x="770" y="1443"/>
                    </a:cubicBezTo>
                    <a:cubicBezTo>
                      <a:pt x="1139" y="1443"/>
                      <a:pt x="1438" y="1130"/>
                      <a:pt x="1438" y="760"/>
                    </a:cubicBezTo>
                    <a:cubicBezTo>
                      <a:pt x="1438" y="390"/>
                      <a:pt x="1139" y="91"/>
                      <a:pt x="770" y="91"/>
                    </a:cubicBezTo>
                    <a:cubicBezTo>
                      <a:pt x="549" y="91"/>
                      <a:pt x="349" y="200"/>
                      <a:pt x="227" y="366"/>
                    </a:cubicBezTo>
                    <a:cubicBezTo>
                      <a:pt x="183" y="387"/>
                      <a:pt x="135" y="400"/>
                      <a:pt x="88" y="411"/>
                    </a:cubicBezTo>
                    <a:cubicBezTo>
                      <a:pt x="213" y="166"/>
                      <a:pt x="468" y="0"/>
                      <a:pt x="770" y="0"/>
                    </a:cubicBezTo>
                    <a:cubicBezTo>
                      <a:pt x="1190" y="0"/>
                      <a:pt x="1530" y="339"/>
                      <a:pt x="1530" y="760"/>
                    </a:cubicBezTo>
                    <a:cubicBezTo>
                      <a:pt x="1530" y="1195"/>
                      <a:pt x="1190" y="1534"/>
                      <a:pt x="770" y="1534"/>
                    </a:cubicBezTo>
                    <a:close/>
                  </a:path>
                </a:pathLst>
              </a:custGeom>
              <a:grpFill/>
              <a:ln>
                <a:noFill/>
              </a:ln>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30" name="Freeform 8"/>
              <p:cNvSpPr>
                <a:spLocks/>
              </p:cNvSpPr>
              <p:nvPr/>
            </p:nvSpPr>
            <p:spPr bwMode="auto">
              <a:xfrm>
                <a:off x="6059488" y="4718051"/>
                <a:ext cx="1676400" cy="1685925"/>
              </a:xfrm>
              <a:custGeom>
                <a:avLst/>
                <a:gdLst>
                  <a:gd name="T0" fmla="*/ 1380 w 1472"/>
                  <a:gd name="T1" fmla="*/ 761 h 1481"/>
                  <a:gd name="T2" fmla="*/ 1384 w 1472"/>
                  <a:gd name="T3" fmla="*/ 734 h 1481"/>
                  <a:gd name="T4" fmla="*/ 729 w 1472"/>
                  <a:gd name="T5" fmla="*/ 89 h 1481"/>
                  <a:gd name="T6" fmla="*/ 88 w 1472"/>
                  <a:gd name="T7" fmla="*/ 734 h 1481"/>
                  <a:gd name="T8" fmla="*/ 729 w 1472"/>
                  <a:gd name="T9" fmla="*/ 1390 h 1481"/>
                  <a:gd name="T10" fmla="*/ 1255 w 1472"/>
                  <a:gd name="T11" fmla="*/ 1121 h 1481"/>
                  <a:gd name="T12" fmla="*/ 1394 w 1472"/>
                  <a:gd name="T13" fmla="*/ 1074 h 1481"/>
                  <a:gd name="T14" fmla="*/ 729 w 1472"/>
                  <a:gd name="T15" fmla="*/ 1481 h 1481"/>
                  <a:gd name="T16" fmla="*/ 0 w 1472"/>
                  <a:gd name="T17" fmla="*/ 734 h 1481"/>
                  <a:gd name="T18" fmla="*/ 729 w 1472"/>
                  <a:gd name="T19" fmla="*/ 0 h 1481"/>
                  <a:gd name="T20" fmla="*/ 1472 w 1472"/>
                  <a:gd name="T21" fmla="*/ 734 h 1481"/>
                  <a:gd name="T22" fmla="*/ 1472 w 1472"/>
                  <a:gd name="T23" fmla="*/ 754 h 1481"/>
                  <a:gd name="T24" fmla="*/ 1380 w 1472"/>
                  <a:gd name="T25" fmla="*/ 761 h 1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2" h="1481">
                    <a:moveTo>
                      <a:pt x="1380" y="761"/>
                    </a:moveTo>
                    <a:cubicBezTo>
                      <a:pt x="1384" y="751"/>
                      <a:pt x="1384" y="744"/>
                      <a:pt x="1384" y="734"/>
                    </a:cubicBezTo>
                    <a:cubicBezTo>
                      <a:pt x="1384" y="377"/>
                      <a:pt x="1085" y="89"/>
                      <a:pt x="729" y="89"/>
                    </a:cubicBezTo>
                    <a:cubicBezTo>
                      <a:pt x="373" y="89"/>
                      <a:pt x="88" y="377"/>
                      <a:pt x="88" y="734"/>
                    </a:cubicBezTo>
                    <a:cubicBezTo>
                      <a:pt x="88" y="1094"/>
                      <a:pt x="373" y="1390"/>
                      <a:pt x="729" y="1390"/>
                    </a:cubicBezTo>
                    <a:cubicBezTo>
                      <a:pt x="943" y="1390"/>
                      <a:pt x="1136" y="1284"/>
                      <a:pt x="1255" y="1121"/>
                    </a:cubicBezTo>
                    <a:cubicBezTo>
                      <a:pt x="1299" y="1101"/>
                      <a:pt x="1343" y="1084"/>
                      <a:pt x="1394" y="1074"/>
                    </a:cubicBezTo>
                    <a:cubicBezTo>
                      <a:pt x="1272" y="1318"/>
                      <a:pt x="1024" y="1481"/>
                      <a:pt x="729" y="1481"/>
                    </a:cubicBezTo>
                    <a:cubicBezTo>
                      <a:pt x="326" y="1481"/>
                      <a:pt x="0" y="1152"/>
                      <a:pt x="0" y="734"/>
                    </a:cubicBezTo>
                    <a:cubicBezTo>
                      <a:pt x="0" y="326"/>
                      <a:pt x="326" y="0"/>
                      <a:pt x="729" y="0"/>
                    </a:cubicBezTo>
                    <a:cubicBezTo>
                      <a:pt x="1146" y="0"/>
                      <a:pt x="1472" y="326"/>
                      <a:pt x="1472" y="734"/>
                    </a:cubicBezTo>
                    <a:cubicBezTo>
                      <a:pt x="1472" y="741"/>
                      <a:pt x="1472" y="748"/>
                      <a:pt x="1472" y="754"/>
                    </a:cubicBezTo>
                    <a:cubicBezTo>
                      <a:pt x="1442" y="754"/>
                      <a:pt x="1411" y="758"/>
                      <a:pt x="1380" y="761"/>
                    </a:cubicBezTo>
                    <a:close/>
                  </a:path>
                </a:pathLst>
              </a:custGeom>
              <a:grpFill/>
              <a:ln>
                <a:noFill/>
              </a:ln>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grpSp>
      </p:grpSp>
      <p:sp>
        <p:nvSpPr>
          <p:cNvPr id="31" name="Rectangle 30"/>
          <p:cNvSpPr/>
          <p:nvPr/>
        </p:nvSpPr>
        <p:spPr bwMode="auto">
          <a:xfrm>
            <a:off x="4532672" y="5206490"/>
            <a:ext cx="3384200" cy="799260"/>
          </a:xfrm>
          <a:prstGeom prst="rect">
            <a:avLst/>
          </a:prstGeom>
          <a:solidFill>
            <a:srgbClr val="B4009E"/>
          </a:solidFill>
          <a:ln w="9525" cap="flat" cmpd="sng" algn="ctr">
            <a:noFill/>
            <a:prstDash val="solid"/>
            <a:headEnd type="none" w="med" len="med"/>
            <a:tailEnd type="none" w="med" len="med"/>
          </a:ln>
          <a:effectLst/>
        </p:spPr>
        <p:txBody>
          <a:bodyPr rot="0" spcFirstLastPara="0" vertOverflow="overflow" horzOverflow="overflow" vert="horz" wrap="square" lIns="146262" tIns="91414" rIns="91414" bIns="91414" numCol="1" spcCol="0" rtlCol="0" fromWordArt="0" anchor="ctr" anchorCtr="0" forceAA="0" compatLnSpc="1">
            <a:prstTxWarp prst="textNoShape">
              <a:avLst/>
            </a:prstTxWarp>
            <a:noAutofit/>
          </a:bodyPr>
          <a:lstStyle/>
          <a:p>
            <a:pPr defTabSz="932418">
              <a:lnSpc>
                <a:spcPct val="90000"/>
              </a:lnSpc>
              <a:spcAft>
                <a:spcPts val="600"/>
              </a:spcAft>
              <a:defRPr/>
            </a:pPr>
            <a:r>
              <a:rPr lang="en-US" kern="0" dirty="0">
                <a:gradFill>
                  <a:gsLst>
                    <a:gs pos="0">
                      <a:srgbClr val="FFFFFF"/>
                    </a:gs>
                    <a:gs pos="100000">
                      <a:srgbClr val="FFFFFF"/>
                    </a:gs>
                  </a:gsLst>
                  <a:lin ang="5400000" scaled="0"/>
                </a:gradFill>
              </a:rPr>
              <a:t>On-premises</a:t>
            </a:r>
            <a:br>
              <a:rPr lang="en-US" kern="0" dirty="0">
                <a:gradFill>
                  <a:gsLst>
                    <a:gs pos="0">
                      <a:srgbClr val="FFFFFF"/>
                    </a:gs>
                    <a:gs pos="100000">
                      <a:srgbClr val="FFFFFF"/>
                    </a:gs>
                  </a:gsLst>
                  <a:lin ang="5400000" scaled="0"/>
                </a:gradFill>
              </a:rPr>
            </a:br>
            <a:r>
              <a:rPr lang="en-US" kern="0" dirty="0">
                <a:gradFill>
                  <a:gsLst>
                    <a:gs pos="0">
                      <a:srgbClr val="FFFFFF"/>
                    </a:gs>
                    <a:gs pos="100000">
                      <a:srgbClr val="FFFFFF"/>
                    </a:gs>
                  </a:gsLst>
                  <a:lin ang="5400000" scaled="0"/>
                </a:gradFill>
              </a:rPr>
              <a:t>identity</a:t>
            </a:r>
          </a:p>
        </p:txBody>
      </p:sp>
      <p:grpSp>
        <p:nvGrpSpPr>
          <p:cNvPr id="32" name="Group 31"/>
          <p:cNvGrpSpPr/>
          <p:nvPr/>
        </p:nvGrpSpPr>
        <p:grpSpPr>
          <a:xfrm flipH="1">
            <a:off x="7131345" y="5350941"/>
            <a:ext cx="704174" cy="549677"/>
            <a:chOff x="3773488" y="6164263"/>
            <a:chExt cx="2143124" cy="1651001"/>
          </a:xfrm>
          <a:solidFill>
            <a:srgbClr val="FFFFFF"/>
          </a:solidFill>
        </p:grpSpPr>
        <p:sp>
          <p:nvSpPr>
            <p:cNvPr id="33" name="Freeform 12"/>
            <p:cNvSpPr>
              <a:spLocks/>
            </p:cNvSpPr>
            <p:nvPr/>
          </p:nvSpPr>
          <p:spPr bwMode="auto">
            <a:xfrm>
              <a:off x="5143500" y="6450013"/>
              <a:ext cx="244475" cy="381000"/>
            </a:xfrm>
            <a:custGeom>
              <a:avLst/>
              <a:gdLst>
                <a:gd name="T0" fmla="*/ 115 w 246"/>
                <a:gd name="T1" fmla="*/ 242 h 385"/>
                <a:gd name="T2" fmla="*/ 115 w 246"/>
                <a:gd name="T3" fmla="*/ 376 h 385"/>
                <a:gd name="T4" fmla="*/ 180 w 246"/>
                <a:gd name="T5" fmla="*/ 184 h 385"/>
                <a:gd name="T6" fmla="*/ 0 w 246"/>
                <a:gd name="T7" fmla="*/ 0 h 385"/>
                <a:gd name="T8" fmla="*/ 0 w 246"/>
                <a:gd name="T9" fmla="*/ 0 h 385"/>
                <a:gd name="T10" fmla="*/ 115 w 246"/>
                <a:gd name="T11" fmla="*/ 242 h 385"/>
              </a:gdLst>
              <a:ahLst/>
              <a:cxnLst>
                <a:cxn ang="0">
                  <a:pos x="T0" y="T1"/>
                </a:cxn>
                <a:cxn ang="0">
                  <a:pos x="T2" y="T3"/>
                </a:cxn>
                <a:cxn ang="0">
                  <a:pos x="T4" y="T5"/>
                </a:cxn>
                <a:cxn ang="0">
                  <a:pos x="T6" y="T7"/>
                </a:cxn>
                <a:cxn ang="0">
                  <a:pos x="T8" y="T9"/>
                </a:cxn>
                <a:cxn ang="0">
                  <a:pos x="T10" y="T11"/>
                </a:cxn>
              </a:cxnLst>
              <a:rect l="0" t="0" r="r" b="b"/>
              <a:pathLst>
                <a:path w="246" h="385">
                  <a:moveTo>
                    <a:pt x="115" y="242"/>
                  </a:moveTo>
                  <a:cubicBezTo>
                    <a:pt x="115" y="376"/>
                    <a:pt x="115" y="376"/>
                    <a:pt x="115" y="376"/>
                  </a:cubicBezTo>
                  <a:cubicBezTo>
                    <a:pt x="172" y="385"/>
                    <a:pt x="246" y="326"/>
                    <a:pt x="180" y="184"/>
                  </a:cubicBezTo>
                  <a:cubicBezTo>
                    <a:pt x="123" y="50"/>
                    <a:pt x="41" y="8"/>
                    <a:pt x="0" y="0"/>
                  </a:cubicBezTo>
                  <a:cubicBezTo>
                    <a:pt x="0" y="0"/>
                    <a:pt x="0" y="0"/>
                    <a:pt x="0" y="0"/>
                  </a:cubicBezTo>
                  <a:cubicBezTo>
                    <a:pt x="74" y="50"/>
                    <a:pt x="115" y="142"/>
                    <a:pt x="115" y="2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34" name="Freeform 13"/>
            <p:cNvSpPr>
              <a:spLocks/>
            </p:cNvSpPr>
            <p:nvPr/>
          </p:nvSpPr>
          <p:spPr bwMode="auto">
            <a:xfrm>
              <a:off x="4637088" y="6450013"/>
              <a:ext cx="155575" cy="153988"/>
            </a:xfrm>
            <a:custGeom>
              <a:avLst/>
              <a:gdLst>
                <a:gd name="T0" fmla="*/ 156 w 156"/>
                <a:gd name="T1" fmla="*/ 0 h 156"/>
                <a:gd name="T2" fmla="*/ 156 w 156"/>
                <a:gd name="T3" fmla="*/ 0 h 156"/>
                <a:gd name="T4" fmla="*/ 0 w 156"/>
                <a:gd name="T5" fmla="*/ 123 h 156"/>
                <a:gd name="T6" fmla="*/ 49 w 156"/>
                <a:gd name="T7" fmla="*/ 156 h 156"/>
                <a:gd name="T8" fmla="*/ 156 w 156"/>
                <a:gd name="T9" fmla="*/ 0 h 156"/>
              </a:gdLst>
              <a:ahLst/>
              <a:cxnLst>
                <a:cxn ang="0">
                  <a:pos x="T0" y="T1"/>
                </a:cxn>
                <a:cxn ang="0">
                  <a:pos x="T2" y="T3"/>
                </a:cxn>
                <a:cxn ang="0">
                  <a:pos x="T4" y="T5"/>
                </a:cxn>
                <a:cxn ang="0">
                  <a:pos x="T6" y="T7"/>
                </a:cxn>
                <a:cxn ang="0">
                  <a:pos x="T8" y="T9"/>
                </a:cxn>
              </a:cxnLst>
              <a:rect l="0" t="0" r="r" b="b"/>
              <a:pathLst>
                <a:path w="156" h="156">
                  <a:moveTo>
                    <a:pt x="156" y="0"/>
                  </a:moveTo>
                  <a:cubicBezTo>
                    <a:pt x="156" y="0"/>
                    <a:pt x="156" y="0"/>
                    <a:pt x="156" y="0"/>
                  </a:cubicBezTo>
                  <a:cubicBezTo>
                    <a:pt x="123" y="8"/>
                    <a:pt x="57" y="41"/>
                    <a:pt x="0" y="123"/>
                  </a:cubicBezTo>
                  <a:cubicBezTo>
                    <a:pt x="16" y="131"/>
                    <a:pt x="33" y="148"/>
                    <a:pt x="49" y="156"/>
                  </a:cubicBezTo>
                  <a:cubicBezTo>
                    <a:pt x="66" y="90"/>
                    <a:pt x="107" y="33"/>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35" name="Freeform 14"/>
            <p:cNvSpPr>
              <a:spLocks/>
            </p:cNvSpPr>
            <p:nvPr/>
          </p:nvSpPr>
          <p:spPr bwMode="auto">
            <a:xfrm>
              <a:off x="4725988" y="6465888"/>
              <a:ext cx="485775" cy="349250"/>
            </a:xfrm>
            <a:custGeom>
              <a:avLst/>
              <a:gdLst>
                <a:gd name="T0" fmla="*/ 108 w 490"/>
                <a:gd name="T1" fmla="*/ 351 h 351"/>
                <a:gd name="T2" fmla="*/ 490 w 490"/>
                <a:gd name="T3" fmla="*/ 351 h 351"/>
                <a:gd name="T4" fmla="*/ 490 w 490"/>
                <a:gd name="T5" fmla="*/ 217 h 351"/>
                <a:gd name="T6" fmla="*/ 407 w 490"/>
                <a:gd name="T7" fmla="*/ 0 h 351"/>
                <a:gd name="T8" fmla="*/ 241 w 490"/>
                <a:gd name="T9" fmla="*/ 75 h 351"/>
                <a:gd name="T10" fmla="*/ 83 w 490"/>
                <a:gd name="T11" fmla="*/ 0 h 351"/>
                <a:gd name="T12" fmla="*/ 0 w 490"/>
                <a:gd name="T13" fmla="*/ 183 h 351"/>
                <a:gd name="T14" fmla="*/ 99 w 490"/>
                <a:gd name="T15" fmla="*/ 342 h 351"/>
                <a:gd name="T16" fmla="*/ 99 w 490"/>
                <a:gd name="T17" fmla="*/ 342 h 351"/>
                <a:gd name="T18" fmla="*/ 108 w 490"/>
                <a:gd name="T19"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351">
                  <a:moveTo>
                    <a:pt x="108" y="351"/>
                  </a:moveTo>
                  <a:cubicBezTo>
                    <a:pt x="224" y="300"/>
                    <a:pt x="365" y="300"/>
                    <a:pt x="490" y="351"/>
                  </a:cubicBezTo>
                  <a:cubicBezTo>
                    <a:pt x="490" y="217"/>
                    <a:pt x="490" y="217"/>
                    <a:pt x="490" y="217"/>
                  </a:cubicBezTo>
                  <a:cubicBezTo>
                    <a:pt x="490" y="133"/>
                    <a:pt x="457" y="58"/>
                    <a:pt x="407" y="0"/>
                  </a:cubicBezTo>
                  <a:cubicBezTo>
                    <a:pt x="365" y="50"/>
                    <a:pt x="307" y="75"/>
                    <a:pt x="241" y="75"/>
                  </a:cubicBezTo>
                  <a:cubicBezTo>
                    <a:pt x="174" y="75"/>
                    <a:pt x="116" y="50"/>
                    <a:pt x="83" y="0"/>
                  </a:cubicBezTo>
                  <a:cubicBezTo>
                    <a:pt x="33" y="50"/>
                    <a:pt x="8" y="108"/>
                    <a:pt x="0" y="183"/>
                  </a:cubicBezTo>
                  <a:cubicBezTo>
                    <a:pt x="33" y="217"/>
                    <a:pt x="74" y="275"/>
                    <a:pt x="99" y="342"/>
                  </a:cubicBezTo>
                  <a:cubicBezTo>
                    <a:pt x="99" y="342"/>
                    <a:pt x="99" y="342"/>
                    <a:pt x="99" y="342"/>
                  </a:cubicBezTo>
                  <a:cubicBezTo>
                    <a:pt x="108" y="342"/>
                    <a:pt x="108" y="351"/>
                    <a:pt x="108"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36" name="Oval 15"/>
            <p:cNvSpPr>
              <a:spLocks noChangeArrowheads="1"/>
            </p:cNvSpPr>
            <p:nvPr/>
          </p:nvSpPr>
          <p:spPr bwMode="auto">
            <a:xfrm>
              <a:off x="4808538" y="6164263"/>
              <a:ext cx="319087" cy="327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37" name="Freeform 16"/>
            <p:cNvSpPr>
              <a:spLocks/>
            </p:cNvSpPr>
            <p:nvPr/>
          </p:nvSpPr>
          <p:spPr bwMode="auto">
            <a:xfrm>
              <a:off x="4537075" y="6600826"/>
              <a:ext cx="238125" cy="300038"/>
            </a:xfrm>
            <a:custGeom>
              <a:avLst/>
              <a:gdLst>
                <a:gd name="T0" fmla="*/ 150 w 241"/>
                <a:gd name="T1" fmla="*/ 304 h 304"/>
                <a:gd name="T2" fmla="*/ 241 w 241"/>
                <a:gd name="T3" fmla="*/ 239 h 304"/>
                <a:gd name="T4" fmla="*/ 233 w 241"/>
                <a:gd name="T5" fmla="*/ 230 h 304"/>
                <a:gd name="T6" fmla="*/ 0 w 241"/>
                <a:gd name="T7" fmla="*/ 0 h 304"/>
                <a:gd name="T8" fmla="*/ 0 w 241"/>
                <a:gd name="T9" fmla="*/ 0 h 304"/>
                <a:gd name="T10" fmla="*/ 150 w 241"/>
                <a:gd name="T11" fmla="*/ 304 h 304"/>
              </a:gdLst>
              <a:ahLst/>
              <a:cxnLst>
                <a:cxn ang="0">
                  <a:pos x="T0" y="T1"/>
                </a:cxn>
                <a:cxn ang="0">
                  <a:pos x="T2" y="T3"/>
                </a:cxn>
                <a:cxn ang="0">
                  <a:pos x="T4" y="T5"/>
                </a:cxn>
                <a:cxn ang="0">
                  <a:pos x="T6" y="T7"/>
                </a:cxn>
                <a:cxn ang="0">
                  <a:pos x="T8" y="T9"/>
                </a:cxn>
                <a:cxn ang="0">
                  <a:pos x="T10" y="T11"/>
                </a:cxn>
              </a:cxnLst>
              <a:rect l="0" t="0" r="r" b="b"/>
              <a:pathLst>
                <a:path w="241" h="304">
                  <a:moveTo>
                    <a:pt x="150" y="304"/>
                  </a:moveTo>
                  <a:cubicBezTo>
                    <a:pt x="175" y="280"/>
                    <a:pt x="208" y="255"/>
                    <a:pt x="241" y="239"/>
                  </a:cubicBezTo>
                  <a:cubicBezTo>
                    <a:pt x="241" y="239"/>
                    <a:pt x="241" y="230"/>
                    <a:pt x="233" y="230"/>
                  </a:cubicBezTo>
                  <a:cubicBezTo>
                    <a:pt x="158" y="66"/>
                    <a:pt x="50" y="16"/>
                    <a:pt x="0" y="0"/>
                  </a:cubicBezTo>
                  <a:cubicBezTo>
                    <a:pt x="0" y="0"/>
                    <a:pt x="0" y="0"/>
                    <a:pt x="0" y="0"/>
                  </a:cubicBezTo>
                  <a:cubicBezTo>
                    <a:pt x="92" y="66"/>
                    <a:pt x="150" y="173"/>
                    <a:pt x="150" y="3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38" name="Freeform 17"/>
            <p:cNvSpPr>
              <a:spLocks/>
            </p:cNvSpPr>
            <p:nvPr/>
          </p:nvSpPr>
          <p:spPr bwMode="auto">
            <a:xfrm>
              <a:off x="3773488" y="6600826"/>
              <a:ext cx="315912" cy="481013"/>
            </a:xfrm>
            <a:custGeom>
              <a:avLst/>
              <a:gdLst>
                <a:gd name="T0" fmla="*/ 318 w 318"/>
                <a:gd name="T1" fmla="*/ 0 h 486"/>
                <a:gd name="T2" fmla="*/ 318 w 318"/>
                <a:gd name="T3" fmla="*/ 0 h 486"/>
                <a:gd name="T4" fmla="*/ 84 w 318"/>
                <a:gd name="T5" fmla="*/ 231 h 486"/>
                <a:gd name="T6" fmla="*/ 167 w 318"/>
                <a:gd name="T7" fmla="*/ 478 h 486"/>
                <a:gd name="T8" fmla="*/ 167 w 318"/>
                <a:gd name="T9" fmla="*/ 305 h 486"/>
                <a:gd name="T10" fmla="*/ 318 w 318"/>
                <a:gd name="T11" fmla="*/ 0 h 486"/>
              </a:gdLst>
              <a:ahLst/>
              <a:cxnLst>
                <a:cxn ang="0">
                  <a:pos x="T0" y="T1"/>
                </a:cxn>
                <a:cxn ang="0">
                  <a:pos x="T2" y="T3"/>
                </a:cxn>
                <a:cxn ang="0">
                  <a:pos x="T4" y="T5"/>
                </a:cxn>
                <a:cxn ang="0">
                  <a:pos x="T6" y="T7"/>
                </a:cxn>
                <a:cxn ang="0">
                  <a:pos x="T8" y="T9"/>
                </a:cxn>
                <a:cxn ang="0">
                  <a:pos x="T10" y="T11"/>
                </a:cxn>
              </a:cxnLst>
              <a:rect l="0" t="0" r="r" b="b"/>
              <a:pathLst>
                <a:path w="318" h="486">
                  <a:moveTo>
                    <a:pt x="318" y="0"/>
                  </a:moveTo>
                  <a:cubicBezTo>
                    <a:pt x="318" y="0"/>
                    <a:pt x="318" y="0"/>
                    <a:pt x="318" y="0"/>
                  </a:cubicBezTo>
                  <a:cubicBezTo>
                    <a:pt x="268" y="16"/>
                    <a:pt x="151" y="66"/>
                    <a:pt x="84" y="231"/>
                  </a:cubicBezTo>
                  <a:cubicBezTo>
                    <a:pt x="0" y="404"/>
                    <a:pt x="92" y="486"/>
                    <a:pt x="167" y="478"/>
                  </a:cubicBezTo>
                  <a:cubicBezTo>
                    <a:pt x="167" y="305"/>
                    <a:pt x="167" y="305"/>
                    <a:pt x="167" y="305"/>
                  </a:cubicBezTo>
                  <a:cubicBezTo>
                    <a:pt x="167" y="181"/>
                    <a:pt x="226" y="66"/>
                    <a:pt x="3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39" name="Freeform 18"/>
            <p:cNvSpPr>
              <a:spLocks/>
            </p:cNvSpPr>
            <p:nvPr/>
          </p:nvSpPr>
          <p:spPr bwMode="auto">
            <a:xfrm>
              <a:off x="3997325" y="6624638"/>
              <a:ext cx="623887" cy="679450"/>
            </a:xfrm>
            <a:custGeom>
              <a:avLst/>
              <a:gdLst>
                <a:gd name="T0" fmla="*/ 630 w 630"/>
                <a:gd name="T1" fmla="*/ 273 h 685"/>
                <a:gd name="T2" fmla="*/ 522 w 630"/>
                <a:gd name="T3" fmla="*/ 0 h 685"/>
                <a:gd name="T4" fmla="*/ 315 w 630"/>
                <a:gd name="T5" fmla="*/ 99 h 685"/>
                <a:gd name="T6" fmla="*/ 116 w 630"/>
                <a:gd name="T7" fmla="*/ 0 h 685"/>
                <a:gd name="T8" fmla="*/ 0 w 630"/>
                <a:gd name="T9" fmla="*/ 273 h 685"/>
                <a:gd name="T10" fmla="*/ 0 w 630"/>
                <a:gd name="T11" fmla="*/ 545 h 685"/>
                <a:gd name="T12" fmla="*/ 124 w 630"/>
                <a:gd name="T13" fmla="*/ 685 h 685"/>
                <a:gd name="T14" fmla="*/ 514 w 630"/>
                <a:gd name="T15" fmla="*/ 685 h 685"/>
                <a:gd name="T16" fmla="*/ 514 w 630"/>
                <a:gd name="T17" fmla="*/ 685 h 685"/>
                <a:gd name="T18" fmla="*/ 563 w 630"/>
                <a:gd name="T19" fmla="*/ 454 h 685"/>
                <a:gd name="T20" fmla="*/ 630 w 630"/>
                <a:gd name="T21" fmla="*/ 339 h 685"/>
                <a:gd name="T22" fmla="*/ 630 w 630"/>
                <a:gd name="T23" fmla="*/ 273 h 685"/>
                <a:gd name="T24" fmla="*/ 630 w 630"/>
                <a:gd name="T25" fmla="*/ 273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0" h="685">
                  <a:moveTo>
                    <a:pt x="630" y="273"/>
                  </a:moveTo>
                  <a:cubicBezTo>
                    <a:pt x="630" y="165"/>
                    <a:pt x="588" y="66"/>
                    <a:pt x="522" y="0"/>
                  </a:cubicBezTo>
                  <a:cubicBezTo>
                    <a:pt x="472" y="58"/>
                    <a:pt x="398" y="99"/>
                    <a:pt x="315" y="99"/>
                  </a:cubicBezTo>
                  <a:cubicBezTo>
                    <a:pt x="232" y="99"/>
                    <a:pt x="165" y="58"/>
                    <a:pt x="116" y="0"/>
                  </a:cubicBezTo>
                  <a:cubicBezTo>
                    <a:pt x="41" y="66"/>
                    <a:pt x="0" y="165"/>
                    <a:pt x="0" y="273"/>
                  </a:cubicBezTo>
                  <a:cubicBezTo>
                    <a:pt x="0" y="545"/>
                    <a:pt x="0" y="545"/>
                    <a:pt x="0" y="545"/>
                  </a:cubicBezTo>
                  <a:cubicBezTo>
                    <a:pt x="0" y="628"/>
                    <a:pt x="58" y="685"/>
                    <a:pt x="124" y="685"/>
                  </a:cubicBezTo>
                  <a:cubicBezTo>
                    <a:pt x="514" y="685"/>
                    <a:pt x="514" y="685"/>
                    <a:pt x="514" y="685"/>
                  </a:cubicBezTo>
                  <a:cubicBezTo>
                    <a:pt x="514" y="685"/>
                    <a:pt x="514" y="685"/>
                    <a:pt x="514" y="685"/>
                  </a:cubicBezTo>
                  <a:cubicBezTo>
                    <a:pt x="514" y="611"/>
                    <a:pt x="522" y="529"/>
                    <a:pt x="563" y="454"/>
                  </a:cubicBezTo>
                  <a:cubicBezTo>
                    <a:pt x="580" y="413"/>
                    <a:pt x="605" y="372"/>
                    <a:pt x="630" y="339"/>
                  </a:cubicBezTo>
                  <a:cubicBezTo>
                    <a:pt x="630" y="273"/>
                    <a:pt x="630" y="273"/>
                    <a:pt x="630" y="273"/>
                  </a:cubicBezTo>
                  <a:cubicBezTo>
                    <a:pt x="630" y="273"/>
                    <a:pt x="630" y="273"/>
                    <a:pt x="630" y="2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40" name="Oval 19"/>
            <p:cNvSpPr>
              <a:spLocks noChangeArrowheads="1"/>
            </p:cNvSpPr>
            <p:nvPr/>
          </p:nvSpPr>
          <p:spPr bwMode="auto">
            <a:xfrm>
              <a:off x="4100513" y="6235701"/>
              <a:ext cx="419100" cy="4095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41" name="Freeform 20"/>
            <p:cNvSpPr>
              <a:spLocks/>
            </p:cNvSpPr>
            <p:nvPr/>
          </p:nvSpPr>
          <p:spPr bwMode="auto">
            <a:xfrm>
              <a:off x="5387975" y="7337426"/>
              <a:ext cx="528637" cy="477838"/>
            </a:xfrm>
            <a:custGeom>
              <a:avLst/>
              <a:gdLst>
                <a:gd name="T0" fmla="*/ 466 w 533"/>
                <a:gd name="T1" fmla="*/ 200 h 482"/>
                <a:gd name="T2" fmla="*/ 283 w 533"/>
                <a:gd name="T3" fmla="*/ 117 h 482"/>
                <a:gd name="T4" fmla="*/ 258 w 533"/>
                <a:gd name="T5" fmla="*/ 50 h 482"/>
                <a:gd name="T6" fmla="*/ 166 w 533"/>
                <a:gd name="T7" fmla="*/ 0 h 482"/>
                <a:gd name="T8" fmla="*/ 116 w 533"/>
                <a:gd name="T9" fmla="*/ 192 h 482"/>
                <a:gd name="T10" fmla="*/ 0 w 533"/>
                <a:gd name="T11" fmla="*/ 349 h 482"/>
                <a:gd name="T12" fmla="*/ 91 w 533"/>
                <a:gd name="T13" fmla="*/ 391 h 482"/>
                <a:gd name="T14" fmla="*/ 158 w 533"/>
                <a:gd name="T15" fmla="*/ 366 h 482"/>
                <a:gd name="T16" fmla="*/ 341 w 533"/>
                <a:gd name="T17" fmla="*/ 458 h 482"/>
                <a:gd name="T18" fmla="*/ 483 w 533"/>
                <a:gd name="T19" fmla="*/ 391 h 482"/>
                <a:gd name="T20" fmla="*/ 499 w 533"/>
                <a:gd name="T21" fmla="*/ 349 h 482"/>
                <a:gd name="T22" fmla="*/ 466 w 533"/>
                <a:gd name="T23" fmla="*/ 20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3" h="482">
                  <a:moveTo>
                    <a:pt x="466" y="200"/>
                  </a:moveTo>
                  <a:cubicBezTo>
                    <a:pt x="283" y="117"/>
                    <a:pt x="283" y="117"/>
                    <a:pt x="283" y="117"/>
                  </a:cubicBezTo>
                  <a:cubicBezTo>
                    <a:pt x="291" y="92"/>
                    <a:pt x="283" y="59"/>
                    <a:pt x="258" y="50"/>
                  </a:cubicBezTo>
                  <a:cubicBezTo>
                    <a:pt x="166" y="0"/>
                    <a:pt x="166" y="0"/>
                    <a:pt x="166" y="0"/>
                  </a:cubicBezTo>
                  <a:cubicBezTo>
                    <a:pt x="158" y="67"/>
                    <a:pt x="141" y="133"/>
                    <a:pt x="116" y="192"/>
                  </a:cubicBezTo>
                  <a:cubicBezTo>
                    <a:pt x="83" y="250"/>
                    <a:pt x="41" y="308"/>
                    <a:pt x="0" y="349"/>
                  </a:cubicBezTo>
                  <a:cubicBezTo>
                    <a:pt x="91" y="391"/>
                    <a:pt x="91" y="391"/>
                    <a:pt x="91" y="391"/>
                  </a:cubicBezTo>
                  <a:cubicBezTo>
                    <a:pt x="116" y="408"/>
                    <a:pt x="150" y="391"/>
                    <a:pt x="158" y="366"/>
                  </a:cubicBezTo>
                  <a:cubicBezTo>
                    <a:pt x="341" y="458"/>
                    <a:pt x="341" y="458"/>
                    <a:pt x="341" y="458"/>
                  </a:cubicBezTo>
                  <a:cubicBezTo>
                    <a:pt x="391" y="482"/>
                    <a:pt x="449" y="449"/>
                    <a:pt x="483" y="391"/>
                  </a:cubicBezTo>
                  <a:cubicBezTo>
                    <a:pt x="499" y="349"/>
                    <a:pt x="499" y="349"/>
                    <a:pt x="499" y="349"/>
                  </a:cubicBezTo>
                  <a:cubicBezTo>
                    <a:pt x="533" y="291"/>
                    <a:pt x="516" y="225"/>
                    <a:pt x="466"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42" name="Freeform 21"/>
            <p:cNvSpPr>
              <a:spLocks noEditPoints="1"/>
            </p:cNvSpPr>
            <p:nvPr/>
          </p:nvSpPr>
          <p:spPr bwMode="auto">
            <a:xfrm>
              <a:off x="4511675" y="6788151"/>
              <a:ext cx="1027112" cy="1027113"/>
            </a:xfrm>
            <a:custGeom>
              <a:avLst/>
              <a:gdLst>
                <a:gd name="T0" fmla="*/ 713 w 1036"/>
                <a:gd name="T1" fmla="*/ 108 h 1036"/>
                <a:gd name="T2" fmla="*/ 108 w 1036"/>
                <a:gd name="T3" fmla="*/ 324 h 1036"/>
                <a:gd name="T4" fmla="*/ 323 w 1036"/>
                <a:gd name="T5" fmla="*/ 929 h 1036"/>
                <a:gd name="T6" fmla="*/ 928 w 1036"/>
                <a:gd name="T7" fmla="*/ 713 h 1036"/>
                <a:gd name="T8" fmla="*/ 713 w 1036"/>
                <a:gd name="T9" fmla="*/ 108 h 1036"/>
                <a:gd name="T10" fmla="*/ 804 w 1036"/>
                <a:gd name="T11" fmla="*/ 655 h 1036"/>
                <a:gd name="T12" fmla="*/ 389 w 1036"/>
                <a:gd name="T13" fmla="*/ 796 h 1036"/>
                <a:gd name="T14" fmla="*/ 240 w 1036"/>
                <a:gd name="T15" fmla="*/ 382 h 1036"/>
                <a:gd name="T16" fmla="*/ 655 w 1036"/>
                <a:gd name="T17" fmla="*/ 232 h 1036"/>
                <a:gd name="T18" fmla="*/ 804 w 1036"/>
                <a:gd name="T19" fmla="*/ 65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6" h="1036">
                  <a:moveTo>
                    <a:pt x="713" y="108"/>
                  </a:moveTo>
                  <a:cubicBezTo>
                    <a:pt x="489" y="0"/>
                    <a:pt x="215" y="100"/>
                    <a:pt x="108" y="324"/>
                  </a:cubicBezTo>
                  <a:cubicBezTo>
                    <a:pt x="0" y="547"/>
                    <a:pt x="99" y="821"/>
                    <a:pt x="323" y="929"/>
                  </a:cubicBezTo>
                  <a:cubicBezTo>
                    <a:pt x="547" y="1036"/>
                    <a:pt x="820" y="937"/>
                    <a:pt x="928" y="713"/>
                  </a:cubicBezTo>
                  <a:cubicBezTo>
                    <a:pt x="1036" y="489"/>
                    <a:pt x="945" y="216"/>
                    <a:pt x="713" y="108"/>
                  </a:cubicBezTo>
                  <a:close/>
                  <a:moveTo>
                    <a:pt x="804" y="655"/>
                  </a:moveTo>
                  <a:cubicBezTo>
                    <a:pt x="729" y="804"/>
                    <a:pt x="539" y="871"/>
                    <a:pt x="389" y="796"/>
                  </a:cubicBezTo>
                  <a:cubicBezTo>
                    <a:pt x="232" y="721"/>
                    <a:pt x="166" y="539"/>
                    <a:pt x="240" y="382"/>
                  </a:cubicBezTo>
                  <a:cubicBezTo>
                    <a:pt x="315" y="224"/>
                    <a:pt x="497" y="158"/>
                    <a:pt x="655" y="232"/>
                  </a:cubicBezTo>
                  <a:cubicBezTo>
                    <a:pt x="812" y="307"/>
                    <a:pt x="879" y="498"/>
                    <a:pt x="804"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43" name="Freeform 22"/>
            <p:cNvSpPr>
              <a:spLocks/>
            </p:cNvSpPr>
            <p:nvPr/>
          </p:nvSpPr>
          <p:spPr bwMode="auto">
            <a:xfrm>
              <a:off x="4808538" y="7032626"/>
              <a:ext cx="344487" cy="230188"/>
            </a:xfrm>
            <a:custGeom>
              <a:avLst/>
              <a:gdLst>
                <a:gd name="T0" fmla="*/ 322 w 347"/>
                <a:gd name="T1" fmla="*/ 58 h 232"/>
                <a:gd name="T2" fmla="*/ 322 w 347"/>
                <a:gd name="T3" fmla="*/ 58 h 232"/>
                <a:gd name="T4" fmla="*/ 8 w 347"/>
                <a:gd name="T5" fmla="*/ 166 h 232"/>
                <a:gd name="T6" fmla="*/ 25 w 347"/>
                <a:gd name="T7" fmla="*/ 224 h 232"/>
                <a:gd name="T8" fmla="*/ 83 w 347"/>
                <a:gd name="T9" fmla="*/ 199 h 232"/>
                <a:gd name="T10" fmla="*/ 289 w 347"/>
                <a:gd name="T11" fmla="*/ 124 h 232"/>
                <a:gd name="T12" fmla="*/ 339 w 347"/>
                <a:gd name="T13" fmla="*/ 108 h 232"/>
                <a:gd name="T14" fmla="*/ 322 w 347"/>
                <a:gd name="T15" fmla="*/ 58 h 2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232">
                  <a:moveTo>
                    <a:pt x="322" y="58"/>
                  </a:moveTo>
                  <a:cubicBezTo>
                    <a:pt x="322" y="58"/>
                    <a:pt x="322" y="58"/>
                    <a:pt x="322" y="58"/>
                  </a:cubicBezTo>
                  <a:cubicBezTo>
                    <a:pt x="207" y="0"/>
                    <a:pt x="66" y="49"/>
                    <a:pt x="8" y="166"/>
                  </a:cubicBezTo>
                  <a:cubicBezTo>
                    <a:pt x="0" y="191"/>
                    <a:pt x="8" y="207"/>
                    <a:pt x="25" y="224"/>
                  </a:cubicBezTo>
                  <a:cubicBezTo>
                    <a:pt x="50" y="232"/>
                    <a:pt x="66" y="224"/>
                    <a:pt x="83" y="199"/>
                  </a:cubicBezTo>
                  <a:cubicBezTo>
                    <a:pt x="116" y="124"/>
                    <a:pt x="207" y="91"/>
                    <a:pt x="289" y="124"/>
                  </a:cubicBezTo>
                  <a:cubicBezTo>
                    <a:pt x="306" y="132"/>
                    <a:pt x="330" y="124"/>
                    <a:pt x="339" y="108"/>
                  </a:cubicBezTo>
                  <a:cubicBezTo>
                    <a:pt x="347" y="91"/>
                    <a:pt x="339" y="66"/>
                    <a:pt x="32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grpSp>
      <p:cxnSp>
        <p:nvCxnSpPr>
          <p:cNvPr id="44" name="Straight Arrow Connector 43"/>
          <p:cNvCxnSpPr/>
          <p:nvPr/>
        </p:nvCxnSpPr>
        <p:spPr>
          <a:xfrm>
            <a:off x="11209149" y="4931877"/>
            <a:ext cx="0" cy="533247"/>
          </a:xfrm>
          <a:prstGeom prst="straightConnector1">
            <a:avLst/>
          </a:prstGeom>
          <a:noFill/>
          <a:ln w="57150" cap="flat" cmpd="sng" algn="ctr">
            <a:solidFill>
              <a:srgbClr val="002050">
                <a:lumMod val="90000"/>
                <a:lumOff val="10000"/>
              </a:srgbClr>
            </a:solidFill>
            <a:prstDash val="solid"/>
            <a:headEnd type="triangle"/>
            <a:tailEnd type="none"/>
          </a:ln>
          <a:effectLst/>
        </p:spPr>
      </p:cxnSp>
      <p:sp>
        <p:nvSpPr>
          <p:cNvPr id="45" name="Rectangle 44"/>
          <p:cNvSpPr/>
          <p:nvPr/>
        </p:nvSpPr>
        <p:spPr bwMode="auto">
          <a:xfrm>
            <a:off x="8593441" y="5206490"/>
            <a:ext cx="3384200" cy="799260"/>
          </a:xfrm>
          <a:prstGeom prst="rect">
            <a:avLst/>
          </a:prstGeom>
          <a:solidFill>
            <a:srgbClr val="002050">
              <a:lumMod val="75000"/>
              <a:lumOff val="25000"/>
            </a:srgbClr>
          </a:solidFill>
          <a:ln w="9525" cap="flat" cmpd="sng" algn="ctr">
            <a:noFill/>
            <a:prstDash val="solid"/>
            <a:headEnd type="none" w="med" len="med"/>
            <a:tailEnd type="none" w="med" len="med"/>
          </a:ln>
          <a:effectLst/>
        </p:spPr>
        <p:txBody>
          <a:bodyPr rot="0" spcFirstLastPara="0" vertOverflow="overflow" horzOverflow="overflow" vert="horz" wrap="square" lIns="146262" tIns="91414" rIns="91414" bIns="91414" numCol="1" spcCol="0" rtlCol="0" fromWordArt="0" anchor="ctr" anchorCtr="0" forceAA="0" compatLnSpc="1">
            <a:prstTxWarp prst="textNoShape">
              <a:avLst/>
            </a:prstTxWarp>
            <a:noAutofit/>
          </a:bodyPr>
          <a:lstStyle/>
          <a:p>
            <a:pPr defTabSz="932418">
              <a:lnSpc>
                <a:spcPct val="90000"/>
              </a:lnSpc>
              <a:spcAft>
                <a:spcPts val="600"/>
              </a:spcAft>
              <a:defRPr/>
            </a:pPr>
            <a:r>
              <a:rPr lang="en-US" kern="0" dirty="0">
                <a:gradFill>
                  <a:gsLst>
                    <a:gs pos="0">
                      <a:srgbClr val="FFFFFF"/>
                    </a:gs>
                    <a:gs pos="100000">
                      <a:srgbClr val="FFFFFF"/>
                    </a:gs>
                  </a:gsLst>
                  <a:lin ang="5400000" scaled="0"/>
                </a:gradFill>
              </a:rPr>
              <a:t>On-premises</a:t>
            </a:r>
            <a:br>
              <a:rPr lang="en-US" kern="0" dirty="0">
                <a:gradFill>
                  <a:gsLst>
                    <a:gs pos="0">
                      <a:srgbClr val="FFFFFF"/>
                    </a:gs>
                    <a:gs pos="100000">
                      <a:srgbClr val="FFFFFF"/>
                    </a:gs>
                  </a:gsLst>
                  <a:lin ang="5400000" scaled="0"/>
                </a:gradFill>
              </a:rPr>
            </a:br>
            <a:r>
              <a:rPr lang="en-US" kern="0" dirty="0">
                <a:gradFill>
                  <a:gsLst>
                    <a:gs pos="0">
                      <a:srgbClr val="FFFFFF"/>
                    </a:gs>
                    <a:gs pos="100000">
                      <a:srgbClr val="FFFFFF"/>
                    </a:gs>
                  </a:gsLst>
                  <a:lin ang="5400000" scaled="0"/>
                </a:gradFill>
              </a:rPr>
              <a:t>identity</a:t>
            </a:r>
          </a:p>
        </p:txBody>
      </p:sp>
      <p:grpSp>
        <p:nvGrpSpPr>
          <p:cNvPr id="46" name="Group 45"/>
          <p:cNvGrpSpPr/>
          <p:nvPr/>
        </p:nvGrpSpPr>
        <p:grpSpPr>
          <a:xfrm flipH="1">
            <a:off x="11183013" y="5350941"/>
            <a:ext cx="704174" cy="549677"/>
            <a:chOff x="3773488" y="6164263"/>
            <a:chExt cx="2143124" cy="1651001"/>
          </a:xfrm>
          <a:solidFill>
            <a:srgbClr val="FFFFFF"/>
          </a:solidFill>
        </p:grpSpPr>
        <p:sp>
          <p:nvSpPr>
            <p:cNvPr id="47" name="Freeform 12"/>
            <p:cNvSpPr>
              <a:spLocks/>
            </p:cNvSpPr>
            <p:nvPr/>
          </p:nvSpPr>
          <p:spPr bwMode="auto">
            <a:xfrm>
              <a:off x="5143500" y="6450013"/>
              <a:ext cx="244475" cy="381000"/>
            </a:xfrm>
            <a:custGeom>
              <a:avLst/>
              <a:gdLst>
                <a:gd name="T0" fmla="*/ 115 w 246"/>
                <a:gd name="T1" fmla="*/ 242 h 385"/>
                <a:gd name="T2" fmla="*/ 115 w 246"/>
                <a:gd name="T3" fmla="*/ 376 h 385"/>
                <a:gd name="T4" fmla="*/ 180 w 246"/>
                <a:gd name="T5" fmla="*/ 184 h 385"/>
                <a:gd name="T6" fmla="*/ 0 w 246"/>
                <a:gd name="T7" fmla="*/ 0 h 385"/>
                <a:gd name="T8" fmla="*/ 0 w 246"/>
                <a:gd name="T9" fmla="*/ 0 h 385"/>
                <a:gd name="T10" fmla="*/ 115 w 246"/>
                <a:gd name="T11" fmla="*/ 242 h 385"/>
              </a:gdLst>
              <a:ahLst/>
              <a:cxnLst>
                <a:cxn ang="0">
                  <a:pos x="T0" y="T1"/>
                </a:cxn>
                <a:cxn ang="0">
                  <a:pos x="T2" y="T3"/>
                </a:cxn>
                <a:cxn ang="0">
                  <a:pos x="T4" y="T5"/>
                </a:cxn>
                <a:cxn ang="0">
                  <a:pos x="T6" y="T7"/>
                </a:cxn>
                <a:cxn ang="0">
                  <a:pos x="T8" y="T9"/>
                </a:cxn>
                <a:cxn ang="0">
                  <a:pos x="T10" y="T11"/>
                </a:cxn>
              </a:cxnLst>
              <a:rect l="0" t="0" r="r" b="b"/>
              <a:pathLst>
                <a:path w="246" h="385">
                  <a:moveTo>
                    <a:pt x="115" y="242"/>
                  </a:moveTo>
                  <a:cubicBezTo>
                    <a:pt x="115" y="376"/>
                    <a:pt x="115" y="376"/>
                    <a:pt x="115" y="376"/>
                  </a:cubicBezTo>
                  <a:cubicBezTo>
                    <a:pt x="172" y="385"/>
                    <a:pt x="246" y="326"/>
                    <a:pt x="180" y="184"/>
                  </a:cubicBezTo>
                  <a:cubicBezTo>
                    <a:pt x="123" y="50"/>
                    <a:pt x="41" y="8"/>
                    <a:pt x="0" y="0"/>
                  </a:cubicBezTo>
                  <a:cubicBezTo>
                    <a:pt x="0" y="0"/>
                    <a:pt x="0" y="0"/>
                    <a:pt x="0" y="0"/>
                  </a:cubicBezTo>
                  <a:cubicBezTo>
                    <a:pt x="74" y="50"/>
                    <a:pt x="115" y="142"/>
                    <a:pt x="115" y="2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48" name="Freeform 13"/>
            <p:cNvSpPr>
              <a:spLocks/>
            </p:cNvSpPr>
            <p:nvPr/>
          </p:nvSpPr>
          <p:spPr bwMode="auto">
            <a:xfrm>
              <a:off x="4637088" y="6450013"/>
              <a:ext cx="155575" cy="153988"/>
            </a:xfrm>
            <a:custGeom>
              <a:avLst/>
              <a:gdLst>
                <a:gd name="T0" fmla="*/ 156 w 156"/>
                <a:gd name="T1" fmla="*/ 0 h 156"/>
                <a:gd name="T2" fmla="*/ 156 w 156"/>
                <a:gd name="T3" fmla="*/ 0 h 156"/>
                <a:gd name="T4" fmla="*/ 0 w 156"/>
                <a:gd name="T5" fmla="*/ 123 h 156"/>
                <a:gd name="T6" fmla="*/ 49 w 156"/>
                <a:gd name="T7" fmla="*/ 156 h 156"/>
                <a:gd name="T8" fmla="*/ 156 w 156"/>
                <a:gd name="T9" fmla="*/ 0 h 156"/>
              </a:gdLst>
              <a:ahLst/>
              <a:cxnLst>
                <a:cxn ang="0">
                  <a:pos x="T0" y="T1"/>
                </a:cxn>
                <a:cxn ang="0">
                  <a:pos x="T2" y="T3"/>
                </a:cxn>
                <a:cxn ang="0">
                  <a:pos x="T4" y="T5"/>
                </a:cxn>
                <a:cxn ang="0">
                  <a:pos x="T6" y="T7"/>
                </a:cxn>
                <a:cxn ang="0">
                  <a:pos x="T8" y="T9"/>
                </a:cxn>
              </a:cxnLst>
              <a:rect l="0" t="0" r="r" b="b"/>
              <a:pathLst>
                <a:path w="156" h="156">
                  <a:moveTo>
                    <a:pt x="156" y="0"/>
                  </a:moveTo>
                  <a:cubicBezTo>
                    <a:pt x="156" y="0"/>
                    <a:pt x="156" y="0"/>
                    <a:pt x="156" y="0"/>
                  </a:cubicBezTo>
                  <a:cubicBezTo>
                    <a:pt x="123" y="8"/>
                    <a:pt x="57" y="41"/>
                    <a:pt x="0" y="123"/>
                  </a:cubicBezTo>
                  <a:cubicBezTo>
                    <a:pt x="16" y="131"/>
                    <a:pt x="33" y="148"/>
                    <a:pt x="49" y="156"/>
                  </a:cubicBezTo>
                  <a:cubicBezTo>
                    <a:pt x="66" y="90"/>
                    <a:pt x="107" y="33"/>
                    <a:pt x="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49" name="Freeform 14"/>
            <p:cNvSpPr>
              <a:spLocks/>
            </p:cNvSpPr>
            <p:nvPr/>
          </p:nvSpPr>
          <p:spPr bwMode="auto">
            <a:xfrm>
              <a:off x="4725988" y="6465888"/>
              <a:ext cx="485775" cy="349250"/>
            </a:xfrm>
            <a:custGeom>
              <a:avLst/>
              <a:gdLst>
                <a:gd name="T0" fmla="*/ 108 w 490"/>
                <a:gd name="T1" fmla="*/ 351 h 351"/>
                <a:gd name="T2" fmla="*/ 490 w 490"/>
                <a:gd name="T3" fmla="*/ 351 h 351"/>
                <a:gd name="T4" fmla="*/ 490 w 490"/>
                <a:gd name="T5" fmla="*/ 217 h 351"/>
                <a:gd name="T6" fmla="*/ 407 w 490"/>
                <a:gd name="T7" fmla="*/ 0 h 351"/>
                <a:gd name="T8" fmla="*/ 241 w 490"/>
                <a:gd name="T9" fmla="*/ 75 h 351"/>
                <a:gd name="T10" fmla="*/ 83 w 490"/>
                <a:gd name="T11" fmla="*/ 0 h 351"/>
                <a:gd name="T12" fmla="*/ 0 w 490"/>
                <a:gd name="T13" fmla="*/ 183 h 351"/>
                <a:gd name="T14" fmla="*/ 99 w 490"/>
                <a:gd name="T15" fmla="*/ 342 h 351"/>
                <a:gd name="T16" fmla="*/ 99 w 490"/>
                <a:gd name="T17" fmla="*/ 342 h 351"/>
                <a:gd name="T18" fmla="*/ 108 w 490"/>
                <a:gd name="T19" fmla="*/ 3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0" h="351">
                  <a:moveTo>
                    <a:pt x="108" y="351"/>
                  </a:moveTo>
                  <a:cubicBezTo>
                    <a:pt x="224" y="300"/>
                    <a:pt x="365" y="300"/>
                    <a:pt x="490" y="351"/>
                  </a:cubicBezTo>
                  <a:cubicBezTo>
                    <a:pt x="490" y="217"/>
                    <a:pt x="490" y="217"/>
                    <a:pt x="490" y="217"/>
                  </a:cubicBezTo>
                  <a:cubicBezTo>
                    <a:pt x="490" y="133"/>
                    <a:pt x="457" y="58"/>
                    <a:pt x="407" y="0"/>
                  </a:cubicBezTo>
                  <a:cubicBezTo>
                    <a:pt x="365" y="50"/>
                    <a:pt x="307" y="75"/>
                    <a:pt x="241" y="75"/>
                  </a:cubicBezTo>
                  <a:cubicBezTo>
                    <a:pt x="174" y="75"/>
                    <a:pt x="116" y="50"/>
                    <a:pt x="83" y="0"/>
                  </a:cubicBezTo>
                  <a:cubicBezTo>
                    <a:pt x="33" y="50"/>
                    <a:pt x="8" y="108"/>
                    <a:pt x="0" y="183"/>
                  </a:cubicBezTo>
                  <a:cubicBezTo>
                    <a:pt x="33" y="217"/>
                    <a:pt x="74" y="275"/>
                    <a:pt x="99" y="342"/>
                  </a:cubicBezTo>
                  <a:cubicBezTo>
                    <a:pt x="99" y="342"/>
                    <a:pt x="99" y="342"/>
                    <a:pt x="99" y="342"/>
                  </a:cubicBezTo>
                  <a:cubicBezTo>
                    <a:pt x="108" y="342"/>
                    <a:pt x="108" y="351"/>
                    <a:pt x="108"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50" name="Oval 15"/>
            <p:cNvSpPr>
              <a:spLocks noChangeArrowheads="1"/>
            </p:cNvSpPr>
            <p:nvPr/>
          </p:nvSpPr>
          <p:spPr bwMode="auto">
            <a:xfrm>
              <a:off x="4808538" y="6164263"/>
              <a:ext cx="319087" cy="327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51" name="Freeform 16"/>
            <p:cNvSpPr>
              <a:spLocks/>
            </p:cNvSpPr>
            <p:nvPr/>
          </p:nvSpPr>
          <p:spPr bwMode="auto">
            <a:xfrm>
              <a:off x="4537075" y="6600826"/>
              <a:ext cx="238125" cy="300038"/>
            </a:xfrm>
            <a:custGeom>
              <a:avLst/>
              <a:gdLst>
                <a:gd name="T0" fmla="*/ 150 w 241"/>
                <a:gd name="T1" fmla="*/ 304 h 304"/>
                <a:gd name="T2" fmla="*/ 241 w 241"/>
                <a:gd name="T3" fmla="*/ 239 h 304"/>
                <a:gd name="T4" fmla="*/ 233 w 241"/>
                <a:gd name="T5" fmla="*/ 230 h 304"/>
                <a:gd name="T6" fmla="*/ 0 w 241"/>
                <a:gd name="T7" fmla="*/ 0 h 304"/>
                <a:gd name="T8" fmla="*/ 0 w 241"/>
                <a:gd name="T9" fmla="*/ 0 h 304"/>
                <a:gd name="T10" fmla="*/ 150 w 241"/>
                <a:gd name="T11" fmla="*/ 304 h 304"/>
              </a:gdLst>
              <a:ahLst/>
              <a:cxnLst>
                <a:cxn ang="0">
                  <a:pos x="T0" y="T1"/>
                </a:cxn>
                <a:cxn ang="0">
                  <a:pos x="T2" y="T3"/>
                </a:cxn>
                <a:cxn ang="0">
                  <a:pos x="T4" y="T5"/>
                </a:cxn>
                <a:cxn ang="0">
                  <a:pos x="T6" y="T7"/>
                </a:cxn>
                <a:cxn ang="0">
                  <a:pos x="T8" y="T9"/>
                </a:cxn>
                <a:cxn ang="0">
                  <a:pos x="T10" y="T11"/>
                </a:cxn>
              </a:cxnLst>
              <a:rect l="0" t="0" r="r" b="b"/>
              <a:pathLst>
                <a:path w="241" h="304">
                  <a:moveTo>
                    <a:pt x="150" y="304"/>
                  </a:moveTo>
                  <a:cubicBezTo>
                    <a:pt x="175" y="280"/>
                    <a:pt x="208" y="255"/>
                    <a:pt x="241" y="239"/>
                  </a:cubicBezTo>
                  <a:cubicBezTo>
                    <a:pt x="241" y="239"/>
                    <a:pt x="241" y="230"/>
                    <a:pt x="233" y="230"/>
                  </a:cubicBezTo>
                  <a:cubicBezTo>
                    <a:pt x="158" y="66"/>
                    <a:pt x="50" y="16"/>
                    <a:pt x="0" y="0"/>
                  </a:cubicBezTo>
                  <a:cubicBezTo>
                    <a:pt x="0" y="0"/>
                    <a:pt x="0" y="0"/>
                    <a:pt x="0" y="0"/>
                  </a:cubicBezTo>
                  <a:cubicBezTo>
                    <a:pt x="92" y="66"/>
                    <a:pt x="150" y="173"/>
                    <a:pt x="150" y="3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52" name="Freeform 17"/>
            <p:cNvSpPr>
              <a:spLocks/>
            </p:cNvSpPr>
            <p:nvPr/>
          </p:nvSpPr>
          <p:spPr bwMode="auto">
            <a:xfrm>
              <a:off x="3773488" y="6600826"/>
              <a:ext cx="315912" cy="481013"/>
            </a:xfrm>
            <a:custGeom>
              <a:avLst/>
              <a:gdLst>
                <a:gd name="T0" fmla="*/ 318 w 318"/>
                <a:gd name="T1" fmla="*/ 0 h 486"/>
                <a:gd name="T2" fmla="*/ 318 w 318"/>
                <a:gd name="T3" fmla="*/ 0 h 486"/>
                <a:gd name="T4" fmla="*/ 84 w 318"/>
                <a:gd name="T5" fmla="*/ 231 h 486"/>
                <a:gd name="T6" fmla="*/ 167 w 318"/>
                <a:gd name="T7" fmla="*/ 478 h 486"/>
                <a:gd name="T8" fmla="*/ 167 w 318"/>
                <a:gd name="T9" fmla="*/ 305 h 486"/>
                <a:gd name="T10" fmla="*/ 318 w 318"/>
                <a:gd name="T11" fmla="*/ 0 h 486"/>
              </a:gdLst>
              <a:ahLst/>
              <a:cxnLst>
                <a:cxn ang="0">
                  <a:pos x="T0" y="T1"/>
                </a:cxn>
                <a:cxn ang="0">
                  <a:pos x="T2" y="T3"/>
                </a:cxn>
                <a:cxn ang="0">
                  <a:pos x="T4" y="T5"/>
                </a:cxn>
                <a:cxn ang="0">
                  <a:pos x="T6" y="T7"/>
                </a:cxn>
                <a:cxn ang="0">
                  <a:pos x="T8" y="T9"/>
                </a:cxn>
                <a:cxn ang="0">
                  <a:pos x="T10" y="T11"/>
                </a:cxn>
              </a:cxnLst>
              <a:rect l="0" t="0" r="r" b="b"/>
              <a:pathLst>
                <a:path w="318" h="486">
                  <a:moveTo>
                    <a:pt x="318" y="0"/>
                  </a:moveTo>
                  <a:cubicBezTo>
                    <a:pt x="318" y="0"/>
                    <a:pt x="318" y="0"/>
                    <a:pt x="318" y="0"/>
                  </a:cubicBezTo>
                  <a:cubicBezTo>
                    <a:pt x="268" y="16"/>
                    <a:pt x="151" y="66"/>
                    <a:pt x="84" y="231"/>
                  </a:cubicBezTo>
                  <a:cubicBezTo>
                    <a:pt x="0" y="404"/>
                    <a:pt x="92" y="486"/>
                    <a:pt x="167" y="478"/>
                  </a:cubicBezTo>
                  <a:cubicBezTo>
                    <a:pt x="167" y="305"/>
                    <a:pt x="167" y="305"/>
                    <a:pt x="167" y="305"/>
                  </a:cubicBezTo>
                  <a:cubicBezTo>
                    <a:pt x="167" y="181"/>
                    <a:pt x="226" y="66"/>
                    <a:pt x="3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53" name="Freeform 18"/>
            <p:cNvSpPr>
              <a:spLocks/>
            </p:cNvSpPr>
            <p:nvPr/>
          </p:nvSpPr>
          <p:spPr bwMode="auto">
            <a:xfrm>
              <a:off x="3997325" y="6624638"/>
              <a:ext cx="623887" cy="679450"/>
            </a:xfrm>
            <a:custGeom>
              <a:avLst/>
              <a:gdLst>
                <a:gd name="T0" fmla="*/ 630 w 630"/>
                <a:gd name="T1" fmla="*/ 273 h 685"/>
                <a:gd name="T2" fmla="*/ 522 w 630"/>
                <a:gd name="T3" fmla="*/ 0 h 685"/>
                <a:gd name="T4" fmla="*/ 315 w 630"/>
                <a:gd name="T5" fmla="*/ 99 h 685"/>
                <a:gd name="T6" fmla="*/ 116 w 630"/>
                <a:gd name="T7" fmla="*/ 0 h 685"/>
                <a:gd name="T8" fmla="*/ 0 w 630"/>
                <a:gd name="T9" fmla="*/ 273 h 685"/>
                <a:gd name="T10" fmla="*/ 0 w 630"/>
                <a:gd name="T11" fmla="*/ 545 h 685"/>
                <a:gd name="T12" fmla="*/ 124 w 630"/>
                <a:gd name="T13" fmla="*/ 685 h 685"/>
                <a:gd name="T14" fmla="*/ 514 w 630"/>
                <a:gd name="T15" fmla="*/ 685 h 685"/>
                <a:gd name="T16" fmla="*/ 514 w 630"/>
                <a:gd name="T17" fmla="*/ 685 h 685"/>
                <a:gd name="T18" fmla="*/ 563 w 630"/>
                <a:gd name="T19" fmla="*/ 454 h 685"/>
                <a:gd name="T20" fmla="*/ 630 w 630"/>
                <a:gd name="T21" fmla="*/ 339 h 685"/>
                <a:gd name="T22" fmla="*/ 630 w 630"/>
                <a:gd name="T23" fmla="*/ 273 h 685"/>
                <a:gd name="T24" fmla="*/ 630 w 630"/>
                <a:gd name="T25" fmla="*/ 273 h 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0" h="685">
                  <a:moveTo>
                    <a:pt x="630" y="273"/>
                  </a:moveTo>
                  <a:cubicBezTo>
                    <a:pt x="630" y="165"/>
                    <a:pt x="588" y="66"/>
                    <a:pt x="522" y="0"/>
                  </a:cubicBezTo>
                  <a:cubicBezTo>
                    <a:pt x="472" y="58"/>
                    <a:pt x="398" y="99"/>
                    <a:pt x="315" y="99"/>
                  </a:cubicBezTo>
                  <a:cubicBezTo>
                    <a:pt x="232" y="99"/>
                    <a:pt x="165" y="58"/>
                    <a:pt x="116" y="0"/>
                  </a:cubicBezTo>
                  <a:cubicBezTo>
                    <a:pt x="41" y="66"/>
                    <a:pt x="0" y="165"/>
                    <a:pt x="0" y="273"/>
                  </a:cubicBezTo>
                  <a:cubicBezTo>
                    <a:pt x="0" y="545"/>
                    <a:pt x="0" y="545"/>
                    <a:pt x="0" y="545"/>
                  </a:cubicBezTo>
                  <a:cubicBezTo>
                    <a:pt x="0" y="628"/>
                    <a:pt x="58" y="685"/>
                    <a:pt x="124" y="685"/>
                  </a:cubicBezTo>
                  <a:cubicBezTo>
                    <a:pt x="514" y="685"/>
                    <a:pt x="514" y="685"/>
                    <a:pt x="514" y="685"/>
                  </a:cubicBezTo>
                  <a:cubicBezTo>
                    <a:pt x="514" y="685"/>
                    <a:pt x="514" y="685"/>
                    <a:pt x="514" y="685"/>
                  </a:cubicBezTo>
                  <a:cubicBezTo>
                    <a:pt x="514" y="611"/>
                    <a:pt x="522" y="529"/>
                    <a:pt x="563" y="454"/>
                  </a:cubicBezTo>
                  <a:cubicBezTo>
                    <a:pt x="580" y="413"/>
                    <a:pt x="605" y="372"/>
                    <a:pt x="630" y="339"/>
                  </a:cubicBezTo>
                  <a:cubicBezTo>
                    <a:pt x="630" y="273"/>
                    <a:pt x="630" y="273"/>
                    <a:pt x="630" y="273"/>
                  </a:cubicBezTo>
                  <a:cubicBezTo>
                    <a:pt x="630" y="273"/>
                    <a:pt x="630" y="273"/>
                    <a:pt x="630" y="2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54" name="Oval 19"/>
            <p:cNvSpPr>
              <a:spLocks noChangeArrowheads="1"/>
            </p:cNvSpPr>
            <p:nvPr/>
          </p:nvSpPr>
          <p:spPr bwMode="auto">
            <a:xfrm>
              <a:off x="4100513" y="6235701"/>
              <a:ext cx="419100" cy="4095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55" name="Freeform 20"/>
            <p:cNvSpPr>
              <a:spLocks/>
            </p:cNvSpPr>
            <p:nvPr/>
          </p:nvSpPr>
          <p:spPr bwMode="auto">
            <a:xfrm>
              <a:off x="5387975" y="7337426"/>
              <a:ext cx="528637" cy="477838"/>
            </a:xfrm>
            <a:custGeom>
              <a:avLst/>
              <a:gdLst>
                <a:gd name="T0" fmla="*/ 466 w 533"/>
                <a:gd name="T1" fmla="*/ 200 h 482"/>
                <a:gd name="T2" fmla="*/ 283 w 533"/>
                <a:gd name="T3" fmla="*/ 117 h 482"/>
                <a:gd name="T4" fmla="*/ 258 w 533"/>
                <a:gd name="T5" fmla="*/ 50 h 482"/>
                <a:gd name="T6" fmla="*/ 166 w 533"/>
                <a:gd name="T7" fmla="*/ 0 h 482"/>
                <a:gd name="T8" fmla="*/ 116 w 533"/>
                <a:gd name="T9" fmla="*/ 192 h 482"/>
                <a:gd name="T10" fmla="*/ 0 w 533"/>
                <a:gd name="T11" fmla="*/ 349 h 482"/>
                <a:gd name="T12" fmla="*/ 91 w 533"/>
                <a:gd name="T13" fmla="*/ 391 h 482"/>
                <a:gd name="T14" fmla="*/ 158 w 533"/>
                <a:gd name="T15" fmla="*/ 366 h 482"/>
                <a:gd name="T16" fmla="*/ 341 w 533"/>
                <a:gd name="T17" fmla="*/ 458 h 482"/>
                <a:gd name="T18" fmla="*/ 483 w 533"/>
                <a:gd name="T19" fmla="*/ 391 h 482"/>
                <a:gd name="T20" fmla="*/ 499 w 533"/>
                <a:gd name="T21" fmla="*/ 349 h 482"/>
                <a:gd name="T22" fmla="*/ 466 w 533"/>
                <a:gd name="T23" fmla="*/ 20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3" h="482">
                  <a:moveTo>
                    <a:pt x="466" y="200"/>
                  </a:moveTo>
                  <a:cubicBezTo>
                    <a:pt x="283" y="117"/>
                    <a:pt x="283" y="117"/>
                    <a:pt x="283" y="117"/>
                  </a:cubicBezTo>
                  <a:cubicBezTo>
                    <a:pt x="291" y="92"/>
                    <a:pt x="283" y="59"/>
                    <a:pt x="258" y="50"/>
                  </a:cubicBezTo>
                  <a:cubicBezTo>
                    <a:pt x="166" y="0"/>
                    <a:pt x="166" y="0"/>
                    <a:pt x="166" y="0"/>
                  </a:cubicBezTo>
                  <a:cubicBezTo>
                    <a:pt x="158" y="67"/>
                    <a:pt x="141" y="133"/>
                    <a:pt x="116" y="192"/>
                  </a:cubicBezTo>
                  <a:cubicBezTo>
                    <a:pt x="83" y="250"/>
                    <a:pt x="41" y="308"/>
                    <a:pt x="0" y="349"/>
                  </a:cubicBezTo>
                  <a:cubicBezTo>
                    <a:pt x="91" y="391"/>
                    <a:pt x="91" y="391"/>
                    <a:pt x="91" y="391"/>
                  </a:cubicBezTo>
                  <a:cubicBezTo>
                    <a:pt x="116" y="408"/>
                    <a:pt x="150" y="391"/>
                    <a:pt x="158" y="366"/>
                  </a:cubicBezTo>
                  <a:cubicBezTo>
                    <a:pt x="341" y="458"/>
                    <a:pt x="341" y="458"/>
                    <a:pt x="341" y="458"/>
                  </a:cubicBezTo>
                  <a:cubicBezTo>
                    <a:pt x="391" y="482"/>
                    <a:pt x="449" y="449"/>
                    <a:pt x="483" y="391"/>
                  </a:cubicBezTo>
                  <a:cubicBezTo>
                    <a:pt x="499" y="349"/>
                    <a:pt x="499" y="349"/>
                    <a:pt x="499" y="349"/>
                  </a:cubicBezTo>
                  <a:cubicBezTo>
                    <a:pt x="533" y="291"/>
                    <a:pt x="516" y="225"/>
                    <a:pt x="466"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56" name="Freeform 21"/>
            <p:cNvSpPr>
              <a:spLocks noEditPoints="1"/>
            </p:cNvSpPr>
            <p:nvPr/>
          </p:nvSpPr>
          <p:spPr bwMode="auto">
            <a:xfrm>
              <a:off x="4511675" y="6788151"/>
              <a:ext cx="1027112" cy="1027113"/>
            </a:xfrm>
            <a:custGeom>
              <a:avLst/>
              <a:gdLst>
                <a:gd name="T0" fmla="*/ 713 w 1036"/>
                <a:gd name="T1" fmla="*/ 108 h 1036"/>
                <a:gd name="T2" fmla="*/ 108 w 1036"/>
                <a:gd name="T3" fmla="*/ 324 h 1036"/>
                <a:gd name="T4" fmla="*/ 323 w 1036"/>
                <a:gd name="T5" fmla="*/ 929 h 1036"/>
                <a:gd name="T6" fmla="*/ 928 w 1036"/>
                <a:gd name="T7" fmla="*/ 713 h 1036"/>
                <a:gd name="T8" fmla="*/ 713 w 1036"/>
                <a:gd name="T9" fmla="*/ 108 h 1036"/>
                <a:gd name="T10" fmla="*/ 804 w 1036"/>
                <a:gd name="T11" fmla="*/ 655 h 1036"/>
                <a:gd name="T12" fmla="*/ 389 w 1036"/>
                <a:gd name="T13" fmla="*/ 796 h 1036"/>
                <a:gd name="T14" fmla="*/ 240 w 1036"/>
                <a:gd name="T15" fmla="*/ 382 h 1036"/>
                <a:gd name="T16" fmla="*/ 655 w 1036"/>
                <a:gd name="T17" fmla="*/ 232 h 1036"/>
                <a:gd name="T18" fmla="*/ 804 w 1036"/>
                <a:gd name="T19" fmla="*/ 65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6" h="1036">
                  <a:moveTo>
                    <a:pt x="713" y="108"/>
                  </a:moveTo>
                  <a:cubicBezTo>
                    <a:pt x="489" y="0"/>
                    <a:pt x="215" y="100"/>
                    <a:pt x="108" y="324"/>
                  </a:cubicBezTo>
                  <a:cubicBezTo>
                    <a:pt x="0" y="547"/>
                    <a:pt x="99" y="821"/>
                    <a:pt x="323" y="929"/>
                  </a:cubicBezTo>
                  <a:cubicBezTo>
                    <a:pt x="547" y="1036"/>
                    <a:pt x="820" y="937"/>
                    <a:pt x="928" y="713"/>
                  </a:cubicBezTo>
                  <a:cubicBezTo>
                    <a:pt x="1036" y="489"/>
                    <a:pt x="945" y="216"/>
                    <a:pt x="713" y="108"/>
                  </a:cubicBezTo>
                  <a:close/>
                  <a:moveTo>
                    <a:pt x="804" y="655"/>
                  </a:moveTo>
                  <a:cubicBezTo>
                    <a:pt x="729" y="804"/>
                    <a:pt x="539" y="871"/>
                    <a:pt x="389" y="796"/>
                  </a:cubicBezTo>
                  <a:cubicBezTo>
                    <a:pt x="232" y="721"/>
                    <a:pt x="166" y="539"/>
                    <a:pt x="240" y="382"/>
                  </a:cubicBezTo>
                  <a:cubicBezTo>
                    <a:pt x="315" y="224"/>
                    <a:pt x="497" y="158"/>
                    <a:pt x="655" y="232"/>
                  </a:cubicBezTo>
                  <a:cubicBezTo>
                    <a:pt x="812" y="307"/>
                    <a:pt x="879" y="498"/>
                    <a:pt x="804"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sp>
          <p:nvSpPr>
            <p:cNvPr id="57" name="Freeform 22"/>
            <p:cNvSpPr>
              <a:spLocks/>
            </p:cNvSpPr>
            <p:nvPr/>
          </p:nvSpPr>
          <p:spPr bwMode="auto">
            <a:xfrm>
              <a:off x="4808538" y="7032626"/>
              <a:ext cx="344487" cy="230188"/>
            </a:xfrm>
            <a:custGeom>
              <a:avLst/>
              <a:gdLst>
                <a:gd name="T0" fmla="*/ 322 w 347"/>
                <a:gd name="T1" fmla="*/ 58 h 232"/>
                <a:gd name="T2" fmla="*/ 322 w 347"/>
                <a:gd name="T3" fmla="*/ 58 h 232"/>
                <a:gd name="T4" fmla="*/ 8 w 347"/>
                <a:gd name="T5" fmla="*/ 166 h 232"/>
                <a:gd name="T6" fmla="*/ 25 w 347"/>
                <a:gd name="T7" fmla="*/ 224 h 232"/>
                <a:gd name="T8" fmla="*/ 83 w 347"/>
                <a:gd name="T9" fmla="*/ 199 h 232"/>
                <a:gd name="T10" fmla="*/ 289 w 347"/>
                <a:gd name="T11" fmla="*/ 124 h 232"/>
                <a:gd name="T12" fmla="*/ 339 w 347"/>
                <a:gd name="T13" fmla="*/ 108 h 232"/>
                <a:gd name="T14" fmla="*/ 322 w 347"/>
                <a:gd name="T15" fmla="*/ 58 h 2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232">
                  <a:moveTo>
                    <a:pt x="322" y="58"/>
                  </a:moveTo>
                  <a:cubicBezTo>
                    <a:pt x="322" y="58"/>
                    <a:pt x="322" y="58"/>
                    <a:pt x="322" y="58"/>
                  </a:cubicBezTo>
                  <a:cubicBezTo>
                    <a:pt x="207" y="0"/>
                    <a:pt x="66" y="49"/>
                    <a:pt x="8" y="166"/>
                  </a:cubicBezTo>
                  <a:cubicBezTo>
                    <a:pt x="0" y="191"/>
                    <a:pt x="8" y="207"/>
                    <a:pt x="25" y="224"/>
                  </a:cubicBezTo>
                  <a:cubicBezTo>
                    <a:pt x="50" y="232"/>
                    <a:pt x="66" y="224"/>
                    <a:pt x="83" y="199"/>
                  </a:cubicBezTo>
                  <a:cubicBezTo>
                    <a:pt x="116" y="124"/>
                    <a:pt x="207" y="91"/>
                    <a:pt x="289" y="124"/>
                  </a:cubicBezTo>
                  <a:cubicBezTo>
                    <a:pt x="306" y="132"/>
                    <a:pt x="330" y="124"/>
                    <a:pt x="339" y="108"/>
                  </a:cubicBezTo>
                  <a:cubicBezTo>
                    <a:pt x="347" y="91"/>
                    <a:pt x="339" y="66"/>
                    <a:pt x="32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4" tIns="45706" rIns="91414" bIns="45706" numCol="1" anchor="t" anchorCtr="0" compatLnSpc="1">
              <a:prstTxWarp prst="textNoShape">
                <a:avLst/>
              </a:prstTxWarp>
            </a:bodyPr>
            <a:lstStyle/>
            <a:p>
              <a:pPr defTabSz="932418">
                <a:defRPr/>
              </a:pPr>
              <a:endParaRPr lang="en-US" kern="0" dirty="0">
                <a:solidFill>
                  <a:srgbClr val="505050"/>
                </a:solidFill>
              </a:endParaRPr>
            </a:p>
          </p:txBody>
        </p:sp>
      </p:grpSp>
      <p:sp>
        <p:nvSpPr>
          <p:cNvPr id="58" name="Rectangle 57"/>
          <p:cNvSpPr/>
          <p:nvPr/>
        </p:nvSpPr>
        <p:spPr bwMode="auto">
          <a:xfrm>
            <a:off x="10286481" y="4140203"/>
            <a:ext cx="1691160" cy="795303"/>
          </a:xfrm>
          <a:prstGeom prst="rect">
            <a:avLst/>
          </a:prstGeom>
          <a:solidFill>
            <a:srgbClr val="002050">
              <a:lumMod val="90000"/>
              <a:lumOff val="10000"/>
            </a:srgbClr>
          </a:solidFill>
          <a:ln w="9525" cap="flat" cmpd="sng" algn="ctr">
            <a:noFill/>
            <a:prstDash val="solid"/>
            <a:headEnd type="none" w="med" len="med"/>
            <a:tailEnd type="none" w="med" len="med"/>
          </a:ln>
          <a:effectLst/>
        </p:spPr>
        <p:txBody>
          <a:bodyPr rot="0" spcFirstLastPara="0" vertOverflow="overflow" horzOverflow="overflow" vert="horz" wrap="square" lIns="146262" tIns="91414" rIns="91414" bIns="91414" numCol="1" spcCol="0" rtlCol="0" fromWordArt="0" anchor="ctr" anchorCtr="0" forceAA="0" compatLnSpc="1">
            <a:prstTxWarp prst="textNoShape">
              <a:avLst/>
            </a:prstTxWarp>
            <a:noAutofit/>
          </a:bodyPr>
          <a:lstStyle/>
          <a:p>
            <a:pPr defTabSz="932418">
              <a:lnSpc>
                <a:spcPct val="90000"/>
              </a:lnSpc>
              <a:spcAft>
                <a:spcPts val="600"/>
              </a:spcAft>
              <a:defRPr/>
            </a:pPr>
            <a:r>
              <a:rPr lang="en-US" kern="0" dirty="0">
                <a:gradFill>
                  <a:gsLst>
                    <a:gs pos="0">
                      <a:srgbClr val="FFFFFF"/>
                    </a:gs>
                    <a:gs pos="100000">
                      <a:srgbClr val="FFFFFF"/>
                    </a:gs>
                  </a:gsLst>
                  <a:lin ang="5400000" scaled="0"/>
                </a:gradFill>
              </a:rPr>
              <a:t>Directory </a:t>
            </a:r>
            <a:br>
              <a:rPr lang="en-US" kern="0" dirty="0">
                <a:gradFill>
                  <a:gsLst>
                    <a:gs pos="0">
                      <a:srgbClr val="FFFFFF"/>
                    </a:gs>
                    <a:gs pos="100000">
                      <a:srgbClr val="FFFFFF"/>
                    </a:gs>
                  </a:gsLst>
                  <a:lin ang="5400000" scaled="0"/>
                </a:gradFill>
              </a:rPr>
            </a:br>
            <a:r>
              <a:rPr lang="en-US" kern="0" dirty="0">
                <a:gradFill>
                  <a:gsLst>
                    <a:gs pos="0">
                      <a:srgbClr val="FFFFFF"/>
                    </a:gs>
                    <a:gs pos="100000">
                      <a:srgbClr val="FFFFFF"/>
                    </a:gs>
                  </a:gsLst>
                  <a:lin ang="5400000" scaled="0"/>
                </a:gradFill>
              </a:rPr>
              <a:t>sync</a:t>
            </a:r>
          </a:p>
        </p:txBody>
      </p:sp>
      <p:sp>
        <p:nvSpPr>
          <p:cNvPr id="59" name="Rectangle 58"/>
          <p:cNvSpPr/>
          <p:nvPr/>
        </p:nvSpPr>
        <p:spPr bwMode="auto">
          <a:xfrm>
            <a:off x="8593442" y="4140203"/>
            <a:ext cx="1691160" cy="795303"/>
          </a:xfrm>
          <a:prstGeom prst="rect">
            <a:avLst/>
          </a:prstGeom>
          <a:solidFill>
            <a:srgbClr val="002050"/>
          </a:solidFill>
          <a:ln w="9525" cap="flat" cmpd="sng" algn="ctr">
            <a:noFill/>
            <a:prstDash val="solid"/>
            <a:headEnd type="none" w="med" len="med"/>
            <a:tailEnd type="none" w="med" len="med"/>
          </a:ln>
          <a:effectLst/>
        </p:spPr>
        <p:txBody>
          <a:bodyPr rot="0" spcFirstLastPara="0" vertOverflow="overflow" horzOverflow="overflow" vert="horz" wrap="square" lIns="146262" tIns="91414" rIns="91414" bIns="91414" numCol="1" spcCol="0" rtlCol="0" fromWordArt="0" anchor="ctr" anchorCtr="0" forceAA="0" compatLnSpc="1">
            <a:prstTxWarp prst="textNoShape">
              <a:avLst/>
            </a:prstTxWarp>
            <a:noAutofit/>
          </a:bodyPr>
          <a:lstStyle/>
          <a:p>
            <a:pPr defTabSz="932418">
              <a:lnSpc>
                <a:spcPct val="90000"/>
              </a:lnSpc>
              <a:spcAft>
                <a:spcPts val="600"/>
              </a:spcAft>
              <a:defRPr/>
            </a:pPr>
            <a:r>
              <a:rPr lang="en-US" kern="0" dirty="0">
                <a:gradFill>
                  <a:gsLst>
                    <a:gs pos="0">
                      <a:srgbClr val="FFFFFF"/>
                    </a:gs>
                    <a:gs pos="100000">
                      <a:srgbClr val="FFFFFF"/>
                    </a:gs>
                  </a:gsLst>
                  <a:lin ang="5400000" scaled="0"/>
                </a:gradFill>
              </a:rPr>
              <a:t>Federation</a:t>
            </a:r>
          </a:p>
        </p:txBody>
      </p:sp>
      <p:cxnSp>
        <p:nvCxnSpPr>
          <p:cNvPr id="60" name="Straight Arrow Connector 59"/>
          <p:cNvCxnSpPr/>
          <p:nvPr/>
        </p:nvCxnSpPr>
        <p:spPr>
          <a:xfrm>
            <a:off x="9495165" y="4680758"/>
            <a:ext cx="0" cy="533247"/>
          </a:xfrm>
          <a:prstGeom prst="straightConnector1">
            <a:avLst/>
          </a:prstGeom>
          <a:noFill/>
          <a:ln w="57150" cap="flat" cmpd="sng" algn="ctr">
            <a:solidFill>
              <a:srgbClr val="002050"/>
            </a:solidFill>
            <a:prstDash val="solid"/>
            <a:headEnd type="none"/>
            <a:tailEnd type="triangle"/>
          </a:ln>
          <a:effectLst/>
        </p:spPr>
      </p:cxnSp>
      <p:grpSp>
        <p:nvGrpSpPr>
          <p:cNvPr id="61" name="Group 60"/>
          <p:cNvGrpSpPr/>
          <p:nvPr/>
        </p:nvGrpSpPr>
        <p:grpSpPr>
          <a:xfrm>
            <a:off x="5637262" y="2950000"/>
            <a:ext cx="1121581" cy="1017739"/>
            <a:chOff x="1273427" y="3123526"/>
            <a:chExt cx="709560" cy="701011"/>
          </a:xfrm>
          <a:solidFill>
            <a:srgbClr val="006256"/>
          </a:solidFill>
        </p:grpSpPr>
        <p:sp>
          <p:nvSpPr>
            <p:cNvPr id="62" name="Freeform 61"/>
            <p:cNvSpPr/>
            <p:nvPr/>
          </p:nvSpPr>
          <p:spPr bwMode="auto">
            <a:xfrm>
              <a:off x="1273427" y="3123526"/>
              <a:ext cx="709560" cy="701011"/>
            </a:xfrm>
            <a:custGeom>
              <a:avLst/>
              <a:gdLst>
                <a:gd name="connsiteX0" fmla="*/ 842481 w 1705510"/>
                <a:gd name="connsiteY0" fmla="*/ 0 h 1684962"/>
                <a:gd name="connsiteX1" fmla="*/ 1705510 w 1705510"/>
                <a:gd name="connsiteY1" fmla="*/ 1006867 h 1684962"/>
                <a:gd name="connsiteX2" fmla="*/ 863029 w 1705510"/>
                <a:gd name="connsiteY2" fmla="*/ 1684962 h 1684962"/>
                <a:gd name="connsiteX3" fmla="*/ 0 w 1705510"/>
                <a:gd name="connsiteY3" fmla="*/ 996593 h 1684962"/>
                <a:gd name="connsiteX4" fmla="*/ 842481 w 1705510"/>
                <a:gd name="connsiteY4" fmla="*/ 0 h 1684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5510" h="1684962">
                  <a:moveTo>
                    <a:pt x="842481" y="0"/>
                  </a:moveTo>
                  <a:lnTo>
                    <a:pt x="1705510" y="1006867"/>
                  </a:lnTo>
                  <a:lnTo>
                    <a:pt x="863029" y="1684962"/>
                  </a:lnTo>
                  <a:lnTo>
                    <a:pt x="0" y="996593"/>
                  </a:lnTo>
                  <a:lnTo>
                    <a:pt x="842481" y="0"/>
                  </a:lnTo>
                  <a:close/>
                </a:path>
              </a:pathLst>
            </a:custGeom>
            <a:grpFill/>
            <a:ln w="9525" cap="flat" cmpd="sng" algn="ctr">
              <a:noFill/>
              <a:prstDash val="solid"/>
              <a:headEnd type="none" w="med" len="med"/>
              <a:tailEnd type="none" w="med" len="med"/>
            </a:ln>
            <a:effectLst/>
          </p:spPr>
          <p:txBody>
            <a:bodyPr vert="horz" wrap="square" lIns="91386" tIns="45693" rIns="91386" bIns="45693" numCol="1" rtlCol="0" anchor="ctr" anchorCtr="0" compatLnSpc="1">
              <a:prstTxWarp prst="textNoShape">
                <a:avLst/>
              </a:prstTxWarp>
            </a:bodyPr>
            <a:lstStyle/>
            <a:p>
              <a:pPr algn="ctr" defTabSz="913561" fontAlgn="base">
                <a:spcBef>
                  <a:spcPct val="0"/>
                </a:spcBef>
                <a:spcAft>
                  <a:spcPct val="0"/>
                </a:spcAft>
                <a:defRPr/>
              </a:pPr>
              <a:endParaRPr lang="en-US" sz="2199" kern="0" dirty="0">
                <a:gradFill>
                  <a:gsLst>
                    <a:gs pos="0">
                      <a:srgbClr val="FFFFFF"/>
                    </a:gs>
                    <a:gs pos="100000">
                      <a:srgbClr val="FFFFFF"/>
                    </a:gs>
                  </a:gsLst>
                  <a:lin ang="5400000" scaled="0"/>
                </a:gradFill>
              </a:endParaRPr>
            </a:p>
          </p:txBody>
        </p:sp>
        <p:sp>
          <p:nvSpPr>
            <p:cNvPr id="63" name="Oval 62"/>
            <p:cNvSpPr/>
            <p:nvPr/>
          </p:nvSpPr>
          <p:spPr bwMode="auto">
            <a:xfrm>
              <a:off x="1571554" y="3277043"/>
              <a:ext cx="114128" cy="114128"/>
            </a:xfrm>
            <a:prstGeom prst="ellipse">
              <a:avLst/>
            </a:prstGeom>
            <a:solidFill>
              <a:srgbClr val="FFFFFF"/>
            </a:solidFill>
            <a:ln w="9525" cap="flat" cmpd="sng" algn="ctr">
              <a:noFill/>
              <a:prstDash val="solid"/>
              <a:headEnd type="none" w="med" len="med"/>
              <a:tailEnd type="none" w="med" len="med"/>
            </a:ln>
            <a:effectLst/>
          </p:spPr>
          <p:txBody>
            <a:bodyPr vert="horz" wrap="square" lIns="91386" tIns="45693" rIns="91386" bIns="45693" numCol="1" rtlCol="0" anchor="ctr" anchorCtr="0" compatLnSpc="1">
              <a:prstTxWarp prst="textNoShape">
                <a:avLst/>
              </a:prstTxWarp>
            </a:bodyPr>
            <a:lstStyle/>
            <a:p>
              <a:pPr algn="ctr" defTabSz="913561" fontAlgn="base">
                <a:spcBef>
                  <a:spcPct val="0"/>
                </a:spcBef>
                <a:spcAft>
                  <a:spcPct val="0"/>
                </a:spcAft>
                <a:defRPr/>
              </a:pPr>
              <a:endParaRPr lang="en-US" sz="2199" kern="0" dirty="0">
                <a:gradFill>
                  <a:gsLst>
                    <a:gs pos="0">
                      <a:srgbClr val="FFFFFF"/>
                    </a:gs>
                    <a:gs pos="100000">
                      <a:srgbClr val="FFFFFF"/>
                    </a:gs>
                  </a:gsLst>
                  <a:lin ang="5400000" scaled="0"/>
                </a:gradFill>
              </a:endParaRPr>
            </a:p>
          </p:txBody>
        </p:sp>
        <p:sp>
          <p:nvSpPr>
            <p:cNvPr id="64" name="Oval 63"/>
            <p:cNvSpPr/>
            <p:nvPr/>
          </p:nvSpPr>
          <p:spPr bwMode="auto">
            <a:xfrm>
              <a:off x="1571554" y="3606177"/>
              <a:ext cx="114128" cy="114128"/>
            </a:xfrm>
            <a:prstGeom prst="ellipse">
              <a:avLst/>
            </a:prstGeom>
            <a:solidFill>
              <a:srgbClr val="FFFFFF"/>
            </a:solidFill>
            <a:ln w="9525" cap="flat" cmpd="sng" algn="ctr">
              <a:noFill/>
              <a:prstDash val="solid"/>
              <a:headEnd type="none" w="med" len="med"/>
              <a:tailEnd type="none" w="med" len="med"/>
            </a:ln>
            <a:effectLst/>
          </p:spPr>
          <p:txBody>
            <a:bodyPr vert="horz" wrap="square" lIns="91386" tIns="45693" rIns="91386" bIns="45693" numCol="1" rtlCol="0" anchor="ctr" anchorCtr="0" compatLnSpc="1">
              <a:prstTxWarp prst="textNoShape">
                <a:avLst/>
              </a:prstTxWarp>
            </a:bodyPr>
            <a:lstStyle/>
            <a:p>
              <a:pPr algn="ctr" defTabSz="913561" fontAlgn="base">
                <a:spcBef>
                  <a:spcPct val="0"/>
                </a:spcBef>
                <a:spcAft>
                  <a:spcPct val="0"/>
                </a:spcAft>
                <a:defRPr/>
              </a:pPr>
              <a:endParaRPr lang="en-US" sz="2199" kern="0" dirty="0">
                <a:gradFill>
                  <a:gsLst>
                    <a:gs pos="0">
                      <a:srgbClr val="FFFFFF"/>
                    </a:gs>
                    <a:gs pos="100000">
                      <a:srgbClr val="FFFFFF"/>
                    </a:gs>
                  </a:gsLst>
                  <a:lin ang="5400000" scaled="0"/>
                </a:gradFill>
              </a:endParaRPr>
            </a:p>
          </p:txBody>
        </p:sp>
        <p:sp>
          <p:nvSpPr>
            <p:cNvPr id="65" name="Oval 64"/>
            <p:cNvSpPr/>
            <p:nvPr/>
          </p:nvSpPr>
          <p:spPr bwMode="auto">
            <a:xfrm>
              <a:off x="1397800" y="3468411"/>
              <a:ext cx="114128" cy="114128"/>
            </a:xfrm>
            <a:prstGeom prst="ellipse">
              <a:avLst/>
            </a:prstGeom>
            <a:solidFill>
              <a:srgbClr val="FFFFFF"/>
            </a:solidFill>
            <a:ln w="9525" cap="flat" cmpd="sng" algn="ctr">
              <a:noFill/>
              <a:prstDash val="solid"/>
              <a:headEnd type="none" w="med" len="med"/>
              <a:tailEnd type="none" w="med" len="med"/>
            </a:ln>
            <a:effectLst/>
          </p:spPr>
          <p:txBody>
            <a:bodyPr vert="horz" wrap="square" lIns="91386" tIns="45693" rIns="91386" bIns="45693" numCol="1" rtlCol="0" anchor="ctr" anchorCtr="0" compatLnSpc="1">
              <a:prstTxWarp prst="textNoShape">
                <a:avLst/>
              </a:prstTxWarp>
            </a:bodyPr>
            <a:lstStyle/>
            <a:p>
              <a:pPr algn="ctr" defTabSz="913561" fontAlgn="base">
                <a:spcBef>
                  <a:spcPct val="0"/>
                </a:spcBef>
                <a:spcAft>
                  <a:spcPct val="0"/>
                </a:spcAft>
                <a:defRPr/>
              </a:pPr>
              <a:endParaRPr lang="en-US" sz="2199" kern="0" dirty="0">
                <a:gradFill>
                  <a:gsLst>
                    <a:gs pos="0">
                      <a:srgbClr val="FFFFFF"/>
                    </a:gs>
                    <a:gs pos="100000">
                      <a:srgbClr val="FFFFFF"/>
                    </a:gs>
                  </a:gsLst>
                  <a:lin ang="5400000" scaled="0"/>
                </a:gradFill>
              </a:endParaRPr>
            </a:p>
          </p:txBody>
        </p:sp>
        <p:sp>
          <p:nvSpPr>
            <p:cNvPr id="66" name="Oval 65"/>
            <p:cNvSpPr/>
            <p:nvPr/>
          </p:nvSpPr>
          <p:spPr bwMode="auto">
            <a:xfrm>
              <a:off x="1748306" y="3468411"/>
              <a:ext cx="114128" cy="114128"/>
            </a:xfrm>
            <a:prstGeom prst="ellipse">
              <a:avLst/>
            </a:prstGeom>
            <a:solidFill>
              <a:srgbClr val="FFFFFF"/>
            </a:solidFill>
            <a:ln w="9525" cap="flat" cmpd="sng" algn="ctr">
              <a:noFill/>
              <a:prstDash val="solid"/>
              <a:headEnd type="none" w="med" len="med"/>
              <a:tailEnd type="none" w="med" len="med"/>
            </a:ln>
            <a:effectLst/>
          </p:spPr>
          <p:txBody>
            <a:bodyPr vert="horz" wrap="square" lIns="91386" tIns="45693" rIns="91386" bIns="45693" numCol="1" rtlCol="0" anchor="ctr" anchorCtr="0" compatLnSpc="1">
              <a:prstTxWarp prst="textNoShape">
                <a:avLst/>
              </a:prstTxWarp>
            </a:bodyPr>
            <a:lstStyle/>
            <a:p>
              <a:pPr algn="ctr" defTabSz="913561" fontAlgn="base">
                <a:spcBef>
                  <a:spcPct val="0"/>
                </a:spcBef>
                <a:spcAft>
                  <a:spcPct val="0"/>
                </a:spcAft>
                <a:defRPr/>
              </a:pPr>
              <a:endParaRPr lang="en-US" sz="2199" kern="0" dirty="0">
                <a:gradFill>
                  <a:gsLst>
                    <a:gs pos="0">
                      <a:srgbClr val="FFFFFF"/>
                    </a:gs>
                    <a:gs pos="100000">
                      <a:srgbClr val="FFFFFF"/>
                    </a:gs>
                  </a:gsLst>
                  <a:lin ang="5400000" scaled="0"/>
                </a:gradFill>
              </a:endParaRPr>
            </a:p>
          </p:txBody>
        </p:sp>
        <p:cxnSp>
          <p:nvCxnSpPr>
            <p:cNvPr id="67" name="Straight Connector 66"/>
            <p:cNvCxnSpPr/>
            <p:nvPr/>
          </p:nvCxnSpPr>
          <p:spPr>
            <a:xfrm>
              <a:off x="1630499" y="3344537"/>
              <a:ext cx="174488" cy="180938"/>
            </a:xfrm>
            <a:prstGeom prst="line">
              <a:avLst/>
            </a:prstGeom>
            <a:grpFill/>
            <a:ln w="28575" cap="flat" cmpd="sng" algn="ctr">
              <a:solidFill>
                <a:srgbClr val="FFFFFF"/>
              </a:solidFill>
              <a:prstDash val="solid"/>
            </a:ln>
            <a:effectLst/>
          </p:spPr>
        </p:cxnSp>
        <p:cxnSp>
          <p:nvCxnSpPr>
            <p:cNvPr id="68" name="Straight Connector 67"/>
            <p:cNvCxnSpPr/>
            <p:nvPr/>
          </p:nvCxnSpPr>
          <p:spPr>
            <a:xfrm flipH="1">
              <a:off x="1454864" y="3374458"/>
              <a:ext cx="137679" cy="151017"/>
            </a:xfrm>
            <a:prstGeom prst="line">
              <a:avLst/>
            </a:prstGeom>
            <a:grpFill/>
            <a:ln w="28575" cap="flat" cmpd="sng" algn="ctr">
              <a:solidFill>
                <a:srgbClr val="FFFFFF"/>
              </a:solidFill>
              <a:prstDash val="solid"/>
            </a:ln>
            <a:effectLst/>
          </p:spPr>
        </p:cxnSp>
        <p:cxnSp>
          <p:nvCxnSpPr>
            <p:cNvPr id="69" name="Straight Connector 68"/>
            <p:cNvCxnSpPr/>
            <p:nvPr/>
          </p:nvCxnSpPr>
          <p:spPr>
            <a:xfrm flipH="1">
              <a:off x="1645763" y="3513606"/>
              <a:ext cx="159224" cy="142447"/>
            </a:xfrm>
            <a:prstGeom prst="line">
              <a:avLst/>
            </a:prstGeom>
            <a:grpFill/>
            <a:ln w="28575" cap="flat" cmpd="sng" algn="ctr">
              <a:solidFill>
                <a:srgbClr val="FFFFFF"/>
              </a:solidFill>
              <a:prstDash val="solid"/>
            </a:ln>
            <a:effectLst/>
          </p:spPr>
        </p:cxnSp>
        <p:cxnSp>
          <p:nvCxnSpPr>
            <p:cNvPr id="70" name="Straight Connector 69"/>
            <p:cNvCxnSpPr/>
            <p:nvPr/>
          </p:nvCxnSpPr>
          <p:spPr>
            <a:xfrm>
              <a:off x="1458268" y="3525475"/>
              <a:ext cx="158886" cy="126417"/>
            </a:xfrm>
            <a:prstGeom prst="line">
              <a:avLst/>
            </a:prstGeom>
            <a:grpFill/>
            <a:ln w="28575" cap="flat" cmpd="sng" algn="ctr">
              <a:solidFill>
                <a:srgbClr val="FFFFFF"/>
              </a:solidFill>
              <a:prstDash val="solid"/>
            </a:ln>
            <a:effectLst/>
          </p:spPr>
        </p:cxnSp>
        <p:cxnSp>
          <p:nvCxnSpPr>
            <p:cNvPr id="71" name="Straight Connector 70"/>
            <p:cNvCxnSpPr/>
            <p:nvPr/>
          </p:nvCxnSpPr>
          <p:spPr>
            <a:xfrm>
              <a:off x="1628618" y="3382623"/>
              <a:ext cx="0" cy="228256"/>
            </a:xfrm>
            <a:prstGeom prst="line">
              <a:avLst/>
            </a:prstGeom>
            <a:grpFill/>
            <a:ln w="28575" cap="flat" cmpd="sng" algn="ctr">
              <a:solidFill>
                <a:srgbClr val="FFFFFF"/>
              </a:solidFill>
              <a:prstDash val="solid"/>
            </a:ln>
            <a:effectLst/>
          </p:spPr>
        </p:cxnSp>
      </p:grpSp>
      <p:grpSp>
        <p:nvGrpSpPr>
          <p:cNvPr id="72" name="Group 71"/>
          <p:cNvGrpSpPr/>
          <p:nvPr/>
        </p:nvGrpSpPr>
        <p:grpSpPr>
          <a:xfrm>
            <a:off x="9785192" y="2931710"/>
            <a:ext cx="1121581" cy="1017739"/>
            <a:chOff x="1273427" y="3123526"/>
            <a:chExt cx="709560" cy="701011"/>
          </a:xfrm>
          <a:solidFill>
            <a:srgbClr val="006256"/>
          </a:solidFill>
        </p:grpSpPr>
        <p:sp>
          <p:nvSpPr>
            <p:cNvPr id="73" name="Freeform 72"/>
            <p:cNvSpPr/>
            <p:nvPr/>
          </p:nvSpPr>
          <p:spPr bwMode="auto">
            <a:xfrm>
              <a:off x="1273427" y="3123526"/>
              <a:ext cx="709560" cy="701011"/>
            </a:xfrm>
            <a:custGeom>
              <a:avLst/>
              <a:gdLst>
                <a:gd name="connsiteX0" fmla="*/ 842481 w 1705510"/>
                <a:gd name="connsiteY0" fmla="*/ 0 h 1684962"/>
                <a:gd name="connsiteX1" fmla="*/ 1705510 w 1705510"/>
                <a:gd name="connsiteY1" fmla="*/ 1006867 h 1684962"/>
                <a:gd name="connsiteX2" fmla="*/ 863029 w 1705510"/>
                <a:gd name="connsiteY2" fmla="*/ 1684962 h 1684962"/>
                <a:gd name="connsiteX3" fmla="*/ 0 w 1705510"/>
                <a:gd name="connsiteY3" fmla="*/ 996593 h 1684962"/>
                <a:gd name="connsiteX4" fmla="*/ 842481 w 1705510"/>
                <a:gd name="connsiteY4" fmla="*/ 0 h 16849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5510" h="1684962">
                  <a:moveTo>
                    <a:pt x="842481" y="0"/>
                  </a:moveTo>
                  <a:lnTo>
                    <a:pt x="1705510" y="1006867"/>
                  </a:lnTo>
                  <a:lnTo>
                    <a:pt x="863029" y="1684962"/>
                  </a:lnTo>
                  <a:lnTo>
                    <a:pt x="0" y="996593"/>
                  </a:lnTo>
                  <a:lnTo>
                    <a:pt x="842481" y="0"/>
                  </a:lnTo>
                  <a:close/>
                </a:path>
              </a:pathLst>
            </a:custGeom>
            <a:grpFill/>
            <a:ln w="9525" cap="flat" cmpd="sng" algn="ctr">
              <a:noFill/>
              <a:prstDash val="solid"/>
              <a:headEnd type="none" w="med" len="med"/>
              <a:tailEnd type="none" w="med" len="med"/>
            </a:ln>
            <a:effectLst/>
          </p:spPr>
          <p:txBody>
            <a:bodyPr vert="horz" wrap="square" lIns="91386" tIns="45693" rIns="91386" bIns="45693" numCol="1" rtlCol="0" anchor="ctr" anchorCtr="0" compatLnSpc="1">
              <a:prstTxWarp prst="textNoShape">
                <a:avLst/>
              </a:prstTxWarp>
            </a:bodyPr>
            <a:lstStyle/>
            <a:p>
              <a:pPr algn="ctr" defTabSz="913561" fontAlgn="base">
                <a:spcBef>
                  <a:spcPct val="0"/>
                </a:spcBef>
                <a:spcAft>
                  <a:spcPct val="0"/>
                </a:spcAft>
                <a:defRPr/>
              </a:pPr>
              <a:endParaRPr lang="en-US" sz="2199" kern="0" dirty="0">
                <a:gradFill>
                  <a:gsLst>
                    <a:gs pos="0">
                      <a:srgbClr val="FFFFFF"/>
                    </a:gs>
                    <a:gs pos="100000">
                      <a:srgbClr val="FFFFFF"/>
                    </a:gs>
                  </a:gsLst>
                  <a:lin ang="5400000" scaled="0"/>
                </a:gradFill>
              </a:endParaRPr>
            </a:p>
          </p:txBody>
        </p:sp>
        <p:sp>
          <p:nvSpPr>
            <p:cNvPr id="74" name="Oval 73"/>
            <p:cNvSpPr/>
            <p:nvPr/>
          </p:nvSpPr>
          <p:spPr bwMode="auto">
            <a:xfrm>
              <a:off x="1571554" y="3277043"/>
              <a:ext cx="114128" cy="114128"/>
            </a:xfrm>
            <a:prstGeom prst="ellipse">
              <a:avLst/>
            </a:prstGeom>
            <a:solidFill>
              <a:srgbClr val="FFFFFF"/>
            </a:solidFill>
            <a:ln w="9525" cap="flat" cmpd="sng" algn="ctr">
              <a:noFill/>
              <a:prstDash val="solid"/>
              <a:headEnd type="none" w="med" len="med"/>
              <a:tailEnd type="none" w="med" len="med"/>
            </a:ln>
            <a:effectLst/>
          </p:spPr>
          <p:txBody>
            <a:bodyPr vert="horz" wrap="square" lIns="91386" tIns="45693" rIns="91386" bIns="45693" numCol="1" rtlCol="0" anchor="ctr" anchorCtr="0" compatLnSpc="1">
              <a:prstTxWarp prst="textNoShape">
                <a:avLst/>
              </a:prstTxWarp>
            </a:bodyPr>
            <a:lstStyle/>
            <a:p>
              <a:pPr algn="ctr" defTabSz="913561" fontAlgn="base">
                <a:spcBef>
                  <a:spcPct val="0"/>
                </a:spcBef>
                <a:spcAft>
                  <a:spcPct val="0"/>
                </a:spcAft>
                <a:defRPr/>
              </a:pPr>
              <a:endParaRPr lang="en-US" sz="2199" kern="0" dirty="0">
                <a:gradFill>
                  <a:gsLst>
                    <a:gs pos="0">
                      <a:srgbClr val="FFFFFF"/>
                    </a:gs>
                    <a:gs pos="100000">
                      <a:srgbClr val="FFFFFF"/>
                    </a:gs>
                  </a:gsLst>
                  <a:lin ang="5400000" scaled="0"/>
                </a:gradFill>
              </a:endParaRPr>
            </a:p>
          </p:txBody>
        </p:sp>
        <p:sp>
          <p:nvSpPr>
            <p:cNvPr id="75" name="Oval 74"/>
            <p:cNvSpPr/>
            <p:nvPr/>
          </p:nvSpPr>
          <p:spPr bwMode="auto">
            <a:xfrm>
              <a:off x="1571554" y="3606177"/>
              <a:ext cx="114128" cy="114128"/>
            </a:xfrm>
            <a:prstGeom prst="ellipse">
              <a:avLst/>
            </a:prstGeom>
            <a:solidFill>
              <a:srgbClr val="FFFFFF"/>
            </a:solidFill>
            <a:ln w="9525" cap="flat" cmpd="sng" algn="ctr">
              <a:noFill/>
              <a:prstDash val="solid"/>
              <a:headEnd type="none" w="med" len="med"/>
              <a:tailEnd type="none" w="med" len="med"/>
            </a:ln>
            <a:effectLst/>
          </p:spPr>
          <p:txBody>
            <a:bodyPr vert="horz" wrap="square" lIns="91386" tIns="45693" rIns="91386" bIns="45693" numCol="1" rtlCol="0" anchor="ctr" anchorCtr="0" compatLnSpc="1">
              <a:prstTxWarp prst="textNoShape">
                <a:avLst/>
              </a:prstTxWarp>
            </a:bodyPr>
            <a:lstStyle/>
            <a:p>
              <a:pPr algn="ctr" defTabSz="913561" fontAlgn="base">
                <a:spcBef>
                  <a:spcPct val="0"/>
                </a:spcBef>
                <a:spcAft>
                  <a:spcPct val="0"/>
                </a:spcAft>
                <a:defRPr/>
              </a:pPr>
              <a:endParaRPr lang="en-US" sz="2199" kern="0" dirty="0">
                <a:gradFill>
                  <a:gsLst>
                    <a:gs pos="0">
                      <a:srgbClr val="FFFFFF"/>
                    </a:gs>
                    <a:gs pos="100000">
                      <a:srgbClr val="FFFFFF"/>
                    </a:gs>
                  </a:gsLst>
                  <a:lin ang="5400000" scaled="0"/>
                </a:gradFill>
              </a:endParaRPr>
            </a:p>
          </p:txBody>
        </p:sp>
        <p:sp>
          <p:nvSpPr>
            <p:cNvPr id="76" name="Oval 75"/>
            <p:cNvSpPr/>
            <p:nvPr/>
          </p:nvSpPr>
          <p:spPr bwMode="auto">
            <a:xfrm>
              <a:off x="1397800" y="3468411"/>
              <a:ext cx="114128" cy="114128"/>
            </a:xfrm>
            <a:prstGeom prst="ellipse">
              <a:avLst/>
            </a:prstGeom>
            <a:solidFill>
              <a:srgbClr val="FFFFFF"/>
            </a:solidFill>
            <a:ln w="9525" cap="flat" cmpd="sng" algn="ctr">
              <a:noFill/>
              <a:prstDash val="solid"/>
              <a:headEnd type="none" w="med" len="med"/>
              <a:tailEnd type="none" w="med" len="med"/>
            </a:ln>
            <a:effectLst/>
          </p:spPr>
          <p:txBody>
            <a:bodyPr vert="horz" wrap="square" lIns="91386" tIns="45693" rIns="91386" bIns="45693" numCol="1" rtlCol="0" anchor="ctr" anchorCtr="0" compatLnSpc="1">
              <a:prstTxWarp prst="textNoShape">
                <a:avLst/>
              </a:prstTxWarp>
            </a:bodyPr>
            <a:lstStyle/>
            <a:p>
              <a:pPr algn="ctr" defTabSz="913561" fontAlgn="base">
                <a:spcBef>
                  <a:spcPct val="0"/>
                </a:spcBef>
                <a:spcAft>
                  <a:spcPct val="0"/>
                </a:spcAft>
                <a:defRPr/>
              </a:pPr>
              <a:endParaRPr lang="en-US" sz="2199" kern="0" dirty="0">
                <a:gradFill>
                  <a:gsLst>
                    <a:gs pos="0">
                      <a:srgbClr val="FFFFFF"/>
                    </a:gs>
                    <a:gs pos="100000">
                      <a:srgbClr val="FFFFFF"/>
                    </a:gs>
                  </a:gsLst>
                  <a:lin ang="5400000" scaled="0"/>
                </a:gradFill>
              </a:endParaRPr>
            </a:p>
          </p:txBody>
        </p:sp>
        <p:sp>
          <p:nvSpPr>
            <p:cNvPr id="77" name="Oval 76"/>
            <p:cNvSpPr/>
            <p:nvPr/>
          </p:nvSpPr>
          <p:spPr bwMode="auto">
            <a:xfrm>
              <a:off x="1748306" y="3468411"/>
              <a:ext cx="114128" cy="114128"/>
            </a:xfrm>
            <a:prstGeom prst="ellipse">
              <a:avLst/>
            </a:prstGeom>
            <a:solidFill>
              <a:srgbClr val="FFFFFF"/>
            </a:solidFill>
            <a:ln w="9525" cap="flat" cmpd="sng" algn="ctr">
              <a:noFill/>
              <a:prstDash val="solid"/>
              <a:headEnd type="none" w="med" len="med"/>
              <a:tailEnd type="none" w="med" len="med"/>
            </a:ln>
            <a:effectLst/>
          </p:spPr>
          <p:txBody>
            <a:bodyPr vert="horz" wrap="square" lIns="91386" tIns="45693" rIns="91386" bIns="45693" numCol="1" rtlCol="0" anchor="ctr" anchorCtr="0" compatLnSpc="1">
              <a:prstTxWarp prst="textNoShape">
                <a:avLst/>
              </a:prstTxWarp>
            </a:bodyPr>
            <a:lstStyle/>
            <a:p>
              <a:pPr algn="ctr" defTabSz="913561" fontAlgn="base">
                <a:spcBef>
                  <a:spcPct val="0"/>
                </a:spcBef>
                <a:spcAft>
                  <a:spcPct val="0"/>
                </a:spcAft>
                <a:defRPr/>
              </a:pPr>
              <a:endParaRPr lang="en-US" sz="2199" kern="0" dirty="0">
                <a:gradFill>
                  <a:gsLst>
                    <a:gs pos="0">
                      <a:srgbClr val="FFFFFF"/>
                    </a:gs>
                    <a:gs pos="100000">
                      <a:srgbClr val="FFFFFF"/>
                    </a:gs>
                  </a:gsLst>
                  <a:lin ang="5400000" scaled="0"/>
                </a:gradFill>
              </a:endParaRPr>
            </a:p>
          </p:txBody>
        </p:sp>
        <p:cxnSp>
          <p:nvCxnSpPr>
            <p:cNvPr id="78" name="Straight Connector 77"/>
            <p:cNvCxnSpPr/>
            <p:nvPr/>
          </p:nvCxnSpPr>
          <p:spPr>
            <a:xfrm>
              <a:off x="1630499" y="3344537"/>
              <a:ext cx="174488" cy="180938"/>
            </a:xfrm>
            <a:prstGeom prst="line">
              <a:avLst/>
            </a:prstGeom>
            <a:grpFill/>
            <a:ln w="28575" cap="flat" cmpd="sng" algn="ctr">
              <a:solidFill>
                <a:srgbClr val="FFFFFF"/>
              </a:solidFill>
              <a:prstDash val="solid"/>
            </a:ln>
            <a:effectLst/>
          </p:spPr>
        </p:cxnSp>
        <p:cxnSp>
          <p:nvCxnSpPr>
            <p:cNvPr id="79" name="Straight Connector 78"/>
            <p:cNvCxnSpPr/>
            <p:nvPr/>
          </p:nvCxnSpPr>
          <p:spPr>
            <a:xfrm flipH="1">
              <a:off x="1454864" y="3374458"/>
              <a:ext cx="137679" cy="151017"/>
            </a:xfrm>
            <a:prstGeom prst="line">
              <a:avLst/>
            </a:prstGeom>
            <a:grpFill/>
            <a:ln w="28575" cap="flat" cmpd="sng" algn="ctr">
              <a:solidFill>
                <a:srgbClr val="FFFFFF"/>
              </a:solidFill>
              <a:prstDash val="solid"/>
            </a:ln>
            <a:effectLst/>
          </p:spPr>
        </p:cxnSp>
        <p:cxnSp>
          <p:nvCxnSpPr>
            <p:cNvPr id="80" name="Straight Connector 79"/>
            <p:cNvCxnSpPr/>
            <p:nvPr/>
          </p:nvCxnSpPr>
          <p:spPr>
            <a:xfrm flipH="1">
              <a:off x="1645763" y="3513606"/>
              <a:ext cx="159224" cy="142447"/>
            </a:xfrm>
            <a:prstGeom prst="line">
              <a:avLst/>
            </a:prstGeom>
            <a:grpFill/>
            <a:ln w="28575" cap="flat" cmpd="sng" algn="ctr">
              <a:solidFill>
                <a:srgbClr val="FFFFFF"/>
              </a:solidFill>
              <a:prstDash val="solid"/>
            </a:ln>
            <a:effectLst/>
          </p:spPr>
        </p:cxnSp>
        <p:cxnSp>
          <p:nvCxnSpPr>
            <p:cNvPr id="81" name="Straight Connector 80"/>
            <p:cNvCxnSpPr/>
            <p:nvPr/>
          </p:nvCxnSpPr>
          <p:spPr>
            <a:xfrm>
              <a:off x="1458268" y="3525475"/>
              <a:ext cx="158886" cy="126417"/>
            </a:xfrm>
            <a:prstGeom prst="line">
              <a:avLst/>
            </a:prstGeom>
            <a:grpFill/>
            <a:ln w="28575" cap="flat" cmpd="sng" algn="ctr">
              <a:solidFill>
                <a:srgbClr val="FFFFFF"/>
              </a:solidFill>
              <a:prstDash val="solid"/>
            </a:ln>
            <a:effectLst/>
          </p:spPr>
        </p:cxnSp>
        <p:cxnSp>
          <p:nvCxnSpPr>
            <p:cNvPr id="82" name="Straight Connector 81"/>
            <p:cNvCxnSpPr/>
            <p:nvPr/>
          </p:nvCxnSpPr>
          <p:spPr>
            <a:xfrm>
              <a:off x="1628618" y="3382623"/>
              <a:ext cx="0" cy="228256"/>
            </a:xfrm>
            <a:prstGeom prst="line">
              <a:avLst/>
            </a:prstGeom>
            <a:grpFill/>
            <a:ln w="28575" cap="flat" cmpd="sng" algn="ctr">
              <a:solidFill>
                <a:srgbClr val="FFFFFF"/>
              </a:solidFill>
              <a:prstDash val="solid"/>
            </a:ln>
            <a:effectLst/>
          </p:spPr>
        </p:cxnSp>
      </p:grpSp>
      <p:sp>
        <p:nvSpPr>
          <p:cNvPr id="85" name="Rectangle 84"/>
          <p:cNvSpPr/>
          <p:nvPr/>
        </p:nvSpPr>
        <p:spPr bwMode="auto">
          <a:xfrm>
            <a:off x="471901" y="5213383"/>
            <a:ext cx="3384200" cy="799260"/>
          </a:xfrm>
          <a:prstGeom prst="rect">
            <a:avLst/>
          </a:prstGeom>
          <a:solidFill>
            <a:srgbClr val="002050">
              <a:lumMod val="75000"/>
              <a:lumOff val="25000"/>
            </a:srgbClr>
          </a:solidFill>
          <a:ln w="9525" cap="flat" cmpd="sng" algn="ctr">
            <a:noFill/>
            <a:prstDash val="solid"/>
            <a:headEnd type="none" w="med" len="med"/>
            <a:tailEnd type="none" w="med" len="med"/>
          </a:ln>
          <a:effectLst/>
        </p:spPr>
        <p:txBody>
          <a:bodyPr rot="0" spcFirstLastPara="0" vertOverflow="overflow" horzOverflow="overflow" vert="horz" wrap="square" lIns="146262" tIns="91414" rIns="91414" bIns="91414" numCol="1" spcCol="0" rtlCol="0" fromWordArt="0" anchor="ctr" anchorCtr="0" forceAA="0" compatLnSpc="1">
            <a:prstTxWarp prst="textNoShape">
              <a:avLst/>
            </a:prstTxWarp>
            <a:noAutofit/>
          </a:bodyPr>
          <a:lstStyle/>
          <a:p>
            <a:pPr defTabSz="932418">
              <a:lnSpc>
                <a:spcPct val="90000"/>
              </a:lnSpc>
              <a:spcAft>
                <a:spcPts val="600"/>
              </a:spcAft>
              <a:defRPr/>
            </a:pPr>
            <a:r>
              <a:rPr lang="en-US" kern="0" dirty="0" smtClean="0">
                <a:gradFill>
                  <a:gsLst>
                    <a:gs pos="0">
                      <a:srgbClr val="FFFFFF"/>
                    </a:gs>
                    <a:gs pos="100000">
                      <a:srgbClr val="FFFFFF"/>
                    </a:gs>
                  </a:gsLst>
                  <a:lin ang="5400000" scaled="0"/>
                </a:gradFill>
              </a:rPr>
              <a:t>Intend to remove on-premises server (e.g. Small Business)</a:t>
            </a:r>
            <a:endParaRPr lang="en-US" kern="0" dirty="0">
              <a:gradFill>
                <a:gsLst>
                  <a:gs pos="0">
                    <a:srgbClr val="FFFFFF"/>
                  </a:gs>
                  <a:gs pos="100000">
                    <a:srgbClr val="FFFFFF"/>
                  </a:gs>
                </a:gsLst>
                <a:lin ang="5400000" scaled="0"/>
              </a:gradFill>
            </a:endParaRPr>
          </a:p>
        </p:txBody>
      </p:sp>
    </p:spTree>
    <p:custDataLst>
      <p:tags r:id="rId1"/>
    </p:custDataLst>
    <p:extLst>
      <p:ext uri="{BB962C8B-B14F-4D97-AF65-F5344CB8AC3E}">
        <p14:creationId xmlns:p14="http://schemas.microsoft.com/office/powerpoint/2010/main" val="1396387478"/>
      </p:ext>
    </p:extLst>
  </p:cSld>
  <p:clrMapOvr>
    <a:masterClrMapping/>
  </p:clrMapOvr>
  <p:transition advTm="117079">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a:spLocks noGrp="1"/>
          </p:cNvSpPr>
          <p:nvPr>
            <p:ph type="title"/>
          </p:nvPr>
        </p:nvSpPr>
        <p:spPr>
          <a:xfrm>
            <a:off x="280146" y="296793"/>
            <a:ext cx="11939339" cy="856957"/>
          </a:xfrm>
        </p:spPr>
        <p:txBody>
          <a:bodyPr/>
          <a:lstStyle/>
          <a:p>
            <a:r>
              <a:rPr lang="en-US" sz="4800" dirty="0"/>
              <a:t>Choose</a:t>
            </a:r>
            <a:r>
              <a:rPr lang="en-US" sz="4896" dirty="0"/>
              <a:t> the simplest model for your needs</a:t>
            </a:r>
          </a:p>
        </p:txBody>
      </p:sp>
      <p:sp>
        <p:nvSpPr>
          <p:cNvPr id="3" name="Text Placeholder 5"/>
          <p:cNvSpPr txBox="1">
            <a:spLocks/>
          </p:cNvSpPr>
          <p:nvPr/>
        </p:nvSpPr>
        <p:spPr>
          <a:xfrm>
            <a:off x="286605" y="1570925"/>
            <a:ext cx="12177020" cy="4745737"/>
          </a:xfrm>
          <a:prstGeom prst="rect">
            <a:avLst/>
          </a:prstGeom>
        </p:spPr>
        <p:txBody>
          <a:bodyPr/>
          <a:lstStyle>
            <a:lvl1pPr marL="342873" marR="0" indent="-342873"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154" marR="0" indent="-241281"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036"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3pPr>
            <a:lvl4pPr marL="1028618"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4pPr>
            <a:lvl5pPr marL="1257199" marR="0" indent="-228582" algn="l" defTabSz="93266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800" kern="1200" spc="0" baseline="0">
                <a:gradFill>
                  <a:gsLst>
                    <a:gs pos="1250">
                      <a:schemeClr val="tx1"/>
                    </a:gs>
                    <a:gs pos="100000">
                      <a:schemeClr val="tx1"/>
                    </a:gs>
                  </a:gsLst>
                  <a:lin ang="5400000" scaled="0"/>
                </a:gradFill>
                <a:latin typeface="+mn-lt"/>
                <a:ea typeface="+mn-ea"/>
                <a:cs typeface="+mn-cs"/>
              </a:defRPr>
            </a:lvl5pPr>
            <a:lvl6pPr marL="2564834"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170"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503"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838" indent="-233167" algn="l" defTabSz="932667"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3461" indent="-463461"/>
            <a:r>
              <a:rPr lang="en-US" sz="3600" b="1" dirty="0" smtClean="0"/>
              <a:t>Cloud Identity is Recommended</a:t>
            </a:r>
          </a:p>
          <a:p>
            <a:pPr marL="0" indent="0">
              <a:buNone/>
            </a:pPr>
            <a:endParaRPr lang="en-US" sz="3600" b="1" dirty="0"/>
          </a:p>
          <a:p>
            <a:pPr marL="463461" indent="-463461"/>
            <a:r>
              <a:rPr lang="en-US" sz="3600" b="1" dirty="0" smtClean="0"/>
              <a:t>Cloud </a:t>
            </a:r>
            <a:r>
              <a:rPr lang="en-US" sz="3600" b="1" dirty="0"/>
              <a:t>Identity is the simplest </a:t>
            </a:r>
            <a:r>
              <a:rPr lang="en-US" sz="3600" b="1" dirty="0" smtClean="0"/>
              <a:t>model</a:t>
            </a:r>
          </a:p>
          <a:p>
            <a:pPr marL="0" indent="0">
              <a:buNone/>
            </a:pPr>
            <a:endParaRPr lang="en-US" sz="2800" b="1" dirty="0" smtClean="0"/>
          </a:p>
          <a:p>
            <a:pPr marL="463461" indent="-463461"/>
            <a:r>
              <a:rPr lang="en-US" sz="3600" b="1" dirty="0" smtClean="0"/>
              <a:t>Choose cloud when</a:t>
            </a:r>
          </a:p>
          <a:p>
            <a:pPr marL="801534" lvl="1" indent="-338073">
              <a:spcBef>
                <a:spcPts val="600"/>
              </a:spcBef>
              <a:spcAft>
                <a:spcPts val="600"/>
              </a:spcAft>
            </a:pPr>
            <a:r>
              <a:rPr lang="en-US" dirty="0" smtClean="0"/>
              <a:t>You have no on-premises directory (now or in the short term)</a:t>
            </a:r>
          </a:p>
          <a:p>
            <a:pPr marL="801534" lvl="1" indent="-338073">
              <a:spcBef>
                <a:spcPts val="600"/>
              </a:spcBef>
              <a:spcAft>
                <a:spcPts val="600"/>
              </a:spcAft>
            </a:pPr>
            <a:r>
              <a:rPr lang="en-US" dirty="0" smtClean="0"/>
              <a:t>There is on-premises directory restructuring</a:t>
            </a:r>
          </a:p>
          <a:p>
            <a:pPr marL="801534" lvl="1" indent="-338073">
              <a:spcBef>
                <a:spcPts val="600"/>
              </a:spcBef>
              <a:spcAft>
                <a:spcPts val="600"/>
              </a:spcAft>
            </a:pPr>
            <a:r>
              <a:rPr lang="en-US" dirty="0" smtClean="0"/>
              <a:t>You are in pilot with Office 365</a:t>
            </a:r>
          </a:p>
        </p:txBody>
      </p:sp>
    </p:spTree>
    <p:extLst>
      <p:ext uri="{BB962C8B-B14F-4D97-AF65-F5344CB8AC3E}">
        <p14:creationId xmlns:p14="http://schemas.microsoft.com/office/powerpoint/2010/main" val="2213757972"/>
      </p:ext>
    </p:extLst>
  </p:cSld>
  <p:clrMapOvr>
    <a:masterClrMapping/>
  </p:clrMapOvr>
  <p:transition advTm="44779">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a:spLocks noChangeAspect="1" noEditPoints="1"/>
          </p:cNvSpPr>
          <p:nvPr/>
        </p:nvSpPr>
        <p:spPr bwMode="black">
          <a:xfrm>
            <a:off x="5416526" y="-35386"/>
            <a:ext cx="6151907" cy="6158986"/>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chemeClr val="bg2">
              <a:alpha val="67059"/>
            </a:schemeClr>
          </a:solidFill>
          <a:ln>
            <a:noFill/>
          </a:ln>
        </p:spPr>
        <p:txBody>
          <a:bodyPr vert="horz" wrap="square" lIns="95135" tIns="47567" rIns="95135" bIns="47567" numCol="1" anchor="t" anchorCtr="0" compatLnSpc="1">
            <a:prstTxWarp prst="textNoShape">
              <a:avLst/>
            </a:prstTxWarp>
          </a:bodyPr>
          <a:lstStyle/>
          <a:p>
            <a:endParaRPr lang="en-US" sz="1836" dirty="0">
              <a:solidFill>
                <a:srgbClr val="000000"/>
              </a:solidFill>
            </a:endParaRPr>
          </a:p>
        </p:txBody>
      </p:sp>
      <p:sp>
        <p:nvSpPr>
          <p:cNvPr id="5" name="Title 1"/>
          <p:cNvSpPr>
            <a:spLocks noGrp="1"/>
          </p:cNvSpPr>
          <p:nvPr>
            <p:ph type="title"/>
          </p:nvPr>
        </p:nvSpPr>
        <p:spPr>
          <a:xfrm>
            <a:off x="382712" y="186293"/>
            <a:ext cx="10945690" cy="1205390"/>
          </a:xfrm>
        </p:spPr>
        <p:txBody>
          <a:bodyPr/>
          <a:lstStyle/>
          <a:p>
            <a:r>
              <a:rPr lang="en-US" dirty="0" smtClean="0"/>
              <a:t>New Identity Features</a:t>
            </a:r>
            <a:endParaRPr lang="en-US" dirty="0"/>
          </a:p>
        </p:txBody>
      </p:sp>
      <p:sp>
        <p:nvSpPr>
          <p:cNvPr id="6" name="AutoShape 3"/>
          <p:cNvSpPr>
            <a:spLocks noChangeAspect="1" noChangeArrowheads="1" noTextEdit="1"/>
          </p:cNvSpPr>
          <p:nvPr/>
        </p:nvSpPr>
        <p:spPr bwMode="auto">
          <a:xfrm>
            <a:off x="3679484" y="1487956"/>
            <a:ext cx="3834153" cy="409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dirty="0">
              <a:solidFill>
                <a:srgbClr val="EB3C00"/>
              </a:solidFill>
            </a:endParaRPr>
          </a:p>
        </p:txBody>
      </p:sp>
      <p:sp>
        <p:nvSpPr>
          <p:cNvPr id="7" name="AutoShape 12"/>
          <p:cNvSpPr>
            <a:spLocks noChangeAspect="1" noChangeArrowheads="1" noTextEdit="1"/>
          </p:cNvSpPr>
          <p:nvPr/>
        </p:nvSpPr>
        <p:spPr bwMode="auto">
          <a:xfrm>
            <a:off x="4008437" y="1287460"/>
            <a:ext cx="4325939" cy="5707065"/>
          </a:xfrm>
          <a:prstGeom prst="rect">
            <a:avLst/>
          </a:prstGeom>
          <a:solidFill>
            <a:schemeClr val="accent2"/>
          </a:solidFill>
          <a:ln>
            <a:noFill/>
          </a:ln>
          <a:extLst/>
        </p:spPr>
        <p:txBody>
          <a:bodyPr vert="horz" wrap="square" lIns="93260" tIns="46630" rIns="93260" bIns="46630" numCol="1" anchor="t" anchorCtr="0" compatLnSpc="1">
            <a:prstTxWarp prst="textNoShape">
              <a:avLst/>
            </a:prstTxWarp>
          </a:bodyPr>
          <a:lstStyle/>
          <a:p>
            <a:pPr defTabSz="951121">
              <a:spcAft>
                <a:spcPts val="600"/>
              </a:spcAft>
            </a:pPr>
            <a:r>
              <a:rPr lang="en-US" sz="2800" b="1" dirty="0" smtClean="0">
                <a:gradFill>
                  <a:gsLst>
                    <a:gs pos="1250">
                      <a:srgbClr val="FFFFFF"/>
                    </a:gs>
                    <a:gs pos="100000">
                      <a:srgbClr val="FFFFFF"/>
                    </a:gs>
                  </a:gsLst>
                  <a:lin ang="5400000" scaled="0"/>
                </a:gradFill>
              </a:rPr>
              <a:t>Branding</a:t>
            </a:r>
          </a:p>
          <a:p>
            <a:pPr defTabSz="951121">
              <a:spcAft>
                <a:spcPts val="600"/>
              </a:spcAft>
            </a:pPr>
            <a:endParaRPr lang="en-US" sz="1600" dirty="0">
              <a:gradFill>
                <a:gsLst>
                  <a:gs pos="1250">
                    <a:srgbClr val="FFFFFF"/>
                  </a:gs>
                  <a:gs pos="100000">
                    <a:srgbClr val="FFFFFF"/>
                  </a:gs>
                </a:gsLst>
                <a:lin ang="5400000" scaled="0"/>
              </a:gradFill>
            </a:endParaRPr>
          </a:p>
          <a:p>
            <a:pPr marL="342900" indent="-342900" defTabSz="951121">
              <a:spcAft>
                <a:spcPts val="600"/>
              </a:spcAft>
              <a:buFont typeface="Arial" panose="020B0604020202020204" pitchFamily="34" charset="0"/>
              <a:buChar char="•"/>
            </a:pPr>
            <a:r>
              <a:rPr lang="en-US" sz="2000" dirty="0" smtClean="0">
                <a:gradFill>
                  <a:gsLst>
                    <a:gs pos="1250">
                      <a:srgbClr val="FFFFFF"/>
                    </a:gs>
                    <a:gs pos="100000">
                      <a:srgbClr val="FFFFFF"/>
                    </a:gs>
                  </a:gsLst>
                  <a:lin ang="5400000" scaled="0"/>
                </a:gradFill>
              </a:rPr>
              <a:t>Included </a:t>
            </a:r>
            <a:r>
              <a:rPr lang="en-US" sz="2000" dirty="0">
                <a:gradFill>
                  <a:gsLst>
                    <a:gs pos="1250">
                      <a:srgbClr val="FFFFFF"/>
                    </a:gs>
                    <a:gs pos="100000">
                      <a:srgbClr val="FFFFFF"/>
                    </a:gs>
                  </a:gsLst>
                  <a:lin ang="5400000" scaled="0"/>
                </a:gradFill>
              </a:rPr>
              <a:t>in all Office 365 </a:t>
            </a:r>
            <a:r>
              <a:rPr lang="en-US" sz="2000" dirty="0" smtClean="0">
                <a:gradFill>
                  <a:gsLst>
                    <a:gs pos="1250">
                      <a:srgbClr val="FFFFFF"/>
                    </a:gs>
                    <a:gs pos="100000">
                      <a:srgbClr val="FFFFFF"/>
                    </a:gs>
                  </a:gsLst>
                  <a:lin ang="5400000" scaled="0"/>
                </a:gradFill>
              </a:rPr>
              <a:t>SKUs</a:t>
            </a:r>
          </a:p>
          <a:p>
            <a:pPr marL="342900" indent="-342900" defTabSz="951121">
              <a:spcAft>
                <a:spcPts val="600"/>
              </a:spcAft>
              <a:buFont typeface="Arial" panose="020B0604020202020204" pitchFamily="34" charset="0"/>
              <a:buChar char="•"/>
            </a:pPr>
            <a:endParaRPr lang="en-US" sz="2000" dirty="0">
              <a:gradFill>
                <a:gsLst>
                  <a:gs pos="1250">
                    <a:srgbClr val="FFFFFF"/>
                  </a:gs>
                  <a:gs pos="100000">
                    <a:srgbClr val="FFFFFF"/>
                  </a:gs>
                </a:gsLst>
                <a:lin ang="5400000" scaled="0"/>
              </a:gradFill>
            </a:endParaRPr>
          </a:p>
          <a:p>
            <a:pPr marL="342900" indent="-342900" defTabSz="951121">
              <a:spcAft>
                <a:spcPts val="600"/>
              </a:spcAft>
              <a:buFont typeface="Arial" panose="020B0604020202020204" pitchFamily="34" charset="0"/>
              <a:buChar char="•"/>
            </a:pPr>
            <a:r>
              <a:rPr lang="en-US" sz="2000" dirty="0" smtClean="0"/>
              <a:t>Change the Sign-in Page</a:t>
            </a:r>
          </a:p>
          <a:p>
            <a:pPr marL="622300" lvl="1" indent="-342900" defTabSz="951121">
              <a:spcAft>
                <a:spcPts val="600"/>
              </a:spcAft>
              <a:buFont typeface="Wingdings" panose="05000000000000000000" pitchFamily="2" charset="2"/>
              <a:buChar char="Ø"/>
            </a:pPr>
            <a:r>
              <a:rPr lang="en-US" sz="2000" dirty="0" smtClean="0"/>
              <a:t>Text</a:t>
            </a:r>
          </a:p>
          <a:p>
            <a:pPr marL="622300" lvl="1" indent="-342900" defTabSz="951121">
              <a:spcAft>
                <a:spcPts val="600"/>
              </a:spcAft>
              <a:buFont typeface="Wingdings" panose="05000000000000000000" pitchFamily="2" charset="2"/>
              <a:buChar char="Ø"/>
            </a:pPr>
            <a:r>
              <a:rPr lang="en-US" sz="2000" dirty="0" smtClean="0"/>
              <a:t>Colours</a:t>
            </a:r>
          </a:p>
          <a:p>
            <a:pPr marL="622300" lvl="1" indent="-342900" defTabSz="951121">
              <a:spcAft>
                <a:spcPts val="600"/>
              </a:spcAft>
              <a:buFont typeface="Wingdings" panose="05000000000000000000" pitchFamily="2" charset="2"/>
              <a:buChar char="Ø"/>
            </a:pPr>
            <a:r>
              <a:rPr lang="en-US" sz="2000" dirty="0" smtClean="0"/>
              <a:t>Imagery</a:t>
            </a:r>
          </a:p>
          <a:p>
            <a:pPr defTabSz="951121">
              <a:spcAft>
                <a:spcPts val="600"/>
              </a:spcAft>
            </a:pPr>
            <a:endParaRPr lang="en-US" sz="2000" dirty="0" smtClean="0"/>
          </a:p>
          <a:p>
            <a:pPr marL="342900" indent="-342900" defTabSz="951121">
              <a:spcAft>
                <a:spcPts val="600"/>
              </a:spcAft>
              <a:buFont typeface="Arial" panose="020B0604020202020204" pitchFamily="34" charset="0"/>
              <a:buChar char="•"/>
            </a:pPr>
            <a:r>
              <a:rPr lang="en-US" sz="2000" dirty="0" smtClean="0"/>
              <a:t>Previously </a:t>
            </a:r>
            <a:r>
              <a:rPr lang="en-US" sz="2000" dirty="0"/>
              <a:t>available with the Azure AD Premium subscription</a:t>
            </a:r>
            <a:r>
              <a:rPr lang="en-US" sz="2400" dirty="0"/>
              <a:t>.</a:t>
            </a:r>
          </a:p>
        </p:txBody>
      </p:sp>
      <p:sp>
        <p:nvSpPr>
          <p:cNvPr id="2" name="TextBox 1"/>
          <p:cNvSpPr txBox="1"/>
          <p:nvPr/>
        </p:nvSpPr>
        <p:spPr>
          <a:xfrm>
            <a:off x="13953" y="1287460"/>
            <a:ext cx="4008437" cy="5706177"/>
          </a:xfrm>
          <a:prstGeom prst="rect">
            <a:avLst/>
          </a:prstGeom>
          <a:solidFill>
            <a:schemeClr val="accent6"/>
          </a:solidFill>
        </p:spPr>
        <p:txBody>
          <a:bodyPr wrap="square" lIns="182880" tIns="146304" rIns="182880" bIns="146304" rtlCol="0">
            <a:spAutoFit/>
          </a:bodyPr>
          <a:lstStyle/>
          <a:p>
            <a:pPr>
              <a:lnSpc>
                <a:spcPct val="90000"/>
              </a:lnSpc>
              <a:spcAft>
                <a:spcPts val="600"/>
              </a:spcAft>
            </a:pPr>
            <a:r>
              <a:rPr lang="en-NZ" sz="2800" b="1" dirty="0" smtClean="0">
                <a:gradFill>
                  <a:gsLst>
                    <a:gs pos="2917">
                      <a:schemeClr val="tx1"/>
                    </a:gs>
                    <a:gs pos="30000">
                      <a:schemeClr val="tx1"/>
                    </a:gs>
                  </a:gsLst>
                  <a:lin ang="5400000" scaled="0"/>
                </a:gradFill>
              </a:rPr>
              <a:t>ADAL</a:t>
            </a:r>
          </a:p>
          <a:p>
            <a:pPr>
              <a:lnSpc>
                <a:spcPct val="90000"/>
              </a:lnSpc>
              <a:spcAft>
                <a:spcPts val="600"/>
              </a:spcAft>
            </a:pPr>
            <a:endParaRPr lang="en-NZ" sz="1600" b="1" dirty="0">
              <a:gradFill>
                <a:gsLst>
                  <a:gs pos="2917">
                    <a:schemeClr val="tx1"/>
                  </a:gs>
                  <a:gs pos="30000">
                    <a:schemeClr val="tx1"/>
                  </a:gs>
                </a:gsLst>
                <a:lin ang="5400000" scaled="0"/>
              </a:gradFill>
            </a:endParaRPr>
          </a:p>
          <a:p>
            <a:pPr marL="285750" indent="-285750">
              <a:lnSpc>
                <a:spcPct val="90000"/>
              </a:lnSpc>
              <a:spcAft>
                <a:spcPts val="600"/>
              </a:spcAft>
              <a:buFont typeface="Arial" panose="020B0604020202020204" pitchFamily="34" charset="0"/>
              <a:buChar char="•"/>
            </a:pPr>
            <a:r>
              <a:rPr lang="en-NZ" dirty="0" smtClean="0"/>
              <a:t>Public</a:t>
            </a:r>
            <a:r>
              <a:rPr lang="en-NZ" dirty="0" smtClean="0">
                <a:gradFill>
                  <a:gsLst>
                    <a:gs pos="2917">
                      <a:schemeClr val="tx1"/>
                    </a:gs>
                    <a:gs pos="30000">
                      <a:schemeClr val="tx1"/>
                    </a:gs>
                  </a:gsLst>
                  <a:lin ang="5400000" scaled="0"/>
                </a:gradFill>
              </a:rPr>
              <a:t> Preview</a:t>
            </a:r>
          </a:p>
          <a:p>
            <a:pPr marL="285750" indent="-285750">
              <a:buFont typeface="Arial" panose="020B0604020202020204" pitchFamily="34" charset="0"/>
              <a:buChar char="•"/>
            </a:pPr>
            <a:r>
              <a:rPr lang="en-US" dirty="0" smtClean="0">
                <a:solidFill>
                  <a:srgbClr val="FFFFFF"/>
                </a:solidFill>
              </a:rPr>
              <a:t>Enables </a:t>
            </a:r>
            <a:r>
              <a:rPr lang="en-US" dirty="0">
                <a:solidFill>
                  <a:srgbClr val="FFFFFF"/>
                </a:solidFill>
              </a:rPr>
              <a:t>these capabilities</a:t>
            </a:r>
          </a:p>
          <a:p>
            <a:pPr marL="533400" lvl="2" indent="-290513">
              <a:buFont typeface="Wingdings" panose="05000000000000000000" pitchFamily="2" charset="2"/>
              <a:buChar char="Ø"/>
            </a:pPr>
            <a:r>
              <a:rPr lang="en-US" dirty="0">
                <a:solidFill>
                  <a:srgbClr val="FFFFFF"/>
                </a:solidFill>
              </a:rPr>
              <a:t>Multi-Factor </a:t>
            </a:r>
            <a:r>
              <a:rPr lang="en-US" dirty="0" smtClean="0">
                <a:solidFill>
                  <a:srgbClr val="FFFFFF"/>
                </a:solidFill>
              </a:rPr>
              <a:t>Authentication</a:t>
            </a:r>
            <a:endParaRPr lang="en-US" dirty="0">
              <a:solidFill>
                <a:srgbClr val="FFFFFF"/>
              </a:solidFill>
            </a:endParaRPr>
          </a:p>
          <a:p>
            <a:pPr marL="533400" lvl="2" indent="-290513">
              <a:buFont typeface="Wingdings" panose="05000000000000000000" pitchFamily="2" charset="2"/>
              <a:buChar char="Ø"/>
            </a:pPr>
            <a:r>
              <a:rPr lang="en-US" dirty="0">
                <a:solidFill>
                  <a:srgbClr val="FFFFFF"/>
                </a:solidFill>
              </a:rPr>
              <a:t>SAML </a:t>
            </a:r>
            <a:r>
              <a:rPr lang="en-US" dirty="0" smtClean="0">
                <a:solidFill>
                  <a:srgbClr val="FFFFFF"/>
                </a:solidFill>
              </a:rPr>
              <a:t>based </a:t>
            </a:r>
            <a:r>
              <a:rPr lang="en-US" dirty="0">
                <a:solidFill>
                  <a:srgbClr val="FFFFFF"/>
                </a:solidFill>
              </a:rPr>
              <a:t>identity providers</a:t>
            </a:r>
          </a:p>
          <a:p>
            <a:pPr marL="533400" lvl="2" indent="-290513">
              <a:buFont typeface="Wingdings" panose="05000000000000000000" pitchFamily="2" charset="2"/>
              <a:buChar char="Ø"/>
            </a:pPr>
            <a:r>
              <a:rPr lang="en-US" dirty="0">
                <a:solidFill>
                  <a:srgbClr val="FFFFFF"/>
                </a:solidFill>
              </a:rPr>
              <a:t>Smart Card and Cert </a:t>
            </a:r>
            <a:r>
              <a:rPr lang="en-US" dirty="0" smtClean="0">
                <a:solidFill>
                  <a:srgbClr val="FFFFFF"/>
                </a:solidFill>
              </a:rPr>
              <a:t>authentication</a:t>
            </a:r>
            <a:endParaRPr lang="en-US" dirty="0">
              <a:solidFill>
                <a:srgbClr val="FFFFFF"/>
              </a:solidFill>
            </a:endParaRPr>
          </a:p>
          <a:p>
            <a:pPr marL="533400" lvl="2" indent="-290513">
              <a:buFont typeface="Wingdings" panose="05000000000000000000" pitchFamily="2" charset="2"/>
              <a:buChar char="Ø"/>
            </a:pPr>
            <a:r>
              <a:rPr lang="en-US" dirty="0" smtClean="0">
                <a:solidFill>
                  <a:srgbClr val="FFFFFF"/>
                </a:solidFill>
              </a:rPr>
              <a:t>Outlook no longer requiring basic authentication (SSO)</a:t>
            </a:r>
          </a:p>
          <a:p>
            <a:pPr marL="291380" lvl="1" indent="-291380">
              <a:buFont typeface="Arial" panose="020B0604020202020204" pitchFamily="34" charset="0"/>
              <a:buChar char="•"/>
            </a:pPr>
            <a:endParaRPr lang="en-US" dirty="0">
              <a:solidFill>
                <a:srgbClr val="FFFFFF"/>
              </a:solidFill>
            </a:endParaRPr>
          </a:p>
          <a:p>
            <a:pPr lvl="0"/>
            <a:r>
              <a:rPr lang="en-US" dirty="0" smtClean="0">
                <a:solidFill>
                  <a:srgbClr val="FFFFFF"/>
                </a:solidFill>
              </a:rPr>
              <a:t>Check the web site for any outstanding limitations.</a:t>
            </a:r>
          </a:p>
          <a:p>
            <a:pPr lvl="0"/>
            <a:endParaRPr lang="en-US" dirty="0">
              <a:solidFill>
                <a:srgbClr val="FFFFFF"/>
              </a:solidFill>
            </a:endParaRPr>
          </a:p>
          <a:p>
            <a:pPr>
              <a:spcAft>
                <a:spcPts val="600"/>
              </a:spcAft>
            </a:pPr>
            <a:r>
              <a:rPr lang="en-US" spc="-71" dirty="0">
                <a:solidFill>
                  <a:schemeClr val="bg1"/>
                </a:solidFill>
                <a:hlinkClick r:id="rId4"/>
              </a:rPr>
              <a:t>http://</a:t>
            </a:r>
            <a:r>
              <a:rPr lang="en-US" spc="-71" dirty="0" smtClean="0">
                <a:solidFill>
                  <a:schemeClr val="bg1"/>
                </a:solidFill>
                <a:hlinkClick r:id="rId4"/>
              </a:rPr>
              <a:t>aka.ms/blogadalpreview</a:t>
            </a:r>
            <a:endParaRPr lang="en-US" spc="-71" dirty="0">
              <a:solidFill>
                <a:schemeClr val="bg1"/>
              </a:solidFill>
            </a:endParaRPr>
          </a:p>
          <a:p>
            <a:pPr>
              <a:spcAft>
                <a:spcPts val="600"/>
              </a:spcAft>
            </a:pPr>
            <a:r>
              <a:rPr lang="en-US" spc="-71" dirty="0">
                <a:solidFill>
                  <a:schemeClr val="bg1"/>
                </a:solidFill>
                <a:hlinkClick r:id="rId5"/>
              </a:rPr>
              <a:t>http://</a:t>
            </a:r>
            <a:r>
              <a:rPr lang="en-US" spc="-71" dirty="0" smtClean="0">
                <a:solidFill>
                  <a:schemeClr val="bg1"/>
                </a:solidFill>
                <a:hlinkClick r:id="rId5"/>
              </a:rPr>
              <a:t>tinyurl.com/q2d3qrg</a:t>
            </a:r>
            <a:endParaRPr lang="en-US" spc="-71" dirty="0" smtClean="0">
              <a:solidFill>
                <a:schemeClr val="bg1"/>
              </a:solidFill>
            </a:endParaRPr>
          </a:p>
          <a:p>
            <a:pPr>
              <a:spcAft>
                <a:spcPts val="600"/>
              </a:spcAft>
            </a:pPr>
            <a:r>
              <a:rPr lang="en-US" dirty="0">
                <a:hlinkClick r:id="rId6"/>
              </a:rPr>
              <a:t>https://</a:t>
            </a:r>
            <a:r>
              <a:rPr lang="en-US" dirty="0" smtClean="0">
                <a:hlinkClick r:id="rId6"/>
              </a:rPr>
              <a:t>support.microsoft.com/en-nz/kb/2535227</a:t>
            </a:r>
            <a:endParaRPr lang="en-US" spc="-71" dirty="0" smtClean="0">
              <a:solidFill>
                <a:schemeClr val="bg1"/>
              </a:solidFill>
            </a:endParaRPr>
          </a:p>
        </p:txBody>
      </p:sp>
      <p:sp>
        <p:nvSpPr>
          <p:cNvPr id="12" name="AutoShape 12"/>
          <p:cNvSpPr>
            <a:spLocks noChangeAspect="1" noChangeArrowheads="1" noTextEdit="1"/>
          </p:cNvSpPr>
          <p:nvPr/>
        </p:nvSpPr>
        <p:spPr bwMode="auto">
          <a:xfrm>
            <a:off x="8334376" y="1287460"/>
            <a:ext cx="4092552" cy="5707065"/>
          </a:xfrm>
          <a:prstGeom prst="rect">
            <a:avLst/>
          </a:prstGeom>
          <a:solidFill>
            <a:schemeClr val="accent4"/>
          </a:solidFill>
          <a:ln>
            <a:noFill/>
          </a:ln>
          <a:extLst/>
        </p:spPr>
        <p:txBody>
          <a:bodyPr vert="horz" wrap="square" lIns="93260" tIns="46630" rIns="93260" bIns="46630" numCol="1" anchor="t" anchorCtr="0" compatLnSpc="1">
            <a:prstTxWarp prst="textNoShape">
              <a:avLst/>
            </a:prstTxWarp>
          </a:bodyPr>
          <a:lstStyle/>
          <a:p>
            <a:pPr marL="457200" indent="-457200" defTabSz="951121">
              <a:spcAft>
                <a:spcPts val="600"/>
              </a:spcAft>
              <a:buFont typeface="Arial" panose="020B0604020202020204" pitchFamily="34" charset="0"/>
              <a:buChar char="•"/>
            </a:pPr>
            <a:r>
              <a:rPr lang="en-US" sz="2800" b="1" dirty="0" smtClean="0">
                <a:gradFill>
                  <a:gsLst>
                    <a:gs pos="1250">
                      <a:srgbClr val="FFFFFF"/>
                    </a:gs>
                    <a:gs pos="100000">
                      <a:srgbClr val="FFFFFF"/>
                    </a:gs>
                  </a:gsLst>
                  <a:lin ang="5400000" scaled="0"/>
                </a:gradFill>
              </a:rPr>
              <a:t>Self Service Password Reset </a:t>
            </a:r>
          </a:p>
          <a:p>
            <a:pPr marL="342900" indent="-342900" defTabSz="951121">
              <a:spcAft>
                <a:spcPts val="600"/>
              </a:spcAft>
              <a:buFont typeface="Arial" panose="020B0604020202020204" pitchFamily="34" charset="0"/>
              <a:buChar char="•"/>
            </a:pPr>
            <a:endParaRPr lang="en-US" sz="1600" dirty="0">
              <a:gradFill>
                <a:gsLst>
                  <a:gs pos="1250">
                    <a:srgbClr val="FFFFFF"/>
                  </a:gs>
                  <a:gs pos="100000">
                    <a:srgbClr val="FFFFFF"/>
                  </a:gs>
                </a:gsLst>
                <a:lin ang="5400000" scaled="0"/>
              </a:gradFill>
            </a:endParaRPr>
          </a:p>
          <a:p>
            <a:pPr marL="285750" indent="-285750" defTabSz="951121">
              <a:spcAft>
                <a:spcPts val="600"/>
              </a:spcAft>
              <a:buFont typeface="Arial" panose="020B0604020202020204" pitchFamily="34" charset="0"/>
              <a:buChar char="•"/>
            </a:pPr>
            <a:r>
              <a:rPr lang="en-US" sz="2000" dirty="0" smtClean="0">
                <a:gradFill>
                  <a:gsLst>
                    <a:gs pos="1250">
                      <a:srgbClr val="FFFFFF"/>
                    </a:gs>
                    <a:gs pos="100000">
                      <a:srgbClr val="FFFFFF"/>
                    </a:gs>
                  </a:gsLst>
                  <a:lin ang="5400000" scaled="0"/>
                </a:gradFill>
              </a:rPr>
              <a:t>Included </a:t>
            </a:r>
            <a:r>
              <a:rPr lang="en-US" sz="2000" dirty="0">
                <a:gradFill>
                  <a:gsLst>
                    <a:gs pos="1250">
                      <a:srgbClr val="FFFFFF"/>
                    </a:gs>
                    <a:gs pos="100000">
                      <a:srgbClr val="FFFFFF"/>
                    </a:gs>
                  </a:gsLst>
                  <a:lin ang="5400000" scaled="0"/>
                </a:gradFill>
              </a:rPr>
              <a:t>in all Office 365 </a:t>
            </a:r>
            <a:r>
              <a:rPr lang="en-US" sz="2000" dirty="0" smtClean="0">
                <a:gradFill>
                  <a:gsLst>
                    <a:gs pos="1250">
                      <a:srgbClr val="FFFFFF"/>
                    </a:gs>
                    <a:gs pos="100000">
                      <a:srgbClr val="FFFFFF"/>
                    </a:gs>
                  </a:gsLst>
                  <a:lin ang="5400000" scaled="0"/>
                </a:gradFill>
              </a:rPr>
              <a:t>SKUs</a:t>
            </a:r>
          </a:p>
          <a:p>
            <a:pPr marL="285750" indent="-285750" defTabSz="951121">
              <a:spcAft>
                <a:spcPts val="600"/>
              </a:spcAft>
              <a:buFont typeface="Arial" panose="020B0604020202020204" pitchFamily="34" charset="0"/>
              <a:buChar char="•"/>
            </a:pPr>
            <a:r>
              <a:rPr lang="en-US" sz="2000" dirty="0" smtClean="0"/>
              <a:t>Allows a user </a:t>
            </a:r>
            <a:r>
              <a:rPr lang="en-US" sz="2000" dirty="0"/>
              <a:t>who has forgotten their password to reset it based on prearranged alternative personal information. </a:t>
            </a:r>
          </a:p>
          <a:p>
            <a:pPr marL="285750" indent="-285750" defTabSz="951121">
              <a:spcAft>
                <a:spcPts val="600"/>
              </a:spcAft>
              <a:buFont typeface="Arial" panose="020B0604020202020204" pitchFamily="34" charset="0"/>
              <a:buChar char="•"/>
            </a:pPr>
            <a:r>
              <a:rPr lang="en-US" sz="2000" dirty="0"/>
              <a:t>Previously available with the Azure AD Premium subscription </a:t>
            </a:r>
          </a:p>
          <a:p>
            <a:pPr marL="285750" indent="-285750" defTabSz="951121">
              <a:spcAft>
                <a:spcPts val="600"/>
              </a:spcAft>
              <a:buFont typeface="Arial" panose="020B0604020202020204" pitchFamily="34" charset="0"/>
              <a:buChar char="•"/>
            </a:pPr>
            <a:r>
              <a:rPr lang="en-US" sz="2000" dirty="0"/>
              <a:t>Self Service Password Reset is available for cloud users.</a:t>
            </a:r>
          </a:p>
          <a:p>
            <a:pPr marL="285750" indent="-285750" defTabSz="951121">
              <a:spcAft>
                <a:spcPts val="600"/>
              </a:spcAft>
              <a:buFont typeface="Arial" panose="020B0604020202020204" pitchFamily="34" charset="0"/>
              <a:buChar char="•"/>
            </a:pPr>
            <a:r>
              <a:rPr lang="en-US" sz="2000" dirty="0" smtClean="0"/>
              <a:t>With synchronized identity model an </a:t>
            </a:r>
            <a:r>
              <a:rPr lang="en-US" sz="2000" dirty="0"/>
              <a:t>Azure AD Premium subscription is still </a:t>
            </a:r>
            <a:r>
              <a:rPr lang="en-US" sz="2000" dirty="0" smtClean="0"/>
              <a:t>required (for sync back)</a:t>
            </a:r>
            <a:endParaRPr lang="en-US" sz="2000" dirty="0">
              <a:gradFill>
                <a:gsLst>
                  <a:gs pos="1250">
                    <a:srgbClr val="FFFFFF"/>
                  </a:gs>
                  <a:gs pos="100000">
                    <a:srgbClr val="FFFFFF"/>
                  </a:gs>
                </a:gsLst>
                <a:lin ang="5400000" scaled="0"/>
              </a:gradFill>
            </a:endParaRPr>
          </a:p>
        </p:txBody>
      </p:sp>
    </p:spTree>
    <p:custDataLst>
      <p:tags r:id="rId1"/>
    </p:custDataLst>
    <p:extLst>
      <p:ext uri="{BB962C8B-B14F-4D97-AF65-F5344CB8AC3E}">
        <p14:creationId xmlns:p14="http://schemas.microsoft.com/office/powerpoint/2010/main" val="1057843069"/>
      </p:ext>
    </p:extLst>
  </p:cSld>
  <p:clrMapOvr>
    <a:masterClrMapping/>
  </p:clrMapOvr>
  <p:transition advTm="225999">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95859" y="1695998"/>
            <a:ext cx="11884025" cy="1035050"/>
          </a:xfrm>
        </p:spPr>
        <p:txBody>
          <a:bodyPr/>
          <a:lstStyle/>
          <a:p>
            <a:r>
              <a:rPr lang="en-US" sz="4488" dirty="0" smtClean="0"/>
              <a:t>Related </a:t>
            </a:r>
            <a:r>
              <a:rPr lang="en-US" sz="4488" dirty="0" smtClean="0">
                <a:latin typeface="+mn-lt"/>
                <a:cs typeface="Segoe UI Semibold" panose="020B0702040204020203" pitchFamily="34" charset="0"/>
              </a:rPr>
              <a:t>Ignite NZ </a:t>
            </a:r>
            <a:r>
              <a:rPr lang="en-US" sz="4488" dirty="0"/>
              <a:t>Sessions</a:t>
            </a:r>
          </a:p>
        </p:txBody>
      </p:sp>
      <p:sp>
        <p:nvSpPr>
          <p:cNvPr id="4" name="Rectangle 3"/>
          <p:cNvSpPr/>
          <p:nvPr/>
        </p:nvSpPr>
        <p:spPr>
          <a:xfrm>
            <a:off x="1087513" y="5767492"/>
            <a:ext cx="5679572" cy="6994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defRPr/>
            </a:pPr>
            <a:r>
              <a:rPr lang="en-US" sz="2448" dirty="0" smtClean="0">
                <a:solidFill>
                  <a:srgbClr val="000000"/>
                </a:solidFill>
                <a:latin typeface="Segoe UI Light"/>
                <a:cs typeface="Segoe UI" panose="020B0502040204020203" pitchFamily="34" charset="0"/>
              </a:rPr>
              <a:t>Microsoft Azure and the Enterprise</a:t>
            </a:r>
            <a:endParaRPr lang="en-US" sz="2448" dirty="0">
              <a:solidFill>
                <a:srgbClr val="000000"/>
              </a:solidFill>
              <a:latin typeface="Segoe UI Light"/>
              <a:cs typeface="Segoe UI" panose="020B0502040204020203" pitchFamily="34" charset="0"/>
            </a:endParaRPr>
          </a:p>
          <a:p>
            <a:pPr defTabSz="932597">
              <a:defRPr/>
            </a:pPr>
            <a:r>
              <a:rPr lang="en-US" sz="1632" dirty="0" smtClean="0">
                <a:solidFill>
                  <a:schemeClr val="accent3"/>
                </a:solidFill>
                <a:cs typeface="Segoe UI" panose="020B0502040204020203" pitchFamily="34" charset="0"/>
              </a:rPr>
              <a:t>Wednesday 9:00am</a:t>
            </a:r>
            <a:endParaRPr lang="en-US" sz="1632" dirty="0">
              <a:solidFill>
                <a:schemeClr val="accent3"/>
              </a:solidFill>
              <a:latin typeface="Segoe UI Light"/>
              <a:cs typeface="Segoe UI" panose="020B0502040204020203" pitchFamily="34" charset="0"/>
            </a:endParaRPr>
          </a:p>
          <a:p>
            <a:pPr defTabSz="932597">
              <a:defRPr/>
            </a:pPr>
            <a:endParaRPr lang="en-US" sz="2040" i="1" dirty="0">
              <a:solidFill>
                <a:srgbClr val="000000"/>
              </a:solidFill>
              <a:latin typeface="Segoe UI Light"/>
            </a:endParaRPr>
          </a:p>
        </p:txBody>
      </p:sp>
      <p:sp>
        <p:nvSpPr>
          <p:cNvPr id="3" name="Rectangle 2"/>
          <p:cNvSpPr/>
          <p:nvPr/>
        </p:nvSpPr>
        <p:spPr>
          <a:xfrm>
            <a:off x="1087515" y="4075546"/>
            <a:ext cx="4838024" cy="15863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defRPr/>
            </a:pPr>
            <a:r>
              <a:rPr lang="en-US" sz="2448" dirty="0" smtClean="0">
                <a:solidFill>
                  <a:srgbClr val="000000"/>
                </a:solidFill>
                <a:latin typeface="Segoe UI Light"/>
                <a:cs typeface="Segoe UI" panose="020B0502040204020203" pitchFamily="34" charset="0"/>
              </a:rPr>
              <a:t>Windows 10 + Azure AD + Intune = Full desktop management and provisioning in the cloud</a:t>
            </a:r>
            <a:endParaRPr lang="en-US" sz="2448" dirty="0">
              <a:solidFill>
                <a:srgbClr val="000000"/>
              </a:solidFill>
              <a:latin typeface="Segoe UI Light"/>
              <a:cs typeface="Segoe UI" panose="020B0502040204020203" pitchFamily="34" charset="0"/>
            </a:endParaRPr>
          </a:p>
          <a:p>
            <a:pPr defTabSz="932597">
              <a:defRPr/>
            </a:pPr>
            <a:r>
              <a:rPr lang="en-US" sz="1632" dirty="0" smtClean="0">
                <a:solidFill>
                  <a:schemeClr val="accent3"/>
                </a:solidFill>
                <a:cs typeface="Segoe UI" panose="020B0502040204020203" pitchFamily="34" charset="0"/>
              </a:rPr>
              <a:t>Friday 9:00am</a:t>
            </a:r>
            <a:endParaRPr lang="en-US" sz="1632" dirty="0">
              <a:solidFill>
                <a:schemeClr val="accent3"/>
              </a:solidFill>
              <a:latin typeface="Segoe UI Light"/>
              <a:cs typeface="Segoe UI" panose="020B0502040204020203" pitchFamily="34" charset="0"/>
            </a:endParaRPr>
          </a:p>
          <a:p>
            <a:pPr defTabSz="932597">
              <a:defRPr/>
            </a:pPr>
            <a:endParaRPr lang="en-US" sz="1632" dirty="0">
              <a:solidFill>
                <a:srgbClr val="000000"/>
              </a:solidFill>
              <a:cs typeface="Segoe UI" panose="020B0502040204020203" pitchFamily="34" charset="0"/>
            </a:endParaRPr>
          </a:p>
        </p:txBody>
      </p:sp>
      <p:sp>
        <p:nvSpPr>
          <p:cNvPr id="7" name="Rectangle 6"/>
          <p:cNvSpPr/>
          <p:nvPr/>
        </p:nvSpPr>
        <p:spPr>
          <a:xfrm>
            <a:off x="1087513" y="2772389"/>
            <a:ext cx="4188187" cy="11159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defRPr/>
            </a:pPr>
            <a:r>
              <a:rPr lang="en-US" sz="2448" dirty="0" smtClean="0">
                <a:solidFill>
                  <a:srgbClr val="000000"/>
                </a:solidFill>
                <a:latin typeface="Segoe UI Light"/>
                <a:cs typeface="Segoe UI" panose="020B0502040204020203" pitchFamily="34" charset="0"/>
              </a:rPr>
              <a:t>Office 365 and Azure Active Directory Premium</a:t>
            </a:r>
            <a:endParaRPr lang="en-US" sz="2448" dirty="0">
              <a:solidFill>
                <a:srgbClr val="000000"/>
              </a:solidFill>
              <a:latin typeface="Segoe UI Light"/>
              <a:cs typeface="Segoe UI" panose="020B0502040204020203" pitchFamily="34" charset="0"/>
            </a:endParaRPr>
          </a:p>
          <a:p>
            <a:pPr defTabSz="932597">
              <a:defRPr/>
            </a:pPr>
            <a:r>
              <a:rPr lang="en-US" sz="1632" dirty="0" smtClean="0">
                <a:solidFill>
                  <a:schemeClr val="accent3"/>
                </a:solidFill>
                <a:cs typeface="Segoe UI" panose="020B0502040204020203" pitchFamily="34" charset="0"/>
              </a:rPr>
              <a:t>Wednesday 10:40am</a:t>
            </a:r>
            <a:endParaRPr lang="en-US" sz="1632" dirty="0">
              <a:solidFill>
                <a:schemeClr val="accent3"/>
              </a:solidFill>
              <a:cs typeface="Segoe UI" panose="020B0502040204020203" pitchFamily="34" charset="0"/>
            </a:endParaRPr>
          </a:p>
        </p:txBody>
      </p:sp>
      <p:sp>
        <p:nvSpPr>
          <p:cNvPr id="6" name="Rectangle 5"/>
          <p:cNvSpPr/>
          <p:nvPr/>
        </p:nvSpPr>
        <p:spPr>
          <a:xfrm>
            <a:off x="6609575" y="2848244"/>
            <a:ext cx="5826899" cy="6994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defRPr/>
            </a:pPr>
            <a:r>
              <a:rPr lang="en-US" sz="2448" dirty="0" smtClean="0">
                <a:solidFill>
                  <a:srgbClr val="000000"/>
                </a:solidFill>
                <a:latin typeface="Segoe UI Light"/>
                <a:cs typeface="Segoe UI" panose="020B0502040204020203" pitchFamily="34" charset="0"/>
              </a:rPr>
              <a:t>O365 – A peek Inside the Sausage Factory</a:t>
            </a:r>
          </a:p>
          <a:p>
            <a:pPr defTabSz="932597">
              <a:defRPr/>
            </a:pPr>
            <a:r>
              <a:rPr lang="en-US" sz="1632" dirty="0" smtClean="0">
                <a:solidFill>
                  <a:schemeClr val="accent3"/>
                </a:solidFill>
                <a:cs typeface="Segoe UI" panose="020B0502040204020203" pitchFamily="34" charset="0"/>
              </a:rPr>
              <a:t>Friday 9:00am</a:t>
            </a:r>
            <a:endParaRPr lang="en-US" sz="1632" dirty="0">
              <a:solidFill>
                <a:schemeClr val="accent3"/>
              </a:solidFill>
              <a:cs typeface="Segoe UI" panose="020B0502040204020203" pitchFamily="34" charset="0"/>
            </a:endParaRPr>
          </a:p>
        </p:txBody>
      </p:sp>
      <p:sp>
        <p:nvSpPr>
          <p:cNvPr id="8" name="Rectangle 7"/>
          <p:cNvSpPr/>
          <p:nvPr/>
        </p:nvSpPr>
        <p:spPr>
          <a:xfrm>
            <a:off x="6524449" y="3860431"/>
            <a:ext cx="4360956" cy="6994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defRPr/>
            </a:pPr>
            <a:r>
              <a:rPr lang="en-US" sz="2448" dirty="0" smtClean="0">
                <a:solidFill>
                  <a:srgbClr val="000000"/>
                </a:solidFill>
                <a:latin typeface="Segoe UI Light"/>
                <a:cs typeface="Segoe UI" panose="020B0502040204020203" pitchFamily="34" charset="0"/>
              </a:rPr>
              <a:t>101 Ways to Authenticate with Azure Active Directory</a:t>
            </a:r>
            <a:endParaRPr lang="en-US" sz="2448" dirty="0">
              <a:solidFill>
                <a:srgbClr val="000000"/>
              </a:solidFill>
              <a:latin typeface="Segoe UI Light"/>
              <a:cs typeface="Segoe UI" panose="020B0502040204020203" pitchFamily="34" charset="0"/>
            </a:endParaRPr>
          </a:p>
          <a:p>
            <a:pPr defTabSz="932597">
              <a:defRPr/>
            </a:pPr>
            <a:r>
              <a:rPr lang="en-US" sz="1632" dirty="0" smtClean="0">
                <a:solidFill>
                  <a:schemeClr val="accent3"/>
                </a:solidFill>
                <a:cs typeface="Segoe UI" panose="020B0502040204020203" pitchFamily="34" charset="0"/>
              </a:rPr>
              <a:t>Thursday 10:40am</a:t>
            </a:r>
            <a:endParaRPr lang="en-US" sz="1632" dirty="0">
              <a:solidFill>
                <a:schemeClr val="accent3"/>
              </a:solidFill>
              <a:latin typeface="Segoe UI Light"/>
              <a:cs typeface="Segoe UI" panose="020B0502040204020203" pitchFamily="34" charset="0"/>
            </a:endParaRPr>
          </a:p>
        </p:txBody>
      </p:sp>
      <p:sp>
        <p:nvSpPr>
          <p:cNvPr id="9" name="Rectangle 8"/>
          <p:cNvSpPr/>
          <p:nvPr/>
        </p:nvSpPr>
        <p:spPr>
          <a:xfrm>
            <a:off x="6126600" y="4962420"/>
            <a:ext cx="4996834" cy="6994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932597">
              <a:defRPr/>
            </a:pPr>
            <a:r>
              <a:rPr lang="en-US" sz="2448" dirty="0" smtClean="0">
                <a:solidFill>
                  <a:srgbClr val="000000"/>
                </a:solidFill>
                <a:latin typeface="Segoe UI Light"/>
                <a:cs typeface="Segoe UI" panose="020B0502040204020203" pitchFamily="34" charset="0"/>
              </a:rPr>
              <a:t>Find me later at…</a:t>
            </a:r>
            <a:endParaRPr lang="en-US" sz="2448" dirty="0">
              <a:solidFill>
                <a:srgbClr val="000000"/>
              </a:solidFill>
              <a:latin typeface="Segoe UI Light"/>
              <a:cs typeface="Segoe UI" panose="020B0502040204020203" pitchFamily="34" charset="0"/>
            </a:endParaRPr>
          </a:p>
          <a:p>
            <a:pPr defTabSz="932597">
              <a:defRPr/>
            </a:pPr>
            <a:endParaRPr lang="en-US" sz="1632" dirty="0" smtClean="0">
              <a:solidFill>
                <a:srgbClr val="000000"/>
              </a:solidFill>
              <a:cs typeface="Segoe UI" panose="020B0502040204020203" pitchFamily="34" charset="0"/>
            </a:endParaRPr>
          </a:p>
          <a:p>
            <a:pPr marL="285750" indent="-285750" defTabSz="932597">
              <a:buFont typeface="Wingdings" panose="05000000000000000000" pitchFamily="2" charset="2"/>
              <a:buChar char="§"/>
              <a:defRPr/>
            </a:pPr>
            <a:r>
              <a:rPr lang="en-US" sz="1632" dirty="0" smtClean="0">
                <a:solidFill>
                  <a:srgbClr val="000000"/>
                </a:solidFill>
                <a:cs typeface="Segoe UI" panose="020B0502040204020203" pitchFamily="34" charset="0"/>
              </a:rPr>
              <a:t>Hub Happy Hour Thu 5:30-6:30pm</a:t>
            </a:r>
          </a:p>
          <a:p>
            <a:pPr marL="285750" indent="-285750" defTabSz="932597">
              <a:buFont typeface="Wingdings" panose="05000000000000000000" pitchFamily="2" charset="2"/>
              <a:buChar char="§"/>
              <a:defRPr/>
            </a:pPr>
            <a:r>
              <a:rPr lang="en-US" sz="1632" dirty="0" smtClean="0">
                <a:solidFill>
                  <a:srgbClr val="000000"/>
                </a:solidFill>
                <a:cs typeface="Segoe UI" panose="020B0502040204020203" pitchFamily="34" charset="0"/>
              </a:rPr>
              <a:t>Closing drinks Fri 3:00-4:30pm</a:t>
            </a:r>
            <a:endParaRPr lang="en-US" sz="1632" dirty="0">
              <a:solidFill>
                <a:srgbClr val="000000"/>
              </a:solidFill>
              <a:cs typeface="Segoe UI" panose="020B0502040204020203" pitchFamily="34" charset="0"/>
            </a:endParaRPr>
          </a:p>
          <a:p>
            <a:pPr defTabSz="932597">
              <a:defRPr/>
            </a:pPr>
            <a:endParaRPr lang="en-US" sz="1632" dirty="0">
              <a:solidFill>
                <a:srgbClr val="000000"/>
              </a:solidFill>
              <a:latin typeface="Segoe UI Light"/>
              <a:cs typeface="Segoe UI" panose="020B0502040204020203" pitchFamily="34" charset="0"/>
            </a:endParaRPr>
          </a:p>
        </p:txBody>
      </p:sp>
      <p:sp>
        <p:nvSpPr>
          <p:cNvPr id="10" name="TextBox 9"/>
          <p:cNvSpPr txBox="1"/>
          <p:nvPr/>
        </p:nvSpPr>
        <p:spPr>
          <a:xfrm>
            <a:off x="275480" y="2772389"/>
            <a:ext cx="566334" cy="877688"/>
          </a:xfrm>
          <a:prstGeom prst="rect">
            <a:avLst/>
          </a:prstGeom>
          <a:noFill/>
        </p:spPr>
        <p:txBody>
          <a:bodyPr wrap="none" lIns="186521" tIns="149217" rIns="186521" bIns="149217" rtlCol="0">
            <a:spAutoFit/>
          </a:bodyPr>
          <a:lstStyle/>
          <a:p>
            <a:pPr defTabSz="932597">
              <a:lnSpc>
                <a:spcPct val="90000"/>
              </a:lnSpc>
              <a:spcAft>
                <a:spcPts val="612"/>
              </a:spcAft>
            </a:pPr>
            <a:r>
              <a:rPr lang="en-US" sz="4080" dirty="0">
                <a:solidFill>
                  <a:srgbClr val="000000"/>
                </a:solidFill>
                <a:latin typeface="Segoe UI Light"/>
              </a:rPr>
              <a:t>1</a:t>
            </a:r>
          </a:p>
        </p:txBody>
      </p:sp>
      <p:sp>
        <p:nvSpPr>
          <p:cNvPr id="12" name="TextBox 11"/>
          <p:cNvSpPr txBox="1"/>
          <p:nvPr/>
        </p:nvSpPr>
        <p:spPr>
          <a:xfrm>
            <a:off x="275480" y="3992086"/>
            <a:ext cx="651350" cy="877688"/>
          </a:xfrm>
          <a:prstGeom prst="rect">
            <a:avLst/>
          </a:prstGeom>
          <a:noFill/>
        </p:spPr>
        <p:txBody>
          <a:bodyPr wrap="none" lIns="186521" tIns="149217" rIns="186521" bIns="149217" rtlCol="0">
            <a:spAutoFit/>
          </a:bodyPr>
          <a:lstStyle/>
          <a:p>
            <a:pPr defTabSz="932597">
              <a:lnSpc>
                <a:spcPct val="90000"/>
              </a:lnSpc>
              <a:spcAft>
                <a:spcPts val="612"/>
              </a:spcAft>
            </a:pPr>
            <a:r>
              <a:rPr lang="en-US" sz="4080" dirty="0">
                <a:solidFill>
                  <a:srgbClr val="000000"/>
                </a:solidFill>
                <a:latin typeface="Segoe UI Light"/>
              </a:rPr>
              <a:t>2</a:t>
            </a:r>
          </a:p>
        </p:txBody>
      </p:sp>
      <p:sp>
        <p:nvSpPr>
          <p:cNvPr id="14" name="TextBox 13"/>
          <p:cNvSpPr txBox="1"/>
          <p:nvPr/>
        </p:nvSpPr>
        <p:spPr>
          <a:xfrm>
            <a:off x="275480" y="5698801"/>
            <a:ext cx="659525" cy="877688"/>
          </a:xfrm>
          <a:prstGeom prst="rect">
            <a:avLst/>
          </a:prstGeom>
          <a:noFill/>
        </p:spPr>
        <p:txBody>
          <a:bodyPr wrap="none" lIns="186521" tIns="149217" rIns="186521" bIns="149217" rtlCol="0">
            <a:spAutoFit/>
          </a:bodyPr>
          <a:lstStyle/>
          <a:p>
            <a:pPr defTabSz="932597">
              <a:lnSpc>
                <a:spcPct val="90000"/>
              </a:lnSpc>
              <a:spcAft>
                <a:spcPts val="612"/>
              </a:spcAft>
            </a:pPr>
            <a:r>
              <a:rPr lang="en-US" sz="4080" dirty="0" smtClean="0">
                <a:solidFill>
                  <a:srgbClr val="000000"/>
                </a:solidFill>
                <a:latin typeface="Segoe UI Light"/>
              </a:rPr>
              <a:t>3</a:t>
            </a:r>
            <a:endParaRPr lang="en-US" sz="4080" dirty="0">
              <a:solidFill>
                <a:srgbClr val="000000"/>
              </a:solidFill>
              <a:latin typeface="Segoe UI Light"/>
            </a:endParaRPr>
          </a:p>
        </p:txBody>
      </p:sp>
      <p:sp>
        <p:nvSpPr>
          <p:cNvPr id="15" name="TextBox 14"/>
          <p:cNvSpPr txBox="1"/>
          <p:nvPr/>
        </p:nvSpPr>
        <p:spPr>
          <a:xfrm>
            <a:off x="5912197" y="2772389"/>
            <a:ext cx="654005" cy="866439"/>
          </a:xfrm>
          <a:prstGeom prst="rect">
            <a:avLst/>
          </a:prstGeom>
          <a:noFill/>
        </p:spPr>
        <p:txBody>
          <a:bodyPr wrap="none" lIns="186521" tIns="149217" rIns="186521" bIns="149217" rtlCol="0">
            <a:spAutoFit/>
          </a:bodyPr>
          <a:lstStyle/>
          <a:p>
            <a:pPr defTabSz="932597">
              <a:lnSpc>
                <a:spcPct val="90000"/>
              </a:lnSpc>
              <a:spcAft>
                <a:spcPts val="612"/>
              </a:spcAft>
            </a:pPr>
            <a:r>
              <a:rPr lang="en-US" sz="4080" dirty="0" smtClean="0">
                <a:solidFill>
                  <a:srgbClr val="000000"/>
                </a:solidFill>
                <a:latin typeface="Segoe UI Light"/>
              </a:rPr>
              <a:t>4</a:t>
            </a:r>
            <a:endParaRPr lang="en-US" sz="4080" dirty="0">
              <a:solidFill>
                <a:srgbClr val="000000"/>
              </a:solidFill>
              <a:latin typeface="Segoe UI Light"/>
            </a:endParaRPr>
          </a:p>
        </p:txBody>
      </p:sp>
      <p:sp>
        <p:nvSpPr>
          <p:cNvPr id="16" name="TextBox 15"/>
          <p:cNvSpPr txBox="1"/>
          <p:nvPr/>
        </p:nvSpPr>
        <p:spPr>
          <a:xfrm>
            <a:off x="5912197" y="3638763"/>
            <a:ext cx="645989" cy="866439"/>
          </a:xfrm>
          <a:prstGeom prst="rect">
            <a:avLst/>
          </a:prstGeom>
          <a:noFill/>
        </p:spPr>
        <p:txBody>
          <a:bodyPr wrap="none" lIns="186521" tIns="149217" rIns="186521" bIns="149217" rtlCol="0">
            <a:spAutoFit/>
          </a:bodyPr>
          <a:lstStyle/>
          <a:p>
            <a:pPr defTabSz="932597">
              <a:lnSpc>
                <a:spcPct val="90000"/>
              </a:lnSpc>
              <a:spcAft>
                <a:spcPts val="612"/>
              </a:spcAft>
            </a:pPr>
            <a:r>
              <a:rPr lang="en-US" sz="4080" dirty="0" smtClean="0">
                <a:solidFill>
                  <a:srgbClr val="000000"/>
                </a:solidFill>
                <a:latin typeface="Segoe UI Light"/>
              </a:rPr>
              <a:t>5</a:t>
            </a:r>
            <a:endParaRPr lang="en-US" sz="4080" dirty="0">
              <a:solidFill>
                <a:srgbClr val="000000"/>
              </a:solidFill>
              <a:latin typeface="Segoe UI Light"/>
            </a:endParaRPr>
          </a:p>
        </p:txBody>
      </p:sp>
      <p:sp>
        <p:nvSpPr>
          <p:cNvPr id="18" name="Rectangle 31"/>
          <p:cNvSpPr>
            <a:spLocks noChangeArrowheads="1"/>
          </p:cNvSpPr>
          <p:nvPr/>
        </p:nvSpPr>
        <p:spPr bwMode="auto">
          <a:xfrm>
            <a:off x="10488470" y="227610"/>
            <a:ext cx="539543" cy="542534"/>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19" name="Rectangle 5"/>
          <p:cNvSpPr>
            <a:spLocks noChangeArrowheads="1"/>
          </p:cNvSpPr>
          <p:nvPr/>
        </p:nvSpPr>
        <p:spPr bwMode="auto">
          <a:xfrm>
            <a:off x="1474860" y="-788"/>
            <a:ext cx="656123" cy="648649"/>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0" name="Rectangle 6"/>
          <p:cNvSpPr>
            <a:spLocks noChangeArrowheads="1"/>
          </p:cNvSpPr>
          <p:nvPr/>
        </p:nvSpPr>
        <p:spPr bwMode="auto">
          <a:xfrm>
            <a:off x="2250051" y="132756"/>
            <a:ext cx="245112" cy="245112"/>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1" name="Rectangle 7"/>
          <p:cNvSpPr>
            <a:spLocks noChangeArrowheads="1"/>
          </p:cNvSpPr>
          <p:nvPr/>
        </p:nvSpPr>
        <p:spPr bwMode="auto">
          <a:xfrm>
            <a:off x="3613850" y="170180"/>
            <a:ext cx="292938" cy="294433"/>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2" name="Rectangle 8"/>
          <p:cNvSpPr>
            <a:spLocks noChangeArrowheads="1"/>
          </p:cNvSpPr>
          <p:nvPr/>
        </p:nvSpPr>
        <p:spPr bwMode="auto">
          <a:xfrm>
            <a:off x="4507609" y="99290"/>
            <a:ext cx="292938" cy="292938"/>
          </a:xfrm>
          <a:prstGeom prst="rect">
            <a:avLst/>
          </a:prstGeom>
          <a:solidFill>
            <a:srgbClr val="5C2D9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3" name="Rectangle 9"/>
          <p:cNvSpPr>
            <a:spLocks noChangeArrowheads="1"/>
          </p:cNvSpPr>
          <p:nvPr/>
        </p:nvSpPr>
        <p:spPr bwMode="auto">
          <a:xfrm>
            <a:off x="4698050" y="-220663"/>
            <a:ext cx="494706" cy="496201"/>
          </a:xfrm>
          <a:prstGeom prst="rect">
            <a:avLst/>
          </a:prstGeom>
          <a:solidFill>
            <a:srgbClr val="9B4F96"/>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4" name="Rectangle 10"/>
          <p:cNvSpPr>
            <a:spLocks noChangeArrowheads="1"/>
          </p:cNvSpPr>
          <p:nvPr/>
        </p:nvSpPr>
        <p:spPr bwMode="auto">
          <a:xfrm>
            <a:off x="4851984" y="551397"/>
            <a:ext cx="375140" cy="376633"/>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5" name="Rectangle 11"/>
          <p:cNvSpPr>
            <a:spLocks noChangeArrowheads="1"/>
          </p:cNvSpPr>
          <p:nvPr/>
        </p:nvSpPr>
        <p:spPr bwMode="auto">
          <a:xfrm>
            <a:off x="5741775" y="-54322"/>
            <a:ext cx="466310" cy="467805"/>
          </a:xfrm>
          <a:prstGeom prst="rect">
            <a:avLst/>
          </a:prstGeom>
          <a:solidFill>
            <a:srgbClr val="5C2D9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6" name="Rectangle 12"/>
          <p:cNvSpPr>
            <a:spLocks noChangeArrowheads="1"/>
          </p:cNvSpPr>
          <p:nvPr/>
        </p:nvSpPr>
        <p:spPr bwMode="auto">
          <a:xfrm>
            <a:off x="6018970" y="-355682"/>
            <a:ext cx="399053" cy="400546"/>
          </a:xfrm>
          <a:prstGeom prst="rect">
            <a:avLst/>
          </a:prstGeom>
          <a:solidFill>
            <a:srgbClr val="E253D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7" name="Rectangle 13"/>
          <p:cNvSpPr>
            <a:spLocks noChangeArrowheads="1"/>
          </p:cNvSpPr>
          <p:nvPr/>
        </p:nvSpPr>
        <p:spPr bwMode="auto">
          <a:xfrm>
            <a:off x="5745482" y="425601"/>
            <a:ext cx="381117" cy="382612"/>
          </a:xfrm>
          <a:prstGeom prst="rect">
            <a:avLst/>
          </a:prstGeom>
          <a:solidFill>
            <a:srgbClr val="9B4F96"/>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8" name="Rectangle 14"/>
          <p:cNvSpPr>
            <a:spLocks noChangeArrowheads="1"/>
          </p:cNvSpPr>
          <p:nvPr/>
        </p:nvSpPr>
        <p:spPr bwMode="auto">
          <a:xfrm>
            <a:off x="6521240" y="454969"/>
            <a:ext cx="427449" cy="428947"/>
          </a:xfrm>
          <a:prstGeom prst="rect">
            <a:avLst/>
          </a:prstGeom>
          <a:solidFill>
            <a:srgbClr val="E253D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29" name="Rectangle 15"/>
          <p:cNvSpPr>
            <a:spLocks noChangeArrowheads="1"/>
          </p:cNvSpPr>
          <p:nvPr/>
        </p:nvSpPr>
        <p:spPr bwMode="auto">
          <a:xfrm>
            <a:off x="6164902" y="693496"/>
            <a:ext cx="526095" cy="529081"/>
          </a:xfrm>
          <a:prstGeom prst="rect">
            <a:avLst/>
          </a:prstGeom>
          <a:solidFill>
            <a:srgbClr val="5C2D9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0" name="Rectangle 16"/>
          <p:cNvSpPr>
            <a:spLocks noChangeArrowheads="1"/>
          </p:cNvSpPr>
          <p:nvPr/>
        </p:nvSpPr>
        <p:spPr bwMode="auto">
          <a:xfrm>
            <a:off x="5925538" y="1103705"/>
            <a:ext cx="257068" cy="258563"/>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1" name="Rectangle 17"/>
          <p:cNvSpPr>
            <a:spLocks noChangeArrowheads="1"/>
          </p:cNvSpPr>
          <p:nvPr/>
        </p:nvSpPr>
        <p:spPr bwMode="auto">
          <a:xfrm>
            <a:off x="5669850" y="1258738"/>
            <a:ext cx="331796" cy="333291"/>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2" name="Rectangle 18"/>
          <p:cNvSpPr>
            <a:spLocks noChangeArrowheads="1"/>
          </p:cNvSpPr>
          <p:nvPr/>
        </p:nvSpPr>
        <p:spPr bwMode="auto">
          <a:xfrm>
            <a:off x="6663281" y="-78426"/>
            <a:ext cx="424461" cy="425956"/>
          </a:xfrm>
          <a:prstGeom prst="rect">
            <a:avLst/>
          </a:prstGeom>
          <a:solidFill>
            <a:srgbClr val="5C2D9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3" name="Rectangle 19"/>
          <p:cNvSpPr>
            <a:spLocks noChangeArrowheads="1"/>
          </p:cNvSpPr>
          <p:nvPr/>
        </p:nvSpPr>
        <p:spPr bwMode="auto">
          <a:xfrm>
            <a:off x="6998495" y="-269981"/>
            <a:ext cx="497694" cy="500685"/>
          </a:xfrm>
          <a:prstGeom prst="rect">
            <a:avLst/>
          </a:prstGeom>
          <a:solidFill>
            <a:srgbClr val="5C2D9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4" name="Rectangle 20"/>
          <p:cNvSpPr>
            <a:spLocks noChangeArrowheads="1"/>
          </p:cNvSpPr>
          <p:nvPr/>
        </p:nvSpPr>
        <p:spPr bwMode="auto">
          <a:xfrm>
            <a:off x="7287574" y="735535"/>
            <a:ext cx="533567" cy="535060"/>
          </a:xfrm>
          <a:prstGeom prst="rect">
            <a:avLst/>
          </a:prstGeom>
          <a:solidFill>
            <a:srgbClr val="9B4F96"/>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5" name="Rectangle 21"/>
          <p:cNvSpPr>
            <a:spLocks noChangeArrowheads="1"/>
          </p:cNvSpPr>
          <p:nvPr/>
        </p:nvSpPr>
        <p:spPr bwMode="auto">
          <a:xfrm>
            <a:off x="7096811" y="1063353"/>
            <a:ext cx="307884" cy="307884"/>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6" name="Rectangle 22"/>
          <p:cNvSpPr>
            <a:spLocks noChangeArrowheads="1"/>
          </p:cNvSpPr>
          <p:nvPr/>
        </p:nvSpPr>
        <p:spPr bwMode="auto">
          <a:xfrm>
            <a:off x="7758341" y="356143"/>
            <a:ext cx="313862" cy="316853"/>
          </a:xfrm>
          <a:prstGeom prst="rect">
            <a:avLst/>
          </a:prstGeom>
          <a:solidFill>
            <a:srgbClr val="9B4F96"/>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7" name="Rectangle 23"/>
          <p:cNvSpPr>
            <a:spLocks noChangeArrowheads="1"/>
          </p:cNvSpPr>
          <p:nvPr/>
        </p:nvSpPr>
        <p:spPr bwMode="auto">
          <a:xfrm>
            <a:off x="8199270" y="578815"/>
            <a:ext cx="403537" cy="405032"/>
          </a:xfrm>
          <a:prstGeom prst="rect">
            <a:avLst/>
          </a:prstGeom>
          <a:solidFill>
            <a:srgbClr val="9B4F96"/>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8" name="Rectangle 24"/>
          <p:cNvSpPr>
            <a:spLocks noChangeArrowheads="1"/>
          </p:cNvSpPr>
          <p:nvPr/>
        </p:nvSpPr>
        <p:spPr bwMode="auto">
          <a:xfrm>
            <a:off x="8033444" y="-370243"/>
            <a:ext cx="576909" cy="578404"/>
          </a:xfrm>
          <a:prstGeom prst="rect">
            <a:avLst/>
          </a:prstGeom>
          <a:solidFill>
            <a:srgbClr val="E253D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39" name="Rectangle 25"/>
          <p:cNvSpPr>
            <a:spLocks noChangeArrowheads="1"/>
          </p:cNvSpPr>
          <p:nvPr/>
        </p:nvSpPr>
        <p:spPr bwMode="auto">
          <a:xfrm>
            <a:off x="9078727" y="-180577"/>
            <a:ext cx="606798" cy="609788"/>
          </a:xfrm>
          <a:prstGeom prst="rect">
            <a:avLst/>
          </a:prstGeom>
          <a:solidFill>
            <a:srgbClr val="E253D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0" name="Rectangle 26"/>
          <p:cNvSpPr>
            <a:spLocks noChangeArrowheads="1"/>
          </p:cNvSpPr>
          <p:nvPr/>
        </p:nvSpPr>
        <p:spPr bwMode="auto">
          <a:xfrm>
            <a:off x="9552228" y="524956"/>
            <a:ext cx="230165" cy="231660"/>
          </a:xfrm>
          <a:prstGeom prst="rect">
            <a:avLst/>
          </a:prstGeom>
          <a:solidFill>
            <a:srgbClr val="E253D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1" name="Rectangle 27"/>
          <p:cNvSpPr>
            <a:spLocks noChangeArrowheads="1"/>
          </p:cNvSpPr>
          <p:nvPr/>
        </p:nvSpPr>
        <p:spPr bwMode="auto">
          <a:xfrm>
            <a:off x="9548066" y="1340934"/>
            <a:ext cx="325818" cy="325818"/>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2" name="Rectangle 29"/>
          <p:cNvSpPr>
            <a:spLocks noChangeArrowheads="1"/>
          </p:cNvSpPr>
          <p:nvPr/>
        </p:nvSpPr>
        <p:spPr bwMode="auto">
          <a:xfrm>
            <a:off x="8858211" y="1439704"/>
            <a:ext cx="186823" cy="188318"/>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3" name="Rectangle 30"/>
          <p:cNvSpPr>
            <a:spLocks noChangeArrowheads="1"/>
          </p:cNvSpPr>
          <p:nvPr/>
        </p:nvSpPr>
        <p:spPr bwMode="auto">
          <a:xfrm>
            <a:off x="9789308" y="384066"/>
            <a:ext cx="802590" cy="804083"/>
          </a:xfrm>
          <a:prstGeom prst="rect">
            <a:avLst/>
          </a:prstGeom>
          <a:solidFill>
            <a:srgbClr val="9B4F96"/>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4" name="Rectangle 32"/>
          <p:cNvSpPr>
            <a:spLocks noChangeArrowheads="1"/>
          </p:cNvSpPr>
          <p:nvPr/>
        </p:nvSpPr>
        <p:spPr bwMode="auto">
          <a:xfrm>
            <a:off x="11352084" y="-247496"/>
            <a:ext cx="416989" cy="422968"/>
          </a:xfrm>
          <a:prstGeom prst="rect">
            <a:avLst/>
          </a:prstGeom>
          <a:solidFill>
            <a:srgbClr val="5C2D9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5" name="Rectangle 33"/>
          <p:cNvSpPr>
            <a:spLocks noChangeArrowheads="1"/>
          </p:cNvSpPr>
          <p:nvPr/>
        </p:nvSpPr>
        <p:spPr bwMode="auto">
          <a:xfrm>
            <a:off x="11715895" y="-230207"/>
            <a:ext cx="272015" cy="276499"/>
          </a:xfrm>
          <a:prstGeom prst="rect">
            <a:avLst/>
          </a:prstGeom>
          <a:solidFill>
            <a:srgbClr val="5C2D9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6" name="Rectangle 34"/>
          <p:cNvSpPr>
            <a:spLocks noChangeArrowheads="1"/>
          </p:cNvSpPr>
          <p:nvPr/>
        </p:nvSpPr>
        <p:spPr bwMode="auto">
          <a:xfrm>
            <a:off x="11619400" y="1249442"/>
            <a:ext cx="419977" cy="421473"/>
          </a:xfrm>
          <a:prstGeom prst="rect">
            <a:avLst/>
          </a:prstGeom>
          <a:solidFill>
            <a:srgbClr val="0078D7"/>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7" name="Rectangle 35"/>
          <p:cNvSpPr>
            <a:spLocks noChangeArrowheads="1"/>
          </p:cNvSpPr>
          <p:nvPr/>
        </p:nvSpPr>
        <p:spPr bwMode="auto">
          <a:xfrm>
            <a:off x="8431482" y="-76039"/>
            <a:ext cx="868351" cy="872835"/>
          </a:xfrm>
          <a:prstGeom prst="rect">
            <a:avLst/>
          </a:prstGeom>
          <a:solidFill>
            <a:srgbClr val="E253D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sp>
        <p:nvSpPr>
          <p:cNvPr id="48" name="Rectangle 36"/>
          <p:cNvSpPr>
            <a:spLocks noChangeArrowheads="1"/>
          </p:cNvSpPr>
          <p:nvPr/>
        </p:nvSpPr>
        <p:spPr bwMode="auto">
          <a:xfrm>
            <a:off x="9134745" y="-266404"/>
            <a:ext cx="416987" cy="418482"/>
          </a:xfrm>
          <a:prstGeom prst="rect">
            <a:avLst/>
          </a:prstGeom>
          <a:solidFill>
            <a:srgbClr val="5C2D91"/>
          </a:solidFill>
          <a:ln>
            <a:noFill/>
          </a:ln>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grpSp>
        <p:nvGrpSpPr>
          <p:cNvPr id="49" name="Group 48"/>
          <p:cNvGrpSpPr/>
          <p:nvPr/>
        </p:nvGrpSpPr>
        <p:grpSpPr>
          <a:xfrm>
            <a:off x="7761240" y="-295737"/>
            <a:ext cx="3015679" cy="3015679"/>
            <a:chOff x="7608886" y="-289964"/>
            <a:chExt cx="2956816" cy="2956816"/>
          </a:xfrm>
        </p:grpSpPr>
        <p:sp>
          <p:nvSpPr>
            <p:cNvPr id="50" name="Rectangle 28"/>
            <p:cNvSpPr>
              <a:spLocks noChangeArrowheads="1"/>
            </p:cNvSpPr>
            <p:nvPr/>
          </p:nvSpPr>
          <p:spPr bwMode="auto">
            <a:xfrm>
              <a:off x="8857847" y="958329"/>
              <a:ext cx="458894" cy="4602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dirty="0">
                <a:solidFill>
                  <a:srgbClr val="000000"/>
                </a:solidFill>
              </a:endParaRPr>
            </a:p>
          </p:txBody>
        </p:sp>
        <p:pic>
          <p:nvPicPr>
            <p:cNvPr id="51" name="Picture 50"/>
            <p:cNvPicPr>
              <a:picLocks noChangeAspect="1"/>
            </p:cNvPicPr>
            <p:nvPr/>
          </p:nvPicPr>
          <p:blipFill>
            <a:blip r:embed="rId3"/>
            <a:stretch>
              <a:fillRect/>
            </a:stretch>
          </p:blipFill>
          <p:spPr>
            <a:xfrm>
              <a:off x="7608886" y="-289964"/>
              <a:ext cx="2956816" cy="2956816"/>
            </a:xfrm>
            <a:prstGeom prst="rect">
              <a:avLst/>
            </a:prstGeom>
          </p:spPr>
        </p:pic>
      </p:grpSp>
      <p:sp>
        <p:nvSpPr>
          <p:cNvPr id="52" name="Rectangle 51"/>
          <p:cNvSpPr/>
          <p:nvPr/>
        </p:nvSpPr>
        <p:spPr bwMode="auto">
          <a:xfrm>
            <a:off x="14649314" y="44864"/>
            <a:ext cx="2854754" cy="4955203"/>
          </a:xfrm>
          <a:prstGeom prst="rect">
            <a:avLst/>
          </a:prstGeom>
          <a:solidFill>
            <a:schemeClr val="accent6"/>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smtClean="0">
                <a:gradFill>
                  <a:gsLst>
                    <a:gs pos="0">
                      <a:schemeClr val="tx1"/>
                    </a:gs>
                    <a:gs pos="100000">
                      <a:schemeClr val="tx1"/>
                    </a:gs>
                  </a:gsLst>
                  <a:lin ang="5400000" scaled="1"/>
                </a:gradFill>
              </a:rPr>
              <a:t>Required Slide</a:t>
            </a:r>
          </a:p>
          <a:p>
            <a:pPr defTabSz="914099" fontAlgn="base">
              <a:spcBef>
                <a:spcPct val="0"/>
              </a:spcBef>
              <a:spcAft>
                <a:spcPct val="0"/>
              </a:spcAft>
            </a:pPr>
            <a:r>
              <a:rPr lang="en-US" sz="1200" dirty="0" smtClean="0">
                <a:gradFill>
                  <a:gsLst>
                    <a:gs pos="0">
                      <a:schemeClr val="tx1"/>
                    </a:gs>
                    <a:gs pos="100000">
                      <a:schemeClr val="tx1"/>
                    </a:gs>
                  </a:gsLst>
                  <a:lin ang="5400000" scaled="1"/>
                </a:gradFill>
              </a:rPr>
              <a:t>*delete this box once you have listed content that is related to your session.</a:t>
            </a:r>
          </a:p>
          <a:p>
            <a:pPr defTabSz="914099" fontAlgn="base">
              <a:spcBef>
                <a:spcPct val="0"/>
              </a:spcBef>
              <a:spcAft>
                <a:spcPct val="0"/>
              </a:spcAft>
            </a:pPr>
            <a:endParaRPr lang="en-US" sz="1200" dirty="0" smtClean="0">
              <a:gradFill>
                <a:gsLst>
                  <a:gs pos="0">
                    <a:schemeClr val="tx1"/>
                  </a:gs>
                  <a:gs pos="100000">
                    <a:schemeClr val="tx1"/>
                  </a:gs>
                </a:gsLst>
                <a:lin ang="5400000" scaled="1"/>
              </a:gradFill>
            </a:endParaRPr>
          </a:p>
          <a:p>
            <a:pPr defTabSz="914099" fontAlgn="base">
              <a:spcBef>
                <a:spcPct val="0"/>
              </a:spcBef>
              <a:spcAft>
                <a:spcPct val="0"/>
              </a:spcAft>
            </a:pPr>
            <a:endParaRPr lang="en-US" sz="1200" dirty="0">
              <a:gradFill>
                <a:gsLst>
                  <a:gs pos="0">
                    <a:schemeClr val="tx1"/>
                  </a:gs>
                  <a:gs pos="100000">
                    <a:schemeClr val="tx1"/>
                  </a:gs>
                </a:gsLst>
                <a:lin ang="5400000" scaled="1"/>
              </a:gradFill>
            </a:endParaRPr>
          </a:p>
          <a:p>
            <a:pPr defTabSz="914099" fontAlgn="base">
              <a:spcBef>
                <a:spcPct val="0"/>
              </a:spcBef>
              <a:spcAft>
                <a:spcPct val="0"/>
              </a:spcAft>
            </a:pPr>
            <a:endParaRPr lang="en-US" sz="1200" dirty="0" smtClean="0">
              <a:gradFill>
                <a:gsLst>
                  <a:gs pos="0">
                    <a:schemeClr val="tx1"/>
                  </a:gs>
                  <a:gs pos="100000">
                    <a:schemeClr val="tx1"/>
                  </a:gs>
                </a:gsLst>
                <a:lin ang="5400000" scaled="1"/>
              </a:gradFill>
            </a:endParaRPr>
          </a:p>
          <a:p>
            <a:pPr defTabSz="914099" fontAlgn="base">
              <a:spcBef>
                <a:spcPct val="0"/>
              </a:spcBef>
              <a:spcAft>
                <a:spcPct val="0"/>
              </a:spcAft>
            </a:pPr>
            <a:r>
              <a:rPr lang="en-US" b="1" dirty="0" smtClean="0">
                <a:gradFill>
                  <a:gsLst>
                    <a:gs pos="0">
                      <a:schemeClr val="tx1"/>
                    </a:gs>
                    <a:gs pos="100000">
                      <a:schemeClr val="tx1"/>
                    </a:gs>
                  </a:gsLst>
                  <a:lin ang="5400000" scaled="1"/>
                </a:gradFill>
              </a:rPr>
              <a:t>Speakers</a:t>
            </a:r>
            <a:r>
              <a:rPr lang="en-US" b="1" dirty="0">
                <a:gradFill>
                  <a:gsLst>
                    <a:gs pos="0">
                      <a:schemeClr val="tx1"/>
                    </a:gs>
                    <a:gs pos="100000">
                      <a:schemeClr val="tx1"/>
                    </a:gs>
                  </a:gsLst>
                  <a:lin ang="5400000" scaled="1"/>
                </a:gradFill>
              </a:rPr>
              <a:t>, </a:t>
            </a:r>
            <a:r>
              <a:rPr lang="en-US" dirty="0">
                <a:gradFill>
                  <a:gsLst>
                    <a:gs pos="0">
                      <a:schemeClr val="tx1"/>
                    </a:gs>
                    <a:gs pos="100000">
                      <a:schemeClr val="tx1"/>
                    </a:gs>
                  </a:gsLst>
                  <a:lin ang="5400000" scaled="1"/>
                </a:gradFill>
              </a:rPr>
              <a:t>please list the </a:t>
            </a:r>
            <a:r>
              <a:rPr lang="en-US" dirty="0" smtClean="0">
                <a:gradFill>
                  <a:gsLst>
                    <a:gs pos="0">
                      <a:schemeClr val="tx1"/>
                    </a:gs>
                    <a:gs pos="100000">
                      <a:schemeClr val="tx1"/>
                    </a:gs>
                  </a:gsLst>
                  <a:lin ang="5400000" scaled="1"/>
                </a:gradFill>
              </a:rPr>
              <a:t>other Breakout Sessions that </a:t>
            </a:r>
            <a:r>
              <a:rPr lang="en-US" dirty="0">
                <a:gradFill>
                  <a:gsLst>
                    <a:gs pos="0">
                      <a:schemeClr val="tx1"/>
                    </a:gs>
                    <a:gs pos="100000">
                      <a:schemeClr val="tx1"/>
                    </a:gs>
                  </a:gsLst>
                  <a:lin ang="5400000" scaled="1"/>
                </a:gradFill>
              </a:rPr>
              <a:t>relate to your </a:t>
            </a:r>
            <a:r>
              <a:rPr lang="en-US" dirty="0" smtClean="0">
                <a:gradFill>
                  <a:gsLst>
                    <a:gs pos="0">
                      <a:schemeClr val="tx1"/>
                    </a:gs>
                    <a:gs pos="100000">
                      <a:schemeClr val="tx1"/>
                    </a:gs>
                  </a:gsLst>
                  <a:lin ang="5400000" scaled="1"/>
                </a:gradFill>
              </a:rPr>
              <a:t>session.</a:t>
            </a:r>
          </a:p>
          <a:p>
            <a:pPr defTabSz="914099" fontAlgn="base">
              <a:spcBef>
                <a:spcPct val="0"/>
              </a:spcBef>
              <a:spcAft>
                <a:spcPct val="0"/>
              </a:spcAft>
            </a:pPr>
            <a:endParaRPr lang="en-US" dirty="0">
              <a:gradFill>
                <a:gsLst>
                  <a:gs pos="0">
                    <a:schemeClr val="tx1"/>
                  </a:gs>
                  <a:gs pos="100000">
                    <a:schemeClr val="tx1"/>
                  </a:gs>
                </a:gsLst>
                <a:lin ang="5400000" scaled="1"/>
              </a:gradFill>
            </a:endParaRPr>
          </a:p>
          <a:p>
            <a:pPr defTabSz="914099" fontAlgn="base">
              <a:spcBef>
                <a:spcPct val="0"/>
              </a:spcBef>
              <a:spcAft>
                <a:spcPct val="0"/>
              </a:spcAft>
            </a:pPr>
            <a:r>
              <a:rPr lang="en-US" dirty="0" smtClean="0">
                <a:gradFill>
                  <a:gsLst>
                    <a:gs pos="0">
                      <a:schemeClr val="tx1"/>
                    </a:gs>
                    <a:gs pos="100000">
                      <a:schemeClr val="tx1"/>
                    </a:gs>
                  </a:gsLst>
                  <a:lin ang="5400000" scaled="1"/>
                </a:gradFill>
              </a:rPr>
              <a:t>Also </a:t>
            </a:r>
            <a:r>
              <a:rPr lang="en-US" dirty="0">
                <a:gradFill>
                  <a:gsLst>
                    <a:gs pos="0">
                      <a:schemeClr val="tx1"/>
                    </a:gs>
                    <a:gs pos="100000">
                      <a:schemeClr val="tx1"/>
                    </a:gs>
                  </a:gsLst>
                  <a:lin ang="5400000" scaled="1"/>
                </a:gradFill>
              </a:rPr>
              <a:t>indicate </a:t>
            </a:r>
            <a:r>
              <a:rPr lang="en-US" dirty="0" smtClean="0">
                <a:gradFill>
                  <a:gsLst>
                    <a:gs pos="0">
                      <a:schemeClr val="tx1"/>
                    </a:gs>
                    <a:gs pos="100000">
                      <a:schemeClr val="tx1"/>
                    </a:gs>
                  </a:gsLst>
                  <a:lin ang="5400000" scaled="1"/>
                </a:gradFill>
              </a:rPr>
              <a:t>where and when they can find you, to continue the discussion. </a:t>
            </a:r>
          </a:p>
          <a:p>
            <a:pPr defTabSz="914099" fontAlgn="base">
              <a:spcBef>
                <a:spcPct val="0"/>
              </a:spcBef>
              <a:spcAft>
                <a:spcPct val="0"/>
              </a:spcAft>
            </a:pPr>
            <a:r>
              <a:rPr lang="en-US" dirty="0" smtClean="0">
                <a:gradFill>
                  <a:gsLst>
                    <a:gs pos="0">
                      <a:schemeClr val="tx1"/>
                    </a:gs>
                    <a:gs pos="100000">
                      <a:schemeClr val="tx1"/>
                    </a:gs>
                  </a:gsLst>
                  <a:lin ang="5400000" scaled="1"/>
                </a:gradFill>
              </a:rPr>
              <a:t>If you’re going to be at Hub Happy Hour (5.30-6.30pm Wed and Thu, let them know)</a:t>
            </a:r>
          </a:p>
          <a:p>
            <a:pPr defTabSz="914099" fontAlgn="base">
              <a:spcBef>
                <a:spcPct val="0"/>
              </a:spcBef>
              <a:spcAft>
                <a:spcPct val="0"/>
              </a:spcAft>
            </a:pPr>
            <a:endParaRPr lang="en-US" dirty="0" smtClean="0">
              <a:gradFill>
                <a:gsLst>
                  <a:gs pos="0">
                    <a:schemeClr val="tx1"/>
                  </a:gs>
                  <a:gs pos="100000">
                    <a:schemeClr val="tx1"/>
                  </a:gs>
                </a:gsLst>
                <a:lin ang="5400000" scaled="1"/>
              </a:gradFill>
            </a:endParaRPr>
          </a:p>
        </p:txBody>
      </p:sp>
    </p:spTree>
    <p:extLst>
      <p:ext uri="{BB962C8B-B14F-4D97-AF65-F5344CB8AC3E}">
        <p14:creationId xmlns:p14="http://schemas.microsoft.com/office/powerpoint/2010/main" val="3049417946"/>
      </p:ext>
    </p:extLst>
  </p:cSld>
  <p:clrMapOvr>
    <a:masterClrMapping/>
  </p:clrMapOvr>
  <p:transition spd="med" advTm="93466">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75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6" presetClass="emph" presetSubtype="0" accel="50000" decel="50000" autoRev="1" fill="hold" nodeType="withEffect">
                                  <p:stCondLst>
                                    <p:cond delay="800"/>
                                  </p:stCondLst>
                                  <p:childTnLst>
                                    <p:animScale>
                                      <p:cBhvr>
                                        <p:cTn id="9" dur="700" fill="hold"/>
                                        <p:tgtEl>
                                          <p:spTgt spid="49"/>
                                        </p:tgtEl>
                                      </p:cBhvr>
                                      <p:by x="300000" y="300000"/>
                                    </p:animScale>
                                  </p:childTnLst>
                                </p:cTn>
                              </p:par>
                              <p:par>
                                <p:cTn id="10" presetID="42" presetClass="path" presetSubtype="0" accel="50000" autoRev="1" fill="hold" nodeType="withEffect">
                                  <p:stCondLst>
                                    <p:cond delay="250"/>
                                  </p:stCondLst>
                                  <p:childTnLst>
                                    <p:animMotion origin="layout" path="M -2.5E-6 1.85185E-6 L 0.05443 -0.08796 " pathEditMode="relative" rAng="0" ptsTypes="AA">
                                      <p:cBhvr>
                                        <p:cTn id="11" dur="1000" fill="hold"/>
                                        <p:tgtEl>
                                          <p:spTgt spid="49"/>
                                        </p:tgtEl>
                                        <p:attrNameLst>
                                          <p:attrName>ppt_x</p:attrName>
                                          <p:attrName>ppt_y</p:attrName>
                                        </p:attrNameLst>
                                      </p:cBhvr>
                                      <p:rCtr x="2721" y="-4398"/>
                                    </p:animMotion>
                                  </p:childTnLst>
                                </p:cTn>
                              </p:par>
                              <p:par>
                                <p:cTn id="12" presetID="2" presetClass="entr" presetSubtype="1" decel="100000" fill="hold" grpId="0" nodeType="withEffect">
                                  <p:stCondLst>
                                    <p:cond delay="0"/>
                                  </p:stCondLst>
                                  <p:childTnLst>
                                    <p:set>
                                      <p:cBhvr>
                                        <p:cTn id="13" dur="1" fill="hold">
                                          <p:stCondLst>
                                            <p:cond delay="0"/>
                                          </p:stCondLst>
                                        </p:cTn>
                                        <p:tgtEl>
                                          <p:spTgt spid="37"/>
                                        </p:tgtEl>
                                        <p:attrNameLst>
                                          <p:attrName>style.visibility</p:attrName>
                                        </p:attrNameLst>
                                      </p:cBhvr>
                                      <p:to>
                                        <p:strVal val="visible"/>
                                      </p:to>
                                    </p:set>
                                    <p:anim calcmode="lin" valueType="num">
                                      <p:cBhvr additive="base">
                                        <p:cTn id="14" dur="750" fill="hold"/>
                                        <p:tgtEl>
                                          <p:spTgt spid="37"/>
                                        </p:tgtEl>
                                        <p:attrNameLst>
                                          <p:attrName>ppt_x</p:attrName>
                                        </p:attrNameLst>
                                      </p:cBhvr>
                                      <p:tavLst>
                                        <p:tav tm="0">
                                          <p:val>
                                            <p:strVal val="#ppt_x"/>
                                          </p:val>
                                        </p:tav>
                                        <p:tav tm="100000">
                                          <p:val>
                                            <p:strVal val="#ppt_x"/>
                                          </p:val>
                                        </p:tav>
                                      </p:tavLst>
                                    </p:anim>
                                    <p:anim calcmode="lin" valueType="num">
                                      <p:cBhvr additive="base">
                                        <p:cTn id="15" dur="750" fill="hold"/>
                                        <p:tgtEl>
                                          <p:spTgt spid="37"/>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250"/>
                                  </p:stCondLst>
                                  <p:childTnLst>
                                    <p:set>
                                      <p:cBhvr>
                                        <p:cTn id="17" dur="1" fill="hold">
                                          <p:stCondLst>
                                            <p:cond delay="0"/>
                                          </p:stCondLst>
                                        </p:cTn>
                                        <p:tgtEl>
                                          <p:spTgt spid="47"/>
                                        </p:tgtEl>
                                        <p:attrNameLst>
                                          <p:attrName>style.visibility</p:attrName>
                                        </p:attrNameLst>
                                      </p:cBhvr>
                                      <p:to>
                                        <p:strVal val="visible"/>
                                      </p:to>
                                    </p:set>
                                    <p:anim calcmode="lin" valueType="num">
                                      <p:cBhvr additive="base">
                                        <p:cTn id="18" dur="750" fill="hold"/>
                                        <p:tgtEl>
                                          <p:spTgt spid="47"/>
                                        </p:tgtEl>
                                        <p:attrNameLst>
                                          <p:attrName>ppt_x</p:attrName>
                                        </p:attrNameLst>
                                      </p:cBhvr>
                                      <p:tavLst>
                                        <p:tav tm="0">
                                          <p:val>
                                            <p:strVal val="#ppt_x"/>
                                          </p:val>
                                        </p:tav>
                                        <p:tav tm="100000">
                                          <p:val>
                                            <p:strVal val="#ppt_x"/>
                                          </p:val>
                                        </p:tav>
                                      </p:tavLst>
                                    </p:anim>
                                    <p:anim calcmode="lin" valueType="num">
                                      <p:cBhvr additive="base">
                                        <p:cTn id="19" dur="750" fill="hold"/>
                                        <p:tgtEl>
                                          <p:spTgt spid="47"/>
                                        </p:tgtEl>
                                        <p:attrNameLst>
                                          <p:attrName>ppt_y</p:attrName>
                                        </p:attrNameLst>
                                      </p:cBhvr>
                                      <p:tavLst>
                                        <p:tav tm="0">
                                          <p:val>
                                            <p:strVal val="0-#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750" fill="hold"/>
                                        <p:tgtEl>
                                          <p:spTgt spid="38"/>
                                        </p:tgtEl>
                                        <p:attrNameLst>
                                          <p:attrName>ppt_x</p:attrName>
                                        </p:attrNameLst>
                                      </p:cBhvr>
                                      <p:tavLst>
                                        <p:tav tm="0">
                                          <p:val>
                                            <p:strVal val="#ppt_x"/>
                                          </p:val>
                                        </p:tav>
                                        <p:tav tm="100000">
                                          <p:val>
                                            <p:strVal val="#ppt_x"/>
                                          </p:val>
                                        </p:tav>
                                      </p:tavLst>
                                    </p:anim>
                                    <p:anim calcmode="lin" valueType="num">
                                      <p:cBhvr additive="base">
                                        <p:cTn id="23" dur="750" fill="hold"/>
                                        <p:tgtEl>
                                          <p:spTgt spid="38"/>
                                        </p:tgtEl>
                                        <p:attrNameLst>
                                          <p:attrName>ppt_y</p:attrName>
                                        </p:attrNameLst>
                                      </p:cBhvr>
                                      <p:tavLst>
                                        <p:tav tm="0">
                                          <p:val>
                                            <p:strVal val="0-#ppt_h/2"/>
                                          </p:val>
                                        </p:tav>
                                        <p:tav tm="100000">
                                          <p:val>
                                            <p:strVal val="#ppt_y"/>
                                          </p:val>
                                        </p:tav>
                                      </p:tavLst>
                                    </p:anim>
                                  </p:childTnLst>
                                </p:cTn>
                              </p:par>
                              <p:par>
                                <p:cTn id="24" presetID="2" presetClass="entr" presetSubtype="1" decel="100000" fill="hold" grpId="0" nodeType="withEffect">
                                  <p:stCondLst>
                                    <p:cond delay="250"/>
                                  </p:stCondLst>
                                  <p:childTnLst>
                                    <p:set>
                                      <p:cBhvr>
                                        <p:cTn id="25" dur="1" fill="hold">
                                          <p:stCondLst>
                                            <p:cond delay="0"/>
                                          </p:stCondLst>
                                        </p:cTn>
                                        <p:tgtEl>
                                          <p:spTgt spid="36"/>
                                        </p:tgtEl>
                                        <p:attrNameLst>
                                          <p:attrName>style.visibility</p:attrName>
                                        </p:attrNameLst>
                                      </p:cBhvr>
                                      <p:to>
                                        <p:strVal val="visible"/>
                                      </p:to>
                                    </p:set>
                                    <p:anim calcmode="lin" valueType="num">
                                      <p:cBhvr additive="base">
                                        <p:cTn id="26" dur="750" fill="hold"/>
                                        <p:tgtEl>
                                          <p:spTgt spid="36"/>
                                        </p:tgtEl>
                                        <p:attrNameLst>
                                          <p:attrName>ppt_x</p:attrName>
                                        </p:attrNameLst>
                                      </p:cBhvr>
                                      <p:tavLst>
                                        <p:tav tm="0">
                                          <p:val>
                                            <p:strVal val="#ppt_x"/>
                                          </p:val>
                                        </p:tav>
                                        <p:tav tm="100000">
                                          <p:val>
                                            <p:strVal val="#ppt_x"/>
                                          </p:val>
                                        </p:tav>
                                      </p:tavLst>
                                    </p:anim>
                                    <p:anim calcmode="lin" valueType="num">
                                      <p:cBhvr additive="base">
                                        <p:cTn id="27" dur="750" fill="hold"/>
                                        <p:tgtEl>
                                          <p:spTgt spid="36"/>
                                        </p:tgtEl>
                                        <p:attrNameLst>
                                          <p:attrName>ppt_y</p:attrName>
                                        </p:attrNameLst>
                                      </p:cBhvr>
                                      <p:tavLst>
                                        <p:tav tm="0">
                                          <p:val>
                                            <p:strVal val="0-#ppt_h/2"/>
                                          </p:val>
                                        </p:tav>
                                        <p:tav tm="100000">
                                          <p:val>
                                            <p:strVal val="#ppt_y"/>
                                          </p:val>
                                        </p:tav>
                                      </p:tavLst>
                                    </p:anim>
                                  </p:childTnLst>
                                </p:cTn>
                              </p:par>
                              <p:par>
                                <p:cTn id="28" presetID="2" presetClass="entr" presetSubtype="1" decel="100000" fill="hold" grpId="0" nodeType="withEffect">
                                  <p:stCondLst>
                                    <p:cond delay="0"/>
                                  </p:stCondLst>
                                  <p:childTnLst>
                                    <p:set>
                                      <p:cBhvr>
                                        <p:cTn id="29" dur="1" fill="hold">
                                          <p:stCondLst>
                                            <p:cond delay="0"/>
                                          </p:stCondLst>
                                        </p:cTn>
                                        <p:tgtEl>
                                          <p:spTgt spid="48"/>
                                        </p:tgtEl>
                                        <p:attrNameLst>
                                          <p:attrName>style.visibility</p:attrName>
                                        </p:attrNameLst>
                                      </p:cBhvr>
                                      <p:to>
                                        <p:strVal val="visible"/>
                                      </p:to>
                                    </p:set>
                                    <p:anim calcmode="lin" valueType="num">
                                      <p:cBhvr additive="base">
                                        <p:cTn id="30" dur="750" fill="hold"/>
                                        <p:tgtEl>
                                          <p:spTgt spid="48"/>
                                        </p:tgtEl>
                                        <p:attrNameLst>
                                          <p:attrName>ppt_x</p:attrName>
                                        </p:attrNameLst>
                                      </p:cBhvr>
                                      <p:tavLst>
                                        <p:tav tm="0">
                                          <p:val>
                                            <p:strVal val="#ppt_x"/>
                                          </p:val>
                                        </p:tav>
                                        <p:tav tm="100000">
                                          <p:val>
                                            <p:strVal val="#ppt_x"/>
                                          </p:val>
                                        </p:tav>
                                      </p:tavLst>
                                    </p:anim>
                                    <p:anim calcmode="lin" valueType="num">
                                      <p:cBhvr additive="base">
                                        <p:cTn id="31" dur="750" fill="hold"/>
                                        <p:tgtEl>
                                          <p:spTgt spid="48"/>
                                        </p:tgtEl>
                                        <p:attrNameLst>
                                          <p:attrName>ppt_y</p:attrName>
                                        </p:attrNameLst>
                                      </p:cBhvr>
                                      <p:tavLst>
                                        <p:tav tm="0">
                                          <p:val>
                                            <p:strVal val="0-#ppt_h/2"/>
                                          </p:val>
                                        </p:tav>
                                        <p:tav tm="100000">
                                          <p:val>
                                            <p:strVal val="#ppt_y"/>
                                          </p:val>
                                        </p:tav>
                                      </p:tavLst>
                                    </p:anim>
                                  </p:childTnLst>
                                </p:cTn>
                              </p:par>
                              <p:par>
                                <p:cTn id="32" presetID="2" presetClass="entr" presetSubtype="1" decel="100000" fill="hold" grpId="0" nodeType="withEffect">
                                  <p:stCondLst>
                                    <p:cond delay="250"/>
                                  </p:stCondLst>
                                  <p:childTnLst>
                                    <p:set>
                                      <p:cBhvr>
                                        <p:cTn id="33" dur="1" fill="hold">
                                          <p:stCondLst>
                                            <p:cond delay="0"/>
                                          </p:stCondLst>
                                        </p:cTn>
                                        <p:tgtEl>
                                          <p:spTgt spid="39"/>
                                        </p:tgtEl>
                                        <p:attrNameLst>
                                          <p:attrName>style.visibility</p:attrName>
                                        </p:attrNameLst>
                                      </p:cBhvr>
                                      <p:to>
                                        <p:strVal val="visible"/>
                                      </p:to>
                                    </p:set>
                                    <p:anim calcmode="lin" valueType="num">
                                      <p:cBhvr additive="base">
                                        <p:cTn id="34" dur="750" fill="hold"/>
                                        <p:tgtEl>
                                          <p:spTgt spid="39"/>
                                        </p:tgtEl>
                                        <p:attrNameLst>
                                          <p:attrName>ppt_x</p:attrName>
                                        </p:attrNameLst>
                                      </p:cBhvr>
                                      <p:tavLst>
                                        <p:tav tm="0">
                                          <p:val>
                                            <p:strVal val="#ppt_x"/>
                                          </p:val>
                                        </p:tav>
                                        <p:tav tm="100000">
                                          <p:val>
                                            <p:strVal val="#ppt_x"/>
                                          </p:val>
                                        </p:tav>
                                      </p:tavLst>
                                    </p:anim>
                                    <p:anim calcmode="lin" valueType="num">
                                      <p:cBhvr additive="base">
                                        <p:cTn id="35" dur="750" fill="hold"/>
                                        <p:tgtEl>
                                          <p:spTgt spid="39"/>
                                        </p:tgtEl>
                                        <p:attrNameLst>
                                          <p:attrName>ppt_y</p:attrName>
                                        </p:attrNameLst>
                                      </p:cBhvr>
                                      <p:tavLst>
                                        <p:tav tm="0">
                                          <p:val>
                                            <p:strVal val="0-#ppt_h/2"/>
                                          </p:val>
                                        </p:tav>
                                        <p:tav tm="100000">
                                          <p:val>
                                            <p:strVal val="#ppt_y"/>
                                          </p:val>
                                        </p:tav>
                                      </p:tavLst>
                                    </p:anim>
                                  </p:childTnLst>
                                </p:cTn>
                              </p:par>
                              <p:par>
                                <p:cTn id="36" presetID="2" presetClass="entr" presetSubtype="1" decel="100000"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750" fill="hold"/>
                                        <p:tgtEl>
                                          <p:spTgt spid="40"/>
                                        </p:tgtEl>
                                        <p:attrNameLst>
                                          <p:attrName>ppt_x</p:attrName>
                                        </p:attrNameLst>
                                      </p:cBhvr>
                                      <p:tavLst>
                                        <p:tav tm="0">
                                          <p:val>
                                            <p:strVal val="#ppt_x"/>
                                          </p:val>
                                        </p:tav>
                                        <p:tav tm="100000">
                                          <p:val>
                                            <p:strVal val="#ppt_x"/>
                                          </p:val>
                                        </p:tav>
                                      </p:tavLst>
                                    </p:anim>
                                    <p:anim calcmode="lin" valueType="num">
                                      <p:cBhvr additive="base">
                                        <p:cTn id="39" dur="750" fill="hold"/>
                                        <p:tgtEl>
                                          <p:spTgt spid="40"/>
                                        </p:tgtEl>
                                        <p:attrNameLst>
                                          <p:attrName>ppt_y</p:attrName>
                                        </p:attrNameLst>
                                      </p:cBhvr>
                                      <p:tavLst>
                                        <p:tav tm="0">
                                          <p:val>
                                            <p:strVal val="0-#ppt_h/2"/>
                                          </p:val>
                                        </p:tav>
                                        <p:tav tm="100000">
                                          <p:val>
                                            <p:strVal val="#ppt_y"/>
                                          </p:val>
                                        </p:tav>
                                      </p:tavLst>
                                    </p:anim>
                                  </p:childTnLst>
                                </p:cTn>
                              </p:par>
                              <p:par>
                                <p:cTn id="40" presetID="2" presetClass="entr" presetSubtype="1" decel="100000" fill="hold" grpId="0" nodeType="withEffect">
                                  <p:stCondLst>
                                    <p:cond delay="250"/>
                                  </p:stCondLst>
                                  <p:childTnLst>
                                    <p:set>
                                      <p:cBhvr>
                                        <p:cTn id="41" dur="1" fill="hold">
                                          <p:stCondLst>
                                            <p:cond delay="0"/>
                                          </p:stCondLst>
                                        </p:cTn>
                                        <p:tgtEl>
                                          <p:spTgt spid="41"/>
                                        </p:tgtEl>
                                        <p:attrNameLst>
                                          <p:attrName>style.visibility</p:attrName>
                                        </p:attrNameLst>
                                      </p:cBhvr>
                                      <p:to>
                                        <p:strVal val="visible"/>
                                      </p:to>
                                    </p:set>
                                    <p:anim calcmode="lin" valueType="num">
                                      <p:cBhvr additive="base">
                                        <p:cTn id="42" dur="750" fill="hold"/>
                                        <p:tgtEl>
                                          <p:spTgt spid="41"/>
                                        </p:tgtEl>
                                        <p:attrNameLst>
                                          <p:attrName>ppt_x</p:attrName>
                                        </p:attrNameLst>
                                      </p:cBhvr>
                                      <p:tavLst>
                                        <p:tav tm="0">
                                          <p:val>
                                            <p:strVal val="#ppt_x"/>
                                          </p:val>
                                        </p:tav>
                                        <p:tav tm="100000">
                                          <p:val>
                                            <p:strVal val="#ppt_x"/>
                                          </p:val>
                                        </p:tav>
                                      </p:tavLst>
                                    </p:anim>
                                    <p:anim calcmode="lin" valueType="num">
                                      <p:cBhvr additive="base">
                                        <p:cTn id="43" dur="750" fill="hold"/>
                                        <p:tgtEl>
                                          <p:spTgt spid="41"/>
                                        </p:tgtEl>
                                        <p:attrNameLst>
                                          <p:attrName>ppt_y</p:attrName>
                                        </p:attrNameLst>
                                      </p:cBhvr>
                                      <p:tavLst>
                                        <p:tav tm="0">
                                          <p:val>
                                            <p:strVal val="0-#ppt_h/2"/>
                                          </p:val>
                                        </p:tav>
                                        <p:tav tm="100000">
                                          <p:val>
                                            <p:strVal val="#ppt_y"/>
                                          </p:val>
                                        </p:tav>
                                      </p:tavLst>
                                    </p:anim>
                                  </p:childTnLst>
                                </p:cTn>
                              </p:par>
                              <p:par>
                                <p:cTn id="44" presetID="2" presetClass="entr" presetSubtype="1" decel="100000"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additive="base">
                                        <p:cTn id="46" dur="750" fill="hold"/>
                                        <p:tgtEl>
                                          <p:spTgt spid="42"/>
                                        </p:tgtEl>
                                        <p:attrNameLst>
                                          <p:attrName>ppt_x</p:attrName>
                                        </p:attrNameLst>
                                      </p:cBhvr>
                                      <p:tavLst>
                                        <p:tav tm="0">
                                          <p:val>
                                            <p:strVal val="#ppt_x"/>
                                          </p:val>
                                        </p:tav>
                                        <p:tav tm="100000">
                                          <p:val>
                                            <p:strVal val="#ppt_x"/>
                                          </p:val>
                                        </p:tav>
                                      </p:tavLst>
                                    </p:anim>
                                    <p:anim calcmode="lin" valueType="num">
                                      <p:cBhvr additive="base">
                                        <p:cTn id="47" dur="750" fill="hold"/>
                                        <p:tgtEl>
                                          <p:spTgt spid="42"/>
                                        </p:tgtEl>
                                        <p:attrNameLst>
                                          <p:attrName>ppt_y</p:attrName>
                                        </p:attrNameLst>
                                      </p:cBhvr>
                                      <p:tavLst>
                                        <p:tav tm="0">
                                          <p:val>
                                            <p:strVal val="0-#ppt_h/2"/>
                                          </p:val>
                                        </p:tav>
                                        <p:tav tm="100000">
                                          <p:val>
                                            <p:strVal val="#ppt_y"/>
                                          </p:val>
                                        </p:tav>
                                      </p:tavLst>
                                    </p:anim>
                                  </p:childTnLst>
                                </p:cTn>
                              </p:par>
                              <p:par>
                                <p:cTn id="48" presetID="2" presetClass="entr" presetSubtype="3" decel="100000" fill="hold" grpId="0" nodeType="withEffect">
                                  <p:stCondLst>
                                    <p:cond delay="25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750" fill="hold"/>
                                        <p:tgtEl>
                                          <p:spTgt spid="43"/>
                                        </p:tgtEl>
                                        <p:attrNameLst>
                                          <p:attrName>ppt_x</p:attrName>
                                        </p:attrNameLst>
                                      </p:cBhvr>
                                      <p:tavLst>
                                        <p:tav tm="0">
                                          <p:val>
                                            <p:strVal val="1+#ppt_w/2"/>
                                          </p:val>
                                        </p:tav>
                                        <p:tav tm="100000">
                                          <p:val>
                                            <p:strVal val="#ppt_x"/>
                                          </p:val>
                                        </p:tav>
                                      </p:tavLst>
                                    </p:anim>
                                    <p:anim calcmode="lin" valueType="num">
                                      <p:cBhvr additive="base">
                                        <p:cTn id="51" dur="750" fill="hold"/>
                                        <p:tgtEl>
                                          <p:spTgt spid="43"/>
                                        </p:tgtEl>
                                        <p:attrNameLst>
                                          <p:attrName>ppt_y</p:attrName>
                                        </p:attrNameLst>
                                      </p:cBhvr>
                                      <p:tavLst>
                                        <p:tav tm="0">
                                          <p:val>
                                            <p:strVal val="0-#ppt_h/2"/>
                                          </p:val>
                                        </p:tav>
                                        <p:tav tm="100000">
                                          <p:val>
                                            <p:strVal val="#ppt_y"/>
                                          </p:val>
                                        </p:tav>
                                      </p:tavLst>
                                    </p:anim>
                                  </p:childTnLst>
                                </p:cTn>
                              </p:par>
                              <p:par>
                                <p:cTn id="52" presetID="2" presetClass="entr" presetSubtype="3" decel="100000" fill="hold" grpId="0" nodeType="withEffect">
                                  <p:stCondLst>
                                    <p:cond delay="50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750" fill="hold"/>
                                        <p:tgtEl>
                                          <p:spTgt spid="18"/>
                                        </p:tgtEl>
                                        <p:attrNameLst>
                                          <p:attrName>ppt_x</p:attrName>
                                        </p:attrNameLst>
                                      </p:cBhvr>
                                      <p:tavLst>
                                        <p:tav tm="0">
                                          <p:val>
                                            <p:strVal val="1+#ppt_w/2"/>
                                          </p:val>
                                        </p:tav>
                                        <p:tav tm="100000">
                                          <p:val>
                                            <p:strVal val="#ppt_x"/>
                                          </p:val>
                                        </p:tav>
                                      </p:tavLst>
                                    </p:anim>
                                    <p:anim calcmode="lin" valueType="num">
                                      <p:cBhvr additive="base">
                                        <p:cTn id="55" dur="750" fill="hold"/>
                                        <p:tgtEl>
                                          <p:spTgt spid="18"/>
                                        </p:tgtEl>
                                        <p:attrNameLst>
                                          <p:attrName>ppt_y</p:attrName>
                                        </p:attrNameLst>
                                      </p:cBhvr>
                                      <p:tavLst>
                                        <p:tav tm="0">
                                          <p:val>
                                            <p:strVal val="0-#ppt_h/2"/>
                                          </p:val>
                                        </p:tav>
                                        <p:tav tm="100000">
                                          <p:val>
                                            <p:strVal val="#ppt_y"/>
                                          </p:val>
                                        </p:tav>
                                      </p:tavLst>
                                    </p:anim>
                                  </p:childTnLst>
                                </p:cTn>
                              </p:par>
                              <p:par>
                                <p:cTn id="56" presetID="2" presetClass="entr" presetSubtype="1" decel="100000" fill="hold" grpId="0" nodeType="withEffect">
                                  <p:stCondLst>
                                    <p:cond delay="25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750" fill="hold"/>
                                        <p:tgtEl>
                                          <p:spTgt spid="34"/>
                                        </p:tgtEl>
                                        <p:attrNameLst>
                                          <p:attrName>ppt_x</p:attrName>
                                        </p:attrNameLst>
                                      </p:cBhvr>
                                      <p:tavLst>
                                        <p:tav tm="0">
                                          <p:val>
                                            <p:strVal val="#ppt_x"/>
                                          </p:val>
                                        </p:tav>
                                        <p:tav tm="100000">
                                          <p:val>
                                            <p:strVal val="#ppt_x"/>
                                          </p:val>
                                        </p:tav>
                                      </p:tavLst>
                                    </p:anim>
                                    <p:anim calcmode="lin" valueType="num">
                                      <p:cBhvr additive="base">
                                        <p:cTn id="59" dur="750" fill="hold"/>
                                        <p:tgtEl>
                                          <p:spTgt spid="34"/>
                                        </p:tgtEl>
                                        <p:attrNameLst>
                                          <p:attrName>ppt_y</p:attrName>
                                        </p:attrNameLst>
                                      </p:cBhvr>
                                      <p:tavLst>
                                        <p:tav tm="0">
                                          <p:val>
                                            <p:strVal val="0-#ppt_h/2"/>
                                          </p:val>
                                        </p:tav>
                                        <p:tav tm="100000">
                                          <p:val>
                                            <p:strVal val="#ppt_y"/>
                                          </p:val>
                                        </p:tav>
                                      </p:tavLst>
                                    </p:anim>
                                  </p:childTnLst>
                                </p:cTn>
                              </p:par>
                              <p:par>
                                <p:cTn id="60" presetID="2" presetClass="entr" presetSubtype="1" decel="100000" fill="hold" grpId="0" nodeType="withEffect">
                                  <p:stCondLst>
                                    <p:cond delay="500"/>
                                  </p:stCondLst>
                                  <p:childTnLst>
                                    <p:set>
                                      <p:cBhvr>
                                        <p:cTn id="61" dur="1" fill="hold">
                                          <p:stCondLst>
                                            <p:cond delay="0"/>
                                          </p:stCondLst>
                                        </p:cTn>
                                        <p:tgtEl>
                                          <p:spTgt spid="35"/>
                                        </p:tgtEl>
                                        <p:attrNameLst>
                                          <p:attrName>style.visibility</p:attrName>
                                        </p:attrNameLst>
                                      </p:cBhvr>
                                      <p:to>
                                        <p:strVal val="visible"/>
                                      </p:to>
                                    </p:set>
                                    <p:anim calcmode="lin" valueType="num">
                                      <p:cBhvr additive="base">
                                        <p:cTn id="62" dur="750" fill="hold"/>
                                        <p:tgtEl>
                                          <p:spTgt spid="35"/>
                                        </p:tgtEl>
                                        <p:attrNameLst>
                                          <p:attrName>ppt_x</p:attrName>
                                        </p:attrNameLst>
                                      </p:cBhvr>
                                      <p:tavLst>
                                        <p:tav tm="0">
                                          <p:val>
                                            <p:strVal val="#ppt_x"/>
                                          </p:val>
                                        </p:tav>
                                        <p:tav tm="100000">
                                          <p:val>
                                            <p:strVal val="#ppt_x"/>
                                          </p:val>
                                        </p:tav>
                                      </p:tavLst>
                                    </p:anim>
                                    <p:anim calcmode="lin" valueType="num">
                                      <p:cBhvr additive="base">
                                        <p:cTn id="63" dur="750" fill="hold"/>
                                        <p:tgtEl>
                                          <p:spTgt spid="35"/>
                                        </p:tgtEl>
                                        <p:attrNameLst>
                                          <p:attrName>ppt_y</p:attrName>
                                        </p:attrNameLst>
                                      </p:cBhvr>
                                      <p:tavLst>
                                        <p:tav tm="0">
                                          <p:val>
                                            <p:strVal val="0-#ppt_h/2"/>
                                          </p:val>
                                        </p:tav>
                                        <p:tav tm="100000">
                                          <p:val>
                                            <p:strVal val="#ppt_y"/>
                                          </p:val>
                                        </p:tav>
                                      </p:tavLst>
                                    </p:anim>
                                  </p:childTnLst>
                                </p:cTn>
                              </p:par>
                              <p:par>
                                <p:cTn id="64" presetID="2" presetClass="entr" presetSubtype="1" decel="100000" fill="hold" grpId="0" nodeType="withEffect">
                                  <p:stCondLst>
                                    <p:cond delay="250"/>
                                  </p:stCondLst>
                                  <p:childTnLst>
                                    <p:set>
                                      <p:cBhvr>
                                        <p:cTn id="65" dur="1" fill="hold">
                                          <p:stCondLst>
                                            <p:cond delay="0"/>
                                          </p:stCondLst>
                                        </p:cTn>
                                        <p:tgtEl>
                                          <p:spTgt spid="28"/>
                                        </p:tgtEl>
                                        <p:attrNameLst>
                                          <p:attrName>style.visibility</p:attrName>
                                        </p:attrNameLst>
                                      </p:cBhvr>
                                      <p:to>
                                        <p:strVal val="visible"/>
                                      </p:to>
                                    </p:set>
                                    <p:anim calcmode="lin" valueType="num">
                                      <p:cBhvr additive="base">
                                        <p:cTn id="66" dur="750" fill="hold"/>
                                        <p:tgtEl>
                                          <p:spTgt spid="28"/>
                                        </p:tgtEl>
                                        <p:attrNameLst>
                                          <p:attrName>ppt_x</p:attrName>
                                        </p:attrNameLst>
                                      </p:cBhvr>
                                      <p:tavLst>
                                        <p:tav tm="0">
                                          <p:val>
                                            <p:strVal val="#ppt_x"/>
                                          </p:val>
                                        </p:tav>
                                        <p:tav tm="100000">
                                          <p:val>
                                            <p:strVal val="#ppt_x"/>
                                          </p:val>
                                        </p:tav>
                                      </p:tavLst>
                                    </p:anim>
                                    <p:anim calcmode="lin" valueType="num">
                                      <p:cBhvr additive="base">
                                        <p:cTn id="67" dur="750" fill="hold"/>
                                        <p:tgtEl>
                                          <p:spTgt spid="28"/>
                                        </p:tgtEl>
                                        <p:attrNameLst>
                                          <p:attrName>ppt_y</p:attrName>
                                        </p:attrNameLst>
                                      </p:cBhvr>
                                      <p:tavLst>
                                        <p:tav tm="0">
                                          <p:val>
                                            <p:strVal val="0-#ppt_h/2"/>
                                          </p:val>
                                        </p:tav>
                                        <p:tav tm="100000">
                                          <p:val>
                                            <p:strVal val="#ppt_y"/>
                                          </p:val>
                                        </p:tav>
                                      </p:tavLst>
                                    </p:anim>
                                  </p:childTnLst>
                                </p:cTn>
                              </p:par>
                              <p:par>
                                <p:cTn id="68" presetID="2" presetClass="entr" presetSubtype="1" decel="100000" fill="hold" grpId="0" nodeType="withEffect">
                                  <p:stCondLst>
                                    <p:cond delay="50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750" fill="hold"/>
                                        <p:tgtEl>
                                          <p:spTgt spid="32"/>
                                        </p:tgtEl>
                                        <p:attrNameLst>
                                          <p:attrName>ppt_x</p:attrName>
                                        </p:attrNameLst>
                                      </p:cBhvr>
                                      <p:tavLst>
                                        <p:tav tm="0">
                                          <p:val>
                                            <p:strVal val="#ppt_x"/>
                                          </p:val>
                                        </p:tav>
                                        <p:tav tm="100000">
                                          <p:val>
                                            <p:strVal val="#ppt_x"/>
                                          </p:val>
                                        </p:tav>
                                      </p:tavLst>
                                    </p:anim>
                                    <p:anim calcmode="lin" valueType="num">
                                      <p:cBhvr additive="base">
                                        <p:cTn id="71" dur="750" fill="hold"/>
                                        <p:tgtEl>
                                          <p:spTgt spid="32"/>
                                        </p:tgtEl>
                                        <p:attrNameLst>
                                          <p:attrName>ppt_y</p:attrName>
                                        </p:attrNameLst>
                                      </p:cBhvr>
                                      <p:tavLst>
                                        <p:tav tm="0">
                                          <p:val>
                                            <p:strVal val="0-#ppt_h/2"/>
                                          </p:val>
                                        </p:tav>
                                        <p:tav tm="100000">
                                          <p:val>
                                            <p:strVal val="#ppt_y"/>
                                          </p:val>
                                        </p:tav>
                                      </p:tavLst>
                                    </p:anim>
                                  </p:childTnLst>
                                </p:cTn>
                              </p:par>
                              <p:par>
                                <p:cTn id="72" presetID="2" presetClass="entr" presetSubtype="1" decel="100000" fill="hold" grpId="0" nodeType="withEffect">
                                  <p:stCondLst>
                                    <p:cond delay="250"/>
                                  </p:stCondLst>
                                  <p:childTnLst>
                                    <p:set>
                                      <p:cBhvr>
                                        <p:cTn id="73" dur="1" fill="hold">
                                          <p:stCondLst>
                                            <p:cond delay="0"/>
                                          </p:stCondLst>
                                        </p:cTn>
                                        <p:tgtEl>
                                          <p:spTgt spid="33"/>
                                        </p:tgtEl>
                                        <p:attrNameLst>
                                          <p:attrName>style.visibility</p:attrName>
                                        </p:attrNameLst>
                                      </p:cBhvr>
                                      <p:to>
                                        <p:strVal val="visible"/>
                                      </p:to>
                                    </p:set>
                                    <p:anim calcmode="lin" valueType="num">
                                      <p:cBhvr additive="base">
                                        <p:cTn id="74" dur="750" fill="hold"/>
                                        <p:tgtEl>
                                          <p:spTgt spid="33"/>
                                        </p:tgtEl>
                                        <p:attrNameLst>
                                          <p:attrName>ppt_x</p:attrName>
                                        </p:attrNameLst>
                                      </p:cBhvr>
                                      <p:tavLst>
                                        <p:tav tm="0">
                                          <p:val>
                                            <p:strVal val="#ppt_x"/>
                                          </p:val>
                                        </p:tav>
                                        <p:tav tm="100000">
                                          <p:val>
                                            <p:strVal val="#ppt_x"/>
                                          </p:val>
                                        </p:tav>
                                      </p:tavLst>
                                    </p:anim>
                                    <p:anim calcmode="lin" valueType="num">
                                      <p:cBhvr additive="base">
                                        <p:cTn id="75" dur="750" fill="hold"/>
                                        <p:tgtEl>
                                          <p:spTgt spid="33"/>
                                        </p:tgtEl>
                                        <p:attrNameLst>
                                          <p:attrName>ppt_y</p:attrName>
                                        </p:attrNameLst>
                                      </p:cBhvr>
                                      <p:tavLst>
                                        <p:tav tm="0">
                                          <p:val>
                                            <p:strVal val="0-#ppt_h/2"/>
                                          </p:val>
                                        </p:tav>
                                        <p:tav tm="100000">
                                          <p:val>
                                            <p:strVal val="#ppt_y"/>
                                          </p:val>
                                        </p:tav>
                                      </p:tavLst>
                                    </p:anim>
                                  </p:childTnLst>
                                </p:cTn>
                              </p:par>
                              <p:par>
                                <p:cTn id="76" presetID="2" presetClass="entr" presetSubtype="2" decel="100000" fill="hold" grpId="0" nodeType="withEffect">
                                  <p:stCondLst>
                                    <p:cond delay="500"/>
                                  </p:stCondLst>
                                  <p:childTnLst>
                                    <p:set>
                                      <p:cBhvr>
                                        <p:cTn id="77" dur="1" fill="hold">
                                          <p:stCondLst>
                                            <p:cond delay="0"/>
                                          </p:stCondLst>
                                        </p:cTn>
                                        <p:tgtEl>
                                          <p:spTgt spid="46"/>
                                        </p:tgtEl>
                                        <p:attrNameLst>
                                          <p:attrName>style.visibility</p:attrName>
                                        </p:attrNameLst>
                                      </p:cBhvr>
                                      <p:to>
                                        <p:strVal val="visible"/>
                                      </p:to>
                                    </p:set>
                                    <p:anim calcmode="lin" valueType="num">
                                      <p:cBhvr additive="base">
                                        <p:cTn id="78" dur="750" fill="hold"/>
                                        <p:tgtEl>
                                          <p:spTgt spid="46"/>
                                        </p:tgtEl>
                                        <p:attrNameLst>
                                          <p:attrName>ppt_x</p:attrName>
                                        </p:attrNameLst>
                                      </p:cBhvr>
                                      <p:tavLst>
                                        <p:tav tm="0">
                                          <p:val>
                                            <p:strVal val="1+#ppt_w/2"/>
                                          </p:val>
                                        </p:tav>
                                        <p:tav tm="100000">
                                          <p:val>
                                            <p:strVal val="#ppt_x"/>
                                          </p:val>
                                        </p:tav>
                                      </p:tavLst>
                                    </p:anim>
                                    <p:anim calcmode="lin" valueType="num">
                                      <p:cBhvr additive="base">
                                        <p:cTn id="79" dur="750" fill="hold"/>
                                        <p:tgtEl>
                                          <p:spTgt spid="46"/>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750"/>
                                  </p:stCondLst>
                                  <p:childTnLst>
                                    <p:set>
                                      <p:cBhvr>
                                        <p:cTn id="81" dur="1" fill="hold">
                                          <p:stCondLst>
                                            <p:cond delay="0"/>
                                          </p:stCondLst>
                                        </p:cTn>
                                        <p:tgtEl>
                                          <p:spTgt spid="44"/>
                                        </p:tgtEl>
                                        <p:attrNameLst>
                                          <p:attrName>style.visibility</p:attrName>
                                        </p:attrNameLst>
                                      </p:cBhvr>
                                      <p:to>
                                        <p:strVal val="visible"/>
                                      </p:to>
                                    </p:set>
                                    <p:anim calcmode="lin" valueType="num">
                                      <p:cBhvr additive="base">
                                        <p:cTn id="82" dur="750" fill="hold"/>
                                        <p:tgtEl>
                                          <p:spTgt spid="44"/>
                                        </p:tgtEl>
                                        <p:attrNameLst>
                                          <p:attrName>ppt_x</p:attrName>
                                        </p:attrNameLst>
                                      </p:cBhvr>
                                      <p:tavLst>
                                        <p:tav tm="0">
                                          <p:val>
                                            <p:strVal val="1+#ppt_w/2"/>
                                          </p:val>
                                        </p:tav>
                                        <p:tav tm="100000">
                                          <p:val>
                                            <p:strVal val="#ppt_x"/>
                                          </p:val>
                                        </p:tav>
                                      </p:tavLst>
                                    </p:anim>
                                    <p:anim calcmode="lin" valueType="num">
                                      <p:cBhvr additive="base">
                                        <p:cTn id="83" dur="750" fill="hold"/>
                                        <p:tgtEl>
                                          <p:spTgt spid="44"/>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45"/>
                                        </p:tgtEl>
                                        <p:attrNameLst>
                                          <p:attrName>style.visibility</p:attrName>
                                        </p:attrNameLst>
                                      </p:cBhvr>
                                      <p:to>
                                        <p:strVal val="visible"/>
                                      </p:to>
                                    </p:set>
                                    <p:anim calcmode="lin" valueType="num">
                                      <p:cBhvr additive="base">
                                        <p:cTn id="86" dur="750" fill="hold"/>
                                        <p:tgtEl>
                                          <p:spTgt spid="45"/>
                                        </p:tgtEl>
                                        <p:attrNameLst>
                                          <p:attrName>ppt_x</p:attrName>
                                        </p:attrNameLst>
                                      </p:cBhvr>
                                      <p:tavLst>
                                        <p:tav tm="0">
                                          <p:val>
                                            <p:strVal val="1+#ppt_w/2"/>
                                          </p:val>
                                        </p:tav>
                                        <p:tav tm="100000">
                                          <p:val>
                                            <p:strVal val="#ppt_x"/>
                                          </p:val>
                                        </p:tav>
                                      </p:tavLst>
                                    </p:anim>
                                    <p:anim calcmode="lin" valueType="num">
                                      <p:cBhvr additive="base">
                                        <p:cTn id="87" dur="750" fill="hold"/>
                                        <p:tgtEl>
                                          <p:spTgt spid="45"/>
                                        </p:tgtEl>
                                        <p:attrNameLst>
                                          <p:attrName>ppt_y</p:attrName>
                                        </p:attrNameLst>
                                      </p:cBhvr>
                                      <p:tavLst>
                                        <p:tav tm="0">
                                          <p:val>
                                            <p:strVal val="#ppt_y"/>
                                          </p:val>
                                        </p:tav>
                                        <p:tav tm="100000">
                                          <p:val>
                                            <p:strVal val="#ppt_y"/>
                                          </p:val>
                                        </p:tav>
                                      </p:tavLst>
                                    </p:anim>
                                  </p:childTnLst>
                                </p:cTn>
                              </p:par>
                              <p:par>
                                <p:cTn id="88" presetID="2" presetClass="entr" presetSubtype="1" decel="100000" fill="hold" grpId="0" nodeType="withEffect">
                                  <p:stCondLst>
                                    <p:cond delay="900"/>
                                  </p:stCondLst>
                                  <p:childTnLst>
                                    <p:set>
                                      <p:cBhvr>
                                        <p:cTn id="89" dur="1" fill="hold">
                                          <p:stCondLst>
                                            <p:cond delay="0"/>
                                          </p:stCondLst>
                                        </p:cTn>
                                        <p:tgtEl>
                                          <p:spTgt spid="29"/>
                                        </p:tgtEl>
                                        <p:attrNameLst>
                                          <p:attrName>style.visibility</p:attrName>
                                        </p:attrNameLst>
                                      </p:cBhvr>
                                      <p:to>
                                        <p:strVal val="visible"/>
                                      </p:to>
                                    </p:set>
                                    <p:anim calcmode="lin" valueType="num">
                                      <p:cBhvr additive="base">
                                        <p:cTn id="90" dur="750" fill="hold"/>
                                        <p:tgtEl>
                                          <p:spTgt spid="29"/>
                                        </p:tgtEl>
                                        <p:attrNameLst>
                                          <p:attrName>ppt_x</p:attrName>
                                        </p:attrNameLst>
                                      </p:cBhvr>
                                      <p:tavLst>
                                        <p:tav tm="0">
                                          <p:val>
                                            <p:strVal val="#ppt_x"/>
                                          </p:val>
                                        </p:tav>
                                        <p:tav tm="100000">
                                          <p:val>
                                            <p:strVal val="#ppt_x"/>
                                          </p:val>
                                        </p:tav>
                                      </p:tavLst>
                                    </p:anim>
                                    <p:anim calcmode="lin" valueType="num">
                                      <p:cBhvr additive="base">
                                        <p:cTn id="91" dur="750" fill="hold"/>
                                        <p:tgtEl>
                                          <p:spTgt spid="29"/>
                                        </p:tgtEl>
                                        <p:attrNameLst>
                                          <p:attrName>ppt_y</p:attrName>
                                        </p:attrNameLst>
                                      </p:cBhvr>
                                      <p:tavLst>
                                        <p:tav tm="0">
                                          <p:val>
                                            <p:strVal val="0-#ppt_h/2"/>
                                          </p:val>
                                        </p:tav>
                                        <p:tav tm="100000">
                                          <p:val>
                                            <p:strVal val="#ppt_y"/>
                                          </p:val>
                                        </p:tav>
                                      </p:tavLst>
                                    </p:anim>
                                  </p:childTnLst>
                                </p:cTn>
                              </p:par>
                              <p:par>
                                <p:cTn id="92" presetID="2" presetClass="entr" presetSubtype="9" decel="100000" fill="hold" grpId="0" nodeType="withEffect">
                                  <p:stCondLst>
                                    <p:cond delay="500"/>
                                  </p:stCondLst>
                                  <p:childTnLst>
                                    <p:set>
                                      <p:cBhvr>
                                        <p:cTn id="93" dur="1" fill="hold">
                                          <p:stCondLst>
                                            <p:cond delay="0"/>
                                          </p:stCondLst>
                                        </p:cTn>
                                        <p:tgtEl>
                                          <p:spTgt spid="26"/>
                                        </p:tgtEl>
                                        <p:attrNameLst>
                                          <p:attrName>style.visibility</p:attrName>
                                        </p:attrNameLst>
                                      </p:cBhvr>
                                      <p:to>
                                        <p:strVal val="visible"/>
                                      </p:to>
                                    </p:set>
                                    <p:anim calcmode="lin" valueType="num">
                                      <p:cBhvr additive="base">
                                        <p:cTn id="94" dur="750" fill="hold"/>
                                        <p:tgtEl>
                                          <p:spTgt spid="26"/>
                                        </p:tgtEl>
                                        <p:attrNameLst>
                                          <p:attrName>ppt_x</p:attrName>
                                        </p:attrNameLst>
                                      </p:cBhvr>
                                      <p:tavLst>
                                        <p:tav tm="0">
                                          <p:val>
                                            <p:strVal val="0-#ppt_w/2"/>
                                          </p:val>
                                        </p:tav>
                                        <p:tav tm="100000">
                                          <p:val>
                                            <p:strVal val="#ppt_x"/>
                                          </p:val>
                                        </p:tav>
                                      </p:tavLst>
                                    </p:anim>
                                    <p:anim calcmode="lin" valueType="num">
                                      <p:cBhvr additive="base">
                                        <p:cTn id="95" dur="750" fill="hold"/>
                                        <p:tgtEl>
                                          <p:spTgt spid="26"/>
                                        </p:tgtEl>
                                        <p:attrNameLst>
                                          <p:attrName>ppt_y</p:attrName>
                                        </p:attrNameLst>
                                      </p:cBhvr>
                                      <p:tavLst>
                                        <p:tav tm="0">
                                          <p:val>
                                            <p:strVal val="0-#ppt_h/2"/>
                                          </p:val>
                                        </p:tav>
                                        <p:tav tm="100000">
                                          <p:val>
                                            <p:strVal val="#ppt_y"/>
                                          </p:val>
                                        </p:tav>
                                      </p:tavLst>
                                    </p:anim>
                                  </p:childTnLst>
                                </p:cTn>
                              </p:par>
                              <p:par>
                                <p:cTn id="96" presetID="2" presetClass="entr" presetSubtype="1" decel="100000" fill="hold" grpId="0" nodeType="withEffect">
                                  <p:stCondLst>
                                    <p:cond delay="800"/>
                                  </p:stCondLst>
                                  <p:childTnLst>
                                    <p:set>
                                      <p:cBhvr>
                                        <p:cTn id="97" dur="1" fill="hold">
                                          <p:stCondLst>
                                            <p:cond delay="0"/>
                                          </p:stCondLst>
                                        </p:cTn>
                                        <p:tgtEl>
                                          <p:spTgt spid="25"/>
                                        </p:tgtEl>
                                        <p:attrNameLst>
                                          <p:attrName>style.visibility</p:attrName>
                                        </p:attrNameLst>
                                      </p:cBhvr>
                                      <p:to>
                                        <p:strVal val="visible"/>
                                      </p:to>
                                    </p:set>
                                    <p:anim calcmode="lin" valueType="num">
                                      <p:cBhvr additive="base">
                                        <p:cTn id="98" dur="750" fill="hold"/>
                                        <p:tgtEl>
                                          <p:spTgt spid="25"/>
                                        </p:tgtEl>
                                        <p:attrNameLst>
                                          <p:attrName>ppt_x</p:attrName>
                                        </p:attrNameLst>
                                      </p:cBhvr>
                                      <p:tavLst>
                                        <p:tav tm="0">
                                          <p:val>
                                            <p:strVal val="#ppt_x"/>
                                          </p:val>
                                        </p:tav>
                                        <p:tav tm="100000">
                                          <p:val>
                                            <p:strVal val="#ppt_x"/>
                                          </p:val>
                                        </p:tav>
                                      </p:tavLst>
                                    </p:anim>
                                    <p:anim calcmode="lin" valueType="num">
                                      <p:cBhvr additive="base">
                                        <p:cTn id="99" dur="750" fill="hold"/>
                                        <p:tgtEl>
                                          <p:spTgt spid="25"/>
                                        </p:tgtEl>
                                        <p:attrNameLst>
                                          <p:attrName>ppt_y</p:attrName>
                                        </p:attrNameLst>
                                      </p:cBhvr>
                                      <p:tavLst>
                                        <p:tav tm="0">
                                          <p:val>
                                            <p:strVal val="0-#ppt_h/2"/>
                                          </p:val>
                                        </p:tav>
                                        <p:tav tm="100000">
                                          <p:val>
                                            <p:strVal val="#ppt_y"/>
                                          </p:val>
                                        </p:tav>
                                      </p:tavLst>
                                    </p:anim>
                                  </p:childTnLst>
                                </p:cTn>
                              </p:par>
                              <p:par>
                                <p:cTn id="100" presetID="2" presetClass="entr" presetSubtype="1" decel="100000" fill="hold" grpId="0" nodeType="withEffect">
                                  <p:stCondLst>
                                    <p:cond delay="800"/>
                                  </p:stCondLst>
                                  <p:childTnLst>
                                    <p:set>
                                      <p:cBhvr>
                                        <p:cTn id="101" dur="1" fill="hold">
                                          <p:stCondLst>
                                            <p:cond delay="0"/>
                                          </p:stCondLst>
                                        </p:cTn>
                                        <p:tgtEl>
                                          <p:spTgt spid="27"/>
                                        </p:tgtEl>
                                        <p:attrNameLst>
                                          <p:attrName>style.visibility</p:attrName>
                                        </p:attrNameLst>
                                      </p:cBhvr>
                                      <p:to>
                                        <p:strVal val="visible"/>
                                      </p:to>
                                    </p:set>
                                    <p:anim calcmode="lin" valueType="num">
                                      <p:cBhvr additive="base">
                                        <p:cTn id="102" dur="750" fill="hold"/>
                                        <p:tgtEl>
                                          <p:spTgt spid="27"/>
                                        </p:tgtEl>
                                        <p:attrNameLst>
                                          <p:attrName>ppt_x</p:attrName>
                                        </p:attrNameLst>
                                      </p:cBhvr>
                                      <p:tavLst>
                                        <p:tav tm="0">
                                          <p:val>
                                            <p:strVal val="#ppt_x"/>
                                          </p:val>
                                        </p:tav>
                                        <p:tav tm="100000">
                                          <p:val>
                                            <p:strVal val="#ppt_x"/>
                                          </p:val>
                                        </p:tav>
                                      </p:tavLst>
                                    </p:anim>
                                    <p:anim calcmode="lin" valueType="num">
                                      <p:cBhvr additive="base">
                                        <p:cTn id="103" dur="750" fill="hold"/>
                                        <p:tgtEl>
                                          <p:spTgt spid="27"/>
                                        </p:tgtEl>
                                        <p:attrNameLst>
                                          <p:attrName>ppt_y</p:attrName>
                                        </p:attrNameLst>
                                      </p:cBhvr>
                                      <p:tavLst>
                                        <p:tav tm="0">
                                          <p:val>
                                            <p:strVal val="0-#ppt_h/2"/>
                                          </p:val>
                                        </p:tav>
                                        <p:tav tm="100000">
                                          <p:val>
                                            <p:strVal val="#ppt_y"/>
                                          </p:val>
                                        </p:tav>
                                      </p:tavLst>
                                    </p:anim>
                                  </p:childTnLst>
                                </p:cTn>
                              </p:par>
                              <p:par>
                                <p:cTn id="104" presetID="2" presetClass="entr" presetSubtype="1" decel="100000" fill="hold" grpId="0" nodeType="withEffect">
                                  <p:stCondLst>
                                    <p:cond delay="900"/>
                                  </p:stCondLst>
                                  <p:childTnLst>
                                    <p:set>
                                      <p:cBhvr>
                                        <p:cTn id="105" dur="1" fill="hold">
                                          <p:stCondLst>
                                            <p:cond delay="0"/>
                                          </p:stCondLst>
                                        </p:cTn>
                                        <p:tgtEl>
                                          <p:spTgt spid="30"/>
                                        </p:tgtEl>
                                        <p:attrNameLst>
                                          <p:attrName>style.visibility</p:attrName>
                                        </p:attrNameLst>
                                      </p:cBhvr>
                                      <p:to>
                                        <p:strVal val="visible"/>
                                      </p:to>
                                    </p:set>
                                    <p:anim calcmode="lin" valueType="num">
                                      <p:cBhvr additive="base">
                                        <p:cTn id="106" dur="750" fill="hold"/>
                                        <p:tgtEl>
                                          <p:spTgt spid="30"/>
                                        </p:tgtEl>
                                        <p:attrNameLst>
                                          <p:attrName>ppt_x</p:attrName>
                                        </p:attrNameLst>
                                      </p:cBhvr>
                                      <p:tavLst>
                                        <p:tav tm="0">
                                          <p:val>
                                            <p:strVal val="#ppt_x"/>
                                          </p:val>
                                        </p:tav>
                                        <p:tav tm="100000">
                                          <p:val>
                                            <p:strVal val="#ppt_x"/>
                                          </p:val>
                                        </p:tav>
                                      </p:tavLst>
                                    </p:anim>
                                    <p:anim calcmode="lin" valueType="num">
                                      <p:cBhvr additive="base">
                                        <p:cTn id="107" dur="750" fill="hold"/>
                                        <p:tgtEl>
                                          <p:spTgt spid="30"/>
                                        </p:tgtEl>
                                        <p:attrNameLst>
                                          <p:attrName>ppt_y</p:attrName>
                                        </p:attrNameLst>
                                      </p:cBhvr>
                                      <p:tavLst>
                                        <p:tav tm="0">
                                          <p:val>
                                            <p:strVal val="0-#ppt_h/2"/>
                                          </p:val>
                                        </p:tav>
                                        <p:tav tm="100000">
                                          <p:val>
                                            <p:strVal val="#ppt_y"/>
                                          </p:val>
                                        </p:tav>
                                      </p:tavLst>
                                    </p:anim>
                                  </p:childTnLst>
                                </p:cTn>
                              </p:par>
                              <p:par>
                                <p:cTn id="108" presetID="2" presetClass="entr" presetSubtype="1" decel="100000" fill="hold" grpId="0" nodeType="withEffect">
                                  <p:stCondLst>
                                    <p:cond delay="800"/>
                                  </p:stCondLst>
                                  <p:childTnLst>
                                    <p:set>
                                      <p:cBhvr>
                                        <p:cTn id="109" dur="1" fill="hold">
                                          <p:stCondLst>
                                            <p:cond delay="0"/>
                                          </p:stCondLst>
                                        </p:cTn>
                                        <p:tgtEl>
                                          <p:spTgt spid="31"/>
                                        </p:tgtEl>
                                        <p:attrNameLst>
                                          <p:attrName>style.visibility</p:attrName>
                                        </p:attrNameLst>
                                      </p:cBhvr>
                                      <p:to>
                                        <p:strVal val="visible"/>
                                      </p:to>
                                    </p:set>
                                    <p:anim calcmode="lin" valueType="num">
                                      <p:cBhvr additive="base">
                                        <p:cTn id="110" dur="750" fill="hold"/>
                                        <p:tgtEl>
                                          <p:spTgt spid="31"/>
                                        </p:tgtEl>
                                        <p:attrNameLst>
                                          <p:attrName>ppt_x</p:attrName>
                                        </p:attrNameLst>
                                      </p:cBhvr>
                                      <p:tavLst>
                                        <p:tav tm="0">
                                          <p:val>
                                            <p:strVal val="#ppt_x"/>
                                          </p:val>
                                        </p:tav>
                                        <p:tav tm="100000">
                                          <p:val>
                                            <p:strVal val="#ppt_x"/>
                                          </p:val>
                                        </p:tav>
                                      </p:tavLst>
                                    </p:anim>
                                    <p:anim calcmode="lin" valueType="num">
                                      <p:cBhvr additive="base">
                                        <p:cTn id="111" dur="750" fill="hold"/>
                                        <p:tgtEl>
                                          <p:spTgt spid="31"/>
                                        </p:tgtEl>
                                        <p:attrNameLst>
                                          <p:attrName>ppt_y</p:attrName>
                                        </p:attrNameLst>
                                      </p:cBhvr>
                                      <p:tavLst>
                                        <p:tav tm="0">
                                          <p:val>
                                            <p:strVal val="0-#ppt_h/2"/>
                                          </p:val>
                                        </p:tav>
                                        <p:tav tm="100000">
                                          <p:val>
                                            <p:strVal val="#ppt_y"/>
                                          </p:val>
                                        </p:tav>
                                      </p:tavLst>
                                    </p:anim>
                                  </p:childTnLst>
                                </p:cTn>
                              </p:par>
                              <p:par>
                                <p:cTn id="112" presetID="2" presetClass="entr" presetSubtype="1" decel="100000" fill="hold" grpId="0" nodeType="withEffect">
                                  <p:stCondLst>
                                    <p:cond delay="1100"/>
                                  </p:stCondLst>
                                  <p:childTnLst>
                                    <p:set>
                                      <p:cBhvr>
                                        <p:cTn id="113" dur="1" fill="hold">
                                          <p:stCondLst>
                                            <p:cond delay="0"/>
                                          </p:stCondLst>
                                        </p:cTn>
                                        <p:tgtEl>
                                          <p:spTgt spid="23"/>
                                        </p:tgtEl>
                                        <p:attrNameLst>
                                          <p:attrName>style.visibility</p:attrName>
                                        </p:attrNameLst>
                                      </p:cBhvr>
                                      <p:to>
                                        <p:strVal val="visible"/>
                                      </p:to>
                                    </p:set>
                                    <p:anim calcmode="lin" valueType="num">
                                      <p:cBhvr additive="base">
                                        <p:cTn id="114" dur="750" fill="hold"/>
                                        <p:tgtEl>
                                          <p:spTgt spid="23"/>
                                        </p:tgtEl>
                                        <p:attrNameLst>
                                          <p:attrName>ppt_x</p:attrName>
                                        </p:attrNameLst>
                                      </p:cBhvr>
                                      <p:tavLst>
                                        <p:tav tm="0">
                                          <p:val>
                                            <p:strVal val="#ppt_x"/>
                                          </p:val>
                                        </p:tav>
                                        <p:tav tm="100000">
                                          <p:val>
                                            <p:strVal val="#ppt_x"/>
                                          </p:val>
                                        </p:tav>
                                      </p:tavLst>
                                    </p:anim>
                                    <p:anim calcmode="lin" valueType="num">
                                      <p:cBhvr additive="base">
                                        <p:cTn id="115" dur="750" fill="hold"/>
                                        <p:tgtEl>
                                          <p:spTgt spid="23"/>
                                        </p:tgtEl>
                                        <p:attrNameLst>
                                          <p:attrName>ppt_y</p:attrName>
                                        </p:attrNameLst>
                                      </p:cBhvr>
                                      <p:tavLst>
                                        <p:tav tm="0">
                                          <p:val>
                                            <p:strVal val="0-#ppt_h/2"/>
                                          </p:val>
                                        </p:tav>
                                        <p:tav tm="100000">
                                          <p:val>
                                            <p:strVal val="#ppt_y"/>
                                          </p:val>
                                        </p:tav>
                                      </p:tavLst>
                                    </p:anim>
                                  </p:childTnLst>
                                </p:cTn>
                              </p:par>
                              <p:par>
                                <p:cTn id="116" presetID="2" presetClass="entr" presetSubtype="1" decel="100000" fill="hold" grpId="0" nodeType="withEffect">
                                  <p:stCondLst>
                                    <p:cond delay="1300"/>
                                  </p:stCondLst>
                                  <p:childTnLst>
                                    <p:set>
                                      <p:cBhvr>
                                        <p:cTn id="117" dur="1" fill="hold">
                                          <p:stCondLst>
                                            <p:cond delay="0"/>
                                          </p:stCondLst>
                                        </p:cTn>
                                        <p:tgtEl>
                                          <p:spTgt spid="24"/>
                                        </p:tgtEl>
                                        <p:attrNameLst>
                                          <p:attrName>style.visibility</p:attrName>
                                        </p:attrNameLst>
                                      </p:cBhvr>
                                      <p:to>
                                        <p:strVal val="visible"/>
                                      </p:to>
                                    </p:set>
                                    <p:anim calcmode="lin" valueType="num">
                                      <p:cBhvr additive="base">
                                        <p:cTn id="118" dur="750" fill="hold"/>
                                        <p:tgtEl>
                                          <p:spTgt spid="24"/>
                                        </p:tgtEl>
                                        <p:attrNameLst>
                                          <p:attrName>ppt_x</p:attrName>
                                        </p:attrNameLst>
                                      </p:cBhvr>
                                      <p:tavLst>
                                        <p:tav tm="0">
                                          <p:val>
                                            <p:strVal val="#ppt_x"/>
                                          </p:val>
                                        </p:tav>
                                        <p:tav tm="100000">
                                          <p:val>
                                            <p:strVal val="#ppt_x"/>
                                          </p:val>
                                        </p:tav>
                                      </p:tavLst>
                                    </p:anim>
                                    <p:anim calcmode="lin" valueType="num">
                                      <p:cBhvr additive="base">
                                        <p:cTn id="119" dur="750" fill="hold"/>
                                        <p:tgtEl>
                                          <p:spTgt spid="24"/>
                                        </p:tgtEl>
                                        <p:attrNameLst>
                                          <p:attrName>ppt_y</p:attrName>
                                        </p:attrNameLst>
                                      </p:cBhvr>
                                      <p:tavLst>
                                        <p:tav tm="0">
                                          <p:val>
                                            <p:strVal val="0-#ppt_h/2"/>
                                          </p:val>
                                        </p:tav>
                                        <p:tav tm="100000">
                                          <p:val>
                                            <p:strVal val="#ppt_y"/>
                                          </p:val>
                                        </p:tav>
                                      </p:tavLst>
                                    </p:anim>
                                  </p:childTnLst>
                                </p:cTn>
                              </p:par>
                              <p:par>
                                <p:cTn id="120" presetID="2" presetClass="entr" presetSubtype="1" decel="100000" fill="hold" grpId="0" nodeType="withEffect">
                                  <p:stCondLst>
                                    <p:cond delay="1100"/>
                                  </p:stCondLst>
                                  <p:childTnLst>
                                    <p:set>
                                      <p:cBhvr>
                                        <p:cTn id="121" dur="1" fill="hold">
                                          <p:stCondLst>
                                            <p:cond delay="0"/>
                                          </p:stCondLst>
                                        </p:cTn>
                                        <p:tgtEl>
                                          <p:spTgt spid="22"/>
                                        </p:tgtEl>
                                        <p:attrNameLst>
                                          <p:attrName>style.visibility</p:attrName>
                                        </p:attrNameLst>
                                      </p:cBhvr>
                                      <p:to>
                                        <p:strVal val="visible"/>
                                      </p:to>
                                    </p:set>
                                    <p:anim calcmode="lin" valueType="num">
                                      <p:cBhvr additive="base">
                                        <p:cTn id="122" dur="750" fill="hold"/>
                                        <p:tgtEl>
                                          <p:spTgt spid="22"/>
                                        </p:tgtEl>
                                        <p:attrNameLst>
                                          <p:attrName>ppt_x</p:attrName>
                                        </p:attrNameLst>
                                      </p:cBhvr>
                                      <p:tavLst>
                                        <p:tav tm="0">
                                          <p:val>
                                            <p:strVal val="#ppt_x"/>
                                          </p:val>
                                        </p:tav>
                                        <p:tav tm="100000">
                                          <p:val>
                                            <p:strVal val="#ppt_x"/>
                                          </p:val>
                                        </p:tav>
                                      </p:tavLst>
                                    </p:anim>
                                    <p:anim calcmode="lin" valueType="num">
                                      <p:cBhvr additive="base">
                                        <p:cTn id="123" dur="750" fill="hold"/>
                                        <p:tgtEl>
                                          <p:spTgt spid="22"/>
                                        </p:tgtEl>
                                        <p:attrNameLst>
                                          <p:attrName>ppt_y</p:attrName>
                                        </p:attrNameLst>
                                      </p:cBhvr>
                                      <p:tavLst>
                                        <p:tav tm="0">
                                          <p:val>
                                            <p:strVal val="0-#ppt_h/2"/>
                                          </p:val>
                                        </p:tav>
                                        <p:tav tm="100000">
                                          <p:val>
                                            <p:strVal val="#ppt_y"/>
                                          </p:val>
                                        </p:tav>
                                      </p:tavLst>
                                    </p:anim>
                                  </p:childTnLst>
                                </p:cTn>
                              </p:par>
                              <p:par>
                                <p:cTn id="124" presetID="2" presetClass="entr" presetSubtype="1" decel="100000" fill="hold" grpId="0" nodeType="withEffect">
                                  <p:stCondLst>
                                    <p:cond delay="1400"/>
                                  </p:stCondLst>
                                  <p:childTnLst>
                                    <p:set>
                                      <p:cBhvr>
                                        <p:cTn id="125" dur="1" fill="hold">
                                          <p:stCondLst>
                                            <p:cond delay="0"/>
                                          </p:stCondLst>
                                        </p:cTn>
                                        <p:tgtEl>
                                          <p:spTgt spid="21"/>
                                        </p:tgtEl>
                                        <p:attrNameLst>
                                          <p:attrName>style.visibility</p:attrName>
                                        </p:attrNameLst>
                                      </p:cBhvr>
                                      <p:to>
                                        <p:strVal val="visible"/>
                                      </p:to>
                                    </p:set>
                                    <p:anim calcmode="lin" valueType="num">
                                      <p:cBhvr additive="base">
                                        <p:cTn id="126" dur="750" fill="hold"/>
                                        <p:tgtEl>
                                          <p:spTgt spid="21"/>
                                        </p:tgtEl>
                                        <p:attrNameLst>
                                          <p:attrName>ppt_x</p:attrName>
                                        </p:attrNameLst>
                                      </p:cBhvr>
                                      <p:tavLst>
                                        <p:tav tm="0">
                                          <p:val>
                                            <p:strVal val="#ppt_x"/>
                                          </p:val>
                                        </p:tav>
                                        <p:tav tm="100000">
                                          <p:val>
                                            <p:strVal val="#ppt_x"/>
                                          </p:val>
                                        </p:tav>
                                      </p:tavLst>
                                    </p:anim>
                                    <p:anim calcmode="lin" valueType="num">
                                      <p:cBhvr additive="base">
                                        <p:cTn id="127" dur="750" fill="hold"/>
                                        <p:tgtEl>
                                          <p:spTgt spid="21"/>
                                        </p:tgtEl>
                                        <p:attrNameLst>
                                          <p:attrName>ppt_y</p:attrName>
                                        </p:attrNameLst>
                                      </p:cBhvr>
                                      <p:tavLst>
                                        <p:tav tm="0">
                                          <p:val>
                                            <p:strVal val="0-#ppt_h/2"/>
                                          </p:val>
                                        </p:tav>
                                        <p:tav tm="100000">
                                          <p:val>
                                            <p:strVal val="#ppt_y"/>
                                          </p:val>
                                        </p:tav>
                                      </p:tavLst>
                                    </p:anim>
                                  </p:childTnLst>
                                </p:cTn>
                              </p:par>
                              <p:par>
                                <p:cTn id="128" presetID="2" presetClass="entr" presetSubtype="1" decel="100000" fill="hold" grpId="0" nodeType="withEffect">
                                  <p:stCondLst>
                                    <p:cond delay="1100"/>
                                  </p:stCondLst>
                                  <p:childTnLst>
                                    <p:set>
                                      <p:cBhvr>
                                        <p:cTn id="129" dur="1" fill="hold">
                                          <p:stCondLst>
                                            <p:cond delay="0"/>
                                          </p:stCondLst>
                                        </p:cTn>
                                        <p:tgtEl>
                                          <p:spTgt spid="20"/>
                                        </p:tgtEl>
                                        <p:attrNameLst>
                                          <p:attrName>style.visibility</p:attrName>
                                        </p:attrNameLst>
                                      </p:cBhvr>
                                      <p:to>
                                        <p:strVal val="visible"/>
                                      </p:to>
                                    </p:set>
                                    <p:anim calcmode="lin" valueType="num">
                                      <p:cBhvr additive="base">
                                        <p:cTn id="130" dur="750" fill="hold"/>
                                        <p:tgtEl>
                                          <p:spTgt spid="20"/>
                                        </p:tgtEl>
                                        <p:attrNameLst>
                                          <p:attrName>ppt_x</p:attrName>
                                        </p:attrNameLst>
                                      </p:cBhvr>
                                      <p:tavLst>
                                        <p:tav tm="0">
                                          <p:val>
                                            <p:strVal val="#ppt_x"/>
                                          </p:val>
                                        </p:tav>
                                        <p:tav tm="100000">
                                          <p:val>
                                            <p:strVal val="#ppt_x"/>
                                          </p:val>
                                        </p:tav>
                                      </p:tavLst>
                                    </p:anim>
                                    <p:anim calcmode="lin" valueType="num">
                                      <p:cBhvr additive="base">
                                        <p:cTn id="131" dur="750" fill="hold"/>
                                        <p:tgtEl>
                                          <p:spTgt spid="20"/>
                                        </p:tgtEl>
                                        <p:attrNameLst>
                                          <p:attrName>ppt_y</p:attrName>
                                        </p:attrNameLst>
                                      </p:cBhvr>
                                      <p:tavLst>
                                        <p:tav tm="0">
                                          <p:val>
                                            <p:strVal val="0-#ppt_h/2"/>
                                          </p:val>
                                        </p:tav>
                                        <p:tav tm="100000">
                                          <p:val>
                                            <p:strVal val="#ppt_y"/>
                                          </p:val>
                                        </p:tav>
                                      </p:tavLst>
                                    </p:anim>
                                  </p:childTnLst>
                                </p:cTn>
                              </p:par>
                              <p:par>
                                <p:cTn id="132" presetID="2" presetClass="entr" presetSubtype="1" decel="100000" fill="hold" grpId="0" nodeType="withEffect">
                                  <p:stCondLst>
                                    <p:cond delay="1400"/>
                                  </p:stCondLst>
                                  <p:childTnLst>
                                    <p:set>
                                      <p:cBhvr>
                                        <p:cTn id="133" dur="1" fill="hold">
                                          <p:stCondLst>
                                            <p:cond delay="0"/>
                                          </p:stCondLst>
                                        </p:cTn>
                                        <p:tgtEl>
                                          <p:spTgt spid="19"/>
                                        </p:tgtEl>
                                        <p:attrNameLst>
                                          <p:attrName>style.visibility</p:attrName>
                                        </p:attrNameLst>
                                      </p:cBhvr>
                                      <p:to>
                                        <p:strVal val="visible"/>
                                      </p:to>
                                    </p:set>
                                    <p:anim calcmode="lin" valueType="num">
                                      <p:cBhvr additive="base">
                                        <p:cTn id="134" dur="750" fill="hold"/>
                                        <p:tgtEl>
                                          <p:spTgt spid="19"/>
                                        </p:tgtEl>
                                        <p:attrNameLst>
                                          <p:attrName>ppt_x</p:attrName>
                                        </p:attrNameLst>
                                      </p:cBhvr>
                                      <p:tavLst>
                                        <p:tav tm="0">
                                          <p:val>
                                            <p:strVal val="#ppt_x"/>
                                          </p:val>
                                        </p:tav>
                                        <p:tav tm="100000">
                                          <p:val>
                                            <p:strVal val="#ppt_x"/>
                                          </p:val>
                                        </p:tav>
                                      </p:tavLst>
                                    </p:anim>
                                    <p:anim calcmode="lin" valueType="num">
                                      <p:cBhvr additive="base">
                                        <p:cTn id="135" dur="750" fill="hold"/>
                                        <p:tgtEl>
                                          <p:spTgt spid="19"/>
                                        </p:tgtEl>
                                        <p:attrNameLst>
                                          <p:attrName>ppt_y</p:attrName>
                                        </p:attrNameLst>
                                      </p:cBhvr>
                                      <p:tavLst>
                                        <p:tav tm="0">
                                          <p:val>
                                            <p:strVal val="0-#ppt_h/2"/>
                                          </p:val>
                                        </p:tav>
                                        <p:tav tm="100000">
                                          <p:val>
                                            <p:strVal val="#ppt_y"/>
                                          </p:val>
                                        </p:tav>
                                      </p:tavLst>
                                    </p:anim>
                                  </p:childTnLst>
                                </p:cTn>
                              </p:par>
                              <p:par>
                                <p:cTn id="136" presetID="6" presetClass="emph" presetSubtype="0" decel="100000" autoRev="1" fill="hold" grpId="1" nodeType="withEffect">
                                  <p:stCondLst>
                                    <p:cond delay="300"/>
                                  </p:stCondLst>
                                  <p:childTnLst>
                                    <p:animScale>
                                      <p:cBhvr>
                                        <p:cTn id="137" dur="500" fill="hold"/>
                                        <p:tgtEl>
                                          <p:spTgt spid="37"/>
                                        </p:tgtEl>
                                      </p:cBhvr>
                                      <p:by x="150000" y="150000"/>
                                    </p:animScale>
                                  </p:childTnLst>
                                </p:cTn>
                              </p:par>
                              <p:par>
                                <p:cTn id="138" presetID="6" presetClass="emph" presetSubtype="0" decel="100000" autoRev="1" fill="hold" grpId="1" nodeType="withEffect">
                                  <p:stCondLst>
                                    <p:cond delay="200"/>
                                  </p:stCondLst>
                                  <p:childTnLst>
                                    <p:animScale>
                                      <p:cBhvr>
                                        <p:cTn id="139" dur="500" fill="hold"/>
                                        <p:tgtEl>
                                          <p:spTgt spid="47"/>
                                        </p:tgtEl>
                                      </p:cBhvr>
                                      <p:by x="150000" y="150000"/>
                                    </p:animScale>
                                  </p:childTnLst>
                                </p:cTn>
                              </p:par>
                              <p:par>
                                <p:cTn id="140" presetID="6" presetClass="emph" presetSubtype="0" decel="100000" autoRev="1" fill="hold" grpId="1" nodeType="withEffect">
                                  <p:stCondLst>
                                    <p:cond delay="300"/>
                                  </p:stCondLst>
                                  <p:childTnLst>
                                    <p:animScale>
                                      <p:cBhvr>
                                        <p:cTn id="141" dur="500" fill="hold"/>
                                        <p:tgtEl>
                                          <p:spTgt spid="38"/>
                                        </p:tgtEl>
                                      </p:cBhvr>
                                      <p:by x="150000" y="150000"/>
                                    </p:animScale>
                                  </p:childTnLst>
                                </p:cTn>
                              </p:par>
                              <p:par>
                                <p:cTn id="142" presetID="6" presetClass="emph" presetSubtype="0" decel="100000" autoRev="1" fill="hold" grpId="1" nodeType="withEffect">
                                  <p:stCondLst>
                                    <p:cond delay="700"/>
                                  </p:stCondLst>
                                  <p:childTnLst>
                                    <p:animScale>
                                      <p:cBhvr>
                                        <p:cTn id="143" dur="500" fill="hold"/>
                                        <p:tgtEl>
                                          <p:spTgt spid="36"/>
                                        </p:tgtEl>
                                      </p:cBhvr>
                                      <p:by x="150000" y="150000"/>
                                    </p:animScale>
                                  </p:childTnLst>
                                </p:cTn>
                              </p:par>
                              <p:par>
                                <p:cTn id="144" presetID="6" presetClass="emph" presetSubtype="0" decel="100000" autoRev="1" fill="hold" grpId="1" nodeType="withEffect">
                                  <p:stCondLst>
                                    <p:cond delay="500"/>
                                  </p:stCondLst>
                                  <p:childTnLst>
                                    <p:animScale>
                                      <p:cBhvr>
                                        <p:cTn id="145" dur="500" fill="hold"/>
                                        <p:tgtEl>
                                          <p:spTgt spid="48"/>
                                        </p:tgtEl>
                                      </p:cBhvr>
                                      <p:by x="150000" y="150000"/>
                                    </p:animScale>
                                  </p:childTnLst>
                                </p:cTn>
                              </p:par>
                              <p:par>
                                <p:cTn id="146" presetID="6" presetClass="emph" presetSubtype="0" decel="100000" autoRev="1" fill="hold" grpId="1" nodeType="withEffect">
                                  <p:stCondLst>
                                    <p:cond delay="500"/>
                                  </p:stCondLst>
                                  <p:childTnLst>
                                    <p:animScale>
                                      <p:cBhvr>
                                        <p:cTn id="147" dur="500" fill="hold"/>
                                        <p:tgtEl>
                                          <p:spTgt spid="39"/>
                                        </p:tgtEl>
                                      </p:cBhvr>
                                      <p:by x="150000" y="150000"/>
                                    </p:animScale>
                                  </p:childTnLst>
                                </p:cTn>
                              </p:par>
                              <p:par>
                                <p:cTn id="148" presetID="6" presetClass="emph" presetSubtype="0" decel="100000" autoRev="1" fill="hold" grpId="1" nodeType="withEffect">
                                  <p:stCondLst>
                                    <p:cond delay="700"/>
                                  </p:stCondLst>
                                  <p:childTnLst>
                                    <p:animScale>
                                      <p:cBhvr>
                                        <p:cTn id="149" dur="500" fill="hold"/>
                                        <p:tgtEl>
                                          <p:spTgt spid="40"/>
                                        </p:tgtEl>
                                      </p:cBhvr>
                                      <p:by x="150000" y="150000"/>
                                    </p:animScale>
                                  </p:childTnLst>
                                </p:cTn>
                              </p:par>
                              <p:par>
                                <p:cTn id="150" presetID="6" presetClass="emph" presetSubtype="0" decel="100000" autoRev="1" fill="hold" grpId="1" nodeType="withEffect">
                                  <p:stCondLst>
                                    <p:cond delay="500"/>
                                  </p:stCondLst>
                                  <p:childTnLst>
                                    <p:animScale>
                                      <p:cBhvr>
                                        <p:cTn id="151" dur="500" fill="hold"/>
                                        <p:tgtEl>
                                          <p:spTgt spid="41"/>
                                        </p:tgtEl>
                                      </p:cBhvr>
                                      <p:by x="150000" y="150000"/>
                                    </p:animScale>
                                  </p:childTnLst>
                                </p:cTn>
                              </p:par>
                              <p:par>
                                <p:cTn id="152" presetID="6" presetClass="emph" presetSubtype="0" decel="100000" autoRev="1" fill="hold" grpId="1" nodeType="withEffect">
                                  <p:stCondLst>
                                    <p:cond delay="800"/>
                                  </p:stCondLst>
                                  <p:childTnLst>
                                    <p:animScale>
                                      <p:cBhvr>
                                        <p:cTn id="153" dur="500" fill="hold"/>
                                        <p:tgtEl>
                                          <p:spTgt spid="42"/>
                                        </p:tgtEl>
                                      </p:cBhvr>
                                      <p:by x="150000" y="150000"/>
                                    </p:animScale>
                                  </p:childTnLst>
                                </p:cTn>
                              </p:par>
                              <p:par>
                                <p:cTn id="154" presetID="6" presetClass="emph" presetSubtype="0" decel="100000" autoRev="1" fill="hold" grpId="1" nodeType="withEffect">
                                  <p:stCondLst>
                                    <p:cond delay="300"/>
                                  </p:stCondLst>
                                  <p:childTnLst>
                                    <p:animScale>
                                      <p:cBhvr>
                                        <p:cTn id="155" dur="500" fill="hold"/>
                                        <p:tgtEl>
                                          <p:spTgt spid="43"/>
                                        </p:tgtEl>
                                      </p:cBhvr>
                                      <p:by x="150000" y="150000"/>
                                    </p:animScale>
                                  </p:childTnLst>
                                </p:cTn>
                              </p:par>
                              <p:par>
                                <p:cTn id="156" presetID="6" presetClass="emph" presetSubtype="0" decel="100000" autoRev="1" fill="hold" grpId="1" nodeType="withEffect">
                                  <p:stCondLst>
                                    <p:cond delay="500"/>
                                  </p:stCondLst>
                                  <p:childTnLst>
                                    <p:animScale>
                                      <p:cBhvr>
                                        <p:cTn id="157" dur="500" fill="hold"/>
                                        <p:tgtEl>
                                          <p:spTgt spid="18"/>
                                        </p:tgtEl>
                                      </p:cBhvr>
                                      <p:by x="150000" y="150000"/>
                                    </p:animScale>
                                  </p:childTnLst>
                                </p:cTn>
                              </p:par>
                              <p:par>
                                <p:cTn id="158" presetID="6" presetClass="emph" presetSubtype="0" decel="100000" autoRev="1" fill="hold" grpId="1" nodeType="withEffect">
                                  <p:stCondLst>
                                    <p:cond delay="400"/>
                                  </p:stCondLst>
                                  <p:childTnLst>
                                    <p:animScale>
                                      <p:cBhvr>
                                        <p:cTn id="159" dur="500" fill="hold"/>
                                        <p:tgtEl>
                                          <p:spTgt spid="34"/>
                                        </p:tgtEl>
                                      </p:cBhvr>
                                      <p:by x="150000" y="150000"/>
                                    </p:animScale>
                                  </p:childTnLst>
                                </p:cTn>
                              </p:par>
                              <p:par>
                                <p:cTn id="160" presetID="6" presetClass="emph" presetSubtype="0" decel="100000" autoRev="1" fill="hold" grpId="1" nodeType="withEffect">
                                  <p:stCondLst>
                                    <p:cond delay="700"/>
                                  </p:stCondLst>
                                  <p:childTnLst>
                                    <p:animScale>
                                      <p:cBhvr>
                                        <p:cTn id="161" dur="500" fill="hold"/>
                                        <p:tgtEl>
                                          <p:spTgt spid="35"/>
                                        </p:tgtEl>
                                      </p:cBhvr>
                                      <p:by x="150000" y="150000"/>
                                    </p:animScale>
                                  </p:childTnLst>
                                </p:cTn>
                              </p:par>
                              <p:par>
                                <p:cTn id="162" presetID="6" presetClass="emph" presetSubtype="0" decel="100000" autoRev="1" fill="hold" grpId="1" nodeType="withEffect">
                                  <p:stCondLst>
                                    <p:cond delay="900"/>
                                  </p:stCondLst>
                                  <p:childTnLst>
                                    <p:animScale>
                                      <p:cBhvr>
                                        <p:cTn id="163" dur="500" fill="hold"/>
                                        <p:tgtEl>
                                          <p:spTgt spid="28"/>
                                        </p:tgtEl>
                                      </p:cBhvr>
                                      <p:by x="150000" y="150000"/>
                                    </p:animScale>
                                  </p:childTnLst>
                                </p:cTn>
                              </p:par>
                              <p:par>
                                <p:cTn id="164" presetID="6" presetClass="emph" presetSubtype="0" decel="100000" autoRev="1" fill="hold" grpId="1" nodeType="withEffect">
                                  <p:stCondLst>
                                    <p:cond delay="300"/>
                                  </p:stCondLst>
                                  <p:childTnLst>
                                    <p:animScale>
                                      <p:cBhvr>
                                        <p:cTn id="165" dur="500" fill="hold"/>
                                        <p:tgtEl>
                                          <p:spTgt spid="32"/>
                                        </p:tgtEl>
                                      </p:cBhvr>
                                      <p:by x="150000" y="150000"/>
                                    </p:animScale>
                                  </p:childTnLst>
                                </p:cTn>
                              </p:par>
                              <p:par>
                                <p:cTn id="166" presetID="6" presetClass="emph" presetSubtype="0" decel="100000" autoRev="1" fill="hold" grpId="1" nodeType="withEffect">
                                  <p:stCondLst>
                                    <p:cond delay="600"/>
                                  </p:stCondLst>
                                  <p:childTnLst>
                                    <p:animScale>
                                      <p:cBhvr>
                                        <p:cTn id="167" dur="500" fill="hold"/>
                                        <p:tgtEl>
                                          <p:spTgt spid="33"/>
                                        </p:tgtEl>
                                      </p:cBhvr>
                                      <p:by x="150000" y="150000"/>
                                    </p:animScale>
                                  </p:childTnLst>
                                </p:cTn>
                              </p:par>
                              <p:par>
                                <p:cTn id="168" presetID="6" presetClass="emph" presetSubtype="0" decel="100000" autoRev="1" fill="hold" grpId="1" nodeType="withEffect">
                                  <p:stCondLst>
                                    <p:cond delay="700"/>
                                  </p:stCondLst>
                                  <p:childTnLst>
                                    <p:animScale>
                                      <p:cBhvr>
                                        <p:cTn id="169" dur="500" fill="hold"/>
                                        <p:tgtEl>
                                          <p:spTgt spid="46"/>
                                        </p:tgtEl>
                                      </p:cBhvr>
                                      <p:by x="150000" y="150000"/>
                                    </p:animScale>
                                  </p:childTnLst>
                                </p:cTn>
                              </p:par>
                              <p:par>
                                <p:cTn id="170" presetID="6" presetClass="emph" presetSubtype="0" decel="100000" autoRev="1" fill="hold" grpId="1" nodeType="withEffect">
                                  <p:stCondLst>
                                    <p:cond delay="1200"/>
                                  </p:stCondLst>
                                  <p:childTnLst>
                                    <p:animScale>
                                      <p:cBhvr>
                                        <p:cTn id="171" dur="500" fill="hold"/>
                                        <p:tgtEl>
                                          <p:spTgt spid="44"/>
                                        </p:tgtEl>
                                      </p:cBhvr>
                                      <p:by x="150000" y="150000"/>
                                    </p:animScale>
                                  </p:childTnLst>
                                </p:cTn>
                              </p:par>
                              <p:par>
                                <p:cTn id="172" presetID="6" presetClass="emph" presetSubtype="0" decel="100000" autoRev="1" fill="hold" grpId="1" nodeType="withEffect">
                                  <p:stCondLst>
                                    <p:cond delay="900"/>
                                  </p:stCondLst>
                                  <p:childTnLst>
                                    <p:animScale>
                                      <p:cBhvr>
                                        <p:cTn id="173" dur="500" fill="hold"/>
                                        <p:tgtEl>
                                          <p:spTgt spid="45"/>
                                        </p:tgtEl>
                                      </p:cBhvr>
                                      <p:by x="150000" y="150000"/>
                                    </p:animScale>
                                  </p:childTnLst>
                                </p:cTn>
                              </p:par>
                              <p:par>
                                <p:cTn id="174" presetID="6" presetClass="emph" presetSubtype="0" decel="100000" autoRev="1" fill="hold" grpId="1" nodeType="withEffect">
                                  <p:stCondLst>
                                    <p:cond delay="1000"/>
                                  </p:stCondLst>
                                  <p:childTnLst>
                                    <p:animScale>
                                      <p:cBhvr>
                                        <p:cTn id="175" dur="500" fill="hold"/>
                                        <p:tgtEl>
                                          <p:spTgt spid="29"/>
                                        </p:tgtEl>
                                      </p:cBhvr>
                                      <p:by x="150000" y="150000"/>
                                    </p:animScale>
                                  </p:childTnLst>
                                </p:cTn>
                              </p:par>
                              <p:par>
                                <p:cTn id="176" presetID="6" presetClass="emph" presetSubtype="0" decel="100000" autoRev="1" fill="hold" grpId="1" nodeType="withEffect">
                                  <p:stCondLst>
                                    <p:cond delay="1100"/>
                                  </p:stCondLst>
                                  <p:childTnLst>
                                    <p:animScale>
                                      <p:cBhvr>
                                        <p:cTn id="177" dur="500" fill="hold"/>
                                        <p:tgtEl>
                                          <p:spTgt spid="26"/>
                                        </p:tgtEl>
                                      </p:cBhvr>
                                      <p:by x="150000" y="150000"/>
                                    </p:animScale>
                                  </p:childTnLst>
                                </p:cTn>
                              </p:par>
                              <p:par>
                                <p:cTn id="178" presetID="6" presetClass="emph" presetSubtype="0" decel="100000" autoRev="1" fill="hold" grpId="1" nodeType="withEffect">
                                  <p:stCondLst>
                                    <p:cond delay="900"/>
                                  </p:stCondLst>
                                  <p:childTnLst>
                                    <p:animScale>
                                      <p:cBhvr>
                                        <p:cTn id="179" dur="500" fill="hold"/>
                                        <p:tgtEl>
                                          <p:spTgt spid="25"/>
                                        </p:tgtEl>
                                      </p:cBhvr>
                                      <p:by x="150000" y="150000"/>
                                    </p:animScale>
                                  </p:childTnLst>
                                </p:cTn>
                              </p:par>
                              <p:par>
                                <p:cTn id="180" presetID="6" presetClass="emph" presetSubtype="0" decel="100000" autoRev="1" fill="hold" grpId="1" nodeType="withEffect">
                                  <p:stCondLst>
                                    <p:cond delay="600"/>
                                  </p:stCondLst>
                                  <p:childTnLst>
                                    <p:animScale>
                                      <p:cBhvr>
                                        <p:cTn id="181" dur="500" fill="hold"/>
                                        <p:tgtEl>
                                          <p:spTgt spid="27"/>
                                        </p:tgtEl>
                                      </p:cBhvr>
                                      <p:by x="150000" y="150000"/>
                                    </p:animScale>
                                  </p:childTnLst>
                                </p:cTn>
                              </p:par>
                              <p:par>
                                <p:cTn id="182" presetID="6" presetClass="emph" presetSubtype="0" decel="100000" autoRev="1" fill="hold" grpId="1" nodeType="withEffect">
                                  <p:stCondLst>
                                    <p:cond delay="900"/>
                                  </p:stCondLst>
                                  <p:childTnLst>
                                    <p:animScale>
                                      <p:cBhvr>
                                        <p:cTn id="183" dur="500" fill="hold"/>
                                        <p:tgtEl>
                                          <p:spTgt spid="30"/>
                                        </p:tgtEl>
                                      </p:cBhvr>
                                      <p:by x="150000" y="150000"/>
                                    </p:animScale>
                                  </p:childTnLst>
                                </p:cTn>
                              </p:par>
                              <p:par>
                                <p:cTn id="184" presetID="6" presetClass="emph" presetSubtype="0" decel="100000" autoRev="1" fill="hold" grpId="1" nodeType="withEffect">
                                  <p:stCondLst>
                                    <p:cond delay="300"/>
                                  </p:stCondLst>
                                  <p:childTnLst>
                                    <p:animScale>
                                      <p:cBhvr>
                                        <p:cTn id="185" dur="500" fill="hold"/>
                                        <p:tgtEl>
                                          <p:spTgt spid="31"/>
                                        </p:tgtEl>
                                      </p:cBhvr>
                                      <p:by x="150000" y="150000"/>
                                    </p:animScale>
                                  </p:childTnLst>
                                </p:cTn>
                              </p:par>
                              <p:par>
                                <p:cTn id="186" presetID="6" presetClass="emph" presetSubtype="0" decel="100000" autoRev="1" fill="hold" grpId="1" nodeType="withEffect">
                                  <p:stCondLst>
                                    <p:cond delay="300"/>
                                  </p:stCondLst>
                                  <p:childTnLst>
                                    <p:animScale>
                                      <p:cBhvr>
                                        <p:cTn id="187" dur="500" fill="hold"/>
                                        <p:tgtEl>
                                          <p:spTgt spid="23"/>
                                        </p:tgtEl>
                                      </p:cBhvr>
                                      <p:by x="150000" y="150000"/>
                                    </p:animScale>
                                  </p:childTnLst>
                                </p:cTn>
                              </p:par>
                              <p:par>
                                <p:cTn id="188" presetID="6" presetClass="emph" presetSubtype="0" decel="100000" autoRev="1" fill="hold" grpId="1" nodeType="withEffect">
                                  <p:stCondLst>
                                    <p:cond delay="300"/>
                                  </p:stCondLst>
                                  <p:childTnLst>
                                    <p:animScale>
                                      <p:cBhvr>
                                        <p:cTn id="189" dur="500" fill="hold"/>
                                        <p:tgtEl>
                                          <p:spTgt spid="24"/>
                                        </p:tgtEl>
                                      </p:cBhvr>
                                      <p:by x="150000" y="150000"/>
                                    </p:animScale>
                                  </p:childTnLst>
                                </p:cTn>
                              </p:par>
                              <p:par>
                                <p:cTn id="190" presetID="6" presetClass="emph" presetSubtype="0" decel="100000" autoRev="1" fill="hold" grpId="1" nodeType="withEffect">
                                  <p:stCondLst>
                                    <p:cond delay="100"/>
                                  </p:stCondLst>
                                  <p:childTnLst>
                                    <p:animScale>
                                      <p:cBhvr>
                                        <p:cTn id="191" dur="500" fill="hold"/>
                                        <p:tgtEl>
                                          <p:spTgt spid="22"/>
                                        </p:tgtEl>
                                      </p:cBhvr>
                                      <p:by x="150000" y="150000"/>
                                    </p:animScale>
                                  </p:childTnLst>
                                </p:cTn>
                              </p:par>
                              <p:par>
                                <p:cTn id="192" presetID="6" presetClass="emph" presetSubtype="0" decel="100000" autoRev="1" fill="hold" grpId="1" nodeType="withEffect">
                                  <p:stCondLst>
                                    <p:cond delay="0"/>
                                  </p:stCondLst>
                                  <p:childTnLst>
                                    <p:animScale>
                                      <p:cBhvr>
                                        <p:cTn id="193" dur="500" fill="hold"/>
                                        <p:tgtEl>
                                          <p:spTgt spid="21"/>
                                        </p:tgtEl>
                                      </p:cBhvr>
                                      <p:by x="150000" y="150000"/>
                                    </p:animScale>
                                  </p:childTnLst>
                                </p:cTn>
                              </p:par>
                              <p:par>
                                <p:cTn id="194" presetID="6" presetClass="emph" presetSubtype="0" decel="100000" autoRev="1" fill="hold" grpId="1" nodeType="withEffect">
                                  <p:stCondLst>
                                    <p:cond delay="700"/>
                                  </p:stCondLst>
                                  <p:childTnLst>
                                    <p:animScale>
                                      <p:cBhvr>
                                        <p:cTn id="195" dur="500" fill="hold"/>
                                        <p:tgtEl>
                                          <p:spTgt spid="20"/>
                                        </p:tgtEl>
                                      </p:cBhvr>
                                      <p:by x="150000" y="150000"/>
                                    </p:animScale>
                                  </p:childTnLst>
                                </p:cTn>
                              </p:par>
                              <p:par>
                                <p:cTn id="196" presetID="6" presetClass="emph" presetSubtype="0" decel="100000" autoRev="1" fill="hold" grpId="1" nodeType="withEffect">
                                  <p:stCondLst>
                                    <p:cond delay="300"/>
                                  </p:stCondLst>
                                  <p:childTnLst>
                                    <p:animScale>
                                      <p:cBhvr>
                                        <p:cTn id="197" dur="500" fill="hold"/>
                                        <p:tgtEl>
                                          <p:spTgt spid="1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8" grpId="0" animBg="1"/>
      <p:bldP spid="38" grpId="1"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P spid="48" grpId="0" animBg="1"/>
      <p:bldP spid="48"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4800" dirty="0" smtClean="0"/>
              <a:t>Identity Management in Office 365: Which one’s right for you?</a:t>
            </a:r>
            <a:endParaRPr lang="en-NZ" sz="4800" dirty="0"/>
          </a:p>
        </p:txBody>
      </p:sp>
      <p:sp>
        <p:nvSpPr>
          <p:cNvPr id="3" name="Text Placeholder 2"/>
          <p:cNvSpPr>
            <a:spLocks noGrp="1"/>
          </p:cNvSpPr>
          <p:nvPr>
            <p:ph type="body" sz="quarter" idx="12"/>
          </p:nvPr>
        </p:nvSpPr>
        <p:spPr/>
        <p:txBody>
          <a:bodyPr/>
          <a:lstStyle/>
          <a:p>
            <a:r>
              <a:rPr lang="en-NZ" dirty="0" smtClean="0"/>
              <a:t>Brendan Ross </a:t>
            </a:r>
          </a:p>
          <a:p>
            <a:endParaRPr lang="en-NZ" dirty="0"/>
          </a:p>
        </p:txBody>
      </p:sp>
      <p:sp>
        <p:nvSpPr>
          <p:cNvPr id="4" name="Text Placeholder 3"/>
          <p:cNvSpPr>
            <a:spLocks noGrp="1"/>
          </p:cNvSpPr>
          <p:nvPr>
            <p:ph type="body" sz="quarter" idx="13"/>
          </p:nvPr>
        </p:nvSpPr>
        <p:spPr/>
        <p:txBody>
          <a:bodyPr/>
          <a:lstStyle/>
          <a:p>
            <a:r>
              <a:rPr lang="en-NZ" dirty="0" smtClean="0"/>
              <a:t>M362</a:t>
            </a:r>
            <a:endParaRPr lang="en-NZ" dirty="0"/>
          </a:p>
        </p:txBody>
      </p:sp>
      <p:pic>
        <p:nvPicPr>
          <p:cNvPr id="1028" name="Picture 4" descr="https://www.onedatacom.com/KB/KBDocuments/datacom_web_ready_col_medium_6c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7237" y="4365537"/>
            <a:ext cx="1638300" cy="523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8721284"/>
      </p:ext>
    </p:extLst>
  </p:cSld>
  <p:clrMapOvr>
    <a:masterClrMapping/>
  </p:clrMapOvr>
  <mc:AlternateContent xmlns:mc="http://schemas.openxmlformats.org/markup-compatibility/2006" xmlns:p14="http://schemas.microsoft.com/office/powerpoint/2010/main">
    <mc:Choice Requires="p14">
      <p:transition spd="slow" p14:dur="3400" advTm="14125">
        <p14:reveal/>
      </p:transition>
    </mc:Choice>
    <mc:Fallback xmlns="">
      <p:transition spd="slow" advTm="14125">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46437" y="3268662"/>
            <a:ext cx="6181500" cy="1557349"/>
          </a:xfrm>
          <a:prstGeom prst="rect">
            <a:avLst/>
          </a:prstGeom>
          <a:noFill/>
        </p:spPr>
        <p:txBody>
          <a:bodyPr wrap="none" lIns="182880" tIns="146304" rIns="182880" bIns="146304" rtlCol="0">
            <a:spAutoFit/>
          </a:bodyPr>
          <a:lstStyle/>
          <a:p>
            <a:pPr>
              <a:lnSpc>
                <a:spcPct val="90000"/>
              </a:lnSpc>
              <a:spcAft>
                <a:spcPts val="1200"/>
              </a:spcAft>
            </a:pPr>
            <a:r>
              <a:rPr lang="en-NZ" sz="4000" dirty="0" smtClean="0">
                <a:gradFill>
                  <a:gsLst>
                    <a:gs pos="2917">
                      <a:schemeClr val="tx1"/>
                    </a:gs>
                    <a:gs pos="30000">
                      <a:schemeClr val="tx1"/>
                    </a:gs>
                  </a:gsLst>
                  <a:lin ang="5400000" scaled="0"/>
                </a:gradFill>
              </a:rPr>
              <a:t>Brendan Ross</a:t>
            </a:r>
          </a:p>
          <a:p>
            <a:pPr>
              <a:lnSpc>
                <a:spcPct val="90000"/>
              </a:lnSpc>
              <a:spcAft>
                <a:spcPts val="1200"/>
              </a:spcAft>
            </a:pPr>
            <a:r>
              <a:rPr lang="en-NZ" sz="4000" dirty="0" smtClean="0">
                <a:gradFill>
                  <a:gsLst>
                    <a:gs pos="2917">
                      <a:schemeClr val="tx1"/>
                    </a:gs>
                    <a:gs pos="30000">
                      <a:schemeClr val="tx1"/>
                    </a:gs>
                  </a:gsLst>
                  <a:lin ang="5400000" scaled="0"/>
                </a:gradFill>
              </a:rPr>
              <a:t>brendanr@datacom.co.nz</a:t>
            </a:r>
          </a:p>
        </p:txBody>
      </p:sp>
    </p:spTree>
    <p:extLst>
      <p:ext uri="{BB962C8B-B14F-4D97-AF65-F5344CB8AC3E}">
        <p14:creationId xmlns:p14="http://schemas.microsoft.com/office/powerpoint/2010/main" val="4288480819"/>
      </p:ext>
    </p:extLst>
  </p:cSld>
  <p:clrMapOvr>
    <a:masterClrMapping/>
  </p:clrMapOvr>
  <mc:AlternateContent xmlns:mc="http://schemas.openxmlformats.org/markup-compatibility/2006" xmlns:p14="http://schemas.microsoft.com/office/powerpoint/2010/main">
    <mc:Choice Requires="p14">
      <p:transition spd="slow" p14:dur="3400" advTm="16428">
        <p14:reveal/>
      </p:transition>
    </mc:Choice>
    <mc:Fallback xmlns="">
      <p:transition spd="slow" advTm="16428">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6522" y="1145183"/>
            <a:ext cx="3856557" cy="917575"/>
          </a:xfrm>
        </p:spPr>
        <p:txBody>
          <a:bodyPr/>
          <a:lstStyle/>
          <a:p>
            <a:r>
              <a:rPr lang="en-US" dirty="0" smtClean="0"/>
              <a:t>Resources</a:t>
            </a:r>
            <a:endParaRPr lang="en-US" dirty="0"/>
          </a:p>
        </p:txBody>
      </p:sp>
      <p:sp>
        <p:nvSpPr>
          <p:cNvPr id="20" name="Title Tile"/>
          <p:cNvSpPr/>
          <p:nvPr/>
        </p:nvSpPr>
        <p:spPr bwMode="gray">
          <a:xfrm>
            <a:off x="493559" y="2235967"/>
            <a:ext cx="5488575" cy="1835295"/>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32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TechNet &amp; MSDN Flash</a:t>
            </a:r>
            <a:endParaRPr lang="en-US" sz="32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21" name="Rectangle 20"/>
          <p:cNvSpPr/>
          <p:nvPr/>
        </p:nvSpPr>
        <p:spPr bwMode="auto">
          <a:xfrm>
            <a:off x="493559" y="4055627"/>
            <a:ext cx="5488575" cy="889435"/>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Rectangle 21"/>
          <p:cNvSpPr/>
          <p:nvPr/>
        </p:nvSpPr>
        <p:spPr>
          <a:xfrm>
            <a:off x="659500" y="3640208"/>
            <a:ext cx="3753400" cy="338554"/>
          </a:xfrm>
          <a:prstGeom prst="rect">
            <a:avLst/>
          </a:prstGeom>
        </p:spPr>
        <p:txBody>
          <a:bodyPr wrap="none" lIns="182880">
            <a:spAutoFit/>
          </a:bodyPr>
          <a:lstStyle/>
          <a:p>
            <a:pPr marL="0" lvl="1">
              <a:tabLst>
                <a:tab pos="1828800" algn="l"/>
              </a:tabLst>
            </a:pPr>
            <a:r>
              <a:rPr lang="en-US" sz="1600" dirty="0" smtClean="0">
                <a:latin typeface="Segoe UI" pitchFamily="34" charset="0"/>
                <a:ea typeface="Segoe UI" pitchFamily="34" charset="0"/>
                <a:cs typeface="Segoe UI" pitchFamily="34" charset="0"/>
              </a:rPr>
              <a:t>Subscribe to our fortnightly newsletter</a:t>
            </a:r>
            <a:endParaRPr lang="en-US" sz="1600" dirty="0">
              <a:latin typeface="Segoe UI" pitchFamily="34" charset="0"/>
              <a:ea typeface="Segoe UI" pitchFamily="34" charset="0"/>
              <a:cs typeface="Segoe UI" pitchFamily="34" charset="0"/>
            </a:endParaRPr>
          </a:p>
        </p:txBody>
      </p:sp>
      <p:sp>
        <p:nvSpPr>
          <p:cNvPr id="23" name="Rectangle 22"/>
          <p:cNvSpPr/>
          <p:nvPr/>
        </p:nvSpPr>
        <p:spPr bwMode="white">
          <a:xfrm>
            <a:off x="1065884" y="4180183"/>
            <a:ext cx="4916250" cy="646331"/>
          </a:xfrm>
          <a:prstGeom prst="rect">
            <a:avLst/>
          </a:prstGeom>
        </p:spPr>
        <p:txBody>
          <a:bodyPr wrap="square" lIns="182880">
            <a:spAutoFit/>
          </a:bodyPr>
          <a:lstStyle/>
          <a:p>
            <a:r>
              <a:rPr lang="en-US" dirty="0">
                <a:solidFill>
                  <a:srgbClr val="FFFFFF"/>
                </a:solidFill>
                <a:hlinkClick r:id="rId3"/>
              </a:rPr>
              <a:t>http</a:t>
            </a:r>
            <a:r>
              <a:rPr lang="en-US" dirty="0" smtClean="0">
                <a:solidFill>
                  <a:srgbClr val="FFFFFF"/>
                </a:solidFill>
                <a:hlinkClick r:id="rId3"/>
              </a:rPr>
              <a:t>://aka.ms/technetnz</a:t>
            </a:r>
            <a:r>
              <a:rPr lang="en-US" dirty="0" smtClean="0">
                <a:solidFill>
                  <a:srgbClr val="FFFFFF"/>
                </a:solidFill>
              </a:rPr>
              <a:t> </a:t>
            </a:r>
            <a:r>
              <a:rPr lang="en-US" dirty="0" smtClean="0">
                <a:solidFill>
                  <a:srgbClr val="FFFFFF"/>
                </a:solidFill>
                <a:hlinkClick r:id="rId4"/>
              </a:rPr>
              <a:t>http://aka.ms/msdnnz</a:t>
            </a:r>
            <a:r>
              <a:rPr lang="en-US" dirty="0" smtClean="0">
                <a:solidFill>
                  <a:srgbClr val="FFFFFF"/>
                </a:solidFill>
              </a:rPr>
              <a:t> </a:t>
            </a:r>
            <a:endParaRPr lang="en-US" dirty="0">
              <a:solidFill>
                <a:srgbClr val="FFFFFF"/>
              </a:solidFill>
            </a:endParaRPr>
          </a:p>
        </p:txBody>
      </p:sp>
      <p:sp>
        <p:nvSpPr>
          <p:cNvPr id="32" name="Rectangle 31"/>
          <p:cNvSpPr/>
          <p:nvPr/>
        </p:nvSpPr>
        <p:spPr bwMode="auto">
          <a:xfrm>
            <a:off x="6102452" y="5716409"/>
            <a:ext cx="5487453" cy="899229"/>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4" name="Rectangle 33"/>
          <p:cNvSpPr/>
          <p:nvPr/>
        </p:nvSpPr>
        <p:spPr bwMode="white">
          <a:xfrm>
            <a:off x="6689762" y="5970551"/>
            <a:ext cx="4898483" cy="369332"/>
          </a:xfrm>
          <a:prstGeom prst="rect">
            <a:avLst/>
          </a:prstGeom>
        </p:spPr>
        <p:txBody>
          <a:bodyPr wrap="square" lIns="182880">
            <a:spAutoFit/>
          </a:bodyPr>
          <a:lstStyle/>
          <a:p>
            <a:r>
              <a:rPr lang="en-US" dirty="0">
                <a:hlinkClick r:id="rId5"/>
              </a:rPr>
              <a:t>http</a:t>
            </a:r>
            <a:r>
              <a:rPr lang="en-US" dirty="0" smtClean="0">
                <a:hlinkClick r:id="rId5"/>
              </a:rPr>
              <a:t>://aka.ms/ch9nz</a:t>
            </a:r>
            <a:r>
              <a:rPr lang="en-US" dirty="0" smtClean="0"/>
              <a:t> </a:t>
            </a:r>
            <a:endParaRPr lang="en-US" dirty="0"/>
          </a:p>
        </p:txBody>
      </p:sp>
      <p:sp>
        <p:nvSpPr>
          <p:cNvPr id="14" name="Arrow Bar"/>
          <p:cNvSpPr/>
          <p:nvPr/>
        </p:nvSpPr>
        <p:spPr bwMode="gray">
          <a:xfrm>
            <a:off x="6102452" y="1045576"/>
            <a:ext cx="5485809" cy="1841179"/>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32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Microsoft Virtual Academy</a:t>
            </a:r>
            <a:endParaRPr lang="en-US" sz="32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15" name="Rectangle 14"/>
          <p:cNvSpPr/>
          <p:nvPr/>
        </p:nvSpPr>
        <p:spPr bwMode="auto">
          <a:xfrm>
            <a:off x="6100262" y="2870967"/>
            <a:ext cx="5487984" cy="916543"/>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6" name="Rectangle 15"/>
          <p:cNvSpPr/>
          <p:nvPr/>
        </p:nvSpPr>
        <p:spPr>
          <a:xfrm>
            <a:off x="6261915" y="2431086"/>
            <a:ext cx="2147601" cy="338518"/>
          </a:xfrm>
          <a:prstGeom prst="rect">
            <a:avLst/>
          </a:prstGeom>
        </p:spPr>
        <p:txBody>
          <a:bodyPr wrap="square" lIns="182880">
            <a:spAutoFit/>
          </a:bodyPr>
          <a:lstStyle/>
          <a:p>
            <a:pPr marL="0" lvl="1">
              <a:tabLst>
                <a:tab pos="1828800" algn="l"/>
              </a:tabLst>
            </a:pPr>
            <a:r>
              <a:rPr lang="en-US" sz="1600" dirty="0" smtClean="0">
                <a:latin typeface="Segoe UI" pitchFamily="34" charset="0"/>
                <a:ea typeface="Segoe UI" pitchFamily="34" charset="0"/>
                <a:cs typeface="Segoe UI" pitchFamily="34" charset="0"/>
              </a:rPr>
              <a:t>Free Online Learning</a:t>
            </a:r>
            <a:endParaRPr lang="en-US" sz="1600" dirty="0">
              <a:latin typeface="Segoe UI" pitchFamily="34" charset="0"/>
              <a:ea typeface="Segoe UI" pitchFamily="34" charset="0"/>
              <a:cs typeface="Segoe UI" pitchFamily="34" charset="0"/>
            </a:endParaRPr>
          </a:p>
        </p:txBody>
      </p:sp>
      <p:sp>
        <p:nvSpPr>
          <p:cNvPr id="17" name="Rectangle 16"/>
          <p:cNvSpPr/>
          <p:nvPr/>
        </p:nvSpPr>
        <p:spPr bwMode="white">
          <a:xfrm>
            <a:off x="6609972" y="3147450"/>
            <a:ext cx="4981979" cy="369292"/>
          </a:xfrm>
          <a:prstGeom prst="rect">
            <a:avLst/>
          </a:prstGeom>
        </p:spPr>
        <p:txBody>
          <a:bodyPr wrap="square" lIns="182880">
            <a:spAutoFit/>
          </a:bodyPr>
          <a:lstStyle/>
          <a:p>
            <a:r>
              <a:rPr lang="en-US" dirty="0" smtClean="0">
                <a:solidFill>
                  <a:srgbClr val="FFFFFF"/>
                </a:solidFill>
                <a:hlinkClick r:id="rId6"/>
              </a:rPr>
              <a:t>http://aka.ms/mva </a:t>
            </a:r>
            <a:endParaRPr lang="en-US" sz="1600" dirty="0"/>
          </a:p>
        </p:txBody>
      </p:sp>
      <p:sp>
        <p:nvSpPr>
          <p:cNvPr id="37" name="TechEd Tile"/>
          <p:cNvSpPr/>
          <p:nvPr/>
        </p:nvSpPr>
        <p:spPr bwMode="gray">
          <a:xfrm>
            <a:off x="6104112" y="3897527"/>
            <a:ext cx="5486400" cy="1834500"/>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endParaRPr lang="en-US" sz="36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pic>
        <p:nvPicPr>
          <p:cNvPr id="36" name="Picture 35"/>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103501" y="3878262"/>
            <a:ext cx="5484744" cy="1841152"/>
          </a:xfrm>
          <a:prstGeom prst="rect">
            <a:avLst/>
          </a:prstGeom>
        </p:spPr>
      </p:pic>
      <p:sp>
        <p:nvSpPr>
          <p:cNvPr id="33" name="Rectangle 32"/>
          <p:cNvSpPr/>
          <p:nvPr/>
        </p:nvSpPr>
        <p:spPr>
          <a:xfrm>
            <a:off x="6309042" y="5368508"/>
            <a:ext cx="2154116" cy="338554"/>
          </a:xfrm>
          <a:prstGeom prst="rect">
            <a:avLst/>
          </a:prstGeom>
        </p:spPr>
        <p:txBody>
          <a:bodyPr wrap="none" lIns="182880">
            <a:spAutoFit/>
          </a:bodyPr>
          <a:lstStyle/>
          <a:p>
            <a:pPr marL="0" lvl="1">
              <a:tabLst>
                <a:tab pos="1828800" algn="l"/>
              </a:tabLst>
            </a:pPr>
            <a:r>
              <a:rPr lang="en-US" sz="1600" dirty="0" smtClean="0">
                <a:latin typeface="Segoe UI" pitchFamily="34" charset="0"/>
                <a:ea typeface="Segoe UI" pitchFamily="34" charset="0"/>
                <a:cs typeface="Segoe UI" pitchFamily="34" charset="0"/>
              </a:rPr>
              <a:t>Sessions on Demand</a:t>
            </a:r>
            <a:endParaRPr lang="en-US" sz="1600" dirty="0">
              <a:latin typeface="Segoe UI" pitchFamily="34" charset="0"/>
              <a:ea typeface="Segoe UI" pitchFamily="34" charset="0"/>
              <a:cs typeface="Segoe UI" pitchFamily="34" charset="0"/>
            </a:endParaRPr>
          </a:p>
        </p:txBody>
      </p:sp>
      <p:grpSp>
        <p:nvGrpSpPr>
          <p:cNvPr id="39" name="Group 38"/>
          <p:cNvGrpSpPr/>
          <p:nvPr/>
        </p:nvGrpSpPr>
        <p:grpSpPr>
          <a:xfrm>
            <a:off x="659500" y="4244471"/>
            <a:ext cx="432048" cy="464385"/>
            <a:chOff x="3290598" y="3324876"/>
            <a:chExt cx="724001" cy="724001"/>
          </a:xfrm>
        </p:grpSpPr>
        <p:pic>
          <p:nvPicPr>
            <p:cNvPr id="12" name="Picture 11"/>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0598" y="3324876"/>
              <a:ext cx="724001" cy="724001"/>
            </a:xfrm>
            <a:prstGeom prst="rect">
              <a:avLst/>
            </a:prstGeom>
          </p:spPr>
        </p:pic>
        <p:pic>
          <p:nvPicPr>
            <p:cNvPr id="38" name="Picture 37"/>
            <p:cNvPicPr>
              <a:picLocks noChangeAspect="1"/>
            </p:cNvPicPr>
            <p:nvPr/>
          </p:nvPicPr>
          <p:blipFill>
            <a:blip r:embed="rId9">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290598" y="3324876"/>
              <a:ext cx="724001" cy="724001"/>
            </a:xfrm>
            <a:prstGeom prst="rect">
              <a:avLst/>
            </a:prstGeom>
          </p:spPr>
        </p:pic>
      </p:grpSp>
      <p:grpSp>
        <p:nvGrpSpPr>
          <p:cNvPr id="48" name="Group 47"/>
          <p:cNvGrpSpPr/>
          <p:nvPr/>
        </p:nvGrpSpPr>
        <p:grpSpPr>
          <a:xfrm>
            <a:off x="6309042" y="5943104"/>
            <a:ext cx="467280" cy="467280"/>
            <a:chOff x="10385948" y="6006031"/>
            <a:chExt cx="724001" cy="724001"/>
          </a:xfrm>
        </p:grpSpPr>
        <p:pic>
          <p:nvPicPr>
            <p:cNvPr id="40" name="Picture 39"/>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385948" y="6006031"/>
              <a:ext cx="724001" cy="724001"/>
            </a:xfrm>
            <a:prstGeom prst="rect">
              <a:avLst/>
            </a:prstGeom>
          </p:spPr>
        </p:pic>
        <p:pic>
          <p:nvPicPr>
            <p:cNvPr id="44" name="Picture 43"/>
            <p:cNvPicPr>
              <a:picLocks noChangeAspect="1"/>
            </p:cNvPicPr>
            <p:nvPr/>
          </p:nvPicPr>
          <p:blipFill>
            <a:blip r:embed="rId10">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10385948" y="6006031"/>
              <a:ext cx="724001" cy="724001"/>
            </a:xfrm>
            <a:prstGeom prst="rect">
              <a:avLst/>
            </a:prstGeom>
          </p:spPr>
        </p:pic>
      </p:grpSp>
      <p:grpSp>
        <p:nvGrpSpPr>
          <p:cNvPr id="49" name="Group 48"/>
          <p:cNvGrpSpPr/>
          <p:nvPr/>
        </p:nvGrpSpPr>
        <p:grpSpPr>
          <a:xfrm>
            <a:off x="6302537" y="3074468"/>
            <a:ext cx="452574" cy="452574"/>
            <a:chOff x="4772196" y="5978104"/>
            <a:chExt cx="724001" cy="724001"/>
          </a:xfrm>
        </p:grpSpPr>
        <p:pic>
          <p:nvPicPr>
            <p:cNvPr id="42" name="Picture 41"/>
            <p:cNvPicPr>
              <a:picLocks noChangeAspect="1"/>
            </p:cNvPicPr>
            <p:nvPr/>
          </p:nvPicPr>
          <p:blipFill>
            <a:blip r:embed="rId8">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772196" y="5978104"/>
              <a:ext cx="724001" cy="724001"/>
            </a:xfrm>
            <a:prstGeom prst="rect">
              <a:avLst/>
            </a:prstGeom>
          </p:spPr>
        </p:pic>
        <p:pic>
          <p:nvPicPr>
            <p:cNvPr id="46" name="Picture 45"/>
            <p:cNvPicPr>
              <a:picLocks noChangeAspect="1"/>
            </p:cNvPicPr>
            <p:nvPr/>
          </p:nvPicPr>
          <p:blipFill>
            <a:blip r:embed="rId11">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4772196" y="5978104"/>
              <a:ext cx="724001" cy="724001"/>
            </a:xfrm>
            <a:prstGeom prst="rect">
              <a:avLst/>
            </a:prstGeom>
          </p:spPr>
        </p:pic>
      </p:grpSp>
    </p:spTree>
    <p:extLst>
      <p:ext uri="{BB962C8B-B14F-4D97-AF65-F5344CB8AC3E}">
        <p14:creationId xmlns:p14="http://schemas.microsoft.com/office/powerpoint/2010/main" val="514325661"/>
      </p:ext>
    </p:extLst>
  </p:cSld>
  <p:clrMapOvr>
    <a:masterClrMapping/>
  </p:clrMapOvr>
  <p:transition spd="slow" advTm="51287">
    <p:pu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p:cNvSpPr/>
          <p:nvPr/>
        </p:nvSpPr>
        <p:spPr bwMode="invGray">
          <a:xfrm>
            <a:off x="447869" y="1395987"/>
            <a:ext cx="1274568" cy="1311128"/>
          </a:xfrm>
          <a:prstGeom prst="rect">
            <a:avLst/>
          </a:prstGeom>
        </p:spPr>
        <p:txBody>
          <a:bodyPr wrap="square">
            <a:spAutoFit/>
          </a:bodyPr>
          <a:lstStyle/>
          <a:p>
            <a:pPr marL="571500" lvl="0" indent="-571500">
              <a:lnSpc>
                <a:spcPct val="90000"/>
              </a:lnSpc>
              <a:spcBef>
                <a:spcPct val="20000"/>
              </a:spcBef>
              <a:buSzPct val="105000"/>
              <a:buBlip>
                <a:blip r:embed="rId3"/>
              </a:buBlip>
            </a:pPr>
            <a:r>
              <a:rPr lang="en-US" sz="8800" dirty="0" smtClean="0">
                <a:gradFill>
                  <a:gsLst>
                    <a:gs pos="1250">
                      <a:schemeClr val="tx1"/>
                    </a:gs>
                    <a:gs pos="100000">
                      <a:schemeClr val="tx1"/>
                    </a:gs>
                  </a:gsLst>
                  <a:lin ang="5400000" scaled="0"/>
                </a:gradFill>
                <a:latin typeface="+mj-lt"/>
              </a:rPr>
              <a:t> </a:t>
            </a:r>
            <a:endParaRPr lang="en-US" sz="8800" dirty="0">
              <a:gradFill>
                <a:gsLst>
                  <a:gs pos="1250">
                    <a:schemeClr val="tx1"/>
                  </a:gs>
                  <a:gs pos="100000">
                    <a:schemeClr val="tx1"/>
                  </a:gs>
                </a:gsLst>
                <a:lin ang="5400000" scaled="0"/>
              </a:gradFill>
              <a:latin typeface="+mj-lt"/>
            </a:endParaRPr>
          </a:p>
        </p:txBody>
      </p:sp>
      <p:sp useBgFill="1">
        <p:nvSpPr>
          <p:cNvPr id="11" name="Freeform 10"/>
          <p:cNvSpPr/>
          <p:nvPr/>
        </p:nvSpPr>
        <p:spPr bwMode="auto">
          <a:xfrm>
            <a:off x="0" y="-12348"/>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extBox 1"/>
          <p:cNvSpPr txBox="1"/>
          <p:nvPr/>
        </p:nvSpPr>
        <p:spPr>
          <a:xfrm>
            <a:off x="1591282" y="1262768"/>
            <a:ext cx="12018355" cy="4444294"/>
          </a:xfrm>
          <a:prstGeom prst="rect">
            <a:avLst/>
          </a:prstGeom>
          <a:noFill/>
        </p:spPr>
        <p:txBody>
          <a:bodyPr wrap="none" lIns="182880" tIns="146304" rIns="182880" bIns="146304" rtlCol="0">
            <a:spAutoFit/>
          </a:bodyPr>
          <a:lstStyle/>
          <a:p>
            <a:pPr lvl="0">
              <a:lnSpc>
                <a:spcPct val="90000"/>
              </a:lnSpc>
              <a:spcBef>
                <a:spcPct val="20000"/>
              </a:spcBef>
              <a:buSzPct val="105000"/>
            </a:pPr>
            <a:r>
              <a:rPr lang="en-US" sz="8000" dirty="0">
                <a:gradFill>
                  <a:gsLst>
                    <a:gs pos="1250">
                      <a:schemeClr val="tx1"/>
                    </a:gs>
                    <a:gs pos="100000">
                      <a:schemeClr val="tx1"/>
                    </a:gs>
                  </a:gsLst>
                  <a:lin ang="5400000" scaled="0"/>
                </a:gradFill>
                <a:latin typeface="+mj-lt"/>
              </a:rPr>
              <a:t>Complete your    </a:t>
            </a:r>
          </a:p>
          <a:p>
            <a:pPr lvl="0">
              <a:lnSpc>
                <a:spcPct val="90000"/>
              </a:lnSpc>
              <a:spcBef>
                <a:spcPct val="20000"/>
              </a:spcBef>
              <a:buSzPct val="105000"/>
            </a:pPr>
            <a:r>
              <a:rPr lang="en-US" sz="8000" dirty="0" smtClean="0">
                <a:gradFill>
                  <a:gsLst>
                    <a:gs pos="1250">
                      <a:schemeClr val="tx1"/>
                    </a:gs>
                    <a:gs pos="100000">
                      <a:schemeClr val="tx1"/>
                    </a:gs>
                  </a:gsLst>
                  <a:lin ang="5400000" scaled="0"/>
                </a:gradFill>
                <a:latin typeface="+mj-lt"/>
              </a:rPr>
              <a:t>session </a:t>
            </a:r>
            <a:r>
              <a:rPr lang="en-US" sz="8000" dirty="0">
                <a:gradFill>
                  <a:gsLst>
                    <a:gs pos="1250">
                      <a:schemeClr val="tx1"/>
                    </a:gs>
                    <a:gs pos="100000">
                      <a:schemeClr val="tx1"/>
                    </a:gs>
                  </a:gsLst>
                  <a:lin ang="5400000" scaled="0"/>
                </a:gradFill>
                <a:latin typeface="+mj-lt"/>
              </a:rPr>
              <a:t>evaluation              </a:t>
            </a:r>
          </a:p>
          <a:p>
            <a:pPr lvl="0">
              <a:lnSpc>
                <a:spcPct val="90000"/>
              </a:lnSpc>
              <a:spcBef>
                <a:spcPct val="20000"/>
              </a:spcBef>
              <a:buSzPct val="105000"/>
            </a:pPr>
            <a:r>
              <a:rPr lang="en-US" sz="8000" dirty="0" smtClean="0">
                <a:gradFill>
                  <a:gsLst>
                    <a:gs pos="1250">
                      <a:schemeClr val="tx1"/>
                    </a:gs>
                    <a:gs pos="100000">
                      <a:schemeClr val="tx1"/>
                    </a:gs>
                  </a:gsLst>
                  <a:lin ang="5400000" scaled="0"/>
                </a:gradFill>
                <a:latin typeface="+mj-lt"/>
              </a:rPr>
              <a:t>now </a:t>
            </a:r>
            <a:r>
              <a:rPr lang="en-US" sz="8000" dirty="0">
                <a:gradFill>
                  <a:gsLst>
                    <a:gs pos="1250">
                      <a:schemeClr val="tx1"/>
                    </a:gs>
                    <a:gs pos="100000">
                      <a:schemeClr val="tx1"/>
                    </a:gs>
                  </a:gsLst>
                  <a:lin ang="5400000" scaled="0"/>
                </a:gradFill>
                <a:latin typeface="+mj-lt"/>
              </a:rPr>
              <a:t>and win!</a:t>
            </a:r>
          </a:p>
          <a:p>
            <a:pPr>
              <a:lnSpc>
                <a:spcPct val="90000"/>
              </a:lnSpc>
              <a:spcAft>
                <a:spcPts val="600"/>
              </a:spcAft>
            </a:pPr>
            <a:endParaRPr lang="en-NZ" sz="2400" dirty="0" smtClean="0">
              <a:gradFill>
                <a:gsLst>
                  <a:gs pos="2917">
                    <a:schemeClr val="tx1"/>
                  </a:gs>
                  <a:gs pos="30000">
                    <a:schemeClr val="tx1"/>
                  </a:gs>
                </a:gsLst>
                <a:lin ang="5400000" scaled="0"/>
              </a:gradFill>
              <a:latin typeface="+mj-lt"/>
            </a:endParaRPr>
          </a:p>
        </p:txBody>
      </p:sp>
    </p:spTree>
    <p:extLst>
      <p:ext uri="{BB962C8B-B14F-4D97-AF65-F5344CB8AC3E}">
        <p14:creationId xmlns:p14="http://schemas.microsoft.com/office/powerpoint/2010/main" val="4144798884"/>
      </p:ext>
    </p:extLst>
  </p:cSld>
  <p:clrMapOvr>
    <a:masterClrMapping/>
  </p:clrMapOvr>
  <mc:AlternateContent xmlns:mc="http://schemas.openxmlformats.org/markup-compatibility/2006" xmlns:p14="http://schemas.microsoft.com/office/powerpoint/2010/main">
    <mc:Choice Requires="p14">
      <p:transition spd="med" p14:dur="700" advTm="13620">
        <p:fade/>
      </p:transition>
    </mc:Choice>
    <mc:Fallback xmlns="">
      <p:transition spd="med" advTm="1362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6074585"/>
      </p:ext>
    </p:extLst>
  </p:cSld>
  <p:clrMapOvr>
    <a:masterClrMapping/>
  </p:clrMapOvr>
  <mc:AlternateContent xmlns:mc="http://schemas.openxmlformats.org/markup-compatibility/2006" xmlns:p14="http://schemas.microsoft.com/office/powerpoint/2010/main">
    <mc:Choice Requires="p14">
      <p:transition spd="med" p14:dur="700" advTm="2576">
        <p:fade/>
      </p:transition>
    </mc:Choice>
    <mc:Fallback xmlns="">
      <p:transition spd="med" advTm="2576">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19280147"/>
      </p:ext>
    </p:extLst>
  </p:cSld>
  <p:clrMapOvr>
    <a:masterClrMapping/>
  </p:clrMapOvr>
  <mc:AlternateContent xmlns:mc="http://schemas.openxmlformats.org/markup-compatibility/2006" xmlns:p14="http://schemas.microsoft.com/office/powerpoint/2010/main">
    <mc:Choice Requires="p14">
      <p:transition spd="slow" p14:dur="3400" advTm="16428">
        <p14:reveal/>
      </p:transition>
    </mc:Choice>
    <mc:Fallback xmlns="">
      <p:transition spd="slow" advTm="16428">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22637" y="3116262"/>
            <a:ext cx="6048644" cy="1514261"/>
          </a:xfrm>
          <a:prstGeom prst="rect">
            <a:avLst/>
          </a:prstGeom>
          <a:noFill/>
        </p:spPr>
        <p:txBody>
          <a:bodyPr wrap="none" lIns="182880" tIns="146304" rIns="182880" bIns="146304" rtlCol="0">
            <a:spAutoFit/>
          </a:bodyPr>
          <a:lstStyle/>
          <a:p>
            <a:pPr>
              <a:lnSpc>
                <a:spcPct val="90000"/>
              </a:lnSpc>
              <a:spcAft>
                <a:spcPts val="600"/>
              </a:spcAft>
            </a:pPr>
            <a:r>
              <a:rPr lang="en-NZ" sz="8800" b="1" dirty="0" smtClean="0">
                <a:gradFill>
                  <a:gsLst>
                    <a:gs pos="2917">
                      <a:schemeClr val="tx1"/>
                    </a:gs>
                    <a:gs pos="30000">
                      <a:schemeClr val="tx1"/>
                    </a:gs>
                  </a:gsLst>
                  <a:lin ang="5400000" scaled="0"/>
                </a:gradFill>
                <a:latin typeface="+mj-lt"/>
              </a:rPr>
              <a:t>Start Simple</a:t>
            </a:r>
            <a:endParaRPr lang="en-NZ" sz="7200" b="1" dirty="0" smtClean="0">
              <a:gradFill>
                <a:gsLst>
                  <a:gs pos="2917">
                    <a:schemeClr val="tx1"/>
                  </a:gs>
                  <a:gs pos="30000">
                    <a:schemeClr val="tx1"/>
                  </a:gs>
                </a:gsLst>
                <a:lin ang="5400000" scaled="0"/>
              </a:gradFill>
              <a:latin typeface="+mj-lt"/>
            </a:endParaRPr>
          </a:p>
        </p:txBody>
      </p:sp>
    </p:spTree>
    <p:extLst>
      <p:ext uri="{BB962C8B-B14F-4D97-AF65-F5344CB8AC3E}">
        <p14:creationId xmlns:p14="http://schemas.microsoft.com/office/powerpoint/2010/main" val="1681013814"/>
      </p:ext>
    </p:extLst>
  </p:cSld>
  <p:clrMapOvr>
    <a:masterClrMapping/>
  </p:clrMapOvr>
  <mc:AlternateContent xmlns:mc="http://schemas.openxmlformats.org/markup-compatibility/2006" xmlns:p14="http://schemas.microsoft.com/office/powerpoint/2010/main">
    <mc:Choice Requires="p14">
      <p:transition spd="slow" p14:dur="3400" advTm="32098">
        <p14:reveal/>
      </p:transition>
    </mc:Choice>
    <mc:Fallback xmlns="">
      <p:transition spd="slow" advTm="32098">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403" y="439209"/>
            <a:ext cx="11892379" cy="849335"/>
          </a:xfrm>
        </p:spPr>
        <p:txBody>
          <a:bodyPr/>
          <a:lstStyle/>
          <a:p>
            <a:r>
              <a:rPr lang="en-US" dirty="0" smtClean="0"/>
              <a:t>Agenda</a:t>
            </a:r>
            <a:endParaRPr lang="en-US" dirty="0"/>
          </a:p>
        </p:txBody>
      </p:sp>
      <p:sp>
        <p:nvSpPr>
          <p:cNvPr id="3" name="Rectangle 2"/>
          <p:cNvSpPr/>
          <p:nvPr/>
        </p:nvSpPr>
        <p:spPr bwMode="auto">
          <a:xfrm>
            <a:off x="1132276" y="2506662"/>
            <a:ext cx="1893409" cy="291893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Cloud Identity Model</a:t>
            </a:r>
          </a:p>
        </p:txBody>
      </p:sp>
      <p:sp>
        <p:nvSpPr>
          <p:cNvPr id="5" name="Rectangle 4"/>
          <p:cNvSpPr/>
          <p:nvPr/>
        </p:nvSpPr>
        <p:spPr bwMode="auto">
          <a:xfrm>
            <a:off x="6619602" y="2488096"/>
            <a:ext cx="1861862" cy="291893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Federated Identity Model</a:t>
            </a:r>
          </a:p>
        </p:txBody>
      </p:sp>
      <p:sp>
        <p:nvSpPr>
          <p:cNvPr id="6" name="Rectangle 5"/>
          <p:cNvSpPr/>
          <p:nvPr/>
        </p:nvSpPr>
        <p:spPr bwMode="auto">
          <a:xfrm>
            <a:off x="3856037" y="2506662"/>
            <a:ext cx="1933212" cy="291893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Synchronised </a:t>
            </a:r>
            <a:r>
              <a:rPr lang="en-US" sz="2000" dirty="0">
                <a:gradFill>
                  <a:gsLst>
                    <a:gs pos="0">
                      <a:srgbClr val="FFFFFF"/>
                    </a:gs>
                    <a:gs pos="100000">
                      <a:srgbClr val="FFFFFF"/>
                    </a:gs>
                  </a:gsLst>
                  <a:lin ang="5400000" scaled="0"/>
                </a:gradFill>
                <a:ea typeface="Segoe UI" pitchFamily="34" charset="0"/>
                <a:cs typeface="Segoe UI" pitchFamily="34" charset="0"/>
              </a:rPr>
              <a:t>Identity Model</a:t>
            </a:r>
          </a:p>
        </p:txBody>
      </p:sp>
      <p:sp>
        <p:nvSpPr>
          <p:cNvPr id="7" name="Rectangle 6"/>
          <p:cNvSpPr/>
          <p:nvPr/>
        </p:nvSpPr>
        <p:spPr bwMode="auto">
          <a:xfrm>
            <a:off x="9391994" y="2506662"/>
            <a:ext cx="1810163" cy="291893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defTabSz="932290"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New Identity Features</a:t>
            </a:r>
          </a:p>
        </p:txBody>
      </p:sp>
      <p:sp>
        <p:nvSpPr>
          <p:cNvPr id="9" name="Freeform 8"/>
          <p:cNvSpPr>
            <a:spLocks noChangeAspect="1" noEditPoints="1"/>
          </p:cNvSpPr>
          <p:nvPr/>
        </p:nvSpPr>
        <p:spPr bwMode="black">
          <a:xfrm>
            <a:off x="1209362" y="3910047"/>
            <a:ext cx="1695245" cy="1155814"/>
          </a:xfrm>
          <a:custGeom>
            <a:avLst/>
            <a:gdLst>
              <a:gd name="T0" fmla="*/ 398 w 439"/>
              <a:gd name="T1" fmla="*/ 177 h 273"/>
              <a:gd name="T2" fmla="*/ 439 w 439"/>
              <a:gd name="T3" fmla="*/ 226 h 273"/>
              <a:gd name="T4" fmla="*/ 398 w 439"/>
              <a:gd name="T5" fmla="*/ 273 h 273"/>
              <a:gd name="T6" fmla="*/ 162 w 439"/>
              <a:gd name="T7" fmla="*/ 273 h 273"/>
              <a:gd name="T8" fmla="*/ 101 w 439"/>
              <a:gd name="T9" fmla="*/ 211 h 273"/>
              <a:gd name="T10" fmla="*/ 160 w 439"/>
              <a:gd name="T11" fmla="*/ 155 h 273"/>
              <a:gd name="T12" fmla="*/ 217 w 439"/>
              <a:gd name="T13" fmla="*/ 85 h 273"/>
              <a:gd name="T14" fmla="*/ 302 w 439"/>
              <a:gd name="T15" fmla="*/ 118 h 273"/>
              <a:gd name="T16" fmla="*/ 362 w 439"/>
              <a:gd name="T17" fmla="*/ 116 h 273"/>
              <a:gd name="T18" fmla="*/ 398 w 439"/>
              <a:gd name="T19" fmla="*/ 177 h 273"/>
              <a:gd name="T20" fmla="*/ 86 w 439"/>
              <a:gd name="T21" fmla="*/ 213 h 273"/>
              <a:gd name="T22" fmla="*/ 149 w 439"/>
              <a:gd name="T23" fmla="*/ 144 h 273"/>
              <a:gd name="T24" fmla="*/ 213 w 439"/>
              <a:gd name="T25" fmla="*/ 73 h 273"/>
              <a:gd name="T26" fmla="*/ 305 w 439"/>
              <a:gd name="T27" fmla="*/ 103 h 273"/>
              <a:gd name="T28" fmla="*/ 336 w 439"/>
              <a:gd name="T29" fmla="*/ 97 h 273"/>
              <a:gd name="T30" fmla="*/ 276 w 439"/>
              <a:gd name="T31" fmla="*/ 19 h 273"/>
              <a:gd name="T32" fmla="*/ 161 w 439"/>
              <a:gd name="T33" fmla="*/ 61 h 273"/>
              <a:gd name="T34" fmla="*/ 92 w 439"/>
              <a:gd name="T35" fmla="*/ 60 h 273"/>
              <a:gd name="T36" fmla="*/ 53 w 439"/>
              <a:gd name="T37" fmla="*/ 135 h 273"/>
              <a:gd name="T38" fmla="*/ 0 w 439"/>
              <a:gd name="T39" fmla="*/ 196 h 273"/>
              <a:gd name="T40" fmla="*/ 59 w 439"/>
              <a:gd name="T41" fmla="*/ 255 h 273"/>
              <a:gd name="T42" fmla="*/ 98 w 439"/>
              <a:gd name="T43" fmla="*/ 255 h 273"/>
              <a:gd name="T44" fmla="*/ 86 w 439"/>
              <a:gd name="T45" fmla="*/ 213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9" h="273">
                <a:moveTo>
                  <a:pt x="398" y="177"/>
                </a:moveTo>
                <a:cubicBezTo>
                  <a:pt x="398" y="177"/>
                  <a:pt x="439" y="181"/>
                  <a:pt x="439" y="226"/>
                </a:cubicBezTo>
                <a:cubicBezTo>
                  <a:pt x="439" y="248"/>
                  <a:pt x="427" y="273"/>
                  <a:pt x="398" y="273"/>
                </a:cubicBezTo>
                <a:cubicBezTo>
                  <a:pt x="398" y="273"/>
                  <a:pt x="177" y="273"/>
                  <a:pt x="162" y="273"/>
                </a:cubicBezTo>
                <a:cubicBezTo>
                  <a:pt x="117" y="273"/>
                  <a:pt x="101" y="242"/>
                  <a:pt x="101" y="211"/>
                </a:cubicBezTo>
                <a:cubicBezTo>
                  <a:pt x="101" y="157"/>
                  <a:pt x="160" y="155"/>
                  <a:pt x="160" y="155"/>
                </a:cubicBezTo>
                <a:cubicBezTo>
                  <a:pt x="160" y="155"/>
                  <a:pt x="165" y="97"/>
                  <a:pt x="217" y="85"/>
                </a:cubicBezTo>
                <a:cubicBezTo>
                  <a:pt x="263" y="75"/>
                  <a:pt x="289" y="99"/>
                  <a:pt x="302" y="118"/>
                </a:cubicBezTo>
                <a:cubicBezTo>
                  <a:pt x="302" y="118"/>
                  <a:pt x="330" y="102"/>
                  <a:pt x="362" y="116"/>
                </a:cubicBezTo>
                <a:cubicBezTo>
                  <a:pt x="381" y="124"/>
                  <a:pt x="399" y="144"/>
                  <a:pt x="398" y="177"/>
                </a:cubicBezTo>
                <a:close/>
                <a:moveTo>
                  <a:pt x="86" y="213"/>
                </a:moveTo>
                <a:cubicBezTo>
                  <a:pt x="86" y="153"/>
                  <a:pt x="149" y="144"/>
                  <a:pt x="149" y="144"/>
                </a:cubicBezTo>
                <a:cubicBezTo>
                  <a:pt x="149" y="144"/>
                  <a:pt x="157" y="87"/>
                  <a:pt x="213" y="73"/>
                </a:cubicBezTo>
                <a:cubicBezTo>
                  <a:pt x="258" y="62"/>
                  <a:pt x="291" y="81"/>
                  <a:pt x="305" y="103"/>
                </a:cubicBezTo>
                <a:cubicBezTo>
                  <a:pt x="305" y="103"/>
                  <a:pt x="315" y="97"/>
                  <a:pt x="336" y="97"/>
                </a:cubicBezTo>
                <a:cubicBezTo>
                  <a:pt x="334" y="78"/>
                  <a:pt x="320" y="37"/>
                  <a:pt x="276" y="19"/>
                </a:cubicBezTo>
                <a:cubicBezTo>
                  <a:pt x="225" y="0"/>
                  <a:pt x="181" y="24"/>
                  <a:pt x="161" y="61"/>
                </a:cubicBezTo>
                <a:cubicBezTo>
                  <a:pt x="161" y="61"/>
                  <a:pt x="129" y="41"/>
                  <a:pt x="92" y="60"/>
                </a:cubicBezTo>
                <a:cubicBezTo>
                  <a:pt x="66" y="74"/>
                  <a:pt x="50" y="105"/>
                  <a:pt x="53" y="135"/>
                </a:cubicBezTo>
                <a:cubicBezTo>
                  <a:pt x="53" y="135"/>
                  <a:pt x="0" y="139"/>
                  <a:pt x="0" y="196"/>
                </a:cubicBezTo>
                <a:cubicBezTo>
                  <a:pt x="0" y="227"/>
                  <a:pt x="28" y="255"/>
                  <a:pt x="59" y="255"/>
                </a:cubicBezTo>
                <a:cubicBezTo>
                  <a:pt x="98" y="255"/>
                  <a:pt x="98" y="255"/>
                  <a:pt x="98" y="255"/>
                </a:cubicBezTo>
                <a:cubicBezTo>
                  <a:pt x="88" y="240"/>
                  <a:pt x="86" y="225"/>
                  <a:pt x="86" y="213"/>
                </a:cubicBez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defRPr/>
            </a:pPr>
            <a:endParaRPr lang="en-US" sz="1836" dirty="0">
              <a:solidFill>
                <a:srgbClr val="FFFFFF"/>
              </a:solidFill>
            </a:endParaRPr>
          </a:p>
        </p:txBody>
      </p:sp>
      <p:sp>
        <p:nvSpPr>
          <p:cNvPr id="10" name="Freeform 9"/>
          <p:cNvSpPr>
            <a:spLocks noChangeAspect="1" noEditPoints="1"/>
          </p:cNvSpPr>
          <p:nvPr/>
        </p:nvSpPr>
        <p:spPr bwMode="black">
          <a:xfrm>
            <a:off x="4274489" y="3966128"/>
            <a:ext cx="1087481" cy="1129312"/>
          </a:xfrm>
          <a:custGeom>
            <a:avLst/>
            <a:gdLst>
              <a:gd name="T0" fmla="*/ 57 w 63"/>
              <a:gd name="T1" fmla="*/ 54 h 65"/>
              <a:gd name="T2" fmla="*/ 57 w 63"/>
              <a:gd name="T3" fmla="*/ 55 h 65"/>
              <a:gd name="T4" fmla="*/ 35 w 63"/>
              <a:gd name="T5" fmla="*/ 65 h 65"/>
              <a:gd name="T6" fmla="*/ 33 w 63"/>
              <a:gd name="T7" fmla="*/ 65 h 65"/>
              <a:gd name="T8" fmla="*/ 12 w 63"/>
              <a:gd name="T9" fmla="*/ 57 h 65"/>
              <a:gd name="T10" fmla="*/ 10 w 63"/>
              <a:gd name="T11" fmla="*/ 55 h 65"/>
              <a:gd name="T12" fmla="*/ 2 w 63"/>
              <a:gd name="T13" fmla="*/ 62 h 65"/>
              <a:gd name="T14" fmla="*/ 0 w 63"/>
              <a:gd name="T15" fmla="*/ 37 h 65"/>
              <a:gd name="T16" fmla="*/ 25 w 63"/>
              <a:gd name="T17" fmla="*/ 42 h 65"/>
              <a:gd name="T18" fmla="*/ 17 w 63"/>
              <a:gd name="T19" fmla="*/ 48 h 65"/>
              <a:gd name="T20" fmla="*/ 20 w 63"/>
              <a:gd name="T21" fmla="*/ 50 h 65"/>
              <a:gd name="T22" fmla="*/ 33 w 63"/>
              <a:gd name="T23" fmla="*/ 55 h 65"/>
              <a:gd name="T24" fmla="*/ 34 w 63"/>
              <a:gd name="T25" fmla="*/ 55 h 65"/>
              <a:gd name="T26" fmla="*/ 49 w 63"/>
              <a:gd name="T27" fmla="*/ 48 h 65"/>
              <a:gd name="T28" fmla="*/ 50 w 63"/>
              <a:gd name="T29" fmla="*/ 48 h 65"/>
              <a:gd name="T30" fmla="*/ 57 w 63"/>
              <a:gd name="T31" fmla="*/ 54 h 65"/>
              <a:gd name="T32" fmla="*/ 63 w 63"/>
              <a:gd name="T33" fmla="*/ 29 h 65"/>
              <a:gd name="T34" fmla="*/ 61 w 63"/>
              <a:gd name="T35" fmla="*/ 4 h 65"/>
              <a:gd name="T36" fmla="*/ 53 w 63"/>
              <a:gd name="T37" fmla="*/ 11 h 65"/>
              <a:gd name="T38" fmla="*/ 53 w 63"/>
              <a:gd name="T39" fmla="*/ 11 h 65"/>
              <a:gd name="T40" fmla="*/ 53 w 63"/>
              <a:gd name="T41" fmla="*/ 10 h 65"/>
              <a:gd name="T42" fmla="*/ 51 w 63"/>
              <a:gd name="T43" fmla="*/ 8 h 65"/>
              <a:gd name="T44" fmla="*/ 29 w 63"/>
              <a:gd name="T45" fmla="*/ 0 h 65"/>
              <a:gd name="T46" fmla="*/ 28 w 63"/>
              <a:gd name="T47" fmla="*/ 0 h 65"/>
              <a:gd name="T48" fmla="*/ 6 w 63"/>
              <a:gd name="T49" fmla="*/ 10 h 65"/>
              <a:gd name="T50" fmla="*/ 5 w 63"/>
              <a:gd name="T51" fmla="*/ 10 h 65"/>
              <a:gd name="T52" fmla="*/ 13 w 63"/>
              <a:gd name="T53" fmla="*/ 17 h 65"/>
              <a:gd name="T54" fmla="*/ 13 w 63"/>
              <a:gd name="T55" fmla="*/ 17 h 65"/>
              <a:gd name="T56" fmla="*/ 28 w 63"/>
              <a:gd name="T57" fmla="*/ 10 h 65"/>
              <a:gd name="T58" fmla="*/ 29 w 63"/>
              <a:gd name="T59" fmla="*/ 10 h 65"/>
              <a:gd name="T60" fmla="*/ 43 w 63"/>
              <a:gd name="T61" fmla="*/ 14 h 65"/>
              <a:gd name="T62" fmla="*/ 46 w 63"/>
              <a:gd name="T63" fmla="*/ 17 h 65"/>
              <a:gd name="T64" fmla="*/ 38 w 63"/>
              <a:gd name="T65" fmla="*/ 24 h 65"/>
              <a:gd name="T66" fmla="*/ 63 w 63"/>
              <a:gd name="T6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65">
                <a:moveTo>
                  <a:pt x="57" y="54"/>
                </a:moveTo>
                <a:cubicBezTo>
                  <a:pt x="57" y="55"/>
                  <a:pt x="57" y="55"/>
                  <a:pt x="57" y="55"/>
                </a:cubicBezTo>
                <a:cubicBezTo>
                  <a:pt x="51" y="61"/>
                  <a:pt x="43" y="64"/>
                  <a:pt x="35" y="65"/>
                </a:cubicBezTo>
                <a:cubicBezTo>
                  <a:pt x="34" y="65"/>
                  <a:pt x="34" y="65"/>
                  <a:pt x="33" y="65"/>
                </a:cubicBezTo>
                <a:cubicBezTo>
                  <a:pt x="26" y="65"/>
                  <a:pt x="18" y="62"/>
                  <a:pt x="12" y="57"/>
                </a:cubicBezTo>
                <a:cubicBezTo>
                  <a:pt x="10" y="55"/>
                  <a:pt x="10" y="55"/>
                  <a:pt x="10" y="55"/>
                </a:cubicBezTo>
                <a:cubicBezTo>
                  <a:pt x="2" y="62"/>
                  <a:pt x="2" y="62"/>
                  <a:pt x="2" y="62"/>
                </a:cubicBezTo>
                <a:cubicBezTo>
                  <a:pt x="0" y="37"/>
                  <a:pt x="0" y="37"/>
                  <a:pt x="0" y="37"/>
                </a:cubicBezTo>
                <a:cubicBezTo>
                  <a:pt x="25" y="42"/>
                  <a:pt x="25" y="42"/>
                  <a:pt x="25" y="42"/>
                </a:cubicBezTo>
                <a:cubicBezTo>
                  <a:pt x="17" y="48"/>
                  <a:pt x="17" y="48"/>
                  <a:pt x="17" y="48"/>
                </a:cubicBezTo>
                <a:cubicBezTo>
                  <a:pt x="20" y="50"/>
                  <a:pt x="20" y="50"/>
                  <a:pt x="20" y="50"/>
                </a:cubicBezTo>
                <a:cubicBezTo>
                  <a:pt x="24" y="53"/>
                  <a:pt x="29" y="55"/>
                  <a:pt x="33" y="55"/>
                </a:cubicBezTo>
                <a:cubicBezTo>
                  <a:pt x="34" y="55"/>
                  <a:pt x="34" y="55"/>
                  <a:pt x="34" y="55"/>
                </a:cubicBezTo>
                <a:cubicBezTo>
                  <a:pt x="40" y="54"/>
                  <a:pt x="45" y="52"/>
                  <a:pt x="49" y="48"/>
                </a:cubicBezTo>
                <a:cubicBezTo>
                  <a:pt x="50" y="48"/>
                  <a:pt x="50" y="48"/>
                  <a:pt x="50" y="48"/>
                </a:cubicBezTo>
                <a:lnTo>
                  <a:pt x="57" y="54"/>
                </a:lnTo>
                <a:close/>
                <a:moveTo>
                  <a:pt x="63" y="29"/>
                </a:moveTo>
                <a:cubicBezTo>
                  <a:pt x="61" y="4"/>
                  <a:pt x="61" y="4"/>
                  <a:pt x="61" y="4"/>
                </a:cubicBezTo>
                <a:cubicBezTo>
                  <a:pt x="53" y="11"/>
                  <a:pt x="53" y="11"/>
                  <a:pt x="53" y="11"/>
                </a:cubicBezTo>
                <a:cubicBezTo>
                  <a:pt x="53" y="11"/>
                  <a:pt x="53" y="11"/>
                  <a:pt x="53" y="11"/>
                </a:cubicBezTo>
                <a:cubicBezTo>
                  <a:pt x="53" y="10"/>
                  <a:pt x="53" y="10"/>
                  <a:pt x="53" y="10"/>
                </a:cubicBezTo>
                <a:cubicBezTo>
                  <a:pt x="51" y="8"/>
                  <a:pt x="51" y="8"/>
                  <a:pt x="51" y="8"/>
                </a:cubicBezTo>
                <a:cubicBezTo>
                  <a:pt x="45" y="3"/>
                  <a:pt x="37" y="0"/>
                  <a:pt x="29" y="0"/>
                </a:cubicBezTo>
                <a:cubicBezTo>
                  <a:pt x="29" y="0"/>
                  <a:pt x="28" y="0"/>
                  <a:pt x="28" y="0"/>
                </a:cubicBezTo>
                <a:cubicBezTo>
                  <a:pt x="20" y="0"/>
                  <a:pt x="12" y="4"/>
                  <a:pt x="6" y="10"/>
                </a:cubicBezTo>
                <a:cubicBezTo>
                  <a:pt x="5" y="10"/>
                  <a:pt x="5" y="10"/>
                  <a:pt x="5" y="10"/>
                </a:cubicBezTo>
                <a:cubicBezTo>
                  <a:pt x="13" y="17"/>
                  <a:pt x="13" y="17"/>
                  <a:pt x="13" y="17"/>
                </a:cubicBezTo>
                <a:cubicBezTo>
                  <a:pt x="13" y="17"/>
                  <a:pt x="13" y="17"/>
                  <a:pt x="13" y="17"/>
                </a:cubicBezTo>
                <a:cubicBezTo>
                  <a:pt x="17" y="13"/>
                  <a:pt x="23" y="10"/>
                  <a:pt x="28" y="10"/>
                </a:cubicBezTo>
                <a:cubicBezTo>
                  <a:pt x="29" y="10"/>
                  <a:pt x="29" y="10"/>
                  <a:pt x="29" y="10"/>
                </a:cubicBezTo>
                <a:cubicBezTo>
                  <a:pt x="34" y="10"/>
                  <a:pt x="39" y="12"/>
                  <a:pt x="43" y="14"/>
                </a:cubicBezTo>
                <a:cubicBezTo>
                  <a:pt x="46" y="17"/>
                  <a:pt x="46" y="17"/>
                  <a:pt x="46" y="17"/>
                </a:cubicBezTo>
                <a:cubicBezTo>
                  <a:pt x="38" y="24"/>
                  <a:pt x="38" y="24"/>
                  <a:pt x="38" y="24"/>
                </a:cubicBezTo>
                <a:lnTo>
                  <a:pt x="63" y="29"/>
                </a:lnTo>
                <a:close/>
              </a:path>
            </a:pathLst>
          </a:custGeom>
          <a:solidFill>
            <a:srgbClr val="FFFFFF"/>
          </a:solidFill>
          <a:ln>
            <a:noFill/>
          </a:ln>
          <a:extLst/>
        </p:spPr>
        <p:txBody>
          <a:bodyPr vert="horz" wrap="square" lIns="95135" tIns="47567" rIns="95135" bIns="47567"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defRPr/>
            </a:pPr>
            <a:endParaRPr lang="en-US" sz="1836" dirty="0">
              <a:solidFill>
                <a:srgbClr val="000000"/>
              </a:solidFill>
            </a:endParaRPr>
          </a:p>
        </p:txBody>
      </p:sp>
      <p:sp>
        <p:nvSpPr>
          <p:cNvPr id="11" name="Freeform 10"/>
          <p:cNvSpPr>
            <a:spLocks noChangeAspect="1"/>
          </p:cNvSpPr>
          <p:nvPr/>
        </p:nvSpPr>
        <p:spPr bwMode="black">
          <a:xfrm>
            <a:off x="6988231" y="3966128"/>
            <a:ext cx="1124603" cy="1129312"/>
          </a:xfrm>
          <a:custGeom>
            <a:avLst/>
            <a:gdLst>
              <a:gd name="connsiteX0" fmla="*/ 349819 w 514705"/>
              <a:gd name="connsiteY0" fmla="*/ 222652 h 516861"/>
              <a:gd name="connsiteX1" fmla="*/ 398315 w 514705"/>
              <a:gd name="connsiteY1" fmla="*/ 245284 h 516861"/>
              <a:gd name="connsiteX2" fmla="*/ 491427 w 514705"/>
              <a:gd name="connsiteY2" fmla="*/ 338396 h 516861"/>
              <a:gd name="connsiteX3" fmla="*/ 491427 w 514705"/>
              <a:gd name="connsiteY3" fmla="*/ 452200 h 516861"/>
              <a:gd name="connsiteX4" fmla="*/ 447458 w 514705"/>
              <a:gd name="connsiteY4" fmla="*/ 493584 h 516861"/>
              <a:gd name="connsiteX5" fmla="*/ 333654 w 514705"/>
              <a:gd name="connsiteY5" fmla="*/ 493584 h 516861"/>
              <a:gd name="connsiteX6" fmla="*/ 243127 w 514705"/>
              <a:gd name="connsiteY6" fmla="*/ 403058 h 516861"/>
              <a:gd name="connsiteX7" fmla="*/ 232782 w 514705"/>
              <a:gd name="connsiteY7" fmla="*/ 299599 h 516861"/>
              <a:gd name="connsiteX8" fmla="*/ 276751 w 514705"/>
              <a:gd name="connsiteY8" fmla="*/ 346156 h 516861"/>
              <a:gd name="connsiteX9" fmla="*/ 284511 w 514705"/>
              <a:gd name="connsiteY9" fmla="*/ 361674 h 516861"/>
              <a:gd name="connsiteX10" fmla="*/ 375037 w 514705"/>
              <a:gd name="connsiteY10" fmla="*/ 452200 h 516861"/>
              <a:gd name="connsiteX11" fmla="*/ 406074 w 514705"/>
              <a:gd name="connsiteY11" fmla="*/ 452200 h 516861"/>
              <a:gd name="connsiteX12" fmla="*/ 450044 w 514705"/>
              <a:gd name="connsiteY12" fmla="*/ 410817 h 516861"/>
              <a:gd name="connsiteX13" fmla="*/ 450044 w 514705"/>
              <a:gd name="connsiteY13" fmla="*/ 379779 h 516861"/>
              <a:gd name="connsiteX14" fmla="*/ 356932 w 514705"/>
              <a:gd name="connsiteY14" fmla="*/ 286667 h 516861"/>
              <a:gd name="connsiteX15" fmla="*/ 343999 w 514705"/>
              <a:gd name="connsiteY15" fmla="*/ 281494 h 516861"/>
              <a:gd name="connsiteX16" fmla="*/ 297443 w 514705"/>
              <a:gd name="connsiteY16" fmla="*/ 234938 h 516861"/>
              <a:gd name="connsiteX17" fmla="*/ 349819 w 514705"/>
              <a:gd name="connsiteY17" fmla="*/ 222652 h 516861"/>
              <a:gd name="connsiteX18" fmla="*/ 194560 w 514705"/>
              <a:gd name="connsiteY18" fmla="*/ 168987 h 516861"/>
              <a:gd name="connsiteX19" fmla="*/ 214305 w 514705"/>
              <a:gd name="connsiteY19" fmla="*/ 178697 h 516861"/>
              <a:gd name="connsiteX20" fmla="*/ 338599 w 514705"/>
              <a:gd name="connsiteY20" fmla="*/ 300402 h 516861"/>
              <a:gd name="connsiteX21" fmla="*/ 338599 w 514705"/>
              <a:gd name="connsiteY21" fmla="*/ 341833 h 516861"/>
              <a:gd name="connsiteX22" fmla="*/ 297168 w 514705"/>
              <a:gd name="connsiteY22" fmla="*/ 341833 h 516861"/>
              <a:gd name="connsiteX23" fmla="*/ 172874 w 514705"/>
              <a:gd name="connsiteY23" fmla="*/ 217539 h 516861"/>
              <a:gd name="connsiteX24" fmla="*/ 172874 w 514705"/>
              <a:gd name="connsiteY24" fmla="*/ 178697 h 516861"/>
              <a:gd name="connsiteX25" fmla="*/ 194560 w 514705"/>
              <a:gd name="connsiteY25" fmla="*/ 168987 h 516861"/>
              <a:gd name="connsiteX26" fmla="*/ 121563 w 514705"/>
              <a:gd name="connsiteY26" fmla="*/ 0 h 516861"/>
              <a:gd name="connsiteX27" fmla="*/ 178465 w 514705"/>
              <a:gd name="connsiteY27" fmla="*/ 23278 h 516861"/>
              <a:gd name="connsiteX28" fmla="*/ 271577 w 514705"/>
              <a:gd name="connsiteY28" fmla="*/ 116391 h 516861"/>
              <a:gd name="connsiteX29" fmla="*/ 279337 w 514705"/>
              <a:gd name="connsiteY29" fmla="*/ 217263 h 516861"/>
              <a:gd name="connsiteX30" fmla="*/ 235367 w 514705"/>
              <a:gd name="connsiteY30" fmla="*/ 173293 h 516861"/>
              <a:gd name="connsiteX31" fmla="*/ 230194 w 514705"/>
              <a:gd name="connsiteY31" fmla="*/ 157774 h 516861"/>
              <a:gd name="connsiteX32" fmla="*/ 137082 w 514705"/>
              <a:gd name="connsiteY32" fmla="*/ 64662 h 516861"/>
              <a:gd name="connsiteX33" fmla="*/ 106044 w 514705"/>
              <a:gd name="connsiteY33" fmla="*/ 64662 h 516861"/>
              <a:gd name="connsiteX34" fmla="*/ 62074 w 514705"/>
              <a:gd name="connsiteY34" fmla="*/ 108631 h 516861"/>
              <a:gd name="connsiteX35" fmla="*/ 62074 w 514705"/>
              <a:gd name="connsiteY35" fmla="*/ 139669 h 516861"/>
              <a:gd name="connsiteX36" fmla="*/ 155187 w 514705"/>
              <a:gd name="connsiteY36" fmla="*/ 232782 h 516861"/>
              <a:gd name="connsiteX37" fmla="*/ 168119 w 514705"/>
              <a:gd name="connsiteY37" fmla="*/ 237955 h 516861"/>
              <a:gd name="connsiteX38" fmla="*/ 214675 w 514705"/>
              <a:gd name="connsiteY38" fmla="*/ 281924 h 516861"/>
              <a:gd name="connsiteX39" fmla="*/ 113804 w 514705"/>
              <a:gd name="connsiteY39" fmla="*/ 271579 h 516861"/>
              <a:gd name="connsiteX40" fmla="*/ 23277 w 514705"/>
              <a:gd name="connsiteY40" fmla="*/ 181052 h 516861"/>
              <a:gd name="connsiteX41" fmla="*/ 23277 w 514705"/>
              <a:gd name="connsiteY41" fmla="*/ 67248 h 516861"/>
              <a:gd name="connsiteX42" fmla="*/ 64661 w 514705"/>
              <a:gd name="connsiteY42" fmla="*/ 23278 h 516861"/>
              <a:gd name="connsiteX43" fmla="*/ 121563 w 514705"/>
              <a:gd name="connsiteY43" fmla="*/ 0 h 516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14705" h="516861">
                <a:moveTo>
                  <a:pt x="349819" y="222652"/>
                </a:moveTo>
                <a:cubicBezTo>
                  <a:pt x="367924" y="224592"/>
                  <a:pt x="385382" y="232351"/>
                  <a:pt x="398315" y="245284"/>
                </a:cubicBezTo>
                <a:cubicBezTo>
                  <a:pt x="398315" y="245284"/>
                  <a:pt x="398315" y="245284"/>
                  <a:pt x="491427" y="338396"/>
                </a:cubicBezTo>
                <a:cubicBezTo>
                  <a:pt x="522465" y="369434"/>
                  <a:pt x="522465" y="421163"/>
                  <a:pt x="491427" y="452200"/>
                </a:cubicBezTo>
                <a:cubicBezTo>
                  <a:pt x="491427" y="452200"/>
                  <a:pt x="491427" y="452200"/>
                  <a:pt x="447458" y="493584"/>
                </a:cubicBezTo>
                <a:cubicBezTo>
                  <a:pt x="416420" y="524621"/>
                  <a:pt x="364691" y="524621"/>
                  <a:pt x="333654" y="493584"/>
                </a:cubicBezTo>
                <a:cubicBezTo>
                  <a:pt x="333654" y="493584"/>
                  <a:pt x="333654" y="493584"/>
                  <a:pt x="243127" y="403058"/>
                </a:cubicBezTo>
                <a:cubicBezTo>
                  <a:pt x="214676" y="374607"/>
                  <a:pt x="212090" y="330637"/>
                  <a:pt x="232782" y="299599"/>
                </a:cubicBezTo>
                <a:cubicBezTo>
                  <a:pt x="232782" y="299599"/>
                  <a:pt x="232782" y="299599"/>
                  <a:pt x="276751" y="346156"/>
                </a:cubicBezTo>
                <a:cubicBezTo>
                  <a:pt x="276751" y="351328"/>
                  <a:pt x="279338" y="356501"/>
                  <a:pt x="284511" y="361674"/>
                </a:cubicBezTo>
                <a:cubicBezTo>
                  <a:pt x="284511" y="361674"/>
                  <a:pt x="284511" y="361674"/>
                  <a:pt x="375037" y="452200"/>
                </a:cubicBezTo>
                <a:cubicBezTo>
                  <a:pt x="385383" y="462546"/>
                  <a:pt x="398315" y="462546"/>
                  <a:pt x="406074" y="452200"/>
                </a:cubicBezTo>
                <a:cubicBezTo>
                  <a:pt x="406074" y="452200"/>
                  <a:pt x="406074" y="452200"/>
                  <a:pt x="450044" y="410817"/>
                </a:cubicBezTo>
                <a:cubicBezTo>
                  <a:pt x="457804" y="400471"/>
                  <a:pt x="457804" y="387539"/>
                  <a:pt x="450044" y="379779"/>
                </a:cubicBezTo>
                <a:cubicBezTo>
                  <a:pt x="450044" y="379779"/>
                  <a:pt x="450044" y="379779"/>
                  <a:pt x="356932" y="286667"/>
                </a:cubicBezTo>
                <a:cubicBezTo>
                  <a:pt x="354345" y="284081"/>
                  <a:pt x="349172" y="281494"/>
                  <a:pt x="343999" y="281494"/>
                </a:cubicBezTo>
                <a:cubicBezTo>
                  <a:pt x="343999" y="281494"/>
                  <a:pt x="343999" y="281494"/>
                  <a:pt x="297443" y="234938"/>
                </a:cubicBezTo>
                <a:cubicBezTo>
                  <a:pt x="312962" y="224592"/>
                  <a:pt x="331714" y="220712"/>
                  <a:pt x="349819" y="222652"/>
                </a:cubicBezTo>
                <a:close/>
                <a:moveTo>
                  <a:pt x="194560" y="168987"/>
                </a:moveTo>
                <a:cubicBezTo>
                  <a:pt x="202005" y="168987"/>
                  <a:pt x="209126" y="172224"/>
                  <a:pt x="214305" y="178697"/>
                </a:cubicBezTo>
                <a:cubicBezTo>
                  <a:pt x="214305" y="178697"/>
                  <a:pt x="214305" y="178697"/>
                  <a:pt x="338599" y="300402"/>
                </a:cubicBezTo>
                <a:cubicBezTo>
                  <a:pt x="348957" y="313349"/>
                  <a:pt x="348957" y="331475"/>
                  <a:pt x="338599" y="341833"/>
                </a:cubicBezTo>
                <a:cubicBezTo>
                  <a:pt x="328241" y="352191"/>
                  <a:pt x="307526" y="352191"/>
                  <a:pt x="297168" y="341833"/>
                </a:cubicBezTo>
                <a:cubicBezTo>
                  <a:pt x="297168" y="341833"/>
                  <a:pt x="297168" y="341833"/>
                  <a:pt x="172874" y="217539"/>
                </a:cubicBezTo>
                <a:cubicBezTo>
                  <a:pt x="162516" y="207181"/>
                  <a:pt x="162516" y="189055"/>
                  <a:pt x="172874" y="178697"/>
                </a:cubicBezTo>
                <a:cubicBezTo>
                  <a:pt x="179348" y="172224"/>
                  <a:pt x="187116" y="168987"/>
                  <a:pt x="194560" y="168987"/>
                </a:cubicBezTo>
                <a:close/>
                <a:moveTo>
                  <a:pt x="121563" y="0"/>
                </a:moveTo>
                <a:cubicBezTo>
                  <a:pt x="142254" y="0"/>
                  <a:pt x="162946" y="7760"/>
                  <a:pt x="178465" y="23278"/>
                </a:cubicBezTo>
                <a:cubicBezTo>
                  <a:pt x="178465" y="23278"/>
                  <a:pt x="178465" y="23278"/>
                  <a:pt x="271577" y="116391"/>
                </a:cubicBezTo>
                <a:cubicBezTo>
                  <a:pt x="297442" y="144842"/>
                  <a:pt x="302615" y="186225"/>
                  <a:pt x="279337" y="217263"/>
                </a:cubicBezTo>
                <a:cubicBezTo>
                  <a:pt x="279337" y="217263"/>
                  <a:pt x="279337" y="217263"/>
                  <a:pt x="235367" y="173293"/>
                </a:cubicBezTo>
                <a:cubicBezTo>
                  <a:pt x="235367" y="168120"/>
                  <a:pt x="235367" y="162947"/>
                  <a:pt x="230194" y="157774"/>
                </a:cubicBezTo>
                <a:cubicBezTo>
                  <a:pt x="230194" y="157774"/>
                  <a:pt x="230194" y="157774"/>
                  <a:pt x="137082" y="64662"/>
                </a:cubicBezTo>
                <a:cubicBezTo>
                  <a:pt x="129322" y="56902"/>
                  <a:pt x="113804" y="56902"/>
                  <a:pt x="106044" y="64662"/>
                </a:cubicBezTo>
                <a:cubicBezTo>
                  <a:pt x="106044" y="64662"/>
                  <a:pt x="106044" y="64662"/>
                  <a:pt x="62074" y="108631"/>
                </a:cubicBezTo>
                <a:cubicBezTo>
                  <a:pt x="54315" y="116391"/>
                  <a:pt x="54315" y="131910"/>
                  <a:pt x="62074" y="139669"/>
                </a:cubicBezTo>
                <a:cubicBezTo>
                  <a:pt x="62074" y="139669"/>
                  <a:pt x="62074" y="139669"/>
                  <a:pt x="155187" y="232782"/>
                </a:cubicBezTo>
                <a:cubicBezTo>
                  <a:pt x="160360" y="235368"/>
                  <a:pt x="165533" y="237955"/>
                  <a:pt x="168119" y="237955"/>
                </a:cubicBezTo>
                <a:cubicBezTo>
                  <a:pt x="168119" y="237955"/>
                  <a:pt x="168119" y="237955"/>
                  <a:pt x="214675" y="281924"/>
                </a:cubicBezTo>
                <a:cubicBezTo>
                  <a:pt x="183638" y="302616"/>
                  <a:pt x="142255" y="300030"/>
                  <a:pt x="113804" y="271579"/>
                </a:cubicBezTo>
                <a:cubicBezTo>
                  <a:pt x="113804" y="271579"/>
                  <a:pt x="113804" y="271579"/>
                  <a:pt x="23277" y="181052"/>
                </a:cubicBezTo>
                <a:cubicBezTo>
                  <a:pt x="-7760" y="150015"/>
                  <a:pt x="-7760" y="98286"/>
                  <a:pt x="23277" y="67248"/>
                </a:cubicBezTo>
                <a:cubicBezTo>
                  <a:pt x="23277" y="67248"/>
                  <a:pt x="23277" y="67248"/>
                  <a:pt x="64661" y="23278"/>
                </a:cubicBezTo>
                <a:cubicBezTo>
                  <a:pt x="80180" y="7760"/>
                  <a:pt x="100871" y="0"/>
                  <a:pt x="121563" y="0"/>
                </a:cubicBezTo>
                <a:close/>
              </a:path>
            </a:pathLst>
          </a:custGeom>
          <a:solidFill>
            <a:srgbClr val="FFFFFF"/>
          </a:solidFill>
          <a:ln w="9525" cap="flat" cmpd="sng" algn="ctr">
            <a:noFill/>
            <a:prstDash val="solid"/>
            <a:headEnd type="none" w="med" len="med"/>
            <a:tailEnd type="none" w="med" len="med"/>
          </a:ln>
          <a:effectLst/>
        </p:spPr>
        <p:txBody>
          <a:bodyPr rot="0" spcFirstLastPara="0" vert="horz" wrap="square" lIns="186521" tIns="149217" rIns="186521" bIns="149217"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51028" fontAlgn="base">
              <a:lnSpc>
                <a:spcPct val="90000"/>
              </a:lnSpc>
              <a:spcBef>
                <a:spcPct val="0"/>
              </a:spcBef>
              <a:spcAft>
                <a:spcPct val="0"/>
              </a:spcAft>
              <a:defRPr/>
            </a:pPr>
            <a:endParaRPr lang="en-US" sz="2448" dirty="0">
              <a:gradFill>
                <a:gsLst>
                  <a:gs pos="0">
                    <a:srgbClr val="FFFFFF"/>
                  </a:gs>
                  <a:gs pos="100000">
                    <a:srgbClr val="FFFFFF"/>
                  </a:gs>
                </a:gsLst>
                <a:lin ang="5400000" scaled="0"/>
              </a:gradFill>
              <a:ea typeface="Segoe UI" pitchFamily="34" charset="0"/>
              <a:cs typeface="Segoe UI" pitchFamily="34" charset="0"/>
            </a:endParaRPr>
          </a:p>
        </p:txBody>
      </p:sp>
      <p:sp>
        <p:nvSpPr>
          <p:cNvPr id="12" name="Freeform 11"/>
          <p:cNvSpPr>
            <a:spLocks noChangeAspect="1" noEditPoints="1"/>
          </p:cNvSpPr>
          <p:nvPr/>
        </p:nvSpPr>
        <p:spPr bwMode="black">
          <a:xfrm>
            <a:off x="9705069" y="3911638"/>
            <a:ext cx="1152895" cy="1154223"/>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FFFFFF"/>
          </a:solidFill>
          <a:ln w="9525" cap="flat" cmpd="sng" algn="ctr">
            <a:noFill/>
            <a:prstDash val="solid"/>
            <a:headEnd type="none" w="med" len="med"/>
            <a:tailEnd type="none" w="med" len="med"/>
          </a:ln>
          <a:effectLst/>
        </p:spPr>
        <p:txBody>
          <a:bodyPr rot="0" spcFirstLastPara="0" vert="horz" wrap="square" lIns="186521" tIns="149217" rIns="186521" bIns="149217" numCol="1" spcCol="0" rtlCol="0" fromWordArt="0" anchor="t" anchorCtr="0" forceAA="0" compatLnSpc="1">
            <a:prstTxWarp prst="textNoShape">
              <a:avLst/>
            </a:prstTxWarp>
            <a:noAutofit/>
          </a:bodyPr>
          <a:lstStyle>
            <a:defPPr>
              <a:defRPr lang="en-US"/>
            </a:defPPr>
            <a:lvl1pPr marL="0" algn="l" defTabSz="932742" rtl="0" eaLnBrk="1" latinLnBrk="0" hangingPunct="1">
              <a:defRPr sz="1800" kern="1200">
                <a:solidFill>
                  <a:schemeClr val="lt1"/>
                </a:solidFill>
                <a:latin typeface="+mn-lt"/>
                <a:ea typeface="+mn-ea"/>
                <a:cs typeface="+mn-cs"/>
              </a:defRPr>
            </a:lvl1pPr>
            <a:lvl2pPr marL="466371" algn="l" defTabSz="932742" rtl="0" eaLnBrk="1" latinLnBrk="0" hangingPunct="1">
              <a:defRPr sz="1800" kern="1200">
                <a:solidFill>
                  <a:schemeClr val="lt1"/>
                </a:solidFill>
                <a:latin typeface="+mn-lt"/>
                <a:ea typeface="+mn-ea"/>
                <a:cs typeface="+mn-cs"/>
              </a:defRPr>
            </a:lvl2pPr>
            <a:lvl3pPr marL="932742" algn="l" defTabSz="932742" rtl="0" eaLnBrk="1" latinLnBrk="0" hangingPunct="1">
              <a:defRPr sz="1800" kern="1200">
                <a:solidFill>
                  <a:schemeClr val="lt1"/>
                </a:solidFill>
                <a:latin typeface="+mn-lt"/>
                <a:ea typeface="+mn-ea"/>
                <a:cs typeface="+mn-cs"/>
              </a:defRPr>
            </a:lvl3pPr>
            <a:lvl4pPr marL="1399113" algn="l" defTabSz="932742" rtl="0" eaLnBrk="1" latinLnBrk="0" hangingPunct="1">
              <a:defRPr sz="1800" kern="1200">
                <a:solidFill>
                  <a:schemeClr val="lt1"/>
                </a:solidFill>
                <a:latin typeface="+mn-lt"/>
                <a:ea typeface="+mn-ea"/>
                <a:cs typeface="+mn-cs"/>
              </a:defRPr>
            </a:lvl4pPr>
            <a:lvl5pPr marL="1865484" algn="l" defTabSz="932742" rtl="0" eaLnBrk="1" latinLnBrk="0" hangingPunct="1">
              <a:defRPr sz="1800" kern="1200">
                <a:solidFill>
                  <a:schemeClr val="lt1"/>
                </a:solidFill>
                <a:latin typeface="+mn-lt"/>
                <a:ea typeface="+mn-ea"/>
                <a:cs typeface="+mn-cs"/>
              </a:defRPr>
            </a:lvl5pPr>
            <a:lvl6pPr marL="2331856" algn="l" defTabSz="932742" rtl="0" eaLnBrk="1" latinLnBrk="0" hangingPunct="1">
              <a:defRPr sz="1800" kern="1200">
                <a:solidFill>
                  <a:schemeClr val="lt1"/>
                </a:solidFill>
                <a:latin typeface="+mn-lt"/>
                <a:ea typeface="+mn-ea"/>
                <a:cs typeface="+mn-cs"/>
              </a:defRPr>
            </a:lvl6pPr>
            <a:lvl7pPr marL="2798226" algn="l" defTabSz="932742" rtl="0" eaLnBrk="1" latinLnBrk="0" hangingPunct="1">
              <a:defRPr sz="1800" kern="1200">
                <a:solidFill>
                  <a:schemeClr val="lt1"/>
                </a:solidFill>
                <a:latin typeface="+mn-lt"/>
                <a:ea typeface="+mn-ea"/>
                <a:cs typeface="+mn-cs"/>
              </a:defRPr>
            </a:lvl7pPr>
            <a:lvl8pPr marL="3264597" algn="l" defTabSz="932742" rtl="0" eaLnBrk="1" latinLnBrk="0" hangingPunct="1">
              <a:defRPr sz="1800" kern="1200">
                <a:solidFill>
                  <a:schemeClr val="lt1"/>
                </a:solidFill>
                <a:latin typeface="+mn-lt"/>
                <a:ea typeface="+mn-ea"/>
                <a:cs typeface="+mn-cs"/>
              </a:defRPr>
            </a:lvl8pPr>
            <a:lvl9pPr marL="3730969" algn="l" defTabSz="932742" rtl="0" eaLnBrk="1" latinLnBrk="0" hangingPunct="1">
              <a:defRPr sz="1800" kern="1200">
                <a:solidFill>
                  <a:schemeClr val="lt1"/>
                </a:solidFill>
                <a:latin typeface="+mn-lt"/>
                <a:ea typeface="+mn-ea"/>
                <a:cs typeface="+mn-cs"/>
              </a:defRPr>
            </a:lvl9pPr>
          </a:lstStyle>
          <a:p>
            <a:pPr algn="ctr" defTabSz="951028" fontAlgn="base">
              <a:lnSpc>
                <a:spcPct val="90000"/>
              </a:lnSpc>
              <a:spcBef>
                <a:spcPct val="0"/>
              </a:spcBef>
              <a:spcAft>
                <a:spcPct val="0"/>
              </a:spcAft>
              <a:defRPr/>
            </a:pPr>
            <a:endParaRPr lang="en-US" sz="2448"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944071140"/>
      </p:ext>
    </p:extLst>
  </p:cSld>
  <p:clrMapOvr>
    <a:masterClrMapping/>
  </p:clrMapOvr>
  <p:transition advTm="21385">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a:spLocks noChangeAspect="1" noEditPoints="1"/>
          </p:cNvSpPr>
          <p:nvPr/>
        </p:nvSpPr>
        <p:spPr bwMode="black">
          <a:xfrm>
            <a:off x="4514138" y="248529"/>
            <a:ext cx="7593330" cy="4737653"/>
          </a:xfrm>
          <a:custGeom>
            <a:avLst/>
            <a:gdLst>
              <a:gd name="T0" fmla="*/ 398 w 439"/>
              <a:gd name="T1" fmla="*/ 177 h 273"/>
              <a:gd name="T2" fmla="*/ 439 w 439"/>
              <a:gd name="T3" fmla="*/ 226 h 273"/>
              <a:gd name="T4" fmla="*/ 398 w 439"/>
              <a:gd name="T5" fmla="*/ 273 h 273"/>
              <a:gd name="T6" fmla="*/ 162 w 439"/>
              <a:gd name="T7" fmla="*/ 273 h 273"/>
              <a:gd name="T8" fmla="*/ 101 w 439"/>
              <a:gd name="T9" fmla="*/ 211 h 273"/>
              <a:gd name="T10" fmla="*/ 160 w 439"/>
              <a:gd name="T11" fmla="*/ 155 h 273"/>
              <a:gd name="T12" fmla="*/ 217 w 439"/>
              <a:gd name="T13" fmla="*/ 85 h 273"/>
              <a:gd name="T14" fmla="*/ 302 w 439"/>
              <a:gd name="T15" fmla="*/ 118 h 273"/>
              <a:gd name="T16" fmla="*/ 362 w 439"/>
              <a:gd name="T17" fmla="*/ 116 h 273"/>
              <a:gd name="T18" fmla="*/ 398 w 439"/>
              <a:gd name="T19" fmla="*/ 177 h 273"/>
              <a:gd name="T20" fmla="*/ 86 w 439"/>
              <a:gd name="T21" fmla="*/ 213 h 273"/>
              <a:gd name="T22" fmla="*/ 149 w 439"/>
              <a:gd name="T23" fmla="*/ 144 h 273"/>
              <a:gd name="T24" fmla="*/ 213 w 439"/>
              <a:gd name="T25" fmla="*/ 73 h 273"/>
              <a:gd name="T26" fmla="*/ 305 w 439"/>
              <a:gd name="T27" fmla="*/ 103 h 273"/>
              <a:gd name="T28" fmla="*/ 336 w 439"/>
              <a:gd name="T29" fmla="*/ 97 h 273"/>
              <a:gd name="T30" fmla="*/ 276 w 439"/>
              <a:gd name="T31" fmla="*/ 19 h 273"/>
              <a:gd name="T32" fmla="*/ 161 w 439"/>
              <a:gd name="T33" fmla="*/ 61 h 273"/>
              <a:gd name="T34" fmla="*/ 92 w 439"/>
              <a:gd name="T35" fmla="*/ 60 h 273"/>
              <a:gd name="T36" fmla="*/ 53 w 439"/>
              <a:gd name="T37" fmla="*/ 135 h 273"/>
              <a:gd name="T38" fmla="*/ 0 w 439"/>
              <a:gd name="T39" fmla="*/ 196 h 273"/>
              <a:gd name="T40" fmla="*/ 59 w 439"/>
              <a:gd name="T41" fmla="*/ 255 h 273"/>
              <a:gd name="T42" fmla="*/ 98 w 439"/>
              <a:gd name="T43" fmla="*/ 255 h 273"/>
              <a:gd name="T44" fmla="*/ 86 w 439"/>
              <a:gd name="T45" fmla="*/ 213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9" h="273">
                <a:moveTo>
                  <a:pt x="398" y="177"/>
                </a:moveTo>
                <a:cubicBezTo>
                  <a:pt x="398" y="177"/>
                  <a:pt x="439" y="181"/>
                  <a:pt x="439" y="226"/>
                </a:cubicBezTo>
                <a:cubicBezTo>
                  <a:pt x="439" y="248"/>
                  <a:pt x="427" y="273"/>
                  <a:pt x="398" y="273"/>
                </a:cubicBezTo>
                <a:cubicBezTo>
                  <a:pt x="398" y="273"/>
                  <a:pt x="177" y="273"/>
                  <a:pt x="162" y="273"/>
                </a:cubicBezTo>
                <a:cubicBezTo>
                  <a:pt x="117" y="273"/>
                  <a:pt x="101" y="242"/>
                  <a:pt x="101" y="211"/>
                </a:cubicBezTo>
                <a:cubicBezTo>
                  <a:pt x="101" y="157"/>
                  <a:pt x="160" y="155"/>
                  <a:pt x="160" y="155"/>
                </a:cubicBezTo>
                <a:cubicBezTo>
                  <a:pt x="160" y="155"/>
                  <a:pt x="165" y="97"/>
                  <a:pt x="217" y="85"/>
                </a:cubicBezTo>
                <a:cubicBezTo>
                  <a:pt x="263" y="75"/>
                  <a:pt x="289" y="99"/>
                  <a:pt x="302" y="118"/>
                </a:cubicBezTo>
                <a:cubicBezTo>
                  <a:pt x="302" y="118"/>
                  <a:pt x="330" y="102"/>
                  <a:pt x="362" y="116"/>
                </a:cubicBezTo>
                <a:cubicBezTo>
                  <a:pt x="381" y="124"/>
                  <a:pt x="399" y="144"/>
                  <a:pt x="398" y="177"/>
                </a:cubicBezTo>
                <a:close/>
                <a:moveTo>
                  <a:pt x="86" y="213"/>
                </a:moveTo>
                <a:cubicBezTo>
                  <a:pt x="86" y="153"/>
                  <a:pt x="149" y="144"/>
                  <a:pt x="149" y="144"/>
                </a:cubicBezTo>
                <a:cubicBezTo>
                  <a:pt x="149" y="144"/>
                  <a:pt x="157" y="87"/>
                  <a:pt x="213" y="73"/>
                </a:cubicBezTo>
                <a:cubicBezTo>
                  <a:pt x="258" y="62"/>
                  <a:pt x="291" y="81"/>
                  <a:pt x="305" y="103"/>
                </a:cubicBezTo>
                <a:cubicBezTo>
                  <a:pt x="305" y="103"/>
                  <a:pt x="315" y="97"/>
                  <a:pt x="336" y="97"/>
                </a:cubicBezTo>
                <a:cubicBezTo>
                  <a:pt x="334" y="78"/>
                  <a:pt x="320" y="37"/>
                  <a:pt x="276" y="19"/>
                </a:cubicBezTo>
                <a:cubicBezTo>
                  <a:pt x="225" y="0"/>
                  <a:pt x="181" y="24"/>
                  <a:pt x="161" y="61"/>
                </a:cubicBezTo>
                <a:cubicBezTo>
                  <a:pt x="161" y="61"/>
                  <a:pt x="129" y="41"/>
                  <a:pt x="92" y="60"/>
                </a:cubicBezTo>
                <a:cubicBezTo>
                  <a:pt x="66" y="74"/>
                  <a:pt x="50" y="105"/>
                  <a:pt x="53" y="135"/>
                </a:cubicBezTo>
                <a:cubicBezTo>
                  <a:pt x="53" y="135"/>
                  <a:pt x="0" y="139"/>
                  <a:pt x="0" y="196"/>
                </a:cubicBezTo>
                <a:cubicBezTo>
                  <a:pt x="0" y="227"/>
                  <a:pt x="28" y="255"/>
                  <a:pt x="59" y="255"/>
                </a:cubicBezTo>
                <a:cubicBezTo>
                  <a:pt x="98" y="255"/>
                  <a:pt x="98" y="255"/>
                  <a:pt x="98" y="255"/>
                </a:cubicBezTo>
                <a:cubicBezTo>
                  <a:pt x="88" y="240"/>
                  <a:pt x="86" y="225"/>
                  <a:pt x="86" y="213"/>
                </a:cubicBezTo>
                <a:close/>
              </a:path>
            </a:pathLst>
          </a:custGeom>
          <a:solidFill>
            <a:schemeClr val="bg2">
              <a:alpha val="67059"/>
            </a:schemeClr>
          </a:solidFill>
          <a:ln>
            <a:noFill/>
          </a:ln>
        </p:spPr>
        <p:txBody>
          <a:bodyPr vert="horz" wrap="square" lIns="95135" tIns="47567" rIns="95135" bIns="47567" numCol="1" anchor="t" anchorCtr="0" compatLnSpc="1">
            <a:prstTxWarp prst="textNoShape">
              <a:avLst/>
            </a:prstTxWarp>
          </a:bodyPr>
          <a:lstStyle/>
          <a:p>
            <a:endParaRPr lang="en-US" sz="1836" dirty="0">
              <a:solidFill>
                <a:srgbClr val="000000"/>
              </a:solidFill>
            </a:endParaRPr>
          </a:p>
        </p:txBody>
      </p:sp>
      <p:sp>
        <p:nvSpPr>
          <p:cNvPr id="2" name="Title 1"/>
          <p:cNvSpPr>
            <a:spLocks noGrp="1"/>
          </p:cNvSpPr>
          <p:nvPr>
            <p:ph type="title"/>
          </p:nvPr>
        </p:nvSpPr>
        <p:spPr>
          <a:xfrm>
            <a:off x="382713" y="90525"/>
            <a:ext cx="10945690" cy="2035137"/>
          </a:xfrm>
        </p:spPr>
        <p:txBody>
          <a:bodyPr/>
          <a:lstStyle/>
          <a:p>
            <a:r>
              <a:rPr lang="en-US" sz="6000" dirty="0" smtClean="0">
                <a:solidFill>
                  <a:srgbClr val="FFFFFF"/>
                </a:solidFill>
              </a:rPr>
              <a:t>Scenario </a:t>
            </a:r>
            <a:r>
              <a:rPr lang="en-US" sz="6000" dirty="0">
                <a:solidFill>
                  <a:srgbClr val="FFFFFF"/>
                </a:solidFill>
              </a:rPr>
              <a:t>One </a:t>
            </a:r>
            <a:r>
              <a:rPr lang="en-US" sz="6000" dirty="0" smtClean="0">
                <a:solidFill>
                  <a:srgbClr val="FFFFFF"/>
                </a:solidFill>
              </a:rPr>
              <a:t>– Mini Supermarket</a:t>
            </a:r>
            <a:br>
              <a:rPr lang="en-US" sz="6000" dirty="0" smtClean="0">
                <a:solidFill>
                  <a:srgbClr val="FFFFFF"/>
                </a:solidFill>
              </a:rPr>
            </a:br>
            <a:r>
              <a:rPr lang="en-US" sz="6000" dirty="0" smtClean="0">
                <a:solidFill>
                  <a:srgbClr val="FFFFFF"/>
                </a:solidFill>
              </a:rPr>
              <a:t>Cloud </a:t>
            </a:r>
            <a:r>
              <a:rPr lang="en-US" sz="6000" dirty="0">
                <a:solidFill>
                  <a:srgbClr val="FFFFFF"/>
                </a:solidFill>
              </a:rPr>
              <a:t>Identity </a:t>
            </a:r>
            <a:r>
              <a:rPr lang="en-US" sz="6000" dirty="0" smtClean="0">
                <a:solidFill>
                  <a:srgbClr val="FFFFFF"/>
                </a:solidFill>
              </a:rPr>
              <a:t>Model</a:t>
            </a:r>
            <a:endParaRPr lang="en-US" sz="6000" dirty="0">
              <a:solidFill>
                <a:srgbClr val="FFFFFF"/>
              </a:solidFill>
            </a:endParaRPr>
          </a:p>
        </p:txBody>
      </p:sp>
      <p:sp>
        <p:nvSpPr>
          <p:cNvPr id="29" name="AutoShape 12"/>
          <p:cNvSpPr>
            <a:spLocks noChangeAspect="1" noChangeArrowheads="1" noTextEdit="1"/>
          </p:cNvSpPr>
          <p:nvPr/>
        </p:nvSpPr>
        <p:spPr bwMode="auto">
          <a:xfrm>
            <a:off x="5026577" y="-888888"/>
            <a:ext cx="1657961" cy="8302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dirty="0">
              <a:solidFill>
                <a:srgbClr val="EB3C00"/>
              </a:solidFill>
            </a:endParaRPr>
          </a:p>
        </p:txBody>
      </p:sp>
      <p:sp>
        <p:nvSpPr>
          <p:cNvPr id="6" name="TextBox 5"/>
          <p:cNvSpPr txBox="1"/>
          <p:nvPr/>
        </p:nvSpPr>
        <p:spPr>
          <a:xfrm>
            <a:off x="359984" y="2617355"/>
            <a:ext cx="8631086" cy="3083921"/>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5 Stores</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8 Staff Members</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No on premise servers</a:t>
            </a:r>
          </a:p>
          <a:p>
            <a:pPr>
              <a:lnSpc>
                <a:spcPct val="90000"/>
              </a:lnSpc>
              <a:spcAft>
                <a:spcPts val="600"/>
              </a:spcAft>
            </a:pPr>
            <a:endParaRPr lang="en-NZ" sz="2400" dirty="0" smtClean="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User accounts created in Office 365 portal</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Authentication takes place in Office 365</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Self Service Password Reset included</a:t>
            </a:r>
          </a:p>
        </p:txBody>
      </p:sp>
      <p:cxnSp>
        <p:nvCxnSpPr>
          <p:cNvPr id="8" name="Straight Connector 7"/>
          <p:cNvCxnSpPr/>
          <p:nvPr/>
        </p:nvCxnSpPr>
        <p:spPr>
          <a:xfrm>
            <a:off x="579437" y="4159315"/>
            <a:ext cx="5943600" cy="0"/>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7692" y="3687463"/>
            <a:ext cx="5451633" cy="2597437"/>
          </a:xfrm>
          <a:prstGeom prst="rect">
            <a:avLst/>
          </a:prstGeom>
        </p:spPr>
      </p:pic>
    </p:spTree>
    <p:custDataLst>
      <p:tags r:id="rId1"/>
    </p:custDataLst>
    <p:extLst>
      <p:ext uri="{BB962C8B-B14F-4D97-AF65-F5344CB8AC3E}">
        <p14:creationId xmlns:p14="http://schemas.microsoft.com/office/powerpoint/2010/main" val="2712403033"/>
      </p:ext>
    </p:extLst>
  </p:cSld>
  <p:clrMapOvr>
    <a:masterClrMapping/>
  </p:clrMapOvr>
  <mc:AlternateContent xmlns:mc="http://schemas.openxmlformats.org/markup-compatibility/2006" xmlns:p14="http://schemas.microsoft.com/office/powerpoint/2010/main">
    <mc:Choice Requires="p14">
      <p:transition spd="med" p14:dur="700" advTm="85862">
        <p:fade/>
      </p:transition>
    </mc:Choice>
    <mc:Fallback xmlns="">
      <p:transition spd="med" advTm="8586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a:spLocks noChangeAspect="1" noEditPoints="1"/>
          </p:cNvSpPr>
          <p:nvPr/>
        </p:nvSpPr>
        <p:spPr bwMode="black">
          <a:xfrm>
            <a:off x="4514138" y="248529"/>
            <a:ext cx="7593330" cy="4737653"/>
          </a:xfrm>
          <a:custGeom>
            <a:avLst/>
            <a:gdLst>
              <a:gd name="T0" fmla="*/ 398 w 439"/>
              <a:gd name="T1" fmla="*/ 177 h 273"/>
              <a:gd name="T2" fmla="*/ 439 w 439"/>
              <a:gd name="T3" fmla="*/ 226 h 273"/>
              <a:gd name="T4" fmla="*/ 398 w 439"/>
              <a:gd name="T5" fmla="*/ 273 h 273"/>
              <a:gd name="T6" fmla="*/ 162 w 439"/>
              <a:gd name="T7" fmla="*/ 273 h 273"/>
              <a:gd name="T8" fmla="*/ 101 w 439"/>
              <a:gd name="T9" fmla="*/ 211 h 273"/>
              <a:gd name="T10" fmla="*/ 160 w 439"/>
              <a:gd name="T11" fmla="*/ 155 h 273"/>
              <a:gd name="T12" fmla="*/ 217 w 439"/>
              <a:gd name="T13" fmla="*/ 85 h 273"/>
              <a:gd name="T14" fmla="*/ 302 w 439"/>
              <a:gd name="T15" fmla="*/ 118 h 273"/>
              <a:gd name="T16" fmla="*/ 362 w 439"/>
              <a:gd name="T17" fmla="*/ 116 h 273"/>
              <a:gd name="T18" fmla="*/ 398 w 439"/>
              <a:gd name="T19" fmla="*/ 177 h 273"/>
              <a:gd name="T20" fmla="*/ 86 w 439"/>
              <a:gd name="T21" fmla="*/ 213 h 273"/>
              <a:gd name="T22" fmla="*/ 149 w 439"/>
              <a:gd name="T23" fmla="*/ 144 h 273"/>
              <a:gd name="T24" fmla="*/ 213 w 439"/>
              <a:gd name="T25" fmla="*/ 73 h 273"/>
              <a:gd name="T26" fmla="*/ 305 w 439"/>
              <a:gd name="T27" fmla="*/ 103 h 273"/>
              <a:gd name="T28" fmla="*/ 336 w 439"/>
              <a:gd name="T29" fmla="*/ 97 h 273"/>
              <a:gd name="T30" fmla="*/ 276 w 439"/>
              <a:gd name="T31" fmla="*/ 19 h 273"/>
              <a:gd name="T32" fmla="*/ 161 w 439"/>
              <a:gd name="T33" fmla="*/ 61 h 273"/>
              <a:gd name="T34" fmla="*/ 92 w 439"/>
              <a:gd name="T35" fmla="*/ 60 h 273"/>
              <a:gd name="T36" fmla="*/ 53 w 439"/>
              <a:gd name="T37" fmla="*/ 135 h 273"/>
              <a:gd name="T38" fmla="*/ 0 w 439"/>
              <a:gd name="T39" fmla="*/ 196 h 273"/>
              <a:gd name="T40" fmla="*/ 59 w 439"/>
              <a:gd name="T41" fmla="*/ 255 h 273"/>
              <a:gd name="T42" fmla="*/ 98 w 439"/>
              <a:gd name="T43" fmla="*/ 255 h 273"/>
              <a:gd name="T44" fmla="*/ 86 w 439"/>
              <a:gd name="T45" fmla="*/ 213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39" h="273">
                <a:moveTo>
                  <a:pt x="398" y="177"/>
                </a:moveTo>
                <a:cubicBezTo>
                  <a:pt x="398" y="177"/>
                  <a:pt x="439" y="181"/>
                  <a:pt x="439" y="226"/>
                </a:cubicBezTo>
                <a:cubicBezTo>
                  <a:pt x="439" y="248"/>
                  <a:pt x="427" y="273"/>
                  <a:pt x="398" y="273"/>
                </a:cubicBezTo>
                <a:cubicBezTo>
                  <a:pt x="398" y="273"/>
                  <a:pt x="177" y="273"/>
                  <a:pt x="162" y="273"/>
                </a:cubicBezTo>
                <a:cubicBezTo>
                  <a:pt x="117" y="273"/>
                  <a:pt x="101" y="242"/>
                  <a:pt x="101" y="211"/>
                </a:cubicBezTo>
                <a:cubicBezTo>
                  <a:pt x="101" y="157"/>
                  <a:pt x="160" y="155"/>
                  <a:pt x="160" y="155"/>
                </a:cubicBezTo>
                <a:cubicBezTo>
                  <a:pt x="160" y="155"/>
                  <a:pt x="165" y="97"/>
                  <a:pt x="217" y="85"/>
                </a:cubicBezTo>
                <a:cubicBezTo>
                  <a:pt x="263" y="75"/>
                  <a:pt x="289" y="99"/>
                  <a:pt x="302" y="118"/>
                </a:cubicBezTo>
                <a:cubicBezTo>
                  <a:pt x="302" y="118"/>
                  <a:pt x="330" y="102"/>
                  <a:pt x="362" y="116"/>
                </a:cubicBezTo>
                <a:cubicBezTo>
                  <a:pt x="381" y="124"/>
                  <a:pt x="399" y="144"/>
                  <a:pt x="398" y="177"/>
                </a:cubicBezTo>
                <a:close/>
                <a:moveTo>
                  <a:pt x="86" y="213"/>
                </a:moveTo>
                <a:cubicBezTo>
                  <a:pt x="86" y="153"/>
                  <a:pt x="149" y="144"/>
                  <a:pt x="149" y="144"/>
                </a:cubicBezTo>
                <a:cubicBezTo>
                  <a:pt x="149" y="144"/>
                  <a:pt x="157" y="87"/>
                  <a:pt x="213" y="73"/>
                </a:cubicBezTo>
                <a:cubicBezTo>
                  <a:pt x="258" y="62"/>
                  <a:pt x="291" y="81"/>
                  <a:pt x="305" y="103"/>
                </a:cubicBezTo>
                <a:cubicBezTo>
                  <a:pt x="305" y="103"/>
                  <a:pt x="315" y="97"/>
                  <a:pt x="336" y="97"/>
                </a:cubicBezTo>
                <a:cubicBezTo>
                  <a:pt x="334" y="78"/>
                  <a:pt x="320" y="37"/>
                  <a:pt x="276" y="19"/>
                </a:cubicBezTo>
                <a:cubicBezTo>
                  <a:pt x="225" y="0"/>
                  <a:pt x="181" y="24"/>
                  <a:pt x="161" y="61"/>
                </a:cubicBezTo>
                <a:cubicBezTo>
                  <a:pt x="161" y="61"/>
                  <a:pt x="129" y="41"/>
                  <a:pt x="92" y="60"/>
                </a:cubicBezTo>
                <a:cubicBezTo>
                  <a:pt x="66" y="74"/>
                  <a:pt x="50" y="105"/>
                  <a:pt x="53" y="135"/>
                </a:cubicBezTo>
                <a:cubicBezTo>
                  <a:pt x="53" y="135"/>
                  <a:pt x="0" y="139"/>
                  <a:pt x="0" y="196"/>
                </a:cubicBezTo>
                <a:cubicBezTo>
                  <a:pt x="0" y="227"/>
                  <a:pt x="28" y="255"/>
                  <a:pt x="59" y="255"/>
                </a:cubicBezTo>
                <a:cubicBezTo>
                  <a:pt x="98" y="255"/>
                  <a:pt x="98" y="255"/>
                  <a:pt x="98" y="255"/>
                </a:cubicBezTo>
                <a:cubicBezTo>
                  <a:pt x="88" y="240"/>
                  <a:pt x="86" y="225"/>
                  <a:pt x="86" y="213"/>
                </a:cubicBezTo>
                <a:close/>
              </a:path>
            </a:pathLst>
          </a:custGeom>
          <a:solidFill>
            <a:schemeClr val="bg2">
              <a:alpha val="67059"/>
            </a:schemeClr>
          </a:solidFill>
          <a:ln>
            <a:noFill/>
          </a:ln>
        </p:spPr>
        <p:txBody>
          <a:bodyPr vert="horz" wrap="square" lIns="95135" tIns="47567" rIns="95135" bIns="47567" numCol="1" anchor="t" anchorCtr="0" compatLnSpc="1">
            <a:prstTxWarp prst="textNoShape">
              <a:avLst/>
            </a:prstTxWarp>
          </a:bodyPr>
          <a:lstStyle/>
          <a:p>
            <a:endParaRPr lang="en-US" sz="1836" dirty="0">
              <a:solidFill>
                <a:srgbClr val="000000"/>
              </a:solidFill>
            </a:endParaRPr>
          </a:p>
        </p:txBody>
      </p:sp>
      <p:sp>
        <p:nvSpPr>
          <p:cNvPr id="2" name="Title 1"/>
          <p:cNvSpPr>
            <a:spLocks noGrp="1"/>
          </p:cNvSpPr>
          <p:nvPr>
            <p:ph type="title"/>
          </p:nvPr>
        </p:nvSpPr>
        <p:spPr>
          <a:xfrm>
            <a:off x="382712" y="94067"/>
            <a:ext cx="10945690" cy="2743200"/>
          </a:xfrm>
        </p:spPr>
        <p:txBody>
          <a:bodyPr/>
          <a:lstStyle/>
          <a:p>
            <a:r>
              <a:rPr lang="en-US" sz="6000" dirty="0" smtClean="0">
                <a:solidFill>
                  <a:srgbClr val="FFFFFF"/>
                </a:solidFill>
              </a:rPr>
              <a:t>Scenario </a:t>
            </a:r>
            <a:r>
              <a:rPr lang="en-US" sz="6000" dirty="0">
                <a:solidFill>
                  <a:srgbClr val="FFFFFF"/>
                </a:solidFill>
              </a:rPr>
              <a:t>One </a:t>
            </a:r>
            <a:r>
              <a:rPr lang="en-US" sz="6000" dirty="0" smtClean="0">
                <a:solidFill>
                  <a:srgbClr val="FFFFFF"/>
                </a:solidFill>
              </a:rPr>
              <a:t>– Mini Supermarket</a:t>
            </a:r>
            <a:br>
              <a:rPr lang="en-US" sz="6000" dirty="0" smtClean="0">
                <a:solidFill>
                  <a:srgbClr val="FFFFFF"/>
                </a:solidFill>
              </a:rPr>
            </a:br>
            <a:r>
              <a:rPr lang="en-US" sz="6000" dirty="0" smtClean="0">
                <a:solidFill>
                  <a:srgbClr val="FFFFFF"/>
                </a:solidFill>
              </a:rPr>
              <a:t>Cloud </a:t>
            </a:r>
            <a:r>
              <a:rPr lang="en-US" sz="6000" dirty="0">
                <a:solidFill>
                  <a:srgbClr val="FFFFFF"/>
                </a:solidFill>
              </a:rPr>
              <a:t>Identity </a:t>
            </a:r>
            <a:r>
              <a:rPr lang="en-US" sz="6000" dirty="0" smtClean="0">
                <a:solidFill>
                  <a:srgbClr val="FFFFFF"/>
                </a:solidFill>
              </a:rPr>
              <a:t>Model</a:t>
            </a:r>
            <a:br>
              <a:rPr lang="en-US" sz="6000" dirty="0" smtClean="0">
                <a:solidFill>
                  <a:srgbClr val="FFFFFF"/>
                </a:solidFill>
              </a:rPr>
            </a:br>
            <a:r>
              <a:rPr lang="en-US" sz="6000" dirty="0" smtClean="0">
                <a:solidFill>
                  <a:srgbClr val="FFFFFF"/>
                </a:solidFill>
              </a:rPr>
              <a:t>Tips &amp; Tricks</a:t>
            </a:r>
            <a:endParaRPr lang="en-US" sz="6000" dirty="0">
              <a:solidFill>
                <a:srgbClr val="FFFFFF"/>
              </a:solidFill>
            </a:endParaRPr>
          </a:p>
        </p:txBody>
      </p:sp>
      <p:sp>
        <p:nvSpPr>
          <p:cNvPr id="29" name="AutoShape 12"/>
          <p:cNvSpPr>
            <a:spLocks noChangeAspect="1" noChangeArrowheads="1" noTextEdit="1"/>
          </p:cNvSpPr>
          <p:nvPr/>
        </p:nvSpPr>
        <p:spPr bwMode="auto">
          <a:xfrm>
            <a:off x="5026577" y="-888888"/>
            <a:ext cx="1657961" cy="8302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dirty="0">
              <a:solidFill>
                <a:srgbClr val="EB3C00"/>
              </a:solidFill>
            </a:endParaRPr>
          </a:p>
        </p:txBody>
      </p:sp>
      <p:sp>
        <p:nvSpPr>
          <p:cNvPr id="6" name="TextBox 5"/>
          <p:cNvSpPr txBox="1"/>
          <p:nvPr/>
        </p:nvSpPr>
        <p:spPr>
          <a:xfrm>
            <a:off x="352549" y="2837267"/>
            <a:ext cx="6521325" cy="3659463"/>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Great way to pilot Office 365</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Can use your own domain name</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Windows 10 connects to Azure AD</a:t>
            </a:r>
          </a:p>
          <a:p>
            <a:pPr marL="357188" lvl="1">
              <a:lnSpc>
                <a:spcPct val="90000"/>
              </a:lnSpc>
              <a:spcAft>
                <a:spcPts val="600"/>
              </a:spcAft>
            </a:pPr>
            <a:r>
              <a:rPr lang="en-NZ" dirty="0">
                <a:gradFill>
                  <a:gsLst>
                    <a:gs pos="2917">
                      <a:schemeClr val="tx1"/>
                    </a:gs>
                    <a:gs pos="30000">
                      <a:schemeClr val="tx1"/>
                    </a:gs>
                  </a:gsLst>
                  <a:lin ang="5400000" scaled="0"/>
                </a:gradFill>
              </a:rPr>
              <a:t>http://blogs.technet.com/b/ad/archive/2015/05/28/azure-ad-join-on-windows-10-devices.aspx</a:t>
            </a:r>
            <a:endParaRPr lang="en-NZ" dirty="0" smtClean="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Restructuring your AD</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Can Import list of users (CSV)</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Supports third party migration tools</a:t>
            </a:r>
          </a:p>
          <a:p>
            <a:pPr marL="342900" indent="-342900">
              <a:lnSpc>
                <a:spcPct val="90000"/>
              </a:lnSpc>
              <a:spcAft>
                <a:spcPts val="600"/>
              </a:spcAft>
              <a:buFont typeface="Arial" panose="020B0604020202020204" pitchFamily="34" charset="0"/>
              <a:buChar char="•"/>
            </a:pPr>
            <a:endParaRPr lang="en-NZ" sz="2400" dirty="0">
              <a:gradFill>
                <a:gsLst>
                  <a:gs pos="2917">
                    <a:schemeClr val="tx1"/>
                  </a:gs>
                  <a:gs pos="30000">
                    <a:schemeClr val="tx1"/>
                  </a:gs>
                </a:gsLst>
                <a:lin ang="5400000" scaled="0"/>
              </a:gradFill>
            </a:endParaRPr>
          </a:p>
        </p:txBody>
      </p:sp>
      <p:sp>
        <p:nvSpPr>
          <p:cNvPr id="3" name="TextBox 2"/>
          <p:cNvSpPr txBox="1"/>
          <p:nvPr/>
        </p:nvSpPr>
        <p:spPr>
          <a:xfrm>
            <a:off x="352549" y="5868866"/>
            <a:ext cx="7369523" cy="627864"/>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NZ" sz="2400" dirty="0">
                <a:gradFill>
                  <a:gsLst>
                    <a:gs pos="2917">
                      <a:schemeClr val="tx1"/>
                    </a:gs>
                    <a:gs pos="30000">
                      <a:schemeClr val="tx1"/>
                    </a:gs>
                  </a:gsLst>
                  <a:lin ang="5400000" scaled="0"/>
                </a:gradFill>
              </a:rPr>
              <a:t>Can still use </a:t>
            </a:r>
            <a:r>
              <a:rPr lang="en-NZ" sz="2400" dirty="0" smtClean="0">
                <a:gradFill>
                  <a:gsLst>
                    <a:gs pos="2917">
                      <a:schemeClr val="tx1"/>
                    </a:gs>
                    <a:gs pos="30000">
                      <a:schemeClr val="tx1"/>
                    </a:gs>
                  </a:gsLst>
                  <a:lin ang="5400000" scaled="0"/>
                </a:gradFill>
              </a:rPr>
              <a:t>if </a:t>
            </a:r>
            <a:r>
              <a:rPr lang="en-NZ" sz="2400" dirty="0">
                <a:gradFill>
                  <a:gsLst>
                    <a:gs pos="2917">
                      <a:schemeClr val="tx1"/>
                    </a:gs>
                    <a:gs pos="30000">
                      <a:schemeClr val="tx1"/>
                    </a:gs>
                  </a:gsLst>
                  <a:lin ang="5400000" scaled="0"/>
                </a:gradFill>
              </a:rPr>
              <a:t>you have </a:t>
            </a:r>
            <a:r>
              <a:rPr lang="en-NZ" sz="2400" dirty="0" smtClean="0">
                <a:gradFill>
                  <a:gsLst>
                    <a:gs pos="2917">
                      <a:schemeClr val="tx1"/>
                    </a:gs>
                    <a:gs pos="30000">
                      <a:schemeClr val="tx1"/>
                    </a:gs>
                  </a:gsLst>
                  <a:lin ang="5400000" scaled="0"/>
                </a:gradFill>
              </a:rPr>
              <a:t>on </a:t>
            </a:r>
            <a:r>
              <a:rPr lang="en-NZ" sz="2400" dirty="0">
                <a:gradFill>
                  <a:gsLst>
                    <a:gs pos="2917">
                      <a:schemeClr val="tx1"/>
                    </a:gs>
                    <a:gs pos="30000">
                      <a:schemeClr val="tx1"/>
                    </a:gs>
                  </a:gsLst>
                  <a:lin ang="5400000" scaled="0"/>
                </a:gradFill>
              </a:rPr>
              <a:t>premise servers</a:t>
            </a:r>
            <a:endParaRPr lang="en-NZ" sz="2400" dirty="0" smtClean="0">
              <a:gradFill>
                <a:gsLst>
                  <a:gs pos="2917">
                    <a:schemeClr val="tx1"/>
                  </a:gs>
                  <a:gs pos="30000">
                    <a:schemeClr val="tx1"/>
                  </a:gs>
                </a:gsLst>
                <a:lin ang="5400000" scaled="0"/>
              </a:gradFil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7692" y="3687463"/>
            <a:ext cx="5451633" cy="2597437"/>
          </a:xfrm>
          <a:prstGeom prst="rect">
            <a:avLst/>
          </a:prstGeom>
        </p:spPr>
      </p:pic>
    </p:spTree>
    <p:custDataLst>
      <p:tags r:id="rId1"/>
    </p:custDataLst>
    <p:extLst>
      <p:ext uri="{BB962C8B-B14F-4D97-AF65-F5344CB8AC3E}">
        <p14:creationId xmlns:p14="http://schemas.microsoft.com/office/powerpoint/2010/main" val="3479733110"/>
      </p:ext>
    </p:extLst>
  </p:cSld>
  <p:clrMapOvr>
    <a:masterClrMapping/>
  </p:clrMapOvr>
  <mc:AlternateContent xmlns:mc="http://schemas.openxmlformats.org/markup-compatibility/2006" xmlns:p14="http://schemas.microsoft.com/office/powerpoint/2010/main">
    <mc:Choice Requires="p14">
      <p:transition spd="med" p14:dur="700" advTm="4002">
        <p:fade/>
      </p:transition>
    </mc:Choice>
    <mc:Fallback xmlns="">
      <p:transition spd="med" advTm="400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a:spLocks noChangeAspect="1" noEditPoints="1"/>
          </p:cNvSpPr>
          <p:nvPr/>
        </p:nvSpPr>
        <p:spPr bwMode="black">
          <a:xfrm>
            <a:off x="6543118" y="306470"/>
            <a:ext cx="4861704" cy="5048712"/>
          </a:xfrm>
          <a:custGeom>
            <a:avLst/>
            <a:gdLst>
              <a:gd name="T0" fmla="*/ 57 w 63"/>
              <a:gd name="T1" fmla="*/ 54 h 65"/>
              <a:gd name="T2" fmla="*/ 57 w 63"/>
              <a:gd name="T3" fmla="*/ 55 h 65"/>
              <a:gd name="T4" fmla="*/ 35 w 63"/>
              <a:gd name="T5" fmla="*/ 65 h 65"/>
              <a:gd name="T6" fmla="*/ 33 w 63"/>
              <a:gd name="T7" fmla="*/ 65 h 65"/>
              <a:gd name="T8" fmla="*/ 12 w 63"/>
              <a:gd name="T9" fmla="*/ 57 h 65"/>
              <a:gd name="T10" fmla="*/ 10 w 63"/>
              <a:gd name="T11" fmla="*/ 55 h 65"/>
              <a:gd name="T12" fmla="*/ 2 w 63"/>
              <a:gd name="T13" fmla="*/ 62 h 65"/>
              <a:gd name="T14" fmla="*/ 0 w 63"/>
              <a:gd name="T15" fmla="*/ 37 h 65"/>
              <a:gd name="T16" fmla="*/ 25 w 63"/>
              <a:gd name="T17" fmla="*/ 42 h 65"/>
              <a:gd name="T18" fmla="*/ 17 w 63"/>
              <a:gd name="T19" fmla="*/ 48 h 65"/>
              <a:gd name="T20" fmla="*/ 20 w 63"/>
              <a:gd name="T21" fmla="*/ 50 h 65"/>
              <a:gd name="T22" fmla="*/ 33 w 63"/>
              <a:gd name="T23" fmla="*/ 55 h 65"/>
              <a:gd name="T24" fmla="*/ 34 w 63"/>
              <a:gd name="T25" fmla="*/ 55 h 65"/>
              <a:gd name="T26" fmla="*/ 49 w 63"/>
              <a:gd name="T27" fmla="*/ 48 h 65"/>
              <a:gd name="T28" fmla="*/ 50 w 63"/>
              <a:gd name="T29" fmla="*/ 48 h 65"/>
              <a:gd name="T30" fmla="*/ 57 w 63"/>
              <a:gd name="T31" fmla="*/ 54 h 65"/>
              <a:gd name="T32" fmla="*/ 63 w 63"/>
              <a:gd name="T33" fmla="*/ 29 h 65"/>
              <a:gd name="T34" fmla="*/ 61 w 63"/>
              <a:gd name="T35" fmla="*/ 4 h 65"/>
              <a:gd name="T36" fmla="*/ 53 w 63"/>
              <a:gd name="T37" fmla="*/ 11 h 65"/>
              <a:gd name="T38" fmla="*/ 53 w 63"/>
              <a:gd name="T39" fmla="*/ 11 h 65"/>
              <a:gd name="T40" fmla="*/ 53 w 63"/>
              <a:gd name="T41" fmla="*/ 10 h 65"/>
              <a:gd name="T42" fmla="*/ 51 w 63"/>
              <a:gd name="T43" fmla="*/ 8 h 65"/>
              <a:gd name="T44" fmla="*/ 29 w 63"/>
              <a:gd name="T45" fmla="*/ 0 h 65"/>
              <a:gd name="T46" fmla="*/ 28 w 63"/>
              <a:gd name="T47" fmla="*/ 0 h 65"/>
              <a:gd name="T48" fmla="*/ 6 w 63"/>
              <a:gd name="T49" fmla="*/ 10 h 65"/>
              <a:gd name="T50" fmla="*/ 5 w 63"/>
              <a:gd name="T51" fmla="*/ 10 h 65"/>
              <a:gd name="T52" fmla="*/ 13 w 63"/>
              <a:gd name="T53" fmla="*/ 17 h 65"/>
              <a:gd name="T54" fmla="*/ 13 w 63"/>
              <a:gd name="T55" fmla="*/ 17 h 65"/>
              <a:gd name="T56" fmla="*/ 28 w 63"/>
              <a:gd name="T57" fmla="*/ 10 h 65"/>
              <a:gd name="T58" fmla="*/ 29 w 63"/>
              <a:gd name="T59" fmla="*/ 10 h 65"/>
              <a:gd name="T60" fmla="*/ 43 w 63"/>
              <a:gd name="T61" fmla="*/ 14 h 65"/>
              <a:gd name="T62" fmla="*/ 46 w 63"/>
              <a:gd name="T63" fmla="*/ 17 h 65"/>
              <a:gd name="T64" fmla="*/ 38 w 63"/>
              <a:gd name="T65" fmla="*/ 24 h 65"/>
              <a:gd name="T66" fmla="*/ 63 w 63"/>
              <a:gd name="T6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65">
                <a:moveTo>
                  <a:pt x="57" y="54"/>
                </a:moveTo>
                <a:cubicBezTo>
                  <a:pt x="57" y="55"/>
                  <a:pt x="57" y="55"/>
                  <a:pt x="57" y="55"/>
                </a:cubicBezTo>
                <a:cubicBezTo>
                  <a:pt x="51" y="61"/>
                  <a:pt x="43" y="64"/>
                  <a:pt x="35" y="65"/>
                </a:cubicBezTo>
                <a:cubicBezTo>
                  <a:pt x="34" y="65"/>
                  <a:pt x="34" y="65"/>
                  <a:pt x="33" y="65"/>
                </a:cubicBezTo>
                <a:cubicBezTo>
                  <a:pt x="26" y="65"/>
                  <a:pt x="18" y="62"/>
                  <a:pt x="12" y="57"/>
                </a:cubicBezTo>
                <a:cubicBezTo>
                  <a:pt x="10" y="55"/>
                  <a:pt x="10" y="55"/>
                  <a:pt x="10" y="55"/>
                </a:cubicBezTo>
                <a:cubicBezTo>
                  <a:pt x="2" y="62"/>
                  <a:pt x="2" y="62"/>
                  <a:pt x="2" y="62"/>
                </a:cubicBezTo>
                <a:cubicBezTo>
                  <a:pt x="0" y="37"/>
                  <a:pt x="0" y="37"/>
                  <a:pt x="0" y="37"/>
                </a:cubicBezTo>
                <a:cubicBezTo>
                  <a:pt x="25" y="42"/>
                  <a:pt x="25" y="42"/>
                  <a:pt x="25" y="42"/>
                </a:cubicBezTo>
                <a:cubicBezTo>
                  <a:pt x="17" y="48"/>
                  <a:pt x="17" y="48"/>
                  <a:pt x="17" y="48"/>
                </a:cubicBezTo>
                <a:cubicBezTo>
                  <a:pt x="20" y="50"/>
                  <a:pt x="20" y="50"/>
                  <a:pt x="20" y="50"/>
                </a:cubicBezTo>
                <a:cubicBezTo>
                  <a:pt x="24" y="53"/>
                  <a:pt x="29" y="55"/>
                  <a:pt x="33" y="55"/>
                </a:cubicBezTo>
                <a:cubicBezTo>
                  <a:pt x="34" y="55"/>
                  <a:pt x="34" y="55"/>
                  <a:pt x="34" y="55"/>
                </a:cubicBezTo>
                <a:cubicBezTo>
                  <a:pt x="40" y="54"/>
                  <a:pt x="45" y="52"/>
                  <a:pt x="49" y="48"/>
                </a:cubicBezTo>
                <a:cubicBezTo>
                  <a:pt x="50" y="48"/>
                  <a:pt x="50" y="48"/>
                  <a:pt x="50" y="48"/>
                </a:cubicBezTo>
                <a:lnTo>
                  <a:pt x="57" y="54"/>
                </a:lnTo>
                <a:close/>
                <a:moveTo>
                  <a:pt x="63" y="29"/>
                </a:moveTo>
                <a:cubicBezTo>
                  <a:pt x="61" y="4"/>
                  <a:pt x="61" y="4"/>
                  <a:pt x="61" y="4"/>
                </a:cubicBezTo>
                <a:cubicBezTo>
                  <a:pt x="53" y="11"/>
                  <a:pt x="53" y="11"/>
                  <a:pt x="53" y="11"/>
                </a:cubicBezTo>
                <a:cubicBezTo>
                  <a:pt x="53" y="11"/>
                  <a:pt x="53" y="11"/>
                  <a:pt x="53" y="11"/>
                </a:cubicBezTo>
                <a:cubicBezTo>
                  <a:pt x="53" y="10"/>
                  <a:pt x="53" y="10"/>
                  <a:pt x="53" y="10"/>
                </a:cubicBezTo>
                <a:cubicBezTo>
                  <a:pt x="51" y="8"/>
                  <a:pt x="51" y="8"/>
                  <a:pt x="51" y="8"/>
                </a:cubicBezTo>
                <a:cubicBezTo>
                  <a:pt x="45" y="3"/>
                  <a:pt x="37" y="0"/>
                  <a:pt x="29" y="0"/>
                </a:cubicBezTo>
                <a:cubicBezTo>
                  <a:pt x="29" y="0"/>
                  <a:pt x="28" y="0"/>
                  <a:pt x="28" y="0"/>
                </a:cubicBezTo>
                <a:cubicBezTo>
                  <a:pt x="20" y="0"/>
                  <a:pt x="12" y="4"/>
                  <a:pt x="6" y="10"/>
                </a:cubicBezTo>
                <a:cubicBezTo>
                  <a:pt x="5" y="10"/>
                  <a:pt x="5" y="10"/>
                  <a:pt x="5" y="10"/>
                </a:cubicBezTo>
                <a:cubicBezTo>
                  <a:pt x="13" y="17"/>
                  <a:pt x="13" y="17"/>
                  <a:pt x="13" y="17"/>
                </a:cubicBezTo>
                <a:cubicBezTo>
                  <a:pt x="13" y="17"/>
                  <a:pt x="13" y="17"/>
                  <a:pt x="13" y="17"/>
                </a:cubicBezTo>
                <a:cubicBezTo>
                  <a:pt x="17" y="13"/>
                  <a:pt x="23" y="10"/>
                  <a:pt x="28" y="10"/>
                </a:cubicBezTo>
                <a:cubicBezTo>
                  <a:pt x="29" y="10"/>
                  <a:pt x="29" y="10"/>
                  <a:pt x="29" y="10"/>
                </a:cubicBezTo>
                <a:cubicBezTo>
                  <a:pt x="34" y="10"/>
                  <a:pt x="39" y="12"/>
                  <a:pt x="43" y="14"/>
                </a:cubicBezTo>
                <a:cubicBezTo>
                  <a:pt x="46" y="17"/>
                  <a:pt x="46" y="17"/>
                  <a:pt x="46" y="17"/>
                </a:cubicBezTo>
                <a:cubicBezTo>
                  <a:pt x="38" y="24"/>
                  <a:pt x="38" y="24"/>
                  <a:pt x="38" y="24"/>
                </a:cubicBezTo>
                <a:lnTo>
                  <a:pt x="63" y="29"/>
                </a:lnTo>
                <a:close/>
              </a:path>
            </a:pathLst>
          </a:custGeom>
          <a:solidFill>
            <a:schemeClr val="bg2">
              <a:alpha val="67059"/>
            </a:schemeClr>
          </a:solidFill>
          <a:ln>
            <a:noFill/>
          </a:ln>
          <a:extLst/>
        </p:spPr>
        <p:txBody>
          <a:bodyPr vert="horz" wrap="square" lIns="95135" tIns="47567" rIns="95135" bIns="47567"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defRPr/>
            </a:pPr>
            <a:endParaRPr lang="en-US" sz="1836" dirty="0">
              <a:solidFill>
                <a:srgbClr val="000000"/>
              </a:solidFill>
            </a:endParaRPr>
          </a:p>
        </p:txBody>
      </p:sp>
      <p:sp>
        <p:nvSpPr>
          <p:cNvPr id="4" name="AutoShape 3"/>
          <p:cNvSpPr>
            <a:spLocks noChangeAspect="1" noChangeArrowheads="1" noTextEdit="1"/>
          </p:cNvSpPr>
          <p:nvPr/>
        </p:nvSpPr>
        <p:spPr bwMode="auto">
          <a:xfrm>
            <a:off x="3679484" y="1487956"/>
            <a:ext cx="1021655" cy="409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dirty="0">
              <a:solidFill>
                <a:srgbClr val="EB3C00"/>
              </a:solidFill>
            </a:endParaRPr>
          </a:p>
        </p:txBody>
      </p:sp>
      <p:sp>
        <p:nvSpPr>
          <p:cNvPr id="5" name="AutoShape 12"/>
          <p:cNvSpPr>
            <a:spLocks noChangeAspect="1" noChangeArrowheads="1" noTextEdit="1"/>
          </p:cNvSpPr>
          <p:nvPr/>
        </p:nvSpPr>
        <p:spPr bwMode="auto">
          <a:xfrm>
            <a:off x="5026577" y="-888888"/>
            <a:ext cx="1657961" cy="8302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dirty="0">
              <a:solidFill>
                <a:srgbClr val="EB3C00"/>
              </a:solidFill>
            </a:endParaRPr>
          </a:p>
        </p:txBody>
      </p:sp>
      <p:sp>
        <p:nvSpPr>
          <p:cNvPr id="6" name="Title 1"/>
          <p:cNvSpPr txBox="1">
            <a:spLocks/>
          </p:cNvSpPr>
          <p:nvPr/>
        </p:nvSpPr>
        <p:spPr>
          <a:xfrm>
            <a:off x="172959" y="21799"/>
            <a:ext cx="10945690" cy="1846659"/>
          </a:xfrm>
          <a:prstGeom prst="rect">
            <a:avLst/>
          </a:prstGeom>
          <a:noFill/>
        </p:spPr>
        <p:txBody>
          <a:bodyPr vert="horz" wrap="square" lIns="146304" tIns="91440" rIns="146304" bIns="91440" rtlCol="0" anchor="t" anchorCtr="0">
            <a:spAutoFit/>
          </a:bodyPr>
          <a:lstStyle>
            <a:lvl1pPr algn="l" defTabSz="932667" rtl="0" eaLnBrk="1" latinLnBrk="0" hangingPunct="1">
              <a:lnSpc>
                <a:spcPct val="90000"/>
              </a:lnSpc>
              <a:spcBef>
                <a:spcPct val="0"/>
              </a:spcBef>
              <a:buNone/>
              <a:defRPr lang="en-US" sz="7199" b="0" kern="1200" cap="none" spc="-100" baseline="0">
                <a:ln w="3175">
                  <a:noFill/>
                </a:ln>
                <a:gradFill>
                  <a:gsLst>
                    <a:gs pos="100000">
                      <a:schemeClr val="tx1"/>
                    </a:gs>
                    <a:gs pos="0">
                      <a:schemeClr val="tx1"/>
                    </a:gs>
                  </a:gsLst>
                  <a:lin ang="5400000" scaled="0"/>
                </a:gradFill>
                <a:effectLst/>
                <a:latin typeface="+mj-lt"/>
                <a:ea typeface="+mn-ea"/>
                <a:cs typeface="Segoe UI" pitchFamily="34" charset="0"/>
              </a:defRPr>
            </a:lvl1pPr>
          </a:lstStyle>
          <a:p>
            <a:r>
              <a:rPr lang="it-IT" sz="6000" dirty="0" smtClean="0">
                <a:solidFill>
                  <a:srgbClr val="FFFFFF"/>
                </a:solidFill>
              </a:rPr>
              <a:t>Scenario Two – Bing Logistics</a:t>
            </a:r>
            <a:br>
              <a:rPr lang="it-IT" sz="6000" dirty="0" smtClean="0">
                <a:solidFill>
                  <a:srgbClr val="FFFFFF"/>
                </a:solidFill>
              </a:rPr>
            </a:br>
            <a:r>
              <a:rPr lang="it-IT" sz="6000" dirty="0" smtClean="0">
                <a:solidFill>
                  <a:srgbClr val="FFFFFF"/>
                </a:solidFill>
              </a:rPr>
              <a:t>Synchronised Identity Model</a:t>
            </a:r>
            <a:endParaRPr lang="it-IT" sz="6000" dirty="0">
              <a:solidFill>
                <a:srgbClr val="FFFFFF"/>
              </a:solidFill>
            </a:endParaRPr>
          </a:p>
        </p:txBody>
      </p:sp>
      <p:sp>
        <p:nvSpPr>
          <p:cNvPr id="9" name="TextBox 8"/>
          <p:cNvSpPr txBox="1"/>
          <p:nvPr/>
        </p:nvSpPr>
        <p:spPr>
          <a:xfrm>
            <a:off x="4008437" y="1941570"/>
            <a:ext cx="8631086" cy="4721292"/>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3 Distribution Centers</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42 Staff Members</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6 On premise servers</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Staff to be able to use same username and password</a:t>
            </a:r>
          </a:p>
          <a:p>
            <a:pPr>
              <a:lnSpc>
                <a:spcPct val="90000"/>
              </a:lnSpc>
              <a:spcAft>
                <a:spcPts val="600"/>
              </a:spcAft>
            </a:pPr>
            <a:endParaRPr lang="en-NZ" sz="2400" dirty="0" smtClean="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endParaRPr lang="en-NZ" sz="2400" dirty="0" smtClean="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AADS to sync accounts and passwords</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Passwords stored as a digest of a hash of the password</a:t>
            </a:r>
          </a:p>
          <a:p>
            <a:pPr marL="342900" indent="-342900">
              <a:lnSpc>
                <a:spcPct val="90000"/>
              </a:lnSpc>
              <a:spcAft>
                <a:spcPts val="600"/>
              </a:spcAft>
              <a:buFont typeface="Arial" panose="020B0604020202020204" pitchFamily="34" charset="0"/>
              <a:buChar char="•"/>
            </a:pPr>
            <a:r>
              <a:rPr lang="en-NZ" sz="2400" dirty="0">
                <a:gradFill>
                  <a:gsLst>
                    <a:gs pos="2917">
                      <a:schemeClr val="tx1"/>
                    </a:gs>
                    <a:gs pos="30000">
                      <a:schemeClr val="tx1"/>
                    </a:gs>
                  </a:gsLst>
                  <a:lin ang="5400000" scaled="0"/>
                </a:gradFill>
              </a:rPr>
              <a:t>Authentication takes place in Office 365</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Accounts </a:t>
            </a:r>
            <a:r>
              <a:rPr lang="en-NZ" sz="2400" dirty="0">
                <a:gradFill>
                  <a:gsLst>
                    <a:gs pos="2917">
                      <a:schemeClr val="tx1"/>
                    </a:gs>
                    <a:gs pos="30000">
                      <a:schemeClr val="tx1"/>
                    </a:gs>
                  </a:gsLst>
                  <a:lin ang="5400000" scaled="0"/>
                </a:gradFill>
              </a:rPr>
              <a:t>managed via </a:t>
            </a:r>
            <a:r>
              <a:rPr lang="en-NZ" sz="2400" dirty="0" smtClean="0">
                <a:gradFill>
                  <a:gsLst>
                    <a:gs pos="2917">
                      <a:schemeClr val="tx1"/>
                    </a:gs>
                    <a:gs pos="30000">
                      <a:schemeClr val="tx1"/>
                    </a:gs>
                  </a:gsLst>
                  <a:lin ang="5400000" scaled="0"/>
                </a:gradFill>
              </a:rPr>
              <a:t>on premise </a:t>
            </a:r>
            <a:r>
              <a:rPr lang="en-NZ" sz="2400" dirty="0">
                <a:gradFill>
                  <a:gsLst>
                    <a:gs pos="2917">
                      <a:schemeClr val="tx1"/>
                    </a:gs>
                    <a:gs pos="30000">
                      <a:schemeClr val="tx1"/>
                    </a:gs>
                  </a:gsLst>
                  <a:lin ang="5400000" scaled="0"/>
                </a:gradFill>
              </a:rPr>
              <a:t>AD</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Azure AD used for other 3</a:t>
            </a:r>
            <a:r>
              <a:rPr lang="en-NZ" sz="2400" baseline="30000" dirty="0" smtClean="0">
                <a:gradFill>
                  <a:gsLst>
                    <a:gs pos="2917">
                      <a:schemeClr val="tx1"/>
                    </a:gs>
                    <a:gs pos="30000">
                      <a:schemeClr val="tx1"/>
                    </a:gs>
                  </a:gsLst>
                  <a:lin ang="5400000" scaled="0"/>
                </a:gradFill>
              </a:rPr>
              <a:t>rd</a:t>
            </a:r>
            <a:r>
              <a:rPr lang="en-NZ" sz="2400" dirty="0" smtClean="0">
                <a:gradFill>
                  <a:gsLst>
                    <a:gs pos="2917">
                      <a:schemeClr val="tx1"/>
                    </a:gs>
                    <a:gs pos="30000">
                      <a:schemeClr val="tx1"/>
                    </a:gs>
                  </a:gsLst>
                  <a:lin ang="5400000" scaled="0"/>
                </a:gradFill>
              </a:rPr>
              <a:t> party/own cloud services.</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959" y="2589215"/>
            <a:ext cx="3695117" cy="3058160"/>
          </a:xfrm>
          <a:prstGeom prst="rect">
            <a:avLst/>
          </a:prstGeom>
        </p:spPr>
      </p:pic>
      <p:cxnSp>
        <p:nvCxnSpPr>
          <p:cNvPr id="8" name="Straight Connector 7"/>
          <p:cNvCxnSpPr/>
          <p:nvPr/>
        </p:nvCxnSpPr>
        <p:spPr>
          <a:xfrm>
            <a:off x="4190311" y="4030662"/>
            <a:ext cx="7696200" cy="0"/>
          </a:xfrm>
          <a:prstGeom prst="line">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840305298"/>
      </p:ext>
    </p:extLst>
  </p:cSld>
  <p:clrMapOvr>
    <a:masterClrMapping/>
  </p:clrMapOvr>
  <p:transition advTm="157793">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a:spLocks noChangeAspect="1" noEditPoints="1"/>
          </p:cNvSpPr>
          <p:nvPr/>
        </p:nvSpPr>
        <p:spPr bwMode="black">
          <a:xfrm>
            <a:off x="6543118" y="306470"/>
            <a:ext cx="4861704" cy="5048712"/>
          </a:xfrm>
          <a:custGeom>
            <a:avLst/>
            <a:gdLst>
              <a:gd name="T0" fmla="*/ 57 w 63"/>
              <a:gd name="T1" fmla="*/ 54 h 65"/>
              <a:gd name="T2" fmla="*/ 57 w 63"/>
              <a:gd name="T3" fmla="*/ 55 h 65"/>
              <a:gd name="T4" fmla="*/ 35 w 63"/>
              <a:gd name="T5" fmla="*/ 65 h 65"/>
              <a:gd name="T6" fmla="*/ 33 w 63"/>
              <a:gd name="T7" fmla="*/ 65 h 65"/>
              <a:gd name="T8" fmla="*/ 12 w 63"/>
              <a:gd name="T9" fmla="*/ 57 h 65"/>
              <a:gd name="T10" fmla="*/ 10 w 63"/>
              <a:gd name="T11" fmla="*/ 55 h 65"/>
              <a:gd name="T12" fmla="*/ 2 w 63"/>
              <a:gd name="T13" fmla="*/ 62 h 65"/>
              <a:gd name="T14" fmla="*/ 0 w 63"/>
              <a:gd name="T15" fmla="*/ 37 h 65"/>
              <a:gd name="T16" fmla="*/ 25 w 63"/>
              <a:gd name="T17" fmla="*/ 42 h 65"/>
              <a:gd name="T18" fmla="*/ 17 w 63"/>
              <a:gd name="T19" fmla="*/ 48 h 65"/>
              <a:gd name="T20" fmla="*/ 20 w 63"/>
              <a:gd name="T21" fmla="*/ 50 h 65"/>
              <a:gd name="T22" fmla="*/ 33 w 63"/>
              <a:gd name="T23" fmla="*/ 55 h 65"/>
              <a:gd name="T24" fmla="*/ 34 w 63"/>
              <a:gd name="T25" fmla="*/ 55 h 65"/>
              <a:gd name="T26" fmla="*/ 49 w 63"/>
              <a:gd name="T27" fmla="*/ 48 h 65"/>
              <a:gd name="T28" fmla="*/ 50 w 63"/>
              <a:gd name="T29" fmla="*/ 48 h 65"/>
              <a:gd name="T30" fmla="*/ 57 w 63"/>
              <a:gd name="T31" fmla="*/ 54 h 65"/>
              <a:gd name="T32" fmla="*/ 63 w 63"/>
              <a:gd name="T33" fmla="*/ 29 h 65"/>
              <a:gd name="T34" fmla="*/ 61 w 63"/>
              <a:gd name="T35" fmla="*/ 4 h 65"/>
              <a:gd name="T36" fmla="*/ 53 w 63"/>
              <a:gd name="T37" fmla="*/ 11 h 65"/>
              <a:gd name="T38" fmla="*/ 53 w 63"/>
              <a:gd name="T39" fmla="*/ 11 h 65"/>
              <a:gd name="T40" fmla="*/ 53 w 63"/>
              <a:gd name="T41" fmla="*/ 10 h 65"/>
              <a:gd name="T42" fmla="*/ 51 w 63"/>
              <a:gd name="T43" fmla="*/ 8 h 65"/>
              <a:gd name="T44" fmla="*/ 29 w 63"/>
              <a:gd name="T45" fmla="*/ 0 h 65"/>
              <a:gd name="T46" fmla="*/ 28 w 63"/>
              <a:gd name="T47" fmla="*/ 0 h 65"/>
              <a:gd name="T48" fmla="*/ 6 w 63"/>
              <a:gd name="T49" fmla="*/ 10 h 65"/>
              <a:gd name="T50" fmla="*/ 5 w 63"/>
              <a:gd name="T51" fmla="*/ 10 h 65"/>
              <a:gd name="T52" fmla="*/ 13 w 63"/>
              <a:gd name="T53" fmla="*/ 17 h 65"/>
              <a:gd name="T54" fmla="*/ 13 w 63"/>
              <a:gd name="T55" fmla="*/ 17 h 65"/>
              <a:gd name="T56" fmla="*/ 28 w 63"/>
              <a:gd name="T57" fmla="*/ 10 h 65"/>
              <a:gd name="T58" fmla="*/ 29 w 63"/>
              <a:gd name="T59" fmla="*/ 10 h 65"/>
              <a:gd name="T60" fmla="*/ 43 w 63"/>
              <a:gd name="T61" fmla="*/ 14 h 65"/>
              <a:gd name="T62" fmla="*/ 46 w 63"/>
              <a:gd name="T63" fmla="*/ 17 h 65"/>
              <a:gd name="T64" fmla="*/ 38 w 63"/>
              <a:gd name="T65" fmla="*/ 24 h 65"/>
              <a:gd name="T66" fmla="*/ 63 w 63"/>
              <a:gd name="T67" fmla="*/ 2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65">
                <a:moveTo>
                  <a:pt x="57" y="54"/>
                </a:moveTo>
                <a:cubicBezTo>
                  <a:pt x="57" y="55"/>
                  <a:pt x="57" y="55"/>
                  <a:pt x="57" y="55"/>
                </a:cubicBezTo>
                <a:cubicBezTo>
                  <a:pt x="51" y="61"/>
                  <a:pt x="43" y="64"/>
                  <a:pt x="35" y="65"/>
                </a:cubicBezTo>
                <a:cubicBezTo>
                  <a:pt x="34" y="65"/>
                  <a:pt x="34" y="65"/>
                  <a:pt x="33" y="65"/>
                </a:cubicBezTo>
                <a:cubicBezTo>
                  <a:pt x="26" y="65"/>
                  <a:pt x="18" y="62"/>
                  <a:pt x="12" y="57"/>
                </a:cubicBezTo>
                <a:cubicBezTo>
                  <a:pt x="10" y="55"/>
                  <a:pt x="10" y="55"/>
                  <a:pt x="10" y="55"/>
                </a:cubicBezTo>
                <a:cubicBezTo>
                  <a:pt x="2" y="62"/>
                  <a:pt x="2" y="62"/>
                  <a:pt x="2" y="62"/>
                </a:cubicBezTo>
                <a:cubicBezTo>
                  <a:pt x="0" y="37"/>
                  <a:pt x="0" y="37"/>
                  <a:pt x="0" y="37"/>
                </a:cubicBezTo>
                <a:cubicBezTo>
                  <a:pt x="25" y="42"/>
                  <a:pt x="25" y="42"/>
                  <a:pt x="25" y="42"/>
                </a:cubicBezTo>
                <a:cubicBezTo>
                  <a:pt x="17" y="48"/>
                  <a:pt x="17" y="48"/>
                  <a:pt x="17" y="48"/>
                </a:cubicBezTo>
                <a:cubicBezTo>
                  <a:pt x="20" y="50"/>
                  <a:pt x="20" y="50"/>
                  <a:pt x="20" y="50"/>
                </a:cubicBezTo>
                <a:cubicBezTo>
                  <a:pt x="24" y="53"/>
                  <a:pt x="29" y="55"/>
                  <a:pt x="33" y="55"/>
                </a:cubicBezTo>
                <a:cubicBezTo>
                  <a:pt x="34" y="55"/>
                  <a:pt x="34" y="55"/>
                  <a:pt x="34" y="55"/>
                </a:cubicBezTo>
                <a:cubicBezTo>
                  <a:pt x="40" y="54"/>
                  <a:pt x="45" y="52"/>
                  <a:pt x="49" y="48"/>
                </a:cubicBezTo>
                <a:cubicBezTo>
                  <a:pt x="50" y="48"/>
                  <a:pt x="50" y="48"/>
                  <a:pt x="50" y="48"/>
                </a:cubicBezTo>
                <a:lnTo>
                  <a:pt x="57" y="54"/>
                </a:lnTo>
                <a:close/>
                <a:moveTo>
                  <a:pt x="63" y="29"/>
                </a:moveTo>
                <a:cubicBezTo>
                  <a:pt x="61" y="4"/>
                  <a:pt x="61" y="4"/>
                  <a:pt x="61" y="4"/>
                </a:cubicBezTo>
                <a:cubicBezTo>
                  <a:pt x="53" y="11"/>
                  <a:pt x="53" y="11"/>
                  <a:pt x="53" y="11"/>
                </a:cubicBezTo>
                <a:cubicBezTo>
                  <a:pt x="53" y="11"/>
                  <a:pt x="53" y="11"/>
                  <a:pt x="53" y="11"/>
                </a:cubicBezTo>
                <a:cubicBezTo>
                  <a:pt x="53" y="10"/>
                  <a:pt x="53" y="10"/>
                  <a:pt x="53" y="10"/>
                </a:cubicBezTo>
                <a:cubicBezTo>
                  <a:pt x="51" y="8"/>
                  <a:pt x="51" y="8"/>
                  <a:pt x="51" y="8"/>
                </a:cubicBezTo>
                <a:cubicBezTo>
                  <a:pt x="45" y="3"/>
                  <a:pt x="37" y="0"/>
                  <a:pt x="29" y="0"/>
                </a:cubicBezTo>
                <a:cubicBezTo>
                  <a:pt x="29" y="0"/>
                  <a:pt x="28" y="0"/>
                  <a:pt x="28" y="0"/>
                </a:cubicBezTo>
                <a:cubicBezTo>
                  <a:pt x="20" y="0"/>
                  <a:pt x="12" y="4"/>
                  <a:pt x="6" y="10"/>
                </a:cubicBezTo>
                <a:cubicBezTo>
                  <a:pt x="5" y="10"/>
                  <a:pt x="5" y="10"/>
                  <a:pt x="5" y="10"/>
                </a:cubicBezTo>
                <a:cubicBezTo>
                  <a:pt x="13" y="17"/>
                  <a:pt x="13" y="17"/>
                  <a:pt x="13" y="17"/>
                </a:cubicBezTo>
                <a:cubicBezTo>
                  <a:pt x="13" y="17"/>
                  <a:pt x="13" y="17"/>
                  <a:pt x="13" y="17"/>
                </a:cubicBezTo>
                <a:cubicBezTo>
                  <a:pt x="17" y="13"/>
                  <a:pt x="23" y="10"/>
                  <a:pt x="28" y="10"/>
                </a:cubicBezTo>
                <a:cubicBezTo>
                  <a:pt x="29" y="10"/>
                  <a:pt x="29" y="10"/>
                  <a:pt x="29" y="10"/>
                </a:cubicBezTo>
                <a:cubicBezTo>
                  <a:pt x="34" y="10"/>
                  <a:pt x="39" y="12"/>
                  <a:pt x="43" y="14"/>
                </a:cubicBezTo>
                <a:cubicBezTo>
                  <a:pt x="46" y="17"/>
                  <a:pt x="46" y="17"/>
                  <a:pt x="46" y="17"/>
                </a:cubicBezTo>
                <a:cubicBezTo>
                  <a:pt x="38" y="24"/>
                  <a:pt x="38" y="24"/>
                  <a:pt x="38" y="24"/>
                </a:cubicBezTo>
                <a:lnTo>
                  <a:pt x="63" y="29"/>
                </a:lnTo>
                <a:close/>
              </a:path>
            </a:pathLst>
          </a:custGeom>
          <a:solidFill>
            <a:schemeClr val="bg2">
              <a:alpha val="67059"/>
            </a:schemeClr>
          </a:solidFill>
          <a:ln>
            <a:noFill/>
          </a:ln>
          <a:extLst/>
        </p:spPr>
        <p:txBody>
          <a:bodyPr vert="horz" wrap="square" lIns="95135" tIns="47567" rIns="95135" bIns="47567" numCol="1" anchor="t" anchorCtr="0" compatLnSpc="1">
            <a:prstTxWarp prst="textNoShape">
              <a:avLst/>
            </a:prstTxWarp>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a:defRPr/>
            </a:pPr>
            <a:endParaRPr lang="en-US" sz="1836" dirty="0">
              <a:solidFill>
                <a:srgbClr val="000000"/>
              </a:solidFill>
            </a:endParaRPr>
          </a:p>
        </p:txBody>
      </p:sp>
      <p:sp>
        <p:nvSpPr>
          <p:cNvPr id="4" name="AutoShape 3"/>
          <p:cNvSpPr>
            <a:spLocks noChangeAspect="1" noChangeArrowheads="1" noTextEdit="1"/>
          </p:cNvSpPr>
          <p:nvPr/>
        </p:nvSpPr>
        <p:spPr bwMode="auto">
          <a:xfrm>
            <a:off x="2560637" y="1480017"/>
            <a:ext cx="1021655" cy="409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dirty="0">
              <a:solidFill>
                <a:srgbClr val="EB3C00"/>
              </a:solidFill>
            </a:endParaRPr>
          </a:p>
        </p:txBody>
      </p:sp>
      <p:sp>
        <p:nvSpPr>
          <p:cNvPr id="5" name="AutoShape 12"/>
          <p:cNvSpPr>
            <a:spLocks noChangeAspect="1" noChangeArrowheads="1" noTextEdit="1"/>
          </p:cNvSpPr>
          <p:nvPr/>
        </p:nvSpPr>
        <p:spPr bwMode="auto">
          <a:xfrm>
            <a:off x="5026577" y="-888888"/>
            <a:ext cx="1657961" cy="8302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60" tIns="46630" rIns="93260" bIns="46630" numCol="1" anchor="t" anchorCtr="0" compatLnSpc="1">
            <a:prstTxWarp prst="textNoShape">
              <a:avLst/>
            </a:prstTxWarp>
          </a:bodyPr>
          <a:lstStyle/>
          <a:p>
            <a:pPr defTabSz="932597"/>
            <a:endParaRPr lang="en-US" sz="1836" dirty="0">
              <a:solidFill>
                <a:srgbClr val="EB3C00"/>
              </a:solidFill>
            </a:endParaRPr>
          </a:p>
        </p:txBody>
      </p:sp>
      <p:sp>
        <p:nvSpPr>
          <p:cNvPr id="6" name="Title 1"/>
          <p:cNvSpPr txBox="1">
            <a:spLocks/>
          </p:cNvSpPr>
          <p:nvPr/>
        </p:nvSpPr>
        <p:spPr>
          <a:xfrm>
            <a:off x="172959" y="-2557"/>
            <a:ext cx="10945690" cy="2677656"/>
          </a:xfrm>
          <a:prstGeom prst="rect">
            <a:avLst/>
          </a:prstGeom>
          <a:noFill/>
        </p:spPr>
        <p:txBody>
          <a:bodyPr vert="horz" wrap="square" lIns="146304" tIns="91440" rIns="146304" bIns="91440" rtlCol="0" anchor="t" anchorCtr="0">
            <a:spAutoFit/>
          </a:bodyPr>
          <a:lstStyle>
            <a:lvl1pPr algn="l" defTabSz="932667" rtl="0" eaLnBrk="1" latinLnBrk="0" hangingPunct="1">
              <a:lnSpc>
                <a:spcPct val="90000"/>
              </a:lnSpc>
              <a:spcBef>
                <a:spcPct val="0"/>
              </a:spcBef>
              <a:buNone/>
              <a:defRPr lang="en-US" sz="7199" b="0" kern="1200" cap="none" spc="-100" baseline="0">
                <a:ln w="3175">
                  <a:noFill/>
                </a:ln>
                <a:gradFill>
                  <a:gsLst>
                    <a:gs pos="100000">
                      <a:schemeClr val="tx1"/>
                    </a:gs>
                    <a:gs pos="0">
                      <a:schemeClr val="tx1"/>
                    </a:gs>
                  </a:gsLst>
                  <a:lin ang="5400000" scaled="0"/>
                </a:gradFill>
                <a:effectLst/>
                <a:latin typeface="+mj-lt"/>
                <a:ea typeface="+mn-ea"/>
                <a:cs typeface="Segoe UI" pitchFamily="34" charset="0"/>
              </a:defRPr>
            </a:lvl1pPr>
          </a:lstStyle>
          <a:p>
            <a:r>
              <a:rPr lang="it-IT" sz="6000" dirty="0" smtClean="0">
                <a:solidFill>
                  <a:srgbClr val="FFFFFF"/>
                </a:solidFill>
              </a:rPr>
              <a:t>Scenario Two – Bing Logistics</a:t>
            </a:r>
            <a:br>
              <a:rPr lang="it-IT" sz="6000" dirty="0" smtClean="0">
                <a:solidFill>
                  <a:srgbClr val="FFFFFF"/>
                </a:solidFill>
              </a:rPr>
            </a:br>
            <a:r>
              <a:rPr lang="it-IT" sz="6000" dirty="0" smtClean="0">
                <a:solidFill>
                  <a:srgbClr val="FFFFFF"/>
                </a:solidFill>
              </a:rPr>
              <a:t>Synchronised Identity Model</a:t>
            </a:r>
          </a:p>
          <a:p>
            <a:r>
              <a:rPr lang="en-US" sz="6000" dirty="0">
                <a:solidFill>
                  <a:srgbClr val="FFFFFF"/>
                </a:solidFill>
              </a:rPr>
              <a:t>Tips &amp; Tricks</a:t>
            </a:r>
            <a:endParaRPr lang="it-IT" sz="6000" dirty="0">
              <a:solidFill>
                <a:srgbClr val="FFFFFF"/>
              </a:solidFill>
            </a:endParaRPr>
          </a:p>
        </p:txBody>
      </p:sp>
      <p:sp>
        <p:nvSpPr>
          <p:cNvPr id="9" name="TextBox 8"/>
          <p:cNvSpPr txBox="1"/>
          <p:nvPr/>
        </p:nvSpPr>
        <p:spPr>
          <a:xfrm>
            <a:off x="3868076" y="2366072"/>
            <a:ext cx="8631086" cy="5564600"/>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Use the new AD Connect tool to configure AD sync</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Dirsync (Office 365 portal) still supported by Microsoft</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Must maintain an exchange server on-prem (or tool)</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Can have reverse syncing from Azure AD to on-prem (with Azure AD Premium subscription)</a:t>
            </a:r>
          </a:p>
          <a:p>
            <a:pPr marL="342900" indent="-342900">
              <a:lnSpc>
                <a:spcPct val="90000"/>
              </a:lnSpc>
              <a:spcAft>
                <a:spcPts val="600"/>
              </a:spcAft>
              <a:buFont typeface="Arial" panose="020B0604020202020204" pitchFamily="34" charset="0"/>
              <a:buChar char="•"/>
            </a:pPr>
            <a:r>
              <a:rPr lang="en-NZ" sz="2400" dirty="0" smtClean="0">
                <a:gradFill>
                  <a:gsLst>
                    <a:gs pos="2917">
                      <a:schemeClr val="tx1"/>
                    </a:gs>
                    <a:gs pos="30000">
                      <a:schemeClr val="tx1"/>
                    </a:gs>
                  </a:gsLst>
                  <a:lin ang="5400000" scaled="0"/>
                </a:gradFill>
              </a:rPr>
              <a:t>With Azure AD Premium you can provide a self service password reset facility.</a:t>
            </a:r>
          </a:p>
          <a:p>
            <a:pPr marL="342900" indent="-342900">
              <a:lnSpc>
                <a:spcPct val="90000"/>
              </a:lnSpc>
              <a:spcAft>
                <a:spcPts val="600"/>
              </a:spcAft>
              <a:buFont typeface="Arial" panose="020B0604020202020204" pitchFamily="34" charset="0"/>
              <a:buChar char="•"/>
            </a:pPr>
            <a:r>
              <a:rPr lang="en-US" sz="2400" dirty="0"/>
              <a:t>Don’t sync the </a:t>
            </a:r>
            <a:r>
              <a:rPr lang="en-NZ" sz="2400" dirty="0"/>
              <a:t>msExchMailboxGUID</a:t>
            </a:r>
            <a:r>
              <a:rPr lang="en-US" sz="2400" dirty="0"/>
              <a:t> attribute when using 3</a:t>
            </a:r>
            <a:r>
              <a:rPr lang="en-US" sz="2400" baseline="30000" dirty="0"/>
              <a:t>rd</a:t>
            </a:r>
            <a:r>
              <a:rPr lang="en-US" sz="2400" dirty="0"/>
              <a:t> party migration tools (removing the attribute post sync won’t delete from </a:t>
            </a:r>
            <a:r>
              <a:rPr lang="en-US" sz="2400" dirty="0" smtClean="0"/>
              <a:t>O365)</a:t>
            </a:r>
          </a:p>
          <a:p>
            <a:pPr marL="342900" indent="-342900">
              <a:lnSpc>
                <a:spcPct val="90000"/>
              </a:lnSpc>
              <a:spcAft>
                <a:spcPts val="600"/>
              </a:spcAft>
              <a:buFont typeface="Arial" panose="020B0604020202020204" pitchFamily="34" charset="0"/>
              <a:buChar char="•"/>
            </a:pPr>
            <a:r>
              <a:rPr lang="en-US" sz="2400" dirty="0" smtClean="0"/>
              <a:t>Convert on premise mailboxes to mail enabled user – do not delete or disconnect the mailbox</a:t>
            </a:r>
            <a:endParaRPr lang="en-US" sz="2400" dirty="0"/>
          </a:p>
          <a:p>
            <a:pPr marL="342900" indent="-342900">
              <a:lnSpc>
                <a:spcPct val="90000"/>
              </a:lnSpc>
              <a:spcAft>
                <a:spcPts val="600"/>
              </a:spcAft>
              <a:buFont typeface="Arial" panose="020B0604020202020204" pitchFamily="34" charset="0"/>
              <a:buChar char="•"/>
            </a:pPr>
            <a:endParaRPr lang="en-NZ" sz="2400" dirty="0" smtClean="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endParaRPr lang="en-NZ" sz="2400" dirty="0" smtClean="0">
              <a:gradFill>
                <a:gsLst>
                  <a:gs pos="2917">
                    <a:schemeClr val="tx1"/>
                  </a:gs>
                  <a:gs pos="30000">
                    <a:schemeClr val="tx1"/>
                  </a:gs>
                </a:gsLst>
                <a:lin ang="5400000" scaled="0"/>
              </a:gradFill>
            </a:endParaRP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959" y="2589215"/>
            <a:ext cx="3695117" cy="3058160"/>
          </a:xfrm>
          <a:prstGeom prst="rect">
            <a:avLst/>
          </a:prstGeom>
        </p:spPr>
      </p:pic>
    </p:spTree>
    <p:custDataLst>
      <p:tags r:id="rId1"/>
    </p:custDataLst>
    <p:extLst>
      <p:ext uri="{BB962C8B-B14F-4D97-AF65-F5344CB8AC3E}">
        <p14:creationId xmlns:p14="http://schemas.microsoft.com/office/powerpoint/2010/main" val="3052509292"/>
      </p:ext>
    </p:extLst>
  </p:cSld>
  <p:clrMapOvr>
    <a:masterClrMapping/>
  </p:clrMapOvr>
  <p:transition advTm="158074">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6.3|61.6"/>
</p:tagLst>
</file>

<file path=ppt/tags/tag2.xml><?xml version="1.0" encoding="utf-8"?>
<p:tagLst xmlns:a="http://schemas.openxmlformats.org/drawingml/2006/main" xmlns:r="http://schemas.openxmlformats.org/officeDocument/2006/relationships" xmlns:p="http://schemas.openxmlformats.org/presentationml/2006/main">
  <p:tag name="TIMING" val="|0.1|2.4|0.1|0.1|0.1|0.1|0.3"/>
</p:tagLst>
</file>

<file path=ppt/tags/tag3.xml><?xml version="1.0" encoding="utf-8"?>
<p:tagLst xmlns:a="http://schemas.openxmlformats.org/drawingml/2006/main" xmlns:r="http://schemas.openxmlformats.org/officeDocument/2006/relationships" xmlns:p="http://schemas.openxmlformats.org/presentationml/2006/main">
  <p:tag name="TIMING" val="|16.4|135.6"/>
</p:tagLst>
</file>

<file path=ppt/tags/tag4.xml><?xml version="1.0" encoding="utf-8"?>
<p:tagLst xmlns:a="http://schemas.openxmlformats.org/drawingml/2006/main" xmlns:r="http://schemas.openxmlformats.org/officeDocument/2006/relationships" xmlns:p="http://schemas.openxmlformats.org/presentationml/2006/main">
  <p:tag name="TIMING" val="|1.8|95.3|0.4|1.4|0.8|0.8"/>
</p:tagLst>
</file>

<file path=ppt/tags/tag5.xml><?xml version="1.0" encoding="utf-8"?>
<p:tagLst xmlns:a="http://schemas.openxmlformats.org/drawingml/2006/main" xmlns:r="http://schemas.openxmlformats.org/officeDocument/2006/relationships" xmlns:p="http://schemas.openxmlformats.org/presentationml/2006/main">
  <p:tag name="TIMING" val="|22.1|141.1"/>
</p:tagLst>
</file>

<file path=ppt/tags/tag6.xml><?xml version="1.0" encoding="utf-8"?>
<p:tagLst xmlns:a="http://schemas.openxmlformats.org/drawingml/2006/main" xmlns:r="http://schemas.openxmlformats.org/officeDocument/2006/relationships" xmlns:p="http://schemas.openxmlformats.org/presentationml/2006/main">
  <p:tag name="TIMING" val="|66"/>
</p:tagLst>
</file>

<file path=ppt/tags/tag7.xml><?xml version="1.0" encoding="utf-8"?>
<p:tagLst xmlns:a="http://schemas.openxmlformats.org/drawingml/2006/main" xmlns:r="http://schemas.openxmlformats.org/officeDocument/2006/relationships" xmlns:p="http://schemas.openxmlformats.org/presentationml/2006/main">
  <p:tag name="TIMING" val="|25.9|39.2|20.4|67"/>
</p:tagLst>
</file>

<file path=ppt/tags/tag8.xml><?xml version="1.0" encoding="utf-8"?>
<p:tagLst xmlns:a="http://schemas.openxmlformats.org/drawingml/2006/main" xmlns:r="http://schemas.openxmlformats.org/officeDocument/2006/relationships" xmlns:p="http://schemas.openxmlformats.org/presentationml/2006/main">
  <p:tag name="TIMING" val="|33.2|19.7"/>
</p:tagLst>
</file>

<file path=ppt/tags/tag9.xml><?xml version="1.0" encoding="utf-8"?>
<p:tagLst xmlns:a="http://schemas.openxmlformats.org/drawingml/2006/main" xmlns:r="http://schemas.openxmlformats.org/officeDocument/2006/relationships" xmlns:p="http://schemas.openxmlformats.org/presentationml/2006/main">
  <p:tag name="TIMING" val="|15|95.3|32.8"/>
</p:tagLst>
</file>

<file path=ppt/theme/theme1.xml><?xml version="1.0" encoding="utf-8"?>
<a:theme xmlns:a="http://schemas.openxmlformats.org/drawingml/2006/main" name="5-30610_Microsoft_Ignite_Keynote_Template">
  <a:themeElements>
    <a:clrScheme name="Ignite - Breakout - Gray Back">
      <a:dk1>
        <a:srgbClr val="000000"/>
      </a:dk1>
      <a:lt1>
        <a:srgbClr val="FFFFFF"/>
      </a:lt1>
      <a:dk2>
        <a:srgbClr val="505050"/>
      </a:dk2>
      <a:lt2>
        <a:srgbClr val="47D8FF"/>
      </a:lt2>
      <a:accent1>
        <a:srgbClr val="0078D7"/>
      </a:accent1>
      <a:accent2>
        <a:srgbClr val="5C2D91"/>
      </a:accent2>
      <a:accent3>
        <a:srgbClr val="B4009E"/>
      </a:accent3>
      <a:accent4>
        <a:srgbClr val="00BCF2"/>
      </a:accent4>
      <a:accent5>
        <a:srgbClr val="BAD80A"/>
      </a:accent5>
      <a:accent6>
        <a:srgbClr val="FF8C00"/>
      </a:accent6>
      <a:hlink>
        <a:srgbClr val="47D8FF"/>
      </a:hlink>
      <a:folHlink>
        <a:srgbClr val="47D8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398" fontAlgn="base">
          <a:spcBef>
            <a:spcPct val="0"/>
          </a:spcBef>
          <a:spcAft>
            <a:spcPct val="0"/>
          </a:spcAft>
          <a:defRPr sz="2000" dirty="0">
            <a:gradFill>
              <a:gsLst>
                <a:gs pos="16814">
                  <a:srgbClr val="FFFFFF"/>
                </a:gs>
                <a:gs pos="46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Ignite_2015_Breakout_Template_v02.potx" id="{DA6A3121-A306-4E81-BF43-CBCE095D8B76}" vid="{C3266B5A-74AF-44F8-8FA8-F258E4A695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Microsoft_Ignite_2015_Breakout_Template_v02</Template>
  <TotalTime>0</TotalTime>
  <Words>2045</Words>
  <Application>Microsoft Office PowerPoint</Application>
  <PresentationFormat>Custom</PresentationFormat>
  <Paragraphs>277</Paragraphs>
  <Slides>23</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Consolas</vt:lpstr>
      <vt:lpstr>Segoe UI</vt:lpstr>
      <vt:lpstr>Segoe UI Light</vt:lpstr>
      <vt:lpstr>Segoe UI Semibold</vt:lpstr>
      <vt:lpstr>Wingdings</vt:lpstr>
      <vt:lpstr>5-30610_Microsoft_Ignite_Keynote_Template</vt:lpstr>
      <vt:lpstr>PowerPoint Presentation</vt:lpstr>
      <vt:lpstr>Identity Management in Office 365: Which one’s right for you?</vt:lpstr>
      <vt:lpstr>PowerPoint Presentation</vt:lpstr>
      <vt:lpstr>PowerPoint Presentation</vt:lpstr>
      <vt:lpstr>Agenda</vt:lpstr>
      <vt:lpstr>Scenario One – Mini Supermarket Cloud Identity Model</vt:lpstr>
      <vt:lpstr>Scenario One – Mini Supermarket Cloud Identity Model Tips &amp; Tricks</vt:lpstr>
      <vt:lpstr>PowerPoint Presentation</vt:lpstr>
      <vt:lpstr>PowerPoint Presentation</vt:lpstr>
      <vt:lpstr>Deep Dive:  O365 - A Peek Inside the Sausage Factory [M367] </vt:lpstr>
      <vt:lpstr>Demo: Azure AD Connect Express Settings</vt:lpstr>
      <vt:lpstr>PowerPoint Presentation</vt:lpstr>
      <vt:lpstr>PowerPoint Presentation</vt:lpstr>
      <vt:lpstr>Other considerations for choosing federation </vt:lpstr>
      <vt:lpstr>Change between models as needs change</vt:lpstr>
      <vt:lpstr>Summary</vt:lpstr>
      <vt:lpstr>Choose the simplest model for your needs</vt:lpstr>
      <vt:lpstr>New Identity Features</vt:lpstr>
      <vt:lpstr>Related Ignite NZ Sessions</vt:lpstr>
      <vt:lpstr>PowerPoint Presentation</vt:lpstr>
      <vt:lpstr>Resources</vt:lpstr>
      <vt:lpstr>PowerPoint Presentation</vt:lpstr>
      <vt:lpstr>PowerPoint Presentation</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2015-06-24T01:51:26Z</dcterms:created>
  <dcterms:modified xsi:type="dcterms:W3CDTF">2015-09-03T05:45:41Z</dcterms:modified>
</cp:coreProperties>
</file>