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49"/>
  </p:notesMasterIdLst>
  <p:handoutMasterIdLst>
    <p:handoutMasterId r:id="rId50"/>
  </p:handoutMasterIdLst>
  <p:sldIdLst>
    <p:sldId id="1521" r:id="rId2"/>
    <p:sldId id="1508" r:id="rId3"/>
    <p:sldId id="1542" r:id="rId4"/>
    <p:sldId id="1545" r:id="rId5"/>
    <p:sldId id="1562" r:id="rId6"/>
    <p:sldId id="1563" r:id="rId7"/>
    <p:sldId id="1560" r:id="rId8"/>
    <p:sldId id="1565" r:id="rId9"/>
    <p:sldId id="1595" r:id="rId10"/>
    <p:sldId id="1557" r:id="rId11"/>
    <p:sldId id="1547" r:id="rId12"/>
    <p:sldId id="1577" r:id="rId13"/>
    <p:sldId id="1570" r:id="rId14"/>
    <p:sldId id="1558" r:id="rId15"/>
    <p:sldId id="1566" r:id="rId16"/>
    <p:sldId id="1567" r:id="rId17"/>
    <p:sldId id="1568" r:id="rId18"/>
    <p:sldId id="1569" r:id="rId19"/>
    <p:sldId id="1571" r:id="rId20"/>
    <p:sldId id="1573" r:id="rId21"/>
    <p:sldId id="1574" r:id="rId22"/>
    <p:sldId id="1575" r:id="rId23"/>
    <p:sldId id="1576" r:id="rId24"/>
    <p:sldId id="1549" r:id="rId25"/>
    <p:sldId id="1585" r:id="rId26"/>
    <p:sldId id="1578" r:id="rId27"/>
    <p:sldId id="1579" r:id="rId28"/>
    <p:sldId id="1580" r:id="rId29"/>
    <p:sldId id="1581" r:id="rId30"/>
    <p:sldId id="1582" r:id="rId31"/>
    <p:sldId id="1583" r:id="rId32"/>
    <p:sldId id="1584" r:id="rId33"/>
    <p:sldId id="1552" r:id="rId34"/>
    <p:sldId id="1589" r:id="rId35"/>
    <p:sldId id="1543" r:id="rId36"/>
    <p:sldId id="1586" r:id="rId37"/>
    <p:sldId id="1587" r:id="rId38"/>
    <p:sldId id="1588" r:id="rId39"/>
    <p:sldId id="1564" r:id="rId40"/>
    <p:sldId id="1596" r:id="rId41"/>
    <p:sldId id="1594" r:id="rId42"/>
    <p:sldId id="1554" r:id="rId43"/>
    <p:sldId id="1541" r:id="rId44"/>
    <p:sldId id="1530" r:id="rId45"/>
    <p:sldId id="1523" r:id="rId46"/>
    <p:sldId id="1524" r:id="rId47"/>
    <p:sldId id="1326" r:id="rId48"/>
  </p:sldIdLst>
  <p:sldSz cx="12436475" cy="6994525"/>
  <p:notesSz cx="6807200" cy="9939338"/>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21"/>
            <p14:sldId id="1508"/>
            <p14:sldId id="1542"/>
            <p14:sldId id="1545"/>
            <p14:sldId id="1562"/>
            <p14:sldId id="1563"/>
            <p14:sldId id="1560"/>
            <p14:sldId id="1565"/>
            <p14:sldId id="1595"/>
            <p14:sldId id="1557"/>
            <p14:sldId id="1547"/>
            <p14:sldId id="1577"/>
            <p14:sldId id="1570"/>
            <p14:sldId id="1558"/>
            <p14:sldId id="1566"/>
            <p14:sldId id="1567"/>
            <p14:sldId id="1568"/>
            <p14:sldId id="1569"/>
            <p14:sldId id="1571"/>
            <p14:sldId id="1573"/>
            <p14:sldId id="1574"/>
            <p14:sldId id="1575"/>
            <p14:sldId id="1576"/>
            <p14:sldId id="1549"/>
            <p14:sldId id="1585"/>
            <p14:sldId id="1578"/>
            <p14:sldId id="1579"/>
            <p14:sldId id="1580"/>
            <p14:sldId id="1581"/>
            <p14:sldId id="1582"/>
            <p14:sldId id="1583"/>
            <p14:sldId id="1584"/>
            <p14:sldId id="1552"/>
            <p14:sldId id="1589"/>
            <p14:sldId id="1543"/>
            <p14:sldId id="1586"/>
            <p14:sldId id="1587"/>
            <p14:sldId id="1588"/>
            <p14:sldId id="1564"/>
            <p14:sldId id="1596"/>
            <p14:sldId id="1594"/>
            <p14:sldId id="1554"/>
            <p14:sldId id="1541"/>
          </p14:sldIdLst>
        </p14:section>
        <p14:section name="Compulsory Slides" id="{F6B29FD8-C735-4346-9A78-4FFF5E98E3A6}">
          <p14:sldIdLst>
            <p14:sldId id="1530"/>
            <p14:sldId id="1523"/>
            <p14:sldId id="1524"/>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C10"/>
    <a:srgbClr val="BAD80A"/>
    <a:srgbClr val="E5D800"/>
    <a:srgbClr val="019E4A"/>
    <a:srgbClr val="0072C6"/>
    <a:srgbClr val="FF8C00"/>
    <a:srgbClr val="F9F7F8"/>
    <a:srgbClr val="0078D7"/>
    <a:srgbClr val="002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9" autoAdjust="0"/>
    <p:restoredTop sz="63152" autoAdjust="0"/>
  </p:normalViewPr>
  <p:slideViewPr>
    <p:cSldViewPr>
      <p:cViewPr varScale="1">
        <p:scale>
          <a:sx n="46" d="100"/>
          <a:sy n="46" d="100"/>
        </p:scale>
        <p:origin x="1698" y="48"/>
      </p:cViewPr>
      <p:guideLst/>
    </p:cSldViewPr>
  </p:slideViewPr>
  <p:outlineViewPr>
    <p:cViewPr>
      <p:scale>
        <a:sx n="33" d="100"/>
        <a:sy n="33" d="100"/>
      </p:scale>
      <p:origin x="0" y="-8054"/>
    </p:cViewPr>
  </p:outlineViewPr>
  <p:notesTextViewPr>
    <p:cViewPr>
      <p:scale>
        <a:sx n="125" d="100"/>
        <a:sy n="125"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2581"/>
            <a:ext cx="2949787" cy="496967"/>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9/4/2015 3:20 PM</a:t>
            </a:fld>
            <a:endParaRPr lang="en-US" dirty="0">
              <a:latin typeface="Segoe UI" pitchFamily="34" charset="0"/>
            </a:endParaRPr>
          </a:p>
        </p:txBody>
      </p:sp>
      <p:sp>
        <p:nvSpPr>
          <p:cNvPr id="8" name="Footer Placeholder 7"/>
          <p:cNvSpPr>
            <a:spLocks noGrp="1"/>
          </p:cNvSpPr>
          <p:nvPr>
            <p:ph type="ftr" sz="quarter" idx="2"/>
          </p:nvPr>
        </p:nvSpPr>
        <p:spPr>
          <a:xfrm>
            <a:off x="0" y="9440646"/>
            <a:ext cx="5752084" cy="361349"/>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40738" y="9440646"/>
            <a:ext cx="1064886" cy="496967"/>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9442371"/>
            <a:ext cx="5876883" cy="386925"/>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9/4/2015 3:20 PM</a:t>
            </a:fld>
            <a:endParaRPr lang="en-US" dirty="0"/>
          </a:p>
        </p:txBody>
      </p:sp>
      <p:sp>
        <p:nvSpPr>
          <p:cNvPr id="12" name="Notes Placeholder 11"/>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865537" y="9440646"/>
            <a:ext cx="940087" cy="496967"/>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947512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20119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40619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28867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13165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27366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84664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68062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13101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368794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49765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303322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606595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659777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156919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659912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331996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621316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844537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491616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77798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48672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864377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433186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217434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233637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398770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365768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202885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97636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590484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612698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95892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59328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1335156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173909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200867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1056217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9/4/2015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a:prstGeom prst="rect">
            <a:avLst/>
          </a:prstGeom>
        </p:spPr>
      </p:sp>
      <p:sp>
        <p:nvSpPr>
          <p:cNvPr id="3" name="Notes Placeholder 2"/>
          <p:cNvSpPr>
            <a:spLocks noGrp="1"/>
          </p:cNvSpPr>
          <p:nvPr>
            <p:ph type="body" idx="1"/>
          </p:nvPr>
        </p:nvSpPr>
        <p:spPr>
          <a:xfrm>
            <a:off x="680720" y="4721186"/>
            <a:ext cx="5445760" cy="4472702"/>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26479" y="9440646"/>
            <a:ext cx="679145" cy="496967"/>
          </a:xfrm>
          <a:prstGeom prst="rect">
            <a:avLst/>
          </a:prstGeom>
        </p:spPr>
        <p:txBody>
          <a:bodyPr/>
          <a:lstStyle/>
          <a:p>
            <a:fld id="{EC87E0CF-87F6-4B58-B8B8-DCAB2DAAF3CA}" type="slidenum">
              <a:rPr lang="en-US" smtClean="0"/>
              <a:pPr/>
              <a:t>46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9/4/2015 3:20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0783891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49787" cy="496967"/>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9/4/2015 3:20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47</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59489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62859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39224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2797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04255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400"/>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8"/>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6830960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4/09/2015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4/09/2015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7" r:id="rId1"/>
    <p:sldLayoutId id="2147484334" r:id="rId2"/>
    <p:sldLayoutId id="2147484335" r:id="rId3"/>
    <p:sldLayoutId id="2147484240" r:id="rId4"/>
    <p:sldLayoutId id="2147484272" r:id="rId5"/>
    <p:sldLayoutId id="2147484241" r:id="rId6"/>
    <p:sldLayoutId id="2147484273" r:id="rId7"/>
    <p:sldLayoutId id="2147484244" r:id="rId8"/>
    <p:sldLayoutId id="2147484274" r:id="rId9"/>
    <p:sldLayoutId id="2147484245" r:id="rId10"/>
    <p:sldLayoutId id="2147484275" r:id="rId11"/>
    <p:sldLayoutId id="2147484247" r:id="rId12"/>
    <p:sldLayoutId id="2147484249" r:id="rId13"/>
    <p:sldLayoutId id="2147484250" r:id="rId14"/>
    <p:sldLayoutId id="2147484264" r:id="rId15"/>
    <p:sldLayoutId id="2147484251" r:id="rId16"/>
    <p:sldLayoutId id="2147484270" r:id="rId17"/>
    <p:sldLayoutId id="2147484252" r:id="rId18"/>
    <p:sldLayoutId id="2147484253" r:id="rId19"/>
    <p:sldLayoutId id="2147484254" r:id="rId20"/>
    <p:sldLayoutId id="2147484271" r:id="rId21"/>
    <p:sldLayoutId id="2147484257" r:id="rId22"/>
    <p:sldLayoutId id="2147484258" r:id="rId23"/>
    <p:sldLayoutId id="2147484259" r:id="rId24"/>
    <p:sldLayoutId id="2147484260" r:id="rId25"/>
    <p:sldLayoutId id="2147484261" r:id="rId26"/>
    <p:sldLayoutId id="2147484263" r:id="rId27"/>
    <p:sldLayoutId id="2147484333"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4.emf"/><Relationship Id="rId11" Type="http://schemas.openxmlformats.org/officeDocument/2006/relationships/image" Target="../media/image17.emf"/><Relationship Id="rId5" Type="http://schemas.openxmlformats.org/officeDocument/2006/relationships/image" Target="../media/image13.emf"/><Relationship Id="rId10" Type="http://schemas.openxmlformats.org/officeDocument/2006/relationships/image" Target="../media/image29.emf"/><Relationship Id="rId4" Type="http://schemas.openxmlformats.org/officeDocument/2006/relationships/image" Target="../media/image12.emf"/><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30.emf"/><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30.emf"/><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29.emf"/><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29.emf"/><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29.emf"/><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29.emf"/><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29.emf"/><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30.emf"/><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29.emf"/><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29.emf"/><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29.emf"/><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22.xml"/><Relationship Id="rId5" Type="http://schemas.openxmlformats.org/officeDocument/2006/relationships/image" Target="../media/image13.emf"/><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22.xml"/><Relationship Id="rId5" Type="http://schemas.openxmlformats.org/officeDocument/2006/relationships/image" Target="../media/image13.emf"/><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13.emf"/><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22.xml"/><Relationship Id="rId5" Type="http://schemas.openxmlformats.org/officeDocument/2006/relationships/image" Target="../media/image13.emf"/><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 Id="rId9" Type="http://schemas.openxmlformats.org/officeDocument/2006/relationships/image" Target="../media/image38.emf"/></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13.emf"/><Relationship Id="rId3" Type="http://schemas.openxmlformats.org/officeDocument/2006/relationships/image" Target="../media/image11.emf"/><Relationship Id="rId7" Type="http://schemas.openxmlformats.org/officeDocument/2006/relationships/image" Target="../media/image26.emf"/><Relationship Id="rId12" Type="http://schemas.openxmlformats.org/officeDocument/2006/relationships/image" Target="../media/image41.emf"/><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image" Target="../media/image25.emf"/><Relationship Id="rId11" Type="http://schemas.openxmlformats.org/officeDocument/2006/relationships/image" Target="../media/image29.emf"/><Relationship Id="rId5" Type="http://schemas.openxmlformats.org/officeDocument/2006/relationships/image" Target="../media/image24.emf"/><Relationship Id="rId15" Type="http://schemas.openxmlformats.org/officeDocument/2006/relationships/image" Target="../media/image22.emf"/><Relationship Id="rId10" Type="http://schemas.openxmlformats.org/officeDocument/2006/relationships/image" Target="../media/image28.emf"/><Relationship Id="rId4" Type="http://schemas.openxmlformats.org/officeDocument/2006/relationships/image" Target="../media/image40.emf"/><Relationship Id="rId9" Type="http://schemas.openxmlformats.org/officeDocument/2006/relationships/image" Target="../media/image37.emf"/><Relationship Id="rId14" Type="http://schemas.openxmlformats.org/officeDocument/2006/relationships/image" Target="../media/image42.emf"/></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40.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13.emf"/><Relationship Id="rId3" Type="http://schemas.openxmlformats.org/officeDocument/2006/relationships/image" Target="../media/image11.emf"/><Relationship Id="rId7" Type="http://schemas.openxmlformats.org/officeDocument/2006/relationships/image" Target="../media/image26.emf"/><Relationship Id="rId12" Type="http://schemas.openxmlformats.org/officeDocument/2006/relationships/image" Target="../media/image41.emf"/><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image" Target="../media/image25.emf"/><Relationship Id="rId11" Type="http://schemas.openxmlformats.org/officeDocument/2006/relationships/image" Target="../media/image29.emf"/><Relationship Id="rId5" Type="http://schemas.openxmlformats.org/officeDocument/2006/relationships/image" Target="../media/image24.emf"/><Relationship Id="rId15" Type="http://schemas.openxmlformats.org/officeDocument/2006/relationships/image" Target="../media/image22.emf"/><Relationship Id="rId10" Type="http://schemas.openxmlformats.org/officeDocument/2006/relationships/image" Target="../media/image28.emf"/><Relationship Id="rId4" Type="http://schemas.openxmlformats.org/officeDocument/2006/relationships/image" Target="../media/image40.emf"/><Relationship Id="rId9" Type="http://schemas.openxmlformats.org/officeDocument/2006/relationships/image" Target="../media/image37.emf"/><Relationship Id="rId14" Type="http://schemas.openxmlformats.org/officeDocument/2006/relationships/image" Target="../media/image42.emf"/></Relationships>
</file>

<file path=ppt/slides/_rels/slide41.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13.emf"/><Relationship Id="rId3" Type="http://schemas.openxmlformats.org/officeDocument/2006/relationships/image" Target="../media/image11.emf"/><Relationship Id="rId7" Type="http://schemas.openxmlformats.org/officeDocument/2006/relationships/image" Target="../media/image26.emf"/><Relationship Id="rId12" Type="http://schemas.openxmlformats.org/officeDocument/2006/relationships/image" Target="../media/image41.emf"/><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image" Target="../media/image25.emf"/><Relationship Id="rId11" Type="http://schemas.openxmlformats.org/officeDocument/2006/relationships/image" Target="../media/image29.emf"/><Relationship Id="rId5" Type="http://schemas.openxmlformats.org/officeDocument/2006/relationships/image" Target="../media/image24.emf"/><Relationship Id="rId15" Type="http://schemas.openxmlformats.org/officeDocument/2006/relationships/image" Target="../media/image22.emf"/><Relationship Id="rId10" Type="http://schemas.openxmlformats.org/officeDocument/2006/relationships/image" Target="../media/image28.emf"/><Relationship Id="rId4" Type="http://schemas.openxmlformats.org/officeDocument/2006/relationships/image" Target="../media/image40.emf"/><Relationship Id="rId9" Type="http://schemas.openxmlformats.org/officeDocument/2006/relationships/image" Target="../media/image37.emf"/><Relationship Id="rId14" Type="http://schemas.openxmlformats.org/officeDocument/2006/relationships/image" Target="../media/image42.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image" Target="../media/image43.gif"/><Relationship Id="rId5" Type="http://schemas.openxmlformats.org/officeDocument/2006/relationships/image" Target="../media/image11.emf"/><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aka.ms/technetnz" TargetMode="External"/><Relationship Id="rId7"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49.png"/><Relationship Id="rId5" Type="http://schemas.openxmlformats.org/officeDocument/2006/relationships/hyperlink" Target="http://aka.ms/ch9nz" TargetMode="External"/><Relationship Id="rId10" Type="http://schemas.openxmlformats.org/officeDocument/2006/relationships/image" Target="../media/image48.png"/><Relationship Id="rId4" Type="http://schemas.openxmlformats.org/officeDocument/2006/relationships/hyperlink" Target="http://aka.ms/msdnnz" TargetMode="External"/><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 Id="rId9"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17.emf"/><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11.emf"/><Relationship Id="rId5" Type="http://schemas.openxmlformats.org/officeDocument/2006/relationships/image" Target="../media/image17.emf"/><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5514318" y="2406776"/>
            <a:ext cx="3096344" cy="4007509"/>
            <a:chOff x="3327" y="2112"/>
            <a:chExt cx="1152" cy="1491"/>
          </a:xfrm>
        </p:grpSpPr>
        <p:sp>
          <p:nvSpPr>
            <p:cNvPr id="4" name="AutoShape 3"/>
            <p:cNvSpPr>
              <a:spLocks noChangeAspect="1" noChangeArrowheads="1" noTextEdit="1"/>
            </p:cNvSpPr>
            <p:nvPr/>
          </p:nvSpPr>
          <p:spPr bwMode="auto">
            <a:xfrm>
              <a:off x="3327" y="2112"/>
              <a:ext cx="1152" cy="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 name="Rectangle 5"/>
            <p:cNvSpPr>
              <a:spLocks noChangeArrowheads="1"/>
            </p:cNvSpPr>
            <p:nvPr/>
          </p:nvSpPr>
          <p:spPr bwMode="auto">
            <a:xfrm>
              <a:off x="3328" y="2112"/>
              <a:ext cx="1152" cy="14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 name="Rectangle 6"/>
            <p:cNvSpPr>
              <a:spLocks noChangeArrowheads="1"/>
            </p:cNvSpPr>
            <p:nvPr/>
          </p:nvSpPr>
          <p:spPr bwMode="auto">
            <a:xfrm>
              <a:off x="3328" y="2112"/>
              <a:ext cx="1152" cy="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 name="Freeform 7"/>
            <p:cNvSpPr>
              <a:spLocks/>
            </p:cNvSpPr>
            <p:nvPr/>
          </p:nvSpPr>
          <p:spPr bwMode="auto">
            <a:xfrm>
              <a:off x="3531" y="3210"/>
              <a:ext cx="677" cy="49"/>
            </a:xfrm>
            <a:custGeom>
              <a:avLst/>
              <a:gdLst>
                <a:gd name="T0" fmla="*/ 1394 w 1438"/>
                <a:gd name="T1" fmla="*/ 0 h 103"/>
                <a:gd name="T2" fmla="*/ 1388 w 1438"/>
                <a:gd name="T3" fmla="*/ 0 h 103"/>
                <a:gd name="T4" fmla="*/ 1344 w 1438"/>
                <a:gd name="T5" fmla="*/ 0 h 103"/>
                <a:gd name="T6" fmla="*/ 1344 w 1438"/>
                <a:gd name="T7" fmla="*/ 36 h 103"/>
                <a:gd name="T8" fmla="*/ 1249 w 1438"/>
                <a:gd name="T9" fmla="*/ 36 h 103"/>
                <a:gd name="T10" fmla="*/ 1249 w 1438"/>
                <a:gd name="T11" fmla="*/ 63 h 103"/>
                <a:gd name="T12" fmla="*/ 1180 w 1438"/>
                <a:gd name="T13" fmla="*/ 63 h 103"/>
                <a:gd name="T14" fmla="*/ 1180 w 1438"/>
                <a:gd name="T15" fmla="*/ 36 h 103"/>
                <a:gd name="T16" fmla="*/ 1023 w 1438"/>
                <a:gd name="T17" fmla="*/ 36 h 103"/>
                <a:gd name="T18" fmla="*/ 1023 w 1438"/>
                <a:gd name="T19" fmla="*/ 0 h 103"/>
                <a:gd name="T20" fmla="*/ 903 w 1438"/>
                <a:gd name="T21" fmla="*/ 0 h 103"/>
                <a:gd name="T22" fmla="*/ 903 w 1438"/>
                <a:gd name="T23" fmla="*/ 63 h 103"/>
                <a:gd name="T24" fmla="*/ 868 w 1438"/>
                <a:gd name="T25" fmla="*/ 63 h 103"/>
                <a:gd name="T26" fmla="*/ 834 w 1438"/>
                <a:gd name="T27" fmla="*/ 63 h 103"/>
                <a:gd name="T28" fmla="*/ 834 w 1438"/>
                <a:gd name="T29" fmla="*/ 0 h 103"/>
                <a:gd name="T30" fmla="*/ 738 w 1438"/>
                <a:gd name="T31" fmla="*/ 0 h 103"/>
                <a:gd name="T32" fmla="*/ 779 w 1438"/>
                <a:gd name="T33" fmla="*/ 40 h 103"/>
                <a:gd name="T34" fmla="*/ 779 w 1438"/>
                <a:gd name="T35" fmla="*/ 63 h 103"/>
                <a:gd name="T36" fmla="*/ 637 w 1438"/>
                <a:gd name="T37" fmla="*/ 63 h 103"/>
                <a:gd name="T38" fmla="*/ 637 w 1438"/>
                <a:gd name="T39" fmla="*/ 63 h 103"/>
                <a:gd name="T40" fmla="*/ 568 w 1438"/>
                <a:gd name="T41" fmla="*/ 63 h 103"/>
                <a:gd name="T42" fmla="*/ 478 w 1438"/>
                <a:gd name="T43" fmla="*/ 63 h 103"/>
                <a:gd name="T44" fmla="*/ 478 w 1438"/>
                <a:gd name="T45" fmla="*/ 63 h 103"/>
                <a:gd name="T46" fmla="*/ 478 w 1438"/>
                <a:gd name="T47" fmla="*/ 0 h 103"/>
                <a:gd name="T48" fmla="*/ 402 w 1438"/>
                <a:gd name="T49" fmla="*/ 0 h 103"/>
                <a:gd name="T50" fmla="*/ 402 w 1438"/>
                <a:gd name="T51" fmla="*/ 66 h 103"/>
                <a:gd name="T52" fmla="*/ 134 w 1438"/>
                <a:gd name="T53" fmla="*/ 66 h 103"/>
                <a:gd name="T54" fmla="*/ 134 w 1438"/>
                <a:gd name="T55" fmla="*/ 66 h 103"/>
                <a:gd name="T56" fmla="*/ 134 w 1438"/>
                <a:gd name="T57" fmla="*/ 66 h 103"/>
                <a:gd name="T58" fmla="*/ 0 w 1438"/>
                <a:gd name="T59" fmla="*/ 66 h 103"/>
                <a:gd name="T60" fmla="*/ 42 w 1438"/>
                <a:gd name="T61" fmla="*/ 103 h 103"/>
                <a:gd name="T62" fmla="*/ 1394 w 1438"/>
                <a:gd name="T63" fmla="*/ 103 h 103"/>
                <a:gd name="T64" fmla="*/ 1438 w 1438"/>
                <a:gd name="T65" fmla="*/ 51 h 103"/>
                <a:gd name="T66" fmla="*/ 1394 w 1438"/>
                <a:gd name="T6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8" h="103">
                  <a:moveTo>
                    <a:pt x="1394" y="0"/>
                  </a:moveTo>
                  <a:cubicBezTo>
                    <a:pt x="1392" y="0"/>
                    <a:pt x="1388" y="0"/>
                    <a:pt x="1388" y="0"/>
                  </a:cubicBezTo>
                  <a:cubicBezTo>
                    <a:pt x="1344" y="0"/>
                    <a:pt x="1344" y="0"/>
                    <a:pt x="1344" y="0"/>
                  </a:cubicBezTo>
                  <a:cubicBezTo>
                    <a:pt x="1344" y="36"/>
                    <a:pt x="1344" y="36"/>
                    <a:pt x="1344" y="36"/>
                  </a:cubicBezTo>
                  <a:cubicBezTo>
                    <a:pt x="1249" y="36"/>
                    <a:pt x="1249" y="36"/>
                    <a:pt x="1249" y="36"/>
                  </a:cubicBezTo>
                  <a:cubicBezTo>
                    <a:pt x="1249" y="63"/>
                    <a:pt x="1249" y="63"/>
                    <a:pt x="1249" y="63"/>
                  </a:cubicBezTo>
                  <a:cubicBezTo>
                    <a:pt x="1180" y="63"/>
                    <a:pt x="1180" y="63"/>
                    <a:pt x="1180" y="63"/>
                  </a:cubicBezTo>
                  <a:cubicBezTo>
                    <a:pt x="1180" y="36"/>
                    <a:pt x="1180" y="36"/>
                    <a:pt x="1180" y="36"/>
                  </a:cubicBezTo>
                  <a:cubicBezTo>
                    <a:pt x="1023" y="36"/>
                    <a:pt x="1023" y="36"/>
                    <a:pt x="1023" y="36"/>
                  </a:cubicBezTo>
                  <a:cubicBezTo>
                    <a:pt x="1023" y="0"/>
                    <a:pt x="1023" y="0"/>
                    <a:pt x="1023" y="0"/>
                  </a:cubicBezTo>
                  <a:cubicBezTo>
                    <a:pt x="903" y="0"/>
                    <a:pt x="903" y="0"/>
                    <a:pt x="903" y="0"/>
                  </a:cubicBezTo>
                  <a:cubicBezTo>
                    <a:pt x="903" y="63"/>
                    <a:pt x="903" y="63"/>
                    <a:pt x="903" y="63"/>
                  </a:cubicBezTo>
                  <a:cubicBezTo>
                    <a:pt x="868" y="63"/>
                    <a:pt x="868" y="63"/>
                    <a:pt x="868" y="63"/>
                  </a:cubicBezTo>
                  <a:cubicBezTo>
                    <a:pt x="834" y="63"/>
                    <a:pt x="834" y="63"/>
                    <a:pt x="834" y="63"/>
                  </a:cubicBezTo>
                  <a:cubicBezTo>
                    <a:pt x="834" y="0"/>
                    <a:pt x="834" y="0"/>
                    <a:pt x="834" y="0"/>
                  </a:cubicBezTo>
                  <a:cubicBezTo>
                    <a:pt x="738" y="0"/>
                    <a:pt x="738" y="0"/>
                    <a:pt x="738" y="0"/>
                  </a:cubicBezTo>
                  <a:cubicBezTo>
                    <a:pt x="779" y="40"/>
                    <a:pt x="779" y="40"/>
                    <a:pt x="779" y="40"/>
                  </a:cubicBezTo>
                  <a:cubicBezTo>
                    <a:pt x="779" y="63"/>
                    <a:pt x="779" y="63"/>
                    <a:pt x="779" y="63"/>
                  </a:cubicBezTo>
                  <a:cubicBezTo>
                    <a:pt x="637" y="63"/>
                    <a:pt x="637" y="63"/>
                    <a:pt x="637" y="63"/>
                  </a:cubicBezTo>
                  <a:cubicBezTo>
                    <a:pt x="637" y="63"/>
                    <a:pt x="637" y="63"/>
                    <a:pt x="637" y="63"/>
                  </a:cubicBezTo>
                  <a:cubicBezTo>
                    <a:pt x="568" y="63"/>
                    <a:pt x="568" y="63"/>
                    <a:pt x="568" y="63"/>
                  </a:cubicBezTo>
                  <a:cubicBezTo>
                    <a:pt x="478" y="63"/>
                    <a:pt x="478" y="63"/>
                    <a:pt x="478" y="63"/>
                  </a:cubicBezTo>
                  <a:cubicBezTo>
                    <a:pt x="478" y="63"/>
                    <a:pt x="478" y="63"/>
                    <a:pt x="478" y="63"/>
                  </a:cubicBezTo>
                  <a:cubicBezTo>
                    <a:pt x="478" y="0"/>
                    <a:pt x="478" y="0"/>
                    <a:pt x="478" y="0"/>
                  </a:cubicBezTo>
                  <a:cubicBezTo>
                    <a:pt x="402" y="0"/>
                    <a:pt x="402" y="0"/>
                    <a:pt x="402" y="0"/>
                  </a:cubicBezTo>
                  <a:cubicBezTo>
                    <a:pt x="402" y="66"/>
                    <a:pt x="402" y="66"/>
                    <a:pt x="402" y="66"/>
                  </a:cubicBezTo>
                  <a:cubicBezTo>
                    <a:pt x="134" y="66"/>
                    <a:pt x="134" y="66"/>
                    <a:pt x="134" y="66"/>
                  </a:cubicBezTo>
                  <a:cubicBezTo>
                    <a:pt x="134" y="66"/>
                    <a:pt x="134" y="66"/>
                    <a:pt x="134" y="66"/>
                  </a:cubicBezTo>
                  <a:cubicBezTo>
                    <a:pt x="134" y="66"/>
                    <a:pt x="134" y="66"/>
                    <a:pt x="134" y="66"/>
                  </a:cubicBezTo>
                  <a:cubicBezTo>
                    <a:pt x="0" y="66"/>
                    <a:pt x="0" y="66"/>
                    <a:pt x="0" y="66"/>
                  </a:cubicBezTo>
                  <a:cubicBezTo>
                    <a:pt x="5" y="87"/>
                    <a:pt x="22" y="103"/>
                    <a:pt x="42" y="103"/>
                  </a:cubicBezTo>
                  <a:cubicBezTo>
                    <a:pt x="45" y="103"/>
                    <a:pt x="1390" y="103"/>
                    <a:pt x="1394" y="103"/>
                  </a:cubicBezTo>
                  <a:cubicBezTo>
                    <a:pt x="1418" y="103"/>
                    <a:pt x="1438" y="80"/>
                    <a:pt x="1438" y="51"/>
                  </a:cubicBezTo>
                  <a:cubicBezTo>
                    <a:pt x="1438" y="23"/>
                    <a:pt x="1418" y="0"/>
                    <a:pt x="1394" y="0"/>
                  </a:cubicBezTo>
                </a:path>
              </a:pathLst>
            </a:custGeom>
            <a:solidFill>
              <a:srgbClr val="00A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 name="Freeform 8"/>
            <p:cNvSpPr>
              <a:spLocks/>
            </p:cNvSpPr>
            <p:nvPr/>
          </p:nvSpPr>
          <p:spPr bwMode="auto">
            <a:xfrm>
              <a:off x="3565" y="2817"/>
              <a:ext cx="223" cy="425"/>
            </a:xfrm>
            <a:custGeom>
              <a:avLst/>
              <a:gdLst>
                <a:gd name="T0" fmla="*/ 455 w 475"/>
                <a:gd name="T1" fmla="*/ 590 h 903"/>
                <a:gd name="T2" fmla="*/ 475 w 475"/>
                <a:gd name="T3" fmla="*/ 570 h 903"/>
                <a:gd name="T4" fmla="*/ 475 w 475"/>
                <a:gd name="T5" fmla="*/ 497 h 903"/>
                <a:gd name="T6" fmla="*/ 455 w 475"/>
                <a:gd name="T7" fmla="*/ 477 h 903"/>
                <a:gd name="T8" fmla="*/ 230 w 475"/>
                <a:gd name="T9" fmla="*/ 477 h 903"/>
                <a:gd name="T10" fmla="*/ 230 w 475"/>
                <a:gd name="T11" fmla="*/ 322 h 903"/>
                <a:gd name="T12" fmla="*/ 382 w 475"/>
                <a:gd name="T13" fmla="*/ 322 h 903"/>
                <a:gd name="T14" fmla="*/ 402 w 475"/>
                <a:gd name="T15" fmla="*/ 302 h 903"/>
                <a:gd name="T16" fmla="*/ 402 w 475"/>
                <a:gd name="T17" fmla="*/ 20 h 903"/>
                <a:gd name="T18" fmla="*/ 382 w 475"/>
                <a:gd name="T19" fmla="*/ 0 h 903"/>
                <a:gd name="T20" fmla="*/ 67 w 475"/>
                <a:gd name="T21" fmla="*/ 0 h 903"/>
                <a:gd name="T22" fmla="*/ 20 w 475"/>
                <a:gd name="T23" fmla="*/ 0 h 903"/>
                <a:gd name="T24" fmla="*/ 0 w 475"/>
                <a:gd name="T25" fmla="*/ 20 h 903"/>
                <a:gd name="T26" fmla="*/ 0 w 475"/>
                <a:gd name="T27" fmla="*/ 302 h 903"/>
                <a:gd name="T28" fmla="*/ 20 w 475"/>
                <a:gd name="T29" fmla="*/ 322 h 903"/>
                <a:gd name="T30" fmla="*/ 67 w 475"/>
                <a:gd name="T31" fmla="*/ 322 h 903"/>
                <a:gd name="T32" fmla="*/ 115 w 475"/>
                <a:gd name="T33" fmla="*/ 322 h 903"/>
                <a:gd name="T34" fmla="*/ 115 w 475"/>
                <a:gd name="T35" fmla="*/ 477 h 903"/>
                <a:gd name="T36" fmla="*/ 20 w 475"/>
                <a:gd name="T37" fmla="*/ 477 h 903"/>
                <a:gd name="T38" fmla="*/ 0 w 475"/>
                <a:gd name="T39" fmla="*/ 497 h 903"/>
                <a:gd name="T40" fmla="*/ 0 w 475"/>
                <a:gd name="T41" fmla="*/ 570 h 903"/>
                <a:gd name="T42" fmla="*/ 20 w 475"/>
                <a:gd name="T43" fmla="*/ 590 h 903"/>
                <a:gd name="T44" fmla="*/ 131 w 475"/>
                <a:gd name="T45" fmla="*/ 590 h 903"/>
                <a:gd name="T46" fmla="*/ 232 w 475"/>
                <a:gd name="T47" fmla="*/ 590 h 903"/>
                <a:gd name="T48" fmla="*/ 232 w 475"/>
                <a:gd name="T49" fmla="*/ 714 h 903"/>
                <a:gd name="T50" fmla="*/ 211 w 475"/>
                <a:gd name="T51" fmla="*/ 714 h 903"/>
                <a:gd name="T52" fmla="*/ 211 w 475"/>
                <a:gd name="T53" fmla="*/ 778 h 903"/>
                <a:gd name="T54" fmla="*/ 20 w 475"/>
                <a:gd name="T55" fmla="*/ 778 h 903"/>
                <a:gd name="T56" fmla="*/ 0 w 475"/>
                <a:gd name="T57" fmla="*/ 798 h 903"/>
                <a:gd name="T58" fmla="*/ 0 w 475"/>
                <a:gd name="T59" fmla="*/ 815 h 903"/>
                <a:gd name="T60" fmla="*/ 20 w 475"/>
                <a:gd name="T61" fmla="*/ 836 h 903"/>
                <a:gd name="T62" fmla="*/ 63 w 475"/>
                <a:gd name="T63" fmla="*/ 836 h 903"/>
                <a:gd name="T64" fmla="*/ 65 w 475"/>
                <a:gd name="T65" fmla="*/ 836 h 903"/>
                <a:gd name="T66" fmla="*/ 65 w 475"/>
                <a:gd name="T67" fmla="*/ 836 h 903"/>
                <a:gd name="T68" fmla="*/ 63 w 475"/>
                <a:gd name="T69" fmla="*/ 836 h 903"/>
                <a:gd name="T70" fmla="*/ 29 w 475"/>
                <a:gd name="T71" fmla="*/ 869 h 903"/>
                <a:gd name="T72" fmla="*/ 63 w 475"/>
                <a:gd name="T73" fmla="*/ 903 h 903"/>
                <a:gd name="T74" fmla="*/ 97 w 475"/>
                <a:gd name="T75" fmla="*/ 869 h 903"/>
                <a:gd name="T76" fmla="*/ 66 w 475"/>
                <a:gd name="T77" fmla="*/ 836 h 903"/>
                <a:gd name="T78" fmla="*/ 423 w 475"/>
                <a:gd name="T79" fmla="*/ 836 h 903"/>
                <a:gd name="T80" fmla="*/ 423 w 475"/>
                <a:gd name="T81" fmla="*/ 836 h 903"/>
                <a:gd name="T82" fmla="*/ 455 w 475"/>
                <a:gd name="T83" fmla="*/ 836 h 903"/>
                <a:gd name="T84" fmla="*/ 475 w 475"/>
                <a:gd name="T85" fmla="*/ 815 h 903"/>
                <a:gd name="T86" fmla="*/ 475 w 475"/>
                <a:gd name="T87" fmla="*/ 798 h 903"/>
                <a:gd name="T88" fmla="*/ 455 w 475"/>
                <a:gd name="T89" fmla="*/ 778 h 903"/>
                <a:gd name="T90" fmla="*/ 299 w 475"/>
                <a:gd name="T91" fmla="*/ 778 h 903"/>
                <a:gd name="T92" fmla="*/ 299 w 475"/>
                <a:gd name="T93" fmla="*/ 714 h 903"/>
                <a:gd name="T94" fmla="*/ 278 w 475"/>
                <a:gd name="T95" fmla="*/ 714 h 903"/>
                <a:gd name="T96" fmla="*/ 278 w 475"/>
                <a:gd name="T97" fmla="*/ 590 h 903"/>
                <a:gd name="T98" fmla="*/ 455 w 475"/>
                <a:gd name="T99" fmla="*/ 59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5" h="903">
                  <a:moveTo>
                    <a:pt x="455" y="590"/>
                  </a:moveTo>
                  <a:cubicBezTo>
                    <a:pt x="475" y="590"/>
                    <a:pt x="475" y="570"/>
                    <a:pt x="475" y="570"/>
                  </a:cubicBezTo>
                  <a:cubicBezTo>
                    <a:pt x="475" y="497"/>
                    <a:pt x="475" y="497"/>
                    <a:pt x="475" y="497"/>
                  </a:cubicBezTo>
                  <a:cubicBezTo>
                    <a:pt x="475" y="477"/>
                    <a:pt x="455" y="477"/>
                    <a:pt x="455" y="477"/>
                  </a:cubicBezTo>
                  <a:cubicBezTo>
                    <a:pt x="230" y="477"/>
                    <a:pt x="230" y="477"/>
                    <a:pt x="230" y="477"/>
                  </a:cubicBezTo>
                  <a:cubicBezTo>
                    <a:pt x="230" y="322"/>
                    <a:pt x="230" y="322"/>
                    <a:pt x="230" y="322"/>
                  </a:cubicBezTo>
                  <a:cubicBezTo>
                    <a:pt x="382" y="322"/>
                    <a:pt x="382" y="322"/>
                    <a:pt x="382" y="322"/>
                  </a:cubicBezTo>
                  <a:cubicBezTo>
                    <a:pt x="402" y="322"/>
                    <a:pt x="402" y="302"/>
                    <a:pt x="402" y="302"/>
                  </a:cubicBezTo>
                  <a:cubicBezTo>
                    <a:pt x="402" y="20"/>
                    <a:pt x="402" y="20"/>
                    <a:pt x="402" y="20"/>
                  </a:cubicBezTo>
                  <a:cubicBezTo>
                    <a:pt x="402" y="0"/>
                    <a:pt x="382" y="0"/>
                    <a:pt x="382" y="0"/>
                  </a:cubicBezTo>
                  <a:cubicBezTo>
                    <a:pt x="67" y="0"/>
                    <a:pt x="67" y="0"/>
                    <a:pt x="67" y="0"/>
                  </a:cubicBezTo>
                  <a:cubicBezTo>
                    <a:pt x="20" y="0"/>
                    <a:pt x="20" y="0"/>
                    <a:pt x="20" y="0"/>
                  </a:cubicBezTo>
                  <a:cubicBezTo>
                    <a:pt x="0" y="0"/>
                    <a:pt x="0" y="20"/>
                    <a:pt x="0" y="20"/>
                  </a:cubicBezTo>
                  <a:cubicBezTo>
                    <a:pt x="0" y="302"/>
                    <a:pt x="0" y="302"/>
                    <a:pt x="0" y="302"/>
                  </a:cubicBezTo>
                  <a:cubicBezTo>
                    <a:pt x="0" y="322"/>
                    <a:pt x="20" y="322"/>
                    <a:pt x="20" y="322"/>
                  </a:cubicBezTo>
                  <a:cubicBezTo>
                    <a:pt x="67" y="322"/>
                    <a:pt x="67" y="322"/>
                    <a:pt x="67" y="322"/>
                  </a:cubicBezTo>
                  <a:cubicBezTo>
                    <a:pt x="115" y="322"/>
                    <a:pt x="115" y="322"/>
                    <a:pt x="115" y="322"/>
                  </a:cubicBezTo>
                  <a:cubicBezTo>
                    <a:pt x="115" y="477"/>
                    <a:pt x="115" y="477"/>
                    <a:pt x="115" y="477"/>
                  </a:cubicBezTo>
                  <a:cubicBezTo>
                    <a:pt x="20" y="477"/>
                    <a:pt x="20" y="477"/>
                    <a:pt x="20" y="477"/>
                  </a:cubicBezTo>
                  <a:cubicBezTo>
                    <a:pt x="0" y="477"/>
                    <a:pt x="0" y="497"/>
                    <a:pt x="0" y="497"/>
                  </a:cubicBezTo>
                  <a:cubicBezTo>
                    <a:pt x="0" y="570"/>
                    <a:pt x="0" y="570"/>
                    <a:pt x="0" y="570"/>
                  </a:cubicBezTo>
                  <a:cubicBezTo>
                    <a:pt x="0" y="590"/>
                    <a:pt x="20" y="590"/>
                    <a:pt x="20" y="590"/>
                  </a:cubicBezTo>
                  <a:cubicBezTo>
                    <a:pt x="131" y="590"/>
                    <a:pt x="131" y="590"/>
                    <a:pt x="131" y="590"/>
                  </a:cubicBezTo>
                  <a:cubicBezTo>
                    <a:pt x="232" y="590"/>
                    <a:pt x="232" y="590"/>
                    <a:pt x="232" y="590"/>
                  </a:cubicBezTo>
                  <a:cubicBezTo>
                    <a:pt x="232" y="714"/>
                    <a:pt x="232" y="714"/>
                    <a:pt x="232" y="714"/>
                  </a:cubicBezTo>
                  <a:cubicBezTo>
                    <a:pt x="211" y="714"/>
                    <a:pt x="211" y="714"/>
                    <a:pt x="211" y="714"/>
                  </a:cubicBezTo>
                  <a:cubicBezTo>
                    <a:pt x="211" y="778"/>
                    <a:pt x="211" y="778"/>
                    <a:pt x="211" y="778"/>
                  </a:cubicBezTo>
                  <a:cubicBezTo>
                    <a:pt x="20" y="778"/>
                    <a:pt x="20" y="778"/>
                    <a:pt x="20" y="778"/>
                  </a:cubicBezTo>
                  <a:cubicBezTo>
                    <a:pt x="20" y="778"/>
                    <a:pt x="0" y="778"/>
                    <a:pt x="0" y="798"/>
                  </a:cubicBezTo>
                  <a:cubicBezTo>
                    <a:pt x="0" y="815"/>
                    <a:pt x="0" y="815"/>
                    <a:pt x="0" y="815"/>
                  </a:cubicBezTo>
                  <a:cubicBezTo>
                    <a:pt x="0" y="815"/>
                    <a:pt x="0" y="836"/>
                    <a:pt x="20" y="836"/>
                  </a:cubicBezTo>
                  <a:cubicBezTo>
                    <a:pt x="63" y="836"/>
                    <a:pt x="63" y="836"/>
                    <a:pt x="63" y="836"/>
                  </a:cubicBezTo>
                  <a:cubicBezTo>
                    <a:pt x="65" y="836"/>
                    <a:pt x="65" y="836"/>
                    <a:pt x="65" y="836"/>
                  </a:cubicBezTo>
                  <a:cubicBezTo>
                    <a:pt x="65" y="836"/>
                    <a:pt x="65" y="836"/>
                    <a:pt x="65" y="836"/>
                  </a:cubicBezTo>
                  <a:cubicBezTo>
                    <a:pt x="64" y="836"/>
                    <a:pt x="63" y="836"/>
                    <a:pt x="63" y="836"/>
                  </a:cubicBezTo>
                  <a:cubicBezTo>
                    <a:pt x="44" y="836"/>
                    <a:pt x="29" y="851"/>
                    <a:pt x="29" y="869"/>
                  </a:cubicBezTo>
                  <a:cubicBezTo>
                    <a:pt x="29" y="888"/>
                    <a:pt x="44" y="903"/>
                    <a:pt x="63" y="903"/>
                  </a:cubicBezTo>
                  <a:cubicBezTo>
                    <a:pt x="82" y="903"/>
                    <a:pt x="97" y="888"/>
                    <a:pt x="97" y="869"/>
                  </a:cubicBezTo>
                  <a:cubicBezTo>
                    <a:pt x="97" y="852"/>
                    <a:pt x="83" y="837"/>
                    <a:pt x="66" y="836"/>
                  </a:cubicBezTo>
                  <a:cubicBezTo>
                    <a:pt x="423" y="836"/>
                    <a:pt x="423" y="836"/>
                    <a:pt x="423" y="836"/>
                  </a:cubicBezTo>
                  <a:cubicBezTo>
                    <a:pt x="423" y="836"/>
                    <a:pt x="423" y="836"/>
                    <a:pt x="423" y="836"/>
                  </a:cubicBezTo>
                  <a:cubicBezTo>
                    <a:pt x="455" y="836"/>
                    <a:pt x="455" y="836"/>
                    <a:pt x="455" y="836"/>
                  </a:cubicBezTo>
                  <a:cubicBezTo>
                    <a:pt x="455" y="836"/>
                    <a:pt x="475" y="836"/>
                    <a:pt x="475" y="815"/>
                  </a:cubicBezTo>
                  <a:cubicBezTo>
                    <a:pt x="475" y="798"/>
                    <a:pt x="475" y="798"/>
                    <a:pt x="475" y="798"/>
                  </a:cubicBezTo>
                  <a:cubicBezTo>
                    <a:pt x="475" y="798"/>
                    <a:pt x="475" y="778"/>
                    <a:pt x="455" y="778"/>
                  </a:cubicBezTo>
                  <a:cubicBezTo>
                    <a:pt x="299" y="778"/>
                    <a:pt x="299" y="778"/>
                    <a:pt x="299" y="778"/>
                  </a:cubicBezTo>
                  <a:cubicBezTo>
                    <a:pt x="299" y="714"/>
                    <a:pt x="299" y="714"/>
                    <a:pt x="299" y="714"/>
                  </a:cubicBezTo>
                  <a:cubicBezTo>
                    <a:pt x="278" y="714"/>
                    <a:pt x="278" y="714"/>
                    <a:pt x="278" y="714"/>
                  </a:cubicBezTo>
                  <a:cubicBezTo>
                    <a:pt x="278" y="590"/>
                    <a:pt x="278" y="590"/>
                    <a:pt x="278" y="590"/>
                  </a:cubicBezTo>
                  <a:cubicBezTo>
                    <a:pt x="455" y="590"/>
                    <a:pt x="455" y="590"/>
                    <a:pt x="455" y="590"/>
                  </a:cubicBezTo>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 name="Freeform 9"/>
            <p:cNvSpPr>
              <a:spLocks/>
            </p:cNvSpPr>
            <p:nvPr/>
          </p:nvSpPr>
          <p:spPr bwMode="auto">
            <a:xfrm>
              <a:off x="3962" y="2626"/>
              <a:ext cx="348" cy="209"/>
            </a:xfrm>
            <a:custGeom>
              <a:avLst/>
              <a:gdLst>
                <a:gd name="T0" fmla="*/ 667 w 740"/>
                <a:gd name="T1" fmla="*/ 221 h 445"/>
                <a:gd name="T2" fmla="*/ 545 w 740"/>
                <a:gd name="T3" fmla="*/ 126 h 445"/>
                <a:gd name="T4" fmla="*/ 544 w 740"/>
                <a:gd name="T5" fmla="*/ 126 h 445"/>
                <a:gd name="T6" fmla="*/ 544 w 740"/>
                <a:gd name="T7" fmla="*/ 126 h 445"/>
                <a:gd name="T8" fmla="*/ 418 w 740"/>
                <a:gd name="T9" fmla="*/ 0 h 445"/>
                <a:gd name="T10" fmla="*/ 308 w 740"/>
                <a:gd name="T11" fmla="*/ 66 h 445"/>
                <a:gd name="T12" fmla="*/ 268 w 740"/>
                <a:gd name="T13" fmla="*/ 59 h 445"/>
                <a:gd name="T14" fmla="*/ 150 w 740"/>
                <a:gd name="T15" fmla="*/ 177 h 445"/>
                <a:gd name="T16" fmla="*/ 150 w 740"/>
                <a:gd name="T17" fmla="*/ 178 h 445"/>
                <a:gd name="T18" fmla="*/ 134 w 740"/>
                <a:gd name="T19" fmla="*/ 177 h 445"/>
                <a:gd name="T20" fmla="*/ 0 w 740"/>
                <a:gd name="T21" fmla="*/ 311 h 445"/>
                <a:gd name="T22" fmla="*/ 134 w 740"/>
                <a:gd name="T23" fmla="*/ 445 h 445"/>
                <a:gd name="T24" fmla="*/ 624 w 740"/>
                <a:gd name="T25" fmla="*/ 445 h 445"/>
                <a:gd name="T26" fmla="*/ 740 w 740"/>
                <a:gd name="T27" fmla="*/ 329 h 445"/>
                <a:gd name="T28" fmla="*/ 667 w 740"/>
                <a:gd name="T29" fmla="*/ 22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0" h="445">
                  <a:moveTo>
                    <a:pt x="667" y="221"/>
                  </a:moveTo>
                  <a:cubicBezTo>
                    <a:pt x="653" y="166"/>
                    <a:pt x="604" y="126"/>
                    <a:pt x="545" y="126"/>
                  </a:cubicBezTo>
                  <a:cubicBezTo>
                    <a:pt x="544" y="126"/>
                    <a:pt x="544" y="126"/>
                    <a:pt x="544" y="126"/>
                  </a:cubicBezTo>
                  <a:cubicBezTo>
                    <a:pt x="544" y="126"/>
                    <a:pt x="544" y="126"/>
                    <a:pt x="544" y="126"/>
                  </a:cubicBezTo>
                  <a:cubicBezTo>
                    <a:pt x="544" y="56"/>
                    <a:pt x="487" y="0"/>
                    <a:pt x="418" y="0"/>
                  </a:cubicBezTo>
                  <a:cubicBezTo>
                    <a:pt x="370" y="0"/>
                    <a:pt x="329" y="27"/>
                    <a:pt x="308" y="66"/>
                  </a:cubicBezTo>
                  <a:cubicBezTo>
                    <a:pt x="295" y="62"/>
                    <a:pt x="282" y="59"/>
                    <a:pt x="268" y="59"/>
                  </a:cubicBezTo>
                  <a:cubicBezTo>
                    <a:pt x="203" y="59"/>
                    <a:pt x="150" y="112"/>
                    <a:pt x="150" y="177"/>
                  </a:cubicBezTo>
                  <a:cubicBezTo>
                    <a:pt x="150" y="178"/>
                    <a:pt x="150" y="178"/>
                    <a:pt x="150" y="178"/>
                  </a:cubicBezTo>
                  <a:cubicBezTo>
                    <a:pt x="145" y="178"/>
                    <a:pt x="140" y="177"/>
                    <a:pt x="134" y="177"/>
                  </a:cubicBezTo>
                  <a:cubicBezTo>
                    <a:pt x="60" y="177"/>
                    <a:pt x="0" y="237"/>
                    <a:pt x="0" y="311"/>
                  </a:cubicBezTo>
                  <a:cubicBezTo>
                    <a:pt x="0" y="385"/>
                    <a:pt x="60" y="445"/>
                    <a:pt x="134" y="445"/>
                  </a:cubicBezTo>
                  <a:cubicBezTo>
                    <a:pt x="624" y="445"/>
                    <a:pt x="624" y="445"/>
                    <a:pt x="624" y="445"/>
                  </a:cubicBezTo>
                  <a:cubicBezTo>
                    <a:pt x="688" y="445"/>
                    <a:pt x="740" y="393"/>
                    <a:pt x="740" y="329"/>
                  </a:cubicBezTo>
                  <a:cubicBezTo>
                    <a:pt x="740" y="280"/>
                    <a:pt x="710" y="238"/>
                    <a:pt x="667" y="2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 name="Freeform 10"/>
            <p:cNvSpPr>
              <a:spLocks noEditPoints="1"/>
            </p:cNvSpPr>
            <p:nvPr/>
          </p:nvSpPr>
          <p:spPr bwMode="auto">
            <a:xfrm>
              <a:off x="4159" y="2769"/>
              <a:ext cx="73" cy="50"/>
            </a:xfrm>
            <a:custGeom>
              <a:avLst/>
              <a:gdLst>
                <a:gd name="T0" fmla="*/ 73 w 73"/>
                <a:gd name="T1" fmla="*/ 50 h 50"/>
                <a:gd name="T2" fmla="*/ 0 w 73"/>
                <a:gd name="T3" fmla="*/ 50 h 50"/>
                <a:gd name="T4" fmla="*/ 0 w 73"/>
                <a:gd name="T5" fmla="*/ 0 h 50"/>
                <a:gd name="T6" fmla="*/ 73 w 73"/>
                <a:gd name="T7" fmla="*/ 0 h 50"/>
                <a:gd name="T8" fmla="*/ 73 w 73"/>
                <a:gd name="T9" fmla="*/ 50 h 50"/>
                <a:gd name="T10" fmla="*/ 1 w 73"/>
                <a:gd name="T11" fmla="*/ 48 h 50"/>
                <a:gd name="T12" fmla="*/ 71 w 73"/>
                <a:gd name="T13" fmla="*/ 48 h 50"/>
                <a:gd name="T14" fmla="*/ 71 w 73"/>
                <a:gd name="T15" fmla="*/ 2 h 50"/>
                <a:gd name="T16" fmla="*/ 1 w 73"/>
                <a:gd name="T17" fmla="*/ 2 h 50"/>
                <a:gd name="T18" fmla="*/ 1 w 73"/>
                <a:gd name="T1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0">
                  <a:moveTo>
                    <a:pt x="73" y="50"/>
                  </a:moveTo>
                  <a:lnTo>
                    <a:pt x="0" y="50"/>
                  </a:lnTo>
                  <a:lnTo>
                    <a:pt x="0" y="0"/>
                  </a:lnTo>
                  <a:lnTo>
                    <a:pt x="73" y="0"/>
                  </a:lnTo>
                  <a:lnTo>
                    <a:pt x="73" y="50"/>
                  </a:lnTo>
                  <a:close/>
                  <a:moveTo>
                    <a:pt x="1" y="48"/>
                  </a:moveTo>
                  <a:lnTo>
                    <a:pt x="71" y="48"/>
                  </a:lnTo>
                  <a:lnTo>
                    <a:pt x="71" y="2"/>
                  </a:lnTo>
                  <a:lnTo>
                    <a:pt x="1" y="2"/>
                  </a:lnTo>
                  <a:lnTo>
                    <a:pt x="1" y="4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 name="Freeform 11"/>
            <p:cNvSpPr>
              <a:spLocks noEditPoints="1"/>
            </p:cNvSpPr>
            <p:nvPr/>
          </p:nvSpPr>
          <p:spPr bwMode="auto">
            <a:xfrm>
              <a:off x="4159" y="2769"/>
              <a:ext cx="73" cy="50"/>
            </a:xfrm>
            <a:custGeom>
              <a:avLst/>
              <a:gdLst>
                <a:gd name="T0" fmla="*/ 73 w 73"/>
                <a:gd name="T1" fmla="*/ 50 h 50"/>
                <a:gd name="T2" fmla="*/ 0 w 73"/>
                <a:gd name="T3" fmla="*/ 50 h 50"/>
                <a:gd name="T4" fmla="*/ 0 w 73"/>
                <a:gd name="T5" fmla="*/ 0 h 50"/>
                <a:gd name="T6" fmla="*/ 73 w 73"/>
                <a:gd name="T7" fmla="*/ 0 h 50"/>
                <a:gd name="T8" fmla="*/ 73 w 73"/>
                <a:gd name="T9" fmla="*/ 50 h 50"/>
                <a:gd name="T10" fmla="*/ 1 w 73"/>
                <a:gd name="T11" fmla="*/ 48 h 50"/>
                <a:gd name="T12" fmla="*/ 71 w 73"/>
                <a:gd name="T13" fmla="*/ 48 h 50"/>
                <a:gd name="T14" fmla="*/ 71 w 73"/>
                <a:gd name="T15" fmla="*/ 2 h 50"/>
                <a:gd name="T16" fmla="*/ 1 w 73"/>
                <a:gd name="T17" fmla="*/ 2 h 50"/>
                <a:gd name="T18" fmla="*/ 1 w 73"/>
                <a:gd name="T1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0">
                  <a:moveTo>
                    <a:pt x="73" y="50"/>
                  </a:moveTo>
                  <a:lnTo>
                    <a:pt x="0" y="50"/>
                  </a:lnTo>
                  <a:lnTo>
                    <a:pt x="0" y="0"/>
                  </a:lnTo>
                  <a:lnTo>
                    <a:pt x="73" y="0"/>
                  </a:lnTo>
                  <a:lnTo>
                    <a:pt x="73" y="50"/>
                  </a:lnTo>
                  <a:moveTo>
                    <a:pt x="1" y="48"/>
                  </a:moveTo>
                  <a:lnTo>
                    <a:pt x="71" y="48"/>
                  </a:lnTo>
                  <a:lnTo>
                    <a:pt x="71" y="2"/>
                  </a:lnTo>
                  <a:lnTo>
                    <a:pt x="1" y="2"/>
                  </a:lnTo>
                  <a:lnTo>
                    <a:pt x="1"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Freeform 12"/>
            <p:cNvSpPr>
              <a:spLocks noEditPoints="1"/>
            </p:cNvSpPr>
            <p:nvPr/>
          </p:nvSpPr>
          <p:spPr bwMode="auto">
            <a:xfrm>
              <a:off x="4068" y="2685"/>
              <a:ext cx="242" cy="150"/>
            </a:xfrm>
            <a:custGeom>
              <a:avLst/>
              <a:gdLst>
                <a:gd name="T0" fmla="*/ 345 w 515"/>
                <a:gd name="T1" fmla="*/ 183 h 319"/>
                <a:gd name="T2" fmla="*/ 197 w 515"/>
                <a:gd name="T3" fmla="*/ 183 h 319"/>
                <a:gd name="T4" fmla="*/ 197 w 515"/>
                <a:gd name="T5" fmla="*/ 280 h 319"/>
                <a:gd name="T6" fmla="*/ 285 w 515"/>
                <a:gd name="T7" fmla="*/ 280 h 319"/>
                <a:gd name="T8" fmla="*/ 240 w 515"/>
                <a:gd name="T9" fmla="*/ 238 h 319"/>
                <a:gd name="T10" fmla="*/ 239 w 515"/>
                <a:gd name="T11" fmla="*/ 233 h 319"/>
                <a:gd name="T12" fmla="*/ 242 w 515"/>
                <a:gd name="T13" fmla="*/ 231 h 319"/>
                <a:gd name="T14" fmla="*/ 244 w 515"/>
                <a:gd name="T15" fmla="*/ 231 h 319"/>
                <a:gd name="T16" fmla="*/ 295 w 515"/>
                <a:gd name="T17" fmla="*/ 280 h 319"/>
                <a:gd name="T18" fmla="*/ 345 w 515"/>
                <a:gd name="T19" fmla="*/ 280 h 319"/>
                <a:gd name="T20" fmla="*/ 345 w 515"/>
                <a:gd name="T21" fmla="*/ 183 h 319"/>
                <a:gd name="T22" fmla="*/ 320 w 515"/>
                <a:gd name="T23" fmla="*/ 0 h 319"/>
                <a:gd name="T24" fmla="*/ 320 w 515"/>
                <a:gd name="T25" fmla="*/ 0 h 319"/>
                <a:gd name="T26" fmla="*/ 0 w 515"/>
                <a:gd name="T27" fmla="*/ 319 h 319"/>
                <a:gd name="T28" fmla="*/ 302 w 515"/>
                <a:gd name="T29" fmla="*/ 319 h 319"/>
                <a:gd name="T30" fmla="*/ 288 w 515"/>
                <a:gd name="T31" fmla="*/ 284 h 319"/>
                <a:gd name="T32" fmla="*/ 193 w 515"/>
                <a:gd name="T33" fmla="*/ 284 h 319"/>
                <a:gd name="T34" fmla="*/ 193 w 515"/>
                <a:gd name="T35" fmla="*/ 179 h 319"/>
                <a:gd name="T36" fmla="*/ 349 w 515"/>
                <a:gd name="T37" fmla="*/ 179 h 319"/>
                <a:gd name="T38" fmla="*/ 349 w 515"/>
                <a:gd name="T39" fmla="*/ 284 h 319"/>
                <a:gd name="T40" fmla="*/ 297 w 515"/>
                <a:gd name="T41" fmla="*/ 284 h 319"/>
                <a:gd name="T42" fmla="*/ 311 w 515"/>
                <a:gd name="T43" fmla="*/ 319 h 319"/>
                <a:gd name="T44" fmla="*/ 399 w 515"/>
                <a:gd name="T45" fmla="*/ 319 h 319"/>
                <a:gd name="T46" fmla="*/ 515 w 515"/>
                <a:gd name="T47" fmla="*/ 203 h 319"/>
                <a:gd name="T48" fmla="*/ 442 w 515"/>
                <a:gd name="T49" fmla="*/ 95 h 319"/>
                <a:gd name="T50" fmla="*/ 320 w 515"/>
                <a:gd name="T5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5" h="319">
                  <a:moveTo>
                    <a:pt x="345" y="183"/>
                  </a:moveTo>
                  <a:cubicBezTo>
                    <a:pt x="197" y="183"/>
                    <a:pt x="197" y="183"/>
                    <a:pt x="197" y="183"/>
                  </a:cubicBezTo>
                  <a:cubicBezTo>
                    <a:pt x="197" y="280"/>
                    <a:pt x="197" y="280"/>
                    <a:pt x="197" y="280"/>
                  </a:cubicBezTo>
                  <a:cubicBezTo>
                    <a:pt x="285" y="280"/>
                    <a:pt x="285" y="280"/>
                    <a:pt x="285" y="280"/>
                  </a:cubicBezTo>
                  <a:cubicBezTo>
                    <a:pt x="275" y="264"/>
                    <a:pt x="260" y="249"/>
                    <a:pt x="240" y="238"/>
                  </a:cubicBezTo>
                  <a:cubicBezTo>
                    <a:pt x="239" y="237"/>
                    <a:pt x="238" y="235"/>
                    <a:pt x="239" y="233"/>
                  </a:cubicBezTo>
                  <a:cubicBezTo>
                    <a:pt x="240" y="231"/>
                    <a:pt x="241" y="231"/>
                    <a:pt x="242" y="231"/>
                  </a:cubicBezTo>
                  <a:cubicBezTo>
                    <a:pt x="243" y="231"/>
                    <a:pt x="244" y="231"/>
                    <a:pt x="244" y="231"/>
                  </a:cubicBezTo>
                  <a:cubicBezTo>
                    <a:pt x="267" y="244"/>
                    <a:pt x="284" y="261"/>
                    <a:pt x="295" y="280"/>
                  </a:cubicBezTo>
                  <a:cubicBezTo>
                    <a:pt x="345" y="280"/>
                    <a:pt x="345" y="280"/>
                    <a:pt x="345" y="280"/>
                  </a:cubicBezTo>
                  <a:cubicBezTo>
                    <a:pt x="345" y="183"/>
                    <a:pt x="345" y="183"/>
                    <a:pt x="345" y="183"/>
                  </a:cubicBezTo>
                  <a:moveTo>
                    <a:pt x="320" y="0"/>
                  </a:moveTo>
                  <a:cubicBezTo>
                    <a:pt x="320" y="0"/>
                    <a:pt x="320" y="0"/>
                    <a:pt x="320" y="0"/>
                  </a:cubicBezTo>
                  <a:cubicBezTo>
                    <a:pt x="0" y="319"/>
                    <a:pt x="0" y="319"/>
                    <a:pt x="0" y="319"/>
                  </a:cubicBezTo>
                  <a:cubicBezTo>
                    <a:pt x="302" y="319"/>
                    <a:pt x="302" y="319"/>
                    <a:pt x="302" y="319"/>
                  </a:cubicBezTo>
                  <a:cubicBezTo>
                    <a:pt x="299" y="307"/>
                    <a:pt x="294" y="295"/>
                    <a:pt x="288" y="284"/>
                  </a:cubicBezTo>
                  <a:cubicBezTo>
                    <a:pt x="193" y="284"/>
                    <a:pt x="193" y="284"/>
                    <a:pt x="193" y="284"/>
                  </a:cubicBezTo>
                  <a:cubicBezTo>
                    <a:pt x="193" y="179"/>
                    <a:pt x="193" y="179"/>
                    <a:pt x="193" y="179"/>
                  </a:cubicBezTo>
                  <a:cubicBezTo>
                    <a:pt x="349" y="179"/>
                    <a:pt x="349" y="179"/>
                    <a:pt x="349" y="179"/>
                  </a:cubicBezTo>
                  <a:cubicBezTo>
                    <a:pt x="349" y="284"/>
                    <a:pt x="349" y="284"/>
                    <a:pt x="349" y="284"/>
                  </a:cubicBezTo>
                  <a:cubicBezTo>
                    <a:pt x="297" y="284"/>
                    <a:pt x="297" y="284"/>
                    <a:pt x="297" y="284"/>
                  </a:cubicBezTo>
                  <a:cubicBezTo>
                    <a:pt x="303" y="295"/>
                    <a:pt x="308" y="307"/>
                    <a:pt x="311" y="319"/>
                  </a:cubicBezTo>
                  <a:cubicBezTo>
                    <a:pt x="399" y="319"/>
                    <a:pt x="399" y="319"/>
                    <a:pt x="399" y="319"/>
                  </a:cubicBezTo>
                  <a:cubicBezTo>
                    <a:pt x="463" y="319"/>
                    <a:pt x="515" y="267"/>
                    <a:pt x="515" y="203"/>
                  </a:cubicBezTo>
                  <a:cubicBezTo>
                    <a:pt x="515" y="154"/>
                    <a:pt x="485" y="112"/>
                    <a:pt x="442" y="95"/>
                  </a:cubicBezTo>
                  <a:cubicBezTo>
                    <a:pt x="428" y="40"/>
                    <a:pt x="379" y="0"/>
                    <a:pt x="320"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Freeform 13"/>
            <p:cNvSpPr>
              <a:spLocks/>
            </p:cNvSpPr>
            <p:nvPr/>
          </p:nvSpPr>
          <p:spPr bwMode="auto">
            <a:xfrm>
              <a:off x="4159" y="2769"/>
              <a:ext cx="73" cy="50"/>
            </a:xfrm>
            <a:custGeom>
              <a:avLst/>
              <a:gdLst>
                <a:gd name="T0" fmla="*/ 156 w 156"/>
                <a:gd name="T1" fmla="*/ 0 h 105"/>
                <a:gd name="T2" fmla="*/ 0 w 156"/>
                <a:gd name="T3" fmla="*/ 0 h 105"/>
                <a:gd name="T4" fmla="*/ 0 w 156"/>
                <a:gd name="T5" fmla="*/ 105 h 105"/>
                <a:gd name="T6" fmla="*/ 95 w 156"/>
                <a:gd name="T7" fmla="*/ 105 h 105"/>
                <a:gd name="T8" fmla="*/ 92 w 156"/>
                <a:gd name="T9" fmla="*/ 101 h 105"/>
                <a:gd name="T10" fmla="*/ 4 w 156"/>
                <a:gd name="T11" fmla="*/ 101 h 105"/>
                <a:gd name="T12" fmla="*/ 4 w 156"/>
                <a:gd name="T13" fmla="*/ 4 h 105"/>
                <a:gd name="T14" fmla="*/ 152 w 156"/>
                <a:gd name="T15" fmla="*/ 4 h 105"/>
                <a:gd name="T16" fmla="*/ 152 w 156"/>
                <a:gd name="T17" fmla="*/ 101 h 105"/>
                <a:gd name="T18" fmla="*/ 102 w 156"/>
                <a:gd name="T19" fmla="*/ 101 h 105"/>
                <a:gd name="T20" fmla="*/ 104 w 156"/>
                <a:gd name="T21" fmla="*/ 105 h 105"/>
                <a:gd name="T22" fmla="*/ 156 w 156"/>
                <a:gd name="T23" fmla="*/ 105 h 105"/>
                <a:gd name="T24" fmla="*/ 156 w 156"/>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05">
                  <a:moveTo>
                    <a:pt x="156" y="0"/>
                  </a:moveTo>
                  <a:cubicBezTo>
                    <a:pt x="0" y="0"/>
                    <a:pt x="0" y="0"/>
                    <a:pt x="0" y="0"/>
                  </a:cubicBezTo>
                  <a:cubicBezTo>
                    <a:pt x="0" y="105"/>
                    <a:pt x="0" y="105"/>
                    <a:pt x="0" y="105"/>
                  </a:cubicBezTo>
                  <a:cubicBezTo>
                    <a:pt x="95" y="105"/>
                    <a:pt x="95" y="105"/>
                    <a:pt x="95" y="105"/>
                  </a:cubicBezTo>
                  <a:cubicBezTo>
                    <a:pt x="94" y="104"/>
                    <a:pt x="93" y="102"/>
                    <a:pt x="92" y="101"/>
                  </a:cubicBezTo>
                  <a:cubicBezTo>
                    <a:pt x="4" y="101"/>
                    <a:pt x="4" y="101"/>
                    <a:pt x="4" y="101"/>
                  </a:cubicBezTo>
                  <a:cubicBezTo>
                    <a:pt x="4" y="4"/>
                    <a:pt x="4" y="4"/>
                    <a:pt x="4" y="4"/>
                  </a:cubicBezTo>
                  <a:cubicBezTo>
                    <a:pt x="152" y="4"/>
                    <a:pt x="152" y="4"/>
                    <a:pt x="152" y="4"/>
                  </a:cubicBezTo>
                  <a:cubicBezTo>
                    <a:pt x="152" y="101"/>
                    <a:pt x="152" y="101"/>
                    <a:pt x="152" y="101"/>
                  </a:cubicBezTo>
                  <a:cubicBezTo>
                    <a:pt x="102" y="101"/>
                    <a:pt x="102" y="101"/>
                    <a:pt x="102" y="101"/>
                  </a:cubicBezTo>
                  <a:cubicBezTo>
                    <a:pt x="103" y="102"/>
                    <a:pt x="103" y="104"/>
                    <a:pt x="104" y="105"/>
                  </a:cubicBezTo>
                  <a:cubicBezTo>
                    <a:pt x="156" y="105"/>
                    <a:pt x="156" y="105"/>
                    <a:pt x="156" y="105"/>
                  </a:cubicBezTo>
                  <a:cubicBezTo>
                    <a:pt x="156" y="0"/>
                    <a:pt x="156" y="0"/>
                    <a:pt x="156" y="0"/>
                  </a:cubicBezTo>
                </a:path>
              </a:pathLst>
            </a:custGeom>
            <a:solidFill>
              <a:srgbClr val="001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 name="Freeform 14"/>
            <p:cNvSpPr>
              <a:spLocks/>
            </p:cNvSpPr>
            <p:nvPr/>
          </p:nvSpPr>
          <p:spPr bwMode="auto">
            <a:xfrm>
              <a:off x="4046" y="3173"/>
              <a:ext cx="26" cy="29"/>
            </a:xfrm>
            <a:custGeom>
              <a:avLst/>
              <a:gdLst>
                <a:gd name="T0" fmla="*/ 27 w 54"/>
                <a:gd name="T1" fmla="*/ 0 h 62"/>
                <a:gd name="T2" fmla="*/ 0 w 54"/>
                <a:gd name="T3" fmla="*/ 27 h 62"/>
                <a:gd name="T4" fmla="*/ 0 w 54"/>
                <a:gd name="T5" fmla="*/ 62 h 62"/>
                <a:gd name="T6" fmla="*/ 54 w 54"/>
                <a:gd name="T7" fmla="*/ 62 h 62"/>
                <a:gd name="T8" fmla="*/ 54 w 54"/>
                <a:gd name="T9" fmla="*/ 27 h 62"/>
                <a:gd name="T10" fmla="*/ 27 w 54"/>
                <a:gd name="T11" fmla="*/ 0 h 62"/>
              </a:gdLst>
              <a:ahLst/>
              <a:cxnLst>
                <a:cxn ang="0">
                  <a:pos x="T0" y="T1"/>
                </a:cxn>
                <a:cxn ang="0">
                  <a:pos x="T2" y="T3"/>
                </a:cxn>
                <a:cxn ang="0">
                  <a:pos x="T4" y="T5"/>
                </a:cxn>
                <a:cxn ang="0">
                  <a:pos x="T6" y="T7"/>
                </a:cxn>
                <a:cxn ang="0">
                  <a:pos x="T8" y="T9"/>
                </a:cxn>
                <a:cxn ang="0">
                  <a:pos x="T10" y="T11"/>
                </a:cxn>
              </a:cxnLst>
              <a:rect l="0" t="0" r="r" b="b"/>
              <a:pathLst>
                <a:path w="54" h="62">
                  <a:moveTo>
                    <a:pt x="27" y="0"/>
                  </a:moveTo>
                  <a:cubicBezTo>
                    <a:pt x="13" y="0"/>
                    <a:pt x="0" y="12"/>
                    <a:pt x="0" y="27"/>
                  </a:cubicBezTo>
                  <a:cubicBezTo>
                    <a:pt x="0" y="62"/>
                    <a:pt x="0" y="62"/>
                    <a:pt x="0" y="62"/>
                  </a:cubicBezTo>
                  <a:cubicBezTo>
                    <a:pt x="54" y="62"/>
                    <a:pt x="54" y="62"/>
                    <a:pt x="54" y="62"/>
                  </a:cubicBezTo>
                  <a:cubicBezTo>
                    <a:pt x="54" y="27"/>
                    <a:pt x="54" y="27"/>
                    <a:pt x="54" y="27"/>
                  </a:cubicBezTo>
                  <a:cubicBezTo>
                    <a:pt x="54" y="12"/>
                    <a:pt x="42" y="0"/>
                    <a:pt x="27" y="0"/>
                  </a:cubicBezTo>
                  <a:close/>
                </a:path>
              </a:pathLst>
            </a:custGeom>
            <a:solidFill>
              <a:srgbClr val="152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 name="Freeform 15"/>
            <p:cNvSpPr>
              <a:spLocks/>
            </p:cNvSpPr>
            <p:nvPr/>
          </p:nvSpPr>
          <p:spPr bwMode="auto">
            <a:xfrm>
              <a:off x="4077" y="3173"/>
              <a:ext cx="26" cy="29"/>
            </a:xfrm>
            <a:custGeom>
              <a:avLst/>
              <a:gdLst>
                <a:gd name="T0" fmla="*/ 27 w 54"/>
                <a:gd name="T1" fmla="*/ 0 h 62"/>
                <a:gd name="T2" fmla="*/ 0 w 54"/>
                <a:gd name="T3" fmla="*/ 27 h 62"/>
                <a:gd name="T4" fmla="*/ 0 w 54"/>
                <a:gd name="T5" fmla="*/ 62 h 62"/>
                <a:gd name="T6" fmla="*/ 54 w 54"/>
                <a:gd name="T7" fmla="*/ 62 h 62"/>
                <a:gd name="T8" fmla="*/ 54 w 54"/>
                <a:gd name="T9" fmla="*/ 27 h 62"/>
                <a:gd name="T10" fmla="*/ 27 w 54"/>
                <a:gd name="T11" fmla="*/ 0 h 62"/>
              </a:gdLst>
              <a:ahLst/>
              <a:cxnLst>
                <a:cxn ang="0">
                  <a:pos x="T0" y="T1"/>
                </a:cxn>
                <a:cxn ang="0">
                  <a:pos x="T2" y="T3"/>
                </a:cxn>
                <a:cxn ang="0">
                  <a:pos x="T4" y="T5"/>
                </a:cxn>
                <a:cxn ang="0">
                  <a:pos x="T6" y="T7"/>
                </a:cxn>
                <a:cxn ang="0">
                  <a:pos x="T8" y="T9"/>
                </a:cxn>
                <a:cxn ang="0">
                  <a:pos x="T10" y="T11"/>
                </a:cxn>
              </a:cxnLst>
              <a:rect l="0" t="0" r="r" b="b"/>
              <a:pathLst>
                <a:path w="54" h="62">
                  <a:moveTo>
                    <a:pt x="27" y="0"/>
                  </a:moveTo>
                  <a:cubicBezTo>
                    <a:pt x="12" y="0"/>
                    <a:pt x="0" y="12"/>
                    <a:pt x="0" y="27"/>
                  </a:cubicBezTo>
                  <a:cubicBezTo>
                    <a:pt x="0" y="62"/>
                    <a:pt x="0" y="62"/>
                    <a:pt x="0" y="62"/>
                  </a:cubicBezTo>
                  <a:cubicBezTo>
                    <a:pt x="54" y="62"/>
                    <a:pt x="54" y="62"/>
                    <a:pt x="54" y="62"/>
                  </a:cubicBezTo>
                  <a:cubicBezTo>
                    <a:pt x="54" y="27"/>
                    <a:pt x="54" y="27"/>
                    <a:pt x="54" y="27"/>
                  </a:cubicBezTo>
                  <a:cubicBezTo>
                    <a:pt x="54" y="12"/>
                    <a:pt x="42" y="0"/>
                    <a:pt x="27" y="0"/>
                  </a:cubicBezTo>
                </a:path>
              </a:pathLst>
            </a:custGeom>
            <a:solidFill>
              <a:srgbClr val="152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 name="Freeform 16"/>
            <p:cNvSpPr>
              <a:spLocks/>
            </p:cNvSpPr>
            <p:nvPr/>
          </p:nvSpPr>
          <p:spPr bwMode="auto">
            <a:xfrm>
              <a:off x="4086" y="2793"/>
              <a:ext cx="140" cy="389"/>
            </a:xfrm>
            <a:custGeom>
              <a:avLst/>
              <a:gdLst>
                <a:gd name="T0" fmla="*/ 34 w 298"/>
                <a:gd name="T1" fmla="*/ 825 h 825"/>
                <a:gd name="T2" fmla="*/ 30 w 298"/>
                <a:gd name="T3" fmla="*/ 822 h 825"/>
                <a:gd name="T4" fmla="*/ 145 w 298"/>
                <a:gd name="T5" fmla="*/ 450 h 825"/>
                <a:gd name="T6" fmla="*/ 261 w 298"/>
                <a:gd name="T7" fmla="*/ 217 h 825"/>
                <a:gd name="T8" fmla="*/ 201 w 298"/>
                <a:gd name="T9" fmla="*/ 8 h 825"/>
                <a:gd name="T10" fmla="*/ 200 w 298"/>
                <a:gd name="T11" fmla="*/ 3 h 825"/>
                <a:gd name="T12" fmla="*/ 205 w 298"/>
                <a:gd name="T13" fmla="*/ 1 h 825"/>
                <a:gd name="T14" fmla="*/ 269 w 298"/>
                <a:gd name="T15" fmla="*/ 218 h 825"/>
                <a:gd name="T16" fmla="*/ 152 w 298"/>
                <a:gd name="T17" fmla="*/ 455 h 825"/>
                <a:gd name="T18" fmla="*/ 38 w 298"/>
                <a:gd name="T19" fmla="*/ 820 h 825"/>
                <a:gd name="T20" fmla="*/ 35 w 298"/>
                <a:gd name="T21" fmla="*/ 825 h 825"/>
                <a:gd name="T22" fmla="*/ 34 w 298"/>
                <a:gd name="T23" fmla="*/ 82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825">
                  <a:moveTo>
                    <a:pt x="34" y="825"/>
                  </a:moveTo>
                  <a:cubicBezTo>
                    <a:pt x="32" y="825"/>
                    <a:pt x="31" y="823"/>
                    <a:pt x="30" y="822"/>
                  </a:cubicBezTo>
                  <a:cubicBezTo>
                    <a:pt x="0" y="676"/>
                    <a:pt x="74" y="561"/>
                    <a:pt x="145" y="450"/>
                  </a:cubicBezTo>
                  <a:cubicBezTo>
                    <a:pt x="192" y="377"/>
                    <a:pt x="241" y="302"/>
                    <a:pt x="261" y="217"/>
                  </a:cubicBezTo>
                  <a:cubicBezTo>
                    <a:pt x="273" y="170"/>
                    <a:pt x="289" y="57"/>
                    <a:pt x="201" y="8"/>
                  </a:cubicBezTo>
                  <a:cubicBezTo>
                    <a:pt x="200" y="7"/>
                    <a:pt x="199" y="5"/>
                    <a:pt x="200" y="3"/>
                  </a:cubicBezTo>
                  <a:cubicBezTo>
                    <a:pt x="201" y="1"/>
                    <a:pt x="203" y="0"/>
                    <a:pt x="205" y="1"/>
                  </a:cubicBezTo>
                  <a:cubicBezTo>
                    <a:pt x="298" y="53"/>
                    <a:pt x="281" y="170"/>
                    <a:pt x="269" y="218"/>
                  </a:cubicBezTo>
                  <a:cubicBezTo>
                    <a:pt x="248" y="305"/>
                    <a:pt x="199" y="381"/>
                    <a:pt x="152" y="455"/>
                  </a:cubicBezTo>
                  <a:cubicBezTo>
                    <a:pt x="78" y="569"/>
                    <a:pt x="9" y="677"/>
                    <a:pt x="38" y="820"/>
                  </a:cubicBezTo>
                  <a:cubicBezTo>
                    <a:pt x="39" y="822"/>
                    <a:pt x="37" y="824"/>
                    <a:pt x="35" y="825"/>
                  </a:cubicBezTo>
                  <a:cubicBezTo>
                    <a:pt x="34" y="825"/>
                    <a:pt x="34" y="825"/>
                    <a:pt x="34" y="825"/>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 name="Freeform 17"/>
            <p:cNvSpPr>
              <a:spLocks/>
            </p:cNvSpPr>
            <p:nvPr/>
          </p:nvSpPr>
          <p:spPr bwMode="auto">
            <a:xfrm>
              <a:off x="3730" y="2762"/>
              <a:ext cx="136" cy="98"/>
            </a:xfrm>
            <a:custGeom>
              <a:avLst/>
              <a:gdLst>
                <a:gd name="T0" fmla="*/ 0 w 289"/>
                <a:gd name="T1" fmla="*/ 37 h 208"/>
                <a:gd name="T2" fmla="*/ 286 w 289"/>
                <a:gd name="T3" fmla="*/ 208 h 208"/>
                <a:gd name="T4" fmla="*/ 289 w 289"/>
                <a:gd name="T5" fmla="*/ 208 h 208"/>
                <a:gd name="T6" fmla="*/ 289 w 289"/>
                <a:gd name="T7" fmla="*/ 129 h 208"/>
                <a:gd name="T8" fmla="*/ 70 w 289"/>
                <a:gd name="T9" fmla="*/ 0 h 208"/>
                <a:gd name="T10" fmla="*/ 0 w 289"/>
                <a:gd name="T11" fmla="*/ 37 h 208"/>
              </a:gdLst>
              <a:ahLst/>
              <a:cxnLst>
                <a:cxn ang="0">
                  <a:pos x="T0" y="T1"/>
                </a:cxn>
                <a:cxn ang="0">
                  <a:pos x="T2" y="T3"/>
                </a:cxn>
                <a:cxn ang="0">
                  <a:pos x="T4" y="T5"/>
                </a:cxn>
                <a:cxn ang="0">
                  <a:pos x="T6" y="T7"/>
                </a:cxn>
                <a:cxn ang="0">
                  <a:pos x="T8" y="T9"/>
                </a:cxn>
                <a:cxn ang="0">
                  <a:pos x="T10" y="T11"/>
                </a:cxn>
              </a:cxnLst>
              <a:rect l="0" t="0" r="r" b="b"/>
              <a:pathLst>
                <a:path w="289" h="208">
                  <a:moveTo>
                    <a:pt x="0" y="37"/>
                  </a:moveTo>
                  <a:cubicBezTo>
                    <a:pt x="42" y="120"/>
                    <a:pt x="133" y="208"/>
                    <a:pt x="286" y="208"/>
                  </a:cubicBezTo>
                  <a:cubicBezTo>
                    <a:pt x="287" y="208"/>
                    <a:pt x="288" y="208"/>
                    <a:pt x="289" y="208"/>
                  </a:cubicBezTo>
                  <a:cubicBezTo>
                    <a:pt x="289" y="129"/>
                    <a:pt x="289" y="129"/>
                    <a:pt x="289" y="129"/>
                  </a:cubicBezTo>
                  <a:cubicBezTo>
                    <a:pt x="164" y="128"/>
                    <a:pt x="106" y="67"/>
                    <a:pt x="70" y="0"/>
                  </a:cubicBezTo>
                  <a:cubicBezTo>
                    <a:pt x="42" y="11"/>
                    <a:pt x="0" y="37"/>
                    <a:pt x="0" y="37"/>
                  </a:cubicBezTo>
                </a:path>
              </a:pathLst>
            </a:custGeom>
            <a:solidFill>
              <a:srgbClr val="672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 name="Rectangle 18"/>
            <p:cNvSpPr>
              <a:spLocks noChangeArrowheads="1"/>
            </p:cNvSpPr>
            <p:nvPr/>
          </p:nvSpPr>
          <p:spPr bwMode="auto">
            <a:xfrm>
              <a:off x="4013" y="3201"/>
              <a:ext cx="151"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 name="Rectangle 19"/>
            <p:cNvSpPr>
              <a:spLocks noChangeArrowheads="1"/>
            </p:cNvSpPr>
            <p:nvPr/>
          </p:nvSpPr>
          <p:spPr bwMode="auto">
            <a:xfrm>
              <a:off x="4013" y="3201"/>
              <a:ext cx="151"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20"/>
            <p:cNvSpPr>
              <a:spLocks/>
            </p:cNvSpPr>
            <p:nvPr/>
          </p:nvSpPr>
          <p:spPr bwMode="auto">
            <a:xfrm>
              <a:off x="3816" y="3194"/>
              <a:ext cx="82" cy="46"/>
            </a:xfrm>
            <a:custGeom>
              <a:avLst/>
              <a:gdLst>
                <a:gd name="T0" fmla="*/ 82 w 82"/>
                <a:gd name="T1" fmla="*/ 35 h 46"/>
                <a:gd name="T2" fmla="*/ 47 w 82"/>
                <a:gd name="T3" fmla="*/ 0 h 46"/>
                <a:gd name="T4" fmla="*/ 0 w 82"/>
                <a:gd name="T5" fmla="*/ 0 h 46"/>
                <a:gd name="T6" fmla="*/ 0 w 82"/>
                <a:gd name="T7" fmla="*/ 46 h 46"/>
                <a:gd name="T8" fmla="*/ 82 w 82"/>
                <a:gd name="T9" fmla="*/ 46 h 46"/>
                <a:gd name="T10" fmla="*/ 82 w 82"/>
                <a:gd name="T11" fmla="*/ 35 h 46"/>
              </a:gdLst>
              <a:ahLst/>
              <a:cxnLst>
                <a:cxn ang="0">
                  <a:pos x="T0" y="T1"/>
                </a:cxn>
                <a:cxn ang="0">
                  <a:pos x="T2" y="T3"/>
                </a:cxn>
                <a:cxn ang="0">
                  <a:pos x="T4" y="T5"/>
                </a:cxn>
                <a:cxn ang="0">
                  <a:pos x="T6" y="T7"/>
                </a:cxn>
                <a:cxn ang="0">
                  <a:pos x="T8" y="T9"/>
                </a:cxn>
                <a:cxn ang="0">
                  <a:pos x="T10" y="T11"/>
                </a:cxn>
              </a:cxnLst>
              <a:rect l="0" t="0" r="r" b="b"/>
              <a:pathLst>
                <a:path w="82" h="46">
                  <a:moveTo>
                    <a:pt x="82" y="35"/>
                  </a:moveTo>
                  <a:lnTo>
                    <a:pt x="47" y="0"/>
                  </a:lnTo>
                  <a:lnTo>
                    <a:pt x="0" y="0"/>
                  </a:lnTo>
                  <a:lnTo>
                    <a:pt x="0" y="46"/>
                  </a:lnTo>
                  <a:lnTo>
                    <a:pt x="82" y="46"/>
                  </a:lnTo>
                  <a:lnTo>
                    <a:pt x="82" y="35"/>
                  </a:lnTo>
                  <a:close/>
                </a:path>
              </a:pathLst>
            </a:custGeom>
            <a:solidFill>
              <a:srgbClr val="152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Freeform 21"/>
            <p:cNvSpPr>
              <a:spLocks/>
            </p:cNvSpPr>
            <p:nvPr/>
          </p:nvSpPr>
          <p:spPr bwMode="auto">
            <a:xfrm>
              <a:off x="3816" y="3194"/>
              <a:ext cx="82" cy="46"/>
            </a:xfrm>
            <a:custGeom>
              <a:avLst/>
              <a:gdLst>
                <a:gd name="T0" fmla="*/ 82 w 82"/>
                <a:gd name="T1" fmla="*/ 35 h 46"/>
                <a:gd name="T2" fmla="*/ 47 w 82"/>
                <a:gd name="T3" fmla="*/ 0 h 46"/>
                <a:gd name="T4" fmla="*/ 0 w 82"/>
                <a:gd name="T5" fmla="*/ 0 h 46"/>
                <a:gd name="T6" fmla="*/ 0 w 82"/>
                <a:gd name="T7" fmla="*/ 46 h 46"/>
                <a:gd name="T8" fmla="*/ 82 w 82"/>
                <a:gd name="T9" fmla="*/ 46 h 46"/>
                <a:gd name="T10" fmla="*/ 82 w 82"/>
                <a:gd name="T11" fmla="*/ 35 h 46"/>
              </a:gdLst>
              <a:ahLst/>
              <a:cxnLst>
                <a:cxn ang="0">
                  <a:pos x="T0" y="T1"/>
                </a:cxn>
                <a:cxn ang="0">
                  <a:pos x="T2" y="T3"/>
                </a:cxn>
                <a:cxn ang="0">
                  <a:pos x="T4" y="T5"/>
                </a:cxn>
                <a:cxn ang="0">
                  <a:pos x="T6" y="T7"/>
                </a:cxn>
                <a:cxn ang="0">
                  <a:pos x="T8" y="T9"/>
                </a:cxn>
                <a:cxn ang="0">
                  <a:pos x="T10" y="T11"/>
                </a:cxn>
              </a:cxnLst>
              <a:rect l="0" t="0" r="r" b="b"/>
              <a:pathLst>
                <a:path w="82" h="46">
                  <a:moveTo>
                    <a:pt x="82" y="35"/>
                  </a:moveTo>
                  <a:lnTo>
                    <a:pt x="47" y="0"/>
                  </a:lnTo>
                  <a:lnTo>
                    <a:pt x="0" y="0"/>
                  </a:lnTo>
                  <a:lnTo>
                    <a:pt x="0" y="46"/>
                  </a:lnTo>
                  <a:lnTo>
                    <a:pt x="82" y="46"/>
                  </a:lnTo>
                  <a:lnTo>
                    <a:pt x="82"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22"/>
            <p:cNvSpPr>
              <a:spLocks/>
            </p:cNvSpPr>
            <p:nvPr/>
          </p:nvSpPr>
          <p:spPr bwMode="auto">
            <a:xfrm>
              <a:off x="3593" y="2996"/>
              <a:ext cx="270" cy="198"/>
            </a:xfrm>
            <a:custGeom>
              <a:avLst/>
              <a:gdLst>
                <a:gd name="T0" fmla="*/ 0 w 270"/>
                <a:gd name="T1" fmla="*/ 0 h 198"/>
                <a:gd name="T2" fmla="*/ 0 w 270"/>
                <a:gd name="T3" fmla="*/ 45 h 198"/>
                <a:gd name="T4" fmla="*/ 224 w 270"/>
                <a:gd name="T5" fmla="*/ 45 h 198"/>
                <a:gd name="T6" fmla="*/ 224 w 270"/>
                <a:gd name="T7" fmla="*/ 198 h 198"/>
                <a:gd name="T8" fmla="*/ 270 w 270"/>
                <a:gd name="T9" fmla="*/ 198 h 198"/>
                <a:gd name="T10" fmla="*/ 270 w 270"/>
                <a:gd name="T11" fmla="*/ 0 h 198"/>
                <a:gd name="T12" fmla="*/ 0 w 27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270" h="198">
                  <a:moveTo>
                    <a:pt x="0" y="0"/>
                  </a:moveTo>
                  <a:lnTo>
                    <a:pt x="0" y="45"/>
                  </a:lnTo>
                  <a:lnTo>
                    <a:pt x="224" y="45"/>
                  </a:lnTo>
                  <a:lnTo>
                    <a:pt x="224" y="198"/>
                  </a:lnTo>
                  <a:lnTo>
                    <a:pt x="270" y="198"/>
                  </a:lnTo>
                  <a:lnTo>
                    <a:pt x="270"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23"/>
            <p:cNvSpPr>
              <a:spLocks/>
            </p:cNvSpPr>
            <p:nvPr/>
          </p:nvSpPr>
          <p:spPr bwMode="auto">
            <a:xfrm>
              <a:off x="3593" y="2996"/>
              <a:ext cx="270" cy="198"/>
            </a:xfrm>
            <a:custGeom>
              <a:avLst/>
              <a:gdLst>
                <a:gd name="T0" fmla="*/ 0 w 270"/>
                <a:gd name="T1" fmla="*/ 0 h 198"/>
                <a:gd name="T2" fmla="*/ 0 w 270"/>
                <a:gd name="T3" fmla="*/ 45 h 198"/>
                <a:gd name="T4" fmla="*/ 224 w 270"/>
                <a:gd name="T5" fmla="*/ 45 h 198"/>
                <a:gd name="T6" fmla="*/ 224 w 270"/>
                <a:gd name="T7" fmla="*/ 198 h 198"/>
                <a:gd name="T8" fmla="*/ 270 w 270"/>
                <a:gd name="T9" fmla="*/ 198 h 198"/>
                <a:gd name="T10" fmla="*/ 270 w 270"/>
                <a:gd name="T11" fmla="*/ 0 h 198"/>
                <a:gd name="T12" fmla="*/ 0 w 27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270" h="198">
                  <a:moveTo>
                    <a:pt x="0" y="0"/>
                  </a:moveTo>
                  <a:lnTo>
                    <a:pt x="0" y="45"/>
                  </a:lnTo>
                  <a:lnTo>
                    <a:pt x="224" y="45"/>
                  </a:lnTo>
                  <a:lnTo>
                    <a:pt x="224" y="198"/>
                  </a:lnTo>
                  <a:lnTo>
                    <a:pt x="270" y="198"/>
                  </a:lnTo>
                  <a:lnTo>
                    <a:pt x="27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Rectangle 24"/>
            <p:cNvSpPr>
              <a:spLocks noChangeArrowheads="1"/>
            </p:cNvSpPr>
            <p:nvPr/>
          </p:nvSpPr>
          <p:spPr bwMode="auto">
            <a:xfrm>
              <a:off x="3756" y="3002"/>
              <a:ext cx="46" cy="19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 name="Rectangle 25"/>
            <p:cNvSpPr>
              <a:spLocks noChangeArrowheads="1"/>
            </p:cNvSpPr>
            <p:nvPr/>
          </p:nvSpPr>
          <p:spPr bwMode="auto">
            <a:xfrm>
              <a:off x="3756" y="3002"/>
              <a:ext cx="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 name="Freeform 26"/>
            <p:cNvSpPr>
              <a:spLocks/>
            </p:cNvSpPr>
            <p:nvPr/>
          </p:nvSpPr>
          <p:spPr bwMode="auto">
            <a:xfrm>
              <a:off x="3593" y="2695"/>
              <a:ext cx="188" cy="301"/>
            </a:xfrm>
            <a:custGeom>
              <a:avLst/>
              <a:gdLst>
                <a:gd name="T0" fmla="*/ 321 w 399"/>
                <a:gd name="T1" fmla="*/ 13 h 639"/>
                <a:gd name="T2" fmla="*/ 101 w 399"/>
                <a:gd name="T3" fmla="*/ 13 h 639"/>
                <a:gd name="T4" fmla="*/ 0 w 399"/>
                <a:gd name="T5" fmla="*/ 142 h 639"/>
                <a:gd name="T6" fmla="*/ 0 w 399"/>
                <a:gd name="T7" fmla="*/ 639 h 639"/>
                <a:gd name="T8" fmla="*/ 399 w 399"/>
                <a:gd name="T9" fmla="*/ 639 h 639"/>
                <a:gd name="T10" fmla="*/ 399 w 399"/>
                <a:gd name="T11" fmla="*/ 148 h 639"/>
                <a:gd name="T12" fmla="*/ 321 w 399"/>
                <a:gd name="T13" fmla="*/ 13 h 639"/>
              </a:gdLst>
              <a:ahLst/>
              <a:cxnLst>
                <a:cxn ang="0">
                  <a:pos x="T0" y="T1"/>
                </a:cxn>
                <a:cxn ang="0">
                  <a:pos x="T2" y="T3"/>
                </a:cxn>
                <a:cxn ang="0">
                  <a:pos x="T4" y="T5"/>
                </a:cxn>
                <a:cxn ang="0">
                  <a:pos x="T6" y="T7"/>
                </a:cxn>
                <a:cxn ang="0">
                  <a:pos x="T8" y="T9"/>
                </a:cxn>
                <a:cxn ang="0">
                  <a:pos x="T10" y="T11"/>
                </a:cxn>
                <a:cxn ang="0">
                  <a:pos x="T12" y="T13"/>
                </a:cxn>
              </a:cxnLst>
              <a:rect l="0" t="0" r="r" b="b"/>
              <a:pathLst>
                <a:path w="399" h="639">
                  <a:moveTo>
                    <a:pt x="321" y="13"/>
                  </a:moveTo>
                  <a:cubicBezTo>
                    <a:pt x="101" y="13"/>
                    <a:pt x="101" y="13"/>
                    <a:pt x="101" y="13"/>
                  </a:cubicBezTo>
                  <a:cubicBezTo>
                    <a:pt x="101" y="13"/>
                    <a:pt x="0" y="0"/>
                    <a:pt x="0" y="142"/>
                  </a:cubicBezTo>
                  <a:cubicBezTo>
                    <a:pt x="0" y="639"/>
                    <a:pt x="0" y="639"/>
                    <a:pt x="0" y="639"/>
                  </a:cubicBezTo>
                  <a:cubicBezTo>
                    <a:pt x="399" y="639"/>
                    <a:pt x="399" y="639"/>
                    <a:pt x="399" y="639"/>
                  </a:cubicBezTo>
                  <a:cubicBezTo>
                    <a:pt x="399" y="148"/>
                    <a:pt x="399" y="148"/>
                    <a:pt x="399" y="148"/>
                  </a:cubicBezTo>
                  <a:cubicBezTo>
                    <a:pt x="399" y="34"/>
                    <a:pt x="341" y="16"/>
                    <a:pt x="321" y="13"/>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 name="Rectangle 27"/>
            <p:cNvSpPr>
              <a:spLocks noChangeArrowheads="1"/>
            </p:cNvSpPr>
            <p:nvPr/>
          </p:nvSpPr>
          <p:spPr bwMode="auto">
            <a:xfrm>
              <a:off x="3831" y="3194"/>
              <a:ext cx="14" cy="46"/>
            </a:xfrm>
            <a:prstGeom prst="rect">
              <a:avLst/>
            </a:prstGeom>
            <a:solidFill>
              <a:srgbClr val="122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 name="Rectangle 28"/>
            <p:cNvSpPr>
              <a:spLocks noChangeArrowheads="1"/>
            </p:cNvSpPr>
            <p:nvPr/>
          </p:nvSpPr>
          <p:spPr bwMode="auto">
            <a:xfrm>
              <a:off x="3831" y="3194"/>
              <a:ext cx="1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Rectangle 29"/>
            <p:cNvSpPr>
              <a:spLocks noChangeArrowheads="1"/>
            </p:cNvSpPr>
            <p:nvPr/>
          </p:nvSpPr>
          <p:spPr bwMode="auto">
            <a:xfrm>
              <a:off x="3831" y="3020"/>
              <a:ext cx="14" cy="174"/>
            </a:xfrm>
            <a:prstGeom prst="rect">
              <a:avLst/>
            </a:prstGeom>
            <a:solidFill>
              <a:srgbClr val="591C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 name="Rectangle 30"/>
            <p:cNvSpPr>
              <a:spLocks noChangeArrowheads="1"/>
            </p:cNvSpPr>
            <p:nvPr/>
          </p:nvSpPr>
          <p:spPr bwMode="auto">
            <a:xfrm>
              <a:off x="3831" y="3020"/>
              <a:ext cx="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Freeform 31"/>
            <p:cNvSpPr>
              <a:spLocks/>
            </p:cNvSpPr>
            <p:nvPr/>
          </p:nvSpPr>
          <p:spPr bwMode="auto">
            <a:xfrm>
              <a:off x="3756" y="3194"/>
              <a:ext cx="69" cy="46"/>
            </a:xfrm>
            <a:custGeom>
              <a:avLst/>
              <a:gdLst>
                <a:gd name="T0" fmla="*/ 69 w 69"/>
                <a:gd name="T1" fmla="*/ 35 h 46"/>
                <a:gd name="T2" fmla="*/ 47 w 69"/>
                <a:gd name="T3" fmla="*/ 0 h 46"/>
                <a:gd name="T4" fmla="*/ 0 w 69"/>
                <a:gd name="T5" fmla="*/ 0 h 46"/>
                <a:gd name="T6" fmla="*/ 0 w 69"/>
                <a:gd name="T7" fmla="*/ 46 h 46"/>
                <a:gd name="T8" fmla="*/ 69 w 69"/>
                <a:gd name="T9" fmla="*/ 46 h 46"/>
                <a:gd name="T10" fmla="*/ 69 w 69"/>
                <a:gd name="T11" fmla="*/ 35 h 46"/>
              </a:gdLst>
              <a:ahLst/>
              <a:cxnLst>
                <a:cxn ang="0">
                  <a:pos x="T0" y="T1"/>
                </a:cxn>
                <a:cxn ang="0">
                  <a:pos x="T2" y="T3"/>
                </a:cxn>
                <a:cxn ang="0">
                  <a:pos x="T4" y="T5"/>
                </a:cxn>
                <a:cxn ang="0">
                  <a:pos x="T6" y="T7"/>
                </a:cxn>
                <a:cxn ang="0">
                  <a:pos x="T8" y="T9"/>
                </a:cxn>
                <a:cxn ang="0">
                  <a:pos x="T10" y="T11"/>
                </a:cxn>
              </a:cxnLst>
              <a:rect l="0" t="0" r="r" b="b"/>
              <a:pathLst>
                <a:path w="69" h="46">
                  <a:moveTo>
                    <a:pt x="69" y="35"/>
                  </a:moveTo>
                  <a:lnTo>
                    <a:pt x="47" y="0"/>
                  </a:lnTo>
                  <a:lnTo>
                    <a:pt x="0" y="0"/>
                  </a:lnTo>
                  <a:lnTo>
                    <a:pt x="0" y="46"/>
                  </a:lnTo>
                  <a:lnTo>
                    <a:pt x="69" y="46"/>
                  </a:lnTo>
                  <a:lnTo>
                    <a:pt x="69" y="35"/>
                  </a:lnTo>
                  <a:close/>
                </a:path>
              </a:pathLst>
            </a:custGeom>
            <a:solidFill>
              <a:srgbClr val="152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2" name="Freeform 32"/>
            <p:cNvSpPr>
              <a:spLocks/>
            </p:cNvSpPr>
            <p:nvPr/>
          </p:nvSpPr>
          <p:spPr bwMode="auto">
            <a:xfrm>
              <a:off x="3756" y="3194"/>
              <a:ext cx="69" cy="46"/>
            </a:xfrm>
            <a:custGeom>
              <a:avLst/>
              <a:gdLst>
                <a:gd name="T0" fmla="*/ 69 w 69"/>
                <a:gd name="T1" fmla="*/ 35 h 46"/>
                <a:gd name="T2" fmla="*/ 47 w 69"/>
                <a:gd name="T3" fmla="*/ 0 h 46"/>
                <a:gd name="T4" fmla="*/ 0 w 69"/>
                <a:gd name="T5" fmla="*/ 0 h 46"/>
                <a:gd name="T6" fmla="*/ 0 w 69"/>
                <a:gd name="T7" fmla="*/ 46 h 46"/>
                <a:gd name="T8" fmla="*/ 69 w 69"/>
                <a:gd name="T9" fmla="*/ 46 h 46"/>
                <a:gd name="T10" fmla="*/ 69 w 69"/>
                <a:gd name="T11" fmla="*/ 35 h 46"/>
              </a:gdLst>
              <a:ahLst/>
              <a:cxnLst>
                <a:cxn ang="0">
                  <a:pos x="T0" y="T1"/>
                </a:cxn>
                <a:cxn ang="0">
                  <a:pos x="T2" y="T3"/>
                </a:cxn>
                <a:cxn ang="0">
                  <a:pos x="T4" y="T5"/>
                </a:cxn>
                <a:cxn ang="0">
                  <a:pos x="T6" y="T7"/>
                </a:cxn>
                <a:cxn ang="0">
                  <a:pos x="T8" y="T9"/>
                </a:cxn>
                <a:cxn ang="0">
                  <a:pos x="T10" y="T11"/>
                </a:cxn>
              </a:cxnLst>
              <a:rect l="0" t="0" r="r" b="b"/>
              <a:pathLst>
                <a:path w="69" h="46">
                  <a:moveTo>
                    <a:pt x="69" y="35"/>
                  </a:moveTo>
                  <a:lnTo>
                    <a:pt x="47" y="0"/>
                  </a:lnTo>
                  <a:lnTo>
                    <a:pt x="0" y="0"/>
                  </a:lnTo>
                  <a:lnTo>
                    <a:pt x="0" y="46"/>
                  </a:lnTo>
                  <a:lnTo>
                    <a:pt x="69" y="46"/>
                  </a:lnTo>
                  <a:lnTo>
                    <a:pt x="69"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3" name="Freeform 33"/>
            <p:cNvSpPr>
              <a:spLocks noEditPoints="1"/>
            </p:cNvSpPr>
            <p:nvPr/>
          </p:nvSpPr>
          <p:spPr bwMode="auto">
            <a:xfrm>
              <a:off x="3756" y="3094"/>
              <a:ext cx="0" cy="116"/>
            </a:xfrm>
            <a:custGeom>
              <a:avLst/>
              <a:gdLst>
                <a:gd name="T0" fmla="*/ 116 h 116"/>
                <a:gd name="T1" fmla="*/ 116 h 116"/>
                <a:gd name="T2" fmla="*/ 116 h 116"/>
                <a:gd name="T3" fmla="*/ 116 h 116"/>
                <a:gd name="T4" fmla="*/ 116 h 116"/>
                <a:gd name="T5" fmla="*/ 0 h 116"/>
                <a:gd name="T6" fmla="*/ 0 h 116"/>
                <a:gd name="T7" fmla="*/ 89 h 116"/>
                <a:gd name="T8" fmla="*/ 89 h 116"/>
                <a:gd name="T9" fmla="*/ 0 h 11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6">
                  <a:moveTo>
                    <a:pt x="0" y="116"/>
                  </a:moveTo>
                  <a:lnTo>
                    <a:pt x="0" y="116"/>
                  </a:lnTo>
                  <a:lnTo>
                    <a:pt x="0" y="116"/>
                  </a:lnTo>
                  <a:lnTo>
                    <a:pt x="0" y="116"/>
                  </a:lnTo>
                  <a:lnTo>
                    <a:pt x="0" y="116"/>
                  </a:lnTo>
                  <a:close/>
                  <a:moveTo>
                    <a:pt x="0" y="0"/>
                  </a:moveTo>
                  <a:lnTo>
                    <a:pt x="0" y="0"/>
                  </a:lnTo>
                  <a:lnTo>
                    <a:pt x="0" y="89"/>
                  </a:lnTo>
                  <a:lnTo>
                    <a:pt x="0" y="89"/>
                  </a:lnTo>
                  <a:lnTo>
                    <a:pt x="0" y="0"/>
                  </a:lnTo>
                  <a:close/>
                </a:path>
              </a:pathLst>
            </a:custGeom>
            <a:solidFill>
              <a:srgbClr val="00A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4" name="Freeform 34"/>
            <p:cNvSpPr>
              <a:spLocks noEditPoints="1"/>
            </p:cNvSpPr>
            <p:nvPr/>
          </p:nvSpPr>
          <p:spPr bwMode="auto">
            <a:xfrm>
              <a:off x="3756" y="3094"/>
              <a:ext cx="0" cy="116"/>
            </a:xfrm>
            <a:custGeom>
              <a:avLst/>
              <a:gdLst>
                <a:gd name="T0" fmla="*/ 116 h 116"/>
                <a:gd name="T1" fmla="*/ 116 h 116"/>
                <a:gd name="T2" fmla="*/ 116 h 116"/>
                <a:gd name="T3" fmla="*/ 116 h 116"/>
                <a:gd name="T4" fmla="*/ 116 h 116"/>
                <a:gd name="T5" fmla="*/ 0 h 116"/>
                <a:gd name="T6" fmla="*/ 0 h 116"/>
                <a:gd name="T7" fmla="*/ 89 h 116"/>
                <a:gd name="T8" fmla="*/ 89 h 116"/>
                <a:gd name="T9" fmla="*/ 0 h 11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6">
                  <a:moveTo>
                    <a:pt x="0" y="116"/>
                  </a:moveTo>
                  <a:lnTo>
                    <a:pt x="0" y="116"/>
                  </a:lnTo>
                  <a:lnTo>
                    <a:pt x="0" y="116"/>
                  </a:lnTo>
                  <a:lnTo>
                    <a:pt x="0" y="116"/>
                  </a:lnTo>
                  <a:lnTo>
                    <a:pt x="0" y="116"/>
                  </a:lnTo>
                  <a:moveTo>
                    <a:pt x="0" y="0"/>
                  </a:moveTo>
                  <a:lnTo>
                    <a:pt x="0" y="0"/>
                  </a:lnTo>
                  <a:lnTo>
                    <a:pt x="0" y="89"/>
                  </a:lnTo>
                  <a:lnTo>
                    <a:pt x="0" y="8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35"/>
            <p:cNvSpPr>
              <a:spLocks noChangeArrowheads="1"/>
            </p:cNvSpPr>
            <p:nvPr/>
          </p:nvSpPr>
          <p:spPr bwMode="auto">
            <a:xfrm>
              <a:off x="3756" y="3210"/>
              <a:ext cx="1" cy="30"/>
            </a:xfrm>
            <a:prstGeom prst="rect">
              <a:avLst/>
            </a:prstGeom>
            <a:solidFill>
              <a:srgbClr val="0090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6" name="Rectangle 36"/>
            <p:cNvSpPr>
              <a:spLocks noChangeArrowheads="1"/>
            </p:cNvSpPr>
            <p:nvPr/>
          </p:nvSpPr>
          <p:spPr bwMode="auto">
            <a:xfrm>
              <a:off x="3756" y="3210"/>
              <a:ext cx="1"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 name="Freeform 37"/>
            <p:cNvSpPr>
              <a:spLocks noEditPoints="1"/>
            </p:cNvSpPr>
            <p:nvPr/>
          </p:nvSpPr>
          <p:spPr bwMode="auto">
            <a:xfrm>
              <a:off x="3593" y="3041"/>
              <a:ext cx="163" cy="169"/>
            </a:xfrm>
            <a:custGeom>
              <a:avLst/>
              <a:gdLst>
                <a:gd name="T0" fmla="*/ 163 w 163"/>
                <a:gd name="T1" fmla="*/ 142 h 169"/>
                <a:gd name="T2" fmla="*/ 163 w 163"/>
                <a:gd name="T3" fmla="*/ 142 h 169"/>
                <a:gd name="T4" fmla="*/ 163 w 163"/>
                <a:gd name="T5" fmla="*/ 169 h 169"/>
                <a:gd name="T6" fmla="*/ 163 w 163"/>
                <a:gd name="T7" fmla="*/ 169 h 169"/>
                <a:gd name="T8" fmla="*/ 163 w 163"/>
                <a:gd name="T9" fmla="*/ 153 h 169"/>
                <a:gd name="T10" fmla="*/ 163 w 163"/>
                <a:gd name="T11" fmla="*/ 142 h 169"/>
                <a:gd name="T12" fmla="*/ 42 w 163"/>
                <a:gd name="T13" fmla="*/ 0 h 169"/>
                <a:gd name="T14" fmla="*/ 26 w 163"/>
                <a:gd name="T15" fmla="*/ 0 h 169"/>
                <a:gd name="T16" fmla="*/ 0 w 163"/>
                <a:gd name="T17" fmla="*/ 0 h 169"/>
                <a:gd name="T18" fmla="*/ 0 w 163"/>
                <a:gd name="T19" fmla="*/ 1 h 169"/>
                <a:gd name="T20" fmla="*/ 42 w 163"/>
                <a:gd name="T21" fmla="*/ 1 h 169"/>
                <a:gd name="T22" fmla="*/ 42 w 163"/>
                <a:gd name="T23" fmla="*/ 0 h 169"/>
                <a:gd name="T24" fmla="*/ 163 w 163"/>
                <a:gd name="T25" fmla="*/ 0 h 169"/>
                <a:gd name="T26" fmla="*/ 80 w 163"/>
                <a:gd name="T27" fmla="*/ 0 h 169"/>
                <a:gd name="T28" fmla="*/ 74 w 163"/>
                <a:gd name="T29" fmla="*/ 0 h 169"/>
                <a:gd name="T30" fmla="*/ 74 w 163"/>
                <a:gd name="T31" fmla="*/ 1 h 169"/>
                <a:gd name="T32" fmla="*/ 163 w 163"/>
                <a:gd name="T33" fmla="*/ 1 h 169"/>
                <a:gd name="T34" fmla="*/ 163 w 163"/>
                <a:gd name="T35" fmla="*/ 53 h 169"/>
                <a:gd name="T36" fmla="*/ 163 w 163"/>
                <a:gd name="T37" fmla="*/ 53 h 169"/>
                <a:gd name="T38" fmla="*/ 163 w 163"/>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169">
                  <a:moveTo>
                    <a:pt x="163" y="142"/>
                  </a:moveTo>
                  <a:lnTo>
                    <a:pt x="163" y="142"/>
                  </a:lnTo>
                  <a:lnTo>
                    <a:pt x="163" y="169"/>
                  </a:lnTo>
                  <a:lnTo>
                    <a:pt x="163" y="169"/>
                  </a:lnTo>
                  <a:lnTo>
                    <a:pt x="163" y="153"/>
                  </a:lnTo>
                  <a:lnTo>
                    <a:pt x="163" y="142"/>
                  </a:lnTo>
                  <a:close/>
                  <a:moveTo>
                    <a:pt x="42" y="0"/>
                  </a:moveTo>
                  <a:lnTo>
                    <a:pt x="26" y="0"/>
                  </a:lnTo>
                  <a:lnTo>
                    <a:pt x="0" y="0"/>
                  </a:lnTo>
                  <a:lnTo>
                    <a:pt x="0" y="1"/>
                  </a:lnTo>
                  <a:lnTo>
                    <a:pt x="42" y="1"/>
                  </a:lnTo>
                  <a:lnTo>
                    <a:pt x="42" y="0"/>
                  </a:lnTo>
                  <a:close/>
                  <a:moveTo>
                    <a:pt x="163" y="0"/>
                  </a:moveTo>
                  <a:lnTo>
                    <a:pt x="80" y="0"/>
                  </a:lnTo>
                  <a:lnTo>
                    <a:pt x="74" y="0"/>
                  </a:lnTo>
                  <a:lnTo>
                    <a:pt x="74" y="1"/>
                  </a:lnTo>
                  <a:lnTo>
                    <a:pt x="163" y="1"/>
                  </a:lnTo>
                  <a:lnTo>
                    <a:pt x="163" y="53"/>
                  </a:lnTo>
                  <a:lnTo>
                    <a:pt x="163" y="53"/>
                  </a:lnTo>
                  <a:lnTo>
                    <a:pt x="163" y="0"/>
                  </a:lnTo>
                  <a:close/>
                </a:path>
              </a:pathLst>
            </a:custGeom>
            <a:solidFill>
              <a:srgbClr val="0061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Freeform 38"/>
            <p:cNvSpPr>
              <a:spLocks noEditPoints="1"/>
            </p:cNvSpPr>
            <p:nvPr/>
          </p:nvSpPr>
          <p:spPr bwMode="auto">
            <a:xfrm>
              <a:off x="3593" y="3041"/>
              <a:ext cx="163" cy="169"/>
            </a:xfrm>
            <a:custGeom>
              <a:avLst/>
              <a:gdLst>
                <a:gd name="T0" fmla="*/ 163 w 163"/>
                <a:gd name="T1" fmla="*/ 142 h 169"/>
                <a:gd name="T2" fmla="*/ 163 w 163"/>
                <a:gd name="T3" fmla="*/ 142 h 169"/>
                <a:gd name="T4" fmla="*/ 163 w 163"/>
                <a:gd name="T5" fmla="*/ 169 h 169"/>
                <a:gd name="T6" fmla="*/ 163 w 163"/>
                <a:gd name="T7" fmla="*/ 169 h 169"/>
                <a:gd name="T8" fmla="*/ 163 w 163"/>
                <a:gd name="T9" fmla="*/ 153 h 169"/>
                <a:gd name="T10" fmla="*/ 163 w 163"/>
                <a:gd name="T11" fmla="*/ 142 h 169"/>
                <a:gd name="T12" fmla="*/ 42 w 163"/>
                <a:gd name="T13" fmla="*/ 0 h 169"/>
                <a:gd name="T14" fmla="*/ 26 w 163"/>
                <a:gd name="T15" fmla="*/ 0 h 169"/>
                <a:gd name="T16" fmla="*/ 0 w 163"/>
                <a:gd name="T17" fmla="*/ 0 h 169"/>
                <a:gd name="T18" fmla="*/ 0 w 163"/>
                <a:gd name="T19" fmla="*/ 1 h 169"/>
                <a:gd name="T20" fmla="*/ 42 w 163"/>
                <a:gd name="T21" fmla="*/ 1 h 169"/>
                <a:gd name="T22" fmla="*/ 42 w 163"/>
                <a:gd name="T23" fmla="*/ 0 h 169"/>
                <a:gd name="T24" fmla="*/ 163 w 163"/>
                <a:gd name="T25" fmla="*/ 0 h 169"/>
                <a:gd name="T26" fmla="*/ 80 w 163"/>
                <a:gd name="T27" fmla="*/ 0 h 169"/>
                <a:gd name="T28" fmla="*/ 74 w 163"/>
                <a:gd name="T29" fmla="*/ 0 h 169"/>
                <a:gd name="T30" fmla="*/ 74 w 163"/>
                <a:gd name="T31" fmla="*/ 1 h 169"/>
                <a:gd name="T32" fmla="*/ 163 w 163"/>
                <a:gd name="T33" fmla="*/ 1 h 169"/>
                <a:gd name="T34" fmla="*/ 163 w 163"/>
                <a:gd name="T35" fmla="*/ 53 h 169"/>
                <a:gd name="T36" fmla="*/ 163 w 163"/>
                <a:gd name="T37" fmla="*/ 53 h 169"/>
                <a:gd name="T38" fmla="*/ 163 w 163"/>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169">
                  <a:moveTo>
                    <a:pt x="163" y="142"/>
                  </a:moveTo>
                  <a:lnTo>
                    <a:pt x="163" y="142"/>
                  </a:lnTo>
                  <a:lnTo>
                    <a:pt x="163" y="169"/>
                  </a:lnTo>
                  <a:lnTo>
                    <a:pt x="163" y="169"/>
                  </a:lnTo>
                  <a:lnTo>
                    <a:pt x="163" y="153"/>
                  </a:lnTo>
                  <a:lnTo>
                    <a:pt x="163" y="142"/>
                  </a:lnTo>
                  <a:moveTo>
                    <a:pt x="42" y="0"/>
                  </a:moveTo>
                  <a:lnTo>
                    <a:pt x="26" y="0"/>
                  </a:lnTo>
                  <a:lnTo>
                    <a:pt x="0" y="0"/>
                  </a:lnTo>
                  <a:lnTo>
                    <a:pt x="0" y="1"/>
                  </a:lnTo>
                  <a:lnTo>
                    <a:pt x="42" y="1"/>
                  </a:lnTo>
                  <a:lnTo>
                    <a:pt x="42" y="0"/>
                  </a:lnTo>
                  <a:moveTo>
                    <a:pt x="163" y="0"/>
                  </a:moveTo>
                  <a:lnTo>
                    <a:pt x="80" y="0"/>
                  </a:lnTo>
                  <a:lnTo>
                    <a:pt x="74" y="0"/>
                  </a:lnTo>
                  <a:lnTo>
                    <a:pt x="74" y="1"/>
                  </a:lnTo>
                  <a:lnTo>
                    <a:pt x="163" y="1"/>
                  </a:lnTo>
                  <a:lnTo>
                    <a:pt x="163" y="53"/>
                  </a:lnTo>
                  <a:lnTo>
                    <a:pt x="163" y="5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Freeform 39"/>
            <p:cNvSpPr>
              <a:spLocks noEditPoints="1"/>
            </p:cNvSpPr>
            <p:nvPr/>
          </p:nvSpPr>
          <p:spPr bwMode="auto">
            <a:xfrm>
              <a:off x="3593" y="3020"/>
              <a:ext cx="163" cy="21"/>
            </a:xfrm>
            <a:custGeom>
              <a:avLst/>
              <a:gdLst>
                <a:gd name="T0" fmla="*/ 42 w 163"/>
                <a:gd name="T1" fmla="*/ 0 h 21"/>
                <a:gd name="T2" fmla="*/ 0 w 163"/>
                <a:gd name="T3" fmla="*/ 0 h 21"/>
                <a:gd name="T4" fmla="*/ 0 w 163"/>
                <a:gd name="T5" fmla="*/ 21 h 21"/>
                <a:gd name="T6" fmla="*/ 26 w 163"/>
                <a:gd name="T7" fmla="*/ 21 h 21"/>
                <a:gd name="T8" fmla="*/ 42 w 163"/>
                <a:gd name="T9" fmla="*/ 21 h 21"/>
                <a:gd name="T10" fmla="*/ 42 w 163"/>
                <a:gd name="T11" fmla="*/ 0 h 21"/>
                <a:gd name="T12" fmla="*/ 163 w 163"/>
                <a:gd name="T13" fmla="*/ 0 h 21"/>
                <a:gd name="T14" fmla="*/ 74 w 163"/>
                <a:gd name="T15" fmla="*/ 0 h 21"/>
                <a:gd name="T16" fmla="*/ 74 w 163"/>
                <a:gd name="T17" fmla="*/ 21 h 21"/>
                <a:gd name="T18" fmla="*/ 80 w 163"/>
                <a:gd name="T19" fmla="*/ 21 h 21"/>
                <a:gd name="T20" fmla="*/ 163 w 163"/>
                <a:gd name="T21" fmla="*/ 21 h 21"/>
                <a:gd name="T22" fmla="*/ 163 w 16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1">
                  <a:moveTo>
                    <a:pt x="42" y="0"/>
                  </a:moveTo>
                  <a:lnTo>
                    <a:pt x="0" y="0"/>
                  </a:lnTo>
                  <a:lnTo>
                    <a:pt x="0" y="21"/>
                  </a:lnTo>
                  <a:lnTo>
                    <a:pt x="26" y="21"/>
                  </a:lnTo>
                  <a:lnTo>
                    <a:pt x="42" y="21"/>
                  </a:lnTo>
                  <a:lnTo>
                    <a:pt x="42" y="0"/>
                  </a:lnTo>
                  <a:close/>
                  <a:moveTo>
                    <a:pt x="163" y="0"/>
                  </a:moveTo>
                  <a:lnTo>
                    <a:pt x="74" y="0"/>
                  </a:lnTo>
                  <a:lnTo>
                    <a:pt x="74" y="21"/>
                  </a:lnTo>
                  <a:lnTo>
                    <a:pt x="80" y="21"/>
                  </a:lnTo>
                  <a:lnTo>
                    <a:pt x="163" y="21"/>
                  </a:lnTo>
                  <a:lnTo>
                    <a:pt x="163"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Freeform 40"/>
            <p:cNvSpPr>
              <a:spLocks noEditPoints="1"/>
            </p:cNvSpPr>
            <p:nvPr/>
          </p:nvSpPr>
          <p:spPr bwMode="auto">
            <a:xfrm>
              <a:off x="3593" y="3020"/>
              <a:ext cx="163" cy="21"/>
            </a:xfrm>
            <a:custGeom>
              <a:avLst/>
              <a:gdLst>
                <a:gd name="T0" fmla="*/ 42 w 163"/>
                <a:gd name="T1" fmla="*/ 0 h 21"/>
                <a:gd name="T2" fmla="*/ 0 w 163"/>
                <a:gd name="T3" fmla="*/ 0 h 21"/>
                <a:gd name="T4" fmla="*/ 0 w 163"/>
                <a:gd name="T5" fmla="*/ 21 h 21"/>
                <a:gd name="T6" fmla="*/ 26 w 163"/>
                <a:gd name="T7" fmla="*/ 21 h 21"/>
                <a:gd name="T8" fmla="*/ 42 w 163"/>
                <a:gd name="T9" fmla="*/ 21 h 21"/>
                <a:gd name="T10" fmla="*/ 42 w 163"/>
                <a:gd name="T11" fmla="*/ 0 h 21"/>
                <a:gd name="T12" fmla="*/ 163 w 163"/>
                <a:gd name="T13" fmla="*/ 0 h 21"/>
                <a:gd name="T14" fmla="*/ 74 w 163"/>
                <a:gd name="T15" fmla="*/ 0 h 21"/>
                <a:gd name="T16" fmla="*/ 74 w 163"/>
                <a:gd name="T17" fmla="*/ 21 h 21"/>
                <a:gd name="T18" fmla="*/ 80 w 163"/>
                <a:gd name="T19" fmla="*/ 21 h 21"/>
                <a:gd name="T20" fmla="*/ 163 w 163"/>
                <a:gd name="T21" fmla="*/ 21 h 21"/>
                <a:gd name="T22" fmla="*/ 163 w 16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1">
                  <a:moveTo>
                    <a:pt x="42" y="0"/>
                  </a:moveTo>
                  <a:lnTo>
                    <a:pt x="0" y="0"/>
                  </a:lnTo>
                  <a:lnTo>
                    <a:pt x="0" y="21"/>
                  </a:lnTo>
                  <a:lnTo>
                    <a:pt x="26" y="21"/>
                  </a:lnTo>
                  <a:lnTo>
                    <a:pt x="42" y="21"/>
                  </a:lnTo>
                  <a:lnTo>
                    <a:pt x="42" y="0"/>
                  </a:lnTo>
                  <a:moveTo>
                    <a:pt x="163" y="0"/>
                  </a:moveTo>
                  <a:lnTo>
                    <a:pt x="74" y="0"/>
                  </a:lnTo>
                  <a:lnTo>
                    <a:pt x="74" y="21"/>
                  </a:lnTo>
                  <a:lnTo>
                    <a:pt x="80" y="21"/>
                  </a:lnTo>
                  <a:lnTo>
                    <a:pt x="163" y="21"/>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 name="Freeform 41"/>
            <p:cNvSpPr>
              <a:spLocks/>
            </p:cNvSpPr>
            <p:nvPr/>
          </p:nvSpPr>
          <p:spPr bwMode="auto">
            <a:xfrm>
              <a:off x="3756" y="3020"/>
              <a:ext cx="22" cy="174"/>
            </a:xfrm>
            <a:custGeom>
              <a:avLst/>
              <a:gdLst>
                <a:gd name="T0" fmla="*/ 22 w 22"/>
                <a:gd name="T1" fmla="*/ 0 h 174"/>
                <a:gd name="T2" fmla="*/ 0 w 22"/>
                <a:gd name="T3" fmla="*/ 0 h 174"/>
                <a:gd name="T4" fmla="*/ 0 w 22"/>
                <a:gd name="T5" fmla="*/ 21 h 174"/>
                <a:gd name="T6" fmla="*/ 0 w 22"/>
                <a:gd name="T7" fmla="*/ 74 h 174"/>
                <a:gd name="T8" fmla="*/ 0 w 22"/>
                <a:gd name="T9" fmla="*/ 163 h 174"/>
                <a:gd name="T10" fmla="*/ 0 w 22"/>
                <a:gd name="T11" fmla="*/ 174 h 174"/>
                <a:gd name="T12" fmla="*/ 22 w 22"/>
                <a:gd name="T13" fmla="*/ 174 h 174"/>
                <a:gd name="T14" fmla="*/ 22 w 22"/>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74">
                  <a:moveTo>
                    <a:pt x="22" y="0"/>
                  </a:moveTo>
                  <a:lnTo>
                    <a:pt x="0" y="0"/>
                  </a:lnTo>
                  <a:lnTo>
                    <a:pt x="0" y="21"/>
                  </a:lnTo>
                  <a:lnTo>
                    <a:pt x="0" y="74"/>
                  </a:lnTo>
                  <a:lnTo>
                    <a:pt x="0" y="163"/>
                  </a:lnTo>
                  <a:lnTo>
                    <a:pt x="0" y="174"/>
                  </a:lnTo>
                  <a:lnTo>
                    <a:pt x="22" y="174"/>
                  </a:lnTo>
                  <a:lnTo>
                    <a:pt x="22"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Freeform 42"/>
            <p:cNvSpPr>
              <a:spLocks/>
            </p:cNvSpPr>
            <p:nvPr/>
          </p:nvSpPr>
          <p:spPr bwMode="auto">
            <a:xfrm>
              <a:off x="3756" y="3020"/>
              <a:ext cx="22" cy="174"/>
            </a:xfrm>
            <a:custGeom>
              <a:avLst/>
              <a:gdLst>
                <a:gd name="T0" fmla="*/ 22 w 22"/>
                <a:gd name="T1" fmla="*/ 0 h 174"/>
                <a:gd name="T2" fmla="*/ 0 w 22"/>
                <a:gd name="T3" fmla="*/ 0 h 174"/>
                <a:gd name="T4" fmla="*/ 0 w 22"/>
                <a:gd name="T5" fmla="*/ 21 h 174"/>
                <a:gd name="T6" fmla="*/ 0 w 22"/>
                <a:gd name="T7" fmla="*/ 74 h 174"/>
                <a:gd name="T8" fmla="*/ 0 w 22"/>
                <a:gd name="T9" fmla="*/ 163 h 174"/>
                <a:gd name="T10" fmla="*/ 0 w 22"/>
                <a:gd name="T11" fmla="*/ 174 h 174"/>
                <a:gd name="T12" fmla="*/ 22 w 22"/>
                <a:gd name="T13" fmla="*/ 174 h 174"/>
                <a:gd name="T14" fmla="*/ 22 w 22"/>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74">
                  <a:moveTo>
                    <a:pt x="22" y="0"/>
                  </a:moveTo>
                  <a:lnTo>
                    <a:pt x="0" y="0"/>
                  </a:lnTo>
                  <a:lnTo>
                    <a:pt x="0" y="21"/>
                  </a:lnTo>
                  <a:lnTo>
                    <a:pt x="0" y="74"/>
                  </a:lnTo>
                  <a:lnTo>
                    <a:pt x="0" y="163"/>
                  </a:lnTo>
                  <a:lnTo>
                    <a:pt x="0" y="174"/>
                  </a:lnTo>
                  <a:lnTo>
                    <a:pt x="22" y="174"/>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3" name="Freeform 43"/>
            <p:cNvSpPr>
              <a:spLocks/>
            </p:cNvSpPr>
            <p:nvPr/>
          </p:nvSpPr>
          <p:spPr bwMode="auto">
            <a:xfrm>
              <a:off x="3756" y="3194"/>
              <a:ext cx="22" cy="46"/>
            </a:xfrm>
            <a:custGeom>
              <a:avLst/>
              <a:gdLst>
                <a:gd name="T0" fmla="*/ 22 w 22"/>
                <a:gd name="T1" fmla="*/ 0 h 46"/>
                <a:gd name="T2" fmla="*/ 0 w 22"/>
                <a:gd name="T3" fmla="*/ 0 h 46"/>
                <a:gd name="T4" fmla="*/ 0 w 22"/>
                <a:gd name="T5" fmla="*/ 16 h 46"/>
                <a:gd name="T6" fmla="*/ 0 w 22"/>
                <a:gd name="T7" fmla="*/ 16 h 46"/>
                <a:gd name="T8" fmla="*/ 0 w 22"/>
                <a:gd name="T9" fmla="*/ 46 h 46"/>
                <a:gd name="T10" fmla="*/ 22 w 22"/>
                <a:gd name="T11" fmla="*/ 46 h 46"/>
                <a:gd name="T12" fmla="*/ 22 w 22"/>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2" h="46">
                  <a:moveTo>
                    <a:pt x="22" y="0"/>
                  </a:moveTo>
                  <a:lnTo>
                    <a:pt x="0" y="0"/>
                  </a:lnTo>
                  <a:lnTo>
                    <a:pt x="0" y="16"/>
                  </a:lnTo>
                  <a:lnTo>
                    <a:pt x="0" y="16"/>
                  </a:lnTo>
                  <a:lnTo>
                    <a:pt x="0" y="46"/>
                  </a:lnTo>
                  <a:lnTo>
                    <a:pt x="22" y="46"/>
                  </a:lnTo>
                  <a:lnTo>
                    <a:pt x="22" y="0"/>
                  </a:lnTo>
                  <a:close/>
                </a:path>
              </a:pathLst>
            </a:custGeom>
            <a:solidFill>
              <a:srgbClr val="122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4" name="Freeform 44"/>
            <p:cNvSpPr>
              <a:spLocks/>
            </p:cNvSpPr>
            <p:nvPr/>
          </p:nvSpPr>
          <p:spPr bwMode="auto">
            <a:xfrm>
              <a:off x="3756" y="3194"/>
              <a:ext cx="22" cy="46"/>
            </a:xfrm>
            <a:custGeom>
              <a:avLst/>
              <a:gdLst>
                <a:gd name="T0" fmla="*/ 22 w 22"/>
                <a:gd name="T1" fmla="*/ 0 h 46"/>
                <a:gd name="T2" fmla="*/ 0 w 22"/>
                <a:gd name="T3" fmla="*/ 0 h 46"/>
                <a:gd name="T4" fmla="*/ 0 w 22"/>
                <a:gd name="T5" fmla="*/ 16 h 46"/>
                <a:gd name="T6" fmla="*/ 0 w 22"/>
                <a:gd name="T7" fmla="*/ 16 h 46"/>
                <a:gd name="T8" fmla="*/ 0 w 22"/>
                <a:gd name="T9" fmla="*/ 46 h 46"/>
                <a:gd name="T10" fmla="*/ 22 w 22"/>
                <a:gd name="T11" fmla="*/ 46 h 46"/>
                <a:gd name="T12" fmla="*/ 22 w 22"/>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2" h="46">
                  <a:moveTo>
                    <a:pt x="22" y="0"/>
                  </a:moveTo>
                  <a:lnTo>
                    <a:pt x="0" y="0"/>
                  </a:lnTo>
                  <a:lnTo>
                    <a:pt x="0" y="16"/>
                  </a:lnTo>
                  <a:lnTo>
                    <a:pt x="0" y="16"/>
                  </a:lnTo>
                  <a:lnTo>
                    <a:pt x="0" y="46"/>
                  </a:lnTo>
                  <a:lnTo>
                    <a:pt x="22" y="46"/>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Rectangle 45"/>
            <p:cNvSpPr>
              <a:spLocks noChangeArrowheads="1"/>
            </p:cNvSpPr>
            <p:nvPr/>
          </p:nvSpPr>
          <p:spPr bwMode="auto">
            <a:xfrm>
              <a:off x="3799" y="2880"/>
              <a:ext cx="32" cy="36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Rectangle 46"/>
            <p:cNvSpPr>
              <a:spLocks noChangeArrowheads="1"/>
            </p:cNvSpPr>
            <p:nvPr/>
          </p:nvSpPr>
          <p:spPr bwMode="auto">
            <a:xfrm>
              <a:off x="3799" y="2880"/>
              <a:ext cx="3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47"/>
            <p:cNvSpPr>
              <a:spLocks/>
            </p:cNvSpPr>
            <p:nvPr/>
          </p:nvSpPr>
          <p:spPr bwMode="auto">
            <a:xfrm>
              <a:off x="4086" y="2880"/>
              <a:ext cx="33" cy="360"/>
            </a:xfrm>
            <a:custGeom>
              <a:avLst/>
              <a:gdLst>
                <a:gd name="T0" fmla="*/ 33 w 33"/>
                <a:gd name="T1" fmla="*/ 360 h 360"/>
                <a:gd name="T2" fmla="*/ 1 w 33"/>
                <a:gd name="T3" fmla="*/ 360 h 360"/>
                <a:gd name="T4" fmla="*/ 0 w 33"/>
                <a:gd name="T5" fmla="*/ 0 h 360"/>
                <a:gd name="T6" fmla="*/ 33 w 33"/>
                <a:gd name="T7" fmla="*/ 0 h 360"/>
                <a:gd name="T8" fmla="*/ 33 w 33"/>
                <a:gd name="T9" fmla="*/ 360 h 360"/>
              </a:gdLst>
              <a:ahLst/>
              <a:cxnLst>
                <a:cxn ang="0">
                  <a:pos x="T0" y="T1"/>
                </a:cxn>
                <a:cxn ang="0">
                  <a:pos x="T2" y="T3"/>
                </a:cxn>
                <a:cxn ang="0">
                  <a:pos x="T4" y="T5"/>
                </a:cxn>
                <a:cxn ang="0">
                  <a:pos x="T6" y="T7"/>
                </a:cxn>
                <a:cxn ang="0">
                  <a:pos x="T8" y="T9"/>
                </a:cxn>
              </a:cxnLst>
              <a:rect l="0" t="0" r="r" b="b"/>
              <a:pathLst>
                <a:path w="33" h="360">
                  <a:moveTo>
                    <a:pt x="33" y="360"/>
                  </a:moveTo>
                  <a:lnTo>
                    <a:pt x="1" y="360"/>
                  </a:lnTo>
                  <a:lnTo>
                    <a:pt x="0" y="0"/>
                  </a:lnTo>
                  <a:lnTo>
                    <a:pt x="33" y="0"/>
                  </a:lnTo>
                  <a:lnTo>
                    <a:pt x="33" y="3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48"/>
            <p:cNvSpPr>
              <a:spLocks/>
            </p:cNvSpPr>
            <p:nvPr/>
          </p:nvSpPr>
          <p:spPr bwMode="auto">
            <a:xfrm>
              <a:off x="4086" y="2880"/>
              <a:ext cx="33" cy="360"/>
            </a:xfrm>
            <a:custGeom>
              <a:avLst/>
              <a:gdLst>
                <a:gd name="T0" fmla="*/ 33 w 33"/>
                <a:gd name="T1" fmla="*/ 360 h 360"/>
                <a:gd name="T2" fmla="*/ 1 w 33"/>
                <a:gd name="T3" fmla="*/ 360 h 360"/>
                <a:gd name="T4" fmla="*/ 0 w 33"/>
                <a:gd name="T5" fmla="*/ 0 h 360"/>
                <a:gd name="T6" fmla="*/ 33 w 33"/>
                <a:gd name="T7" fmla="*/ 0 h 360"/>
                <a:gd name="T8" fmla="*/ 33 w 33"/>
                <a:gd name="T9" fmla="*/ 360 h 360"/>
              </a:gdLst>
              <a:ahLst/>
              <a:cxnLst>
                <a:cxn ang="0">
                  <a:pos x="T0" y="T1"/>
                </a:cxn>
                <a:cxn ang="0">
                  <a:pos x="T2" y="T3"/>
                </a:cxn>
                <a:cxn ang="0">
                  <a:pos x="T4" y="T5"/>
                </a:cxn>
                <a:cxn ang="0">
                  <a:pos x="T6" y="T7"/>
                </a:cxn>
                <a:cxn ang="0">
                  <a:pos x="T8" y="T9"/>
                </a:cxn>
              </a:cxnLst>
              <a:rect l="0" t="0" r="r" b="b"/>
              <a:pathLst>
                <a:path w="33" h="360">
                  <a:moveTo>
                    <a:pt x="33" y="360"/>
                  </a:moveTo>
                  <a:lnTo>
                    <a:pt x="1" y="360"/>
                  </a:lnTo>
                  <a:lnTo>
                    <a:pt x="0" y="0"/>
                  </a:lnTo>
                  <a:lnTo>
                    <a:pt x="33" y="0"/>
                  </a:lnTo>
                  <a:lnTo>
                    <a:pt x="33" y="3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49"/>
            <p:cNvSpPr>
              <a:spLocks/>
            </p:cNvSpPr>
            <p:nvPr/>
          </p:nvSpPr>
          <p:spPr bwMode="auto">
            <a:xfrm>
              <a:off x="3815" y="2890"/>
              <a:ext cx="16" cy="350"/>
            </a:xfrm>
            <a:custGeom>
              <a:avLst/>
              <a:gdLst>
                <a:gd name="T0" fmla="*/ 16 w 16"/>
                <a:gd name="T1" fmla="*/ 0 h 350"/>
                <a:gd name="T2" fmla="*/ 0 w 16"/>
                <a:gd name="T3" fmla="*/ 0 h 350"/>
                <a:gd name="T4" fmla="*/ 0 w 16"/>
                <a:gd name="T5" fmla="*/ 350 h 350"/>
                <a:gd name="T6" fmla="*/ 16 w 16"/>
                <a:gd name="T7" fmla="*/ 350 h 350"/>
                <a:gd name="T8" fmla="*/ 16 w 16"/>
                <a:gd name="T9" fmla="*/ 304 h 350"/>
                <a:gd name="T10" fmla="*/ 16 w 16"/>
                <a:gd name="T11" fmla="*/ 130 h 350"/>
                <a:gd name="T12" fmla="*/ 16 w 16"/>
                <a:gd name="T13" fmla="*/ 106 h 350"/>
                <a:gd name="T14" fmla="*/ 16 w 16"/>
                <a:gd name="T15" fmla="*/ 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50">
                  <a:moveTo>
                    <a:pt x="16" y="0"/>
                  </a:moveTo>
                  <a:lnTo>
                    <a:pt x="0" y="0"/>
                  </a:lnTo>
                  <a:lnTo>
                    <a:pt x="0" y="350"/>
                  </a:lnTo>
                  <a:lnTo>
                    <a:pt x="16" y="350"/>
                  </a:lnTo>
                  <a:lnTo>
                    <a:pt x="16" y="304"/>
                  </a:lnTo>
                  <a:lnTo>
                    <a:pt x="16" y="130"/>
                  </a:lnTo>
                  <a:lnTo>
                    <a:pt x="16" y="106"/>
                  </a:lnTo>
                  <a:lnTo>
                    <a:pt x="16"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50"/>
            <p:cNvSpPr>
              <a:spLocks/>
            </p:cNvSpPr>
            <p:nvPr/>
          </p:nvSpPr>
          <p:spPr bwMode="auto">
            <a:xfrm>
              <a:off x="3815" y="2890"/>
              <a:ext cx="16" cy="350"/>
            </a:xfrm>
            <a:custGeom>
              <a:avLst/>
              <a:gdLst>
                <a:gd name="T0" fmla="*/ 16 w 16"/>
                <a:gd name="T1" fmla="*/ 0 h 350"/>
                <a:gd name="T2" fmla="*/ 0 w 16"/>
                <a:gd name="T3" fmla="*/ 0 h 350"/>
                <a:gd name="T4" fmla="*/ 0 w 16"/>
                <a:gd name="T5" fmla="*/ 350 h 350"/>
                <a:gd name="T6" fmla="*/ 16 w 16"/>
                <a:gd name="T7" fmla="*/ 350 h 350"/>
                <a:gd name="T8" fmla="*/ 16 w 16"/>
                <a:gd name="T9" fmla="*/ 304 h 350"/>
                <a:gd name="T10" fmla="*/ 16 w 16"/>
                <a:gd name="T11" fmla="*/ 130 h 350"/>
                <a:gd name="T12" fmla="*/ 16 w 16"/>
                <a:gd name="T13" fmla="*/ 106 h 350"/>
                <a:gd name="T14" fmla="*/ 16 w 16"/>
                <a:gd name="T15" fmla="*/ 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50">
                  <a:moveTo>
                    <a:pt x="16" y="0"/>
                  </a:moveTo>
                  <a:lnTo>
                    <a:pt x="0" y="0"/>
                  </a:lnTo>
                  <a:lnTo>
                    <a:pt x="0" y="350"/>
                  </a:lnTo>
                  <a:lnTo>
                    <a:pt x="16" y="350"/>
                  </a:lnTo>
                  <a:lnTo>
                    <a:pt x="16" y="304"/>
                  </a:lnTo>
                  <a:lnTo>
                    <a:pt x="16" y="130"/>
                  </a:lnTo>
                  <a:lnTo>
                    <a:pt x="16" y="106"/>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Freeform 51"/>
            <p:cNvSpPr>
              <a:spLocks noEditPoints="1"/>
            </p:cNvSpPr>
            <p:nvPr/>
          </p:nvSpPr>
          <p:spPr bwMode="auto">
            <a:xfrm>
              <a:off x="4119" y="2890"/>
              <a:ext cx="0" cy="311"/>
            </a:xfrm>
            <a:custGeom>
              <a:avLst/>
              <a:gdLst>
                <a:gd name="T0" fmla="*/ 390 h 661"/>
                <a:gd name="T1" fmla="*/ 391 h 661"/>
                <a:gd name="T2" fmla="*/ 661 h 661"/>
                <a:gd name="T3" fmla="*/ 661 h 661"/>
                <a:gd name="T4" fmla="*/ 390 h 661"/>
                <a:gd name="T5" fmla="*/ 0 h 661"/>
                <a:gd name="T6" fmla="*/ 0 h 661"/>
                <a:gd name="T7" fmla="*/ 373 h 661"/>
                <a:gd name="T8" fmla="*/ 373 h 661"/>
                <a:gd name="T9" fmla="*/ 0 h 66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661">
                  <a:moveTo>
                    <a:pt x="0" y="390"/>
                  </a:moveTo>
                  <a:cubicBezTo>
                    <a:pt x="0" y="390"/>
                    <a:pt x="0" y="391"/>
                    <a:pt x="0" y="391"/>
                  </a:cubicBezTo>
                  <a:cubicBezTo>
                    <a:pt x="0" y="661"/>
                    <a:pt x="0" y="661"/>
                    <a:pt x="0" y="661"/>
                  </a:cubicBezTo>
                  <a:cubicBezTo>
                    <a:pt x="0" y="661"/>
                    <a:pt x="0" y="661"/>
                    <a:pt x="0" y="661"/>
                  </a:cubicBezTo>
                  <a:cubicBezTo>
                    <a:pt x="0" y="390"/>
                    <a:pt x="0" y="390"/>
                    <a:pt x="0" y="390"/>
                  </a:cubicBezTo>
                  <a:moveTo>
                    <a:pt x="0" y="0"/>
                  </a:moveTo>
                  <a:cubicBezTo>
                    <a:pt x="0" y="0"/>
                    <a:pt x="0" y="0"/>
                    <a:pt x="0" y="0"/>
                  </a:cubicBezTo>
                  <a:cubicBezTo>
                    <a:pt x="0" y="373"/>
                    <a:pt x="0" y="373"/>
                    <a:pt x="0" y="373"/>
                  </a:cubicBezTo>
                  <a:cubicBezTo>
                    <a:pt x="0" y="373"/>
                    <a:pt x="0" y="373"/>
                    <a:pt x="0" y="373"/>
                  </a:cubicBezTo>
                  <a:cubicBezTo>
                    <a:pt x="0" y="0"/>
                    <a:pt x="0" y="0"/>
                    <a:pt x="0" y="0"/>
                  </a:cubicBezTo>
                </a:path>
              </a:pathLst>
            </a:custGeom>
            <a:solidFill>
              <a:srgbClr val="00A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Freeform 52"/>
            <p:cNvSpPr>
              <a:spLocks/>
            </p:cNvSpPr>
            <p:nvPr/>
          </p:nvSpPr>
          <p:spPr bwMode="auto">
            <a:xfrm>
              <a:off x="4119" y="3227"/>
              <a:ext cx="0" cy="13"/>
            </a:xfrm>
            <a:custGeom>
              <a:avLst/>
              <a:gdLst>
                <a:gd name="T0" fmla="*/ 0 h 13"/>
                <a:gd name="T1" fmla="*/ 0 h 13"/>
                <a:gd name="T2" fmla="*/ 13 h 13"/>
                <a:gd name="T3" fmla="*/ 0 h 13"/>
              </a:gdLst>
              <a:ahLst/>
              <a:cxnLst>
                <a:cxn ang="0">
                  <a:pos x="0" y="T0"/>
                </a:cxn>
                <a:cxn ang="0">
                  <a:pos x="0" y="T1"/>
                </a:cxn>
                <a:cxn ang="0">
                  <a:pos x="0" y="T2"/>
                </a:cxn>
                <a:cxn ang="0">
                  <a:pos x="0" y="T3"/>
                </a:cxn>
              </a:cxnLst>
              <a:rect l="0" t="0" r="r" b="b"/>
              <a:pathLst>
                <a:path h="13">
                  <a:moveTo>
                    <a:pt x="0" y="0"/>
                  </a:moveTo>
                  <a:lnTo>
                    <a:pt x="0" y="0"/>
                  </a:lnTo>
                  <a:lnTo>
                    <a:pt x="0" y="13"/>
                  </a:lnTo>
                  <a:lnTo>
                    <a:pt x="0" y="0"/>
                  </a:lnTo>
                  <a:close/>
                </a:path>
              </a:pathLst>
            </a:custGeom>
            <a:solidFill>
              <a:srgbClr val="0098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Freeform 53"/>
            <p:cNvSpPr>
              <a:spLocks/>
            </p:cNvSpPr>
            <p:nvPr/>
          </p:nvSpPr>
          <p:spPr bwMode="auto">
            <a:xfrm>
              <a:off x="4119" y="3227"/>
              <a:ext cx="0" cy="13"/>
            </a:xfrm>
            <a:custGeom>
              <a:avLst/>
              <a:gdLst>
                <a:gd name="T0" fmla="*/ 0 h 13"/>
                <a:gd name="T1" fmla="*/ 0 h 13"/>
                <a:gd name="T2" fmla="*/ 13 h 13"/>
                <a:gd name="T3" fmla="*/ 0 h 13"/>
              </a:gdLst>
              <a:ahLst/>
              <a:cxnLst>
                <a:cxn ang="0">
                  <a:pos x="0" y="T0"/>
                </a:cxn>
                <a:cxn ang="0">
                  <a:pos x="0" y="T1"/>
                </a:cxn>
                <a:cxn ang="0">
                  <a:pos x="0" y="T2"/>
                </a:cxn>
                <a:cxn ang="0">
                  <a:pos x="0" y="T3"/>
                </a:cxn>
              </a:cxnLst>
              <a:rect l="0" t="0" r="r" b="b"/>
              <a:pathLst>
                <a:path h="13">
                  <a:moveTo>
                    <a:pt x="0" y="0"/>
                  </a:moveTo>
                  <a:lnTo>
                    <a:pt x="0" y="0"/>
                  </a:lnTo>
                  <a:lnTo>
                    <a:pt x="0" y="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Freeform 54"/>
            <p:cNvSpPr>
              <a:spLocks/>
            </p:cNvSpPr>
            <p:nvPr/>
          </p:nvSpPr>
          <p:spPr bwMode="auto">
            <a:xfrm>
              <a:off x="4119" y="3066"/>
              <a:ext cx="0" cy="8"/>
            </a:xfrm>
            <a:custGeom>
              <a:avLst/>
              <a:gdLst>
                <a:gd name="T0" fmla="*/ 0 h 18"/>
                <a:gd name="T1" fmla="*/ 0 h 18"/>
                <a:gd name="T2" fmla="*/ 18 h 18"/>
                <a:gd name="T3" fmla="*/ 17 h 18"/>
                <a:gd name="T4" fmla="*/ 0 h 18"/>
              </a:gdLst>
              <a:ahLst/>
              <a:cxnLst>
                <a:cxn ang="0">
                  <a:pos x="0" y="T0"/>
                </a:cxn>
                <a:cxn ang="0">
                  <a:pos x="0" y="T1"/>
                </a:cxn>
                <a:cxn ang="0">
                  <a:pos x="0" y="T2"/>
                </a:cxn>
                <a:cxn ang="0">
                  <a:pos x="0" y="T3"/>
                </a:cxn>
                <a:cxn ang="0">
                  <a:pos x="0" y="T4"/>
                </a:cxn>
              </a:cxnLst>
              <a:rect l="0" t="0" r="r" b="b"/>
              <a:pathLst>
                <a:path h="18">
                  <a:moveTo>
                    <a:pt x="0" y="0"/>
                  </a:moveTo>
                  <a:cubicBezTo>
                    <a:pt x="0" y="0"/>
                    <a:pt x="0" y="0"/>
                    <a:pt x="0" y="0"/>
                  </a:cubicBezTo>
                  <a:cubicBezTo>
                    <a:pt x="0" y="18"/>
                    <a:pt x="0" y="18"/>
                    <a:pt x="0" y="18"/>
                  </a:cubicBezTo>
                  <a:cubicBezTo>
                    <a:pt x="0" y="18"/>
                    <a:pt x="0" y="17"/>
                    <a:pt x="0" y="17"/>
                  </a:cubicBezTo>
                  <a:cubicBezTo>
                    <a:pt x="0" y="0"/>
                    <a:pt x="0" y="0"/>
                    <a:pt x="0" y="0"/>
                  </a:cubicBezTo>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Rectangle 55"/>
            <p:cNvSpPr>
              <a:spLocks noChangeArrowheads="1"/>
            </p:cNvSpPr>
            <p:nvPr/>
          </p:nvSpPr>
          <p:spPr bwMode="auto">
            <a:xfrm>
              <a:off x="4119" y="3201"/>
              <a:ext cx="1" cy="26"/>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Rectangle 56"/>
            <p:cNvSpPr>
              <a:spLocks noChangeArrowheads="1"/>
            </p:cNvSpPr>
            <p:nvPr/>
          </p:nvSpPr>
          <p:spPr bwMode="auto">
            <a:xfrm>
              <a:off x="4119" y="3201"/>
              <a:ext cx="1"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57"/>
            <p:cNvSpPr>
              <a:spLocks/>
            </p:cNvSpPr>
            <p:nvPr/>
          </p:nvSpPr>
          <p:spPr bwMode="auto">
            <a:xfrm>
              <a:off x="4103" y="2890"/>
              <a:ext cx="16" cy="350"/>
            </a:xfrm>
            <a:custGeom>
              <a:avLst/>
              <a:gdLst>
                <a:gd name="T0" fmla="*/ 16 w 16"/>
                <a:gd name="T1" fmla="*/ 0 h 350"/>
                <a:gd name="T2" fmla="*/ 0 w 16"/>
                <a:gd name="T3" fmla="*/ 0 h 350"/>
                <a:gd name="T4" fmla="*/ 0 w 16"/>
                <a:gd name="T5" fmla="*/ 350 h 350"/>
                <a:gd name="T6" fmla="*/ 16 w 16"/>
                <a:gd name="T7" fmla="*/ 350 h 350"/>
                <a:gd name="T8" fmla="*/ 16 w 16"/>
                <a:gd name="T9" fmla="*/ 337 h 350"/>
                <a:gd name="T10" fmla="*/ 16 w 16"/>
                <a:gd name="T11" fmla="*/ 311 h 350"/>
                <a:gd name="T12" fmla="*/ 16 w 16"/>
                <a:gd name="T13" fmla="*/ 184 h 350"/>
                <a:gd name="T14" fmla="*/ 16 w 16"/>
                <a:gd name="T15" fmla="*/ 176 h 350"/>
                <a:gd name="T16" fmla="*/ 16 w 16"/>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0">
                  <a:moveTo>
                    <a:pt x="16" y="0"/>
                  </a:moveTo>
                  <a:lnTo>
                    <a:pt x="0" y="0"/>
                  </a:lnTo>
                  <a:lnTo>
                    <a:pt x="0" y="350"/>
                  </a:lnTo>
                  <a:lnTo>
                    <a:pt x="16" y="350"/>
                  </a:lnTo>
                  <a:lnTo>
                    <a:pt x="16" y="337"/>
                  </a:lnTo>
                  <a:lnTo>
                    <a:pt x="16" y="311"/>
                  </a:lnTo>
                  <a:lnTo>
                    <a:pt x="16" y="184"/>
                  </a:lnTo>
                  <a:lnTo>
                    <a:pt x="16" y="176"/>
                  </a:lnTo>
                  <a:lnTo>
                    <a:pt x="16"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Freeform 58"/>
            <p:cNvSpPr>
              <a:spLocks/>
            </p:cNvSpPr>
            <p:nvPr/>
          </p:nvSpPr>
          <p:spPr bwMode="auto">
            <a:xfrm>
              <a:off x="4103" y="2890"/>
              <a:ext cx="16" cy="350"/>
            </a:xfrm>
            <a:custGeom>
              <a:avLst/>
              <a:gdLst>
                <a:gd name="T0" fmla="*/ 16 w 16"/>
                <a:gd name="T1" fmla="*/ 0 h 350"/>
                <a:gd name="T2" fmla="*/ 0 w 16"/>
                <a:gd name="T3" fmla="*/ 0 h 350"/>
                <a:gd name="T4" fmla="*/ 0 w 16"/>
                <a:gd name="T5" fmla="*/ 350 h 350"/>
                <a:gd name="T6" fmla="*/ 16 w 16"/>
                <a:gd name="T7" fmla="*/ 350 h 350"/>
                <a:gd name="T8" fmla="*/ 16 w 16"/>
                <a:gd name="T9" fmla="*/ 337 h 350"/>
                <a:gd name="T10" fmla="*/ 16 w 16"/>
                <a:gd name="T11" fmla="*/ 311 h 350"/>
                <a:gd name="T12" fmla="*/ 16 w 16"/>
                <a:gd name="T13" fmla="*/ 184 h 350"/>
                <a:gd name="T14" fmla="*/ 16 w 16"/>
                <a:gd name="T15" fmla="*/ 176 h 350"/>
                <a:gd name="T16" fmla="*/ 16 w 16"/>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0">
                  <a:moveTo>
                    <a:pt x="16" y="0"/>
                  </a:moveTo>
                  <a:lnTo>
                    <a:pt x="0" y="0"/>
                  </a:lnTo>
                  <a:lnTo>
                    <a:pt x="0" y="350"/>
                  </a:lnTo>
                  <a:lnTo>
                    <a:pt x="16" y="350"/>
                  </a:lnTo>
                  <a:lnTo>
                    <a:pt x="16" y="337"/>
                  </a:lnTo>
                  <a:lnTo>
                    <a:pt x="16" y="311"/>
                  </a:lnTo>
                  <a:lnTo>
                    <a:pt x="16" y="184"/>
                  </a:lnTo>
                  <a:lnTo>
                    <a:pt x="16" y="176"/>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Rectangle 59"/>
            <p:cNvSpPr>
              <a:spLocks noChangeArrowheads="1"/>
            </p:cNvSpPr>
            <p:nvPr/>
          </p:nvSpPr>
          <p:spPr bwMode="auto">
            <a:xfrm>
              <a:off x="3924" y="2880"/>
              <a:ext cx="32" cy="36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Rectangle 60"/>
            <p:cNvSpPr>
              <a:spLocks noChangeArrowheads="1"/>
            </p:cNvSpPr>
            <p:nvPr/>
          </p:nvSpPr>
          <p:spPr bwMode="auto">
            <a:xfrm>
              <a:off x="3924" y="2880"/>
              <a:ext cx="3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Freeform 61"/>
            <p:cNvSpPr>
              <a:spLocks/>
            </p:cNvSpPr>
            <p:nvPr/>
          </p:nvSpPr>
          <p:spPr bwMode="auto">
            <a:xfrm>
              <a:off x="3940" y="3210"/>
              <a:ext cx="16" cy="30"/>
            </a:xfrm>
            <a:custGeom>
              <a:avLst/>
              <a:gdLst>
                <a:gd name="T0" fmla="*/ 16 w 16"/>
                <a:gd name="T1" fmla="*/ 0 h 30"/>
                <a:gd name="T2" fmla="*/ 16 w 16"/>
                <a:gd name="T3" fmla="*/ 0 h 30"/>
                <a:gd name="T4" fmla="*/ 16 w 16"/>
                <a:gd name="T5" fmla="*/ 30 h 30"/>
                <a:gd name="T6" fmla="*/ 0 w 16"/>
                <a:gd name="T7" fmla="*/ 30 h 30"/>
                <a:gd name="T8" fmla="*/ 0 w 16"/>
                <a:gd name="T9" fmla="*/ 30 h 30"/>
                <a:gd name="T10" fmla="*/ 16 w 16"/>
                <a:gd name="T11" fmla="*/ 30 h 30"/>
                <a:gd name="T12" fmla="*/ 16 w 1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16" y="0"/>
                  </a:moveTo>
                  <a:lnTo>
                    <a:pt x="16" y="0"/>
                  </a:lnTo>
                  <a:lnTo>
                    <a:pt x="16" y="30"/>
                  </a:lnTo>
                  <a:lnTo>
                    <a:pt x="0" y="30"/>
                  </a:lnTo>
                  <a:lnTo>
                    <a:pt x="0" y="30"/>
                  </a:lnTo>
                  <a:lnTo>
                    <a:pt x="16" y="30"/>
                  </a:lnTo>
                  <a:lnTo>
                    <a:pt x="16" y="0"/>
                  </a:lnTo>
                  <a:close/>
                </a:path>
              </a:pathLst>
            </a:custGeom>
            <a:solidFill>
              <a:srgbClr val="0098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Freeform 62"/>
            <p:cNvSpPr>
              <a:spLocks/>
            </p:cNvSpPr>
            <p:nvPr/>
          </p:nvSpPr>
          <p:spPr bwMode="auto">
            <a:xfrm>
              <a:off x="3940" y="3210"/>
              <a:ext cx="16" cy="30"/>
            </a:xfrm>
            <a:custGeom>
              <a:avLst/>
              <a:gdLst>
                <a:gd name="T0" fmla="*/ 16 w 16"/>
                <a:gd name="T1" fmla="*/ 0 h 30"/>
                <a:gd name="T2" fmla="*/ 16 w 16"/>
                <a:gd name="T3" fmla="*/ 0 h 30"/>
                <a:gd name="T4" fmla="*/ 16 w 16"/>
                <a:gd name="T5" fmla="*/ 30 h 30"/>
                <a:gd name="T6" fmla="*/ 0 w 16"/>
                <a:gd name="T7" fmla="*/ 30 h 30"/>
                <a:gd name="T8" fmla="*/ 0 w 16"/>
                <a:gd name="T9" fmla="*/ 30 h 30"/>
                <a:gd name="T10" fmla="*/ 16 w 16"/>
                <a:gd name="T11" fmla="*/ 30 h 30"/>
                <a:gd name="T12" fmla="*/ 16 w 1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16" y="0"/>
                  </a:moveTo>
                  <a:lnTo>
                    <a:pt x="16" y="0"/>
                  </a:lnTo>
                  <a:lnTo>
                    <a:pt x="16" y="30"/>
                  </a:lnTo>
                  <a:lnTo>
                    <a:pt x="0" y="30"/>
                  </a:lnTo>
                  <a:lnTo>
                    <a:pt x="0" y="30"/>
                  </a:lnTo>
                  <a:lnTo>
                    <a:pt x="16" y="3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3" name="Freeform 63"/>
            <p:cNvSpPr>
              <a:spLocks/>
            </p:cNvSpPr>
            <p:nvPr/>
          </p:nvSpPr>
          <p:spPr bwMode="auto">
            <a:xfrm>
              <a:off x="3940" y="2890"/>
              <a:ext cx="16" cy="350"/>
            </a:xfrm>
            <a:custGeom>
              <a:avLst/>
              <a:gdLst>
                <a:gd name="T0" fmla="*/ 16 w 16"/>
                <a:gd name="T1" fmla="*/ 0 h 350"/>
                <a:gd name="T2" fmla="*/ 0 w 16"/>
                <a:gd name="T3" fmla="*/ 0 h 350"/>
                <a:gd name="T4" fmla="*/ 0 w 16"/>
                <a:gd name="T5" fmla="*/ 350 h 350"/>
                <a:gd name="T6" fmla="*/ 16 w 16"/>
                <a:gd name="T7" fmla="*/ 350 h 350"/>
                <a:gd name="T8" fmla="*/ 16 w 16"/>
                <a:gd name="T9" fmla="*/ 320 h 350"/>
                <a:gd name="T10" fmla="*/ 16 w 16"/>
                <a:gd name="T11" fmla="*/ 0 h 350"/>
              </a:gdLst>
              <a:ahLst/>
              <a:cxnLst>
                <a:cxn ang="0">
                  <a:pos x="T0" y="T1"/>
                </a:cxn>
                <a:cxn ang="0">
                  <a:pos x="T2" y="T3"/>
                </a:cxn>
                <a:cxn ang="0">
                  <a:pos x="T4" y="T5"/>
                </a:cxn>
                <a:cxn ang="0">
                  <a:pos x="T6" y="T7"/>
                </a:cxn>
                <a:cxn ang="0">
                  <a:pos x="T8" y="T9"/>
                </a:cxn>
                <a:cxn ang="0">
                  <a:pos x="T10" y="T11"/>
                </a:cxn>
              </a:cxnLst>
              <a:rect l="0" t="0" r="r" b="b"/>
              <a:pathLst>
                <a:path w="16" h="350">
                  <a:moveTo>
                    <a:pt x="16" y="0"/>
                  </a:moveTo>
                  <a:lnTo>
                    <a:pt x="0" y="0"/>
                  </a:lnTo>
                  <a:lnTo>
                    <a:pt x="0" y="350"/>
                  </a:lnTo>
                  <a:lnTo>
                    <a:pt x="16" y="350"/>
                  </a:lnTo>
                  <a:lnTo>
                    <a:pt x="16" y="320"/>
                  </a:lnTo>
                  <a:lnTo>
                    <a:pt x="16"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4" name="Freeform 64"/>
            <p:cNvSpPr>
              <a:spLocks/>
            </p:cNvSpPr>
            <p:nvPr/>
          </p:nvSpPr>
          <p:spPr bwMode="auto">
            <a:xfrm>
              <a:off x="3940" y="2890"/>
              <a:ext cx="16" cy="350"/>
            </a:xfrm>
            <a:custGeom>
              <a:avLst/>
              <a:gdLst>
                <a:gd name="T0" fmla="*/ 16 w 16"/>
                <a:gd name="T1" fmla="*/ 0 h 350"/>
                <a:gd name="T2" fmla="*/ 0 w 16"/>
                <a:gd name="T3" fmla="*/ 0 h 350"/>
                <a:gd name="T4" fmla="*/ 0 w 16"/>
                <a:gd name="T5" fmla="*/ 350 h 350"/>
                <a:gd name="T6" fmla="*/ 16 w 16"/>
                <a:gd name="T7" fmla="*/ 350 h 350"/>
                <a:gd name="T8" fmla="*/ 16 w 16"/>
                <a:gd name="T9" fmla="*/ 320 h 350"/>
                <a:gd name="T10" fmla="*/ 16 w 16"/>
                <a:gd name="T11" fmla="*/ 0 h 350"/>
              </a:gdLst>
              <a:ahLst/>
              <a:cxnLst>
                <a:cxn ang="0">
                  <a:pos x="T0" y="T1"/>
                </a:cxn>
                <a:cxn ang="0">
                  <a:pos x="T2" y="T3"/>
                </a:cxn>
                <a:cxn ang="0">
                  <a:pos x="T4" y="T5"/>
                </a:cxn>
                <a:cxn ang="0">
                  <a:pos x="T6" y="T7"/>
                </a:cxn>
                <a:cxn ang="0">
                  <a:pos x="T8" y="T9"/>
                </a:cxn>
                <a:cxn ang="0">
                  <a:pos x="T10" y="T11"/>
                </a:cxn>
              </a:cxnLst>
              <a:rect l="0" t="0" r="r" b="b"/>
              <a:pathLst>
                <a:path w="16" h="350">
                  <a:moveTo>
                    <a:pt x="16" y="0"/>
                  </a:moveTo>
                  <a:lnTo>
                    <a:pt x="0" y="0"/>
                  </a:lnTo>
                  <a:lnTo>
                    <a:pt x="0" y="350"/>
                  </a:lnTo>
                  <a:lnTo>
                    <a:pt x="16" y="350"/>
                  </a:lnTo>
                  <a:lnTo>
                    <a:pt x="16" y="32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5" name="Rectangle 65"/>
            <p:cNvSpPr>
              <a:spLocks noChangeArrowheads="1"/>
            </p:cNvSpPr>
            <p:nvPr/>
          </p:nvSpPr>
          <p:spPr bwMode="auto">
            <a:xfrm>
              <a:off x="3760" y="2856"/>
              <a:ext cx="33" cy="14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6" name="Rectangle 66"/>
            <p:cNvSpPr>
              <a:spLocks noChangeArrowheads="1"/>
            </p:cNvSpPr>
            <p:nvPr/>
          </p:nvSpPr>
          <p:spPr bwMode="auto">
            <a:xfrm>
              <a:off x="3760" y="2856"/>
              <a:ext cx="3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7" name="Freeform 67"/>
            <p:cNvSpPr>
              <a:spLocks/>
            </p:cNvSpPr>
            <p:nvPr/>
          </p:nvSpPr>
          <p:spPr bwMode="auto">
            <a:xfrm>
              <a:off x="3592" y="2968"/>
              <a:ext cx="1" cy="28"/>
            </a:xfrm>
            <a:custGeom>
              <a:avLst/>
              <a:gdLst>
                <a:gd name="T0" fmla="*/ 1 w 1"/>
                <a:gd name="T1" fmla="*/ 0 h 28"/>
                <a:gd name="T2" fmla="*/ 1 w 1"/>
                <a:gd name="T3" fmla="*/ 0 h 28"/>
                <a:gd name="T4" fmla="*/ 0 w 1"/>
                <a:gd name="T5" fmla="*/ 28 h 28"/>
                <a:gd name="T6" fmla="*/ 1 w 1"/>
                <a:gd name="T7" fmla="*/ 28 h 28"/>
                <a:gd name="T8" fmla="*/ 1 w 1"/>
                <a:gd name="T9" fmla="*/ 0 h 28"/>
              </a:gdLst>
              <a:ahLst/>
              <a:cxnLst>
                <a:cxn ang="0">
                  <a:pos x="T0" y="T1"/>
                </a:cxn>
                <a:cxn ang="0">
                  <a:pos x="T2" y="T3"/>
                </a:cxn>
                <a:cxn ang="0">
                  <a:pos x="T4" y="T5"/>
                </a:cxn>
                <a:cxn ang="0">
                  <a:pos x="T6" y="T7"/>
                </a:cxn>
                <a:cxn ang="0">
                  <a:pos x="T8" y="T9"/>
                </a:cxn>
              </a:cxnLst>
              <a:rect l="0" t="0" r="r" b="b"/>
              <a:pathLst>
                <a:path w="1" h="28">
                  <a:moveTo>
                    <a:pt x="1" y="0"/>
                  </a:moveTo>
                  <a:lnTo>
                    <a:pt x="1" y="0"/>
                  </a:lnTo>
                  <a:lnTo>
                    <a:pt x="0" y="28"/>
                  </a:lnTo>
                  <a:lnTo>
                    <a:pt x="1" y="28"/>
                  </a:lnTo>
                  <a:lnTo>
                    <a:pt x="1" y="0"/>
                  </a:lnTo>
                  <a:close/>
                </a:path>
              </a:pathLst>
            </a:custGeom>
            <a:solidFill>
              <a:srgbClr val="00A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Freeform 68"/>
            <p:cNvSpPr>
              <a:spLocks/>
            </p:cNvSpPr>
            <p:nvPr/>
          </p:nvSpPr>
          <p:spPr bwMode="auto">
            <a:xfrm>
              <a:off x="3592" y="2968"/>
              <a:ext cx="1" cy="28"/>
            </a:xfrm>
            <a:custGeom>
              <a:avLst/>
              <a:gdLst>
                <a:gd name="T0" fmla="*/ 1 w 1"/>
                <a:gd name="T1" fmla="*/ 0 h 28"/>
                <a:gd name="T2" fmla="*/ 1 w 1"/>
                <a:gd name="T3" fmla="*/ 0 h 28"/>
                <a:gd name="T4" fmla="*/ 0 w 1"/>
                <a:gd name="T5" fmla="*/ 28 h 28"/>
                <a:gd name="T6" fmla="*/ 1 w 1"/>
                <a:gd name="T7" fmla="*/ 28 h 28"/>
                <a:gd name="T8" fmla="*/ 1 w 1"/>
                <a:gd name="T9" fmla="*/ 0 h 28"/>
              </a:gdLst>
              <a:ahLst/>
              <a:cxnLst>
                <a:cxn ang="0">
                  <a:pos x="T0" y="T1"/>
                </a:cxn>
                <a:cxn ang="0">
                  <a:pos x="T2" y="T3"/>
                </a:cxn>
                <a:cxn ang="0">
                  <a:pos x="T4" y="T5"/>
                </a:cxn>
                <a:cxn ang="0">
                  <a:pos x="T6" y="T7"/>
                </a:cxn>
                <a:cxn ang="0">
                  <a:pos x="T8" y="T9"/>
                </a:cxn>
              </a:cxnLst>
              <a:rect l="0" t="0" r="r" b="b"/>
              <a:pathLst>
                <a:path w="1" h="28">
                  <a:moveTo>
                    <a:pt x="1" y="0"/>
                  </a:moveTo>
                  <a:lnTo>
                    <a:pt x="1" y="0"/>
                  </a:lnTo>
                  <a:lnTo>
                    <a:pt x="0" y="28"/>
                  </a:lnTo>
                  <a:lnTo>
                    <a:pt x="1" y="28"/>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9" name="Rectangle 69"/>
            <p:cNvSpPr>
              <a:spLocks noChangeArrowheads="1"/>
            </p:cNvSpPr>
            <p:nvPr/>
          </p:nvSpPr>
          <p:spPr bwMode="auto">
            <a:xfrm>
              <a:off x="3593" y="2863"/>
              <a:ext cx="1" cy="105"/>
            </a:xfrm>
            <a:prstGeom prst="rect">
              <a:avLst/>
            </a:prstGeom>
            <a:solidFill>
              <a:srgbClr val="0061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0" name="Freeform 70"/>
            <p:cNvSpPr>
              <a:spLocks/>
            </p:cNvSpPr>
            <p:nvPr/>
          </p:nvSpPr>
          <p:spPr bwMode="auto">
            <a:xfrm>
              <a:off x="3593" y="2863"/>
              <a:ext cx="0" cy="105"/>
            </a:xfrm>
            <a:custGeom>
              <a:avLst/>
              <a:gdLst>
                <a:gd name="T0" fmla="*/ 0 h 105"/>
                <a:gd name="T1" fmla="*/ 105 h 105"/>
                <a:gd name="T2" fmla="*/ 105 h 105"/>
                <a:gd name="T3" fmla="*/ 0 h 105"/>
              </a:gdLst>
              <a:ahLst/>
              <a:cxnLst>
                <a:cxn ang="0">
                  <a:pos x="0" y="T0"/>
                </a:cxn>
                <a:cxn ang="0">
                  <a:pos x="0" y="T1"/>
                </a:cxn>
                <a:cxn ang="0">
                  <a:pos x="0" y="T2"/>
                </a:cxn>
                <a:cxn ang="0">
                  <a:pos x="0" y="T3"/>
                </a:cxn>
              </a:cxnLst>
              <a:rect l="0" t="0" r="r" b="b"/>
              <a:pathLst>
                <a:path h="105">
                  <a:moveTo>
                    <a:pt x="0" y="0"/>
                  </a:moveTo>
                  <a:lnTo>
                    <a:pt x="0" y="105"/>
                  </a:lnTo>
                  <a:lnTo>
                    <a:pt x="0" y="10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1" name="Freeform 71"/>
            <p:cNvSpPr>
              <a:spLocks noEditPoints="1"/>
            </p:cNvSpPr>
            <p:nvPr/>
          </p:nvSpPr>
          <p:spPr bwMode="auto">
            <a:xfrm>
              <a:off x="3593" y="2863"/>
              <a:ext cx="167" cy="133"/>
            </a:xfrm>
            <a:custGeom>
              <a:avLst/>
              <a:gdLst>
                <a:gd name="T0" fmla="*/ 74 w 167"/>
                <a:gd name="T1" fmla="*/ 43 h 133"/>
                <a:gd name="T2" fmla="*/ 74 w 167"/>
                <a:gd name="T3" fmla="*/ 133 h 133"/>
                <a:gd name="T4" fmla="*/ 167 w 167"/>
                <a:gd name="T5" fmla="*/ 133 h 133"/>
                <a:gd name="T6" fmla="*/ 167 w 167"/>
                <a:gd name="T7" fmla="*/ 98 h 133"/>
                <a:gd name="T8" fmla="*/ 74 w 167"/>
                <a:gd name="T9" fmla="*/ 43 h 133"/>
                <a:gd name="T10" fmla="*/ 0 w 167"/>
                <a:gd name="T11" fmla="*/ 0 h 133"/>
                <a:gd name="T12" fmla="*/ 0 w 167"/>
                <a:gd name="T13" fmla="*/ 0 h 133"/>
                <a:gd name="T14" fmla="*/ 0 w 167"/>
                <a:gd name="T15" fmla="*/ 105 h 133"/>
                <a:gd name="T16" fmla="*/ 0 w 167"/>
                <a:gd name="T17" fmla="*/ 133 h 133"/>
                <a:gd name="T18" fmla="*/ 42 w 167"/>
                <a:gd name="T19" fmla="*/ 133 h 133"/>
                <a:gd name="T20" fmla="*/ 42 w 167"/>
                <a:gd name="T21" fmla="*/ 27 h 133"/>
                <a:gd name="T22" fmla="*/ 42 w 167"/>
                <a:gd name="T23" fmla="*/ 24 h 133"/>
                <a:gd name="T24" fmla="*/ 0 w 167"/>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33">
                  <a:moveTo>
                    <a:pt x="74" y="43"/>
                  </a:moveTo>
                  <a:lnTo>
                    <a:pt x="74" y="133"/>
                  </a:lnTo>
                  <a:lnTo>
                    <a:pt x="167" y="133"/>
                  </a:lnTo>
                  <a:lnTo>
                    <a:pt x="167" y="98"/>
                  </a:lnTo>
                  <a:lnTo>
                    <a:pt x="74" y="43"/>
                  </a:lnTo>
                  <a:close/>
                  <a:moveTo>
                    <a:pt x="0" y="0"/>
                  </a:moveTo>
                  <a:lnTo>
                    <a:pt x="0" y="0"/>
                  </a:lnTo>
                  <a:lnTo>
                    <a:pt x="0" y="105"/>
                  </a:lnTo>
                  <a:lnTo>
                    <a:pt x="0" y="133"/>
                  </a:lnTo>
                  <a:lnTo>
                    <a:pt x="42" y="133"/>
                  </a:lnTo>
                  <a:lnTo>
                    <a:pt x="42" y="27"/>
                  </a:lnTo>
                  <a:lnTo>
                    <a:pt x="42" y="24"/>
                  </a:lnTo>
                  <a:lnTo>
                    <a:pt x="0"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2" name="Freeform 72"/>
            <p:cNvSpPr>
              <a:spLocks noEditPoints="1"/>
            </p:cNvSpPr>
            <p:nvPr/>
          </p:nvSpPr>
          <p:spPr bwMode="auto">
            <a:xfrm>
              <a:off x="3593" y="2863"/>
              <a:ext cx="167" cy="133"/>
            </a:xfrm>
            <a:custGeom>
              <a:avLst/>
              <a:gdLst>
                <a:gd name="T0" fmla="*/ 74 w 167"/>
                <a:gd name="T1" fmla="*/ 43 h 133"/>
                <a:gd name="T2" fmla="*/ 74 w 167"/>
                <a:gd name="T3" fmla="*/ 133 h 133"/>
                <a:gd name="T4" fmla="*/ 167 w 167"/>
                <a:gd name="T5" fmla="*/ 133 h 133"/>
                <a:gd name="T6" fmla="*/ 167 w 167"/>
                <a:gd name="T7" fmla="*/ 98 h 133"/>
                <a:gd name="T8" fmla="*/ 74 w 167"/>
                <a:gd name="T9" fmla="*/ 43 h 133"/>
                <a:gd name="T10" fmla="*/ 0 w 167"/>
                <a:gd name="T11" fmla="*/ 0 h 133"/>
                <a:gd name="T12" fmla="*/ 0 w 167"/>
                <a:gd name="T13" fmla="*/ 0 h 133"/>
                <a:gd name="T14" fmla="*/ 0 w 167"/>
                <a:gd name="T15" fmla="*/ 105 h 133"/>
                <a:gd name="T16" fmla="*/ 0 w 167"/>
                <a:gd name="T17" fmla="*/ 133 h 133"/>
                <a:gd name="T18" fmla="*/ 42 w 167"/>
                <a:gd name="T19" fmla="*/ 133 h 133"/>
                <a:gd name="T20" fmla="*/ 42 w 167"/>
                <a:gd name="T21" fmla="*/ 27 h 133"/>
                <a:gd name="T22" fmla="*/ 42 w 167"/>
                <a:gd name="T23" fmla="*/ 24 h 133"/>
                <a:gd name="T24" fmla="*/ 0 w 167"/>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33">
                  <a:moveTo>
                    <a:pt x="74" y="43"/>
                  </a:moveTo>
                  <a:lnTo>
                    <a:pt x="74" y="133"/>
                  </a:lnTo>
                  <a:lnTo>
                    <a:pt x="167" y="133"/>
                  </a:lnTo>
                  <a:lnTo>
                    <a:pt x="167" y="98"/>
                  </a:lnTo>
                  <a:lnTo>
                    <a:pt x="74" y="43"/>
                  </a:lnTo>
                  <a:moveTo>
                    <a:pt x="0" y="0"/>
                  </a:moveTo>
                  <a:lnTo>
                    <a:pt x="0" y="0"/>
                  </a:lnTo>
                  <a:lnTo>
                    <a:pt x="0" y="105"/>
                  </a:lnTo>
                  <a:lnTo>
                    <a:pt x="0" y="133"/>
                  </a:lnTo>
                  <a:lnTo>
                    <a:pt x="42" y="133"/>
                  </a:lnTo>
                  <a:lnTo>
                    <a:pt x="42" y="27"/>
                  </a:lnTo>
                  <a:lnTo>
                    <a:pt x="42"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3" name="Freeform 73"/>
            <p:cNvSpPr>
              <a:spLocks/>
            </p:cNvSpPr>
            <p:nvPr/>
          </p:nvSpPr>
          <p:spPr bwMode="auto">
            <a:xfrm>
              <a:off x="3739" y="2781"/>
              <a:ext cx="57" cy="57"/>
            </a:xfrm>
            <a:custGeom>
              <a:avLst/>
              <a:gdLst>
                <a:gd name="T0" fmla="*/ 104 w 121"/>
                <a:gd name="T1" fmla="*/ 22 h 121"/>
                <a:gd name="T2" fmla="*/ 38 w 121"/>
                <a:gd name="T3" fmla="*/ 17 h 121"/>
                <a:gd name="T4" fmla="*/ 37 w 121"/>
                <a:gd name="T5" fmla="*/ 18 h 121"/>
                <a:gd name="T6" fmla="*/ 37 w 121"/>
                <a:gd name="T7" fmla="*/ 18 h 121"/>
                <a:gd name="T8" fmla="*/ 0 w 121"/>
                <a:gd name="T9" fmla="*/ 50 h 121"/>
                <a:gd name="T10" fmla="*/ 61 w 121"/>
                <a:gd name="T11" fmla="*/ 121 h 121"/>
                <a:gd name="T12" fmla="*/ 98 w 121"/>
                <a:gd name="T13" fmla="*/ 89 h 121"/>
                <a:gd name="T14" fmla="*/ 98 w 121"/>
                <a:gd name="T15" fmla="*/ 89 h 121"/>
                <a:gd name="T16" fmla="*/ 99 w 121"/>
                <a:gd name="T17" fmla="*/ 88 h 121"/>
                <a:gd name="T18" fmla="*/ 104 w 121"/>
                <a:gd name="T19" fmla="*/ 2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104" y="22"/>
                  </a:moveTo>
                  <a:cubicBezTo>
                    <a:pt x="87" y="2"/>
                    <a:pt x="58" y="0"/>
                    <a:pt x="38" y="17"/>
                  </a:cubicBezTo>
                  <a:cubicBezTo>
                    <a:pt x="38" y="17"/>
                    <a:pt x="37" y="18"/>
                    <a:pt x="37" y="18"/>
                  </a:cubicBezTo>
                  <a:cubicBezTo>
                    <a:pt x="37" y="18"/>
                    <a:pt x="37" y="18"/>
                    <a:pt x="37" y="18"/>
                  </a:cubicBezTo>
                  <a:cubicBezTo>
                    <a:pt x="0" y="50"/>
                    <a:pt x="0" y="50"/>
                    <a:pt x="0" y="50"/>
                  </a:cubicBezTo>
                  <a:cubicBezTo>
                    <a:pt x="61" y="121"/>
                    <a:pt x="61" y="121"/>
                    <a:pt x="61" y="121"/>
                  </a:cubicBezTo>
                  <a:cubicBezTo>
                    <a:pt x="98" y="89"/>
                    <a:pt x="98" y="89"/>
                    <a:pt x="98" y="89"/>
                  </a:cubicBezTo>
                  <a:cubicBezTo>
                    <a:pt x="98" y="89"/>
                    <a:pt x="98" y="89"/>
                    <a:pt x="98" y="89"/>
                  </a:cubicBezTo>
                  <a:cubicBezTo>
                    <a:pt x="98" y="88"/>
                    <a:pt x="99" y="88"/>
                    <a:pt x="99" y="88"/>
                  </a:cubicBezTo>
                  <a:cubicBezTo>
                    <a:pt x="119" y="71"/>
                    <a:pt x="121" y="41"/>
                    <a:pt x="104" y="22"/>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4" name="Rectangle 74"/>
            <p:cNvSpPr>
              <a:spLocks noChangeArrowheads="1"/>
            </p:cNvSpPr>
            <p:nvPr/>
          </p:nvSpPr>
          <p:spPr bwMode="auto">
            <a:xfrm>
              <a:off x="3635" y="2853"/>
              <a:ext cx="484" cy="3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5" name="Rectangle 75"/>
            <p:cNvSpPr>
              <a:spLocks noChangeArrowheads="1"/>
            </p:cNvSpPr>
            <p:nvPr/>
          </p:nvSpPr>
          <p:spPr bwMode="auto">
            <a:xfrm>
              <a:off x="3635" y="2853"/>
              <a:ext cx="48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6" name="Freeform 76"/>
            <p:cNvSpPr>
              <a:spLocks/>
            </p:cNvSpPr>
            <p:nvPr/>
          </p:nvSpPr>
          <p:spPr bwMode="auto">
            <a:xfrm>
              <a:off x="3815" y="2853"/>
              <a:ext cx="304" cy="37"/>
            </a:xfrm>
            <a:custGeom>
              <a:avLst/>
              <a:gdLst>
                <a:gd name="T0" fmla="*/ 304 w 304"/>
                <a:gd name="T1" fmla="*/ 0 h 37"/>
                <a:gd name="T2" fmla="*/ 51 w 304"/>
                <a:gd name="T3" fmla="*/ 0 h 37"/>
                <a:gd name="T4" fmla="*/ 0 w 304"/>
                <a:gd name="T5" fmla="*/ 0 h 37"/>
                <a:gd name="T6" fmla="*/ 0 w 304"/>
                <a:gd name="T7" fmla="*/ 0 h 37"/>
                <a:gd name="T8" fmla="*/ 0 w 304"/>
                <a:gd name="T9" fmla="*/ 37 h 37"/>
                <a:gd name="T10" fmla="*/ 304 w 304"/>
                <a:gd name="T11" fmla="*/ 37 h 37"/>
                <a:gd name="T12" fmla="*/ 304 w 30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304" h="37">
                  <a:moveTo>
                    <a:pt x="304" y="0"/>
                  </a:moveTo>
                  <a:lnTo>
                    <a:pt x="51" y="0"/>
                  </a:lnTo>
                  <a:lnTo>
                    <a:pt x="0" y="0"/>
                  </a:lnTo>
                  <a:lnTo>
                    <a:pt x="0" y="0"/>
                  </a:lnTo>
                  <a:lnTo>
                    <a:pt x="0" y="37"/>
                  </a:lnTo>
                  <a:lnTo>
                    <a:pt x="304" y="37"/>
                  </a:lnTo>
                  <a:lnTo>
                    <a:pt x="304"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7" name="Freeform 77"/>
            <p:cNvSpPr>
              <a:spLocks/>
            </p:cNvSpPr>
            <p:nvPr/>
          </p:nvSpPr>
          <p:spPr bwMode="auto">
            <a:xfrm>
              <a:off x="3815" y="2853"/>
              <a:ext cx="304" cy="37"/>
            </a:xfrm>
            <a:custGeom>
              <a:avLst/>
              <a:gdLst>
                <a:gd name="T0" fmla="*/ 304 w 304"/>
                <a:gd name="T1" fmla="*/ 0 h 37"/>
                <a:gd name="T2" fmla="*/ 51 w 304"/>
                <a:gd name="T3" fmla="*/ 0 h 37"/>
                <a:gd name="T4" fmla="*/ 0 w 304"/>
                <a:gd name="T5" fmla="*/ 0 h 37"/>
                <a:gd name="T6" fmla="*/ 0 w 304"/>
                <a:gd name="T7" fmla="*/ 0 h 37"/>
                <a:gd name="T8" fmla="*/ 0 w 304"/>
                <a:gd name="T9" fmla="*/ 37 h 37"/>
                <a:gd name="T10" fmla="*/ 304 w 304"/>
                <a:gd name="T11" fmla="*/ 37 h 37"/>
                <a:gd name="T12" fmla="*/ 304 w 30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304" h="37">
                  <a:moveTo>
                    <a:pt x="304" y="0"/>
                  </a:moveTo>
                  <a:lnTo>
                    <a:pt x="51" y="0"/>
                  </a:lnTo>
                  <a:lnTo>
                    <a:pt x="0" y="0"/>
                  </a:lnTo>
                  <a:lnTo>
                    <a:pt x="0" y="0"/>
                  </a:lnTo>
                  <a:lnTo>
                    <a:pt x="0" y="37"/>
                  </a:lnTo>
                  <a:lnTo>
                    <a:pt x="304" y="37"/>
                  </a:lnTo>
                  <a:lnTo>
                    <a:pt x="3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8" name="Rectangle 78"/>
            <p:cNvSpPr>
              <a:spLocks noChangeArrowheads="1"/>
            </p:cNvSpPr>
            <p:nvPr/>
          </p:nvSpPr>
          <p:spPr bwMode="auto">
            <a:xfrm>
              <a:off x="3749" y="2831"/>
              <a:ext cx="183"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9" name="Rectangle 79"/>
            <p:cNvSpPr>
              <a:spLocks noChangeArrowheads="1"/>
            </p:cNvSpPr>
            <p:nvPr/>
          </p:nvSpPr>
          <p:spPr bwMode="auto">
            <a:xfrm>
              <a:off x="3749" y="2831"/>
              <a:ext cx="183"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0" name="Freeform 80"/>
            <p:cNvSpPr>
              <a:spLocks/>
            </p:cNvSpPr>
            <p:nvPr/>
          </p:nvSpPr>
          <p:spPr bwMode="auto">
            <a:xfrm>
              <a:off x="3749" y="2831"/>
              <a:ext cx="78" cy="22"/>
            </a:xfrm>
            <a:custGeom>
              <a:avLst/>
              <a:gdLst>
                <a:gd name="T0" fmla="*/ 95 w 165"/>
                <a:gd name="T1" fmla="*/ 0 h 46"/>
                <a:gd name="T2" fmla="*/ 55 w 165"/>
                <a:gd name="T3" fmla="*/ 0 h 46"/>
                <a:gd name="T4" fmla="*/ 28 w 165"/>
                <a:gd name="T5" fmla="*/ 0 h 46"/>
                <a:gd name="T6" fmla="*/ 0 w 165"/>
                <a:gd name="T7" fmla="*/ 0 h 46"/>
                <a:gd name="T8" fmla="*/ 0 w 165"/>
                <a:gd name="T9" fmla="*/ 46 h 46"/>
                <a:gd name="T10" fmla="*/ 165 w 165"/>
                <a:gd name="T11" fmla="*/ 46 h 46"/>
                <a:gd name="T12" fmla="*/ 165 w 165"/>
                <a:gd name="T13" fmla="*/ 11 h 46"/>
                <a:gd name="T14" fmla="*/ 118 w 165"/>
                <a:gd name="T15" fmla="*/ 11 h 46"/>
                <a:gd name="T16" fmla="*/ 95 w 16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46">
                  <a:moveTo>
                    <a:pt x="95" y="0"/>
                  </a:moveTo>
                  <a:cubicBezTo>
                    <a:pt x="55" y="0"/>
                    <a:pt x="55" y="0"/>
                    <a:pt x="55" y="0"/>
                  </a:cubicBezTo>
                  <a:cubicBezTo>
                    <a:pt x="28" y="0"/>
                    <a:pt x="28" y="0"/>
                    <a:pt x="28" y="0"/>
                  </a:cubicBezTo>
                  <a:cubicBezTo>
                    <a:pt x="0" y="0"/>
                    <a:pt x="0" y="0"/>
                    <a:pt x="0" y="0"/>
                  </a:cubicBezTo>
                  <a:cubicBezTo>
                    <a:pt x="0" y="46"/>
                    <a:pt x="0" y="46"/>
                    <a:pt x="0" y="46"/>
                  </a:cubicBezTo>
                  <a:cubicBezTo>
                    <a:pt x="165" y="46"/>
                    <a:pt x="165" y="46"/>
                    <a:pt x="165" y="46"/>
                  </a:cubicBezTo>
                  <a:cubicBezTo>
                    <a:pt x="165" y="11"/>
                    <a:pt x="165" y="11"/>
                    <a:pt x="165" y="11"/>
                  </a:cubicBezTo>
                  <a:cubicBezTo>
                    <a:pt x="118" y="11"/>
                    <a:pt x="118" y="11"/>
                    <a:pt x="118" y="11"/>
                  </a:cubicBezTo>
                  <a:cubicBezTo>
                    <a:pt x="118" y="11"/>
                    <a:pt x="103" y="11"/>
                    <a:pt x="95" y="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1" name="Freeform 81"/>
            <p:cNvSpPr>
              <a:spLocks/>
            </p:cNvSpPr>
            <p:nvPr/>
          </p:nvSpPr>
          <p:spPr bwMode="auto">
            <a:xfrm>
              <a:off x="3791" y="2623"/>
              <a:ext cx="259" cy="213"/>
            </a:xfrm>
            <a:custGeom>
              <a:avLst/>
              <a:gdLst>
                <a:gd name="T0" fmla="*/ 550 w 550"/>
                <a:gd name="T1" fmla="*/ 28 h 453"/>
                <a:gd name="T2" fmla="*/ 550 w 550"/>
                <a:gd name="T3" fmla="*/ 424 h 453"/>
                <a:gd name="T4" fmla="*/ 522 w 550"/>
                <a:gd name="T5" fmla="*/ 453 h 453"/>
                <a:gd name="T6" fmla="*/ 29 w 550"/>
                <a:gd name="T7" fmla="*/ 453 h 453"/>
                <a:gd name="T8" fmla="*/ 0 w 550"/>
                <a:gd name="T9" fmla="*/ 424 h 453"/>
                <a:gd name="T10" fmla="*/ 0 w 550"/>
                <a:gd name="T11" fmla="*/ 28 h 453"/>
                <a:gd name="T12" fmla="*/ 29 w 550"/>
                <a:gd name="T13" fmla="*/ 0 h 453"/>
                <a:gd name="T14" fmla="*/ 522 w 550"/>
                <a:gd name="T15" fmla="*/ 0 h 453"/>
                <a:gd name="T16" fmla="*/ 550 w 550"/>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453">
                  <a:moveTo>
                    <a:pt x="550" y="28"/>
                  </a:moveTo>
                  <a:cubicBezTo>
                    <a:pt x="550" y="424"/>
                    <a:pt x="550" y="424"/>
                    <a:pt x="550" y="424"/>
                  </a:cubicBezTo>
                  <a:cubicBezTo>
                    <a:pt x="550" y="424"/>
                    <a:pt x="550" y="453"/>
                    <a:pt x="522" y="453"/>
                  </a:cubicBezTo>
                  <a:cubicBezTo>
                    <a:pt x="29" y="453"/>
                    <a:pt x="29" y="453"/>
                    <a:pt x="29" y="453"/>
                  </a:cubicBezTo>
                  <a:cubicBezTo>
                    <a:pt x="29" y="453"/>
                    <a:pt x="0" y="453"/>
                    <a:pt x="0" y="424"/>
                  </a:cubicBezTo>
                  <a:cubicBezTo>
                    <a:pt x="0" y="28"/>
                    <a:pt x="0" y="28"/>
                    <a:pt x="0" y="28"/>
                  </a:cubicBezTo>
                  <a:cubicBezTo>
                    <a:pt x="0" y="28"/>
                    <a:pt x="0" y="0"/>
                    <a:pt x="29" y="0"/>
                  </a:cubicBezTo>
                  <a:cubicBezTo>
                    <a:pt x="522" y="0"/>
                    <a:pt x="522" y="0"/>
                    <a:pt x="522" y="0"/>
                  </a:cubicBezTo>
                  <a:cubicBezTo>
                    <a:pt x="522" y="0"/>
                    <a:pt x="550" y="0"/>
                    <a:pt x="550" y="28"/>
                  </a:cubicBezTo>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 name="Freeform 82"/>
            <p:cNvSpPr>
              <a:spLocks/>
            </p:cNvSpPr>
            <p:nvPr/>
          </p:nvSpPr>
          <p:spPr bwMode="auto">
            <a:xfrm>
              <a:off x="3802" y="2623"/>
              <a:ext cx="266" cy="213"/>
            </a:xfrm>
            <a:custGeom>
              <a:avLst/>
              <a:gdLst>
                <a:gd name="T0" fmla="*/ 566 w 566"/>
                <a:gd name="T1" fmla="*/ 28 h 453"/>
                <a:gd name="T2" fmla="*/ 566 w 566"/>
                <a:gd name="T3" fmla="*/ 424 h 453"/>
                <a:gd name="T4" fmla="*/ 538 w 566"/>
                <a:gd name="T5" fmla="*/ 453 h 453"/>
                <a:gd name="T6" fmla="*/ 28 w 566"/>
                <a:gd name="T7" fmla="*/ 453 h 453"/>
                <a:gd name="T8" fmla="*/ 0 w 566"/>
                <a:gd name="T9" fmla="*/ 424 h 453"/>
                <a:gd name="T10" fmla="*/ 0 w 566"/>
                <a:gd name="T11" fmla="*/ 28 h 453"/>
                <a:gd name="T12" fmla="*/ 28 w 566"/>
                <a:gd name="T13" fmla="*/ 0 h 453"/>
                <a:gd name="T14" fmla="*/ 538 w 566"/>
                <a:gd name="T15" fmla="*/ 0 h 453"/>
                <a:gd name="T16" fmla="*/ 566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566" y="28"/>
                  </a:moveTo>
                  <a:cubicBezTo>
                    <a:pt x="566" y="424"/>
                    <a:pt x="566" y="424"/>
                    <a:pt x="566" y="424"/>
                  </a:cubicBezTo>
                  <a:cubicBezTo>
                    <a:pt x="566" y="424"/>
                    <a:pt x="566" y="453"/>
                    <a:pt x="538" y="453"/>
                  </a:cubicBezTo>
                  <a:cubicBezTo>
                    <a:pt x="28" y="453"/>
                    <a:pt x="28" y="453"/>
                    <a:pt x="28" y="453"/>
                  </a:cubicBezTo>
                  <a:cubicBezTo>
                    <a:pt x="28" y="453"/>
                    <a:pt x="0" y="453"/>
                    <a:pt x="0" y="424"/>
                  </a:cubicBezTo>
                  <a:cubicBezTo>
                    <a:pt x="0" y="28"/>
                    <a:pt x="0" y="28"/>
                    <a:pt x="0" y="28"/>
                  </a:cubicBezTo>
                  <a:cubicBezTo>
                    <a:pt x="0" y="28"/>
                    <a:pt x="0" y="0"/>
                    <a:pt x="28" y="0"/>
                  </a:cubicBezTo>
                  <a:cubicBezTo>
                    <a:pt x="538" y="0"/>
                    <a:pt x="538" y="0"/>
                    <a:pt x="538" y="0"/>
                  </a:cubicBezTo>
                  <a:cubicBezTo>
                    <a:pt x="538" y="0"/>
                    <a:pt x="566" y="0"/>
                    <a:pt x="566" y="28"/>
                  </a:cubicBezTo>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3" name="Freeform 83"/>
            <p:cNvSpPr>
              <a:spLocks/>
            </p:cNvSpPr>
            <p:nvPr/>
          </p:nvSpPr>
          <p:spPr bwMode="auto">
            <a:xfrm>
              <a:off x="3802" y="2649"/>
              <a:ext cx="266" cy="187"/>
            </a:xfrm>
            <a:custGeom>
              <a:avLst/>
              <a:gdLst>
                <a:gd name="T0" fmla="*/ 566 w 566"/>
                <a:gd name="T1" fmla="*/ 0 h 397"/>
                <a:gd name="T2" fmla="*/ 0 w 566"/>
                <a:gd name="T3" fmla="*/ 340 h 397"/>
                <a:gd name="T4" fmla="*/ 0 w 566"/>
                <a:gd name="T5" fmla="*/ 368 h 397"/>
                <a:gd name="T6" fmla="*/ 28 w 566"/>
                <a:gd name="T7" fmla="*/ 397 h 397"/>
                <a:gd name="T8" fmla="*/ 538 w 566"/>
                <a:gd name="T9" fmla="*/ 397 h 397"/>
                <a:gd name="T10" fmla="*/ 566 w 566"/>
                <a:gd name="T11" fmla="*/ 368 h 397"/>
                <a:gd name="T12" fmla="*/ 566 w 566"/>
                <a:gd name="T13" fmla="*/ 17 h 397"/>
                <a:gd name="T14" fmla="*/ 566 w 566"/>
                <a:gd name="T15" fmla="*/ 0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397">
                  <a:moveTo>
                    <a:pt x="566" y="0"/>
                  </a:moveTo>
                  <a:cubicBezTo>
                    <a:pt x="0" y="340"/>
                    <a:pt x="0" y="340"/>
                    <a:pt x="0" y="340"/>
                  </a:cubicBezTo>
                  <a:cubicBezTo>
                    <a:pt x="0" y="368"/>
                    <a:pt x="0" y="368"/>
                    <a:pt x="0" y="368"/>
                  </a:cubicBezTo>
                  <a:cubicBezTo>
                    <a:pt x="0" y="397"/>
                    <a:pt x="28" y="397"/>
                    <a:pt x="28" y="397"/>
                  </a:cubicBezTo>
                  <a:cubicBezTo>
                    <a:pt x="538" y="397"/>
                    <a:pt x="538" y="397"/>
                    <a:pt x="538" y="397"/>
                  </a:cubicBezTo>
                  <a:cubicBezTo>
                    <a:pt x="566" y="397"/>
                    <a:pt x="566" y="368"/>
                    <a:pt x="566" y="368"/>
                  </a:cubicBezTo>
                  <a:cubicBezTo>
                    <a:pt x="566" y="17"/>
                    <a:pt x="566" y="17"/>
                    <a:pt x="566" y="17"/>
                  </a:cubicBezTo>
                  <a:cubicBezTo>
                    <a:pt x="566" y="0"/>
                    <a:pt x="566" y="0"/>
                    <a:pt x="566" y="0"/>
                  </a:cubicBezTo>
                </a:path>
              </a:pathLst>
            </a:custGeom>
            <a:solidFill>
              <a:srgbClr val="5DA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4" name="Freeform 84"/>
            <p:cNvSpPr>
              <a:spLocks/>
            </p:cNvSpPr>
            <p:nvPr/>
          </p:nvSpPr>
          <p:spPr bwMode="auto">
            <a:xfrm>
              <a:off x="3672" y="2645"/>
              <a:ext cx="47" cy="57"/>
            </a:xfrm>
            <a:custGeom>
              <a:avLst/>
              <a:gdLst>
                <a:gd name="T0" fmla="*/ 99 w 99"/>
                <a:gd name="T1" fmla="*/ 11 h 120"/>
                <a:gd name="T2" fmla="*/ 67 w 99"/>
                <a:gd name="T3" fmla="*/ 0 h 120"/>
                <a:gd name="T4" fmla="*/ 57 w 99"/>
                <a:gd name="T5" fmla="*/ 26 h 120"/>
                <a:gd name="T6" fmla="*/ 0 w 99"/>
                <a:gd name="T7" fmla="*/ 26 h 120"/>
                <a:gd name="T8" fmla="*/ 1 w 99"/>
                <a:gd name="T9" fmla="*/ 120 h 120"/>
                <a:gd name="T10" fmla="*/ 69 w 99"/>
                <a:gd name="T11" fmla="*/ 120 h 120"/>
                <a:gd name="T12" fmla="*/ 68 w 99"/>
                <a:gd name="T13" fmla="*/ 66 h 120"/>
                <a:gd name="T14" fmla="*/ 99 w 99"/>
                <a:gd name="T15" fmla="*/ 11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0">
                  <a:moveTo>
                    <a:pt x="99" y="11"/>
                  </a:moveTo>
                  <a:cubicBezTo>
                    <a:pt x="67" y="0"/>
                    <a:pt x="67" y="0"/>
                    <a:pt x="67" y="0"/>
                  </a:cubicBezTo>
                  <a:cubicBezTo>
                    <a:pt x="57" y="26"/>
                    <a:pt x="57" y="26"/>
                    <a:pt x="57" y="26"/>
                  </a:cubicBezTo>
                  <a:cubicBezTo>
                    <a:pt x="0" y="26"/>
                    <a:pt x="0" y="26"/>
                    <a:pt x="0" y="26"/>
                  </a:cubicBezTo>
                  <a:cubicBezTo>
                    <a:pt x="1" y="120"/>
                    <a:pt x="1" y="120"/>
                    <a:pt x="1" y="120"/>
                  </a:cubicBezTo>
                  <a:cubicBezTo>
                    <a:pt x="69" y="120"/>
                    <a:pt x="69" y="120"/>
                    <a:pt x="69" y="120"/>
                  </a:cubicBezTo>
                  <a:cubicBezTo>
                    <a:pt x="68" y="66"/>
                    <a:pt x="68" y="66"/>
                    <a:pt x="68" y="66"/>
                  </a:cubicBezTo>
                  <a:cubicBezTo>
                    <a:pt x="69" y="48"/>
                    <a:pt x="74" y="19"/>
                    <a:pt x="99" y="11"/>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5" name="Freeform 85"/>
            <p:cNvSpPr>
              <a:spLocks noEditPoints="1"/>
            </p:cNvSpPr>
            <p:nvPr/>
          </p:nvSpPr>
          <p:spPr bwMode="auto">
            <a:xfrm>
              <a:off x="3967" y="2769"/>
              <a:ext cx="73" cy="50"/>
            </a:xfrm>
            <a:custGeom>
              <a:avLst/>
              <a:gdLst>
                <a:gd name="T0" fmla="*/ 73 w 73"/>
                <a:gd name="T1" fmla="*/ 50 h 50"/>
                <a:gd name="T2" fmla="*/ 0 w 73"/>
                <a:gd name="T3" fmla="*/ 50 h 50"/>
                <a:gd name="T4" fmla="*/ 0 w 73"/>
                <a:gd name="T5" fmla="*/ 0 h 50"/>
                <a:gd name="T6" fmla="*/ 73 w 73"/>
                <a:gd name="T7" fmla="*/ 0 h 50"/>
                <a:gd name="T8" fmla="*/ 73 w 73"/>
                <a:gd name="T9" fmla="*/ 50 h 50"/>
                <a:gd name="T10" fmla="*/ 2 w 73"/>
                <a:gd name="T11" fmla="*/ 48 h 50"/>
                <a:gd name="T12" fmla="*/ 72 w 73"/>
                <a:gd name="T13" fmla="*/ 48 h 50"/>
                <a:gd name="T14" fmla="*/ 72 w 73"/>
                <a:gd name="T15" fmla="*/ 2 h 50"/>
                <a:gd name="T16" fmla="*/ 2 w 73"/>
                <a:gd name="T17" fmla="*/ 2 h 50"/>
                <a:gd name="T18" fmla="*/ 2 w 73"/>
                <a:gd name="T1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0">
                  <a:moveTo>
                    <a:pt x="73" y="50"/>
                  </a:moveTo>
                  <a:lnTo>
                    <a:pt x="0" y="50"/>
                  </a:lnTo>
                  <a:lnTo>
                    <a:pt x="0" y="0"/>
                  </a:lnTo>
                  <a:lnTo>
                    <a:pt x="73" y="0"/>
                  </a:lnTo>
                  <a:lnTo>
                    <a:pt x="73" y="50"/>
                  </a:lnTo>
                  <a:close/>
                  <a:moveTo>
                    <a:pt x="2" y="48"/>
                  </a:moveTo>
                  <a:lnTo>
                    <a:pt x="72" y="48"/>
                  </a:lnTo>
                  <a:lnTo>
                    <a:pt x="72" y="2"/>
                  </a:lnTo>
                  <a:lnTo>
                    <a:pt x="2" y="2"/>
                  </a:lnTo>
                  <a:lnTo>
                    <a:pt x="2" y="4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6" name="Freeform 86"/>
            <p:cNvSpPr>
              <a:spLocks/>
            </p:cNvSpPr>
            <p:nvPr/>
          </p:nvSpPr>
          <p:spPr bwMode="auto">
            <a:xfrm>
              <a:off x="3993" y="2792"/>
              <a:ext cx="109" cy="389"/>
            </a:xfrm>
            <a:custGeom>
              <a:avLst/>
              <a:gdLst>
                <a:gd name="T0" fmla="*/ 136 w 231"/>
                <a:gd name="T1" fmla="*/ 827 h 827"/>
                <a:gd name="T2" fmla="*/ 133 w 231"/>
                <a:gd name="T3" fmla="*/ 824 h 827"/>
                <a:gd name="T4" fmla="*/ 155 w 231"/>
                <a:gd name="T5" fmla="*/ 530 h 827"/>
                <a:gd name="T6" fmla="*/ 143 w 231"/>
                <a:gd name="T7" fmla="*/ 57 h 827"/>
                <a:gd name="T8" fmla="*/ 5 w 231"/>
                <a:gd name="T9" fmla="*/ 13 h 827"/>
                <a:gd name="T10" fmla="*/ 0 w 231"/>
                <a:gd name="T11" fmla="*/ 9 h 827"/>
                <a:gd name="T12" fmla="*/ 4 w 231"/>
                <a:gd name="T13" fmla="*/ 5 h 827"/>
                <a:gd name="T14" fmla="*/ 149 w 231"/>
                <a:gd name="T15" fmla="*/ 52 h 827"/>
                <a:gd name="T16" fmla="*/ 162 w 231"/>
                <a:gd name="T17" fmla="*/ 532 h 827"/>
                <a:gd name="T18" fmla="*/ 140 w 231"/>
                <a:gd name="T19" fmla="*/ 821 h 827"/>
                <a:gd name="T20" fmla="*/ 138 w 231"/>
                <a:gd name="T21" fmla="*/ 827 h 827"/>
                <a:gd name="T22" fmla="*/ 136 w 231"/>
                <a:gd name="T23"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827">
                  <a:moveTo>
                    <a:pt x="136" y="827"/>
                  </a:moveTo>
                  <a:cubicBezTo>
                    <a:pt x="135" y="827"/>
                    <a:pt x="133" y="826"/>
                    <a:pt x="133" y="824"/>
                  </a:cubicBezTo>
                  <a:cubicBezTo>
                    <a:pt x="113" y="765"/>
                    <a:pt x="133" y="651"/>
                    <a:pt x="155" y="530"/>
                  </a:cubicBezTo>
                  <a:cubicBezTo>
                    <a:pt x="187" y="350"/>
                    <a:pt x="223" y="146"/>
                    <a:pt x="143" y="57"/>
                  </a:cubicBezTo>
                  <a:cubicBezTo>
                    <a:pt x="112" y="23"/>
                    <a:pt x="67" y="8"/>
                    <a:pt x="5" y="13"/>
                  </a:cubicBezTo>
                  <a:cubicBezTo>
                    <a:pt x="2" y="13"/>
                    <a:pt x="1" y="11"/>
                    <a:pt x="0" y="9"/>
                  </a:cubicBezTo>
                  <a:cubicBezTo>
                    <a:pt x="0" y="7"/>
                    <a:pt x="2" y="5"/>
                    <a:pt x="4" y="5"/>
                  </a:cubicBezTo>
                  <a:cubicBezTo>
                    <a:pt x="68" y="0"/>
                    <a:pt x="117" y="16"/>
                    <a:pt x="149" y="52"/>
                  </a:cubicBezTo>
                  <a:cubicBezTo>
                    <a:pt x="231" y="143"/>
                    <a:pt x="195" y="350"/>
                    <a:pt x="162" y="532"/>
                  </a:cubicBezTo>
                  <a:cubicBezTo>
                    <a:pt x="141" y="651"/>
                    <a:pt x="121" y="764"/>
                    <a:pt x="140" y="821"/>
                  </a:cubicBezTo>
                  <a:cubicBezTo>
                    <a:pt x="141" y="824"/>
                    <a:pt x="140" y="826"/>
                    <a:pt x="138" y="827"/>
                  </a:cubicBezTo>
                  <a:cubicBezTo>
                    <a:pt x="137" y="827"/>
                    <a:pt x="137" y="827"/>
                    <a:pt x="136" y="82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7" name="Freeform 87"/>
            <p:cNvSpPr>
              <a:spLocks/>
            </p:cNvSpPr>
            <p:nvPr/>
          </p:nvSpPr>
          <p:spPr bwMode="auto">
            <a:xfrm>
              <a:off x="4138" y="3201"/>
              <a:ext cx="26" cy="26"/>
            </a:xfrm>
            <a:custGeom>
              <a:avLst/>
              <a:gdLst>
                <a:gd name="T0" fmla="*/ 26 w 26"/>
                <a:gd name="T1" fmla="*/ 0 h 26"/>
                <a:gd name="T2" fmla="*/ 0 w 26"/>
                <a:gd name="T3" fmla="*/ 0 h 26"/>
                <a:gd name="T4" fmla="*/ 0 w 26"/>
                <a:gd name="T5" fmla="*/ 26 h 26"/>
                <a:gd name="T6" fmla="*/ 26 w 26"/>
                <a:gd name="T7" fmla="*/ 26 h 26"/>
                <a:gd name="T8" fmla="*/ 26 w 26"/>
                <a:gd name="T9" fmla="*/ 9 h 26"/>
                <a:gd name="T10" fmla="*/ 26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26" y="0"/>
                  </a:moveTo>
                  <a:lnTo>
                    <a:pt x="0" y="0"/>
                  </a:lnTo>
                  <a:lnTo>
                    <a:pt x="0" y="26"/>
                  </a:lnTo>
                  <a:lnTo>
                    <a:pt x="26" y="26"/>
                  </a:lnTo>
                  <a:lnTo>
                    <a:pt x="26" y="9"/>
                  </a:lnTo>
                  <a:lnTo>
                    <a:pt x="26"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8" name="Freeform 88"/>
            <p:cNvSpPr>
              <a:spLocks/>
            </p:cNvSpPr>
            <p:nvPr/>
          </p:nvSpPr>
          <p:spPr bwMode="auto">
            <a:xfrm>
              <a:off x="4138" y="3201"/>
              <a:ext cx="26" cy="26"/>
            </a:xfrm>
            <a:custGeom>
              <a:avLst/>
              <a:gdLst>
                <a:gd name="T0" fmla="*/ 26 w 26"/>
                <a:gd name="T1" fmla="*/ 0 h 26"/>
                <a:gd name="T2" fmla="*/ 0 w 26"/>
                <a:gd name="T3" fmla="*/ 0 h 26"/>
                <a:gd name="T4" fmla="*/ 0 w 26"/>
                <a:gd name="T5" fmla="*/ 26 h 26"/>
                <a:gd name="T6" fmla="*/ 26 w 26"/>
                <a:gd name="T7" fmla="*/ 26 h 26"/>
                <a:gd name="T8" fmla="*/ 26 w 26"/>
                <a:gd name="T9" fmla="*/ 9 h 26"/>
                <a:gd name="T10" fmla="*/ 26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26" y="0"/>
                  </a:moveTo>
                  <a:lnTo>
                    <a:pt x="0" y="0"/>
                  </a:lnTo>
                  <a:lnTo>
                    <a:pt x="0" y="26"/>
                  </a:lnTo>
                  <a:lnTo>
                    <a:pt x="26" y="26"/>
                  </a:lnTo>
                  <a:lnTo>
                    <a:pt x="26" y="9"/>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9" name="Rectangle 89"/>
            <p:cNvSpPr>
              <a:spLocks noChangeArrowheads="1"/>
            </p:cNvSpPr>
            <p:nvPr/>
          </p:nvSpPr>
          <p:spPr bwMode="auto">
            <a:xfrm>
              <a:off x="3635" y="2880"/>
              <a:ext cx="32" cy="361"/>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0" name="Rectangle 90"/>
            <p:cNvSpPr>
              <a:spLocks noChangeArrowheads="1"/>
            </p:cNvSpPr>
            <p:nvPr/>
          </p:nvSpPr>
          <p:spPr bwMode="auto">
            <a:xfrm>
              <a:off x="3635" y="2880"/>
              <a:ext cx="32"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1" name="Freeform 91"/>
            <p:cNvSpPr>
              <a:spLocks/>
            </p:cNvSpPr>
            <p:nvPr/>
          </p:nvSpPr>
          <p:spPr bwMode="auto">
            <a:xfrm>
              <a:off x="3651" y="2890"/>
              <a:ext cx="16" cy="195"/>
            </a:xfrm>
            <a:custGeom>
              <a:avLst/>
              <a:gdLst>
                <a:gd name="T0" fmla="*/ 16 w 16"/>
                <a:gd name="T1" fmla="*/ 0 h 195"/>
                <a:gd name="T2" fmla="*/ 0 w 16"/>
                <a:gd name="T3" fmla="*/ 0 h 195"/>
                <a:gd name="T4" fmla="*/ 0 w 16"/>
                <a:gd name="T5" fmla="*/ 195 h 195"/>
                <a:gd name="T6" fmla="*/ 16 w 16"/>
                <a:gd name="T7" fmla="*/ 195 h 195"/>
                <a:gd name="T8" fmla="*/ 16 w 16"/>
                <a:gd name="T9" fmla="*/ 151 h 195"/>
                <a:gd name="T10" fmla="*/ 16 w 16"/>
                <a:gd name="T11" fmla="*/ 130 h 195"/>
                <a:gd name="T12" fmla="*/ 16 w 16"/>
                <a:gd name="T13" fmla="*/ 106 h 195"/>
                <a:gd name="T14" fmla="*/ 16 w 16"/>
                <a:gd name="T15" fmla="*/ 0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95">
                  <a:moveTo>
                    <a:pt x="16" y="0"/>
                  </a:moveTo>
                  <a:lnTo>
                    <a:pt x="0" y="0"/>
                  </a:lnTo>
                  <a:lnTo>
                    <a:pt x="0" y="195"/>
                  </a:lnTo>
                  <a:lnTo>
                    <a:pt x="16" y="195"/>
                  </a:lnTo>
                  <a:lnTo>
                    <a:pt x="16" y="151"/>
                  </a:lnTo>
                  <a:lnTo>
                    <a:pt x="16" y="130"/>
                  </a:lnTo>
                  <a:lnTo>
                    <a:pt x="16" y="106"/>
                  </a:lnTo>
                  <a:lnTo>
                    <a:pt x="16"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2" name="Freeform 92"/>
            <p:cNvSpPr>
              <a:spLocks/>
            </p:cNvSpPr>
            <p:nvPr/>
          </p:nvSpPr>
          <p:spPr bwMode="auto">
            <a:xfrm>
              <a:off x="3651" y="2890"/>
              <a:ext cx="16" cy="195"/>
            </a:xfrm>
            <a:custGeom>
              <a:avLst/>
              <a:gdLst>
                <a:gd name="T0" fmla="*/ 16 w 16"/>
                <a:gd name="T1" fmla="*/ 0 h 195"/>
                <a:gd name="T2" fmla="*/ 0 w 16"/>
                <a:gd name="T3" fmla="*/ 0 h 195"/>
                <a:gd name="T4" fmla="*/ 0 w 16"/>
                <a:gd name="T5" fmla="*/ 195 h 195"/>
                <a:gd name="T6" fmla="*/ 16 w 16"/>
                <a:gd name="T7" fmla="*/ 195 h 195"/>
                <a:gd name="T8" fmla="*/ 16 w 16"/>
                <a:gd name="T9" fmla="*/ 151 h 195"/>
                <a:gd name="T10" fmla="*/ 16 w 16"/>
                <a:gd name="T11" fmla="*/ 130 h 195"/>
                <a:gd name="T12" fmla="*/ 16 w 16"/>
                <a:gd name="T13" fmla="*/ 106 h 195"/>
                <a:gd name="T14" fmla="*/ 16 w 16"/>
                <a:gd name="T15" fmla="*/ 0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95">
                  <a:moveTo>
                    <a:pt x="16" y="0"/>
                  </a:moveTo>
                  <a:lnTo>
                    <a:pt x="0" y="0"/>
                  </a:lnTo>
                  <a:lnTo>
                    <a:pt x="0" y="195"/>
                  </a:lnTo>
                  <a:lnTo>
                    <a:pt x="16" y="195"/>
                  </a:lnTo>
                  <a:lnTo>
                    <a:pt x="16" y="151"/>
                  </a:lnTo>
                  <a:lnTo>
                    <a:pt x="16" y="130"/>
                  </a:lnTo>
                  <a:lnTo>
                    <a:pt x="16" y="106"/>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3" name="Freeform 93"/>
            <p:cNvSpPr>
              <a:spLocks/>
            </p:cNvSpPr>
            <p:nvPr/>
          </p:nvSpPr>
          <p:spPr bwMode="auto">
            <a:xfrm>
              <a:off x="3673" y="2694"/>
              <a:ext cx="32" cy="20"/>
            </a:xfrm>
            <a:custGeom>
              <a:avLst/>
              <a:gdLst>
                <a:gd name="T0" fmla="*/ 32 w 32"/>
                <a:gd name="T1" fmla="*/ 7 h 20"/>
                <a:gd name="T2" fmla="*/ 17 w 32"/>
                <a:gd name="T3" fmla="*/ 20 h 20"/>
                <a:gd name="T4" fmla="*/ 5 w 32"/>
                <a:gd name="T5" fmla="*/ 19 h 20"/>
                <a:gd name="T6" fmla="*/ 0 w 32"/>
                <a:gd name="T7" fmla="*/ 8 h 20"/>
                <a:gd name="T8" fmla="*/ 15 w 32"/>
                <a:gd name="T9" fmla="*/ 0 h 20"/>
                <a:gd name="T10" fmla="*/ 32 w 32"/>
                <a:gd name="T11" fmla="*/ 7 h 20"/>
              </a:gdLst>
              <a:ahLst/>
              <a:cxnLst>
                <a:cxn ang="0">
                  <a:pos x="T0" y="T1"/>
                </a:cxn>
                <a:cxn ang="0">
                  <a:pos x="T2" y="T3"/>
                </a:cxn>
                <a:cxn ang="0">
                  <a:pos x="T4" y="T5"/>
                </a:cxn>
                <a:cxn ang="0">
                  <a:pos x="T6" y="T7"/>
                </a:cxn>
                <a:cxn ang="0">
                  <a:pos x="T8" y="T9"/>
                </a:cxn>
                <a:cxn ang="0">
                  <a:pos x="T10" y="T11"/>
                </a:cxn>
              </a:cxnLst>
              <a:rect l="0" t="0" r="r" b="b"/>
              <a:pathLst>
                <a:path w="32" h="20">
                  <a:moveTo>
                    <a:pt x="32" y="7"/>
                  </a:moveTo>
                  <a:lnTo>
                    <a:pt x="17" y="20"/>
                  </a:lnTo>
                  <a:lnTo>
                    <a:pt x="5" y="19"/>
                  </a:lnTo>
                  <a:lnTo>
                    <a:pt x="0" y="8"/>
                  </a:lnTo>
                  <a:lnTo>
                    <a:pt x="15" y="0"/>
                  </a:lnTo>
                  <a:lnTo>
                    <a:pt x="32" y="7"/>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4" name="Freeform 94"/>
            <p:cNvSpPr>
              <a:spLocks/>
            </p:cNvSpPr>
            <p:nvPr/>
          </p:nvSpPr>
          <p:spPr bwMode="auto">
            <a:xfrm>
              <a:off x="3673" y="2694"/>
              <a:ext cx="32" cy="20"/>
            </a:xfrm>
            <a:custGeom>
              <a:avLst/>
              <a:gdLst>
                <a:gd name="T0" fmla="*/ 32 w 32"/>
                <a:gd name="T1" fmla="*/ 7 h 20"/>
                <a:gd name="T2" fmla="*/ 17 w 32"/>
                <a:gd name="T3" fmla="*/ 20 h 20"/>
                <a:gd name="T4" fmla="*/ 5 w 32"/>
                <a:gd name="T5" fmla="*/ 19 h 20"/>
                <a:gd name="T6" fmla="*/ 0 w 32"/>
                <a:gd name="T7" fmla="*/ 8 h 20"/>
                <a:gd name="T8" fmla="*/ 15 w 32"/>
                <a:gd name="T9" fmla="*/ 0 h 20"/>
                <a:gd name="T10" fmla="*/ 32 w 32"/>
                <a:gd name="T11" fmla="*/ 7 h 20"/>
              </a:gdLst>
              <a:ahLst/>
              <a:cxnLst>
                <a:cxn ang="0">
                  <a:pos x="T0" y="T1"/>
                </a:cxn>
                <a:cxn ang="0">
                  <a:pos x="T2" y="T3"/>
                </a:cxn>
                <a:cxn ang="0">
                  <a:pos x="T4" y="T5"/>
                </a:cxn>
                <a:cxn ang="0">
                  <a:pos x="T6" y="T7"/>
                </a:cxn>
                <a:cxn ang="0">
                  <a:pos x="T8" y="T9"/>
                </a:cxn>
                <a:cxn ang="0">
                  <a:pos x="T10" y="T11"/>
                </a:cxn>
              </a:cxnLst>
              <a:rect l="0" t="0" r="r" b="b"/>
              <a:pathLst>
                <a:path w="32" h="20">
                  <a:moveTo>
                    <a:pt x="32" y="7"/>
                  </a:moveTo>
                  <a:lnTo>
                    <a:pt x="17" y="20"/>
                  </a:lnTo>
                  <a:lnTo>
                    <a:pt x="5" y="19"/>
                  </a:lnTo>
                  <a:lnTo>
                    <a:pt x="0" y="8"/>
                  </a:lnTo>
                  <a:lnTo>
                    <a:pt x="15" y="0"/>
                  </a:lnTo>
                  <a:lnTo>
                    <a:pt x="32"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5" name="Freeform 95"/>
            <p:cNvSpPr>
              <a:spLocks/>
            </p:cNvSpPr>
            <p:nvPr/>
          </p:nvSpPr>
          <p:spPr bwMode="auto">
            <a:xfrm>
              <a:off x="3673" y="2714"/>
              <a:ext cx="32" cy="115"/>
            </a:xfrm>
            <a:custGeom>
              <a:avLst/>
              <a:gdLst>
                <a:gd name="T0" fmla="*/ 0 w 32"/>
                <a:gd name="T1" fmla="*/ 0 h 115"/>
                <a:gd name="T2" fmla="*/ 16 w 32"/>
                <a:gd name="T3" fmla="*/ 115 h 115"/>
                <a:gd name="T4" fmla="*/ 32 w 32"/>
                <a:gd name="T5" fmla="*/ 0 h 115"/>
                <a:gd name="T6" fmla="*/ 0 w 32"/>
                <a:gd name="T7" fmla="*/ 0 h 115"/>
              </a:gdLst>
              <a:ahLst/>
              <a:cxnLst>
                <a:cxn ang="0">
                  <a:pos x="T0" y="T1"/>
                </a:cxn>
                <a:cxn ang="0">
                  <a:pos x="T2" y="T3"/>
                </a:cxn>
                <a:cxn ang="0">
                  <a:pos x="T4" y="T5"/>
                </a:cxn>
                <a:cxn ang="0">
                  <a:pos x="T6" y="T7"/>
                </a:cxn>
              </a:cxnLst>
              <a:rect l="0" t="0" r="r" b="b"/>
              <a:pathLst>
                <a:path w="32" h="115">
                  <a:moveTo>
                    <a:pt x="0" y="0"/>
                  </a:moveTo>
                  <a:lnTo>
                    <a:pt x="16" y="115"/>
                  </a:lnTo>
                  <a:lnTo>
                    <a:pt x="3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6" name="Freeform 96"/>
            <p:cNvSpPr>
              <a:spLocks/>
            </p:cNvSpPr>
            <p:nvPr/>
          </p:nvSpPr>
          <p:spPr bwMode="auto">
            <a:xfrm>
              <a:off x="3673" y="2714"/>
              <a:ext cx="32" cy="115"/>
            </a:xfrm>
            <a:custGeom>
              <a:avLst/>
              <a:gdLst>
                <a:gd name="T0" fmla="*/ 0 w 32"/>
                <a:gd name="T1" fmla="*/ 0 h 115"/>
                <a:gd name="T2" fmla="*/ 16 w 32"/>
                <a:gd name="T3" fmla="*/ 115 h 115"/>
                <a:gd name="T4" fmla="*/ 32 w 32"/>
                <a:gd name="T5" fmla="*/ 0 h 115"/>
                <a:gd name="T6" fmla="*/ 0 w 32"/>
                <a:gd name="T7" fmla="*/ 0 h 115"/>
              </a:gdLst>
              <a:ahLst/>
              <a:cxnLst>
                <a:cxn ang="0">
                  <a:pos x="T0" y="T1"/>
                </a:cxn>
                <a:cxn ang="0">
                  <a:pos x="T2" y="T3"/>
                </a:cxn>
                <a:cxn ang="0">
                  <a:pos x="T4" y="T5"/>
                </a:cxn>
                <a:cxn ang="0">
                  <a:pos x="T6" y="T7"/>
                </a:cxn>
              </a:cxnLst>
              <a:rect l="0" t="0" r="r" b="b"/>
              <a:pathLst>
                <a:path w="32" h="115">
                  <a:moveTo>
                    <a:pt x="0" y="0"/>
                  </a:moveTo>
                  <a:lnTo>
                    <a:pt x="16" y="115"/>
                  </a:lnTo>
                  <a:lnTo>
                    <a:pt x="3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7" name="Freeform 97"/>
            <p:cNvSpPr>
              <a:spLocks/>
            </p:cNvSpPr>
            <p:nvPr/>
          </p:nvSpPr>
          <p:spPr bwMode="auto">
            <a:xfrm>
              <a:off x="3673" y="2714"/>
              <a:ext cx="32" cy="115"/>
            </a:xfrm>
            <a:custGeom>
              <a:avLst/>
              <a:gdLst>
                <a:gd name="T0" fmla="*/ 32 w 32"/>
                <a:gd name="T1" fmla="*/ 0 h 115"/>
                <a:gd name="T2" fmla="*/ 18 w 32"/>
                <a:gd name="T3" fmla="*/ 0 h 115"/>
                <a:gd name="T4" fmla="*/ 11 w 32"/>
                <a:gd name="T5" fmla="*/ 0 h 115"/>
                <a:gd name="T6" fmla="*/ 0 w 32"/>
                <a:gd name="T7" fmla="*/ 0 h 115"/>
                <a:gd name="T8" fmla="*/ 16 w 32"/>
                <a:gd name="T9" fmla="*/ 115 h 115"/>
                <a:gd name="T10" fmla="*/ 32 w 32"/>
                <a:gd name="T11" fmla="*/ 0 h 115"/>
              </a:gdLst>
              <a:ahLst/>
              <a:cxnLst>
                <a:cxn ang="0">
                  <a:pos x="T0" y="T1"/>
                </a:cxn>
                <a:cxn ang="0">
                  <a:pos x="T2" y="T3"/>
                </a:cxn>
                <a:cxn ang="0">
                  <a:pos x="T4" y="T5"/>
                </a:cxn>
                <a:cxn ang="0">
                  <a:pos x="T6" y="T7"/>
                </a:cxn>
                <a:cxn ang="0">
                  <a:pos x="T8" y="T9"/>
                </a:cxn>
                <a:cxn ang="0">
                  <a:pos x="T10" y="T11"/>
                </a:cxn>
              </a:cxnLst>
              <a:rect l="0" t="0" r="r" b="b"/>
              <a:pathLst>
                <a:path w="32" h="115">
                  <a:moveTo>
                    <a:pt x="32" y="0"/>
                  </a:moveTo>
                  <a:lnTo>
                    <a:pt x="18" y="0"/>
                  </a:lnTo>
                  <a:lnTo>
                    <a:pt x="11" y="0"/>
                  </a:lnTo>
                  <a:lnTo>
                    <a:pt x="0" y="0"/>
                  </a:lnTo>
                  <a:lnTo>
                    <a:pt x="16" y="115"/>
                  </a:lnTo>
                  <a:lnTo>
                    <a:pt x="3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8" name="Freeform 98"/>
            <p:cNvSpPr>
              <a:spLocks/>
            </p:cNvSpPr>
            <p:nvPr/>
          </p:nvSpPr>
          <p:spPr bwMode="auto">
            <a:xfrm>
              <a:off x="3673" y="2714"/>
              <a:ext cx="32" cy="115"/>
            </a:xfrm>
            <a:custGeom>
              <a:avLst/>
              <a:gdLst>
                <a:gd name="T0" fmla="*/ 32 w 32"/>
                <a:gd name="T1" fmla="*/ 0 h 115"/>
                <a:gd name="T2" fmla="*/ 18 w 32"/>
                <a:gd name="T3" fmla="*/ 0 h 115"/>
                <a:gd name="T4" fmla="*/ 11 w 32"/>
                <a:gd name="T5" fmla="*/ 0 h 115"/>
                <a:gd name="T6" fmla="*/ 0 w 32"/>
                <a:gd name="T7" fmla="*/ 0 h 115"/>
                <a:gd name="T8" fmla="*/ 16 w 32"/>
                <a:gd name="T9" fmla="*/ 115 h 115"/>
                <a:gd name="T10" fmla="*/ 32 w 32"/>
                <a:gd name="T11" fmla="*/ 0 h 115"/>
              </a:gdLst>
              <a:ahLst/>
              <a:cxnLst>
                <a:cxn ang="0">
                  <a:pos x="T0" y="T1"/>
                </a:cxn>
                <a:cxn ang="0">
                  <a:pos x="T2" y="T3"/>
                </a:cxn>
                <a:cxn ang="0">
                  <a:pos x="T4" y="T5"/>
                </a:cxn>
                <a:cxn ang="0">
                  <a:pos x="T6" y="T7"/>
                </a:cxn>
                <a:cxn ang="0">
                  <a:pos x="T8" y="T9"/>
                </a:cxn>
                <a:cxn ang="0">
                  <a:pos x="T10" y="T11"/>
                </a:cxn>
              </a:cxnLst>
              <a:rect l="0" t="0" r="r" b="b"/>
              <a:pathLst>
                <a:path w="32" h="115">
                  <a:moveTo>
                    <a:pt x="32" y="0"/>
                  </a:moveTo>
                  <a:lnTo>
                    <a:pt x="18" y="0"/>
                  </a:lnTo>
                  <a:lnTo>
                    <a:pt x="11" y="0"/>
                  </a:lnTo>
                  <a:lnTo>
                    <a:pt x="0" y="0"/>
                  </a:lnTo>
                  <a:lnTo>
                    <a:pt x="16" y="11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9" name="Freeform 99"/>
            <p:cNvSpPr>
              <a:spLocks/>
            </p:cNvSpPr>
            <p:nvPr/>
          </p:nvSpPr>
          <p:spPr bwMode="auto">
            <a:xfrm>
              <a:off x="3681" y="2714"/>
              <a:ext cx="16" cy="22"/>
            </a:xfrm>
            <a:custGeom>
              <a:avLst/>
              <a:gdLst>
                <a:gd name="T0" fmla="*/ 0 w 16"/>
                <a:gd name="T1" fmla="*/ 13 h 22"/>
                <a:gd name="T2" fmla="*/ 2 w 16"/>
                <a:gd name="T3" fmla="*/ 22 h 22"/>
                <a:gd name="T4" fmla="*/ 12 w 16"/>
                <a:gd name="T5" fmla="*/ 22 h 22"/>
                <a:gd name="T6" fmla="*/ 16 w 16"/>
                <a:gd name="T7" fmla="*/ 10 h 22"/>
                <a:gd name="T8" fmla="*/ 7 w 16"/>
                <a:gd name="T9" fmla="*/ 0 h 22"/>
                <a:gd name="T10" fmla="*/ 0 w 16"/>
                <a:gd name="T11" fmla="*/ 13 h 22"/>
              </a:gdLst>
              <a:ahLst/>
              <a:cxnLst>
                <a:cxn ang="0">
                  <a:pos x="T0" y="T1"/>
                </a:cxn>
                <a:cxn ang="0">
                  <a:pos x="T2" y="T3"/>
                </a:cxn>
                <a:cxn ang="0">
                  <a:pos x="T4" y="T5"/>
                </a:cxn>
                <a:cxn ang="0">
                  <a:pos x="T6" y="T7"/>
                </a:cxn>
                <a:cxn ang="0">
                  <a:pos x="T8" y="T9"/>
                </a:cxn>
                <a:cxn ang="0">
                  <a:pos x="T10" y="T11"/>
                </a:cxn>
              </a:cxnLst>
              <a:rect l="0" t="0" r="r" b="b"/>
              <a:pathLst>
                <a:path w="16" h="22">
                  <a:moveTo>
                    <a:pt x="0" y="13"/>
                  </a:moveTo>
                  <a:lnTo>
                    <a:pt x="2" y="22"/>
                  </a:lnTo>
                  <a:lnTo>
                    <a:pt x="12" y="22"/>
                  </a:lnTo>
                  <a:lnTo>
                    <a:pt x="16" y="10"/>
                  </a:lnTo>
                  <a:lnTo>
                    <a:pt x="7" y="0"/>
                  </a:lnTo>
                  <a:lnTo>
                    <a:pt x="0" y="13"/>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0" name="Freeform 100"/>
            <p:cNvSpPr>
              <a:spLocks/>
            </p:cNvSpPr>
            <p:nvPr/>
          </p:nvSpPr>
          <p:spPr bwMode="auto">
            <a:xfrm>
              <a:off x="3680" y="2736"/>
              <a:ext cx="18" cy="93"/>
            </a:xfrm>
            <a:custGeom>
              <a:avLst/>
              <a:gdLst>
                <a:gd name="T0" fmla="*/ 13 w 18"/>
                <a:gd name="T1" fmla="*/ 0 h 93"/>
                <a:gd name="T2" fmla="*/ 3 w 18"/>
                <a:gd name="T3" fmla="*/ 0 h 93"/>
                <a:gd name="T4" fmla="*/ 0 w 18"/>
                <a:gd name="T5" fmla="*/ 23 h 93"/>
                <a:gd name="T6" fmla="*/ 9 w 18"/>
                <a:gd name="T7" fmla="*/ 93 h 93"/>
                <a:gd name="T8" fmla="*/ 18 w 18"/>
                <a:gd name="T9" fmla="*/ 27 h 93"/>
                <a:gd name="T10" fmla="*/ 13 w 18"/>
                <a:gd name="T11" fmla="*/ 0 h 93"/>
              </a:gdLst>
              <a:ahLst/>
              <a:cxnLst>
                <a:cxn ang="0">
                  <a:pos x="T0" y="T1"/>
                </a:cxn>
                <a:cxn ang="0">
                  <a:pos x="T2" y="T3"/>
                </a:cxn>
                <a:cxn ang="0">
                  <a:pos x="T4" y="T5"/>
                </a:cxn>
                <a:cxn ang="0">
                  <a:pos x="T6" y="T7"/>
                </a:cxn>
                <a:cxn ang="0">
                  <a:pos x="T8" y="T9"/>
                </a:cxn>
                <a:cxn ang="0">
                  <a:pos x="T10" y="T11"/>
                </a:cxn>
              </a:cxnLst>
              <a:rect l="0" t="0" r="r" b="b"/>
              <a:pathLst>
                <a:path w="18" h="93">
                  <a:moveTo>
                    <a:pt x="13" y="0"/>
                  </a:moveTo>
                  <a:lnTo>
                    <a:pt x="3" y="0"/>
                  </a:lnTo>
                  <a:lnTo>
                    <a:pt x="0" y="23"/>
                  </a:lnTo>
                  <a:lnTo>
                    <a:pt x="9" y="93"/>
                  </a:lnTo>
                  <a:lnTo>
                    <a:pt x="18" y="27"/>
                  </a:lnTo>
                  <a:lnTo>
                    <a:pt x="13"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1" name="Freeform 101"/>
            <p:cNvSpPr>
              <a:spLocks/>
            </p:cNvSpPr>
            <p:nvPr/>
          </p:nvSpPr>
          <p:spPr bwMode="auto">
            <a:xfrm>
              <a:off x="3673" y="2701"/>
              <a:ext cx="16" cy="30"/>
            </a:xfrm>
            <a:custGeom>
              <a:avLst/>
              <a:gdLst>
                <a:gd name="T0" fmla="*/ 16 w 16"/>
                <a:gd name="T1" fmla="*/ 13 h 30"/>
                <a:gd name="T2" fmla="*/ 6 w 16"/>
                <a:gd name="T3" fmla="*/ 30 h 30"/>
                <a:gd name="T4" fmla="*/ 0 w 16"/>
                <a:gd name="T5" fmla="*/ 13 h 30"/>
                <a:gd name="T6" fmla="*/ 0 w 16"/>
                <a:gd name="T7" fmla="*/ 0 h 30"/>
                <a:gd name="T8" fmla="*/ 16 w 16"/>
                <a:gd name="T9" fmla="*/ 13 h 30"/>
              </a:gdLst>
              <a:ahLst/>
              <a:cxnLst>
                <a:cxn ang="0">
                  <a:pos x="T0" y="T1"/>
                </a:cxn>
                <a:cxn ang="0">
                  <a:pos x="T2" y="T3"/>
                </a:cxn>
                <a:cxn ang="0">
                  <a:pos x="T4" y="T5"/>
                </a:cxn>
                <a:cxn ang="0">
                  <a:pos x="T6" y="T7"/>
                </a:cxn>
                <a:cxn ang="0">
                  <a:pos x="T8" y="T9"/>
                </a:cxn>
              </a:cxnLst>
              <a:rect l="0" t="0" r="r" b="b"/>
              <a:pathLst>
                <a:path w="16" h="30">
                  <a:moveTo>
                    <a:pt x="16" y="13"/>
                  </a:moveTo>
                  <a:lnTo>
                    <a:pt x="6" y="30"/>
                  </a:lnTo>
                  <a:lnTo>
                    <a:pt x="0" y="13"/>
                  </a:lnTo>
                  <a:lnTo>
                    <a:pt x="0" y="0"/>
                  </a:lnTo>
                  <a:lnTo>
                    <a:pt x="1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2" name="Freeform 102"/>
            <p:cNvSpPr>
              <a:spLocks/>
            </p:cNvSpPr>
            <p:nvPr/>
          </p:nvSpPr>
          <p:spPr bwMode="auto">
            <a:xfrm>
              <a:off x="3688" y="2701"/>
              <a:ext cx="17" cy="30"/>
            </a:xfrm>
            <a:custGeom>
              <a:avLst/>
              <a:gdLst>
                <a:gd name="T0" fmla="*/ 0 w 17"/>
                <a:gd name="T1" fmla="*/ 13 h 30"/>
                <a:gd name="T2" fmla="*/ 11 w 17"/>
                <a:gd name="T3" fmla="*/ 30 h 30"/>
                <a:gd name="T4" fmla="*/ 17 w 17"/>
                <a:gd name="T5" fmla="*/ 13 h 30"/>
                <a:gd name="T6" fmla="*/ 17 w 17"/>
                <a:gd name="T7" fmla="*/ 0 h 30"/>
                <a:gd name="T8" fmla="*/ 0 w 17"/>
                <a:gd name="T9" fmla="*/ 13 h 30"/>
              </a:gdLst>
              <a:ahLst/>
              <a:cxnLst>
                <a:cxn ang="0">
                  <a:pos x="T0" y="T1"/>
                </a:cxn>
                <a:cxn ang="0">
                  <a:pos x="T2" y="T3"/>
                </a:cxn>
                <a:cxn ang="0">
                  <a:pos x="T4" y="T5"/>
                </a:cxn>
                <a:cxn ang="0">
                  <a:pos x="T6" y="T7"/>
                </a:cxn>
                <a:cxn ang="0">
                  <a:pos x="T8" y="T9"/>
                </a:cxn>
              </a:cxnLst>
              <a:rect l="0" t="0" r="r" b="b"/>
              <a:pathLst>
                <a:path w="17" h="30">
                  <a:moveTo>
                    <a:pt x="0" y="13"/>
                  </a:moveTo>
                  <a:lnTo>
                    <a:pt x="11" y="30"/>
                  </a:lnTo>
                  <a:lnTo>
                    <a:pt x="17" y="13"/>
                  </a:lnTo>
                  <a:lnTo>
                    <a:pt x="17"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3" name="Freeform 103"/>
            <p:cNvSpPr>
              <a:spLocks/>
            </p:cNvSpPr>
            <p:nvPr/>
          </p:nvSpPr>
          <p:spPr bwMode="auto">
            <a:xfrm>
              <a:off x="3721" y="2754"/>
              <a:ext cx="19" cy="14"/>
            </a:xfrm>
            <a:custGeom>
              <a:avLst/>
              <a:gdLst>
                <a:gd name="T0" fmla="*/ 0 w 19"/>
                <a:gd name="T1" fmla="*/ 14 h 14"/>
                <a:gd name="T2" fmla="*/ 10 w 19"/>
                <a:gd name="T3" fmla="*/ 0 h 14"/>
                <a:gd name="T4" fmla="*/ 19 w 19"/>
                <a:gd name="T5" fmla="*/ 14 h 14"/>
                <a:gd name="T6" fmla="*/ 0 w 19"/>
                <a:gd name="T7" fmla="*/ 14 h 14"/>
              </a:gdLst>
              <a:ahLst/>
              <a:cxnLst>
                <a:cxn ang="0">
                  <a:pos x="T0" y="T1"/>
                </a:cxn>
                <a:cxn ang="0">
                  <a:pos x="T2" y="T3"/>
                </a:cxn>
                <a:cxn ang="0">
                  <a:pos x="T4" y="T5"/>
                </a:cxn>
                <a:cxn ang="0">
                  <a:pos x="T6" y="T7"/>
                </a:cxn>
              </a:cxnLst>
              <a:rect l="0" t="0" r="r" b="b"/>
              <a:pathLst>
                <a:path w="19" h="14">
                  <a:moveTo>
                    <a:pt x="0" y="14"/>
                  </a:moveTo>
                  <a:lnTo>
                    <a:pt x="10" y="0"/>
                  </a:lnTo>
                  <a:lnTo>
                    <a:pt x="19"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4" name="Freeform 104"/>
            <p:cNvSpPr>
              <a:spLocks/>
            </p:cNvSpPr>
            <p:nvPr/>
          </p:nvSpPr>
          <p:spPr bwMode="auto">
            <a:xfrm>
              <a:off x="3731" y="2754"/>
              <a:ext cx="19" cy="14"/>
            </a:xfrm>
            <a:custGeom>
              <a:avLst/>
              <a:gdLst>
                <a:gd name="T0" fmla="*/ 0 w 19"/>
                <a:gd name="T1" fmla="*/ 14 h 14"/>
                <a:gd name="T2" fmla="*/ 10 w 19"/>
                <a:gd name="T3" fmla="*/ 0 h 14"/>
                <a:gd name="T4" fmla="*/ 19 w 19"/>
                <a:gd name="T5" fmla="*/ 14 h 14"/>
                <a:gd name="T6" fmla="*/ 0 w 19"/>
                <a:gd name="T7" fmla="*/ 14 h 14"/>
              </a:gdLst>
              <a:ahLst/>
              <a:cxnLst>
                <a:cxn ang="0">
                  <a:pos x="T0" y="T1"/>
                </a:cxn>
                <a:cxn ang="0">
                  <a:pos x="T2" y="T3"/>
                </a:cxn>
                <a:cxn ang="0">
                  <a:pos x="T4" y="T5"/>
                </a:cxn>
                <a:cxn ang="0">
                  <a:pos x="T6" y="T7"/>
                </a:cxn>
              </a:cxnLst>
              <a:rect l="0" t="0" r="r" b="b"/>
              <a:pathLst>
                <a:path w="19" h="14">
                  <a:moveTo>
                    <a:pt x="0" y="14"/>
                  </a:moveTo>
                  <a:lnTo>
                    <a:pt x="10" y="0"/>
                  </a:lnTo>
                  <a:lnTo>
                    <a:pt x="19"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5" name="Freeform 105"/>
            <p:cNvSpPr>
              <a:spLocks/>
            </p:cNvSpPr>
            <p:nvPr/>
          </p:nvSpPr>
          <p:spPr bwMode="auto">
            <a:xfrm>
              <a:off x="3728" y="2634"/>
              <a:ext cx="8" cy="7"/>
            </a:xfrm>
            <a:custGeom>
              <a:avLst/>
              <a:gdLst>
                <a:gd name="T0" fmla="*/ 15 w 16"/>
                <a:gd name="T1" fmla="*/ 9 h 16"/>
                <a:gd name="T2" fmla="*/ 7 w 16"/>
                <a:gd name="T3" fmla="*/ 15 h 16"/>
                <a:gd name="T4" fmla="*/ 1 w 16"/>
                <a:gd name="T5" fmla="*/ 7 h 16"/>
                <a:gd name="T6" fmla="*/ 9 w 16"/>
                <a:gd name="T7" fmla="*/ 1 h 16"/>
                <a:gd name="T8" fmla="*/ 15 w 16"/>
                <a:gd name="T9" fmla="*/ 9 h 16"/>
              </a:gdLst>
              <a:ahLst/>
              <a:cxnLst>
                <a:cxn ang="0">
                  <a:pos x="T0" y="T1"/>
                </a:cxn>
                <a:cxn ang="0">
                  <a:pos x="T2" y="T3"/>
                </a:cxn>
                <a:cxn ang="0">
                  <a:pos x="T4" y="T5"/>
                </a:cxn>
                <a:cxn ang="0">
                  <a:pos x="T6" y="T7"/>
                </a:cxn>
                <a:cxn ang="0">
                  <a:pos x="T8" y="T9"/>
                </a:cxn>
              </a:cxnLst>
              <a:rect l="0" t="0" r="r" b="b"/>
              <a:pathLst>
                <a:path w="16" h="16">
                  <a:moveTo>
                    <a:pt x="15" y="9"/>
                  </a:moveTo>
                  <a:cubicBezTo>
                    <a:pt x="14" y="13"/>
                    <a:pt x="10" y="16"/>
                    <a:pt x="7" y="15"/>
                  </a:cubicBezTo>
                  <a:cubicBezTo>
                    <a:pt x="3" y="15"/>
                    <a:pt x="0" y="11"/>
                    <a:pt x="1" y="7"/>
                  </a:cubicBezTo>
                  <a:cubicBezTo>
                    <a:pt x="1" y="3"/>
                    <a:pt x="5" y="0"/>
                    <a:pt x="9" y="1"/>
                  </a:cubicBezTo>
                  <a:cubicBezTo>
                    <a:pt x="13" y="2"/>
                    <a:pt x="16" y="6"/>
                    <a:pt x="15"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Freeform 106"/>
            <p:cNvSpPr>
              <a:spLocks/>
            </p:cNvSpPr>
            <p:nvPr/>
          </p:nvSpPr>
          <p:spPr bwMode="auto">
            <a:xfrm>
              <a:off x="3740" y="2623"/>
              <a:ext cx="20" cy="38"/>
            </a:xfrm>
            <a:custGeom>
              <a:avLst/>
              <a:gdLst>
                <a:gd name="T0" fmla="*/ 16 w 20"/>
                <a:gd name="T1" fmla="*/ 0 h 38"/>
                <a:gd name="T2" fmla="*/ 20 w 20"/>
                <a:gd name="T3" fmla="*/ 38 h 38"/>
                <a:gd name="T4" fmla="*/ 0 w 20"/>
                <a:gd name="T5" fmla="*/ 34 h 38"/>
                <a:gd name="T6" fmla="*/ 16 w 20"/>
                <a:gd name="T7" fmla="*/ 0 h 38"/>
              </a:gdLst>
              <a:ahLst/>
              <a:cxnLst>
                <a:cxn ang="0">
                  <a:pos x="T0" y="T1"/>
                </a:cxn>
                <a:cxn ang="0">
                  <a:pos x="T2" y="T3"/>
                </a:cxn>
                <a:cxn ang="0">
                  <a:pos x="T4" y="T5"/>
                </a:cxn>
                <a:cxn ang="0">
                  <a:pos x="T6" y="T7"/>
                </a:cxn>
              </a:cxnLst>
              <a:rect l="0" t="0" r="r" b="b"/>
              <a:pathLst>
                <a:path w="20" h="38">
                  <a:moveTo>
                    <a:pt x="16" y="0"/>
                  </a:moveTo>
                  <a:lnTo>
                    <a:pt x="20" y="38"/>
                  </a:lnTo>
                  <a:lnTo>
                    <a:pt x="0" y="34"/>
                  </a:lnTo>
                  <a:lnTo>
                    <a:pt x="16" y="0"/>
                  </a:ln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7" name="Freeform 107"/>
            <p:cNvSpPr>
              <a:spLocks/>
            </p:cNvSpPr>
            <p:nvPr/>
          </p:nvSpPr>
          <p:spPr bwMode="auto">
            <a:xfrm>
              <a:off x="3668" y="2583"/>
              <a:ext cx="94" cy="115"/>
            </a:xfrm>
            <a:custGeom>
              <a:avLst/>
              <a:gdLst>
                <a:gd name="T0" fmla="*/ 22 w 199"/>
                <a:gd name="T1" fmla="*/ 0 h 245"/>
                <a:gd name="T2" fmla="*/ 1 w 199"/>
                <a:gd name="T3" fmla="*/ 124 h 245"/>
                <a:gd name="T4" fmla="*/ 1 w 199"/>
                <a:gd name="T5" fmla="*/ 125 h 245"/>
                <a:gd name="T6" fmla="*/ 0 w 199"/>
                <a:gd name="T7" fmla="*/ 143 h 245"/>
                <a:gd name="T8" fmla="*/ 31 w 199"/>
                <a:gd name="T9" fmla="*/ 138 h 245"/>
                <a:gd name="T10" fmla="*/ 47 w 199"/>
                <a:gd name="T11" fmla="*/ 190 h 245"/>
                <a:gd name="T12" fmla="*/ 161 w 199"/>
                <a:gd name="T13" fmla="*/ 245 h 245"/>
                <a:gd name="T14" fmla="*/ 169 w 199"/>
                <a:gd name="T15" fmla="*/ 198 h 245"/>
                <a:gd name="T16" fmla="*/ 185 w 199"/>
                <a:gd name="T17" fmla="*/ 109 h 245"/>
                <a:gd name="T18" fmla="*/ 199 w 199"/>
                <a:gd name="T19" fmla="*/ 32 h 245"/>
                <a:gd name="T20" fmla="*/ 22 w 199"/>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245">
                  <a:moveTo>
                    <a:pt x="22" y="0"/>
                  </a:moveTo>
                  <a:cubicBezTo>
                    <a:pt x="1" y="124"/>
                    <a:pt x="1" y="124"/>
                    <a:pt x="1" y="124"/>
                  </a:cubicBezTo>
                  <a:cubicBezTo>
                    <a:pt x="1" y="125"/>
                    <a:pt x="1" y="125"/>
                    <a:pt x="1" y="125"/>
                  </a:cubicBezTo>
                  <a:cubicBezTo>
                    <a:pt x="0" y="131"/>
                    <a:pt x="0" y="137"/>
                    <a:pt x="0" y="143"/>
                  </a:cubicBezTo>
                  <a:cubicBezTo>
                    <a:pt x="31" y="138"/>
                    <a:pt x="31" y="138"/>
                    <a:pt x="31" y="138"/>
                  </a:cubicBezTo>
                  <a:cubicBezTo>
                    <a:pt x="34" y="158"/>
                    <a:pt x="40" y="176"/>
                    <a:pt x="47" y="190"/>
                  </a:cubicBezTo>
                  <a:cubicBezTo>
                    <a:pt x="64" y="215"/>
                    <a:pt x="96" y="241"/>
                    <a:pt x="161" y="245"/>
                  </a:cubicBezTo>
                  <a:cubicBezTo>
                    <a:pt x="169" y="198"/>
                    <a:pt x="169" y="198"/>
                    <a:pt x="169" y="198"/>
                  </a:cubicBezTo>
                  <a:cubicBezTo>
                    <a:pt x="185" y="109"/>
                    <a:pt x="185" y="109"/>
                    <a:pt x="185" y="109"/>
                  </a:cubicBezTo>
                  <a:cubicBezTo>
                    <a:pt x="199" y="32"/>
                    <a:pt x="199" y="32"/>
                    <a:pt x="199" y="32"/>
                  </a:cubicBezTo>
                  <a:cubicBezTo>
                    <a:pt x="22" y="0"/>
                    <a:pt x="22" y="0"/>
                    <a:pt x="22" y="0"/>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8" name="Freeform 108"/>
            <p:cNvSpPr>
              <a:spLocks/>
            </p:cNvSpPr>
            <p:nvPr/>
          </p:nvSpPr>
          <p:spPr bwMode="auto">
            <a:xfrm>
              <a:off x="3728" y="2634"/>
              <a:ext cx="8" cy="7"/>
            </a:xfrm>
            <a:custGeom>
              <a:avLst/>
              <a:gdLst>
                <a:gd name="T0" fmla="*/ 15 w 16"/>
                <a:gd name="T1" fmla="*/ 9 h 16"/>
                <a:gd name="T2" fmla="*/ 7 w 16"/>
                <a:gd name="T3" fmla="*/ 15 h 16"/>
                <a:gd name="T4" fmla="*/ 1 w 16"/>
                <a:gd name="T5" fmla="*/ 7 h 16"/>
                <a:gd name="T6" fmla="*/ 9 w 16"/>
                <a:gd name="T7" fmla="*/ 1 h 16"/>
                <a:gd name="T8" fmla="*/ 15 w 16"/>
                <a:gd name="T9" fmla="*/ 9 h 16"/>
              </a:gdLst>
              <a:ahLst/>
              <a:cxnLst>
                <a:cxn ang="0">
                  <a:pos x="T0" y="T1"/>
                </a:cxn>
                <a:cxn ang="0">
                  <a:pos x="T2" y="T3"/>
                </a:cxn>
                <a:cxn ang="0">
                  <a:pos x="T4" y="T5"/>
                </a:cxn>
                <a:cxn ang="0">
                  <a:pos x="T6" y="T7"/>
                </a:cxn>
                <a:cxn ang="0">
                  <a:pos x="T8" y="T9"/>
                </a:cxn>
              </a:cxnLst>
              <a:rect l="0" t="0" r="r" b="b"/>
              <a:pathLst>
                <a:path w="16" h="16">
                  <a:moveTo>
                    <a:pt x="15" y="9"/>
                  </a:moveTo>
                  <a:cubicBezTo>
                    <a:pt x="14" y="13"/>
                    <a:pt x="10" y="16"/>
                    <a:pt x="7" y="15"/>
                  </a:cubicBezTo>
                  <a:cubicBezTo>
                    <a:pt x="3" y="15"/>
                    <a:pt x="0" y="11"/>
                    <a:pt x="1" y="7"/>
                  </a:cubicBezTo>
                  <a:cubicBezTo>
                    <a:pt x="1" y="3"/>
                    <a:pt x="5" y="0"/>
                    <a:pt x="9" y="1"/>
                  </a:cubicBezTo>
                  <a:cubicBezTo>
                    <a:pt x="13" y="2"/>
                    <a:pt x="16" y="6"/>
                    <a:pt x="15" y="9"/>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9" name="Freeform 109"/>
            <p:cNvSpPr>
              <a:spLocks/>
            </p:cNvSpPr>
            <p:nvPr/>
          </p:nvSpPr>
          <p:spPr bwMode="auto">
            <a:xfrm>
              <a:off x="3653" y="2554"/>
              <a:ext cx="113" cy="119"/>
            </a:xfrm>
            <a:custGeom>
              <a:avLst/>
              <a:gdLst>
                <a:gd name="T0" fmla="*/ 145 w 240"/>
                <a:gd name="T1" fmla="*/ 15 h 251"/>
                <a:gd name="T2" fmla="*/ 110 w 240"/>
                <a:gd name="T3" fmla="*/ 18 h 251"/>
                <a:gd name="T4" fmla="*/ 79 w 240"/>
                <a:gd name="T5" fmla="*/ 20 h 251"/>
                <a:gd name="T6" fmla="*/ 58 w 240"/>
                <a:gd name="T7" fmla="*/ 55 h 251"/>
                <a:gd name="T8" fmla="*/ 14 w 240"/>
                <a:gd name="T9" fmla="*/ 99 h 251"/>
                <a:gd name="T10" fmla="*/ 25 w 240"/>
                <a:gd name="T11" fmla="*/ 228 h 251"/>
                <a:gd name="T12" fmla="*/ 25 w 240"/>
                <a:gd name="T13" fmla="*/ 229 h 251"/>
                <a:gd name="T14" fmla="*/ 26 w 240"/>
                <a:gd name="T15" fmla="*/ 229 h 251"/>
                <a:gd name="T16" fmla="*/ 76 w 240"/>
                <a:gd name="T17" fmla="*/ 241 h 251"/>
                <a:gd name="T18" fmla="*/ 67 w 240"/>
                <a:gd name="T19" fmla="*/ 196 h 251"/>
                <a:gd name="T20" fmla="*/ 67 w 240"/>
                <a:gd name="T21" fmla="*/ 196 h 251"/>
                <a:gd name="T22" fmla="*/ 97 w 240"/>
                <a:gd name="T23" fmla="*/ 130 h 251"/>
                <a:gd name="T24" fmla="*/ 96 w 240"/>
                <a:gd name="T25" fmla="*/ 129 h 251"/>
                <a:gd name="T26" fmla="*/ 101 w 240"/>
                <a:gd name="T27" fmla="*/ 126 h 251"/>
                <a:gd name="T28" fmla="*/ 150 w 240"/>
                <a:gd name="T29" fmla="*/ 123 h 251"/>
                <a:gd name="T30" fmla="*/ 231 w 240"/>
                <a:gd name="T31" fmla="*/ 92 h 251"/>
                <a:gd name="T32" fmla="*/ 231 w 240"/>
                <a:gd name="T33" fmla="*/ 92 h 251"/>
                <a:gd name="T34" fmla="*/ 231 w 240"/>
                <a:gd name="T35" fmla="*/ 91 h 251"/>
                <a:gd name="T36" fmla="*/ 231 w 240"/>
                <a:gd name="T37" fmla="*/ 91 h 251"/>
                <a:gd name="T38" fmla="*/ 231 w 240"/>
                <a:gd name="T39" fmla="*/ 91 h 251"/>
                <a:gd name="T40" fmla="*/ 145 w 240"/>
                <a:gd name="T41"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0" h="251">
                  <a:moveTo>
                    <a:pt x="145" y="15"/>
                  </a:moveTo>
                  <a:cubicBezTo>
                    <a:pt x="132" y="20"/>
                    <a:pt x="124" y="21"/>
                    <a:pt x="110" y="18"/>
                  </a:cubicBezTo>
                  <a:cubicBezTo>
                    <a:pt x="99" y="16"/>
                    <a:pt x="90" y="16"/>
                    <a:pt x="79" y="20"/>
                  </a:cubicBezTo>
                  <a:cubicBezTo>
                    <a:pt x="69" y="24"/>
                    <a:pt x="60" y="40"/>
                    <a:pt x="58" y="55"/>
                  </a:cubicBezTo>
                  <a:cubicBezTo>
                    <a:pt x="27" y="62"/>
                    <a:pt x="14" y="99"/>
                    <a:pt x="14" y="99"/>
                  </a:cubicBezTo>
                  <a:cubicBezTo>
                    <a:pt x="0" y="174"/>
                    <a:pt x="10" y="210"/>
                    <a:pt x="25" y="228"/>
                  </a:cubicBezTo>
                  <a:cubicBezTo>
                    <a:pt x="25" y="229"/>
                    <a:pt x="25" y="229"/>
                    <a:pt x="25" y="229"/>
                  </a:cubicBezTo>
                  <a:cubicBezTo>
                    <a:pt x="26" y="229"/>
                    <a:pt x="26" y="229"/>
                    <a:pt x="26" y="229"/>
                  </a:cubicBezTo>
                  <a:cubicBezTo>
                    <a:pt x="46" y="251"/>
                    <a:pt x="76" y="241"/>
                    <a:pt x="76" y="241"/>
                  </a:cubicBezTo>
                  <a:cubicBezTo>
                    <a:pt x="71" y="231"/>
                    <a:pt x="67" y="196"/>
                    <a:pt x="67" y="196"/>
                  </a:cubicBezTo>
                  <a:cubicBezTo>
                    <a:pt x="67" y="196"/>
                    <a:pt x="67" y="196"/>
                    <a:pt x="67" y="196"/>
                  </a:cubicBezTo>
                  <a:cubicBezTo>
                    <a:pt x="89" y="166"/>
                    <a:pt x="97" y="130"/>
                    <a:pt x="97" y="130"/>
                  </a:cubicBezTo>
                  <a:cubicBezTo>
                    <a:pt x="96" y="129"/>
                    <a:pt x="96" y="129"/>
                    <a:pt x="96" y="129"/>
                  </a:cubicBezTo>
                  <a:cubicBezTo>
                    <a:pt x="98" y="128"/>
                    <a:pt x="99" y="127"/>
                    <a:pt x="101" y="126"/>
                  </a:cubicBezTo>
                  <a:cubicBezTo>
                    <a:pt x="118" y="114"/>
                    <a:pt x="129" y="120"/>
                    <a:pt x="150" y="123"/>
                  </a:cubicBezTo>
                  <a:cubicBezTo>
                    <a:pt x="175" y="126"/>
                    <a:pt x="217" y="117"/>
                    <a:pt x="231" y="92"/>
                  </a:cubicBezTo>
                  <a:cubicBezTo>
                    <a:pt x="231" y="92"/>
                    <a:pt x="231" y="92"/>
                    <a:pt x="231" y="92"/>
                  </a:cubicBezTo>
                  <a:cubicBezTo>
                    <a:pt x="231" y="92"/>
                    <a:pt x="231" y="91"/>
                    <a:pt x="231" y="91"/>
                  </a:cubicBezTo>
                  <a:cubicBezTo>
                    <a:pt x="231" y="91"/>
                    <a:pt x="231" y="91"/>
                    <a:pt x="231" y="91"/>
                  </a:cubicBezTo>
                  <a:cubicBezTo>
                    <a:pt x="231" y="91"/>
                    <a:pt x="231" y="91"/>
                    <a:pt x="231" y="91"/>
                  </a:cubicBezTo>
                  <a:cubicBezTo>
                    <a:pt x="240" y="45"/>
                    <a:pt x="186" y="0"/>
                    <a:pt x="145" y="15"/>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0" name="Freeform 110"/>
            <p:cNvSpPr>
              <a:spLocks/>
            </p:cNvSpPr>
            <p:nvPr/>
          </p:nvSpPr>
          <p:spPr bwMode="auto">
            <a:xfrm>
              <a:off x="3682" y="2648"/>
              <a:ext cx="3" cy="10"/>
            </a:xfrm>
            <a:custGeom>
              <a:avLst/>
              <a:gdLst>
                <a:gd name="T0" fmla="*/ 1 w 5"/>
                <a:gd name="T1" fmla="*/ 0 h 21"/>
                <a:gd name="T2" fmla="*/ 0 w 5"/>
                <a:gd name="T3" fmla="*/ 1 h 21"/>
                <a:gd name="T4" fmla="*/ 5 w 5"/>
                <a:gd name="T5" fmla="*/ 21 h 21"/>
                <a:gd name="T6" fmla="*/ 1 w 5"/>
                <a:gd name="T7" fmla="*/ 0 h 21"/>
              </a:gdLst>
              <a:ahLst/>
              <a:cxnLst>
                <a:cxn ang="0">
                  <a:pos x="T0" y="T1"/>
                </a:cxn>
                <a:cxn ang="0">
                  <a:pos x="T2" y="T3"/>
                </a:cxn>
                <a:cxn ang="0">
                  <a:pos x="T4" y="T5"/>
                </a:cxn>
                <a:cxn ang="0">
                  <a:pos x="T6" y="T7"/>
                </a:cxn>
              </a:cxnLst>
              <a:rect l="0" t="0" r="r" b="b"/>
              <a:pathLst>
                <a:path w="5" h="21">
                  <a:moveTo>
                    <a:pt x="1" y="0"/>
                  </a:moveTo>
                  <a:cubicBezTo>
                    <a:pt x="0" y="1"/>
                    <a:pt x="0" y="1"/>
                    <a:pt x="0" y="1"/>
                  </a:cubicBezTo>
                  <a:cubicBezTo>
                    <a:pt x="0" y="1"/>
                    <a:pt x="2" y="10"/>
                    <a:pt x="5" y="21"/>
                  </a:cubicBezTo>
                  <a:cubicBezTo>
                    <a:pt x="4" y="14"/>
                    <a:pt x="2" y="7"/>
                    <a:pt x="1" y="0"/>
                  </a:cubicBezTo>
                </a:path>
              </a:pathLst>
            </a:custGeom>
            <a:solidFill>
              <a:srgbClr val="001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1" name="Rectangle 111"/>
            <p:cNvSpPr>
              <a:spLocks noChangeArrowheads="1"/>
            </p:cNvSpPr>
            <p:nvPr/>
          </p:nvSpPr>
          <p:spPr bwMode="auto">
            <a:xfrm>
              <a:off x="3513" y="3085"/>
              <a:ext cx="207" cy="15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2" name="Rectangle 112"/>
            <p:cNvSpPr>
              <a:spLocks noChangeArrowheads="1"/>
            </p:cNvSpPr>
            <p:nvPr/>
          </p:nvSpPr>
          <p:spPr bwMode="auto">
            <a:xfrm>
              <a:off x="3513" y="3085"/>
              <a:ext cx="20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3" name="Freeform 113"/>
            <p:cNvSpPr>
              <a:spLocks/>
            </p:cNvSpPr>
            <p:nvPr/>
          </p:nvSpPr>
          <p:spPr bwMode="auto">
            <a:xfrm>
              <a:off x="3675" y="3085"/>
              <a:ext cx="45" cy="157"/>
            </a:xfrm>
            <a:custGeom>
              <a:avLst/>
              <a:gdLst>
                <a:gd name="T0" fmla="*/ 45 w 45"/>
                <a:gd name="T1" fmla="*/ 0 h 157"/>
                <a:gd name="T2" fmla="*/ 0 w 45"/>
                <a:gd name="T3" fmla="*/ 0 h 157"/>
                <a:gd name="T4" fmla="*/ 0 w 45"/>
                <a:gd name="T5" fmla="*/ 157 h 157"/>
                <a:gd name="T6" fmla="*/ 45 w 45"/>
                <a:gd name="T7" fmla="*/ 157 h 157"/>
                <a:gd name="T8" fmla="*/ 45 w 45"/>
                <a:gd name="T9" fmla="*/ 125 h 157"/>
                <a:gd name="T10" fmla="*/ 45 w 45"/>
                <a:gd name="T11" fmla="*/ 125 h 157"/>
                <a:gd name="T12" fmla="*/ 45 w 45"/>
                <a:gd name="T13" fmla="*/ 98 h 157"/>
                <a:gd name="T14" fmla="*/ 45 w 4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45" y="0"/>
                  </a:moveTo>
                  <a:lnTo>
                    <a:pt x="0" y="0"/>
                  </a:lnTo>
                  <a:lnTo>
                    <a:pt x="0" y="157"/>
                  </a:lnTo>
                  <a:lnTo>
                    <a:pt x="45" y="157"/>
                  </a:lnTo>
                  <a:lnTo>
                    <a:pt x="45" y="125"/>
                  </a:lnTo>
                  <a:lnTo>
                    <a:pt x="45" y="125"/>
                  </a:lnTo>
                  <a:lnTo>
                    <a:pt x="45" y="98"/>
                  </a:lnTo>
                  <a:lnTo>
                    <a:pt x="45" y="0"/>
                  </a:lnTo>
                  <a:close/>
                </a:path>
              </a:pathLst>
            </a:custGeom>
            <a:solidFill>
              <a:srgbClr val="5D1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4" name="Freeform 114"/>
            <p:cNvSpPr>
              <a:spLocks/>
            </p:cNvSpPr>
            <p:nvPr/>
          </p:nvSpPr>
          <p:spPr bwMode="auto">
            <a:xfrm>
              <a:off x="3675" y="3085"/>
              <a:ext cx="45" cy="157"/>
            </a:xfrm>
            <a:custGeom>
              <a:avLst/>
              <a:gdLst>
                <a:gd name="T0" fmla="*/ 45 w 45"/>
                <a:gd name="T1" fmla="*/ 0 h 157"/>
                <a:gd name="T2" fmla="*/ 0 w 45"/>
                <a:gd name="T3" fmla="*/ 0 h 157"/>
                <a:gd name="T4" fmla="*/ 0 w 45"/>
                <a:gd name="T5" fmla="*/ 157 h 157"/>
                <a:gd name="T6" fmla="*/ 45 w 45"/>
                <a:gd name="T7" fmla="*/ 157 h 157"/>
                <a:gd name="T8" fmla="*/ 45 w 45"/>
                <a:gd name="T9" fmla="*/ 125 h 157"/>
                <a:gd name="T10" fmla="*/ 45 w 45"/>
                <a:gd name="T11" fmla="*/ 125 h 157"/>
                <a:gd name="T12" fmla="*/ 45 w 45"/>
                <a:gd name="T13" fmla="*/ 98 h 157"/>
                <a:gd name="T14" fmla="*/ 45 w 4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45" y="0"/>
                  </a:moveTo>
                  <a:lnTo>
                    <a:pt x="0" y="0"/>
                  </a:lnTo>
                  <a:lnTo>
                    <a:pt x="0" y="157"/>
                  </a:lnTo>
                  <a:lnTo>
                    <a:pt x="45" y="157"/>
                  </a:lnTo>
                  <a:lnTo>
                    <a:pt x="45" y="125"/>
                  </a:lnTo>
                  <a:lnTo>
                    <a:pt x="45" y="125"/>
                  </a:lnTo>
                  <a:lnTo>
                    <a:pt x="45" y="98"/>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5" name="Freeform 115"/>
            <p:cNvSpPr>
              <a:spLocks/>
            </p:cNvSpPr>
            <p:nvPr/>
          </p:nvSpPr>
          <p:spPr bwMode="auto">
            <a:xfrm>
              <a:off x="3577" y="3058"/>
              <a:ext cx="71" cy="36"/>
            </a:xfrm>
            <a:custGeom>
              <a:avLst/>
              <a:gdLst>
                <a:gd name="T0" fmla="*/ 62 w 71"/>
                <a:gd name="T1" fmla="*/ 36 h 36"/>
                <a:gd name="T2" fmla="*/ 62 w 71"/>
                <a:gd name="T3" fmla="*/ 10 h 36"/>
                <a:gd name="T4" fmla="*/ 9 w 71"/>
                <a:gd name="T5" fmla="*/ 10 h 36"/>
                <a:gd name="T6" fmla="*/ 9 w 71"/>
                <a:gd name="T7" fmla="*/ 34 h 36"/>
                <a:gd name="T8" fmla="*/ 9 w 71"/>
                <a:gd name="T9" fmla="*/ 34 h 36"/>
                <a:gd name="T10" fmla="*/ 0 w 71"/>
                <a:gd name="T11" fmla="*/ 34 h 36"/>
                <a:gd name="T12" fmla="*/ 0 w 71"/>
                <a:gd name="T13" fmla="*/ 0 h 36"/>
                <a:gd name="T14" fmla="*/ 71 w 71"/>
                <a:gd name="T15" fmla="*/ 0 h 36"/>
                <a:gd name="T16" fmla="*/ 71 w 71"/>
                <a:gd name="T17" fmla="*/ 36 h 36"/>
                <a:gd name="T18" fmla="*/ 62 w 71"/>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6">
                  <a:moveTo>
                    <a:pt x="62" y="36"/>
                  </a:moveTo>
                  <a:lnTo>
                    <a:pt x="62" y="10"/>
                  </a:lnTo>
                  <a:lnTo>
                    <a:pt x="9" y="10"/>
                  </a:lnTo>
                  <a:lnTo>
                    <a:pt x="9" y="34"/>
                  </a:lnTo>
                  <a:lnTo>
                    <a:pt x="9" y="34"/>
                  </a:lnTo>
                  <a:lnTo>
                    <a:pt x="0" y="34"/>
                  </a:lnTo>
                  <a:lnTo>
                    <a:pt x="0" y="0"/>
                  </a:lnTo>
                  <a:lnTo>
                    <a:pt x="71" y="0"/>
                  </a:lnTo>
                  <a:lnTo>
                    <a:pt x="71" y="36"/>
                  </a:lnTo>
                  <a:lnTo>
                    <a:pt x="62" y="3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6" name="Freeform 116"/>
            <p:cNvSpPr>
              <a:spLocks/>
            </p:cNvSpPr>
            <p:nvPr/>
          </p:nvSpPr>
          <p:spPr bwMode="auto">
            <a:xfrm>
              <a:off x="3676" y="2614"/>
              <a:ext cx="23" cy="36"/>
            </a:xfrm>
            <a:custGeom>
              <a:avLst/>
              <a:gdLst>
                <a:gd name="T0" fmla="*/ 48 w 48"/>
                <a:gd name="T1" fmla="*/ 4 h 77"/>
                <a:gd name="T2" fmla="*/ 4 w 48"/>
                <a:gd name="T3" fmla="*/ 33 h 77"/>
                <a:gd name="T4" fmla="*/ 33 w 48"/>
                <a:gd name="T5" fmla="*/ 77 h 77"/>
                <a:gd name="T6" fmla="*/ 48 w 48"/>
                <a:gd name="T7" fmla="*/ 4 h 77"/>
              </a:gdLst>
              <a:ahLst/>
              <a:cxnLst>
                <a:cxn ang="0">
                  <a:pos x="T0" y="T1"/>
                </a:cxn>
                <a:cxn ang="0">
                  <a:pos x="T2" y="T3"/>
                </a:cxn>
                <a:cxn ang="0">
                  <a:pos x="T4" y="T5"/>
                </a:cxn>
                <a:cxn ang="0">
                  <a:pos x="T6" y="T7"/>
                </a:cxn>
              </a:cxnLst>
              <a:rect l="0" t="0" r="r" b="b"/>
              <a:pathLst>
                <a:path w="48" h="77">
                  <a:moveTo>
                    <a:pt x="48" y="4"/>
                  </a:moveTo>
                  <a:cubicBezTo>
                    <a:pt x="28" y="0"/>
                    <a:pt x="8" y="13"/>
                    <a:pt x="4" y="33"/>
                  </a:cubicBezTo>
                  <a:cubicBezTo>
                    <a:pt x="0" y="53"/>
                    <a:pt x="13" y="73"/>
                    <a:pt x="33" y="77"/>
                  </a:cubicBezTo>
                  <a:cubicBezTo>
                    <a:pt x="48" y="4"/>
                    <a:pt x="48" y="4"/>
                    <a:pt x="48" y="4"/>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7" name="Freeform 117"/>
            <p:cNvSpPr>
              <a:spLocks/>
            </p:cNvSpPr>
            <p:nvPr/>
          </p:nvSpPr>
          <p:spPr bwMode="auto">
            <a:xfrm>
              <a:off x="3694" y="2624"/>
              <a:ext cx="3" cy="15"/>
            </a:xfrm>
            <a:custGeom>
              <a:avLst/>
              <a:gdLst>
                <a:gd name="T0" fmla="*/ 3 w 3"/>
                <a:gd name="T1" fmla="*/ 0 h 15"/>
                <a:gd name="T2" fmla="*/ 0 w 3"/>
                <a:gd name="T3" fmla="*/ 15 h 15"/>
                <a:gd name="T4" fmla="*/ 3 w 3"/>
                <a:gd name="T5" fmla="*/ 0 h 15"/>
                <a:gd name="T6" fmla="*/ 3 w 3"/>
                <a:gd name="T7" fmla="*/ 0 h 15"/>
              </a:gdLst>
              <a:ahLst/>
              <a:cxnLst>
                <a:cxn ang="0">
                  <a:pos x="T0" y="T1"/>
                </a:cxn>
                <a:cxn ang="0">
                  <a:pos x="T2" y="T3"/>
                </a:cxn>
                <a:cxn ang="0">
                  <a:pos x="T4" y="T5"/>
                </a:cxn>
                <a:cxn ang="0">
                  <a:pos x="T6" y="T7"/>
                </a:cxn>
              </a:cxnLst>
              <a:rect l="0" t="0" r="r" b="b"/>
              <a:pathLst>
                <a:path w="3" h="15">
                  <a:moveTo>
                    <a:pt x="3" y="0"/>
                  </a:moveTo>
                  <a:lnTo>
                    <a:pt x="0" y="15"/>
                  </a:lnTo>
                  <a:lnTo>
                    <a:pt x="3" y="0"/>
                  </a:lnTo>
                  <a:lnTo>
                    <a:pt x="3" y="0"/>
                  </a:lnTo>
                  <a:close/>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8" name="Freeform 118"/>
            <p:cNvSpPr>
              <a:spLocks/>
            </p:cNvSpPr>
            <p:nvPr/>
          </p:nvSpPr>
          <p:spPr bwMode="auto">
            <a:xfrm>
              <a:off x="3694" y="2624"/>
              <a:ext cx="3" cy="15"/>
            </a:xfrm>
            <a:custGeom>
              <a:avLst/>
              <a:gdLst>
                <a:gd name="T0" fmla="*/ 3 w 3"/>
                <a:gd name="T1" fmla="*/ 0 h 15"/>
                <a:gd name="T2" fmla="*/ 0 w 3"/>
                <a:gd name="T3" fmla="*/ 15 h 15"/>
                <a:gd name="T4" fmla="*/ 3 w 3"/>
                <a:gd name="T5" fmla="*/ 0 h 15"/>
                <a:gd name="T6" fmla="*/ 3 w 3"/>
                <a:gd name="T7" fmla="*/ 0 h 15"/>
              </a:gdLst>
              <a:ahLst/>
              <a:cxnLst>
                <a:cxn ang="0">
                  <a:pos x="T0" y="T1"/>
                </a:cxn>
                <a:cxn ang="0">
                  <a:pos x="T2" y="T3"/>
                </a:cxn>
                <a:cxn ang="0">
                  <a:pos x="T4" y="T5"/>
                </a:cxn>
                <a:cxn ang="0">
                  <a:pos x="T6" y="T7"/>
                </a:cxn>
              </a:cxnLst>
              <a:rect l="0" t="0" r="r" b="b"/>
              <a:pathLst>
                <a:path w="3" h="15">
                  <a:moveTo>
                    <a:pt x="3" y="0"/>
                  </a:moveTo>
                  <a:lnTo>
                    <a:pt x="0" y="15"/>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9" name="Freeform 119"/>
            <p:cNvSpPr>
              <a:spLocks/>
            </p:cNvSpPr>
            <p:nvPr/>
          </p:nvSpPr>
          <p:spPr bwMode="auto">
            <a:xfrm>
              <a:off x="3686" y="2624"/>
              <a:ext cx="11" cy="17"/>
            </a:xfrm>
            <a:custGeom>
              <a:avLst/>
              <a:gdLst>
                <a:gd name="T0" fmla="*/ 21 w 24"/>
                <a:gd name="T1" fmla="*/ 0 h 37"/>
                <a:gd name="T2" fmla="*/ 2 w 24"/>
                <a:gd name="T3" fmla="*/ 15 h 37"/>
                <a:gd name="T4" fmla="*/ 17 w 24"/>
                <a:gd name="T5" fmla="*/ 37 h 37"/>
                <a:gd name="T6" fmla="*/ 18 w 24"/>
                <a:gd name="T7" fmla="*/ 32 h 37"/>
                <a:gd name="T8" fmla="*/ 24 w 24"/>
                <a:gd name="T9" fmla="*/ 0 h 37"/>
                <a:gd name="T10" fmla="*/ 21 w 24"/>
                <a:gd name="T11" fmla="*/ 0 h 37"/>
              </a:gdLst>
              <a:ahLst/>
              <a:cxnLst>
                <a:cxn ang="0">
                  <a:pos x="T0" y="T1"/>
                </a:cxn>
                <a:cxn ang="0">
                  <a:pos x="T2" y="T3"/>
                </a:cxn>
                <a:cxn ang="0">
                  <a:pos x="T4" y="T5"/>
                </a:cxn>
                <a:cxn ang="0">
                  <a:pos x="T6" y="T7"/>
                </a:cxn>
                <a:cxn ang="0">
                  <a:pos x="T8" y="T9"/>
                </a:cxn>
                <a:cxn ang="0">
                  <a:pos x="T10" y="T11"/>
                </a:cxn>
              </a:cxnLst>
              <a:rect l="0" t="0" r="r" b="b"/>
              <a:pathLst>
                <a:path w="24" h="37">
                  <a:moveTo>
                    <a:pt x="21" y="0"/>
                  </a:moveTo>
                  <a:cubicBezTo>
                    <a:pt x="12" y="0"/>
                    <a:pt x="4" y="6"/>
                    <a:pt x="2" y="15"/>
                  </a:cubicBezTo>
                  <a:cubicBezTo>
                    <a:pt x="0" y="25"/>
                    <a:pt x="7" y="35"/>
                    <a:pt x="17" y="37"/>
                  </a:cubicBezTo>
                  <a:cubicBezTo>
                    <a:pt x="18" y="32"/>
                    <a:pt x="18" y="32"/>
                    <a:pt x="18" y="32"/>
                  </a:cubicBezTo>
                  <a:cubicBezTo>
                    <a:pt x="24" y="0"/>
                    <a:pt x="24" y="0"/>
                    <a:pt x="24" y="0"/>
                  </a:cubicBezTo>
                  <a:cubicBezTo>
                    <a:pt x="23" y="0"/>
                    <a:pt x="22" y="0"/>
                    <a:pt x="21" y="0"/>
                  </a:cubicBezTo>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22" name="Group 122"/>
          <p:cNvGrpSpPr>
            <a:grpSpLocks noChangeAspect="1"/>
          </p:cNvGrpSpPr>
          <p:nvPr/>
        </p:nvGrpSpPr>
        <p:grpSpPr bwMode="auto">
          <a:xfrm>
            <a:off x="8132234" y="2477837"/>
            <a:ext cx="3046725" cy="3940643"/>
            <a:chOff x="5822" y="1635"/>
            <a:chExt cx="1152" cy="1490"/>
          </a:xfrm>
        </p:grpSpPr>
        <p:sp>
          <p:nvSpPr>
            <p:cNvPr id="123" name="AutoShape 121"/>
            <p:cNvSpPr>
              <a:spLocks noChangeAspect="1" noChangeArrowheads="1" noTextEdit="1"/>
            </p:cNvSpPr>
            <p:nvPr/>
          </p:nvSpPr>
          <p:spPr bwMode="auto">
            <a:xfrm>
              <a:off x="5822" y="1635"/>
              <a:ext cx="1152"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4" name="Rectangle 123"/>
            <p:cNvSpPr>
              <a:spLocks noChangeArrowheads="1"/>
            </p:cNvSpPr>
            <p:nvPr/>
          </p:nvSpPr>
          <p:spPr bwMode="auto">
            <a:xfrm>
              <a:off x="5823" y="1635"/>
              <a:ext cx="1152" cy="1490"/>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5" name="Rectangle 124"/>
            <p:cNvSpPr>
              <a:spLocks noChangeArrowheads="1"/>
            </p:cNvSpPr>
            <p:nvPr/>
          </p:nvSpPr>
          <p:spPr bwMode="auto">
            <a:xfrm>
              <a:off x="5823" y="1635"/>
              <a:ext cx="1152"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6" name="Freeform 125"/>
            <p:cNvSpPr>
              <a:spLocks/>
            </p:cNvSpPr>
            <p:nvPr/>
          </p:nvSpPr>
          <p:spPr bwMode="auto">
            <a:xfrm>
              <a:off x="6015" y="2738"/>
              <a:ext cx="677" cy="49"/>
            </a:xfrm>
            <a:custGeom>
              <a:avLst/>
              <a:gdLst>
                <a:gd name="T0" fmla="*/ 1396 w 1440"/>
                <a:gd name="T1" fmla="*/ 0 h 103"/>
                <a:gd name="T2" fmla="*/ 1371 w 1440"/>
                <a:gd name="T3" fmla="*/ 0 h 103"/>
                <a:gd name="T4" fmla="*/ 1371 w 1440"/>
                <a:gd name="T5" fmla="*/ 32 h 103"/>
                <a:gd name="T6" fmla="*/ 1275 w 1440"/>
                <a:gd name="T7" fmla="*/ 32 h 103"/>
                <a:gd name="T8" fmla="*/ 1275 w 1440"/>
                <a:gd name="T9" fmla="*/ 58 h 103"/>
                <a:gd name="T10" fmla="*/ 1275 w 1440"/>
                <a:gd name="T11" fmla="*/ 59 h 103"/>
                <a:gd name="T12" fmla="*/ 1206 w 1440"/>
                <a:gd name="T13" fmla="*/ 59 h 103"/>
                <a:gd name="T14" fmla="*/ 1206 w 1440"/>
                <a:gd name="T15" fmla="*/ 32 h 103"/>
                <a:gd name="T16" fmla="*/ 1050 w 1440"/>
                <a:gd name="T17" fmla="*/ 32 h 103"/>
                <a:gd name="T18" fmla="*/ 1050 w 1440"/>
                <a:gd name="T19" fmla="*/ 0 h 103"/>
                <a:gd name="T20" fmla="*/ 929 w 1440"/>
                <a:gd name="T21" fmla="*/ 0 h 103"/>
                <a:gd name="T22" fmla="*/ 929 w 1440"/>
                <a:gd name="T23" fmla="*/ 59 h 103"/>
                <a:gd name="T24" fmla="*/ 929 w 1440"/>
                <a:gd name="T25" fmla="*/ 59 h 103"/>
                <a:gd name="T26" fmla="*/ 860 w 1440"/>
                <a:gd name="T27" fmla="*/ 59 h 103"/>
                <a:gd name="T28" fmla="*/ 860 w 1440"/>
                <a:gd name="T29" fmla="*/ 0 h 103"/>
                <a:gd name="T30" fmla="*/ 768 w 1440"/>
                <a:gd name="T31" fmla="*/ 0 h 103"/>
                <a:gd name="T32" fmla="*/ 805 w 1440"/>
                <a:gd name="T33" fmla="*/ 36 h 103"/>
                <a:gd name="T34" fmla="*/ 805 w 1440"/>
                <a:gd name="T35" fmla="*/ 59 h 103"/>
                <a:gd name="T36" fmla="*/ 663 w 1440"/>
                <a:gd name="T37" fmla="*/ 59 h 103"/>
                <a:gd name="T38" fmla="*/ 663 w 1440"/>
                <a:gd name="T39" fmla="*/ 59 h 103"/>
                <a:gd name="T40" fmla="*/ 594 w 1440"/>
                <a:gd name="T41" fmla="*/ 59 h 103"/>
                <a:gd name="T42" fmla="*/ 594 w 1440"/>
                <a:gd name="T43" fmla="*/ 59 h 103"/>
                <a:gd name="T44" fmla="*/ 504 w 1440"/>
                <a:gd name="T45" fmla="*/ 59 h 103"/>
                <a:gd name="T46" fmla="*/ 504 w 1440"/>
                <a:gd name="T47" fmla="*/ 0 h 103"/>
                <a:gd name="T48" fmla="*/ 446 w 1440"/>
                <a:gd name="T49" fmla="*/ 0 h 103"/>
                <a:gd name="T50" fmla="*/ 446 w 1440"/>
                <a:gd name="T51" fmla="*/ 61 h 103"/>
                <a:gd name="T52" fmla="*/ 372 w 1440"/>
                <a:gd name="T53" fmla="*/ 61 h 103"/>
                <a:gd name="T54" fmla="*/ 372 w 1440"/>
                <a:gd name="T55" fmla="*/ 0 h 103"/>
                <a:gd name="T56" fmla="*/ 316 w 1440"/>
                <a:gd name="T57" fmla="*/ 0 h 103"/>
                <a:gd name="T58" fmla="*/ 316 w 1440"/>
                <a:gd name="T59" fmla="*/ 60 h 103"/>
                <a:gd name="T60" fmla="*/ 247 w 1440"/>
                <a:gd name="T61" fmla="*/ 60 h 103"/>
                <a:gd name="T62" fmla="*/ 247 w 1440"/>
                <a:gd name="T63" fmla="*/ 0 h 103"/>
                <a:gd name="T64" fmla="*/ 126 w 1440"/>
                <a:gd name="T65" fmla="*/ 0 h 103"/>
                <a:gd name="T66" fmla="*/ 126 w 1440"/>
                <a:gd name="T67" fmla="*/ 59 h 103"/>
                <a:gd name="T68" fmla="*/ 89 w 1440"/>
                <a:gd name="T69" fmla="*/ 59 h 103"/>
                <a:gd name="T70" fmla="*/ 89 w 1440"/>
                <a:gd name="T71" fmla="*/ 59 h 103"/>
                <a:gd name="T72" fmla="*/ 52 w 1440"/>
                <a:gd name="T73" fmla="*/ 59 h 103"/>
                <a:gd name="T74" fmla="*/ 52 w 1440"/>
                <a:gd name="T75" fmla="*/ 0 h 103"/>
                <a:gd name="T76" fmla="*/ 39 w 1440"/>
                <a:gd name="T77" fmla="*/ 0 h 103"/>
                <a:gd name="T78" fmla="*/ 39 w 1440"/>
                <a:gd name="T79" fmla="*/ 0 h 103"/>
                <a:gd name="T80" fmla="*/ 0 w 1440"/>
                <a:gd name="T81" fmla="*/ 51 h 103"/>
                <a:gd name="T82" fmla="*/ 44 w 1440"/>
                <a:gd name="T83" fmla="*/ 103 h 103"/>
                <a:gd name="T84" fmla="*/ 1396 w 1440"/>
                <a:gd name="T85" fmla="*/ 103 h 103"/>
                <a:gd name="T86" fmla="*/ 1440 w 1440"/>
                <a:gd name="T87" fmla="*/ 51 h 103"/>
                <a:gd name="T88" fmla="*/ 1396 w 1440"/>
                <a:gd name="T8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0" h="103">
                  <a:moveTo>
                    <a:pt x="1396" y="0"/>
                  </a:moveTo>
                  <a:cubicBezTo>
                    <a:pt x="1396" y="0"/>
                    <a:pt x="1387" y="0"/>
                    <a:pt x="1371" y="0"/>
                  </a:cubicBezTo>
                  <a:cubicBezTo>
                    <a:pt x="1371" y="32"/>
                    <a:pt x="1371" y="32"/>
                    <a:pt x="1371" y="32"/>
                  </a:cubicBezTo>
                  <a:cubicBezTo>
                    <a:pt x="1275" y="32"/>
                    <a:pt x="1275" y="32"/>
                    <a:pt x="1275" y="32"/>
                  </a:cubicBezTo>
                  <a:cubicBezTo>
                    <a:pt x="1275" y="58"/>
                    <a:pt x="1275" y="58"/>
                    <a:pt x="1275" y="58"/>
                  </a:cubicBezTo>
                  <a:cubicBezTo>
                    <a:pt x="1275" y="59"/>
                    <a:pt x="1275" y="59"/>
                    <a:pt x="1275" y="59"/>
                  </a:cubicBezTo>
                  <a:cubicBezTo>
                    <a:pt x="1206" y="59"/>
                    <a:pt x="1206" y="59"/>
                    <a:pt x="1206" y="59"/>
                  </a:cubicBezTo>
                  <a:cubicBezTo>
                    <a:pt x="1206" y="32"/>
                    <a:pt x="1206" y="32"/>
                    <a:pt x="1206" y="32"/>
                  </a:cubicBezTo>
                  <a:cubicBezTo>
                    <a:pt x="1050" y="32"/>
                    <a:pt x="1050" y="32"/>
                    <a:pt x="1050" y="32"/>
                  </a:cubicBezTo>
                  <a:cubicBezTo>
                    <a:pt x="1050" y="0"/>
                    <a:pt x="1050" y="0"/>
                    <a:pt x="1050" y="0"/>
                  </a:cubicBezTo>
                  <a:cubicBezTo>
                    <a:pt x="1011" y="0"/>
                    <a:pt x="971" y="0"/>
                    <a:pt x="929" y="0"/>
                  </a:cubicBezTo>
                  <a:cubicBezTo>
                    <a:pt x="929" y="59"/>
                    <a:pt x="929" y="59"/>
                    <a:pt x="929" y="59"/>
                  </a:cubicBezTo>
                  <a:cubicBezTo>
                    <a:pt x="929" y="59"/>
                    <a:pt x="929" y="59"/>
                    <a:pt x="929" y="59"/>
                  </a:cubicBezTo>
                  <a:cubicBezTo>
                    <a:pt x="860" y="59"/>
                    <a:pt x="860" y="59"/>
                    <a:pt x="860" y="59"/>
                  </a:cubicBezTo>
                  <a:cubicBezTo>
                    <a:pt x="860" y="0"/>
                    <a:pt x="860" y="0"/>
                    <a:pt x="860" y="0"/>
                  </a:cubicBezTo>
                  <a:cubicBezTo>
                    <a:pt x="830" y="0"/>
                    <a:pt x="799" y="0"/>
                    <a:pt x="768" y="0"/>
                  </a:cubicBezTo>
                  <a:cubicBezTo>
                    <a:pt x="805" y="36"/>
                    <a:pt x="805" y="36"/>
                    <a:pt x="805" y="36"/>
                  </a:cubicBezTo>
                  <a:cubicBezTo>
                    <a:pt x="805" y="59"/>
                    <a:pt x="805" y="59"/>
                    <a:pt x="805" y="59"/>
                  </a:cubicBezTo>
                  <a:cubicBezTo>
                    <a:pt x="663" y="59"/>
                    <a:pt x="663" y="59"/>
                    <a:pt x="663" y="59"/>
                  </a:cubicBezTo>
                  <a:cubicBezTo>
                    <a:pt x="663" y="59"/>
                    <a:pt x="663" y="59"/>
                    <a:pt x="663" y="59"/>
                  </a:cubicBezTo>
                  <a:cubicBezTo>
                    <a:pt x="594" y="59"/>
                    <a:pt x="594" y="59"/>
                    <a:pt x="594" y="59"/>
                  </a:cubicBezTo>
                  <a:cubicBezTo>
                    <a:pt x="594" y="59"/>
                    <a:pt x="594" y="59"/>
                    <a:pt x="594" y="59"/>
                  </a:cubicBezTo>
                  <a:cubicBezTo>
                    <a:pt x="504" y="59"/>
                    <a:pt x="504" y="59"/>
                    <a:pt x="504" y="59"/>
                  </a:cubicBezTo>
                  <a:cubicBezTo>
                    <a:pt x="504" y="0"/>
                    <a:pt x="504" y="0"/>
                    <a:pt x="504" y="0"/>
                  </a:cubicBezTo>
                  <a:cubicBezTo>
                    <a:pt x="484" y="0"/>
                    <a:pt x="465" y="0"/>
                    <a:pt x="446" y="0"/>
                  </a:cubicBezTo>
                  <a:cubicBezTo>
                    <a:pt x="446" y="61"/>
                    <a:pt x="446" y="61"/>
                    <a:pt x="446" y="61"/>
                  </a:cubicBezTo>
                  <a:cubicBezTo>
                    <a:pt x="372" y="61"/>
                    <a:pt x="372" y="61"/>
                    <a:pt x="372" y="61"/>
                  </a:cubicBezTo>
                  <a:cubicBezTo>
                    <a:pt x="372" y="0"/>
                    <a:pt x="372" y="0"/>
                    <a:pt x="372" y="0"/>
                  </a:cubicBezTo>
                  <a:cubicBezTo>
                    <a:pt x="353" y="0"/>
                    <a:pt x="334" y="0"/>
                    <a:pt x="316" y="0"/>
                  </a:cubicBezTo>
                  <a:cubicBezTo>
                    <a:pt x="316" y="60"/>
                    <a:pt x="316" y="60"/>
                    <a:pt x="316" y="60"/>
                  </a:cubicBezTo>
                  <a:cubicBezTo>
                    <a:pt x="247" y="60"/>
                    <a:pt x="247" y="60"/>
                    <a:pt x="247" y="60"/>
                  </a:cubicBezTo>
                  <a:cubicBezTo>
                    <a:pt x="247" y="0"/>
                    <a:pt x="247" y="0"/>
                    <a:pt x="247" y="0"/>
                  </a:cubicBezTo>
                  <a:cubicBezTo>
                    <a:pt x="200" y="0"/>
                    <a:pt x="159" y="0"/>
                    <a:pt x="126" y="0"/>
                  </a:cubicBezTo>
                  <a:cubicBezTo>
                    <a:pt x="126" y="59"/>
                    <a:pt x="126" y="59"/>
                    <a:pt x="126" y="59"/>
                  </a:cubicBezTo>
                  <a:cubicBezTo>
                    <a:pt x="89" y="59"/>
                    <a:pt x="89" y="59"/>
                    <a:pt x="89" y="59"/>
                  </a:cubicBezTo>
                  <a:cubicBezTo>
                    <a:pt x="89" y="59"/>
                    <a:pt x="89" y="59"/>
                    <a:pt x="89" y="59"/>
                  </a:cubicBezTo>
                  <a:cubicBezTo>
                    <a:pt x="52" y="59"/>
                    <a:pt x="52" y="59"/>
                    <a:pt x="52" y="59"/>
                  </a:cubicBezTo>
                  <a:cubicBezTo>
                    <a:pt x="52" y="0"/>
                    <a:pt x="52" y="0"/>
                    <a:pt x="52" y="0"/>
                  </a:cubicBezTo>
                  <a:cubicBezTo>
                    <a:pt x="43" y="0"/>
                    <a:pt x="39" y="0"/>
                    <a:pt x="39" y="0"/>
                  </a:cubicBezTo>
                  <a:cubicBezTo>
                    <a:pt x="39" y="0"/>
                    <a:pt x="39" y="0"/>
                    <a:pt x="39" y="0"/>
                  </a:cubicBezTo>
                  <a:cubicBezTo>
                    <a:pt x="17" y="3"/>
                    <a:pt x="0" y="25"/>
                    <a:pt x="0" y="51"/>
                  </a:cubicBezTo>
                  <a:cubicBezTo>
                    <a:pt x="0" y="80"/>
                    <a:pt x="20" y="103"/>
                    <a:pt x="44" y="103"/>
                  </a:cubicBezTo>
                  <a:cubicBezTo>
                    <a:pt x="48" y="103"/>
                    <a:pt x="1392" y="103"/>
                    <a:pt x="1396" y="103"/>
                  </a:cubicBezTo>
                  <a:cubicBezTo>
                    <a:pt x="1420" y="103"/>
                    <a:pt x="1440" y="80"/>
                    <a:pt x="1440" y="51"/>
                  </a:cubicBezTo>
                  <a:cubicBezTo>
                    <a:pt x="1440" y="23"/>
                    <a:pt x="1420" y="0"/>
                    <a:pt x="1396" y="0"/>
                  </a:cubicBezTo>
                </a:path>
              </a:pathLst>
            </a:custGeom>
            <a:solidFill>
              <a:srgbClr val="4CB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7" name="Rectangle 126"/>
            <p:cNvSpPr>
              <a:spLocks noChangeArrowheads="1"/>
            </p:cNvSpPr>
            <p:nvPr/>
          </p:nvSpPr>
          <p:spPr bwMode="auto">
            <a:xfrm>
              <a:off x="6190" y="2554"/>
              <a:ext cx="34" cy="213"/>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8" name="Rectangle 127"/>
            <p:cNvSpPr>
              <a:spLocks noChangeArrowheads="1"/>
            </p:cNvSpPr>
            <p:nvPr/>
          </p:nvSpPr>
          <p:spPr bwMode="auto">
            <a:xfrm>
              <a:off x="6190" y="2554"/>
              <a:ext cx="3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9" name="Rectangle 128"/>
            <p:cNvSpPr>
              <a:spLocks noChangeArrowheads="1"/>
            </p:cNvSpPr>
            <p:nvPr/>
          </p:nvSpPr>
          <p:spPr bwMode="auto">
            <a:xfrm>
              <a:off x="6190" y="2593"/>
              <a:ext cx="17" cy="174"/>
            </a:xfrm>
            <a:prstGeom prst="rect">
              <a:avLst/>
            </a:prstGeom>
            <a:solidFill>
              <a:srgbClr val="006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0" name="Rectangle 129"/>
            <p:cNvSpPr>
              <a:spLocks noChangeArrowheads="1"/>
            </p:cNvSpPr>
            <p:nvPr/>
          </p:nvSpPr>
          <p:spPr bwMode="auto">
            <a:xfrm>
              <a:off x="6190" y="2593"/>
              <a:ext cx="1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1" name="Rectangle 130"/>
            <p:cNvSpPr>
              <a:spLocks noChangeArrowheads="1"/>
            </p:cNvSpPr>
            <p:nvPr/>
          </p:nvSpPr>
          <p:spPr bwMode="auto">
            <a:xfrm>
              <a:off x="6039" y="2308"/>
              <a:ext cx="214" cy="285"/>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2" name="Rectangle 131"/>
            <p:cNvSpPr>
              <a:spLocks noChangeArrowheads="1"/>
            </p:cNvSpPr>
            <p:nvPr/>
          </p:nvSpPr>
          <p:spPr bwMode="auto">
            <a:xfrm>
              <a:off x="6039" y="2308"/>
              <a:ext cx="21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3" name="Rectangle 132"/>
            <p:cNvSpPr>
              <a:spLocks noChangeArrowheads="1"/>
            </p:cNvSpPr>
            <p:nvPr/>
          </p:nvSpPr>
          <p:spPr bwMode="auto">
            <a:xfrm>
              <a:off x="6039" y="2554"/>
              <a:ext cx="34" cy="212"/>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4" name="Rectangle 133"/>
            <p:cNvSpPr>
              <a:spLocks noChangeArrowheads="1"/>
            </p:cNvSpPr>
            <p:nvPr/>
          </p:nvSpPr>
          <p:spPr bwMode="auto">
            <a:xfrm>
              <a:off x="6039" y="2554"/>
              <a:ext cx="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5" name="Freeform 134"/>
            <p:cNvSpPr>
              <a:spLocks/>
            </p:cNvSpPr>
            <p:nvPr/>
          </p:nvSpPr>
          <p:spPr bwMode="auto">
            <a:xfrm>
              <a:off x="6056" y="2481"/>
              <a:ext cx="75" cy="87"/>
            </a:xfrm>
            <a:custGeom>
              <a:avLst/>
              <a:gdLst>
                <a:gd name="T0" fmla="*/ 32 w 75"/>
                <a:gd name="T1" fmla="*/ 0 h 87"/>
                <a:gd name="T2" fmla="*/ 0 w 75"/>
                <a:gd name="T3" fmla="*/ 21 h 87"/>
                <a:gd name="T4" fmla="*/ 0 w 75"/>
                <a:gd name="T5" fmla="*/ 73 h 87"/>
                <a:gd name="T6" fmla="*/ 17 w 75"/>
                <a:gd name="T7" fmla="*/ 73 h 87"/>
                <a:gd name="T8" fmla="*/ 17 w 75"/>
                <a:gd name="T9" fmla="*/ 87 h 87"/>
                <a:gd name="T10" fmla="*/ 75 w 75"/>
                <a:gd name="T11" fmla="*/ 87 h 87"/>
                <a:gd name="T12" fmla="*/ 32 w 75"/>
                <a:gd name="T13" fmla="*/ 87 h 87"/>
                <a:gd name="T14" fmla="*/ 32 w 75"/>
                <a:gd name="T15" fmla="*/ 87 h 87"/>
                <a:gd name="T16" fmla="*/ 32 w 75"/>
                <a:gd name="T17" fmla="*/ 42 h 87"/>
                <a:gd name="T18" fmla="*/ 32 w 75"/>
                <a:gd name="T19" fmla="*/ 42 h 87"/>
                <a:gd name="T20" fmla="*/ 32 w 75"/>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87">
                  <a:moveTo>
                    <a:pt x="32" y="0"/>
                  </a:moveTo>
                  <a:lnTo>
                    <a:pt x="0" y="21"/>
                  </a:lnTo>
                  <a:lnTo>
                    <a:pt x="0" y="73"/>
                  </a:lnTo>
                  <a:lnTo>
                    <a:pt x="17" y="73"/>
                  </a:lnTo>
                  <a:lnTo>
                    <a:pt x="17" y="87"/>
                  </a:lnTo>
                  <a:lnTo>
                    <a:pt x="75" y="87"/>
                  </a:lnTo>
                  <a:lnTo>
                    <a:pt x="32" y="87"/>
                  </a:lnTo>
                  <a:lnTo>
                    <a:pt x="32" y="87"/>
                  </a:lnTo>
                  <a:lnTo>
                    <a:pt x="32" y="42"/>
                  </a:lnTo>
                  <a:lnTo>
                    <a:pt x="32" y="42"/>
                  </a:lnTo>
                  <a:lnTo>
                    <a:pt x="32" y="0"/>
                  </a:lnTo>
                  <a:close/>
                </a:path>
              </a:pathLst>
            </a:custGeom>
            <a:solidFill>
              <a:srgbClr val="0061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6" name="Freeform 135"/>
            <p:cNvSpPr>
              <a:spLocks/>
            </p:cNvSpPr>
            <p:nvPr/>
          </p:nvSpPr>
          <p:spPr bwMode="auto">
            <a:xfrm>
              <a:off x="6056" y="2481"/>
              <a:ext cx="75" cy="87"/>
            </a:xfrm>
            <a:custGeom>
              <a:avLst/>
              <a:gdLst>
                <a:gd name="T0" fmla="*/ 32 w 75"/>
                <a:gd name="T1" fmla="*/ 0 h 87"/>
                <a:gd name="T2" fmla="*/ 0 w 75"/>
                <a:gd name="T3" fmla="*/ 21 h 87"/>
                <a:gd name="T4" fmla="*/ 0 w 75"/>
                <a:gd name="T5" fmla="*/ 73 h 87"/>
                <a:gd name="T6" fmla="*/ 17 w 75"/>
                <a:gd name="T7" fmla="*/ 73 h 87"/>
                <a:gd name="T8" fmla="*/ 17 w 75"/>
                <a:gd name="T9" fmla="*/ 87 h 87"/>
                <a:gd name="T10" fmla="*/ 75 w 75"/>
                <a:gd name="T11" fmla="*/ 87 h 87"/>
                <a:gd name="T12" fmla="*/ 32 w 75"/>
                <a:gd name="T13" fmla="*/ 87 h 87"/>
                <a:gd name="T14" fmla="*/ 32 w 75"/>
                <a:gd name="T15" fmla="*/ 87 h 87"/>
                <a:gd name="T16" fmla="*/ 32 w 75"/>
                <a:gd name="T17" fmla="*/ 42 h 87"/>
                <a:gd name="T18" fmla="*/ 32 w 75"/>
                <a:gd name="T19" fmla="*/ 42 h 87"/>
                <a:gd name="T20" fmla="*/ 32 w 75"/>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87">
                  <a:moveTo>
                    <a:pt x="32" y="0"/>
                  </a:moveTo>
                  <a:lnTo>
                    <a:pt x="0" y="21"/>
                  </a:lnTo>
                  <a:lnTo>
                    <a:pt x="0" y="73"/>
                  </a:lnTo>
                  <a:lnTo>
                    <a:pt x="17" y="73"/>
                  </a:lnTo>
                  <a:lnTo>
                    <a:pt x="17" y="87"/>
                  </a:lnTo>
                  <a:lnTo>
                    <a:pt x="75" y="87"/>
                  </a:lnTo>
                  <a:lnTo>
                    <a:pt x="32" y="87"/>
                  </a:lnTo>
                  <a:lnTo>
                    <a:pt x="32" y="87"/>
                  </a:lnTo>
                  <a:lnTo>
                    <a:pt x="32" y="42"/>
                  </a:lnTo>
                  <a:lnTo>
                    <a:pt x="32" y="4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7" name="Rectangle 136"/>
            <p:cNvSpPr>
              <a:spLocks noChangeArrowheads="1"/>
            </p:cNvSpPr>
            <p:nvPr/>
          </p:nvSpPr>
          <p:spPr bwMode="auto">
            <a:xfrm>
              <a:off x="6056" y="2554"/>
              <a:ext cx="17" cy="14"/>
            </a:xfrm>
            <a:prstGeom prst="rect">
              <a:avLst/>
            </a:prstGeom>
            <a:solidFill>
              <a:srgbClr val="006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8" name="Rectangle 137"/>
            <p:cNvSpPr>
              <a:spLocks noChangeArrowheads="1"/>
            </p:cNvSpPr>
            <p:nvPr/>
          </p:nvSpPr>
          <p:spPr bwMode="auto">
            <a:xfrm>
              <a:off x="6056" y="2554"/>
              <a:ext cx="17"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9" name="Freeform 138"/>
            <p:cNvSpPr>
              <a:spLocks/>
            </p:cNvSpPr>
            <p:nvPr/>
          </p:nvSpPr>
          <p:spPr bwMode="auto">
            <a:xfrm>
              <a:off x="6073" y="2593"/>
              <a:ext cx="1" cy="145"/>
            </a:xfrm>
            <a:custGeom>
              <a:avLst/>
              <a:gdLst>
                <a:gd name="T0" fmla="*/ 1 w 1"/>
                <a:gd name="T1" fmla="*/ 0 h 309"/>
                <a:gd name="T2" fmla="*/ 0 w 1"/>
                <a:gd name="T3" fmla="*/ 0 h 309"/>
                <a:gd name="T4" fmla="*/ 0 w 1"/>
                <a:gd name="T5" fmla="*/ 309 h 309"/>
                <a:gd name="T6" fmla="*/ 1 w 1"/>
                <a:gd name="T7" fmla="*/ 309 h 309"/>
                <a:gd name="T8" fmla="*/ 1 w 1"/>
                <a:gd name="T9" fmla="*/ 0 h 309"/>
              </a:gdLst>
              <a:ahLst/>
              <a:cxnLst>
                <a:cxn ang="0">
                  <a:pos x="T0" y="T1"/>
                </a:cxn>
                <a:cxn ang="0">
                  <a:pos x="T2" y="T3"/>
                </a:cxn>
                <a:cxn ang="0">
                  <a:pos x="T4" y="T5"/>
                </a:cxn>
                <a:cxn ang="0">
                  <a:pos x="T6" y="T7"/>
                </a:cxn>
                <a:cxn ang="0">
                  <a:pos x="T8" y="T9"/>
                </a:cxn>
              </a:cxnLst>
              <a:rect l="0" t="0" r="r" b="b"/>
              <a:pathLst>
                <a:path w="1" h="309">
                  <a:moveTo>
                    <a:pt x="1" y="0"/>
                  </a:moveTo>
                  <a:cubicBezTo>
                    <a:pt x="0" y="0"/>
                    <a:pt x="0" y="0"/>
                    <a:pt x="0" y="0"/>
                  </a:cubicBezTo>
                  <a:cubicBezTo>
                    <a:pt x="0" y="309"/>
                    <a:pt x="0" y="309"/>
                    <a:pt x="0" y="309"/>
                  </a:cubicBezTo>
                  <a:cubicBezTo>
                    <a:pt x="1" y="309"/>
                    <a:pt x="1" y="309"/>
                    <a:pt x="1" y="309"/>
                  </a:cubicBezTo>
                  <a:cubicBezTo>
                    <a:pt x="1" y="0"/>
                    <a:pt x="1" y="0"/>
                    <a:pt x="1" y="0"/>
                  </a:cubicBezTo>
                </a:path>
              </a:pathLst>
            </a:custGeom>
            <a:solidFill>
              <a:srgbClr val="48B4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0" name="Freeform 139"/>
            <p:cNvSpPr>
              <a:spLocks/>
            </p:cNvSpPr>
            <p:nvPr/>
          </p:nvSpPr>
          <p:spPr bwMode="auto">
            <a:xfrm>
              <a:off x="6056" y="2738"/>
              <a:ext cx="18" cy="28"/>
            </a:xfrm>
            <a:custGeom>
              <a:avLst/>
              <a:gdLst>
                <a:gd name="T0" fmla="*/ 37 w 37"/>
                <a:gd name="T1" fmla="*/ 0 h 59"/>
                <a:gd name="T2" fmla="*/ 36 w 37"/>
                <a:gd name="T3" fmla="*/ 0 h 59"/>
                <a:gd name="T4" fmla="*/ 36 w 37"/>
                <a:gd name="T5" fmla="*/ 59 h 59"/>
                <a:gd name="T6" fmla="*/ 0 w 37"/>
                <a:gd name="T7" fmla="*/ 59 h 59"/>
                <a:gd name="T8" fmla="*/ 0 w 37"/>
                <a:gd name="T9" fmla="*/ 59 h 59"/>
                <a:gd name="T10" fmla="*/ 37 w 37"/>
                <a:gd name="T11" fmla="*/ 59 h 59"/>
                <a:gd name="T12" fmla="*/ 37 w 3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37" h="59">
                  <a:moveTo>
                    <a:pt x="37" y="0"/>
                  </a:moveTo>
                  <a:cubicBezTo>
                    <a:pt x="37" y="0"/>
                    <a:pt x="37" y="0"/>
                    <a:pt x="36" y="0"/>
                  </a:cubicBezTo>
                  <a:cubicBezTo>
                    <a:pt x="36" y="59"/>
                    <a:pt x="36" y="59"/>
                    <a:pt x="36" y="59"/>
                  </a:cubicBezTo>
                  <a:cubicBezTo>
                    <a:pt x="0" y="59"/>
                    <a:pt x="0" y="59"/>
                    <a:pt x="0" y="59"/>
                  </a:cubicBezTo>
                  <a:cubicBezTo>
                    <a:pt x="0" y="59"/>
                    <a:pt x="0" y="59"/>
                    <a:pt x="0" y="59"/>
                  </a:cubicBezTo>
                  <a:cubicBezTo>
                    <a:pt x="37" y="59"/>
                    <a:pt x="37" y="59"/>
                    <a:pt x="37" y="59"/>
                  </a:cubicBezTo>
                  <a:cubicBezTo>
                    <a:pt x="37" y="0"/>
                    <a:pt x="37" y="0"/>
                    <a:pt x="37" y="0"/>
                  </a:cubicBezTo>
                </a:path>
              </a:pathLst>
            </a:custGeom>
            <a:solidFill>
              <a:srgbClr val="41A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1" name="Rectangle 140"/>
            <p:cNvSpPr>
              <a:spLocks noChangeArrowheads="1"/>
            </p:cNvSpPr>
            <p:nvPr/>
          </p:nvSpPr>
          <p:spPr bwMode="auto">
            <a:xfrm>
              <a:off x="6073" y="2592"/>
              <a:ext cx="1" cy="1"/>
            </a:xfrm>
            <a:prstGeom prst="rect">
              <a:avLst/>
            </a:prstGeom>
            <a:solidFill>
              <a:srgbClr val="006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2" name="Rectangle 141"/>
            <p:cNvSpPr>
              <a:spLocks noChangeArrowheads="1"/>
            </p:cNvSpPr>
            <p:nvPr/>
          </p:nvSpPr>
          <p:spPr bwMode="auto">
            <a:xfrm>
              <a:off x="6073" y="25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3" name="Freeform 142"/>
            <p:cNvSpPr>
              <a:spLocks/>
            </p:cNvSpPr>
            <p:nvPr/>
          </p:nvSpPr>
          <p:spPr bwMode="auto">
            <a:xfrm>
              <a:off x="6056" y="2592"/>
              <a:ext cx="17" cy="174"/>
            </a:xfrm>
            <a:custGeom>
              <a:avLst/>
              <a:gdLst>
                <a:gd name="T0" fmla="*/ 17 w 17"/>
                <a:gd name="T1" fmla="*/ 0 h 174"/>
                <a:gd name="T2" fmla="*/ 0 w 17"/>
                <a:gd name="T3" fmla="*/ 0 h 174"/>
                <a:gd name="T4" fmla="*/ 0 w 17"/>
                <a:gd name="T5" fmla="*/ 174 h 174"/>
                <a:gd name="T6" fmla="*/ 17 w 17"/>
                <a:gd name="T7" fmla="*/ 174 h 174"/>
                <a:gd name="T8" fmla="*/ 17 w 17"/>
                <a:gd name="T9" fmla="*/ 146 h 174"/>
                <a:gd name="T10" fmla="*/ 17 w 17"/>
                <a:gd name="T11" fmla="*/ 1 h 174"/>
                <a:gd name="T12" fmla="*/ 17 w 17"/>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7" y="0"/>
                  </a:moveTo>
                  <a:lnTo>
                    <a:pt x="0" y="0"/>
                  </a:lnTo>
                  <a:lnTo>
                    <a:pt x="0" y="174"/>
                  </a:lnTo>
                  <a:lnTo>
                    <a:pt x="17" y="174"/>
                  </a:lnTo>
                  <a:lnTo>
                    <a:pt x="17" y="146"/>
                  </a:lnTo>
                  <a:lnTo>
                    <a:pt x="17" y="1"/>
                  </a:lnTo>
                  <a:lnTo>
                    <a:pt x="17" y="0"/>
                  </a:lnTo>
                  <a:close/>
                </a:path>
              </a:pathLst>
            </a:custGeom>
            <a:solidFill>
              <a:srgbClr val="0061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4" name="Freeform 143"/>
            <p:cNvSpPr>
              <a:spLocks/>
            </p:cNvSpPr>
            <p:nvPr/>
          </p:nvSpPr>
          <p:spPr bwMode="auto">
            <a:xfrm>
              <a:off x="6056" y="2592"/>
              <a:ext cx="17" cy="174"/>
            </a:xfrm>
            <a:custGeom>
              <a:avLst/>
              <a:gdLst>
                <a:gd name="T0" fmla="*/ 17 w 17"/>
                <a:gd name="T1" fmla="*/ 0 h 174"/>
                <a:gd name="T2" fmla="*/ 0 w 17"/>
                <a:gd name="T3" fmla="*/ 0 h 174"/>
                <a:gd name="T4" fmla="*/ 0 w 17"/>
                <a:gd name="T5" fmla="*/ 174 h 174"/>
                <a:gd name="T6" fmla="*/ 17 w 17"/>
                <a:gd name="T7" fmla="*/ 174 h 174"/>
                <a:gd name="T8" fmla="*/ 17 w 17"/>
                <a:gd name="T9" fmla="*/ 146 h 174"/>
                <a:gd name="T10" fmla="*/ 17 w 17"/>
                <a:gd name="T11" fmla="*/ 1 h 174"/>
                <a:gd name="T12" fmla="*/ 17 w 17"/>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7" y="0"/>
                  </a:moveTo>
                  <a:lnTo>
                    <a:pt x="0" y="0"/>
                  </a:lnTo>
                  <a:lnTo>
                    <a:pt x="0" y="174"/>
                  </a:lnTo>
                  <a:lnTo>
                    <a:pt x="17" y="174"/>
                  </a:lnTo>
                  <a:lnTo>
                    <a:pt x="17" y="146"/>
                  </a:lnTo>
                  <a:lnTo>
                    <a:pt x="17" y="1"/>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5" name="Freeform 144"/>
            <p:cNvSpPr>
              <a:spLocks/>
            </p:cNvSpPr>
            <p:nvPr/>
          </p:nvSpPr>
          <p:spPr bwMode="auto">
            <a:xfrm>
              <a:off x="6458" y="2152"/>
              <a:ext cx="348" cy="210"/>
            </a:xfrm>
            <a:custGeom>
              <a:avLst/>
              <a:gdLst>
                <a:gd name="T0" fmla="*/ 667 w 739"/>
                <a:gd name="T1" fmla="*/ 221 h 445"/>
                <a:gd name="T2" fmla="*/ 544 w 739"/>
                <a:gd name="T3" fmla="*/ 126 h 445"/>
                <a:gd name="T4" fmla="*/ 543 w 739"/>
                <a:gd name="T5" fmla="*/ 126 h 445"/>
                <a:gd name="T6" fmla="*/ 543 w 739"/>
                <a:gd name="T7" fmla="*/ 126 h 445"/>
                <a:gd name="T8" fmla="*/ 418 w 739"/>
                <a:gd name="T9" fmla="*/ 0 h 445"/>
                <a:gd name="T10" fmla="*/ 307 w 739"/>
                <a:gd name="T11" fmla="*/ 66 h 445"/>
                <a:gd name="T12" fmla="*/ 267 w 739"/>
                <a:gd name="T13" fmla="*/ 59 h 445"/>
                <a:gd name="T14" fmla="*/ 149 w 739"/>
                <a:gd name="T15" fmla="*/ 177 h 445"/>
                <a:gd name="T16" fmla="*/ 150 w 739"/>
                <a:gd name="T17" fmla="*/ 178 h 445"/>
                <a:gd name="T18" fmla="*/ 134 w 739"/>
                <a:gd name="T19" fmla="*/ 177 h 445"/>
                <a:gd name="T20" fmla="*/ 0 w 739"/>
                <a:gd name="T21" fmla="*/ 311 h 445"/>
                <a:gd name="T22" fmla="*/ 134 w 739"/>
                <a:gd name="T23" fmla="*/ 445 h 445"/>
                <a:gd name="T24" fmla="*/ 624 w 739"/>
                <a:gd name="T25" fmla="*/ 445 h 445"/>
                <a:gd name="T26" fmla="*/ 739 w 739"/>
                <a:gd name="T27" fmla="*/ 329 h 445"/>
                <a:gd name="T28" fmla="*/ 667 w 739"/>
                <a:gd name="T29" fmla="*/ 22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9" h="445">
                  <a:moveTo>
                    <a:pt x="667" y="221"/>
                  </a:moveTo>
                  <a:cubicBezTo>
                    <a:pt x="653" y="166"/>
                    <a:pt x="603" y="126"/>
                    <a:pt x="544" y="126"/>
                  </a:cubicBezTo>
                  <a:cubicBezTo>
                    <a:pt x="543" y="126"/>
                    <a:pt x="543" y="126"/>
                    <a:pt x="543" y="126"/>
                  </a:cubicBezTo>
                  <a:cubicBezTo>
                    <a:pt x="543" y="126"/>
                    <a:pt x="543" y="126"/>
                    <a:pt x="543" y="126"/>
                  </a:cubicBezTo>
                  <a:cubicBezTo>
                    <a:pt x="543" y="56"/>
                    <a:pt x="487" y="0"/>
                    <a:pt x="418" y="0"/>
                  </a:cubicBezTo>
                  <a:cubicBezTo>
                    <a:pt x="370" y="0"/>
                    <a:pt x="328" y="27"/>
                    <a:pt x="307" y="66"/>
                  </a:cubicBezTo>
                  <a:cubicBezTo>
                    <a:pt x="295" y="62"/>
                    <a:pt x="281" y="59"/>
                    <a:pt x="267" y="59"/>
                  </a:cubicBezTo>
                  <a:cubicBezTo>
                    <a:pt x="202" y="59"/>
                    <a:pt x="149" y="112"/>
                    <a:pt x="149" y="177"/>
                  </a:cubicBezTo>
                  <a:cubicBezTo>
                    <a:pt x="149" y="178"/>
                    <a:pt x="150" y="178"/>
                    <a:pt x="150" y="178"/>
                  </a:cubicBezTo>
                  <a:cubicBezTo>
                    <a:pt x="144" y="178"/>
                    <a:pt x="139" y="177"/>
                    <a:pt x="134" y="177"/>
                  </a:cubicBezTo>
                  <a:cubicBezTo>
                    <a:pt x="60" y="177"/>
                    <a:pt x="0" y="237"/>
                    <a:pt x="0" y="311"/>
                  </a:cubicBezTo>
                  <a:cubicBezTo>
                    <a:pt x="0" y="385"/>
                    <a:pt x="60" y="445"/>
                    <a:pt x="134" y="445"/>
                  </a:cubicBezTo>
                  <a:cubicBezTo>
                    <a:pt x="624" y="445"/>
                    <a:pt x="624" y="445"/>
                    <a:pt x="624" y="445"/>
                  </a:cubicBezTo>
                  <a:cubicBezTo>
                    <a:pt x="688" y="445"/>
                    <a:pt x="739" y="393"/>
                    <a:pt x="739" y="329"/>
                  </a:cubicBezTo>
                  <a:cubicBezTo>
                    <a:pt x="739" y="280"/>
                    <a:pt x="709" y="238"/>
                    <a:pt x="667" y="2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6" name="Freeform 145"/>
            <p:cNvSpPr>
              <a:spLocks noEditPoints="1"/>
            </p:cNvSpPr>
            <p:nvPr/>
          </p:nvSpPr>
          <p:spPr bwMode="auto">
            <a:xfrm>
              <a:off x="6655" y="2296"/>
              <a:ext cx="73" cy="49"/>
            </a:xfrm>
            <a:custGeom>
              <a:avLst/>
              <a:gdLst>
                <a:gd name="T0" fmla="*/ 73 w 73"/>
                <a:gd name="T1" fmla="*/ 49 h 49"/>
                <a:gd name="T2" fmla="*/ 0 w 73"/>
                <a:gd name="T3" fmla="*/ 49 h 49"/>
                <a:gd name="T4" fmla="*/ 0 w 73"/>
                <a:gd name="T5" fmla="*/ 0 h 49"/>
                <a:gd name="T6" fmla="*/ 73 w 73"/>
                <a:gd name="T7" fmla="*/ 0 h 49"/>
                <a:gd name="T8" fmla="*/ 73 w 73"/>
                <a:gd name="T9" fmla="*/ 49 h 49"/>
                <a:gd name="T10" fmla="*/ 1 w 73"/>
                <a:gd name="T11" fmla="*/ 47 h 49"/>
                <a:gd name="T12" fmla="*/ 71 w 73"/>
                <a:gd name="T13" fmla="*/ 47 h 49"/>
                <a:gd name="T14" fmla="*/ 71 w 73"/>
                <a:gd name="T15" fmla="*/ 2 h 49"/>
                <a:gd name="T16" fmla="*/ 1 w 73"/>
                <a:gd name="T17" fmla="*/ 2 h 49"/>
                <a:gd name="T18" fmla="*/ 1 w 73"/>
                <a:gd name="T19"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9">
                  <a:moveTo>
                    <a:pt x="73" y="49"/>
                  </a:moveTo>
                  <a:lnTo>
                    <a:pt x="0" y="49"/>
                  </a:lnTo>
                  <a:lnTo>
                    <a:pt x="0" y="0"/>
                  </a:lnTo>
                  <a:lnTo>
                    <a:pt x="73" y="0"/>
                  </a:lnTo>
                  <a:lnTo>
                    <a:pt x="73" y="49"/>
                  </a:lnTo>
                  <a:close/>
                  <a:moveTo>
                    <a:pt x="1" y="47"/>
                  </a:moveTo>
                  <a:lnTo>
                    <a:pt x="71" y="47"/>
                  </a:lnTo>
                  <a:lnTo>
                    <a:pt x="71" y="2"/>
                  </a:lnTo>
                  <a:lnTo>
                    <a:pt x="1" y="2"/>
                  </a:lnTo>
                  <a:lnTo>
                    <a:pt x="1" y="4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7" name="Freeform 146"/>
            <p:cNvSpPr>
              <a:spLocks noEditPoints="1"/>
            </p:cNvSpPr>
            <p:nvPr/>
          </p:nvSpPr>
          <p:spPr bwMode="auto">
            <a:xfrm>
              <a:off x="6655" y="2296"/>
              <a:ext cx="73" cy="49"/>
            </a:xfrm>
            <a:custGeom>
              <a:avLst/>
              <a:gdLst>
                <a:gd name="T0" fmla="*/ 73 w 73"/>
                <a:gd name="T1" fmla="*/ 49 h 49"/>
                <a:gd name="T2" fmla="*/ 0 w 73"/>
                <a:gd name="T3" fmla="*/ 49 h 49"/>
                <a:gd name="T4" fmla="*/ 0 w 73"/>
                <a:gd name="T5" fmla="*/ 0 h 49"/>
                <a:gd name="T6" fmla="*/ 73 w 73"/>
                <a:gd name="T7" fmla="*/ 0 h 49"/>
                <a:gd name="T8" fmla="*/ 73 w 73"/>
                <a:gd name="T9" fmla="*/ 49 h 49"/>
                <a:gd name="T10" fmla="*/ 1 w 73"/>
                <a:gd name="T11" fmla="*/ 47 h 49"/>
                <a:gd name="T12" fmla="*/ 71 w 73"/>
                <a:gd name="T13" fmla="*/ 47 h 49"/>
                <a:gd name="T14" fmla="*/ 71 w 73"/>
                <a:gd name="T15" fmla="*/ 2 h 49"/>
                <a:gd name="T16" fmla="*/ 1 w 73"/>
                <a:gd name="T17" fmla="*/ 2 h 49"/>
                <a:gd name="T18" fmla="*/ 1 w 73"/>
                <a:gd name="T19"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9">
                  <a:moveTo>
                    <a:pt x="73" y="49"/>
                  </a:moveTo>
                  <a:lnTo>
                    <a:pt x="0" y="49"/>
                  </a:lnTo>
                  <a:lnTo>
                    <a:pt x="0" y="0"/>
                  </a:lnTo>
                  <a:lnTo>
                    <a:pt x="73" y="0"/>
                  </a:lnTo>
                  <a:lnTo>
                    <a:pt x="73" y="49"/>
                  </a:lnTo>
                  <a:moveTo>
                    <a:pt x="1" y="47"/>
                  </a:moveTo>
                  <a:lnTo>
                    <a:pt x="71" y="47"/>
                  </a:lnTo>
                  <a:lnTo>
                    <a:pt x="71" y="2"/>
                  </a:lnTo>
                  <a:lnTo>
                    <a:pt x="1" y="2"/>
                  </a:lnTo>
                  <a:lnTo>
                    <a:pt x="1"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8" name="Freeform 147"/>
            <p:cNvSpPr>
              <a:spLocks noEditPoints="1"/>
            </p:cNvSpPr>
            <p:nvPr/>
          </p:nvSpPr>
          <p:spPr bwMode="auto">
            <a:xfrm>
              <a:off x="6564" y="2212"/>
              <a:ext cx="242" cy="150"/>
            </a:xfrm>
            <a:custGeom>
              <a:avLst/>
              <a:gdLst>
                <a:gd name="T0" fmla="*/ 345 w 514"/>
                <a:gd name="T1" fmla="*/ 183 h 319"/>
                <a:gd name="T2" fmla="*/ 197 w 514"/>
                <a:gd name="T3" fmla="*/ 183 h 319"/>
                <a:gd name="T4" fmla="*/ 197 w 514"/>
                <a:gd name="T5" fmla="*/ 280 h 319"/>
                <a:gd name="T6" fmla="*/ 285 w 514"/>
                <a:gd name="T7" fmla="*/ 280 h 319"/>
                <a:gd name="T8" fmla="*/ 240 w 514"/>
                <a:gd name="T9" fmla="*/ 238 h 319"/>
                <a:gd name="T10" fmla="*/ 238 w 514"/>
                <a:gd name="T11" fmla="*/ 233 h 319"/>
                <a:gd name="T12" fmla="*/ 242 w 514"/>
                <a:gd name="T13" fmla="*/ 231 h 319"/>
                <a:gd name="T14" fmla="*/ 244 w 514"/>
                <a:gd name="T15" fmla="*/ 231 h 319"/>
                <a:gd name="T16" fmla="*/ 294 w 514"/>
                <a:gd name="T17" fmla="*/ 280 h 319"/>
                <a:gd name="T18" fmla="*/ 345 w 514"/>
                <a:gd name="T19" fmla="*/ 280 h 319"/>
                <a:gd name="T20" fmla="*/ 345 w 514"/>
                <a:gd name="T21" fmla="*/ 183 h 319"/>
                <a:gd name="T22" fmla="*/ 319 w 514"/>
                <a:gd name="T23" fmla="*/ 0 h 319"/>
                <a:gd name="T24" fmla="*/ 319 w 514"/>
                <a:gd name="T25" fmla="*/ 0 h 319"/>
                <a:gd name="T26" fmla="*/ 0 w 514"/>
                <a:gd name="T27" fmla="*/ 319 h 319"/>
                <a:gd name="T28" fmla="*/ 302 w 514"/>
                <a:gd name="T29" fmla="*/ 319 h 319"/>
                <a:gd name="T30" fmla="*/ 287 w 514"/>
                <a:gd name="T31" fmla="*/ 284 h 319"/>
                <a:gd name="T32" fmla="*/ 193 w 514"/>
                <a:gd name="T33" fmla="*/ 284 h 319"/>
                <a:gd name="T34" fmla="*/ 193 w 514"/>
                <a:gd name="T35" fmla="*/ 179 h 319"/>
                <a:gd name="T36" fmla="*/ 349 w 514"/>
                <a:gd name="T37" fmla="*/ 179 h 319"/>
                <a:gd name="T38" fmla="*/ 349 w 514"/>
                <a:gd name="T39" fmla="*/ 284 h 319"/>
                <a:gd name="T40" fmla="*/ 297 w 514"/>
                <a:gd name="T41" fmla="*/ 284 h 319"/>
                <a:gd name="T42" fmla="*/ 310 w 514"/>
                <a:gd name="T43" fmla="*/ 319 h 319"/>
                <a:gd name="T44" fmla="*/ 399 w 514"/>
                <a:gd name="T45" fmla="*/ 319 h 319"/>
                <a:gd name="T46" fmla="*/ 514 w 514"/>
                <a:gd name="T47" fmla="*/ 203 h 319"/>
                <a:gd name="T48" fmla="*/ 442 w 514"/>
                <a:gd name="T49" fmla="*/ 95 h 319"/>
                <a:gd name="T50" fmla="*/ 319 w 514"/>
                <a:gd name="T5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4" h="319">
                  <a:moveTo>
                    <a:pt x="345" y="183"/>
                  </a:moveTo>
                  <a:cubicBezTo>
                    <a:pt x="197" y="183"/>
                    <a:pt x="197" y="183"/>
                    <a:pt x="197" y="183"/>
                  </a:cubicBezTo>
                  <a:cubicBezTo>
                    <a:pt x="197" y="280"/>
                    <a:pt x="197" y="280"/>
                    <a:pt x="197" y="280"/>
                  </a:cubicBezTo>
                  <a:cubicBezTo>
                    <a:pt x="285" y="280"/>
                    <a:pt x="285" y="280"/>
                    <a:pt x="285" y="280"/>
                  </a:cubicBezTo>
                  <a:cubicBezTo>
                    <a:pt x="274" y="264"/>
                    <a:pt x="260" y="249"/>
                    <a:pt x="240" y="238"/>
                  </a:cubicBezTo>
                  <a:cubicBezTo>
                    <a:pt x="238" y="237"/>
                    <a:pt x="237" y="235"/>
                    <a:pt x="238" y="233"/>
                  </a:cubicBezTo>
                  <a:cubicBezTo>
                    <a:pt x="239" y="232"/>
                    <a:pt x="240" y="231"/>
                    <a:pt x="242" y="231"/>
                  </a:cubicBezTo>
                  <a:cubicBezTo>
                    <a:pt x="243" y="231"/>
                    <a:pt x="243" y="231"/>
                    <a:pt x="244" y="231"/>
                  </a:cubicBezTo>
                  <a:cubicBezTo>
                    <a:pt x="267" y="244"/>
                    <a:pt x="283" y="261"/>
                    <a:pt x="294" y="280"/>
                  </a:cubicBezTo>
                  <a:cubicBezTo>
                    <a:pt x="345" y="280"/>
                    <a:pt x="345" y="280"/>
                    <a:pt x="345" y="280"/>
                  </a:cubicBezTo>
                  <a:cubicBezTo>
                    <a:pt x="345" y="183"/>
                    <a:pt x="345" y="183"/>
                    <a:pt x="345" y="183"/>
                  </a:cubicBezTo>
                  <a:moveTo>
                    <a:pt x="319" y="0"/>
                  </a:moveTo>
                  <a:cubicBezTo>
                    <a:pt x="319" y="0"/>
                    <a:pt x="319" y="0"/>
                    <a:pt x="319" y="0"/>
                  </a:cubicBezTo>
                  <a:cubicBezTo>
                    <a:pt x="0" y="319"/>
                    <a:pt x="0" y="319"/>
                    <a:pt x="0" y="319"/>
                  </a:cubicBezTo>
                  <a:cubicBezTo>
                    <a:pt x="302" y="319"/>
                    <a:pt x="302" y="319"/>
                    <a:pt x="302" y="319"/>
                  </a:cubicBezTo>
                  <a:cubicBezTo>
                    <a:pt x="299" y="307"/>
                    <a:pt x="294" y="295"/>
                    <a:pt x="287" y="284"/>
                  </a:cubicBezTo>
                  <a:cubicBezTo>
                    <a:pt x="193" y="284"/>
                    <a:pt x="193" y="284"/>
                    <a:pt x="193" y="284"/>
                  </a:cubicBezTo>
                  <a:cubicBezTo>
                    <a:pt x="193" y="179"/>
                    <a:pt x="193" y="179"/>
                    <a:pt x="193" y="179"/>
                  </a:cubicBezTo>
                  <a:cubicBezTo>
                    <a:pt x="349" y="179"/>
                    <a:pt x="349" y="179"/>
                    <a:pt x="349" y="179"/>
                  </a:cubicBezTo>
                  <a:cubicBezTo>
                    <a:pt x="349" y="284"/>
                    <a:pt x="349" y="284"/>
                    <a:pt x="349" y="284"/>
                  </a:cubicBezTo>
                  <a:cubicBezTo>
                    <a:pt x="297" y="284"/>
                    <a:pt x="297" y="284"/>
                    <a:pt x="297" y="284"/>
                  </a:cubicBezTo>
                  <a:cubicBezTo>
                    <a:pt x="303" y="295"/>
                    <a:pt x="307" y="307"/>
                    <a:pt x="310" y="319"/>
                  </a:cubicBezTo>
                  <a:cubicBezTo>
                    <a:pt x="399" y="319"/>
                    <a:pt x="399" y="319"/>
                    <a:pt x="399" y="319"/>
                  </a:cubicBezTo>
                  <a:cubicBezTo>
                    <a:pt x="463" y="319"/>
                    <a:pt x="514" y="267"/>
                    <a:pt x="514" y="203"/>
                  </a:cubicBezTo>
                  <a:cubicBezTo>
                    <a:pt x="514" y="154"/>
                    <a:pt x="484" y="112"/>
                    <a:pt x="442" y="95"/>
                  </a:cubicBezTo>
                  <a:cubicBezTo>
                    <a:pt x="428" y="40"/>
                    <a:pt x="378" y="0"/>
                    <a:pt x="319"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9" name="Freeform 148"/>
            <p:cNvSpPr>
              <a:spLocks/>
            </p:cNvSpPr>
            <p:nvPr/>
          </p:nvSpPr>
          <p:spPr bwMode="auto">
            <a:xfrm>
              <a:off x="6655" y="2296"/>
              <a:ext cx="73" cy="49"/>
            </a:xfrm>
            <a:custGeom>
              <a:avLst/>
              <a:gdLst>
                <a:gd name="T0" fmla="*/ 156 w 156"/>
                <a:gd name="T1" fmla="*/ 0 h 105"/>
                <a:gd name="T2" fmla="*/ 0 w 156"/>
                <a:gd name="T3" fmla="*/ 0 h 105"/>
                <a:gd name="T4" fmla="*/ 0 w 156"/>
                <a:gd name="T5" fmla="*/ 105 h 105"/>
                <a:gd name="T6" fmla="*/ 94 w 156"/>
                <a:gd name="T7" fmla="*/ 105 h 105"/>
                <a:gd name="T8" fmla="*/ 92 w 156"/>
                <a:gd name="T9" fmla="*/ 101 h 105"/>
                <a:gd name="T10" fmla="*/ 4 w 156"/>
                <a:gd name="T11" fmla="*/ 101 h 105"/>
                <a:gd name="T12" fmla="*/ 4 w 156"/>
                <a:gd name="T13" fmla="*/ 4 h 105"/>
                <a:gd name="T14" fmla="*/ 152 w 156"/>
                <a:gd name="T15" fmla="*/ 4 h 105"/>
                <a:gd name="T16" fmla="*/ 152 w 156"/>
                <a:gd name="T17" fmla="*/ 101 h 105"/>
                <a:gd name="T18" fmla="*/ 101 w 156"/>
                <a:gd name="T19" fmla="*/ 101 h 105"/>
                <a:gd name="T20" fmla="*/ 104 w 156"/>
                <a:gd name="T21" fmla="*/ 105 h 105"/>
                <a:gd name="T22" fmla="*/ 156 w 156"/>
                <a:gd name="T23" fmla="*/ 105 h 105"/>
                <a:gd name="T24" fmla="*/ 156 w 156"/>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05">
                  <a:moveTo>
                    <a:pt x="156" y="0"/>
                  </a:moveTo>
                  <a:cubicBezTo>
                    <a:pt x="0" y="0"/>
                    <a:pt x="0" y="0"/>
                    <a:pt x="0" y="0"/>
                  </a:cubicBezTo>
                  <a:cubicBezTo>
                    <a:pt x="0" y="105"/>
                    <a:pt x="0" y="105"/>
                    <a:pt x="0" y="105"/>
                  </a:cubicBezTo>
                  <a:cubicBezTo>
                    <a:pt x="94" y="105"/>
                    <a:pt x="94" y="105"/>
                    <a:pt x="94" y="105"/>
                  </a:cubicBezTo>
                  <a:cubicBezTo>
                    <a:pt x="94" y="104"/>
                    <a:pt x="93" y="102"/>
                    <a:pt x="92" y="101"/>
                  </a:cubicBezTo>
                  <a:cubicBezTo>
                    <a:pt x="4" y="101"/>
                    <a:pt x="4" y="101"/>
                    <a:pt x="4" y="101"/>
                  </a:cubicBezTo>
                  <a:cubicBezTo>
                    <a:pt x="4" y="4"/>
                    <a:pt x="4" y="4"/>
                    <a:pt x="4" y="4"/>
                  </a:cubicBezTo>
                  <a:cubicBezTo>
                    <a:pt x="152" y="4"/>
                    <a:pt x="152" y="4"/>
                    <a:pt x="152" y="4"/>
                  </a:cubicBezTo>
                  <a:cubicBezTo>
                    <a:pt x="152" y="101"/>
                    <a:pt x="152" y="101"/>
                    <a:pt x="152" y="101"/>
                  </a:cubicBezTo>
                  <a:cubicBezTo>
                    <a:pt x="101" y="101"/>
                    <a:pt x="101" y="101"/>
                    <a:pt x="101" y="101"/>
                  </a:cubicBezTo>
                  <a:cubicBezTo>
                    <a:pt x="102" y="102"/>
                    <a:pt x="103" y="104"/>
                    <a:pt x="104" y="105"/>
                  </a:cubicBezTo>
                  <a:cubicBezTo>
                    <a:pt x="156" y="105"/>
                    <a:pt x="156" y="105"/>
                    <a:pt x="156" y="105"/>
                  </a:cubicBezTo>
                  <a:cubicBezTo>
                    <a:pt x="156" y="0"/>
                    <a:pt x="156" y="0"/>
                    <a:pt x="156" y="0"/>
                  </a:cubicBezTo>
                </a:path>
              </a:pathLst>
            </a:custGeom>
            <a:solidFill>
              <a:srgbClr val="001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0" name="Freeform 149"/>
            <p:cNvSpPr>
              <a:spLocks/>
            </p:cNvSpPr>
            <p:nvPr/>
          </p:nvSpPr>
          <p:spPr bwMode="auto">
            <a:xfrm>
              <a:off x="6542" y="2699"/>
              <a:ext cx="25" cy="29"/>
            </a:xfrm>
            <a:custGeom>
              <a:avLst/>
              <a:gdLst>
                <a:gd name="T0" fmla="*/ 27 w 54"/>
                <a:gd name="T1" fmla="*/ 0 h 62"/>
                <a:gd name="T2" fmla="*/ 0 w 54"/>
                <a:gd name="T3" fmla="*/ 27 h 62"/>
                <a:gd name="T4" fmla="*/ 0 w 54"/>
                <a:gd name="T5" fmla="*/ 62 h 62"/>
                <a:gd name="T6" fmla="*/ 54 w 54"/>
                <a:gd name="T7" fmla="*/ 62 h 62"/>
                <a:gd name="T8" fmla="*/ 54 w 54"/>
                <a:gd name="T9" fmla="*/ 27 h 62"/>
                <a:gd name="T10" fmla="*/ 27 w 54"/>
                <a:gd name="T11" fmla="*/ 0 h 62"/>
              </a:gdLst>
              <a:ahLst/>
              <a:cxnLst>
                <a:cxn ang="0">
                  <a:pos x="T0" y="T1"/>
                </a:cxn>
                <a:cxn ang="0">
                  <a:pos x="T2" y="T3"/>
                </a:cxn>
                <a:cxn ang="0">
                  <a:pos x="T4" y="T5"/>
                </a:cxn>
                <a:cxn ang="0">
                  <a:pos x="T6" y="T7"/>
                </a:cxn>
                <a:cxn ang="0">
                  <a:pos x="T8" y="T9"/>
                </a:cxn>
                <a:cxn ang="0">
                  <a:pos x="T10" y="T11"/>
                </a:cxn>
              </a:cxnLst>
              <a:rect l="0" t="0" r="r" b="b"/>
              <a:pathLst>
                <a:path w="54" h="62">
                  <a:moveTo>
                    <a:pt x="27" y="0"/>
                  </a:moveTo>
                  <a:cubicBezTo>
                    <a:pt x="12" y="0"/>
                    <a:pt x="0" y="12"/>
                    <a:pt x="0" y="27"/>
                  </a:cubicBezTo>
                  <a:cubicBezTo>
                    <a:pt x="0" y="62"/>
                    <a:pt x="0" y="62"/>
                    <a:pt x="0" y="62"/>
                  </a:cubicBezTo>
                  <a:cubicBezTo>
                    <a:pt x="54" y="62"/>
                    <a:pt x="54" y="62"/>
                    <a:pt x="54" y="62"/>
                  </a:cubicBezTo>
                  <a:cubicBezTo>
                    <a:pt x="54" y="27"/>
                    <a:pt x="54" y="27"/>
                    <a:pt x="54" y="27"/>
                  </a:cubicBezTo>
                  <a:cubicBezTo>
                    <a:pt x="54" y="12"/>
                    <a:pt x="42" y="0"/>
                    <a:pt x="27" y="0"/>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1" name="Freeform 150"/>
            <p:cNvSpPr>
              <a:spLocks/>
            </p:cNvSpPr>
            <p:nvPr/>
          </p:nvSpPr>
          <p:spPr bwMode="auto">
            <a:xfrm>
              <a:off x="6573" y="2699"/>
              <a:ext cx="25" cy="29"/>
            </a:xfrm>
            <a:custGeom>
              <a:avLst/>
              <a:gdLst>
                <a:gd name="T0" fmla="*/ 27 w 54"/>
                <a:gd name="T1" fmla="*/ 0 h 62"/>
                <a:gd name="T2" fmla="*/ 0 w 54"/>
                <a:gd name="T3" fmla="*/ 27 h 62"/>
                <a:gd name="T4" fmla="*/ 0 w 54"/>
                <a:gd name="T5" fmla="*/ 62 h 62"/>
                <a:gd name="T6" fmla="*/ 54 w 54"/>
                <a:gd name="T7" fmla="*/ 62 h 62"/>
                <a:gd name="T8" fmla="*/ 54 w 54"/>
                <a:gd name="T9" fmla="*/ 27 h 62"/>
                <a:gd name="T10" fmla="*/ 27 w 54"/>
                <a:gd name="T11" fmla="*/ 0 h 62"/>
              </a:gdLst>
              <a:ahLst/>
              <a:cxnLst>
                <a:cxn ang="0">
                  <a:pos x="T0" y="T1"/>
                </a:cxn>
                <a:cxn ang="0">
                  <a:pos x="T2" y="T3"/>
                </a:cxn>
                <a:cxn ang="0">
                  <a:pos x="T4" y="T5"/>
                </a:cxn>
                <a:cxn ang="0">
                  <a:pos x="T6" y="T7"/>
                </a:cxn>
                <a:cxn ang="0">
                  <a:pos x="T8" y="T9"/>
                </a:cxn>
                <a:cxn ang="0">
                  <a:pos x="T10" y="T11"/>
                </a:cxn>
              </a:cxnLst>
              <a:rect l="0" t="0" r="r" b="b"/>
              <a:pathLst>
                <a:path w="54" h="62">
                  <a:moveTo>
                    <a:pt x="27" y="0"/>
                  </a:moveTo>
                  <a:cubicBezTo>
                    <a:pt x="12" y="0"/>
                    <a:pt x="0" y="12"/>
                    <a:pt x="0" y="27"/>
                  </a:cubicBezTo>
                  <a:cubicBezTo>
                    <a:pt x="0" y="62"/>
                    <a:pt x="0" y="62"/>
                    <a:pt x="0" y="62"/>
                  </a:cubicBezTo>
                  <a:cubicBezTo>
                    <a:pt x="54" y="62"/>
                    <a:pt x="54" y="62"/>
                    <a:pt x="54" y="62"/>
                  </a:cubicBezTo>
                  <a:cubicBezTo>
                    <a:pt x="54" y="27"/>
                    <a:pt x="54" y="27"/>
                    <a:pt x="54" y="27"/>
                  </a:cubicBezTo>
                  <a:cubicBezTo>
                    <a:pt x="54" y="12"/>
                    <a:pt x="42" y="0"/>
                    <a:pt x="27" y="0"/>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2" name="Freeform 151"/>
            <p:cNvSpPr>
              <a:spLocks/>
            </p:cNvSpPr>
            <p:nvPr/>
          </p:nvSpPr>
          <p:spPr bwMode="auto">
            <a:xfrm>
              <a:off x="6582" y="2320"/>
              <a:ext cx="140" cy="388"/>
            </a:xfrm>
            <a:custGeom>
              <a:avLst/>
              <a:gdLst>
                <a:gd name="T0" fmla="*/ 34 w 297"/>
                <a:gd name="T1" fmla="*/ 825 h 825"/>
                <a:gd name="T2" fmla="*/ 30 w 297"/>
                <a:gd name="T3" fmla="*/ 822 h 825"/>
                <a:gd name="T4" fmla="*/ 145 w 297"/>
                <a:gd name="T5" fmla="*/ 450 h 825"/>
                <a:gd name="T6" fmla="*/ 261 w 297"/>
                <a:gd name="T7" fmla="*/ 217 h 825"/>
                <a:gd name="T8" fmla="*/ 201 w 297"/>
                <a:gd name="T9" fmla="*/ 8 h 825"/>
                <a:gd name="T10" fmla="*/ 199 w 297"/>
                <a:gd name="T11" fmla="*/ 3 h 825"/>
                <a:gd name="T12" fmla="*/ 205 w 297"/>
                <a:gd name="T13" fmla="*/ 1 h 825"/>
                <a:gd name="T14" fmla="*/ 269 w 297"/>
                <a:gd name="T15" fmla="*/ 219 h 825"/>
                <a:gd name="T16" fmla="*/ 151 w 297"/>
                <a:gd name="T17" fmla="*/ 455 h 825"/>
                <a:gd name="T18" fmla="*/ 38 w 297"/>
                <a:gd name="T19" fmla="*/ 820 h 825"/>
                <a:gd name="T20" fmla="*/ 35 w 297"/>
                <a:gd name="T21" fmla="*/ 825 h 825"/>
                <a:gd name="T22" fmla="*/ 34 w 297"/>
                <a:gd name="T23" fmla="*/ 82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825">
                  <a:moveTo>
                    <a:pt x="34" y="825"/>
                  </a:moveTo>
                  <a:cubicBezTo>
                    <a:pt x="32" y="825"/>
                    <a:pt x="30" y="823"/>
                    <a:pt x="30" y="822"/>
                  </a:cubicBezTo>
                  <a:cubicBezTo>
                    <a:pt x="0" y="676"/>
                    <a:pt x="73" y="561"/>
                    <a:pt x="145" y="450"/>
                  </a:cubicBezTo>
                  <a:cubicBezTo>
                    <a:pt x="192" y="377"/>
                    <a:pt x="240" y="302"/>
                    <a:pt x="261" y="217"/>
                  </a:cubicBezTo>
                  <a:cubicBezTo>
                    <a:pt x="272" y="170"/>
                    <a:pt x="289" y="57"/>
                    <a:pt x="201" y="8"/>
                  </a:cubicBezTo>
                  <a:cubicBezTo>
                    <a:pt x="199" y="7"/>
                    <a:pt x="198" y="5"/>
                    <a:pt x="199" y="3"/>
                  </a:cubicBezTo>
                  <a:cubicBezTo>
                    <a:pt x="200" y="1"/>
                    <a:pt x="203" y="0"/>
                    <a:pt x="205" y="1"/>
                  </a:cubicBezTo>
                  <a:cubicBezTo>
                    <a:pt x="297" y="53"/>
                    <a:pt x="280" y="170"/>
                    <a:pt x="269" y="219"/>
                  </a:cubicBezTo>
                  <a:cubicBezTo>
                    <a:pt x="248" y="305"/>
                    <a:pt x="199" y="381"/>
                    <a:pt x="151" y="455"/>
                  </a:cubicBezTo>
                  <a:cubicBezTo>
                    <a:pt x="78" y="569"/>
                    <a:pt x="8" y="678"/>
                    <a:pt x="38" y="820"/>
                  </a:cubicBezTo>
                  <a:cubicBezTo>
                    <a:pt x="38" y="822"/>
                    <a:pt x="37" y="824"/>
                    <a:pt x="35" y="825"/>
                  </a:cubicBezTo>
                  <a:cubicBezTo>
                    <a:pt x="34" y="825"/>
                    <a:pt x="34" y="825"/>
                    <a:pt x="34" y="825"/>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3" name="Freeform 152"/>
            <p:cNvSpPr>
              <a:spLocks/>
            </p:cNvSpPr>
            <p:nvPr/>
          </p:nvSpPr>
          <p:spPr bwMode="auto">
            <a:xfrm>
              <a:off x="6201" y="2228"/>
              <a:ext cx="160" cy="159"/>
            </a:xfrm>
            <a:custGeom>
              <a:avLst/>
              <a:gdLst>
                <a:gd name="T0" fmla="*/ 51 w 340"/>
                <a:gd name="T1" fmla="*/ 167 h 338"/>
                <a:gd name="T2" fmla="*/ 0 w 340"/>
                <a:gd name="T3" fmla="*/ 0 h 338"/>
                <a:gd name="T4" fmla="*/ 2 w 340"/>
                <a:gd name="T5" fmla="*/ 2 h 338"/>
                <a:gd name="T6" fmla="*/ 81 w 340"/>
                <a:gd name="T7" fmla="*/ 0 h 338"/>
                <a:gd name="T8" fmla="*/ 82 w 340"/>
                <a:gd name="T9" fmla="*/ 7 h 338"/>
                <a:gd name="T10" fmla="*/ 88 w 340"/>
                <a:gd name="T11" fmla="*/ 38 h 338"/>
                <a:gd name="T12" fmla="*/ 121 w 340"/>
                <a:gd name="T13" fmla="*/ 130 h 338"/>
                <a:gd name="T14" fmla="*/ 340 w 340"/>
                <a:gd name="T15" fmla="*/ 259 h 338"/>
                <a:gd name="T16" fmla="*/ 340 w 340"/>
                <a:gd name="T17" fmla="*/ 338 h 338"/>
                <a:gd name="T18" fmla="*/ 337 w 340"/>
                <a:gd name="T19" fmla="*/ 338 h 338"/>
                <a:gd name="T20" fmla="*/ 51 w 340"/>
                <a:gd name="T21" fmla="*/ 16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38">
                  <a:moveTo>
                    <a:pt x="51" y="167"/>
                  </a:moveTo>
                  <a:cubicBezTo>
                    <a:pt x="7" y="84"/>
                    <a:pt x="0" y="3"/>
                    <a:pt x="0" y="0"/>
                  </a:cubicBezTo>
                  <a:cubicBezTo>
                    <a:pt x="2" y="2"/>
                    <a:pt x="2" y="2"/>
                    <a:pt x="2" y="2"/>
                  </a:cubicBezTo>
                  <a:cubicBezTo>
                    <a:pt x="81" y="0"/>
                    <a:pt x="81" y="0"/>
                    <a:pt x="81" y="0"/>
                  </a:cubicBezTo>
                  <a:cubicBezTo>
                    <a:pt x="81" y="0"/>
                    <a:pt x="81" y="0"/>
                    <a:pt x="82" y="7"/>
                  </a:cubicBezTo>
                  <a:cubicBezTo>
                    <a:pt x="83" y="14"/>
                    <a:pt x="85" y="25"/>
                    <a:pt x="88" y="38"/>
                  </a:cubicBezTo>
                  <a:cubicBezTo>
                    <a:pt x="93" y="63"/>
                    <a:pt x="103" y="97"/>
                    <a:pt x="121" y="130"/>
                  </a:cubicBezTo>
                  <a:cubicBezTo>
                    <a:pt x="158" y="197"/>
                    <a:pt x="216" y="258"/>
                    <a:pt x="340" y="259"/>
                  </a:cubicBezTo>
                  <a:cubicBezTo>
                    <a:pt x="340" y="338"/>
                    <a:pt x="340" y="338"/>
                    <a:pt x="340" y="338"/>
                  </a:cubicBezTo>
                  <a:cubicBezTo>
                    <a:pt x="339" y="338"/>
                    <a:pt x="338" y="338"/>
                    <a:pt x="337" y="338"/>
                  </a:cubicBezTo>
                  <a:cubicBezTo>
                    <a:pt x="184" y="338"/>
                    <a:pt x="94" y="250"/>
                    <a:pt x="51" y="167"/>
                  </a:cubicBezTo>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4" name="Rectangle 153"/>
            <p:cNvSpPr>
              <a:spLocks noChangeArrowheads="1"/>
            </p:cNvSpPr>
            <p:nvPr/>
          </p:nvSpPr>
          <p:spPr bwMode="auto">
            <a:xfrm>
              <a:off x="6509" y="2727"/>
              <a:ext cx="151"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5" name="Rectangle 154"/>
            <p:cNvSpPr>
              <a:spLocks noChangeArrowheads="1"/>
            </p:cNvSpPr>
            <p:nvPr/>
          </p:nvSpPr>
          <p:spPr bwMode="auto">
            <a:xfrm>
              <a:off x="6509" y="2727"/>
              <a:ext cx="151"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6" name="Freeform 155"/>
            <p:cNvSpPr>
              <a:spLocks/>
            </p:cNvSpPr>
            <p:nvPr/>
          </p:nvSpPr>
          <p:spPr bwMode="auto">
            <a:xfrm>
              <a:off x="6201" y="2229"/>
              <a:ext cx="158" cy="158"/>
            </a:xfrm>
            <a:custGeom>
              <a:avLst/>
              <a:gdLst>
                <a:gd name="T0" fmla="*/ 51 w 336"/>
                <a:gd name="T1" fmla="*/ 166 h 334"/>
                <a:gd name="T2" fmla="*/ 0 w 336"/>
                <a:gd name="T3" fmla="*/ 0 h 334"/>
                <a:gd name="T4" fmla="*/ 2 w 336"/>
                <a:gd name="T5" fmla="*/ 3 h 334"/>
                <a:gd name="T6" fmla="*/ 80 w 336"/>
                <a:gd name="T7" fmla="*/ 1 h 334"/>
                <a:gd name="T8" fmla="*/ 81 w 336"/>
                <a:gd name="T9" fmla="*/ 8 h 334"/>
                <a:gd name="T10" fmla="*/ 86 w 336"/>
                <a:gd name="T11" fmla="*/ 38 h 334"/>
                <a:gd name="T12" fmla="*/ 119 w 336"/>
                <a:gd name="T13" fmla="*/ 129 h 334"/>
                <a:gd name="T14" fmla="*/ 336 w 336"/>
                <a:gd name="T15" fmla="*/ 256 h 334"/>
                <a:gd name="T16" fmla="*/ 336 w 336"/>
                <a:gd name="T17" fmla="*/ 334 h 334"/>
                <a:gd name="T18" fmla="*/ 333 w 336"/>
                <a:gd name="T19" fmla="*/ 334 h 334"/>
                <a:gd name="T20" fmla="*/ 51 w 336"/>
                <a:gd name="T21" fmla="*/ 16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334">
                  <a:moveTo>
                    <a:pt x="51" y="166"/>
                  </a:moveTo>
                  <a:cubicBezTo>
                    <a:pt x="7" y="84"/>
                    <a:pt x="0" y="3"/>
                    <a:pt x="0" y="0"/>
                  </a:cubicBezTo>
                  <a:cubicBezTo>
                    <a:pt x="2" y="3"/>
                    <a:pt x="2" y="3"/>
                    <a:pt x="2" y="3"/>
                  </a:cubicBezTo>
                  <a:cubicBezTo>
                    <a:pt x="80" y="1"/>
                    <a:pt x="80" y="1"/>
                    <a:pt x="80" y="1"/>
                  </a:cubicBezTo>
                  <a:cubicBezTo>
                    <a:pt x="80" y="1"/>
                    <a:pt x="80" y="1"/>
                    <a:pt x="81" y="8"/>
                  </a:cubicBezTo>
                  <a:cubicBezTo>
                    <a:pt x="82" y="15"/>
                    <a:pt x="84" y="25"/>
                    <a:pt x="86" y="38"/>
                  </a:cubicBezTo>
                  <a:cubicBezTo>
                    <a:pt x="92" y="63"/>
                    <a:pt x="102" y="97"/>
                    <a:pt x="119" y="129"/>
                  </a:cubicBezTo>
                  <a:cubicBezTo>
                    <a:pt x="156" y="195"/>
                    <a:pt x="213" y="255"/>
                    <a:pt x="336" y="256"/>
                  </a:cubicBezTo>
                  <a:cubicBezTo>
                    <a:pt x="336" y="334"/>
                    <a:pt x="336" y="334"/>
                    <a:pt x="336" y="334"/>
                  </a:cubicBezTo>
                  <a:cubicBezTo>
                    <a:pt x="335" y="334"/>
                    <a:pt x="334" y="334"/>
                    <a:pt x="333" y="334"/>
                  </a:cubicBezTo>
                  <a:cubicBezTo>
                    <a:pt x="182" y="334"/>
                    <a:pt x="93" y="247"/>
                    <a:pt x="51" y="16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7" name="Freeform 156"/>
            <p:cNvSpPr>
              <a:spLocks/>
            </p:cNvSpPr>
            <p:nvPr/>
          </p:nvSpPr>
          <p:spPr bwMode="auto">
            <a:xfrm>
              <a:off x="6312" y="2721"/>
              <a:ext cx="81" cy="45"/>
            </a:xfrm>
            <a:custGeom>
              <a:avLst/>
              <a:gdLst>
                <a:gd name="T0" fmla="*/ 81 w 81"/>
                <a:gd name="T1" fmla="*/ 34 h 45"/>
                <a:gd name="T2" fmla="*/ 47 w 81"/>
                <a:gd name="T3" fmla="*/ 0 h 45"/>
                <a:gd name="T4" fmla="*/ 0 w 81"/>
                <a:gd name="T5" fmla="*/ 0 h 45"/>
                <a:gd name="T6" fmla="*/ 0 w 81"/>
                <a:gd name="T7" fmla="*/ 45 h 45"/>
                <a:gd name="T8" fmla="*/ 81 w 81"/>
                <a:gd name="T9" fmla="*/ 45 h 45"/>
                <a:gd name="T10" fmla="*/ 81 w 81"/>
                <a:gd name="T11" fmla="*/ 34 h 45"/>
              </a:gdLst>
              <a:ahLst/>
              <a:cxnLst>
                <a:cxn ang="0">
                  <a:pos x="T0" y="T1"/>
                </a:cxn>
                <a:cxn ang="0">
                  <a:pos x="T2" y="T3"/>
                </a:cxn>
                <a:cxn ang="0">
                  <a:pos x="T4" y="T5"/>
                </a:cxn>
                <a:cxn ang="0">
                  <a:pos x="T6" y="T7"/>
                </a:cxn>
                <a:cxn ang="0">
                  <a:pos x="T8" y="T9"/>
                </a:cxn>
                <a:cxn ang="0">
                  <a:pos x="T10" y="T11"/>
                </a:cxn>
              </a:cxnLst>
              <a:rect l="0" t="0" r="r" b="b"/>
              <a:pathLst>
                <a:path w="81" h="45">
                  <a:moveTo>
                    <a:pt x="81" y="34"/>
                  </a:moveTo>
                  <a:lnTo>
                    <a:pt x="47" y="0"/>
                  </a:lnTo>
                  <a:lnTo>
                    <a:pt x="0" y="0"/>
                  </a:lnTo>
                  <a:lnTo>
                    <a:pt x="0" y="45"/>
                  </a:lnTo>
                  <a:lnTo>
                    <a:pt x="81" y="45"/>
                  </a:lnTo>
                  <a:lnTo>
                    <a:pt x="81" y="34"/>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8" name="Freeform 157"/>
            <p:cNvSpPr>
              <a:spLocks/>
            </p:cNvSpPr>
            <p:nvPr/>
          </p:nvSpPr>
          <p:spPr bwMode="auto">
            <a:xfrm>
              <a:off x="6312" y="2721"/>
              <a:ext cx="81" cy="45"/>
            </a:xfrm>
            <a:custGeom>
              <a:avLst/>
              <a:gdLst>
                <a:gd name="T0" fmla="*/ 81 w 81"/>
                <a:gd name="T1" fmla="*/ 34 h 45"/>
                <a:gd name="T2" fmla="*/ 47 w 81"/>
                <a:gd name="T3" fmla="*/ 0 h 45"/>
                <a:gd name="T4" fmla="*/ 0 w 81"/>
                <a:gd name="T5" fmla="*/ 0 h 45"/>
                <a:gd name="T6" fmla="*/ 0 w 81"/>
                <a:gd name="T7" fmla="*/ 45 h 45"/>
                <a:gd name="T8" fmla="*/ 81 w 81"/>
                <a:gd name="T9" fmla="*/ 45 h 45"/>
                <a:gd name="T10" fmla="*/ 81 w 81"/>
                <a:gd name="T11" fmla="*/ 34 h 45"/>
              </a:gdLst>
              <a:ahLst/>
              <a:cxnLst>
                <a:cxn ang="0">
                  <a:pos x="T0" y="T1"/>
                </a:cxn>
                <a:cxn ang="0">
                  <a:pos x="T2" y="T3"/>
                </a:cxn>
                <a:cxn ang="0">
                  <a:pos x="T4" y="T5"/>
                </a:cxn>
                <a:cxn ang="0">
                  <a:pos x="T6" y="T7"/>
                </a:cxn>
                <a:cxn ang="0">
                  <a:pos x="T8" y="T9"/>
                </a:cxn>
                <a:cxn ang="0">
                  <a:pos x="T10" y="T11"/>
                </a:cxn>
              </a:cxnLst>
              <a:rect l="0" t="0" r="r" b="b"/>
              <a:pathLst>
                <a:path w="81" h="45">
                  <a:moveTo>
                    <a:pt x="81" y="34"/>
                  </a:moveTo>
                  <a:lnTo>
                    <a:pt x="47" y="0"/>
                  </a:lnTo>
                  <a:lnTo>
                    <a:pt x="0" y="0"/>
                  </a:lnTo>
                  <a:lnTo>
                    <a:pt x="0" y="45"/>
                  </a:lnTo>
                  <a:lnTo>
                    <a:pt x="81" y="45"/>
                  </a:lnTo>
                  <a:lnTo>
                    <a:pt x="81"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9" name="Freeform 158"/>
            <p:cNvSpPr>
              <a:spLocks/>
            </p:cNvSpPr>
            <p:nvPr/>
          </p:nvSpPr>
          <p:spPr bwMode="auto">
            <a:xfrm>
              <a:off x="6088" y="2522"/>
              <a:ext cx="271" cy="199"/>
            </a:xfrm>
            <a:custGeom>
              <a:avLst/>
              <a:gdLst>
                <a:gd name="T0" fmla="*/ 0 w 271"/>
                <a:gd name="T1" fmla="*/ 0 h 199"/>
                <a:gd name="T2" fmla="*/ 0 w 271"/>
                <a:gd name="T3" fmla="*/ 46 h 199"/>
                <a:gd name="T4" fmla="*/ 225 w 271"/>
                <a:gd name="T5" fmla="*/ 46 h 199"/>
                <a:gd name="T6" fmla="*/ 225 w 271"/>
                <a:gd name="T7" fmla="*/ 199 h 199"/>
                <a:gd name="T8" fmla="*/ 271 w 271"/>
                <a:gd name="T9" fmla="*/ 199 h 199"/>
                <a:gd name="T10" fmla="*/ 271 w 271"/>
                <a:gd name="T11" fmla="*/ 0 h 199"/>
                <a:gd name="T12" fmla="*/ 0 w 271"/>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271" h="199">
                  <a:moveTo>
                    <a:pt x="0" y="0"/>
                  </a:moveTo>
                  <a:lnTo>
                    <a:pt x="0" y="46"/>
                  </a:lnTo>
                  <a:lnTo>
                    <a:pt x="225" y="46"/>
                  </a:lnTo>
                  <a:lnTo>
                    <a:pt x="225" y="199"/>
                  </a:lnTo>
                  <a:lnTo>
                    <a:pt x="271" y="199"/>
                  </a:lnTo>
                  <a:lnTo>
                    <a:pt x="271"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0" name="Freeform 159"/>
            <p:cNvSpPr>
              <a:spLocks/>
            </p:cNvSpPr>
            <p:nvPr/>
          </p:nvSpPr>
          <p:spPr bwMode="auto">
            <a:xfrm>
              <a:off x="6088" y="2522"/>
              <a:ext cx="271" cy="199"/>
            </a:xfrm>
            <a:custGeom>
              <a:avLst/>
              <a:gdLst>
                <a:gd name="T0" fmla="*/ 0 w 271"/>
                <a:gd name="T1" fmla="*/ 0 h 199"/>
                <a:gd name="T2" fmla="*/ 0 w 271"/>
                <a:gd name="T3" fmla="*/ 46 h 199"/>
                <a:gd name="T4" fmla="*/ 225 w 271"/>
                <a:gd name="T5" fmla="*/ 46 h 199"/>
                <a:gd name="T6" fmla="*/ 225 w 271"/>
                <a:gd name="T7" fmla="*/ 199 h 199"/>
                <a:gd name="T8" fmla="*/ 271 w 271"/>
                <a:gd name="T9" fmla="*/ 199 h 199"/>
                <a:gd name="T10" fmla="*/ 271 w 271"/>
                <a:gd name="T11" fmla="*/ 0 h 199"/>
                <a:gd name="T12" fmla="*/ 0 w 271"/>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271" h="199">
                  <a:moveTo>
                    <a:pt x="0" y="0"/>
                  </a:moveTo>
                  <a:lnTo>
                    <a:pt x="0" y="46"/>
                  </a:lnTo>
                  <a:lnTo>
                    <a:pt x="225" y="46"/>
                  </a:lnTo>
                  <a:lnTo>
                    <a:pt x="225" y="199"/>
                  </a:lnTo>
                  <a:lnTo>
                    <a:pt x="271" y="199"/>
                  </a:lnTo>
                  <a:lnTo>
                    <a:pt x="27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1" name="Rectangle 160"/>
            <p:cNvSpPr>
              <a:spLocks noChangeArrowheads="1"/>
            </p:cNvSpPr>
            <p:nvPr/>
          </p:nvSpPr>
          <p:spPr bwMode="auto">
            <a:xfrm>
              <a:off x="6252" y="2531"/>
              <a:ext cx="45" cy="19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2" name="Rectangle 161"/>
            <p:cNvSpPr>
              <a:spLocks noChangeArrowheads="1"/>
            </p:cNvSpPr>
            <p:nvPr/>
          </p:nvSpPr>
          <p:spPr bwMode="auto">
            <a:xfrm>
              <a:off x="6252" y="2531"/>
              <a:ext cx="4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3" name="Freeform 162"/>
            <p:cNvSpPr>
              <a:spLocks/>
            </p:cNvSpPr>
            <p:nvPr/>
          </p:nvSpPr>
          <p:spPr bwMode="auto">
            <a:xfrm>
              <a:off x="6088" y="2219"/>
              <a:ext cx="188" cy="304"/>
            </a:xfrm>
            <a:custGeom>
              <a:avLst/>
              <a:gdLst>
                <a:gd name="T0" fmla="*/ 321 w 399"/>
                <a:gd name="T1" fmla="*/ 18 h 645"/>
                <a:gd name="T2" fmla="*/ 102 w 399"/>
                <a:gd name="T3" fmla="*/ 18 h 645"/>
                <a:gd name="T4" fmla="*/ 103 w 399"/>
                <a:gd name="T5" fmla="*/ 19 h 645"/>
                <a:gd name="T6" fmla="*/ 0 w 399"/>
                <a:gd name="T7" fmla="*/ 147 h 645"/>
                <a:gd name="T8" fmla="*/ 0 w 399"/>
                <a:gd name="T9" fmla="*/ 645 h 645"/>
                <a:gd name="T10" fmla="*/ 399 w 399"/>
                <a:gd name="T11" fmla="*/ 645 h 645"/>
                <a:gd name="T12" fmla="*/ 399 w 399"/>
                <a:gd name="T13" fmla="*/ 153 h 645"/>
                <a:gd name="T14" fmla="*/ 321 w 399"/>
                <a:gd name="T15" fmla="*/ 18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9" h="645">
                  <a:moveTo>
                    <a:pt x="321" y="18"/>
                  </a:moveTo>
                  <a:cubicBezTo>
                    <a:pt x="102" y="18"/>
                    <a:pt x="102" y="18"/>
                    <a:pt x="102" y="18"/>
                  </a:cubicBezTo>
                  <a:cubicBezTo>
                    <a:pt x="103" y="19"/>
                    <a:pt x="103" y="19"/>
                    <a:pt x="103" y="19"/>
                  </a:cubicBezTo>
                  <a:cubicBezTo>
                    <a:pt x="103" y="19"/>
                    <a:pt x="0" y="0"/>
                    <a:pt x="0" y="147"/>
                  </a:cubicBezTo>
                  <a:cubicBezTo>
                    <a:pt x="0" y="645"/>
                    <a:pt x="0" y="645"/>
                    <a:pt x="0" y="645"/>
                  </a:cubicBezTo>
                  <a:cubicBezTo>
                    <a:pt x="399" y="645"/>
                    <a:pt x="399" y="645"/>
                    <a:pt x="399" y="645"/>
                  </a:cubicBezTo>
                  <a:cubicBezTo>
                    <a:pt x="399" y="153"/>
                    <a:pt x="399" y="153"/>
                    <a:pt x="399" y="153"/>
                  </a:cubicBezTo>
                  <a:cubicBezTo>
                    <a:pt x="399" y="39"/>
                    <a:pt x="342" y="21"/>
                    <a:pt x="321" y="18"/>
                  </a:cubicBezTo>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4" name="Rectangle 163"/>
            <p:cNvSpPr>
              <a:spLocks noChangeArrowheads="1"/>
            </p:cNvSpPr>
            <p:nvPr/>
          </p:nvSpPr>
          <p:spPr bwMode="auto">
            <a:xfrm>
              <a:off x="6327" y="2721"/>
              <a:ext cx="10" cy="45"/>
            </a:xfrm>
            <a:prstGeom prst="rect">
              <a:avLst/>
            </a:prstGeom>
            <a:solidFill>
              <a:srgbClr val="001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5" name="Rectangle 164"/>
            <p:cNvSpPr>
              <a:spLocks noChangeArrowheads="1"/>
            </p:cNvSpPr>
            <p:nvPr/>
          </p:nvSpPr>
          <p:spPr bwMode="auto">
            <a:xfrm>
              <a:off x="6327" y="2721"/>
              <a:ext cx="10"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6" name="Rectangle 165"/>
            <p:cNvSpPr>
              <a:spLocks noChangeArrowheads="1"/>
            </p:cNvSpPr>
            <p:nvPr/>
          </p:nvSpPr>
          <p:spPr bwMode="auto">
            <a:xfrm>
              <a:off x="6327" y="2546"/>
              <a:ext cx="10" cy="175"/>
            </a:xfrm>
            <a:prstGeom prst="rect">
              <a:avLst/>
            </a:prstGeom>
            <a:solidFill>
              <a:srgbClr val="00A0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7" name="Rectangle 166"/>
            <p:cNvSpPr>
              <a:spLocks noChangeArrowheads="1"/>
            </p:cNvSpPr>
            <p:nvPr/>
          </p:nvSpPr>
          <p:spPr bwMode="auto">
            <a:xfrm>
              <a:off x="6327" y="2546"/>
              <a:ext cx="1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8" name="Freeform 167"/>
            <p:cNvSpPr>
              <a:spLocks/>
            </p:cNvSpPr>
            <p:nvPr/>
          </p:nvSpPr>
          <p:spPr bwMode="auto">
            <a:xfrm>
              <a:off x="6252" y="2721"/>
              <a:ext cx="72" cy="45"/>
            </a:xfrm>
            <a:custGeom>
              <a:avLst/>
              <a:gdLst>
                <a:gd name="T0" fmla="*/ 72 w 72"/>
                <a:gd name="T1" fmla="*/ 34 h 45"/>
                <a:gd name="T2" fmla="*/ 46 w 72"/>
                <a:gd name="T3" fmla="*/ 0 h 45"/>
                <a:gd name="T4" fmla="*/ 0 w 72"/>
                <a:gd name="T5" fmla="*/ 0 h 45"/>
                <a:gd name="T6" fmla="*/ 0 w 72"/>
                <a:gd name="T7" fmla="*/ 45 h 45"/>
                <a:gd name="T8" fmla="*/ 72 w 72"/>
                <a:gd name="T9" fmla="*/ 45 h 45"/>
                <a:gd name="T10" fmla="*/ 72 w 72"/>
                <a:gd name="T11" fmla="*/ 34 h 45"/>
              </a:gdLst>
              <a:ahLst/>
              <a:cxnLst>
                <a:cxn ang="0">
                  <a:pos x="T0" y="T1"/>
                </a:cxn>
                <a:cxn ang="0">
                  <a:pos x="T2" y="T3"/>
                </a:cxn>
                <a:cxn ang="0">
                  <a:pos x="T4" y="T5"/>
                </a:cxn>
                <a:cxn ang="0">
                  <a:pos x="T6" y="T7"/>
                </a:cxn>
                <a:cxn ang="0">
                  <a:pos x="T8" y="T9"/>
                </a:cxn>
                <a:cxn ang="0">
                  <a:pos x="T10" y="T11"/>
                </a:cxn>
              </a:cxnLst>
              <a:rect l="0" t="0" r="r" b="b"/>
              <a:pathLst>
                <a:path w="72" h="45">
                  <a:moveTo>
                    <a:pt x="72" y="34"/>
                  </a:moveTo>
                  <a:lnTo>
                    <a:pt x="46" y="0"/>
                  </a:lnTo>
                  <a:lnTo>
                    <a:pt x="0" y="0"/>
                  </a:lnTo>
                  <a:lnTo>
                    <a:pt x="0" y="45"/>
                  </a:lnTo>
                  <a:lnTo>
                    <a:pt x="72" y="45"/>
                  </a:lnTo>
                  <a:lnTo>
                    <a:pt x="72" y="34"/>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9" name="Freeform 168"/>
            <p:cNvSpPr>
              <a:spLocks/>
            </p:cNvSpPr>
            <p:nvPr/>
          </p:nvSpPr>
          <p:spPr bwMode="auto">
            <a:xfrm>
              <a:off x="6252" y="2721"/>
              <a:ext cx="72" cy="45"/>
            </a:xfrm>
            <a:custGeom>
              <a:avLst/>
              <a:gdLst>
                <a:gd name="T0" fmla="*/ 72 w 72"/>
                <a:gd name="T1" fmla="*/ 34 h 45"/>
                <a:gd name="T2" fmla="*/ 46 w 72"/>
                <a:gd name="T3" fmla="*/ 0 h 45"/>
                <a:gd name="T4" fmla="*/ 0 w 72"/>
                <a:gd name="T5" fmla="*/ 0 h 45"/>
                <a:gd name="T6" fmla="*/ 0 w 72"/>
                <a:gd name="T7" fmla="*/ 45 h 45"/>
                <a:gd name="T8" fmla="*/ 72 w 72"/>
                <a:gd name="T9" fmla="*/ 45 h 45"/>
                <a:gd name="T10" fmla="*/ 72 w 72"/>
                <a:gd name="T11" fmla="*/ 34 h 45"/>
              </a:gdLst>
              <a:ahLst/>
              <a:cxnLst>
                <a:cxn ang="0">
                  <a:pos x="T0" y="T1"/>
                </a:cxn>
                <a:cxn ang="0">
                  <a:pos x="T2" y="T3"/>
                </a:cxn>
                <a:cxn ang="0">
                  <a:pos x="T4" y="T5"/>
                </a:cxn>
                <a:cxn ang="0">
                  <a:pos x="T6" y="T7"/>
                </a:cxn>
                <a:cxn ang="0">
                  <a:pos x="T8" y="T9"/>
                </a:cxn>
                <a:cxn ang="0">
                  <a:pos x="T10" y="T11"/>
                </a:cxn>
              </a:cxnLst>
              <a:rect l="0" t="0" r="r" b="b"/>
              <a:pathLst>
                <a:path w="72" h="45">
                  <a:moveTo>
                    <a:pt x="72" y="34"/>
                  </a:moveTo>
                  <a:lnTo>
                    <a:pt x="46" y="0"/>
                  </a:lnTo>
                  <a:lnTo>
                    <a:pt x="0" y="0"/>
                  </a:lnTo>
                  <a:lnTo>
                    <a:pt x="0" y="45"/>
                  </a:lnTo>
                  <a:lnTo>
                    <a:pt x="72" y="45"/>
                  </a:lnTo>
                  <a:lnTo>
                    <a:pt x="72"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0" name="Rectangle 169"/>
            <p:cNvSpPr>
              <a:spLocks noChangeArrowheads="1"/>
            </p:cNvSpPr>
            <p:nvPr/>
          </p:nvSpPr>
          <p:spPr bwMode="auto">
            <a:xfrm>
              <a:off x="6238" y="2568"/>
              <a:ext cx="14" cy="1"/>
            </a:xfrm>
            <a:prstGeom prst="rect">
              <a:avLst/>
            </a:prstGeom>
            <a:solidFill>
              <a:srgbClr val="006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1" name="Rectangle 170"/>
            <p:cNvSpPr>
              <a:spLocks noChangeArrowheads="1"/>
            </p:cNvSpPr>
            <p:nvPr/>
          </p:nvSpPr>
          <p:spPr bwMode="auto">
            <a:xfrm>
              <a:off x="6238" y="2568"/>
              <a:ext cx="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2" name="Rectangle 171"/>
            <p:cNvSpPr>
              <a:spLocks noChangeArrowheads="1"/>
            </p:cNvSpPr>
            <p:nvPr/>
          </p:nvSpPr>
          <p:spPr bwMode="auto">
            <a:xfrm>
              <a:off x="6163" y="2568"/>
              <a:ext cx="75" cy="1"/>
            </a:xfrm>
            <a:prstGeom prst="rect">
              <a:avLst/>
            </a:prstGeom>
            <a:solidFill>
              <a:srgbClr val="0053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3" name="Rectangle 172"/>
            <p:cNvSpPr>
              <a:spLocks noChangeArrowheads="1"/>
            </p:cNvSpPr>
            <p:nvPr/>
          </p:nvSpPr>
          <p:spPr bwMode="auto">
            <a:xfrm>
              <a:off x="6163" y="2568"/>
              <a:ext cx="7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4" name="Freeform 173"/>
            <p:cNvSpPr>
              <a:spLocks/>
            </p:cNvSpPr>
            <p:nvPr/>
          </p:nvSpPr>
          <p:spPr bwMode="auto">
            <a:xfrm>
              <a:off x="6163" y="2546"/>
              <a:ext cx="89" cy="22"/>
            </a:xfrm>
            <a:custGeom>
              <a:avLst/>
              <a:gdLst>
                <a:gd name="T0" fmla="*/ 89 w 89"/>
                <a:gd name="T1" fmla="*/ 0 h 22"/>
                <a:gd name="T2" fmla="*/ 0 w 89"/>
                <a:gd name="T3" fmla="*/ 0 h 22"/>
                <a:gd name="T4" fmla="*/ 0 w 89"/>
                <a:gd name="T5" fmla="*/ 22 h 22"/>
                <a:gd name="T6" fmla="*/ 75 w 89"/>
                <a:gd name="T7" fmla="*/ 22 h 22"/>
                <a:gd name="T8" fmla="*/ 89 w 89"/>
                <a:gd name="T9" fmla="*/ 22 h 22"/>
                <a:gd name="T10" fmla="*/ 89 w 89"/>
                <a:gd name="T11" fmla="*/ 0 h 22"/>
              </a:gdLst>
              <a:ahLst/>
              <a:cxnLst>
                <a:cxn ang="0">
                  <a:pos x="T0" y="T1"/>
                </a:cxn>
                <a:cxn ang="0">
                  <a:pos x="T2" y="T3"/>
                </a:cxn>
                <a:cxn ang="0">
                  <a:pos x="T4" y="T5"/>
                </a:cxn>
                <a:cxn ang="0">
                  <a:pos x="T6" y="T7"/>
                </a:cxn>
                <a:cxn ang="0">
                  <a:pos x="T8" y="T9"/>
                </a:cxn>
                <a:cxn ang="0">
                  <a:pos x="T10" y="T11"/>
                </a:cxn>
              </a:cxnLst>
              <a:rect l="0" t="0" r="r" b="b"/>
              <a:pathLst>
                <a:path w="89" h="22">
                  <a:moveTo>
                    <a:pt x="89" y="0"/>
                  </a:moveTo>
                  <a:lnTo>
                    <a:pt x="0" y="0"/>
                  </a:lnTo>
                  <a:lnTo>
                    <a:pt x="0" y="22"/>
                  </a:lnTo>
                  <a:lnTo>
                    <a:pt x="75" y="22"/>
                  </a:lnTo>
                  <a:lnTo>
                    <a:pt x="89" y="22"/>
                  </a:lnTo>
                  <a:lnTo>
                    <a:pt x="89" y="0"/>
                  </a:lnTo>
                  <a:close/>
                </a:path>
              </a:pathLst>
            </a:custGeom>
            <a:solidFill>
              <a:srgbClr val="00A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5" name="Freeform 174"/>
            <p:cNvSpPr>
              <a:spLocks/>
            </p:cNvSpPr>
            <p:nvPr/>
          </p:nvSpPr>
          <p:spPr bwMode="auto">
            <a:xfrm>
              <a:off x="6163" y="2546"/>
              <a:ext cx="89" cy="22"/>
            </a:xfrm>
            <a:custGeom>
              <a:avLst/>
              <a:gdLst>
                <a:gd name="T0" fmla="*/ 89 w 89"/>
                <a:gd name="T1" fmla="*/ 0 h 22"/>
                <a:gd name="T2" fmla="*/ 0 w 89"/>
                <a:gd name="T3" fmla="*/ 0 h 22"/>
                <a:gd name="T4" fmla="*/ 0 w 89"/>
                <a:gd name="T5" fmla="*/ 22 h 22"/>
                <a:gd name="T6" fmla="*/ 75 w 89"/>
                <a:gd name="T7" fmla="*/ 22 h 22"/>
                <a:gd name="T8" fmla="*/ 89 w 89"/>
                <a:gd name="T9" fmla="*/ 22 h 22"/>
                <a:gd name="T10" fmla="*/ 89 w 89"/>
                <a:gd name="T11" fmla="*/ 0 h 22"/>
              </a:gdLst>
              <a:ahLst/>
              <a:cxnLst>
                <a:cxn ang="0">
                  <a:pos x="T0" y="T1"/>
                </a:cxn>
                <a:cxn ang="0">
                  <a:pos x="T2" y="T3"/>
                </a:cxn>
                <a:cxn ang="0">
                  <a:pos x="T4" y="T5"/>
                </a:cxn>
                <a:cxn ang="0">
                  <a:pos x="T6" y="T7"/>
                </a:cxn>
                <a:cxn ang="0">
                  <a:pos x="T8" y="T9"/>
                </a:cxn>
                <a:cxn ang="0">
                  <a:pos x="T10" y="T11"/>
                </a:cxn>
              </a:cxnLst>
              <a:rect l="0" t="0" r="r" b="b"/>
              <a:pathLst>
                <a:path w="89" h="22">
                  <a:moveTo>
                    <a:pt x="89" y="0"/>
                  </a:moveTo>
                  <a:lnTo>
                    <a:pt x="0" y="0"/>
                  </a:lnTo>
                  <a:lnTo>
                    <a:pt x="0" y="22"/>
                  </a:lnTo>
                  <a:lnTo>
                    <a:pt x="75" y="22"/>
                  </a:lnTo>
                  <a:lnTo>
                    <a:pt x="89" y="22"/>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6" name="Freeform 175"/>
            <p:cNvSpPr>
              <a:spLocks/>
            </p:cNvSpPr>
            <p:nvPr/>
          </p:nvSpPr>
          <p:spPr bwMode="auto">
            <a:xfrm>
              <a:off x="6252" y="2546"/>
              <a:ext cx="21" cy="175"/>
            </a:xfrm>
            <a:custGeom>
              <a:avLst/>
              <a:gdLst>
                <a:gd name="T0" fmla="*/ 21 w 21"/>
                <a:gd name="T1" fmla="*/ 0 h 175"/>
                <a:gd name="T2" fmla="*/ 0 w 21"/>
                <a:gd name="T3" fmla="*/ 0 h 175"/>
                <a:gd name="T4" fmla="*/ 0 w 21"/>
                <a:gd name="T5" fmla="*/ 22 h 175"/>
                <a:gd name="T6" fmla="*/ 0 w 21"/>
                <a:gd name="T7" fmla="*/ 22 h 175"/>
                <a:gd name="T8" fmla="*/ 0 w 21"/>
                <a:gd name="T9" fmla="*/ 175 h 175"/>
                <a:gd name="T10" fmla="*/ 21 w 21"/>
                <a:gd name="T11" fmla="*/ 175 h 175"/>
                <a:gd name="T12" fmla="*/ 21 w 21"/>
                <a:gd name="T13" fmla="*/ 3 h 175"/>
                <a:gd name="T14" fmla="*/ 21 w 21"/>
                <a:gd name="T15" fmla="*/ 3 h 175"/>
                <a:gd name="T16" fmla="*/ 21 w 21"/>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5">
                  <a:moveTo>
                    <a:pt x="21" y="0"/>
                  </a:moveTo>
                  <a:lnTo>
                    <a:pt x="0" y="0"/>
                  </a:lnTo>
                  <a:lnTo>
                    <a:pt x="0" y="22"/>
                  </a:lnTo>
                  <a:lnTo>
                    <a:pt x="0" y="22"/>
                  </a:lnTo>
                  <a:lnTo>
                    <a:pt x="0" y="175"/>
                  </a:lnTo>
                  <a:lnTo>
                    <a:pt x="21" y="175"/>
                  </a:lnTo>
                  <a:lnTo>
                    <a:pt x="21" y="3"/>
                  </a:lnTo>
                  <a:lnTo>
                    <a:pt x="21" y="3"/>
                  </a:lnTo>
                  <a:lnTo>
                    <a:pt x="21" y="0"/>
                  </a:lnTo>
                  <a:close/>
                </a:path>
              </a:pathLst>
            </a:custGeom>
            <a:solidFill>
              <a:srgbClr val="00A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7" name="Freeform 176"/>
            <p:cNvSpPr>
              <a:spLocks/>
            </p:cNvSpPr>
            <p:nvPr/>
          </p:nvSpPr>
          <p:spPr bwMode="auto">
            <a:xfrm>
              <a:off x="6252" y="2546"/>
              <a:ext cx="21" cy="175"/>
            </a:xfrm>
            <a:custGeom>
              <a:avLst/>
              <a:gdLst>
                <a:gd name="T0" fmla="*/ 21 w 21"/>
                <a:gd name="T1" fmla="*/ 0 h 175"/>
                <a:gd name="T2" fmla="*/ 0 w 21"/>
                <a:gd name="T3" fmla="*/ 0 h 175"/>
                <a:gd name="T4" fmla="*/ 0 w 21"/>
                <a:gd name="T5" fmla="*/ 22 h 175"/>
                <a:gd name="T6" fmla="*/ 0 w 21"/>
                <a:gd name="T7" fmla="*/ 22 h 175"/>
                <a:gd name="T8" fmla="*/ 0 w 21"/>
                <a:gd name="T9" fmla="*/ 175 h 175"/>
                <a:gd name="T10" fmla="*/ 21 w 21"/>
                <a:gd name="T11" fmla="*/ 175 h 175"/>
                <a:gd name="T12" fmla="*/ 21 w 21"/>
                <a:gd name="T13" fmla="*/ 3 h 175"/>
                <a:gd name="T14" fmla="*/ 21 w 21"/>
                <a:gd name="T15" fmla="*/ 3 h 175"/>
                <a:gd name="T16" fmla="*/ 21 w 21"/>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5">
                  <a:moveTo>
                    <a:pt x="21" y="0"/>
                  </a:moveTo>
                  <a:lnTo>
                    <a:pt x="0" y="0"/>
                  </a:lnTo>
                  <a:lnTo>
                    <a:pt x="0" y="22"/>
                  </a:lnTo>
                  <a:lnTo>
                    <a:pt x="0" y="22"/>
                  </a:lnTo>
                  <a:lnTo>
                    <a:pt x="0" y="175"/>
                  </a:lnTo>
                  <a:lnTo>
                    <a:pt x="21" y="175"/>
                  </a:lnTo>
                  <a:lnTo>
                    <a:pt x="21" y="3"/>
                  </a:lnTo>
                  <a:lnTo>
                    <a:pt x="21"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8" name="Rectangle 177"/>
            <p:cNvSpPr>
              <a:spLocks noChangeArrowheads="1"/>
            </p:cNvSpPr>
            <p:nvPr/>
          </p:nvSpPr>
          <p:spPr bwMode="auto">
            <a:xfrm>
              <a:off x="6088" y="2568"/>
              <a:ext cx="43" cy="1"/>
            </a:xfrm>
            <a:prstGeom prst="rect">
              <a:avLst/>
            </a:prstGeom>
            <a:solidFill>
              <a:srgbClr val="0053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9" name="Rectangle 178"/>
            <p:cNvSpPr>
              <a:spLocks noChangeArrowheads="1"/>
            </p:cNvSpPr>
            <p:nvPr/>
          </p:nvSpPr>
          <p:spPr bwMode="auto">
            <a:xfrm>
              <a:off x="6088" y="2568"/>
              <a:ext cx="4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0" name="Rectangle 179"/>
            <p:cNvSpPr>
              <a:spLocks noChangeArrowheads="1"/>
            </p:cNvSpPr>
            <p:nvPr/>
          </p:nvSpPr>
          <p:spPr bwMode="auto">
            <a:xfrm>
              <a:off x="6088" y="2546"/>
              <a:ext cx="43" cy="22"/>
            </a:xfrm>
            <a:prstGeom prst="rect">
              <a:avLst/>
            </a:prstGeom>
            <a:solidFill>
              <a:srgbClr val="00A0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1" name="Rectangle 180"/>
            <p:cNvSpPr>
              <a:spLocks noChangeArrowheads="1"/>
            </p:cNvSpPr>
            <p:nvPr/>
          </p:nvSpPr>
          <p:spPr bwMode="auto">
            <a:xfrm>
              <a:off x="6088" y="2546"/>
              <a:ext cx="43"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2" name="Rectangle 181"/>
            <p:cNvSpPr>
              <a:spLocks noChangeArrowheads="1"/>
            </p:cNvSpPr>
            <p:nvPr/>
          </p:nvSpPr>
          <p:spPr bwMode="auto">
            <a:xfrm>
              <a:off x="6252" y="2721"/>
              <a:ext cx="21" cy="45"/>
            </a:xfrm>
            <a:prstGeom prst="rect">
              <a:avLst/>
            </a:prstGeom>
            <a:solidFill>
              <a:srgbClr val="001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3" name="Rectangle 182"/>
            <p:cNvSpPr>
              <a:spLocks noChangeArrowheads="1"/>
            </p:cNvSpPr>
            <p:nvPr/>
          </p:nvSpPr>
          <p:spPr bwMode="auto">
            <a:xfrm>
              <a:off x="6252" y="2721"/>
              <a:ext cx="21"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4" name="Rectangle 183"/>
            <p:cNvSpPr>
              <a:spLocks noChangeArrowheads="1"/>
            </p:cNvSpPr>
            <p:nvPr/>
          </p:nvSpPr>
          <p:spPr bwMode="auto">
            <a:xfrm>
              <a:off x="6294" y="2405"/>
              <a:ext cx="33" cy="36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5" name="Rectangle 184"/>
            <p:cNvSpPr>
              <a:spLocks noChangeArrowheads="1"/>
            </p:cNvSpPr>
            <p:nvPr/>
          </p:nvSpPr>
          <p:spPr bwMode="auto">
            <a:xfrm>
              <a:off x="6294" y="2405"/>
              <a:ext cx="33"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6" name="Rectangle 185"/>
            <p:cNvSpPr>
              <a:spLocks noChangeArrowheads="1"/>
            </p:cNvSpPr>
            <p:nvPr/>
          </p:nvSpPr>
          <p:spPr bwMode="auto">
            <a:xfrm>
              <a:off x="6582" y="2405"/>
              <a:ext cx="33" cy="36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7" name="Rectangle 186"/>
            <p:cNvSpPr>
              <a:spLocks noChangeArrowheads="1"/>
            </p:cNvSpPr>
            <p:nvPr/>
          </p:nvSpPr>
          <p:spPr bwMode="auto">
            <a:xfrm>
              <a:off x="6582" y="2405"/>
              <a:ext cx="33"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8" name="Freeform 187"/>
            <p:cNvSpPr>
              <a:spLocks/>
            </p:cNvSpPr>
            <p:nvPr/>
          </p:nvSpPr>
          <p:spPr bwMode="auto">
            <a:xfrm>
              <a:off x="6311" y="2416"/>
              <a:ext cx="16" cy="350"/>
            </a:xfrm>
            <a:custGeom>
              <a:avLst/>
              <a:gdLst>
                <a:gd name="T0" fmla="*/ 16 w 16"/>
                <a:gd name="T1" fmla="*/ 0 h 350"/>
                <a:gd name="T2" fmla="*/ 0 w 16"/>
                <a:gd name="T3" fmla="*/ 0 h 350"/>
                <a:gd name="T4" fmla="*/ 0 w 16"/>
                <a:gd name="T5" fmla="*/ 350 h 350"/>
                <a:gd name="T6" fmla="*/ 16 w 16"/>
                <a:gd name="T7" fmla="*/ 350 h 350"/>
                <a:gd name="T8" fmla="*/ 16 w 16"/>
                <a:gd name="T9" fmla="*/ 305 h 350"/>
                <a:gd name="T10" fmla="*/ 16 w 16"/>
                <a:gd name="T11" fmla="*/ 130 h 350"/>
                <a:gd name="T12" fmla="*/ 16 w 16"/>
                <a:gd name="T13" fmla="*/ 106 h 350"/>
                <a:gd name="T14" fmla="*/ 16 w 16"/>
                <a:gd name="T15" fmla="*/ 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50">
                  <a:moveTo>
                    <a:pt x="16" y="0"/>
                  </a:moveTo>
                  <a:lnTo>
                    <a:pt x="0" y="0"/>
                  </a:lnTo>
                  <a:lnTo>
                    <a:pt x="0" y="350"/>
                  </a:lnTo>
                  <a:lnTo>
                    <a:pt x="16" y="350"/>
                  </a:lnTo>
                  <a:lnTo>
                    <a:pt x="16" y="305"/>
                  </a:lnTo>
                  <a:lnTo>
                    <a:pt x="16" y="130"/>
                  </a:lnTo>
                  <a:lnTo>
                    <a:pt x="16" y="106"/>
                  </a:lnTo>
                  <a:lnTo>
                    <a:pt x="16" y="0"/>
                  </a:lnTo>
                  <a:close/>
                </a:path>
              </a:pathLst>
            </a:custGeom>
            <a:solidFill>
              <a:srgbClr val="006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9" name="Freeform 188"/>
            <p:cNvSpPr>
              <a:spLocks/>
            </p:cNvSpPr>
            <p:nvPr/>
          </p:nvSpPr>
          <p:spPr bwMode="auto">
            <a:xfrm>
              <a:off x="6311" y="2416"/>
              <a:ext cx="16" cy="350"/>
            </a:xfrm>
            <a:custGeom>
              <a:avLst/>
              <a:gdLst>
                <a:gd name="T0" fmla="*/ 16 w 16"/>
                <a:gd name="T1" fmla="*/ 0 h 350"/>
                <a:gd name="T2" fmla="*/ 0 w 16"/>
                <a:gd name="T3" fmla="*/ 0 h 350"/>
                <a:gd name="T4" fmla="*/ 0 w 16"/>
                <a:gd name="T5" fmla="*/ 350 h 350"/>
                <a:gd name="T6" fmla="*/ 16 w 16"/>
                <a:gd name="T7" fmla="*/ 350 h 350"/>
                <a:gd name="T8" fmla="*/ 16 w 16"/>
                <a:gd name="T9" fmla="*/ 305 h 350"/>
                <a:gd name="T10" fmla="*/ 16 w 16"/>
                <a:gd name="T11" fmla="*/ 130 h 350"/>
                <a:gd name="T12" fmla="*/ 16 w 16"/>
                <a:gd name="T13" fmla="*/ 106 h 350"/>
                <a:gd name="T14" fmla="*/ 16 w 16"/>
                <a:gd name="T15" fmla="*/ 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50">
                  <a:moveTo>
                    <a:pt x="16" y="0"/>
                  </a:moveTo>
                  <a:lnTo>
                    <a:pt x="0" y="0"/>
                  </a:lnTo>
                  <a:lnTo>
                    <a:pt x="0" y="350"/>
                  </a:lnTo>
                  <a:lnTo>
                    <a:pt x="16" y="350"/>
                  </a:lnTo>
                  <a:lnTo>
                    <a:pt x="16" y="305"/>
                  </a:lnTo>
                  <a:lnTo>
                    <a:pt x="16" y="130"/>
                  </a:lnTo>
                  <a:lnTo>
                    <a:pt x="16" y="106"/>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0" name="Freeform 189"/>
            <p:cNvSpPr>
              <a:spLocks/>
            </p:cNvSpPr>
            <p:nvPr/>
          </p:nvSpPr>
          <p:spPr bwMode="auto">
            <a:xfrm>
              <a:off x="6598" y="2416"/>
              <a:ext cx="17" cy="350"/>
            </a:xfrm>
            <a:custGeom>
              <a:avLst/>
              <a:gdLst>
                <a:gd name="T0" fmla="*/ 17 w 17"/>
                <a:gd name="T1" fmla="*/ 0 h 350"/>
                <a:gd name="T2" fmla="*/ 0 w 17"/>
                <a:gd name="T3" fmla="*/ 0 h 350"/>
                <a:gd name="T4" fmla="*/ 0 w 17"/>
                <a:gd name="T5" fmla="*/ 350 h 350"/>
                <a:gd name="T6" fmla="*/ 17 w 17"/>
                <a:gd name="T7" fmla="*/ 350 h 350"/>
                <a:gd name="T8" fmla="*/ 17 w 17"/>
                <a:gd name="T9" fmla="*/ 337 h 350"/>
                <a:gd name="T10" fmla="*/ 17 w 17"/>
                <a:gd name="T11" fmla="*/ 311 h 350"/>
                <a:gd name="T12" fmla="*/ 17 w 17"/>
                <a:gd name="T13" fmla="*/ 184 h 350"/>
                <a:gd name="T14" fmla="*/ 17 w 17"/>
                <a:gd name="T15" fmla="*/ 176 h 350"/>
                <a:gd name="T16" fmla="*/ 17 w 17"/>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50">
                  <a:moveTo>
                    <a:pt x="17" y="0"/>
                  </a:moveTo>
                  <a:lnTo>
                    <a:pt x="0" y="0"/>
                  </a:lnTo>
                  <a:lnTo>
                    <a:pt x="0" y="350"/>
                  </a:lnTo>
                  <a:lnTo>
                    <a:pt x="17" y="350"/>
                  </a:lnTo>
                  <a:lnTo>
                    <a:pt x="17" y="337"/>
                  </a:lnTo>
                  <a:lnTo>
                    <a:pt x="17" y="311"/>
                  </a:lnTo>
                  <a:lnTo>
                    <a:pt x="17" y="184"/>
                  </a:lnTo>
                  <a:lnTo>
                    <a:pt x="17" y="176"/>
                  </a:lnTo>
                  <a:lnTo>
                    <a:pt x="17" y="0"/>
                  </a:lnTo>
                  <a:close/>
                </a:path>
              </a:pathLst>
            </a:custGeom>
            <a:solidFill>
              <a:srgbClr val="006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1" name="Freeform 190"/>
            <p:cNvSpPr>
              <a:spLocks/>
            </p:cNvSpPr>
            <p:nvPr/>
          </p:nvSpPr>
          <p:spPr bwMode="auto">
            <a:xfrm>
              <a:off x="6598" y="2416"/>
              <a:ext cx="17" cy="350"/>
            </a:xfrm>
            <a:custGeom>
              <a:avLst/>
              <a:gdLst>
                <a:gd name="T0" fmla="*/ 17 w 17"/>
                <a:gd name="T1" fmla="*/ 0 h 350"/>
                <a:gd name="T2" fmla="*/ 0 w 17"/>
                <a:gd name="T3" fmla="*/ 0 h 350"/>
                <a:gd name="T4" fmla="*/ 0 w 17"/>
                <a:gd name="T5" fmla="*/ 350 h 350"/>
                <a:gd name="T6" fmla="*/ 17 w 17"/>
                <a:gd name="T7" fmla="*/ 350 h 350"/>
                <a:gd name="T8" fmla="*/ 17 w 17"/>
                <a:gd name="T9" fmla="*/ 337 h 350"/>
                <a:gd name="T10" fmla="*/ 17 w 17"/>
                <a:gd name="T11" fmla="*/ 311 h 350"/>
                <a:gd name="T12" fmla="*/ 17 w 17"/>
                <a:gd name="T13" fmla="*/ 184 h 350"/>
                <a:gd name="T14" fmla="*/ 17 w 17"/>
                <a:gd name="T15" fmla="*/ 176 h 350"/>
                <a:gd name="T16" fmla="*/ 17 w 17"/>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50">
                  <a:moveTo>
                    <a:pt x="17" y="0"/>
                  </a:moveTo>
                  <a:lnTo>
                    <a:pt x="0" y="0"/>
                  </a:lnTo>
                  <a:lnTo>
                    <a:pt x="0" y="350"/>
                  </a:lnTo>
                  <a:lnTo>
                    <a:pt x="17" y="350"/>
                  </a:lnTo>
                  <a:lnTo>
                    <a:pt x="17" y="337"/>
                  </a:lnTo>
                  <a:lnTo>
                    <a:pt x="17" y="311"/>
                  </a:lnTo>
                  <a:lnTo>
                    <a:pt x="17" y="184"/>
                  </a:lnTo>
                  <a:lnTo>
                    <a:pt x="17" y="176"/>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2" name="Rectangle 191"/>
            <p:cNvSpPr>
              <a:spLocks noChangeArrowheads="1"/>
            </p:cNvSpPr>
            <p:nvPr/>
          </p:nvSpPr>
          <p:spPr bwMode="auto">
            <a:xfrm>
              <a:off x="6419" y="2405"/>
              <a:ext cx="33" cy="36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3" name="Rectangle 192"/>
            <p:cNvSpPr>
              <a:spLocks noChangeArrowheads="1"/>
            </p:cNvSpPr>
            <p:nvPr/>
          </p:nvSpPr>
          <p:spPr bwMode="auto">
            <a:xfrm>
              <a:off x="6419" y="2405"/>
              <a:ext cx="33"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4" name="Freeform 193"/>
            <p:cNvSpPr>
              <a:spLocks/>
            </p:cNvSpPr>
            <p:nvPr/>
          </p:nvSpPr>
          <p:spPr bwMode="auto">
            <a:xfrm>
              <a:off x="6436" y="2416"/>
              <a:ext cx="16" cy="350"/>
            </a:xfrm>
            <a:custGeom>
              <a:avLst/>
              <a:gdLst>
                <a:gd name="T0" fmla="*/ 16 w 16"/>
                <a:gd name="T1" fmla="*/ 0 h 350"/>
                <a:gd name="T2" fmla="*/ 0 w 16"/>
                <a:gd name="T3" fmla="*/ 0 h 350"/>
                <a:gd name="T4" fmla="*/ 0 w 16"/>
                <a:gd name="T5" fmla="*/ 350 h 350"/>
                <a:gd name="T6" fmla="*/ 16 w 16"/>
                <a:gd name="T7" fmla="*/ 350 h 350"/>
                <a:gd name="T8" fmla="*/ 16 w 16"/>
                <a:gd name="T9" fmla="*/ 322 h 350"/>
                <a:gd name="T10" fmla="*/ 16 w 16"/>
                <a:gd name="T11" fmla="*/ 0 h 350"/>
              </a:gdLst>
              <a:ahLst/>
              <a:cxnLst>
                <a:cxn ang="0">
                  <a:pos x="T0" y="T1"/>
                </a:cxn>
                <a:cxn ang="0">
                  <a:pos x="T2" y="T3"/>
                </a:cxn>
                <a:cxn ang="0">
                  <a:pos x="T4" y="T5"/>
                </a:cxn>
                <a:cxn ang="0">
                  <a:pos x="T6" y="T7"/>
                </a:cxn>
                <a:cxn ang="0">
                  <a:pos x="T8" y="T9"/>
                </a:cxn>
                <a:cxn ang="0">
                  <a:pos x="T10" y="T11"/>
                </a:cxn>
              </a:cxnLst>
              <a:rect l="0" t="0" r="r" b="b"/>
              <a:pathLst>
                <a:path w="16" h="350">
                  <a:moveTo>
                    <a:pt x="16" y="0"/>
                  </a:moveTo>
                  <a:lnTo>
                    <a:pt x="0" y="0"/>
                  </a:lnTo>
                  <a:lnTo>
                    <a:pt x="0" y="350"/>
                  </a:lnTo>
                  <a:lnTo>
                    <a:pt x="16" y="350"/>
                  </a:lnTo>
                  <a:lnTo>
                    <a:pt x="16" y="322"/>
                  </a:lnTo>
                  <a:lnTo>
                    <a:pt x="16" y="0"/>
                  </a:lnTo>
                  <a:close/>
                </a:path>
              </a:pathLst>
            </a:custGeom>
            <a:solidFill>
              <a:srgbClr val="006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5" name="Freeform 194"/>
            <p:cNvSpPr>
              <a:spLocks/>
            </p:cNvSpPr>
            <p:nvPr/>
          </p:nvSpPr>
          <p:spPr bwMode="auto">
            <a:xfrm>
              <a:off x="6436" y="2416"/>
              <a:ext cx="16" cy="350"/>
            </a:xfrm>
            <a:custGeom>
              <a:avLst/>
              <a:gdLst>
                <a:gd name="T0" fmla="*/ 16 w 16"/>
                <a:gd name="T1" fmla="*/ 0 h 350"/>
                <a:gd name="T2" fmla="*/ 0 w 16"/>
                <a:gd name="T3" fmla="*/ 0 h 350"/>
                <a:gd name="T4" fmla="*/ 0 w 16"/>
                <a:gd name="T5" fmla="*/ 350 h 350"/>
                <a:gd name="T6" fmla="*/ 16 w 16"/>
                <a:gd name="T7" fmla="*/ 350 h 350"/>
                <a:gd name="T8" fmla="*/ 16 w 16"/>
                <a:gd name="T9" fmla="*/ 322 h 350"/>
                <a:gd name="T10" fmla="*/ 16 w 16"/>
                <a:gd name="T11" fmla="*/ 0 h 350"/>
              </a:gdLst>
              <a:ahLst/>
              <a:cxnLst>
                <a:cxn ang="0">
                  <a:pos x="T0" y="T1"/>
                </a:cxn>
                <a:cxn ang="0">
                  <a:pos x="T2" y="T3"/>
                </a:cxn>
                <a:cxn ang="0">
                  <a:pos x="T4" y="T5"/>
                </a:cxn>
                <a:cxn ang="0">
                  <a:pos x="T6" y="T7"/>
                </a:cxn>
                <a:cxn ang="0">
                  <a:pos x="T8" y="T9"/>
                </a:cxn>
                <a:cxn ang="0">
                  <a:pos x="T10" y="T11"/>
                </a:cxn>
              </a:cxnLst>
              <a:rect l="0" t="0" r="r" b="b"/>
              <a:pathLst>
                <a:path w="16" h="350">
                  <a:moveTo>
                    <a:pt x="16" y="0"/>
                  </a:moveTo>
                  <a:lnTo>
                    <a:pt x="0" y="0"/>
                  </a:lnTo>
                  <a:lnTo>
                    <a:pt x="0" y="350"/>
                  </a:lnTo>
                  <a:lnTo>
                    <a:pt x="16" y="350"/>
                  </a:lnTo>
                  <a:lnTo>
                    <a:pt x="16" y="32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6" name="Rectangle 195"/>
            <p:cNvSpPr>
              <a:spLocks noChangeArrowheads="1"/>
            </p:cNvSpPr>
            <p:nvPr/>
          </p:nvSpPr>
          <p:spPr bwMode="auto">
            <a:xfrm>
              <a:off x="6256" y="2382"/>
              <a:ext cx="33" cy="141"/>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7" name="Rectangle 196"/>
            <p:cNvSpPr>
              <a:spLocks noChangeArrowheads="1"/>
            </p:cNvSpPr>
            <p:nvPr/>
          </p:nvSpPr>
          <p:spPr bwMode="auto">
            <a:xfrm>
              <a:off x="6256" y="2382"/>
              <a:ext cx="3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8" name="Rectangle 197"/>
            <p:cNvSpPr>
              <a:spLocks noChangeArrowheads="1"/>
            </p:cNvSpPr>
            <p:nvPr/>
          </p:nvSpPr>
          <p:spPr bwMode="auto">
            <a:xfrm>
              <a:off x="6088" y="2372"/>
              <a:ext cx="1" cy="109"/>
            </a:xfrm>
            <a:prstGeom prst="rect">
              <a:avLst/>
            </a:prstGeom>
            <a:solidFill>
              <a:srgbClr val="006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9" name="Freeform 198"/>
            <p:cNvSpPr>
              <a:spLocks/>
            </p:cNvSpPr>
            <p:nvPr/>
          </p:nvSpPr>
          <p:spPr bwMode="auto">
            <a:xfrm>
              <a:off x="6088" y="2372"/>
              <a:ext cx="0" cy="109"/>
            </a:xfrm>
            <a:custGeom>
              <a:avLst/>
              <a:gdLst>
                <a:gd name="T0" fmla="*/ 0 h 109"/>
                <a:gd name="T1" fmla="*/ 109 h 109"/>
                <a:gd name="T2" fmla="*/ 109 h 109"/>
                <a:gd name="T3" fmla="*/ 0 h 109"/>
              </a:gdLst>
              <a:ahLst/>
              <a:cxnLst>
                <a:cxn ang="0">
                  <a:pos x="0" y="T0"/>
                </a:cxn>
                <a:cxn ang="0">
                  <a:pos x="0" y="T1"/>
                </a:cxn>
                <a:cxn ang="0">
                  <a:pos x="0" y="T2"/>
                </a:cxn>
                <a:cxn ang="0">
                  <a:pos x="0" y="T3"/>
                </a:cxn>
              </a:cxnLst>
              <a:rect l="0" t="0" r="r" b="b"/>
              <a:pathLst>
                <a:path h="109">
                  <a:moveTo>
                    <a:pt x="0" y="0"/>
                  </a:moveTo>
                  <a:lnTo>
                    <a:pt x="0" y="109"/>
                  </a:lnTo>
                  <a:lnTo>
                    <a:pt x="0" y="10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0" name="Freeform 199"/>
            <p:cNvSpPr>
              <a:spLocks/>
            </p:cNvSpPr>
            <p:nvPr/>
          </p:nvSpPr>
          <p:spPr bwMode="auto">
            <a:xfrm>
              <a:off x="6088" y="2481"/>
              <a:ext cx="0" cy="42"/>
            </a:xfrm>
            <a:custGeom>
              <a:avLst/>
              <a:gdLst>
                <a:gd name="T0" fmla="*/ 0 h 42"/>
                <a:gd name="T1" fmla="*/ 0 h 42"/>
                <a:gd name="T2" fmla="*/ 42 h 42"/>
                <a:gd name="T3" fmla="*/ 42 h 42"/>
                <a:gd name="T4" fmla="*/ 41 h 42"/>
                <a:gd name="T5" fmla="*/ 0 h 42"/>
              </a:gdLst>
              <a:ahLst/>
              <a:cxnLst>
                <a:cxn ang="0">
                  <a:pos x="0" y="T0"/>
                </a:cxn>
                <a:cxn ang="0">
                  <a:pos x="0" y="T1"/>
                </a:cxn>
                <a:cxn ang="0">
                  <a:pos x="0" y="T2"/>
                </a:cxn>
                <a:cxn ang="0">
                  <a:pos x="0" y="T3"/>
                </a:cxn>
                <a:cxn ang="0">
                  <a:pos x="0" y="T4"/>
                </a:cxn>
                <a:cxn ang="0">
                  <a:pos x="0" y="T5"/>
                </a:cxn>
              </a:cxnLst>
              <a:rect l="0" t="0" r="r" b="b"/>
              <a:pathLst>
                <a:path h="42">
                  <a:moveTo>
                    <a:pt x="0" y="0"/>
                  </a:moveTo>
                  <a:lnTo>
                    <a:pt x="0" y="0"/>
                  </a:lnTo>
                  <a:lnTo>
                    <a:pt x="0" y="42"/>
                  </a:lnTo>
                  <a:lnTo>
                    <a:pt x="0" y="42"/>
                  </a:lnTo>
                  <a:lnTo>
                    <a:pt x="0" y="41"/>
                  </a:lnTo>
                  <a:lnTo>
                    <a:pt x="0" y="0"/>
                  </a:lnTo>
                  <a:close/>
                </a:path>
              </a:pathLst>
            </a:custGeom>
            <a:solidFill>
              <a:srgbClr val="005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1" name="Freeform 200"/>
            <p:cNvSpPr>
              <a:spLocks/>
            </p:cNvSpPr>
            <p:nvPr/>
          </p:nvSpPr>
          <p:spPr bwMode="auto">
            <a:xfrm>
              <a:off x="6088" y="2481"/>
              <a:ext cx="0" cy="42"/>
            </a:xfrm>
            <a:custGeom>
              <a:avLst/>
              <a:gdLst>
                <a:gd name="T0" fmla="*/ 0 h 42"/>
                <a:gd name="T1" fmla="*/ 0 h 42"/>
                <a:gd name="T2" fmla="*/ 42 h 42"/>
                <a:gd name="T3" fmla="*/ 42 h 42"/>
                <a:gd name="T4" fmla="*/ 41 h 42"/>
                <a:gd name="T5" fmla="*/ 0 h 42"/>
              </a:gdLst>
              <a:ahLst/>
              <a:cxnLst>
                <a:cxn ang="0">
                  <a:pos x="0" y="T0"/>
                </a:cxn>
                <a:cxn ang="0">
                  <a:pos x="0" y="T1"/>
                </a:cxn>
                <a:cxn ang="0">
                  <a:pos x="0" y="T2"/>
                </a:cxn>
                <a:cxn ang="0">
                  <a:pos x="0" y="T3"/>
                </a:cxn>
                <a:cxn ang="0">
                  <a:pos x="0" y="T4"/>
                </a:cxn>
                <a:cxn ang="0">
                  <a:pos x="0" y="T5"/>
                </a:cxn>
              </a:cxnLst>
              <a:rect l="0" t="0" r="r" b="b"/>
              <a:pathLst>
                <a:path h="42">
                  <a:moveTo>
                    <a:pt x="0" y="0"/>
                  </a:moveTo>
                  <a:lnTo>
                    <a:pt x="0" y="0"/>
                  </a:lnTo>
                  <a:lnTo>
                    <a:pt x="0" y="42"/>
                  </a:lnTo>
                  <a:lnTo>
                    <a:pt x="0" y="42"/>
                  </a:lnTo>
                  <a:lnTo>
                    <a:pt x="0" y="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2" name="Freeform 201"/>
            <p:cNvSpPr>
              <a:spLocks noEditPoints="1"/>
            </p:cNvSpPr>
            <p:nvPr/>
          </p:nvSpPr>
          <p:spPr bwMode="auto">
            <a:xfrm>
              <a:off x="6088" y="2372"/>
              <a:ext cx="168" cy="151"/>
            </a:xfrm>
            <a:custGeom>
              <a:avLst/>
              <a:gdLst>
                <a:gd name="T0" fmla="*/ 76 w 168"/>
                <a:gd name="T1" fmla="*/ 44 h 151"/>
                <a:gd name="T2" fmla="*/ 75 w 168"/>
                <a:gd name="T3" fmla="*/ 44 h 151"/>
                <a:gd name="T4" fmla="*/ 75 w 168"/>
                <a:gd name="T5" fmla="*/ 151 h 151"/>
                <a:gd name="T6" fmla="*/ 168 w 168"/>
                <a:gd name="T7" fmla="*/ 151 h 151"/>
                <a:gd name="T8" fmla="*/ 168 w 168"/>
                <a:gd name="T9" fmla="*/ 98 h 151"/>
                <a:gd name="T10" fmla="*/ 76 w 168"/>
                <a:gd name="T11" fmla="*/ 44 h 151"/>
                <a:gd name="T12" fmla="*/ 0 w 168"/>
                <a:gd name="T13" fmla="*/ 0 h 151"/>
                <a:gd name="T14" fmla="*/ 0 w 168"/>
                <a:gd name="T15" fmla="*/ 0 h 151"/>
                <a:gd name="T16" fmla="*/ 0 w 168"/>
                <a:gd name="T17" fmla="*/ 109 h 151"/>
                <a:gd name="T18" fmla="*/ 0 w 168"/>
                <a:gd name="T19" fmla="*/ 150 h 151"/>
                <a:gd name="T20" fmla="*/ 0 w 168"/>
                <a:gd name="T21" fmla="*/ 151 h 151"/>
                <a:gd name="T22" fmla="*/ 43 w 168"/>
                <a:gd name="T23" fmla="*/ 151 h 151"/>
                <a:gd name="T24" fmla="*/ 43 w 168"/>
                <a:gd name="T25" fmla="*/ 44 h 151"/>
                <a:gd name="T26" fmla="*/ 43 w 168"/>
                <a:gd name="T27" fmla="*/ 24 h 151"/>
                <a:gd name="T28" fmla="*/ 0 w 168"/>
                <a:gd name="T2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51">
                  <a:moveTo>
                    <a:pt x="76" y="44"/>
                  </a:moveTo>
                  <a:lnTo>
                    <a:pt x="75" y="44"/>
                  </a:lnTo>
                  <a:lnTo>
                    <a:pt x="75" y="151"/>
                  </a:lnTo>
                  <a:lnTo>
                    <a:pt x="168" y="151"/>
                  </a:lnTo>
                  <a:lnTo>
                    <a:pt x="168" y="98"/>
                  </a:lnTo>
                  <a:lnTo>
                    <a:pt x="76" y="44"/>
                  </a:lnTo>
                  <a:close/>
                  <a:moveTo>
                    <a:pt x="0" y="0"/>
                  </a:moveTo>
                  <a:lnTo>
                    <a:pt x="0" y="0"/>
                  </a:lnTo>
                  <a:lnTo>
                    <a:pt x="0" y="109"/>
                  </a:lnTo>
                  <a:lnTo>
                    <a:pt x="0" y="150"/>
                  </a:lnTo>
                  <a:lnTo>
                    <a:pt x="0" y="151"/>
                  </a:lnTo>
                  <a:lnTo>
                    <a:pt x="43" y="151"/>
                  </a:lnTo>
                  <a:lnTo>
                    <a:pt x="43" y="44"/>
                  </a:lnTo>
                  <a:lnTo>
                    <a:pt x="43" y="24"/>
                  </a:lnTo>
                  <a:lnTo>
                    <a:pt x="0" y="0"/>
                  </a:lnTo>
                  <a:close/>
                </a:path>
              </a:pathLst>
            </a:custGeom>
            <a:solidFill>
              <a:srgbClr val="C90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3" name="Freeform 202"/>
            <p:cNvSpPr>
              <a:spLocks noEditPoints="1"/>
            </p:cNvSpPr>
            <p:nvPr/>
          </p:nvSpPr>
          <p:spPr bwMode="auto">
            <a:xfrm>
              <a:off x="6088" y="2372"/>
              <a:ext cx="168" cy="151"/>
            </a:xfrm>
            <a:custGeom>
              <a:avLst/>
              <a:gdLst>
                <a:gd name="T0" fmla="*/ 76 w 168"/>
                <a:gd name="T1" fmla="*/ 44 h 151"/>
                <a:gd name="T2" fmla="*/ 75 w 168"/>
                <a:gd name="T3" fmla="*/ 44 h 151"/>
                <a:gd name="T4" fmla="*/ 75 w 168"/>
                <a:gd name="T5" fmla="*/ 151 h 151"/>
                <a:gd name="T6" fmla="*/ 168 w 168"/>
                <a:gd name="T7" fmla="*/ 151 h 151"/>
                <a:gd name="T8" fmla="*/ 168 w 168"/>
                <a:gd name="T9" fmla="*/ 98 h 151"/>
                <a:gd name="T10" fmla="*/ 76 w 168"/>
                <a:gd name="T11" fmla="*/ 44 h 151"/>
                <a:gd name="T12" fmla="*/ 0 w 168"/>
                <a:gd name="T13" fmla="*/ 0 h 151"/>
                <a:gd name="T14" fmla="*/ 0 w 168"/>
                <a:gd name="T15" fmla="*/ 0 h 151"/>
                <a:gd name="T16" fmla="*/ 0 w 168"/>
                <a:gd name="T17" fmla="*/ 109 h 151"/>
                <a:gd name="T18" fmla="*/ 0 w 168"/>
                <a:gd name="T19" fmla="*/ 150 h 151"/>
                <a:gd name="T20" fmla="*/ 0 w 168"/>
                <a:gd name="T21" fmla="*/ 151 h 151"/>
                <a:gd name="T22" fmla="*/ 43 w 168"/>
                <a:gd name="T23" fmla="*/ 151 h 151"/>
                <a:gd name="T24" fmla="*/ 43 w 168"/>
                <a:gd name="T25" fmla="*/ 44 h 151"/>
                <a:gd name="T26" fmla="*/ 43 w 168"/>
                <a:gd name="T27" fmla="*/ 24 h 151"/>
                <a:gd name="T28" fmla="*/ 0 w 168"/>
                <a:gd name="T2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51">
                  <a:moveTo>
                    <a:pt x="76" y="44"/>
                  </a:moveTo>
                  <a:lnTo>
                    <a:pt x="75" y="44"/>
                  </a:lnTo>
                  <a:lnTo>
                    <a:pt x="75" y="151"/>
                  </a:lnTo>
                  <a:lnTo>
                    <a:pt x="168" y="151"/>
                  </a:lnTo>
                  <a:lnTo>
                    <a:pt x="168" y="98"/>
                  </a:lnTo>
                  <a:lnTo>
                    <a:pt x="76" y="44"/>
                  </a:lnTo>
                  <a:moveTo>
                    <a:pt x="0" y="0"/>
                  </a:moveTo>
                  <a:lnTo>
                    <a:pt x="0" y="0"/>
                  </a:lnTo>
                  <a:lnTo>
                    <a:pt x="0" y="109"/>
                  </a:lnTo>
                  <a:lnTo>
                    <a:pt x="0" y="150"/>
                  </a:lnTo>
                  <a:lnTo>
                    <a:pt x="0" y="151"/>
                  </a:lnTo>
                  <a:lnTo>
                    <a:pt x="43" y="151"/>
                  </a:lnTo>
                  <a:lnTo>
                    <a:pt x="43" y="44"/>
                  </a:lnTo>
                  <a:lnTo>
                    <a:pt x="43"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4" name="Freeform 203"/>
            <p:cNvSpPr>
              <a:spLocks/>
            </p:cNvSpPr>
            <p:nvPr/>
          </p:nvSpPr>
          <p:spPr bwMode="auto">
            <a:xfrm>
              <a:off x="6235" y="2307"/>
              <a:ext cx="57" cy="57"/>
            </a:xfrm>
            <a:custGeom>
              <a:avLst/>
              <a:gdLst>
                <a:gd name="T0" fmla="*/ 104 w 121"/>
                <a:gd name="T1" fmla="*/ 22 h 121"/>
                <a:gd name="T2" fmla="*/ 38 w 121"/>
                <a:gd name="T3" fmla="*/ 17 h 121"/>
                <a:gd name="T4" fmla="*/ 36 w 121"/>
                <a:gd name="T5" fmla="*/ 18 h 121"/>
                <a:gd name="T6" fmla="*/ 36 w 121"/>
                <a:gd name="T7" fmla="*/ 18 h 121"/>
                <a:gd name="T8" fmla="*/ 0 w 121"/>
                <a:gd name="T9" fmla="*/ 50 h 121"/>
                <a:gd name="T10" fmla="*/ 61 w 121"/>
                <a:gd name="T11" fmla="*/ 121 h 121"/>
                <a:gd name="T12" fmla="*/ 97 w 121"/>
                <a:gd name="T13" fmla="*/ 89 h 121"/>
                <a:gd name="T14" fmla="*/ 97 w 121"/>
                <a:gd name="T15" fmla="*/ 89 h 121"/>
                <a:gd name="T16" fmla="*/ 99 w 121"/>
                <a:gd name="T17" fmla="*/ 88 h 121"/>
                <a:gd name="T18" fmla="*/ 104 w 121"/>
                <a:gd name="T19" fmla="*/ 2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104" y="22"/>
                  </a:moveTo>
                  <a:cubicBezTo>
                    <a:pt x="87" y="2"/>
                    <a:pt x="57" y="0"/>
                    <a:pt x="38" y="17"/>
                  </a:cubicBezTo>
                  <a:cubicBezTo>
                    <a:pt x="37" y="17"/>
                    <a:pt x="37" y="18"/>
                    <a:pt x="36" y="18"/>
                  </a:cubicBezTo>
                  <a:cubicBezTo>
                    <a:pt x="36" y="18"/>
                    <a:pt x="36" y="18"/>
                    <a:pt x="36" y="18"/>
                  </a:cubicBezTo>
                  <a:cubicBezTo>
                    <a:pt x="0" y="50"/>
                    <a:pt x="0" y="50"/>
                    <a:pt x="0" y="50"/>
                  </a:cubicBezTo>
                  <a:cubicBezTo>
                    <a:pt x="61" y="121"/>
                    <a:pt x="61" y="121"/>
                    <a:pt x="61" y="121"/>
                  </a:cubicBezTo>
                  <a:cubicBezTo>
                    <a:pt x="97" y="89"/>
                    <a:pt x="97" y="89"/>
                    <a:pt x="97" y="89"/>
                  </a:cubicBezTo>
                  <a:cubicBezTo>
                    <a:pt x="97" y="89"/>
                    <a:pt x="97" y="89"/>
                    <a:pt x="97" y="89"/>
                  </a:cubicBezTo>
                  <a:cubicBezTo>
                    <a:pt x="98" y="88"/>
                    <a:pt x="98" y="88"/>
                    <a:pt x="99" y="88"/>
                  </a:cubicBezTo>
                  <a:cubicBezTo>
                    <a:pt x="118" y="71"/>
                    <a:pt x="121" y="41"/>
                    <a:pt x="104" y="22"/>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5" name="Rectangle 204"/>
            <p:cNvSpPr>
              <a:spLocks noChangeArrowheads="1"/>
            </p:cNvSpPr>
            <p:nvPr/>
          </p:nvSpPr>
          <p:spPr bwMode="auto">
            <a:xfrm>
              <a:off x="6131" y="2379"/>
              <a:ext cx="484" cy="3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6" name="Rectangle 205"/>
            <p:cNvSpPr>
              <a:spLocks noChangeArrowheads="1"/>
            </p:cNvSpPr>
            <p:nvPr/>
          </p:nvSpPr>
          <p:spPr bwMode="auto">
            <a:xfrm>
              <a:off x="6131" y="2379"/>
              <a:ext cx="48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7" name="Freeform 206"/>
            <p:cNvSpPr>
              <a:spLocks/>
            </p:cNvSpPr>
            <p:nvPr/>
          </p:nvSpPr>
          <p:spPr bwMode="auto">
            <a:xfrm>
              <a:off x="6310" y="2379"/>
              <a:ext cx="305" cy="37"/>
            </a:xfrm>
            <a:custGeom>
              <a:avLst/>
              <a:gdLst>
                <a:gd name="T0" fmla="*/ 305 w 305"/>
                <a:gd name="T1" fmla="*/ 0 h 37"/>
                <a:gd name="T2" fmla="*/ 49 w 305"/>
                <a:gd name="T3" fmla="*/ 0 h 37"/>
                <a:gd name="T4" fmla="*/ 0 w 305"/>
                <a:gd name="T5" fmla="*/ 0 h 37"/>
                <a:gd name="T6" fmla="*/ 0 w 305"/>
                <a:gd name="T7" fmla="*/ 37 h 37"/>
                <a:gd name="T8" fmla="*/ 305 w 305"/>
                <a:gd name="T9" fmla="*/ 37 h 37"/>
                <a:gd name="T10" fmla="*/ 305 w 305"/>
                <a:gd name="T11" fmla="*/ 0 h 37"/>
              </a:gdLst>
              <a:ahLst/>
              <a:cxnLst>
                <a:cxn ang="0">
                  <a:pos x="T0" y="T1"/>
                </a:cxn>
                <a:cxn ang="0">
                  <a:pos x="T2" y="T3"/>
                </a:cxn>
                <a:cxn ang="0">
                  <a:pos x="T4" y="T5"/>
                </a:cxn>
                <a:cxn ang="0">
                  <a:pos x="T6" y="T7"/>
                </a:cxn>
                <a:cxn ang="0">
                  <a:pos x="T8" y="T9"/>
                </a:cxn>
                <a:cxn ang="0">
                  <a:pos x="T10" y="T11"/>
                </a:cxn>
              </a:cxnLst>
              <a:rect l="0" t="0" r="r" b="b"/>
              <a:pathLst>
                <a:path w="305" h="37">
                  <a:moveTo>
                    <a:pt x="305" y="0"/>
                  </a:moveTo>
                  <a:lnTo>
                    <a:pt x="49" y="0"/>
                  </a:lnTo>
                  <a:lnTo>
                    <a:pt x="0" y="0"/>
                  </a:lnTo>
                  <a:lnTo>
                    <a:pt x="0" y="37"/>
                  </a:lnTo>
                  <a:lnTo>
                    <a:pt x="305" y="37"/>
                  </a:lnTo>
                  <a:lnTo>
                    <a:pt x="305" y="0"/>
                  </a:lnTo>
                  <a:close/>
                </a:path>
              </a:pathLst>
            </a:custGeom>
            <a:solidFill>
              <a:srgbClr val="006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8" name="Freeform 207"/>
            <p:cNvSpPr>
              <a:spLocks/>
            </p:cNvSpPr>
            <p:nvPr/>
          </p:nvSpPr>
          <p:spPr bwMode="auto">
            <a:xfrm>
              <a:off x="6310" y="2379"/>
              <a:ext cx="305" cy="37"/>
            </a:xfrm>
            <a:custGeom>
              <a:avLst/>
              <a:gdLst>
                <a:gd name="T0" fmla="*/ 305 w 305"/>
                <a:gd name="T1" fmla="*/ 0 h 37"/>
                <a:gd name="T2" fmla="*/ 49 w 305"/>
                <a:gd name="T3" fmla="*/ 0 h 37"/>
                <a:gd name="T4" fmla="*/ 0 w 305"/>
                <a:gd name="T5" fmla="*/ 0 h 37"/>
                <a:gd name="T6" fmla="*/ 0 w 305"/>
                <a:gd name="T7" fmla="*/ 37 h 37"/>
                <a:gd name="T8" fmla="*/ 305 w 305"/>
                <a:gd name="T9" fmla="*/ 37 h 37"/>
                <a:gd name="T10" fmla="*/ 305 w 305"/>
                <a:gd name="T11" fmla="*/ 0 h 37"/>
              </a:gdLst>
              <a:ahLst/>
              <a:cxnLst>
                <a:cxn ang="0">
                  <a:pos x="T0" y="T1"/>
                </a:cxn>
                <a:cxn ang="0">
                  <a:pos x="T2" y="T3"/>
                </a:cxn>
                <a:cxn ang="0">
                  <a:pos x="T4" y="T5"/>
                </a:cxn>
                <a:cxn ang="0">
                  <a:pos x="T6" y="T7"/>
                </a:cxn>
                <a:cxn ang="0">
                  <a:pos x="T8" y="T9"/>
                </a:cxn>
                <a:cxn ang="0">
                  <a:pos x="T10" y="T11"/>
                </a:cxn>
              </a:cxnLst>
              <a:rect l="0" t="0" r="r" b="b"/>
              <a:pathLst>
                <a:path w="305" h="37">
                  <a:moveTo>
                    <a:pt x="305" y="0"/>
                  </a:moveTo>
                  <a:lnTo>
                    <a:pt x="49" y="0"/>
                  </a:lnTo>
                  <a:lnTo>
                    <a:pt x="0" y="0"/>
                  </a:lnTo>
                  <a:lnTo>
                    <a:pt x="0" y="37"/>
                  </a:lnTo>
                  <a:lnTo>
                    <a:pt x="305" y="37"/>
                  </a:lnTo>
                  <a:lnTo>
                    <a:pt x="3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9" name="Rectangle 208"/>
            <p:cNvSpPr>
              <a:spLocks noChangeArrowheads="1"/>
            </p:cNvSpPr>
            <p:nvPr/>
          </p:nvSpPr>
          <p:spPr bwMode="auto">
            <a:xfrm>
              <a:off x="6245" y="2357"/>
              <a:ext cx="182"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0" name="Rectangle 209"/>
            <p:cNvSpPr>
              <a:spLocks noChangeArrowheads="1"/>
            </p:cNvSpPr>
            <p:nvPr/>
          </p:nvSpPr>
          <p:spPr bwMode="auto">
            <a:xfrm>
              <a:off x="6245" y="2357"/>
              <a:ext cx="18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1" name="Freeform 210"/>
            <p:cNvSpPr>
              <a:spLocks/>
            </p:cNvSpPr>
            <p:nvPr/>
          </p:nvSpPr>
          <p:spPr bwMode="auto">
            <a:xfrm>
              <a:off x="6245" y="2357"/>
              <a:ext cx="78" cy="22"/>
            </a:xfrm>
            <a:custGeom>
              <a:avLst/>
              <a:gdLst>
                <a:gd name="T0" fmla="*/ 96 w 166"/>
                <a:gd name="T1" fmla="*/ 0 h 46"/>
                <a:gd name="T2" fmla="*/ 55 w 166"/>
                <a:gd name="T3" fmla="*/ 0 h 46"/>
                <a:gd name="T4" fmla="*/ 28 w 166"/>
                <a:gd name="T5" fmla="*/ 0 h 46"/>
                <a:gd name="T6" fmla="*/ 0 w 166"/>
                <a:gd name="T7" fmla="*/ 0 h 46"/>
                <a:gd name="T8" fmla="*/ 0 w 166"/>
                <a:gd name="T9" fmla="*/ 46 h 46"/>
                <a:gd name="T10" fmla="*/ 166 w 166"/>
                <a:gd name="T11" fmla="*/ 46 h 46"/>
                <a:gd name="T12" fmla="*/ 166 w 166"/>
                <a:gd name="T13" fmla="*/ 11 h 46"/>
                <a:gd name="T14" fmla="*/ 119 w 166"/>
                <a:gd name="T15" fmla="*/ 11 h 46"/>
                <a:gd name="T16" fmla="*/ 96 w 1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46">
                  <a:moveTo>
                    <a:pt x="96" y="0"/>
                  </a:moveTo>
                  <a:cubicBezTo>
                    <a:pt x="55" y="0"/>
                    <a:pt x="55" y="0"/>
                    <a:pt x="55" y="0"/>
                  </a:cubicBezTo>
                  <a:cubicBezTo>
                    <a:pt x="28" y="0"/>
                    <a:pt x="28" y="0"/>
                    <a:pt x="28" y="0"/>
                  </a:cubicBezTo>
                  <a:cubicBezTo>
                    <a:pt x="0" y="0"/>
                    <a:pt x="0" y="0"/>
                    <a:pt x="0" y="0"/>
                  </a:cubicBezTo>
                  <a:cubicBezTo>
                    <a:pt x="0" y="46"/>
                    <a:pt x="0" y="46"/>
                    <a:pt x="0" y="46"/>
                  </a:cubicBezTo>
                  <a:cubicBezTo>
                    <a:pt x="166" y="46"/>
                    <a:pt x="166" y="46"/>
                    <a:pt x="166" y="46"/>
                  </a:cubicBezTo>
                  <a:cubicBezTo>
                    <a:pt x="166" y="11"/>
                    <a:pt x="166" y="11"/>
                    <a:pt x="166" y="11"/>
                  </a:cubicBezTo>
                  <a:cubicBezTo>
                    <a:pt x="119" y="11"/>
                    <a:pt x="119" y="11"/>
                    <a:pt x="119" y="11"/>
                  </a:cubicBezTo>
                  <a:cubicBezTo>
                    <a:pt x="119" y="11"/>
                    <a:pt x="105" y="11"/>
                    <a:pt x="96" y="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2" name="Freeform 211"/>
            <p:cNvSpPr>
              <a:spLocks/>
            </p:cNvSpPr>
            <p:nvPr/>
          </p:nvSpPr>
          <p:spPr bwMode="auto">
            <a:xfrm>
              <a:off x="6287" y="2150"/>
              <a:ext cx="259" cy="213"/>
            </a:xfrm>
            <a:custGeom>
              <a:avLst/>
              <a:gdLst>
                <a:gd name="T0" fmla="*/ 549 w 549"/>
                <a:gd name="T1" fmla="*/ 28 h 453"/>
                <a:gd name="T2" fmla="*/ 549 w 549"/>
                <a:gd name="T3" fmla="*/ 424 h 453"/>
                <a:gd name="T4" fmla="*/ 521 w 549"/>
                <a:gd name="T5" fmla="*/ 453 h 453"/>
                <a:gd name="T6" fmla="*/ 28 w 549"/>
                <a:gd name="T7" fmla="*/ 453 h 453"/>
                <a:gd name="T8" fmla="*/ 0 w 549"/>
                <a:gd name="T9" fmla="*/ 424 h 453"/>
                <a:gd name="T10" fmla="*/ 0 w 549"/>
                <a:gd name="T11" fmla="*/ 28 h 453"/>
                <a:gd name="T12" fmla="*/ 28 w 549"/>
                <a:gd name="T13" fmla="*/ 0 h 453"/>
                <a:gd name="T14" fmla="*/ 521 w 549"/>
                <a:gd name="T15" fmla="*/ 0 h 453"/>
                <a:gd name="T16" fmla="*/ 549 w 549"/>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453">
                  <a:moveTo>
                    <a:pt x="549" y="28"/>
                  </a:moveTo>
                  <a:cubicBezTo>
                    <a:pt x="549" y="424"/>
                    <a:pt x="549" y="424"/>
                    <a:pt x="549" y="424"/>
                  </a:cubicBezTo>
                  <a:cubicBezTo>
                    <a:pt x="549" y="424"/>
                    <a:pt x="549" y="453"/>
                    <a:pt x="521" y="453"/>
                  </a:cubicBezTo>
                  <a:cubicBezTo>
                    <a:pt x="28" y="453"/>
                    <a:pt x="28" y="453"/>
                    <a:pt x="28" y="453"/>
                  </a:cubicBezTo>
                  <a:cubicBezTo>
                    <a:pt x="28" y="453"/>
                    <a:pt x="0" y="453"/>
                    <a:pt x="0" y="424"/>
                  </a:cubicBezTo>
                  <a:cubicBezTo>
                    <a:pt x="0" y="28"/>
                    <a:pt x="0" y="28"/>
                    <a:pt x="0" y="28"/>
                  </a:cubicBezTo>
                  <a:cubicBezTo>
                    <a:pt x="0" y="28"/>
                    <a:pt x="0" y="0"/>
                    <a:pt x="28" y="0"/>
                  </a:cubicBezTo>
                  <a:cubicBezTo>
                    <a:pt x="521" y="0"/>
                    <a:pt x="521" y="0"/>
                    <a:pt x="521" y="0"/>
                  </a:cubicBezTo>
                  <a:cubicBezTo>
                    <a:pt x="521" y="0"/>
                    <a:pt x="549" y="0"/>
                    <a:pt x="549" y="28"/>
                  </a:cubicBezTo>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3" name="Freeform 212"/>
            <p:cNvSpPr>
              <a:spLocks/>
            </p:cNvSpPr>
            <p:nvPr/>
          </p:nvSpPr>
          <p:spPr bwMode="auto">
            <a:xfrm>
              <a:off x="6297" y="2150"/>
              <a:ext cx="267" cy="213"/>
            </a:xfrm>
            <a:custGeom>
              <a:avLst/>
              <a:gdLst>
                <a:gd name="T0" fmla="*/ 566 w 566"/>
                <a:gd name="T1" fmla="*/ 28 h 453"/>
                <a:gd name="T2" fmla="*/ 566 w 566"/>
                <a:gd name="T3" fmla="*/ 424 h 453"/>
                <a:gd name="T4" fmla="*/ 538 w 566"/>
                <a:gd name="T5" fmla="*/ 453 h 453"/>
                <a:gd name="T6" fmla="*/ 29 w 566"/>
                <a:gd name="T7" fmla="*/ 453 h 453"/>
                <a:gd name="T8" fmla="*/ 0 w 566"/>
                <a:gd name="T9" fmla="*/ 424 h 453"/>
                <a:gd name="T10" fmla="*/ 0 w 566"/>
                <a:gd name="T11" fmla="*/ 28 h 453"/>
                <a:gd name="T12" fmla="*/ 29 w 566"/>
                <a:gd name="T13" fmla="*/ 0 h 453"/>
                <a:gd name="T14" fmla="*/ 538 w 566"/>
                <a:gd name="T15" fmla="*/ 0 h 453"/>
                <a:gd name="T16" fmla="*/ 566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566" y="28"/>
                  </a:moveTo>
                  <a:cubicBezTo>
                    <a:pt x="566" y="424"/>
                    <a:pt x="566" y="424"/>
                    <a:pt x="566" y="424"/>
                  </a:cubicBezTo>
                  <a:cubicBezTo>
                    <a:pt x="566" y="424"/>
                    <a:pt x="566" y="453"/>
                    <a:pt x="538" y="453"/>
                  </a:cubicBezTo>
                  <a:cubicBezTo>
                    <a:pt x="29" y="453"/>
                    <a:pt x="29" y="453"/>
                    <a:pt x="29" y="453"/>
                  </a:cubicBezTo>
                  <a:cubicBezTo>
                    <a:pt x="29" y="453"/>
                    <a:pt x="0" y="453"/>
                    <a:pt x="0" y="424"/>
                  </a:cubicBezTo>
                  <a:cubicBezTo>
                    <a:pt x="0" y="28"/>
                    <a:pt x="0" y="28"/>
                    <a:pt x="0" y="28"/>
                  </a:cubicBezTo>
                  <a:cubicBezTo>
                    <a:pt x="0" y="28"/>
                    <a:pt x="0" y="0"/>
                    <a:pt x="29" y="0"/>
                  </a:cubicBezTo>
                  <a:cubicBezTo>
                    <a:pt x="538" y="0"/>
                    <a:pt x="538" y="0"/>
                    <a:pt x="538" y="0"/>
                  </a:cubicBezTo>
                  <a:cubicBezTo>
                    <a:pt x="538" y="0"/>
                    <a:pt x="566" y="0"/>
                    <a:pt x="566" y="28"/>
                  </a:cubicBezTo>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4" name="Freeform 213"/>
            <p:cNvSpPr>
              <a:spLocks/>
            </p:cNvSpPr>
            <p:nvPr/>
          </p:nvSpPr>
          <p:spPr bwMode="auto">
            <a:xfrm>
              <a:off x="6297" y="2176"/>
              <a:ext cx="267" cy="187"/>
            </a:xfrm>
            <a:custGeom>
              <a:avLst/>
              <a:gdLst>
                <a:gd name="T0" fmla="*/ 566 w 566"/>
                <a:gd name="T1" fmla="*/ 0 h 397"/>
                <a:gd name="T2" fmla="*/ 0 w 566"/>
                <a:gd name="T3" fmla="*/ 340 h 397"/>
                <a:gd name="T4" fmla="*/ 0 w 566"/>
                <a:gd name="T5" fmla="*/ 368 h 397"/>
                <a:gd name="T6" fmla="*/ 29 w 566"/>
                <a:gd name="T7" fmla="*/ 397 h 397"/>
                <a:gd name="T8" fmla="*/ 538 w 566"/>
                <a:gd name="T9" fmla="*/ 397 h 397"/>
                <a:gd name="T10" fmla="*/ 566 w 566"/>
                <a:gd name="T11" fmla="*/ 368 h 397"/>
                <a:gd name="T12" fmla="*/ 566 w 566"/>
                <a:gd name="T13" fmla="*/ 368 h 397"/>
                <a:gd name="T14" fmla="*/ 566 w 566"/>
                <a:gd name="T15" fmla="*/ 368 h 397"/>
                <a:gd name="T16" fmla="*/ 566 w 566"/>
                <a:gd name="T17" fmla="*/ 17 h 397"/>
                <a:gd name="T18" fmla="*/ 566 w 566"/>
                <a:gd name="T19"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397">
                  <a:moveTo>
                    <a:pt x="566" y="0"/>
                  </a:moveTo>
                  <a:cubicBezTo>
                    <a:pt x="0" y="340"/>
                    <a:pt x="0" y="340"/>
                    <a:pt x="0" y="340"/>
                  </a:cubicBezTo>
                  <a:cubicBezTo>
                    <a:pt x="0" y="368"/>
                    <a:pt x="0" y="368"/>
                    <a:pt x="0" y="368"/>
                  </a:cubicBezTo>
                  <a:cubicBezTo>
                    <a:pt x="0" y="397"/>
                    <a:pt x="29" y="397"/>
                    <a:pt x="29" y="397"/>
                  </a:cubicBezTo>
                  <a:cubicBezTo>
                    <a:pt x="538" y="397"/>
                    <a:pt x="538" y="397"/>
                    <a:pt x="538" y="397"/>
                  </a:cubicBezTo>
                  <a:cubicBezTo>
                    <a:pt x="566" y="397"/>
                    <a:pt x="566" y="369"/>
                    <a:pt x="566" y="368"/>
                  </a:cubicBezTo>
                  <a:cubicBezTo>
                    <a:pt x="566" y="368"/>
                    <a:pt x="566" y="368"/>
                    <a:pt x="566" y="368"/>
                  </a:cubicBezTo>
                  <a:cubicBezTo>
                    <a:pt x="566" y="368"/>
                    <a:pt x="566" y="368"/>
                    <a:pt x="566" y="368"/>
                  </a:cubicBezTo>
                  <a:cubicBezTo>
                    <a:pt x="566" y="17"/>
                    <a:pt x="566" y="17"/>
                    <a:pt x="566" y="17"/>
                  </a:cubicBezTo>
                  <a:cubicBezTo>
                    <a:pt x="566" y="0"/>
                    <a:pt x="566" y="0"/>
                    <a:pt x="566" y="0"/>
                  </a:cubicBezTo>
                </a:path>
              </a:pathLst>
            </a:custGeom>
            <a:solidFill>
              <a:srgbClr val="00A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5" name="Freeform 214"/>
            <p:cNvSpPr>
              <a:spLocks/>
            </p:cNvSpPr>
            <p:nvPr/>
          </p:nvSpPr>
          <p:spPr bwMode="auto">
            <a:xfrm>
              <a:off x="6156" y="2228"/>
              <a:ext cx="59" cy="23"/>
            </a:xfrm>
            <a:custGeom>
              <a:avLst/>
              <a:gdLst>
                <a:gd name="T0" fmla="*/ 0 w 127"/>
                <a:gd name="T1" fmla="*/ 0 h 50"/>
                <a:gd name="T2" fmla="*/ 64 w 127"/>
                <a:gd name="T3" fmla="*/ 50 h 50"/>
                <a:gd name="T4" fmla="*/ 127 w 127"/>
                <a:gd name="T5" fmla="*/ 0 h 50"/>
                <a:gd name="T6" fmla="*/ 0 w 127"/>
                <a:gd name="T7" fmla="*/ 0 h 50"/>
              </a:gdLst>
              <a:ahLst/>
              <a:cxnLst>
                <a:cxn ang="0">
                  <a:pos x="T0" y="T1"/>
                </a:cxn>
                <a:cxn ang="0">
                  <a:pos x="T2" y="T3"/>
                </a:cxn>
                <a:cxn ang="0">
                  <a:pos x="T4" y="T5"/>
                </a:cxn>
                <a:cxn ang="0">
                  <a:pos x="T6" y="T7"/>
                </a:cxn>
              </a:cxnLst>
              <a:rect l="0" t="0" r="r" b="b"/>
              <a:pathLst>
                <a:path w="127" h="50">
                  <a:moveTo>
                    <a:pt x="0" y="0"/>
                  </a:moveTo>
                  <a:cubicBezTo>
                    <a:pt x="7" y="28"/>
                    <a:pt x="33" y="50"/>
                    <a:pt x="64" y="50"/>
                  </a:cubicBezTo>
                  <a:cubicBezTo>
                    <a:pt x="94" y="50"/>
                    <a:pt x="120" y="28"/>
                    <a:pt x="127" y="0"/>
                  </a:cubicBezTo>
                  <a:lnTo>
                    <a:pt x="0"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6" name="Freeform 215"/>
            <p:cNvSpPr>
              <a:spLocks/>
            </p:cNvSpPr>
            <p:nvPr/>
          </p:nvSpPr>
          <p:spPr bwMode="auto">
            <a:xfrm>
              <a:off x="6168" y="2172"/>
              <a:ext cx="47" cy="58"/>
            </a:xfrm>
            <a:custGeom>
              <a:avLst/>
              <a:gdLst>
                <a:gd name="T0" fmla="*/ 99 w 99"/>
                <a:gd name="T1" fmla="*/ 11 h 124"/>
                <a:gd name="T2" fmla="*/ 68 w 99"/>
                <a:gd name="T3" fmla="*/ 0 h 124"/>
                <a:gd name="T4" fmla="*/ 57 w 99"/>
                <a:gd name="T5" fmla="*/ 26 h 124"/>
                <a:gd name="T6" fmla="*/ 0 w 99"/>
                <a:gd name="T7" fmla="*/ 26 h 124"/>
                <a:gd name="T8" fmla="*/ 0 w 99"/>
                <a:gd name="T9" fmla="*/ 124 h 124"/>
                <a:gd name="T10" fmla="*/ 68 w 99"/>
                <a:gd name="T11" fmla="*/ 124 h 124"/>
                <a:gd name="T12" fmla="*/ 68 w 99"/>
                <a:gd name="T13" fmla="*/ 66 h 124"/>
                <a:gd name="T14" fmla="*/ 99 w 99"/>
                <a:gd name="T15" fmla="*/ 1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4">
                  <a:moveTo>
                    <a:pt x="99" y="11"/>
                  </a:moveTo>
                  <a:cubicBezTo>
                    <a:pt x="68" y="0"/>
                    <a:pt x="68" y="0"/>
                    <a:pt x="68" y="0"/>
                  </a:cubicBezTo>
                  <a:cubicBezTo>
                    <a:pt x="57" y="26"/>
                    <a:pt x="57" y="26"/>
                    <a:pt x="57" y="26"/>
                  </a:cubicBezTo>
                  <a:cubicBezTo>
                    <a:pt x="0" y="26"/>
                    <a:pt x="0" y="26"/>
                    <a:pt x="0" y="26"/>
                  </a:cubicBezTo>
                  <a:cubicBezTo>
                    <a:pt x="0" y="124"/>
                    <a:pt x="0" y="124"/>
                    <a:pt x="0" y="124"/>
                  </a:cubicBezTo>
                  <a:cubicBezTo>
                    <a:pt x="68" y="124"/>
                    <a:pt x="68" y="124"/>
                    <a:pt x="68" y="124"/>
                  </a:cubicBezTo>
                  <a:cubicBezTo>
                    <a:pt x="68" y="66"/>
                    <a:pt x="68" y="66"/>
                    <a:pt x="68" y="66"/>
                  </a:cubicBezTo>
                  <a:cubicBezTo>
                    <a:pt x="69" y="48"/>
                    <a:pt x="74" y="19"/>
                    <a:pt x="99" y="11"/>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7" name="Freeform 216"/>
            <p:cNvSpPr>
              <a:spLocks/>
            </p:cNvSpPr>
            <p:nvPr/>
          </p:nvSpPr>
          <p:spPr bwMode="auto">
            <a:xfrm>
              <a:off x="6224" y="2150"/>
              <a:ext cx="7" cy="8"/>
            </a:xfrm>
            <a:custGeom>
              <a:avLst/>
              <a:gdLst>
                <a:gd name="T0" fmla="*/ 14 w 15"/>
                <a:gd name="T1" fmla="*/ 9 h 16"/>
                <a:gd name="T2" fmla="*/ 6 w 15"/>
                <a:gd name="T3" fmla="*/ 15 h 16"/>
                <a:gd name="T4" fmla="*/ 0 w 15"/>
                <a:gd name="T5" fmla="*/ 7 h 16"/>
                <a:gd name="T6" fmla="*/ 9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6" y="15"/>
                  </a:cubicBezTo>
                  <a:cubicBezTo>
                    <a:pt x="2" y="14"/>
                    <a:pt x="0" y="11"/>
                    <a:pt x="0" y="7"/>
                  </a:cubicBezTo>
                  <a:cubicBezTo>
                    <a:pt x="1" y="3"/>
                    <a:pt x="5" y="0"/>
                    <a:pt x="9" y="1"/>
                  </a:cubicBezTo>
                  <a:cubicBezTo>
                    <a:pt x="12" y="2"/>
                    <a:pt x="15" y="5"/>
                    <a:pt x="14"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8" name="Freeform 217"/>
            <p:cNvSpPr>
              <a:spLocks/>
            </p:cNvSpPr>
            <p:nvPr/>
          </p:nvSpPr>
          <p:spPr bwMode="auto">
            <a:xfrm>
              <a:off x="6236" y="2139"/>
              <a:ext cx="20" cy="39"/>
            </a:xfrm>
            <a:custGeom>
              <a:avLst/>
              <a:gdLst>
                <a:gd name="T0" fmla="*/ 16 w 20"/>
                <a:gd name="T1" fmla="*/ 0 h 39"/>
                <a:gd name="T2" fmla="*/ 20 w 20"/>
                <a:gd name="T3" fmla="*/ 39 h 39"/>
                <a:gd name="T4" fmla="*/ 0 w 20"/>
                <a:gd name="T5" fmla="*/ 35 h 39"/>
                <a:gd name="T6" fmla="*/ 16 w 20"/>
                <a:gd name="T7" fmla="*/ 0 h 39"/>
              </a:gdLst>
              <a:ahLst/>
              <a:cxnLst>
                <a:cxn ang="0">
                  <a:pos x="T0" y="T1"/>
                </a:cxn>
                <a:cxn ang="0">
                  <a:pos x="T2" y="T3"/>
                </a:cxn>
                <a:cxn ang="0">
                  <a:pos x="T4" y="T5"/>
                </a:cxn>
                <a:cxn ang="0">
                  <a:pos x="T6" y="T7"/>
                </a:cxn>
              </a:cxnLst>
              <a:rect l="0" t="0" r="r" b="b"/>
              <a:pathLst>
                <a:path w="20" h="39">
                  <a:moveTo>
                    <a:pt x="16" y="0"/>
                  </a:moveTo>
                  <a:lnTo>
                    <a:pt x="20" y="39"/>
                  </a:lnTo>
                  <a:lnTo>
                    <a:pt x="0" y="35"/>
                  </a:lnTo>
                  <a:lnTo>
                    <a:pt x="16"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9" name="Freeform 218"/>
            <p:cNvSpPr>
              <a:spLocks/>
            </p:cNvSpPr>
            <p:nvPr/>
          </p:nvSpPr>
          <p:spPr bwMode="auto">
            <a:xfrm>
              <a:off x="6164" y="2100"/>
              <a:ext cx="93" cy="115"/>
            </a:xfrm>
            <a:custGeom>
              <a:avLst/>
              <a:gdLst>
                <a:gd name="T0" fmla="*/ 23 w 199"/>
                <a:gd name="T1" fmla="*/ 0 h 245"/>
                <a:gd name="T2" fmla="*/ 1 w 199"/>
                <a:gd name="T3" fmla="*/ 124 h 245"/>
                <a:gd name="T4" fmla="*/ 1 w 199"/>
                <a:gd name="T5" fmla="*/ 125 h 245"/>
                <a:gd name="T6" fmla="*/ 0 w 199"/>
                <a:gd name="T7" fmla="*/ 143 h 245"/>
                <a:gd name="T8" fmla="*/ 32 w 199"/>
                <a:gd name="T9" fmla="*/ 138 h 245"/>
                <a:gd name="T10" fmla="*/ 48 w 199"/>
                <a:gd name="T11" fmla="*/ 190 h 245"/>
                <a:gd name="T12" fmla="*/ 161 w 199"/>
                <a:gd name="T13" fmla="*/ 245 h 245"/>
                <a:gd name="T14" fmla="*/ 170 w 199"/>
                <a:gd name="T15" fmla="*/ 197 h 245"/>
                <a:gd name="T16" fmla="*/ 185 w 199"/>
                <a:gd name="T17" fmla="*/ 109 h 245"/>
                <a:gd name="T18" fmla="*/ 199 w 199"/>
                <a:gd name="T19" fmla="*/ 31 h 245"/>
                <a:gd name="T20" fmla="*/ 23 w 199"/>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245">
                  <a:moveTo>
                    <a:pt x="23" y="0"/>
                  </a:moveTo>
                  <a:cubicBezTo>
                    <a:pt x="1" y="124"/>
                    <a:pt x="1" y="124"/>
                    <a:pt x="1" y="124"/>
                  </a:cubicBezTo>
                  <a:cubicBezTo>
                    <a:pt x="1" y="125"/>
                    <a:pt x="1" y="125"/>
                    <a:pt x="1" y="125"/>
                  </a:cubicBezTo>
                  <a:cubicBezTo>
                    <a:pt x="0" y="131"/>
                    <a:pt x="0" y="137"/>
                    <a:pt x="0" y="143"/>
                  </a:cubicBezTo>
                  <a:cubicBezTo>
                    <a:pt x="32" y="138"/>
                    <a:pt x="32" y="138"/>
                    <a:pt x="32" y="138"/>
                  </a:cubicBezTo>
                  <a:cubicBezTo>
                    <a:pt x="35" y="158"/>
                    <a:pt x="41" y="176"/>
                    <a:pt x="48" y="190"/>
                  </a:cubicBezTo>
                  <a:cubicBezTo>
                    <a:pt x="64" y="215"/>
                    <a:pt x="96" y="241"/>
                    <a:pt x="161" y="245"/>
                  </a:cubicBezTo>
                  <a:cubicBezTo>
                    <a:pt x="170" y="197"/>
                    <a:pt x="170" y="197"/>
                    <a:pt x="170" y="197"/>
                  </a:cubicBezTo>
                  <a:cubicBezTo>
                    <a:pt x="185" y="109"/>
                    <a:pt x="185" y="109"/>
                    <a:pt x="185" y="109"/>
                  </a:cubicBezTo>
                  <a:cubicBezTo>
                    <a:pt x="199" y="31"/>
                    <a:pt x="199" y="31"/>
                    <a:pt x="199" y="31"/>
                  </a:cubicBezTo>
                  <a:cubicBezTo>
                    <a:pt x="23" y="0"/>
                    <a:pt x="23" y="0"/>
                    <a:pt x="23"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0" name="Freeform 219"/>
            <p:cNvSpPr>
              <a:spLocks/>
            </p:cNvSpPr>
            <p:nvPr/>
          </p:nvSpPr>
          <p:spPr bwMode="auto">
            <a:xfrm>
              <a:off x="6224" y="2150"/>
              <a:ext cx="7" cy="8"/>
            </a:xfrm>
            <a:custGeom>
              <a:avLst/>
              <a:gdLst>
                <a:gd name="T0" fmla="*/ 14 w 15"/>
                <a:gd name="T1" fmla="*/ 9 h 16"/>
                <a:gd name="T2" fmla="*/ 6 w 15"/>
                <a:gd name="T3" fmla="*/ 15 h 16"/>
                <a:gd name="T4" fmla="*/ 0 w 15"/>
                <a:gd name="T5" fmla="*/ 7 h 16"/>
                <a:gd name="T6" fmla="*/ 9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6" y="15"/>
                  </a:cubicBezTo>
                  <a:cubicBezTo>
                    <a:pt x="2" y="14"/>
                    <a:pt x="0" y="11"/>
                    <a:pt x="0" y="7"/>
                  </a:cubicBezTo>
                  <a:cubicBezTo>
                    <a:pt x="1" y="3"/>
                    <a:pt x="5" y="0"/>
                    <a:pt x="9" y="1"/>
                  </a:cubicBezTo>
                  <a:cubicBezTo>
                    <a:pt x="12" y="2"/>
                    <a:pt x="15" y="5"/>
                    <a:pt x="14" y="9"/>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1" name="Freeform 220"/>
            <p:cNvSpPr>
              <a:spLocks/>
            </p:cNvSpPr>
            <p:nvPr/>
          </p:nvSpPr>
          <p:spPr bwMode="auto">
            <a:xfrm>
              <a:off x="6097" y="2182"/>
              <a:ext cx="86" cy="86"/>
            </a:xfrm>
            <a:custGeom>
              <a:avLst/>
              <a:gdLst>
                <a:gd name="T0" fmla="*/ 169 w 184"/>
                <a:gd name="T1" fmla="*/ 0 h 184"/>
                <a:gd name="T2" fmla="*/ 15 w 184"/>
                <a:gd name="T3" fmla="*/ 184 h 184"/>
                <a:gd name="T4" fmla="*/ 169 w 184"/>
                <a:gd name="T5" fmla="*/ 0 h 184"/>
              </a:gdLst>
              <a:ahLst/>
              <a:cxnLst>
                <a:cxn ang="0">
                  <a:pos x="T0" y="T1"/>
                </a:cxn>
                <a:cxn ang="0">
                  <a:pos x="T2" y="T3"/>
                </a:cxn>
                <a:cxn ang="0">
                  <a:pos x="T4" y="T5"/>
                </a:cxn>
              </a:cxnLst>
              <a:rect l="0" t="0" r="r" b="b"/>
              <a:pathLst>
                <a:path w="184" h="184">
                  <a:moveTo>
                    <a:pt x="169" y="0"/>
                  </a:moveTo>
                  <a:cubicBezTo>
                    <a:pt x="169" y="0"/>
                    <a:pt x="0" y="15"/>
                    <a:pt x="15" y="184"/>
                  </a:cubicBezTo>
                  <a:cubicBezTo>
                    <a:pt x="15" y="184"/>
                    <a:pt x="184" y="169"/>
                    <a:pt x="169" y="0"/>
                  </a:cubicBez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2" name="Freeform 221"/>
            <p:cNvSpPr>
              <a:spLocks noEditPoints="1"/>
            </p:cNvSpPr>
            <p:nvPr/>
          </p:nvSpPr>
          <p:spPr bwMode="auto">
            <a:xfrm>
              <a:off x="6463" y="2296"/>
              <a:ext cx="73" cy="49"/>
            </a:xfrm>
            <a:custGeom>
              <a:avLst/>
              <a:gdLst>
                <a:gd name="T0" fmla="*/ 73 w 73"/>
                <a:gd name="T1" fmla="*/ 49 h 49"/>
                <a:gd name="T2" fmla="*/ 0 w 73"/>
                <a:gd name="T3" fmla="*/ 49 h 49"/>
                <a:gd name="T4" fmla="*/ 0 w 73"/>
                <a:gd name="T5" fmla="*/ 0 h 49"/>
                <a:gd name="T6" fmla="*/ 73 w 73"/>
                <a:gd name="T7" fmla="*/ 0 h 49"/>
                <a:gd name="T8" fmla="*/ 73 w 73"/>
                <a:gd name="T9" fmla="*/ 49 h 49"/>
                <a:gd name="T10" fmla="*/ 1 w 73"/>
                <a:gd name="T11" fmla="*/ 47 h 49"/>
                <a:gd name="T12" fmla="*/ 71 w 73"/>
                <a:gd name="T13" fmla="*/ 47 h 49"/>
                <a:gd name="T14" fmla="*/ 71 w 73"/>
                <a:gd name="T15" fmla="*/ 2 h 49"/>
                <a:gd name="T16" fmla="*/ 1 w 73"/>
                <a:gd name="T17" fmla="*/ 2 h 49"/>
                <a:gd name="T18" fmla="*/ 1 w 73"/>
                <a:gd name="T19"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9">
                  <a:moveTo>
                    <a:pt x="73" y="49"/>
                  </a:moveTo>
                  <a:lnTo>
                    <a:pt x="0" y="49"/>
                  </a:lnTo>
                  <a:lnTo>
                    <a:pt x="0" y="0"/>
                  </a:lnTo>
                  <a:lnTo>
                    <a:pt x="73" y="0"/>
                  </a:lnTo>
                  <a:lnTo>
                    <a:pt x="73" y="49"/>
                  </a:lnTo>
                  <a:close/>
                  <a:moveTo>
                    <a:pt x="1" y="47"/>
                  </a:moveTo>
                  <a:lnTo>
                    <a:pt x="71" y="47"/>
                  </a:lnTo>
                  <a:lnTo>
                    <a:pt x="71" y="2"/>
                  </a:lnTo>
                  <a:lnTo>
                    <a:pt x="1" y="2"/>
                  </a:lnTo>
                  <a:lnTo>
                    <a:pt x="1" y="4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3" name="Freeform 222"/>
            <p:cNvSpPr>
              <a:spLocks/>
            </p:cNvSpPr>
            <p:nvPr/>
          </p:nvSpPr>
          <p:spPr bwMode="auto">
            <a:xfrm>
              <a:off x="6489" y="2318"/>
              <a:ext cx="109" cy="389"/>
            </a:xfrm>
            <a:custGeom>
              <a:avLst/>
              <a:gdLst>
                <a:gd name="T0" fmla="*/ 136 w 231"/>
                <a:gd name="T1" fmla="*/ 827 h 827"/>
                <a:gd name="T2" fmla="*/ 132 w 231"/>
                <a:gd name="T3" fmla="*/ 824 h 827"/>
                <a:gd name="T4" fmla="*/ 154 w 231"/>
                <a:gd name="T5" fmla="*/ 530 h 827"/>
                <a:gd name="T6" fmla="*/ 143 w 231"/>
                <a:gd name="T7" fmla="*/ 57 h 827"/>
                <a:gd name="T8" fmla="*/ 4 w 231"/>
                <a:gd name="T9" fmla="*/ 13 h 827"/>
                <a:gd name="T10" fmla="*/ 0 w 231"/>
                <a:gd name="T11" fmla="*/ 9 h 827"/>
                <a:gd name="T12" fmla="*/ 4 w 231"/>
                <a:gd name="T13" fmla="*/ 5 h 827"/>
                <a:gd name="T14" fmla="*/ 149 w 231"/>
                <a:gd name="T15" fmla="*/ 52 h 827"/>
                <a:gd name="T16" fmla="*/ 162 w 231"/>
                <a:gd name="T17" fmla="*/ 532 h 827"/>
                <a:gd name="T18" fmla="*/ 140 w 231"/>
                <a:gd name="T19" fmla="*/ 822 h 827"/>
                <a:gd name="T20" fmla="*/ 137 w 231"/>
                <a:gd name="T21" fmla="*/ 827 h 827"/>
                <a:gd name="T22" fmla="*/ 136 w 231"/>
                <a:gd name="T23"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827">
                  <a:moveTo>
                    <a:pt x="136" y="827"/>
                  </a:moveTo>
                  <a:cubicBezTo>
                    <a:pt x="134" y="827"/>
                    <a:pt x="133" y="826"/>
                    <a:pt x="132" y="824"/>
                  </a:cubicBezTo>
                  <a:cubicBezTo>
                    <a:pt x="112" y="765"/>
                    <a:pt x="133" y="651"/>
                    <a:pt x="154" y="530"/>
                  </a:cubicBezTo>
                  <a:cubicBezTo>
                    <a:pt x="186" y="350"/>
                    <a:pt x="222" y="146"/>
                    <a:pt x="143" y="57"/>
                  </a:cubicBezTo>
                  <a:cubicBezTo>
                    <a:pt x="112" y="23"/>
                    <a:pt x="67" y="8"/>
                    <a:pt x="4" y="13"/>
                  </a:cubicBezTo>
                  <a:cubicBezTo>
                    <a:pt x="2" y="13"/>
                    <a:pt x="0" y="11"/>
                    <a:pt x="0" y="9"/>
                  </a:cubicBezTo>
                  <a:cubicBezTo>
                    <a:pt x="0" y="7"/>
                    <a:pt x="1" y="5"/>
                    <a:pt x="4" y="5"/>
                  </a:cubicBezTo>
                  <a:cubicBezTo>
                    <a:pt x="68" y="0"/>
                    <a:pt x="117" y="16"/>
                    <a:pt x="149" y="52"/>
                  </a:cubicBezTo>
                  <a:cubicBezTo>
                    <a:pt x="231" y="143"/>
                    <a:pt x="194" y="350"/>
                    <a:pt x="162" y="532"/>
                  </a:cubicBezTo>
                  <a:cubicBezTo>
                    <a:pt x="141" y="651"/>
                    <a:pt x="121" y="764"/>
                    <a:pt x="140" y="822"/>
                  </a:cubicBezTo>
                  <a:cubicBezTo>
                    <a:pt x="140" y="824"/>
                    <a:pt x="139" y="826"/>
                    <a:pt x="137" y="827"/>
                  </a:cubicBezTo>
                  <a:cubicBezTo>
                    <a:pt x="137" y="827"/>
                    <a:pt x="136" y="827"/>
                    <a:pt x="136" y="82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4" name="Freeform 223"/>
            <p:cNvSpPr>
              <a:spLocks/>
            </p:cNvSpPr>
            <p:nvPr/>
          </p:nvSpPr>
          <p:spPr bwMode="auto">
            <a:xfrm>
              <a:off x="6633" y="2727"/>
              <a:ext cx="27" cy="26"/>
            </a:xfrm>
            <a:custGeom>
              <a:avLst/>
              <a:gdLst>
                <a:gd name="T0" fmla="*/ 27 w 27"/>
                <a:gd name="T1" fmla="*/ 0 h 26"/>
                <a:gd name="T2" fmla="*/ 0 w 27"/>
                <a:gd name="T3" fmla="*/ 0 h 26"/>
                <a:gd name="T4" fmla="*/ 0 w 27"/>
                <a:gd name="T5" fmla="*/ 26 h 26"/>
                <a:gd name="T6" fmla="*/ 27 w 27"/>
                <a:gd name="T7" fmla="*/ 26 h 26"/>
                <a:gd name="T8" fmla="*/ 27 w 27"/>
                <a:gd name="T9" fmla="*/ 11 h 26"/>
                <a:gd name="T10" fmla="*/ 27 w 27"/>
                <a:gd name="T11" fmla="*/ 0 h 26"/>
              </a:gdLst>
              <a:ahLst/>
              <a:cxnLst>
                <a:cxn ang="0">
                  <a:pos x="T0" y="T1"/>
                </a:cxn>
                <a:cxn ang="0">
                  <a:pos x="T2" y="T3"/>
                </a:cxn>
                <a:cxn ang="0">
                  <a:pos x="T4" y="T5"/>
                </a:cxn>
                <a:cxn ang="0">
                  <a:pos x="T6" y="T7"/>
                </a:cxn>
                <a:cxn ang="0">
                  <a:pos x="T8" y="T9"/>
                </a:cxn>
                <a:cxn ang="0">
                  <a:pos x="T10" y="T11"/>
                </a:cxn>
              </a:cxnLst>
              <a:rect l="0" t="0" r="r" b="b"/>
              <a:pathLst>
                <a:path w="27" h="26">
                  <a:moveTo>
                    <a:pt x="27" y="0"/>
                  </a:moveTo>
                  <a:lnTo>
                    <a:pt x="0" y="0"/>
                  </a:lnTo>
                  <a:lnTo>
                    <a:pt x="0" y="26"/>
                  </a:lnTo>
                  <a:lnTo>
                    <a:pt x="27" y="26"/>
                  </a:lnTo>
                  <a:lnTo>
                    <a:pt x="27" y="11"/>
                  </a:lnTo>
                  <a:lnTo>
                    <a:pt x="27"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5" name="Freeform 224"/>
            <p:cNvSpPr>
              <a:spLocks/>
            </p:cNvSpPr>
            <p:nvPr/>
          </p:nvSpPr>
          <p:spPr bwMode="auto">
            <a:xfrm>
              <a:off x="6633" y="2727"/>
              <a:ext cx="27" cy="26"/>
            </a:xfrm>
            <a:custGeom>
              <a:avLst/>
              <a:gdLst>
                <a:gd name="T0" fmla="*/ 27 w 27"/>
                <a:gd name="T1" fmla="*/ 0 h 26"/>
                <a:gd name="T2" fmla="*/ 0 w 27"/>
                <a:gd name="T3" fmla="*/ 0 h 26"/>
                <a:gd name="T4" fmla="*/ 0 w 27"/>
                <a:gd name="T5" fmla="*/ 26 h 26"/>
                <a:gd name="T6" fmla="*/ 27 w 27"/>
                <a:gd name="T7" fmla="*/ 26 h 26"/>
                <a:gd name="T8" fmla="*/ 27 w 27"/>
                <a:gd name="T9" fmla="*/ 11 h 26"/>
                <a:gd name="T10" fmla="*/ 27 w 27"/>
                <a:gd name="T11" fmla="*/ 0 h 26"/>
              </a:gdLst>
              <a:ahLst/>
              <a:cxnLst>
                <a:cxn ang="0">
                  <a:pos x="T0" y="T1"/>
                </a:cxn>
                <a:cxn ang="0">
                  <a:pos x="T2" y="T3"/>
                </a:cxn>
                <a:cxn ang="0">
                  <a:pos x="T4" y="T5"/>
                </a:cxn>
                <a:cxn ang="0">
                  <a:pos x="T6" y="T7"/>
                </a:cxn>
                <a:cxn ang="0">
                  <a:pos x="T8" y="T9"/>
                </a:cxn>
                <a:cxn ang="0">
                  <a:pos x="T10" y="T11"/>
                </a:cxn>
              </a:cxnLst>
              <a:rect l="0" t="0" r="r" b="b"/>
              <a:pathLst>
                <a:path w="27" h="26">
                  <a:moveTo>
                    <a:pt x="27" y="0"/>
                  </a:moveTo>
                  <a:lnTo>
                    <a:pt x="0" y="0"/>
                  </a:lnTo>
                  <a:lnTo>
                    <a:pt x="0" y="26"/>
                  </a:lnTo>
                  <a:lnTo>
                    <a:pt x="27" y="26"/>
                  </a:lnTo>
                  <a:lnTo>
                    <a:pt x="27" y="11"/>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6" name="Rectangle 225"/>
            <p:cNvSpPr>
              <a:spLocks noChangeArrowheads="1"/>
            </p:cNvSpPr>
            <p:nvPr/>
          </p:nvSpPr>
          <p:spPr bwMode="auto">
            <a:xfrm>
              <a:off x="6131" y="2397"/>
              <a:ext cx="32" cy="37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7" name="Rectangle 226"/>
            <p:cNvSpPr>
              <a:spLocks noChangeArrowheads="1"/>
            </p:cNvSpPr>
            <p:nvPr/>
          </p:nvSpPr>
          <p:spPr bwMode="auto">
            <a:xfrm>
              <a:off x="6131" y="2397"/>
              <a:ext cx="32"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8" name="Freeform 227"/>
            <p:cNvSpPr>
              <a:spLocks/>
            </p:cNvSpPr>
            <p:nvPr/>
          </p:nvSpPr>
          <p:spPr bwMode="auto">
            <a:xfrm>
              <a:off x="6147" y="2416"/>
              <a:ext cx="16" cy="351"/>
            </a:xfrm>
            <a:custGeom>
              <a:avLst/>
              <a:gdLst>
                <a:gd name="T0" fmla="*/ 16 w 16"/>
                <a:gd name="T1" fmla="*/ 0 h 351"/>
                <a:gd name="T2" fmla="*/ 0 w 16"/>
                <a:gd name="T3" fmla="*/ 0 h 351"/>
                <a:gd name="T4" fmla="*/ 0 w 16"/>
                <a:gd name="T5" fmla="*/ 351 h 351"/>
                <a:gd name="T6" fmla="*/ 16 w 16"/>
                <a:gd name="T7" fmla="*/ 351 h 351"/>
                <a:gd name="T8" fmla="*/ 16 w 16"/>
                <a:gd name="T9" fmla="*/ 322 h 351"/>
                <a:gd name="T10" fmla="*/ 16 w 16"/>
                <a:gd name="T11" fmla="*/ 152 h 351"/>
                <a:gd name="T12" fmla="*/ 16 w 16"/>
                <a:gd name="T13" fmla="*/ 130 h 351"/>
                <a:gd name="T14" fmla="*/ 16 w 16"/>
                <a:gd name="T15" fmla="*/ 0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51">
                  <a:moveTo>
                    <a:pt x="16" y="0"/>
                  </a:moveTo>
                  <a:lnTo>
                    <a:pt x="0" y="0"/>
                  </a:lnTo>
                  <a:lnTo>
                    <a:pt x="0" y="351"/>
                  </a:lnTo>
                  <a:lnTo>
                    <a:pt x="16" y="351"/>
                  </a:lnTo>
                  <a:lnTo>
                    <a:pt x="16" y="322"/>
                  </a:lnTo>
                  <a:lnTo>
                    <a:pt x="16" y="152"/>
                  </a:lnTo>
                  <a:lnTo>
                    <a:pt x="16" y="130"/>
                  </a:lnTo>
                  <a:lnTo>
                    <a:pt x="16" y="0"/>
                  </a:lnTo>
                  <a:close/>
                </a:path>
              </a:pathLst>
            </a:custGeom>
            <a:solidFill>
              <a:srgbClr val="006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9" name="Freeform 228"/>
            <p:cNvSpPr>
              <a:spLocks/>
            </p:cNvSpPr>
            <p:nvPr/>
          </p:nvSpPr>
          <p:spPr bwMode="auto">
            <a:xfrm>
              <a:off x="6147" y="2416"/>
              <a:ext cx="16" cy="351"/>
            </a:xfrm>
            <a:custGeom>
              <a:avLst/>
              <a:gdLst>
                <a:gd name="T0" fmla="*/ 16 w 16"/>
                <a:gd name="T1" fmla="*/ 0 h 351"/>
                <a:gd name="T2" fmla="*/ 0 w 16"/>
                <a:gd name="T3" fmla="*/ 0 h 351"/>
                <a:gd name="T4" fmla="*/ 0 w 16"/>
                <a:gd name="T5" fmla="*/ 351 h 351"/>
                <a:gd name="T6" fmla="*/ 16 w 16"/>
                <a:gd name="T7" fmla="*/ 351 h 351"/>
                <a:gd name="T8" fmla="*/ 16 w 16"/>
                <a:gd name="T9" fmla="*/ 322 h 351"/>
                <a:gd name="T10" fmla="*/ 16 w 16"/>
                <a:gd name="T11" fmla="*/ 152 h 351"/>
                <a:gd name="T12" fmla="*/ 16 w 16"/>
                <a:gd name="T13" fmla="*/ 130 h 351"/>
                <a:gd name="T14" fmla="*/ 16 w 16"/>
                <a:gd name="T15" fmla="*/ 0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51">
                  <a:moveTo>
                    <a:pt x="16" y="0"/>
                  </a:moveTo>
                  <a:lnTo>
                    <a:pt x="0" y="0"/>
                  </a:lnTo>
                  <a:lnTo>
                    <a:pt x="0" y="351"/>
                  </a:lnTo>
                  <a:lnTo>
                    <a:pt x="16" y="351"/>
                  </a:lnTo>
                  <a:lnTo>
                    <a:pt x="16" y="322"/>
                  </a:lnTo>
                  <a:lnTo>
                    <a:pt x="16" y="152"/>
                  </a:lnTo>
                  <a:lnTo>
                    <a:pt x="16" y="13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0" name="Freeform 229"/>
            <p:cNvSpPr>
              <a:spLocks/>
            </p:cNvSpPr>
            <p:nvPr/>
          </p:nvSpPr>
          <p:spPr bwMode="auto">
            <a:xfrm>
              <a:off x="6140" y="2071"/>
              <a:ext cx="121" cy="127"/>
            </a:xfrm>
            <a:custGeom>
              <a:avLst/>
              <a:gdLst>
                <a:gd name="T0" fmla="*/ 250 w 258"/>
                <a:gd name="T1" fmla="*/ 91 h 271"/>
                <a:gd name="T2" fmla="*/ 163 w 258"/>
                <a:gd name="T3" fmla="*/ 15 h 271"/>
                <a:gd name="T4" fmla="*/ 128 w 258"/>
                <a:gd name="T5" fmla="*/ 18 h 271"/>
                <a:gd name="T6" fmla="*/ 98 w 258"/>
                <a:gd name="T7" fmla="*/ 20 h 271"/>
                <a:gd name="T8" fmla="*/ 76 w 258"/>
                <a:gd name="T9" fmla="*/ 55 h 271"/>
                <a:gd name="T10" fmla="*/ 32 w 258"/>
                <a:gd name="T11" fmla="*/ 99 h 271"/>
                <a:gd name="T12" fmla="*/ 94 w 258"/>
                <a:gd name="T13" fmla="*/ 241 h 271"/>
                <a:gd name="T14" fmla="*/ 87 w 258"/>
                <a:gd name="T15" fmla="*/ 193 h 271"/>
                <a:gd name="T16" fmla="*/ 86 w 258"/>
                <a:gd name="T17" fmla="*/ 193 h 271"/>
                <a:gd name="T18" fmla="*/ 115 w 258"/>
                <a:gd name="T19" fmla="*/ 129 h 271"/>
                <a:gd name="T20" fmla="*/ 119 w 258"/>
                <a:gd name="T21" fmla="*/ 126 h 271"/>
                <a:gd name="T22" fmla="*/ 168 w 258"/>
                <a:gd name="T23" fmla="*/ 123 h 271"/>
                <a:gd name="T24" fmla="*/ 249 w 258"/>
                <a:gd name="T25" fmla="*/ 92 h 271"/>
                <a:gd name="T26" fmla="*/ 250 w 258"/>
                <a:gd name="T27" fmla="*/ 92 h 271"/>
                <a:gd name="T28" fmla="*/ 250 w 258"/>
                <a:gd name="T29" fmla="*/ 91 h 271"/>
                <a:gd name="T30" fmla="*/ 250 w 258"/>
                <a:gd name="T31" fmla="*/ 91 h 271"/>
                <a:gd name="T32" fmla="*/ 250 w 258"/>
                <a:gd name="T33" fmla="*/ 9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8" h="271">
                  <a:moveTo>
                    <a:pt x="250" y="91"/>
                  </a:moveTo>
                  <a:cubicBezTo>
                    <a:pt x="258" y="45"/>
                    <a:pt x="204" y="0"/>
                    <a:pt x="163" y="15"/>
                  </a:cubicBezTo>
                  <a:cubicBezTo>
                    <a:pt x="151" y="20"/>
                    <a:pt x="142" y="21"/>
                    <a:pt x="128" y="18"/>
                  </a:cubicBezTo>
                  <a:cubicBezTo>
                    <a:pt x="117" y="16"/>
                    <a:pt x="109" y="16"/>
                    <a:pt x="98" y="20"/>
                  </a:cubicBezTo>
                  <a:cubicBezTo>
                    <a:pt x="88" y="24"/>
                    <a:pt x="78" y="40"/>
                    <a:pt x="76" y="55"/>
                  </a:cubicBezTo>
                  <a:cubicBezTo>
                    <a:pt x="46" y="62"/>
                    <a:pt x="32" y="99"/>
                    <a:pt x="32" y="99"/>
                  </a:cubicBezTo>
                  <a:cubicBezTo>
                    <a:pt x="0" y="271"/>
                    <a:pt x="94" y="241"/>
                    <a:pt x="94" y="241"/>
                  </a:cubicBezTo>
                  <a:cubicBezTo>
                    <a:pt x="90" y="231"/>
                    <a:pt x="87" y="193"/>
                    <a:pt x="87" y="193"/>
                  </a:cubicBezTo>
                  <a:cubicBezTo>
                    <a:pt x="86" y="193"/>
                    <a:pt x="86" y="193"/>
                    <a:pt x="86" y="193"/>
                  </a:cubicBezTo>
                  <a:cubicBezTo>
                    <a:pt x="103" y="172"/>
                    <a:pt x="111" y="145"/>
                    <a:pt x="115" y="129"/>
                  </a:cubicBezTo>
                  <a:cubicBezTo>
                    <a:pt x="116" y="128"/>
                    <a:pt x="118" y="127"/>
                    <a:pt x="119" y="126"/>
                  </a:cubicBezTo>
                  <a:cubicBezTo>
                    <a:pt x="137" y="114"/>
                    <a:pt x="147" y="120"/>
                    <a:pt x="168" y="123"/>
                  </a:cubicBezTo>
                  <a:cubicBezTo>
                    <a:pt x="193" y="126"/>
                    <a:pt x="236" y="117"/>
                    <a:pt x="249" y="92"/>
                  </a:cubicBezTo>
                  <a:cubicBezTo>
                    <a:pt x="250" y="92"/>
                    <a:pt x="250" y="92"/>
                    <a:pt x="250" y="92"/>
                  </a:cubicBezTo>
                  <a:cubicBezTo>
                    <a:pt x="250" y="92"/>
                    <a:pt x="250" y="91"/>
                    <a:pt x="250" y="91"/>
                  </a:cubicBezTo>
                  <a:cubicBezTo>
                    <a:pt x="250" y="91"/>
                    <a:pt x="250" y="91"/>
                    <a:pt x="250" y="91"/>
                  </a:cubicBezTo>
                  <a:cubicBezTo>
                    <a:pt x="250" y="91"/>
                    <a:pt x="250" y="91"/>
                    <a:pt x="250" y="91"/>
                  </a:cubicBezTo>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1" name="Freeform 230"/>
            <p:cNvSpPr>
              <a:spLocks/>
            </p:cNvSpPr>
            <p:nvPr/>
          </p:nvSpPr>
          <p:spPr bwMode="auto">
            <a:xfrm>
              <a:off x="6173" y="2130"/>
              <a:ext cx="21" cy="35"/>
            </a:xfrm>
            <a:custGeom>
              <a:avLst/>
              <a:gdLst>
                <a:gd name="T0" fmla="*/ 45 w 45"/>
                <a:gd name="T1" fmla="*/ 4 h 75"/>
                <a:gd name="T2" fmla="*/ 4 w 45"/>
                <a:gd name="T3" fmla="*/ 33 h 75"/>
                <a:gd name="T4" fmla="*/ 33 w 45"/>
                <a:gd name="T5" fmla="*/ 75 h 75"/>
                <a:gd name="T6" fmla="*/ 45 w 45"/>
                <a:gd name="T7" fmla="*/ 4 h 75"/>
              </a:gdLst>
              <a:ahLst/>
              <a:cxnLst>
                <a:cxn ang="0">
                  <a:pos x="T0" y="T1"/>
                </a:cxn>
                <a:cxn ang="0">
                  <a:pos x="T2" y="T3"/>
                </a:cxn>
                <a:cxn ang="0">
                  <a:pos x="T4" y="T5"/>
                </a:cxn>
                <a:cxn ang="0">
                  <a:pos x="T6" y="T7"/>
                </a:cxn>
              </a:cxnLst>
              <a:rect l="0" t="0" r="r" b="b"/>
              <a:pathLst>
                <a:path w="45" h="75">
                  <a:moveTo>
                    <a:pt x="45" y="4"/>
                  </a:moveTo>
                  <a:cubicBezTo>
                    <a:pt x="26" y="0"/>
                    <a:pt x="7" y="14"/>
                    <a:pt x="4" y="33"/>
                  </a:cubicBezTo>
                  <a:cubicBezTo>
                    <a:pt x="0" y="53"/>
                    <a:pt x="13" y="72"/>
                    <a:pt x="33" y="75"/>
                  </a:cubicBezTo>
                  <a:cubicBezTo>
                    <a:pt x="45" y="4"/>
                    <a:pt x="45" y="4"/>
                    <a:pt x="45" y="4"/>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2" name="Freeform 231"/>
            <p:cNvSpPr>
              <a:spLocks/>
            </p:cNvSpPr>
            <p:nvPr/>
          </p:nvSpPr>
          <p:spPr bwMode="auto">
            <a:xfrm>
              <a:off x="6190" y="2140"/>
              <a:ext cx="2" cy="17"/>
            </a:xfrm>
            <a:custGeom>
              <a:avLst/>
              <a:gdLst>
                <a:gd name="T0" fmla="*/ 6 w 6"/>
                <a:gd name="T1" fmla="*/ 0 h 35"/>
                <a:gd name="T2" fmla="*/ 0 w 6"/>
                <a:gd name="T3" fmla="*/ 35 h 35"/>
                <a:gd name="T4" fmla="*/ 0 w 6"/>
                <a:gd name="T5" fmla="*/ 35 h 35"/>
                <a:gd name="T6" fmla="*/ 6 w 6"/>
                <a:gd name="T7" fmla="*/ 0 h 35"/>
                <a:gd name="T8" fmla="*/ 6 w 6"/>
                <a:gd name="T9" fmla="*/ 0 h 35"/>
              </a:gdLst>
              <a:ahLst/>
              <a:cxnLst>
                <a:cxn ang="0">
                  <a:pos x="T0" y="T1"/>
                </a:cxn>
                <a:cxn ang="0">
                  <a:pos x="T2" y="T3"/>
                </a:cxn>
                <a:cxn ang="0">
                  <a:pos x="T4" y="T5"/>
                </a:cxn>
                <a:cxn ang="0">
                  <a:pos x="T6" y="T7"/>
                </a:cxn>
                <a:cxn ang="0">
                  <a:pos x="T8" y="T9"/>
                </a:cxn>
              </a:cxnLst>
              <a:rect l="0" t="0" r="r" b="b"/>
              <a:pathLst>
                <a:path w="6" h="35">
                  <a:moveTo>
                    <a:pt x="6" y="0"/>
                  </a:moveTo>
                  <a:cubicBezTo>
                    <a:pt x="0" y="35"/>
                    <a:pt x="0" y="35"/>
                    <a:pt x="0" y="35"/>
                  </a:cubicBezTo>
                  <a:cubicBezTo>
                    <a:pt x="0" y="35"/>
                    <a:pt x="0" y="35"/>
                    <a:pt x="0" y="35"/>
                  </a:cubicBezTo>
                  <a:cubicBezTo>
                    <a:pt x="6" y="0"/>
                    <a:pt x="6" y="0"/>
                    <a:pt x="6" y="0"/>
                  </a:cubicBezTo>
                  <a:cubicBezTo>
                    <a:pt x="6" y="0"/>
                    <a:pt x="6" y="0"/>
                    <a:pt x="6"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3" name="Freeform 232"/>
            <p:cNvSpPr>
              <a:spLocks/>
            </p:cNvSpPr>
            <p:nvPr/>
          </p:nvSpPr>
          <p:spPr bwMode="auto">
            <a:xfrm>
              <a:off x="6182" y="2140"/>
              <a:ext cx="10" cy="17"/>
            </a:xfrm>
            <a:custGeom>
              <a:avLst/>
              <a:gdLst>
                <a:gd name="T0" fmla="*/ 19 w 22"/>
                <a:gd name="T1" fmla="*/ 0 h 36"/>
                <a:gd name="T2" fmla="*/ 1 w 22"/>
                <a:gd name="T3" fmla="*/ 15 h 36"/>
                <a:gd name="T4" fmla="*/ 16 w 22"/>
                <a:gd name="T5" fmla="*/ 36 h 36"/>
                <a:gd name="T6" fmla="*/ 22 w 22"/>
                <a:gd name="T7" fmla="*/ 1 h 36"/>
                <a:gd name="T8" fmla="*/ 19 w 22"/>
                <a:gd name="T9" fmla="*/ 0 h 36"/>
              </a:gdLst>
              <a:ahLst/>
              <a:cxnLst>
                <a:cxn ang="0">
                  <a:pos x="T0" y="T1"/>
                </a:cxn>
                <a:cxn ang="0">
                  <a:pos x="T2" y="T3"/>
                </a:cxn>
                <a:cxn ang="0">
                  <a:pos x="T4" y="T5"/>
                </a:cxn>
                <a:cxn ang="0">
                  <a:pos x="T6" y="T7"/>
                </a:cxn>
                <a:cxn ang="0">
                  <a:pos x="T8" y="T9"/>
                </a:cxn>
              </a:cxnLst>
              <a:rect l="0" t="0" r="r" b="b"/>
              <a:pathLst>
                <a:path w="22" h="36">
                  <a:moveTo>
                    <a:pt x="19" y="0"/>
                  </a:moveTo>
                  <a:cubicBezTo>
                    <a:pt x="11" y="0"/>
                    <a:pt x="3" y="7"/>
                    <a:pt x="1" y="15"/>
                  </a:cubicBezTo>
                  <a:cubicBezTo>
                    <a:pt x="0" y="25"/>
                    <a:pt x="6" y="35"/>
                    <a:pt x="16" y="36"/>
                  </a:cubicBezTo>
                  <a:cubicBezTo>
                    <a:pt x="22" y="1"/>
                    <a:pt x="22" y="1"/>
                    <a:pt x="22" y="1"/>
                  </a:cubicBezTo>
                  <a:cubicBezTo>
                    <a:pt x="21" y="1"/>
                    <a:pt x="20" y="0"/>
                    <a:pt x="19"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238" name="Group 237"/>
          <p:cNvGrpSpPr/>
          <p:nvPr/>
        </p:nvGrpSpPr>
        <p:grpSpPr>
          <a:xfrm>
            <a:off x="5107274" y="533297"/>
            <a:ext cx="1494437" cy="1004755"/>
            <a:chOff x="10628955" y="3238085"/>
            <a:chExt cx="1458490" cy="980587"/>
          </a:xfrm>
        </p:grpSpPr>
        <p:pic>
          <p:nvPicPr>
            <p:cNvPr id="239" name="Picture 238"/>
            <p:cNvPicPr>
              <a:picLocks noChangeAspect="1"/>
            </p:cNvPicPr>
            <p:nvPr/>
          </p:nvPicPr>
          <p:blipFill>
            <a:blip r:embed="rId3"/>
            <a:stretch>
              <a:fillRect/>
            </a:stretch>
          </p:blipFill>
          <p:spPr>
            <a:xfrm>
              <a:off x="10628955" y="3238085"/>
              <a:ext cx="1458490" cy="980587"/>
            </a:xfrm>
            <a:prstGeom prst="rect">
              <a:avLst/>
            </a:prstGeom>
          </p:spPr>
        </p:pic>
        <p:sp>
          <p:nvSpPr>
            <p:cNvPr id="240" name="TextBox 239"/>
            <p:cNvSpPr txBox="1"/>
            <p:nvPr/>
          </p:nvSpPr>
          <p:spPr>
            <a:xfrm>
              <a:off x="10691609" y="3647935"/>
              <a:ext cx="1333920"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smtClean="0">
                  <a:solidFill>
                    <a:srgbClr val="FFFFFF"/>
                  </a:solidFill>
                  <a:latin typeface="Segoe UI Light"/>
                  <a:ea typeface="ＭＳ Ｐゴシック" charset="0"/>
                  <a:cs typeface="Segoe UI Light"/>
                </a:rPr>
                <a:t>OneDrive</a:t>
              </a:r>
              <a:endParaRPr lang="en-US" sz="1765" dirty="0">
                <a:solidFill>
                  <a:srgbClr val="FFFFFF"/>
                </a:solidFill>
                <a:latin typeface="Segoe UI Light"/>
                <a:ea typeface="ＭＳ Ｐゴシック" charset="0"/>
                <a:cs typeface="Segoe UI Light"/>
              </a:endParaRPr>
            </a:p>
          </p:txBody>
        </p:sp>
      </p:grpSp>
      <p:grpSp>
        <p:nvGrpSpPr>
          <p:cNvPr id="241" name="Group 240"/>
          <p:cNvGrpSpPr/>
          <p:nvPr/>
        </p:nvGrpSpPr>
        <p:grpSpPr>
          <a:xfrm>
            <a:off x="6482301" y="826823"/>
            <a:ext cx="1682026" cy="1140219"/>
            <a:chOff x="9408112" y="3317093"/>
            <a:chExt cx="1292341" cy="876058"/>
          </a:xfrm>
        </p:grpSpPr>
        <p:pic>
          <p:nvPicPr>
            <p:cNvPr id="242" name="Picture 241"/>
            <p:cNvPicPr>
              <a:picLocks noChangeAspect="1"/>
            </p:cNvPicPr>
            <p:nvPr/>
          </p:nvPicPr>
          <p:blipFill>
            <a:blip r:embed="rId4"/>
            <a:stretch>
              <a:fillRect/>
            </a:stretch>
          </p:blipFill>
          <p:spPr>
            <a:xfrm>
              <a:off x="9408112" y="3317093"/>
              <a:ext cx="1292341" cy="876058"/>
            </a:xfrm>
            <a:prstGeom prst="rect">
              <a:avLst/>
            </a:prstGeom>
          </p:spPr>
        </p:pic>
        <p:sp>
          <p:nvSpPr>
            <p:cNvPr id="243" name="TextBox 242"/>
            <p:cNvSpPr txBox="1"/>
            <p:nvPr/>
          </p:nvSpPr>
          <p:spPr>
            <a:xfrm>
              <a:off x="9442526" y="3700547"/>
              <a:ext cx="1185112" cy="187777"/>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Azure</a:t>
              </a:r>
            </a:p>
          </p:txBody>
        </p:sp>
      </p:grpSp>
      <p:grpSp>
        <p:nvGrpSpPr>
          <p:cNvPr id="244" name="Group 243"/>
          <p:cNvGrpSpPr/>
          <p:nvPr/>
        </p:nvGrpSpPr>
        <p:grpSpPr>
          <a:xfrm>
            <a:off x="8164327" y="366648"/>
            <a:ext cx="1783830" cy="1203651"/>
            <a:chOff x="10266385" y="3762279"/>
            <a:chExt cx="1740922" cy="1174699"/>
          </a:xfrm>
        </p:grpSpPr>
        <p:pic>
          <p:nvPicPr>
            <p:cNvPr id="245" name="Picture 244"/>
            <p:cNvPicPr>
              <a:picLocks noChangeAspect="1"/>
            </p:cNvPicPr>
            <p:nvPr/>
          </p:nvPicPr>
          <p:blipFill>
            <a:blip r:embed="rId5"/>
            <a:stretch>
              <a:fillRect/>
            </a:stretch>
          </p:blipFill>
          <p:spPr>
            <a:xfrm>
              <a:off x="10266385" y="3762279"/>
              <a:ext cx="1740922" cy="1174699"/>
            </a:xfrm>
            <a:prstGeom prst="rect">
              <a:avLst/>
            </a:prstGeom>
          </p:spPr>
        </p:pic>
        <p:sp>
          <p:nvSpPr>
            <p:cNvPr id="246" name="TextBox 245"/>
            <p:cNvSpPr txBox="1"/>
            <p:nvPr/>
          </p:nvSpPr>
          <p:spPr>
            <a:xfrm>
              <a:off x="10405117" y="4325388"/>
              <a:ext cx="1489586"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Office 365</a:t>
              </a:r>
            </a:p>
          </p:txBody>
        </p:sp>
      </p:grpSp>
      <p:grpSp>
        <p:nvGrpSpPr>
          <p:cNvPr id="247" name="Group 246"/>
          <p:cNvGrpSpPr/>
          <p:nvPr/>
        </p:nvGrpSpPr>
        <p:grpSpPr>
          <a:xfrm>
            <a:off x="7645986" y="1926857"/>
            <a:ext cx="1488435" cy="1000719"/>
            <a:chOff x="9301960" y="4339948"/>
            <a:chExt cx="1452632" cy="976648"/>
          </a:xfrm>
        </p:grpSpPr>
        <p:pic>
          <p:nvPicPr>
            <p:cNvPr id="248" name="Picture 247"/>
            <p:cNvPicPr>
              <a:picLocks noChangeAspect="1"/>
            </p:cNvPicPr>
            <p:nvPr/>
          </p:nvPicPr>
          <p:blipFill>
            <a:blip r:embed="rId3"/>
            <a:stretch>
              <a:fillRect/>
            </a:stretch>
          </p:blipFill>
          <p:spPr>
            <a:xfrm>
              <a:off x="9301960" y="4339948"/>
              <a:ext cx="1452632" cy="976648"/>
            </a:xfrm>
            <a:prstGeom prst="rect">
              <a:avLst/>
            </a:prstGeom>
          </p:spPr>
        </p:pic>
        <p:sp>
          <p:nvSpPr>
            <p:cNvPr id="249" name="TextBox 248"/>
            <p:cNvSpPr txBox="1"/>
            <p:nvPr/>
          </p:nvSpPr>
          <p:spPr>
            <a:xfrm>
              <a:off x="9610026" y="4769105"/>
              <a:ext cx="919773" cy="238547"/>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smtClean="0">
                  <a:solidFill>
                    <a:srgbClr val="FFFFFF"/>
                  </a:solidFill>
                  <a:latin typeface="Segoe UI Light"/>
                  <a:ea typeface="ＭＳ Ｐゴシック" charset="0"/>
                  <a:cs typeface="Segoe UI Light"/>
                </a:rPr>
                <a:t>Dynamics</a:t>
              </a:r>
              <a:endParaRPr lang="en-US" sz="1765" dirty="0">
                <a:solidFill>
                  <a:srgbClr val="FFFFFF"/>
                </a:solidFill>
                <a:latin typeface="Segoe UI Light"/>
                <a:ea typeface="ＭＳ Ｐゴシック" charset="0"/>
                <a:cs typeface="Segoe UI Light"/>
              </a:endParaRPr>
            </a:p>
          </p:txBody>
        </p:sp>
      </p:grpSp>
      <p:grpSp>
        <p:nvGrpSpPr>
          <p:cNvPr id="364" name="Group 363"/>
          <p:cNvGrpSpPr/>
          <p:nvPr/>
        </p:nvGrpSpPr>
        <p:grpSpPr>
          <a:xfrm>
            <a:off x="745629" y="484727"/>
            <a:ext cx="1700114" cy="1682347"/>
            <a:chOff x="635765" y="86723"/>
            <a:chExt cx="2998487" cy="2967152"/>
          </a:xfrm>
        </p:grpSpPr>
        <p:grpSp>
          <p:nvGrpSpPr>
            <p:cNvPr id="251" name="Group 4"/>
            <p:cNvGrpSpPr>
              <a:grpSpLocks noChangeAspect="1"/>
            </p:cNvGrpSpPr>
            <p:nvPr/>
          </p:nvGrpSpPr>
          <p:grpSpPr bwMode="auto">
            <a:xfrm>
              <a:off x="635765" y="86723"/>
              <a:ext cx="2998487" cy="2967152"/>
              <a:chOff x="4786" y="2736"/>
              <a:chExt cx="1059" cy="1179"/>
            </a:xfrm>
          </p:grpSpPr>
          <p:sp>
            <p:nvSpPr>
              <p:cNvPr id="253" name="AutoShape 3"/>
              <p:cNvSpPr>
                <a:spLocks noChangeAspect="1" noChangeArrowheads="1" noTextEdit="1"/>
              </p:cNvSpPr>
              <p:nvPr/>
            </p:nvSpPr>
            <p:spPr bwMode="auto">
              <a:xfrm>
                <a:off x="4788" y="2736"/>
                <a:ext cx="1057"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253"/>
              <p:cNvSpPr>
                <a:spLocks noChangeArrowheads="1"/>
              </p:cNvSpPr>
              <p:nvPr/>
            </p:nvSpPr>
            <p:spPr bwMode="auto">
              <a:xfrm>
                <a:off x="4862" y="3210"/>
                <a:ext cx="902" cy="65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254"/>
              <p:cNvSpPr>
                <a:spLocks noChangeArrowheads="1"/>
              </p:cNvSpPr>
              <p:nvPr/>
            </p:nvSpPr>
            <p:spPr bwMode="auto">
              <a:xfrm>
                <a:off x="4862" y="3210"/>
                <a:ext cx="902"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255"/>
              <p:cNvSpPr>
                <a:spLocks noChangeArrowheads="1"/>
              </p:cNvSpPr>
              <p:nvPr/>
            </p:nvSpPr>
            <p:spPr bwMode="auto">
              <a:xfrm>
                <a:off x="4862" y="3210"/>
                <a:ext cx="902" cy="9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256"/>
              <p:cNvSpPr>
                <a:spLocks noChangeArrowheads="1"/>
              </p:cNvSpPr>
              <p:nvPr/>
            </p:nvSpPr>
            <p:spPr bwMode="auto">
              <a:xfrm>
                <a:off x="5100" y="2837"/>
                <a:ext cx="426" cy="12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257"/>
              <p:cNvSpPr>
                <a:spLocks noChangeArrowheads="1"/>
              </p:cNvSpPr>
              <p:nvPr/>
            </p:nvSpPr>
            <p:spPr bwMode="auto">
              <a:xfrm>
                <a:off x="5100" y="2837"/>
                <a:ext cx="426" cy="9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258"/>
              <p:cNvSpPr>
                <a:spLocks noChangeArrowheads="1"/>
              </p:cNvSpPr>
              <p:nvPr/>
            </p:nvSpPr>
            <p:spPr bwMode="auto">
              <a:xfrm>
                <a:off x="5022" y="3388"/>
                <a:ext cx="248" cy="47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259"/>
              <p:cNvSpPr>
                <a:spLocks noChangeArrowheads="1"/>
              </p:cNvSpPr>
              <p:nvPr/>
            </p:nvSpPr>
            <p:spPr bwMode="auto">
              <a:xfrm>
                <a:off x="5022" y="3388"/>
                <a:ext cx="248"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260"/>
              <p:cNvSpPr>
                <a:spLocks noChangeArrowheads="1"/>
              </p:cNvSpPr>
              <p:nvPr/>
            </p:nvSpPr>
            <p:spPr bwMode="auto">
              <a:xfrm>
                <a:off x="5022" y="3388"/>
                <a:ext cx="27" cy="4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261"/>
              <p:cNvSpPr>
                <a:spLocks noChangeArrowheads="1"/>
              </p:cNvSpPr>
              <p:nvPr/>
            </p:nvSpPr>
            <p:spPr bwMode="auto">
              <a:xfrm>
                <a:off x="5022" y="3388"/>
                <a:ext cx="27"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262"/>
              <p:cNvSpPr>
                <a:spLocks noChangeArrowheads="1"/>
              </p:cNvSpPr>
              <p:nvPr/>
            </p:nvSpPr>
            <p:spPr bwMode="auto">
              <a:xfrm>
                <a:off x="4902" y="3388"/>
                <a:ext cx="83" cy="28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263"/>
              <p:cNvSpPr>
                <a:spLocks noChangeArrowheads="1"/>
              </p:cNvSpPr>
              <p:nvPr/>
            </p:nvSpPr>
            <p:spPr bwMode="auto">
              <a:xfrm>
                <a:off x="4902" y="3388"/>
                <a:ext cx="8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64"/>
              <p:cNvSpPr>
                <a:spLocks/>
              </p:cNvSpPr>
              <p:nvPr/>
            </p:nvSpPr>
            <p:spPr bwMode="auto">
              <a:xfrm>
                <a:off x="4827" y="3214"/>
                <a:ext cx="120" cy="60"/>
              </a:xfrm>
              <a:custGeom>
                <a:avLst/>
                <a:gdLst>
                  <a:gd name="T0" fmla="*/ 31 w 62"/>
                  <a:gd name="T1" fmla="*/ 31 h 31"/>
                  <a:gd name="T2" fmla="*/ 62 w 62"/>
                  <a:gd name="T3" fmla="*/ 0 h 31"/>
                  <a:gd name="T4" fmla="*/ 0 w 62"/>
                  <a:gd name="T5" fmla="*/ 0 h 31"/>
                  <a:gd name="T6" fmla="*/ 31 w 62"/>
                  <a:gd name="T7" fmla="*/ 31 h 31"/>
                </a:gdLst>
                <a:ahLst/>
                <a:cxnLst>
                  <a:cxn ang="0">
                    <a:pos x="T0" y="T1"/>
                  </a:cxn>
                  <a:cxn ang="0">
                    <a:pos x="T2" y="T3"/>
                  </a:cxn>
                  <a:cxn ang="0">
                    <a:pos x="T4" y="T5"/>
                  </a:cxn>
                  <a:cxn ang="0">
                    <a:pos x="T6" y="T7"/>
                  </a:cxn>
                </a:cxnLst>
                <a:rect l="0" t="0" r="r" b="b"/>
                <a:pathLst>
                  <a:path w="62" h="31">
                    <a:moveTo>
                      <a:pt x="31" y="31"/>
                    </a:moveTo>
                    <a:cubicBezTo>
                      <a:pt x="48" y="31"/>
                      <a:pt x="62" y="17"/>
                      <a:pt x="62" y="0"/>
                    </a:cubicBezTo>
                    <a:cubicBezTo>
                      <a:pt x="0" y="0"/>
                      <a:pt x="0" y="0"/>
                      <a:pt x="0" y="0"/>
                    </a:cubicBezTo>
                    <a:cubicBezTo>
                      <a:pt x="0" y="17"/>
                      <a:pt x="14" y="31"/>
                      <a:pt x="31"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65"/>
              <p:cNvSpPr>
                <a:spLocks/>
              </p:cNvSpPr>
              <p:nvPr/>
            </p:nvSpPr>
            <p:spPr bwMode="auto">
              <a:xfrm>
                <a:off x="4947" y="3214"/>
                <a:ext cx="122" cy="60"/>
              </a:xfrm>
              <a:custGeom>
                <a:avLst/>
                <a:gdLst>
                  <a:gd name="T0" fmla="*/ 32 w 63"/>
                  <a:gd name="T1" fmla="*/ 31 h 31"/>
                  <a:gd name="T2" fmla="*/ 63 w 63"/>
                  <a:gd name="T3" fmla="*/ 0 h 31"/>
                  <a:gd name="T4" fmla="*/ 0 w 63"/>
                  <a:gd name="T5" fmla="*/ 0 h 31"/>
                  <a:gd name="T6" fmla="*/ 32 w 63"/>
                  <a:gd name="T7" fmla="*/ 31 h 31"/>
                </a:gdLst>
                <a:ahLst/>
                <a:cxnLst>
                  <a:cxn ang="0">
                    <a:pos x="T0" y="T1"/>
                  </a:cxn>
                  <a:cxn ang="0">
                    <a:pos x="T2" y="T3"/>
                  </a:cxn>
                  <a:cxn ang="0">
                    <a:pos x="T4" y="T5"/>
                  </a:cxn>
                  <a:cxn ang="0">
                    <a:pos x="T6" y="T7"/>
                  </a:cxn>
                </a:cxnLst>
                <a:rect l="0" t="0" r="r" b="b"/>
                <a:pathLst>
                  <a:path w="63" h="31">
                    <a:moveTo>
                      <a:pt x="32" y="31"/>
                    </a:moveTo>
                    <a:cubicBezTo>
                      <a:pt x="49" y="31"/>
                      <a:pt x="63" y="17"/>
                      <a:pt x="63" y="0"/>
                    </a:cubicBezTo>
                    <a:cubicBezTo>
                      <a:pt x="0" y="0"/>
                      <a:pt x="0" y="0"/>
                      <a:pt x="0" y="0"/>
                    </a:cubicBezTo>
                    <a:cubicBezTo>
                      <a:pt x="0" y="17"/>
                      <a:pt x="14" y="31"/>
                      <a:pt x="32"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8"/>
              <p:cNvSpPr>
                <a:spLocks/>
              </p:cNvSpPr>
              <p:nvPr/>
            </p:nvSpPr>
            <p:spPr bwMode="auto">
              <a:xfrm>
                <a:off x="5069" y="3214"/>
                <a:ext cx="122" cy="60"/>
              </a:xfrm>
              <a:custGeom>
                <a:avLst/>
                <a:gdLst>
                  <a:gd name="T0" fmla="*/ 31 w 63"/>
                  <a:gd name="T1" fmla="*/ 31 h 31"/>
                  <a:gd name="T2" fmla="*/ 63 w 63"/>
                  <a:gd name="T3" fmla="*/ 0 h 31"/>
                  <a:gd name="T4" fmla="*/ 0 w 63"/>
                  <a:gd name="T5" fmla="*/ 0 h 31"/>
                  <a:gd name="T6" fmla="*/ 31 w 63"/>
                  <a:gd name="T7" fmla="*/ 31 h 31"/>
                </a:gdLst>
                <a:ahLst/>
                <a:cxnLst>
                  <a:cxn ang="0">
                    <a:pos x="T0" y="T1"/>
                  </a:cxn>
                  <a:cxn ang="0">
                    <a:pos x="T2" y="T3"/>
                  </a:cxn>
                  <a:cxn ang="0">
                    <a:pos x="T4" y="T5"/>
                  </a:cxn>
                  <a:cxn ang="0">
                    <a:pos x="T6" y="T7"/>
                  </a:cxn>
                </a:cxnLst>
                <a:rect l="0" t="0" r="r" b="b"/>
                <a:pathLst>
                  <a:path w="63" h="31">
                    <a:moveTo>
                      <a:pt x="31" y="31"/>
                    </a:moveTo>
                    <a:cubicBezTo>
                      <a:pt x="49" y="31"/>
                      <a:pt x="63" y="17"/>
                      <a:pt x="63" y="0"/>
                    </a:cubicBezTo>
                    <a:cubicBezTo>
                      <a:pt x="0" y="0"/>
                      <a:pt x="0" y="0"/>
                      <a:pt x="0" y="0"/>
                    </a:cubicBezTo>
                    <a:cubicBezTo>
                      <a:pt x="0" y="17"/>
                      <a:pt x="14" y="31"/>
                      <a:pt x="31"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9"/>
              <p:cNvSpPr>
                <a:spLocks/>
              </p:cNvSpPr>
              <p:nvPr/>
            </p:nvSpPr>
            <p:spPr bwMode="auto">
              <a:xfrm>
                <a:off x="5191" y="3214"/>
                <a:ext cx="120" cy="60"/>
              </a:xfrm>
              <a:custGeom>
                <a:avLst/>
                <a:gdLst>
                  <a:gd name="T0" fmla="*/ 31 w 62"/>
                  <a:gd name="T1" fmla="*/ 31 h 31"/>
                  <a:gd name="T2" fmla="*/ 62 w 62"/>
                  <a:gd name="T3" fmla="*/ 0 h 31"/>
                  <a:gd name="T4" fmla="*/ 0 w 62"/>
                  <a:gd name="T5" fmla="*/ 0 h 31"/>
                  <a:gd name="T6" fmla="*/ 31 w 62"/>
                  <a:gd name="T7" fmla="*/ 31 h 31"/>
                </a:gdLst>
                <a:ahLst/>
                <a:cxnLst>
                  <a:cxn ang="0">
                    <a:pos x="T0" y="T1"/>
                  </a:cxn>
                  <a:cxn ang="0">
                    <a:pos x="T2" y="T3"/>
                  </a:cxn>
                  <a:cxn ang="0">
                    <a:pos x="T4" y="T5"/>
                  </a:cxn>
                  <a:cxn ang="0">
                    <a:pos x="T6" y="T7"/>
                  </a:cxn>
                </a:cxnLst>
                <a:rect l="0" t="0" r="r" b="b"/>
                <a:pathLst>
                  <a:path w="62" h="31">
                    <a:moveTo>
                      <a:pt x="31" y="31"/>
                    </a:moveTo>
                    <a:cubicBezTo>
                      <a:pt x="48" y="31"/>
                      <a:pt x="62" y="17"/>
                      <a:pt x="62" y="0"/>
                    </a:cubicBezTo>
                    <a:cubicBezTo>
                      <a:pt x="0" y="0"/>
                      <a:pt x="0" y="0"/>
                      <a:pt x="0" y="0"/>
                    </a:cubicBezTo>
                    <a:cubicBezTo>
                      <a:pt x="0" y="17"/>
                      <a:pt x="14" y="31"/>
                      <a:pt x="31"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0"/>
              <p:cNvSpPr>
                <a:spLocks/>
              </p:cNvSpPr>
              <p:nvPr/>
            </p:nvSpPr>
            <p:spPr bwMode="auto">
              <a:xfrm>
                <a:off x="5311" y="3214"/>
                <a:ext cx="122" cy="60"/>
              </a:xfrm>
              <a:custGeom>
                <a:avLst/>
                <a:gdLst>
                  <a:gd name="T0" fmla="*/ 32 w 63"/>
                  <a:gd name="T1" fmla="*/ 31 h 31"/>
                  <a:gd name="T2" fmla="*/ 63 w 63"/>
                  <a:gd name="T3" fmla="*/ 0 h 31"/>
                  <a:gd name="T4" fmla="*/ 0 w 63"/>
                  <a:gd name="T5" fmla="*/ 0 h 31"/>
                  <a:gd name="T6" fmla="*/ 32 w 63"/>
                  <a:gd name="T7" fmla="*/ 31 h 31"/>
                </a:gdLst>
                <a:ahLst/>
                <a:cxnLst>
                  <a:cxn ang="0">
                    <a:pos x="T0" y="T1"/>
                  </a:cxn>
                  <a:cxn ang="0">
                    <a:pos x="T2" y="T3"/>
                  </a:cxn>
                  <a:cxn ang="0">
                    <a:pos x="T4" y="T5"/>
                  </a:cxn>
                  <a:cxn ang="0">
                    <a:pos x="T6" y="T7"/>
                  </a:cxn>
                </a:cxnLst>
                <a:rect l="0" t="0" r="r" b="b"/>
                <a:pathLst>
                  <a:path w="63" h="31">
                    <a:moveTo>
                      <a:pt x="32" y="31"/>
                    </a:moveTo>
                    <a:cubicBezTo>
                      <a:pt x="49" y="31"/>
                      <a:pt x="63" y="17"/>
                      <a:pt x="63" y="0"/>
                    </a:cubicBezTo>
                    <a:cubicBezTo>
                      <a:pt x="0" y="0"/>
                      <a:pt x="0" y="0"/>
                      <a:pt x="0" y="0"/>
                    </a:cubicBezTo>
                    <a:cubicBezTo>
                      <a:pt x="0" y="17"/>
                      <a:pt x="15" y="31"/>
                      <a:pt x="32"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1"/>
              <p:cNvSpPr>
                <a:spLocks/>
              </p:cNvSpPr>
              <p:nvPr/>
            </p:nvSpPr>
            <p:spPr bwMode="auto">
              <a:xfrm>
                <a:off x="5433" y="3214"/>
                <a:ext cx="122" cy="60"/>
              </a:xfrm>
              <a:custGeom>
                <a:avLst/>
                <a:gdLst>
                  <a:gd name="T0" fmla="*/ 32 w 63"/>
                  <a:gd name="T1" fmla="*/ 31 h 31"/>
                  <a:gd name="T2" fmla="*/ 63 w 63"/>
                  <a:gd name="T3" fmla="*/ 0 h 31"/>
                  <a:gd name="T4" fmla="*/ 0 w 63"/>
                  <a:gd name="T5" fmla="*/ 0 h 31"/>
                  <a:gd name="T6" fmla="*/ 32 w 63"/>
                  <a:gd name="T7" fmla="*/ 31 h 31"/>
                </a:gdLst>
                <a:ahLst/>
                <a:cxnLst>
                  <a:cxn ang="0">
                    <a:pos x="T0" y="T1"/>
                  </a:cxn>
                  <a:cxn ang="0">
                    <a:pos x="T2" y="T3"/>
                  </a:cxn>
                  <a:cxn ang="0">
                    <a:pos x="T4" y="T5"/>
                  </a:cxn>
                  <a:cxn ang="0">
                    <a:pos x="T6" y="T7"/>
                  </a:cxn>
                </a:cxnLst>
                <a:rect l="0" t="0" r="r" b="b"/>
                <a:pathLst>
                  <a:path w="63" h="31">
                    <a:moveTo>
                      <a:pt x="32" y="31"/>
                    </a:moveTo>
                    <a:cubicBezTo>
                      <a:pt x="49" y="31"/>
                      <a:pt x="63" y="17"/>
                      <a:pt x="63" y="0"/>
                    </a:cubicBezTo>
                    <a:cubicBezTo>
                      <a:pt x="0" y="0"/>
                      <a:pt x="0" y="0"/>
                      <a:pt x="0" y="0"/>
                    </a:cubicBezTo>
                    <a:cubicBezTo>
                      <a:pt x="0" y="17"/>
                      <a:pt x="14" y="31"/>
                      <a:pt x="32"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2"/>
              <p:cNvSpPr>
                <a:spLocks/>
              </p:cNvSpPr>
              <p:nvPr/>
            </p:nvSpPr>
            <p:spPr bwMode="auto">
              <a:xfrm>
                <a:off x="5555" y="3214"/>
                <a:ext cx="122" cy="60"/>
              </a:xfrm>
              <a:custGeom>
                <a:avLst/>
                <a:gdLst>
                  <a:gd name="T0" fmla="*/ 31 w 63"/>
                  <a:gd name="T1" fmla="*/ 31 h 31"/>
                  <a:gd name="T2" fmla="*/ 63 w 63"/>
                  <a:gd name="T3" fmla="*/ 0 h 31"/>
                  <a:gd name="T4" fmla="*/ 0 w 63"/>
                  <a:gd name="T5" fmla="*/ 0 h 31"/>
                  <a:gd name="T6" fmla="*/ 31 w 63"/>
                  <a:gd name="T7" fmla="*/ 31 h 31"/>
                </a:gdLst>
                <a:ahLst/>
                <a:cxnLst>
                  <a:cxn ang="0">
                    <a:pos x="T0" y="T1"/>
                  </a:cxn>
                  <a:cxn ang="0">
                    <a:pos x="T2" y="T3"/>
                  </a:cxn>
                  <a:cxn ang="0">
                    <a:pos x="T4" y="T5"/>
                  </a:cxn>
                  <a:cxn ang="0">
                    <a:pos x="T6" y="T7"/>
                  </a:cxn>
                </a:cxnLst>
                <a:rect l="0" t="0" r="r" b="b"/>
                <a:pathLst>
                  <a:path w="63" h="31">
                    <a:moveTo>
                      <a:pt x="31" y="31"/>
                    </a:moveTo>
                    <a:cubicBezTo>
                      <a:pt x="49" y="31"/>
                      <a:pt x="63" y="17"/>
                      <a:pt x="63" y="0"/>
                    </a:cubicBezTo>
                    <a:cubicBezTo>
                      <a:pt x="0" y="0"/>
                      <a:pt x="0" y="0"/>
                      <a:pt x="0" y="0"/>
                    </a:cubicBezTo>
                    <a:cubicBezTo>
                      <a:pt x="0" y="17"/>
                      <a:pt x="14" y="31"/>
                      <a:pt x="31"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3"/>
              <p:cNvSpPr>
                <a:spLocks/>
              </p:cNvSpPr>
              <p:nvPr/>
            </p:nvSpPr>
            <p:spPr bwMode="auto">
              <a:xfrm>
                <a:off x="5677" y="3214"/>
                <a:ext cx="120" cy="60"/>
              </a:xfrm>
              <a:custGeom>
                <a:avLst/>
                <a:gdLst>
                  <a:gd name="T0" fmla="*/ 31 w 62"/>
                  <a:gd name="T1" fmla="*/ 31 h 31"/>
                  <a:gd name="T2" fmla="*/ 62 w 62"/>
                  <a:gd name="T3" fmla="*/ 0 h 31"/>
                  <a:gd name="T4" fmla="*/ 0 w 62"/>
                  <a:gd name="T5" fmla="*/ 0 h 31"/>
                  <a:gd name="T6" fmla="*/ 31 w 62"/>
                  <a:gd name="T7" fmla="*/ 31 h 31"/>
                </a:gdLst>
                <a:ahLst/>
                <a:cxnLst>
                  <a:cxn ang="0">
                    <a:pos x="T0" y="T1"/>
                  </a:cxn>
                  <a:cxn ang="0">
                    <a:pos x="T2" y="T3"/>
                  </a:cxn>
                  <a:cxn ang="0">
                    <a:pos x="T4" y="T5"/>
                  </a:cxn>
                  <a:cxn ang="0">
                    <a:pos x="T6" y="T7"/>
                  </a:cxn>
                </a:cxnLst>
                <a:rect l="0" t="0" r="r" b="b"/>
                <a:pathLst>
                  <a:path w="62" h="31">
                    <a:moveTo>
                      <a:pt x="31" y="31"/>
                    </a:moveTo>
                    <a:cubicBezTo>
                      <a:pt x="48" y="31"/>
                      <a:pt x="62" y="17"/>
                      <a:pt x="62" y="0"/>
                    </a:cubicBezTo>
                    <a:cubicBezTo>
                      <a:pt x="0" y="0"/>
                      <a:pt x="0" y="0"/>
                      <a:pt x="0" y="0"/>
                    </a:cubicBezTo>
                    <a:cubicBezTo>
                      <a:pt x="0" y="17"/>
                      <a:pt x="14" y="31"/>
                      <a:pt x="31"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4"/>
              <p:cNvSpPr>
                <a:spLocks/>
              </p:cNvSpPr>
              <p:nvPr/>
            </p:nvSpPr>
            <p:spPr bwMode="auto">
              <a:xfrm>
                <a:off x="4827" y="2963"/>
                <a:ext cx="157" cy="251"/>
              </a:xfrm>
              <a:custGeom>
                <a:avLst/>
                <a:gdLst>
                  <a:gd name="T0" fmla="*/ 20 w 81"/>
                  <a:gd name="T1" fmla="*/ 0 h 130"/>
                  <a:gd name="T2" fmla="*/ 81 w 81"/>
                  <a:gd name="T3" fmla="*/ 0 h 130"/>
                  <a:gd name="T4" fmla="*/ 62 w 81"/>
                  <a:gd name="T5" fmla="*/ 130 h 130"/>
                  <a:gd name="T6" fmla="*/ 0 w 81"/>
                  <a:gd name="T7" fmla="*/ 130 h 130"/>
                  <a:gd name="T8" fmla="*/ 20 w 81"/>
                  <a:gd name="T9" fmla="*/ 0 h 130"/>
                </a:gdLst>
                <a:ahLst/>
                <a:cxnLst>
                  <a:cxn ang="0">
                    <a:pos x="T0" y="T1"/>
                  </a:cxn>
                  <a:cxn ang="0">
                    <a:pos x="T2" y="T3"/>
                  </a:cxn>
                  <a:cxn ang="0">
                    <a:pos x="T4" y="T5"/>
                  </a:cxn>
                  <a:cxn ang="0">
                    <a:pos x="T6" y="T7"/>
                  </a:cxn>
                  <a:cxn ang="0">
                    <a:pos x="T8" y="T9"/>
                  </a:cxn>
                </a:cxnLst>
                <a:rect l="0" t="0" r="r" b="b"/>
                <a:pathLst>
                  <a:path w="81" h="130">
                    <a:moveTo>
                      <a:pt x="20" y="0"/>
                    </a:moveTo>
                    <a:cubicBezTo>
                      <a:pt x="45" y="0"/>
                      <a:pt x="57" y="0"/>
                      <a:pt x="81" y="0"/>
                    </a:cubicBezTo>
                    <a:cubicBezTo>
                      <a:pt x="74" y="49"/>
                      <a:pt x="68" y="81"/>
                      <a:pt x="62" y="130"/>
                    </a:cubicBezTo>
                    <a:cubicBezTo>
                      <a:pt x="37" y="130"/>
                      <a:pt x="25" y="130"/>
                      <a:pt x="0" y="130"/>
                    </a:cubicBezTo>
                    <a:cubicBezTo>
                      <a:pt x="6" y="81"/>
                      <a:pt x="13" y="49"/>
                      <a:pt x="2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5"/>
              <p:cNvSpPr>
                <a:spLocks/>
              </p:cNvSpPr>
              <p:nvPr/>
            </p:nvSpPr>
            <p:spPr bwMode="auto">
              <a:xfrm>
                <a:off x="4947" y="2963"/>
                <a:ext cx="149" cy="251"/>
              </a:xfrm>
              <a:custGeom>
                <a:avLst/>
                <a:gdLst>
                  <a:gd name="T0" fmla="*/ 19 w 77"/>
                  <a:gd name="T1" fmla="*/ 0 h 130"/>
                  <a:gd name="T2" fmla="*/ 77 w 77"/>
                  <a:gd name="T3" fmla="*/ 0 h 130"/>
                  <a:gd name="T4" fmla="*/ 63 w 77"/>
                  <a:gd name="T5" fmla="*/ 130 h 130"/>
                  <a:gd name="T6" fmla="*/ 0 w 77"/>
                  <a:gd name="T7" fmla="*/ 130 h 130"/>
                  <a:gd name="T8" fmla="*/ 19 w 77"/>
                  <a:gd name="T9" fmla="*/ 0 h 130"/>
                </a:gdLst>
                <a:ahLst/>
                <a:cxnLst>
                  <a:cxn ang="0">
                    <a:pos x="T0" y="T1"/>
                  </a:cxn>
                  <a:cxn ang="0">
                    <a:pos x="T2" y="T3"/>
                  </a:cxn>
                  <a:cxn ang="0">
                    <a:pos x="T4" y="T5"/>
                  </a:cxn>
                  <a:cxn ang="0">
                    <a:pos x="T6" y="T7"/>
                  </a:cxn>
                  <a:cxn ang="0">
                    <a:pos x="T8" y="T9"/>
                  </a:cxn>
                </a:cxnLst>
                <a:rect l="0" t="0" r="r" b="b"/>
                <a:pathLst>
                  <a:path w="77" h="130">
                    <a:moveTo>
                      <a:pt x="19" y="0"/>
                    </a:moveTo>
                    <a:cubicBezTo>
                      <a:pt x="42" y="0"/>
                      <a:pt x="54" y="0"/>
                      <a:pt x="77" y="0"/>
                    </a:cubicBezTo>
                    <a:cubicBezTo>
                      <a:pt x="72" y="49"/>
                      <a:pt x="67" y="81"/>
                      <a:pt x="63" y="130"/>
                    </a:cubicBezTo>
                    <a:cubicBezTo>
                      <a:pt x="38" y="130"/>
                      <a:pt x="25" y="130"/>
                      <a:pt x="0" y="130"/>
                    </a:cubicBezTo>
                    <a:cubicBezTo>
                      <a:pt x="6" y="81"/>
                      <a:pt x="12" y="49"/>
                      <a:pt x="19"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6"/>
              <p:cNvSpPr>
                <a:spLocks/>
              </p:cNvSpPr>
              <p:nvPr/>
            </p:nvSpPr>
            <p:spPr bwMode="auto">
              <a:xfrm>
                <a:off x="5069" y="2963"/>
                <a:ext cx="135" cy="251"/>
              </a:xfrm>
              <a:custGeom>
                <a:avLst/>
                <a:gdLst>
                  <a:gd name="T0" fmla="*/ 14 w 70"/>
                  <a:gd name="T1" fmla="*/ 0 h 130"/>
                  <a:gd name="T2" fmla="*/ 70 w 70"/>
                  <a:gd name="T3" fmla="*/ 0 h 130"/>
                  <a:gd name="T4" fmla="*/ 63 w 70"/>
                  <a:gd name="T5" fmla="*/ 130 h 130"/>
                  <a:gd name="T6" fmla="*/ 0 w 70"/>
                  <a:gd name="T7" fmla="*/ 130 h 130"/>
                  <a:gd name="T8" fmla="*/ 14 w 70"/>
                  <a:gd name="T9" fmla="*/ 0 h 130"/>
                </a:gdLst>
                <a:ahLst/>
                <a:cxnLst>
                  <a:cxn ang="0">
                    <a:pos x="T0" y="T1"/>
                  </a:cxn>
                  <a:cxn ang="0">
                    <a:pos x="T2" y="T3"/>
                  </a:cxn>
                  <a:cxn ang="0">
                    <a:pos x="T4" y="T5"/>
                  </a:cxn>
                  <a:cxn ang="0">
                    <a:pos x="T6" y="T7"/>
                  </a:cxn>
                  <a:cxn ang="0">
                    <a:pos x="T8" y="T9"/>
                  </a:cxn>
                </a:cxnLst>
                <a:rect l="0" t="0" r="r" b="b"/>
                <a:pathLst>
                  <a:path w="70" h="130">
                    <a:moveTo>
                      <a:pt x="14" y="0"/>
                    </a:moveTo>
                    <a:cubicBezTo>
                      <a:pt x="37" y="0"/>
                      <a:pt x="48" y="0"/>
                      <a:pt x="70" y="0"/>
                    </a:cubicBezTo>
                    <a:cubicBezTo>
                      <a:pt x="68" y="49"/>
                      <a:pt x="65" y="81"/>
                      <a:pt x="63" y="130"/>
                    </a:cubicBezTo>
                    <a:cubicBezTo>
                      <a:pt x="38" y="130"/>
                      <a:pt x="25" y="130"/>
                      <a:pt x="0" y="130"/>
                    </a:cubicBezTo>
                    <a:cubicBezTo>
                      <a:pt x="4" y="81"/>
                      <a:pt x="9" y="49"/>
                      <a:pt x="14"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7"/>
              <p:cNvSpPr>
                <a:spLocks/>
              </p:cNvSpPr>
              <p:nvPr/>
            </p:nvSpPr>
            <p:spPr bwMode="auto">
              <a:xfrm>
                <a:off x="5191" y="2963"/>
                <a:ext cx="122" cy="251"/>
              </a:xfrm>
              <a:custGeom>
                <a:avLst/>
                <a:gdLst>
                  <a:gd name="T0" fmla="*/ 7 w 63"/>
                  <a:gd name="T1" fmla="*/ 0 h 130"/>
                  <a:gd name="T2" fmla="*/ 62 w 63"/>
                  <a:gd name="T3" fmla="*/ 0 h 130"/>
                  <a:gd name="T4" fmla="*/ 62 w 63"/>
                  <a:gd name="T5" fmla="*/ 130 h 130"/>
                  <a:gd name="T6" fmla="*/ 0 w 63"/>
                  <a:gd name="T7" fmla="*/ 130 h 130"/>
                  <a:gd name="T8" fmla="*/ 7 w 63"/>
                  <a:gd name="T9" fmla="*/ 0 h 130"/>
                </a:gdLst>
                <a:ahLst/>
                <a:cxnLst>
                  <a:cxn ang="0">
                    <a:pos x="T0" y="T1"/>
                  </a:cxn>
                  <a:cxn ang="0">
                    <a:pos x="T2" y="T3"/>
                  </a:cxn>
                  <a:cxn ang="0">
                    <a:pos x="T4" y="T5"/>
                  </a:cxn>
                  <a:cxn ang="0">
                    <a:pos x="T6" y="T7"/>
                  </a:cxn>
                  <a:cxn ang="0">
                    <a:pos x="T8" y="T9"/>
                  </a:cxn>
                </a:cxnLst>
                <a:rect l="0" t="0" r="r" b="b"/>
                <a:pathLst>
                  <a:path w="63" h="130">
                    <a:moveTo>
                      <a:pt x="7" y="0"/>
                    </a:moveTo>
                    <a:cubicBezTo>
                      <a:pt x="29" y="0"/>
                      <a:pt x="40" y="0"/>
                      <a:pt x="62" y="0"/>
                    </a:cubicBezTo>
                    <a:cubicBezTo>
                      <a:pt x="62" y="49"/>
                      <a:pt x="63" y="81"/>
                      <a:pt x="62" y="130"/>
                    </a:cubicBezTo>
                    <a:cubicBezTo>
                      <a:pt x="37" y="130"/>
                      <a:pt x="25" y="130"/>
                      <a:pt x="0" y="130"/>
                    </a:cubicBezTo>
                    <a:cubicBezTo>
                      <a:pt x="2" y="81"/>
                      <a:pt x="5" y="49"/>
                      <a:pt x="7"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8"/>
              <p:cNvSpPr>
                <a:spLocks/>
              </p:cNvSpPr>
              <p:nvPr/>
            </p:nvSpPr>
            <p:spPr bwMode="auto">
              <a:xfrm>
                <a:off x="5311" y="2963"/>
                <a:ext cx="122" cy="251"/>
              </a:xfrm>
              <a:custGeom>
                <a:avLst/>
                <a:gdLst>
                  <a:gd name="T0" fmla="*/ 0 w 63"/>
                  <a:gd name="T1" fmla="*/ 0 h 130"/>
                  <a:gd name="T2" fmla="*/ 56 w 63"/>
                  <a:gd name="T3" fmla="*/ 0 h 130"/>
                  <a:gd name="T4" fmla="*/ 63 w 63"/>
                  <a:gd name="T5" fmla="*/ 130 h 130"/>
                  <a:gd name="T6" fmla="*/ 0 w 63"/>
                  <a:gd name="T7" fmla="*/ 130 h 130"/>
                  <a:gd name="T8" fmla="*/ 0 w 63"/>
                  <a:gd name="T9" fmla="*/ 0 h 130"/>
                </a:gdLst>
                <a:ahLst/>
                <a:cxnLst>
                  <a:cxn ang="0">
                    <a:pos x="T0" y="T1"/>
                  </a:cxn>
                  <a:cxn ang="0">
                    <a:pos x="T2" y="T3"/>
                  </a:cxn>
                  <a:cxn ang="0">
                    <a:pos x="T4" y="T5"/>
                  </a:cxn>
                  <a:cxn ang="0">
                    <a:pos x="T6" y="T7"/>
                  </a:cxn>
                  <a:cxn ang="0">
                    <a:pos x="T8" y="T9"/>
                  </a:cxn>
                </a:cxnLst>
                <a:rect l="0" t="0" r="r" b="b"/>
                <a:pathLst>
                  <a:path w="63" h="130">
                    <a:moveTo>
                      <a:pt x="0" y="0"/>
                    </a:moveTo>
                    <a:cubicBezTo>
                      <a:pt x="23" y="0"/>
                      <a:pt x="34" y="0"/>
                      <a:pt x="56" y="0"/>
                    </a:cubicBezTo>
                    <a:cubicBezTo>
                      <a:pt x="58" y="49"/>
                      <a:pt x="61" y="81"/>
                      <a:pt x="63" y="130"/>
                    </a:cubicBezTo>
                    <a:cubicBezTo>
                      <a:pt x="38" y="130"/>
                      <a:pt x="26" y="130"/>
                      <a:pt x="0" y="130"/>
                    </a:cubicBezTo>
                    <a:cubicBezTo>
                      <a:pt x="1" y="81"/>
                      <a:pt x="0" y="49"/>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9"/>
              <p:cNvSpPr>
                <a:spLocks/>
              </p:cNvSpPr>
              <p:nvPr/>
            </p:nvSpPr>
            <p:spPr bwMode="auto">
              <a:xfrm>
                <a:off x="5419" y="2963"/>
                <a:ext cx="136" cy="251"/>
              </a:xfrm>
              <a:custGeom>
                <a:avLst/>
                <a:gdLst>
                  <a:gd name="T0" fmla="*/ 0 w 70"/>
                  <a:gd name="T1" fmla="*/ 0 h 130"/>
                  <a:gd name="T2" fmla="*/ 56 w 70"/>
                  <a:gd name="T3" fmla="*/ 0 h 130"/>
                  <a:gd name="T4" fmla="*/ 70 w 70"/>
                  <a:gd name="T5" fmla="*/ 130 h 130"/>
                  <a:gd name="T6" fmla="*/ 7 w 70"/>
                  <a:gd name="T7" fmla="*/ 130 h 130"/>
                  <a:gd name="T8" fmla="*/ 0 w 70"/>
                  <a:gd name="T9" fmla="*/ 0 h 130"/>
                </a:gdLst>
                <a:ahLst/>
                <a:cxnLst>
                  <a:cxn ang="0">
                    <a:pos x="T0" y="T1"/>
                  </a:cxn>
                  <a:cxn ang="0">
                    <a:pos x="T2" y="T3"/>
                  </a:cxn>
                  <a:cxn ang="0">
                    <a:pos x="T4" y="T5"/>
                  </a:cxn>
                  <a:cxn ang="0">
                    <a:pos x="T6" y="T7"/>
                  </a:cxn>
                  <a:cxn ang="0">
                    <a:pos x="T8" y="T9"/>
                  </a:cxn>
                </a:cxnLst>
                <a:rect l="0" t="0" r="r" b="b"/>
                <a:pathLst>
                  <a:path w="70" h="130">
                    <a:moveTo>
                      <a:pt x="0" y="0"/>
                    </a:moveTo>
                    <a:cubicBezTo>
                      <a:pt x="22" y="0"/>
                      <a:pt x="33" y="0"/>
                      <a:pt x="56" y="0"/>
                    </a:cubicBezTo>
                    <a:cubicBezTo>
                      <a:pt x="61" y="49"/>
                      <a:pt x="66" y="81"/>
                      <a:pt x="70" y="130"/>
                    </a:cubicBezTo>
                    <a:cubicBezTo>
                      <a:pt x="45" y="130"/>
                      <a:pt x="32" y="130"/>
                      <a:pt x="7" y="130"/>
                    </a:cubicBezTo>
                    <a:cubicBezTo>
                      <a:pt x="5" y="81"/>
                      <a:pt x="2" y="49"/>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30"/>
              <p:cNvSpPr>
                <a:spLocks/>
              </p:cNvSpPr>
              <p:nvPr/>
            </p:nvSpPr>
            <p:spPr bwMode="auto">
              <a:xfrm>
                <a:off x="5528" y="2963"/>
                <a:ext cx="149" cy="251"/>
              </a:xfrm>
              <a:custGeom>
                <a:avLst/>
                <a:gdLst>
                  <a:gd name="T0" fmla="*/ 0 w 77"/>
                  <a:gd name="T1" fmla="*/ 0 h 130"/>
                  <a:gd name="T2" fmla="*/ 58 w 77"/>
                  <a:gd name="T3" fmla="*/ 0 h 130"/>
                  <a:gd name="T4" fmla="*/ 77 w 77"/>
                  <a:gd name="T5" fmla="*/ 130 h 130"/>
                  <a:gd name="T6" fmla="*/ 14 w 77"/>
                  <a:gd name="T7" fmla="*/ 130 h 130"/>
                  <a:gd name="T8" fmla="*/ 0 w 77"/>
                  <a:gd name="T9" fmla="*/ 0 h 130"/>
                </a:gdLst>
                <a:ahLst/>
                <a:cxnLst>
                  <a:cxn ang="0">
                    <a:pos x="T0" y="T1"/>
                  </a:cxn>
                  <a:cxn ang="0">
                    <a:pos x="T2" y="T3"/>
                  </a:cxn>
                  <a:cxn ang="0">
                    <a:pos x="T4" y="T5"/>
                  </a:cxn>
                  <a:cxn ang="0">
                    <a:pos x="T6" y="T7"/>
                  </a:cxn>
                  <a:cxn ang="0">
                    <a:pos x="T8" y="T9"/>
                  </a:cxn>
                </a:cxnLst>
                <a:rect l="0" t="0" r="r" b="b"/>
                <a:pathLst>
                  <a:path w="77" h="130">
                    <a:moveTo>
                      <a:pt x="0" y="0"/>
                    </a:moveTo>
                    <a:cubicBezTo>
                      <a:pt x="23" y="0"/>
                      <a:pt x="35" y="0"/>
                      <a:pt x="58" y="0"/>
                    </a:cubicBezTo>
                    <a:cubicBezTo>
                      <a:pt x="64" y="49"/>
                      <a:pt x="71" y="81"/>
                      <a:pt x="77" y="130"/>
                    </a:cubicBezTo>
                    <a:cubicBezTo>
                      <a:pt x="52" y="130"/>
                      <a:pt x="39" y="130"/>
                      <a:pt x="14" y="130"/>
                    </a:cubicBezTo>
                    <a:cubicBezTo>
                      <a:pt x="10" y="81"/>
                      <a:pt x="5" y="49"/>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31"/>
              <p:cNvSpPr>
                <a:spLocks/>
              </p:cNvSpPr>
              <p:nvPr/>
            </p:nvSpPr>
            <p:spPr bwMode="auto">
              <a:xfrm>
                <a:off x="5640" y="2963"/>
                <a:ext cx="157" cy="251"/>
              </a:xfrm>
              <a:custGeom>
                <a:avLst/>
                <a:gdLst>
                  <a:gd name="T0" fmla="*/ 0 w 81"/>
                  <a:gd name="T1" fmla="*/ 0 h 130"/>
                  <a:gd name="T2" fmla="*/ 61 w 81"/>
                  <a:gd name="T3" fmla="*/ 0 h 130"/>
                  <a:gd name="T4" fmla="*/ 81 w 81"/>
                  <a:gd name="T5" fmla="*/ 130 h 130"/>
                  <a:gd name="T6" fmla="*/ 19 w 81"/>
                  <a:gd name="T7" fmla="*/ 130 h 130"/>
                  <a:gd name="T8" fmla="*/ 0 w 81"/>
                  <a:gd name="T9" fmla="*/ 0 h 130"/>
                </a:gdLst>
                <a:ahLst/>
                <a:cxnLst>
                  <a:cxn ang="0">
                    <a:pos x="T0" y="T1"/>
                  </a:cxn>
                  <a:cxn ang="0">
                    <a:pos x="T2" y="T3"/>
                  </a:cxn>
                  <a:cxn ang="0">
                    <a:pos x="T4" y="T5"/>
                  </a:cxn>
                  <a:cxn ang="0">
                    <a:pos x="T6" y="T7"/>
                  </a:cxn>
                  <a:cxn ang="0">
                    <a:pos x="T8" y="T9"/>
                  </a:cxn>
                </a:cxnLst>
                <a:rect l="0" t="0" r="r" b="b"/>
                <a:pathLst>
                  <a:path w="81" h="130">
                    <a:moveTo>
                      <a:pt x="0" y="0"/>
                    </a:moveTo>
                    <a:cubicBezTo>
                      <a:pt x="24" y="0"/>
                      <a:pt x="36" y="0"/>
                      <a:pt x="61" y="0"/>
                    </a:cubicBezTo>
                    <a:cubicBezTo>
                      <a:pt x="68" y="49"/>
                      <a:pt x="75" y="81"/>
                      <a:pt x="81" y="130"/>
                    </a:cubicBezTo>
                    <a:cubicBezTo>
                      <a:pt x="56" y="130"/>
                      <a:pt x="44" y="130"/>
                      <a:pt x="19" y="130"/>
                    </a:cubicBezTo>
                    <a:cubicBezTo>
                      <a:pt x="13" y="81"/>
                      <a:pt x="6" y="49"/>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32"/>
              <p:cNvSpPr>
                <a:spLocks/>
              </p:cNvSpPr>
              <p:nvPr/>
            </p:nvSpPr>
            <p:spPr bwMode="auto">
              <a:xfrm>
                <a:off x="5069" y="2879"/>
                <a:ext cx="60" cy="31"/>
              </a:xfrm>
              <a:custGeom>
                <a:avLst/>
                <a:gdLst>
                  <a:gd name="T0" fmla="*/ 15 w 31"/>
                  <a:gd name="T1" fmla="*/ 16 h 16"/>
                  <a:gd name="T2" fmla="*/ 31 w 31"/>
                  <a:gd name="T3" fmla="*/ 0 h 16"/>
                  <a:gd name="T4" fmla="*/ 0 w 31"/>
                  <a:gd name="T5" fmla="*/ 0 h 16"/>
                  <a:gd name="T6" fmla="*/ 15 w 31"/>
                  <a:gd name="T7" fmla="*/ 16 h 16"/>
                </a:gdLst>
                <a:ahLst/>
                <a:cxnLst>
                  <a:cxn ang="0">
                    <a:pos x="T0" y="T1"/>
                  </a:cxn>
                  <a:cxn ang="0">
                    <a:pos x="T2" y="T3"/>
                  </a:cxn>
                  <a:cxn ang="0">
                    <a:pos x="T4" y="T5"/>
                  </a:cxn>
                  <a:cxn ang="0">
                    <a:pos x="T6" y="T7"/>
                  </a:cxn>
                </a:cxnLst>
                <a:rect l="0" t="0" r="r" b="b"/>
                <a:pathLst>
                  <a:path w="31" h="16">
                    <a:moveTo>
                      <a:pt x="15" y="16"/>
                    </a:moveTo>
                    <a:cubicBezTo>
                      <a:pt x="24" y="16"/>
                      <a:pt x="31" y="9"/>
                      <a:pt x="31" y="0"/>
                    </a:cubicBezTo>
                    <a:cubicBezTo>
                      <a:pt x="0" y="0"/>
                      <a:pt x="0" y="0"/>
                      <a:pt x="0" y="0"/>
                    </a:cubicBezTo>
                    <a:cubicBezTo>
                      <a:pt x="0" y="9"/>
                      <a:pt x="7" y="16"/>
                      <a:pt x="15"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33"/>
              <p:cNvSpPr>
                <a:spLocks/>
              </p:cNvSpPr>
              <p:nvPr/>
            </p:nvSpPr>
            <p:spPr bwMode="auto">
              <a:xfrm>
                <a:off x="5129" y="2879"/>
                <a:ext cx="62" cy="31"/>
              </a:xfrm>
              <a:custGeom>
                <a:avLst/>
                <a:gdLst>
                  <a:gd name="T0" fmla="*/ 16 w 32"/>
                  <a:gd name="T1" fmla="*/ 16 h 16"/>
                  <a:gd name="T2" fmla="*/ 32 w 32"/>
                  <a:gd name="T3" fmla="*/ 0 h 16"/>
                  <a:gd name="T4" fmla="*/ 0 w 32"/>
                  <a:gd name="T5" fmla="*/ 0 h 16"/>
                  <a:gd name="T6" fmla="*/ 16 w 32"/>
                  <a:gd name="T7" fmla="*/ 16 h 16"/>
                </a:gdLst>
                <a:ahLst/>
                <a:cxnLst>
                  <a:cxn ang="0">
                    <a:pos x="T0" y="T1"/>
                  </a:cxn>
                  <a:cxn ang="0">
                    <a:pos x="T2" y="T3"/>
                  </a:cxn>
                  <a:cxn ang="0">
                    <a:pos x="T4" y="T5"/>
                  </a:cxn>
                  <a:cxn ang="0">
                    <a:pos x="T6" y="T7"/>
                  </a:cxn>
                </a:cxnLst>
                <a:rect l="0" t="0" r="r" b="b"/>
                <a:pathLst>
                  <a:path w="32" h="16">
                    <a:moveTo>
                      <a:pt x="16" y="16"/>
                    </a:moveTo>
                    <a:cubicBezTo>
                      <a:pt x="25" y="16"/>
                      <a:pt x="32" y="9"/>
                      <a:pt x="32"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34"/>
              <p:cNvSpPr>
                <a:spLocks/>
              </p:cNvSpPr>
              <p:nvPr/>
            </p:nvSpPr>
            <p:spPr bwMode="auto">
              <a:xfrm>
                <a:off x="5191" y="2879"/>
                <a:ext cx="60" cy="31"/>
              </a:xfrm>
              <a:custGeom>
                <a:avLst/>
                <a:gdLst>
                  <a:gd name="T0" fmla="*/ 15 w 31"/>
                  <a:gd name="T1" fmla="*/ 16 h 16"/>
                  <a:gd name="T2" fmla="*/ 31 w 31"/>
                  <a:gd name="T3" fmla="*/ 0 h 16"/>
                  <a:gd name="T4" fmla="*/ 0 w 31"/>
                  <a:gd name="T5" fmla="*/ 0 h 16"/>
                  <a:gd name="T6" fmla="*/ 15 w 31"/>
                  <a:gd name="T7" fmla="*/ 16 h 16"/>
                </a:gdLst>
                <a:ahLst/>
                <a:cxnLst>
                  <a:cxn ang="0">
                    <a:pos x="T0" y="T1"/>
                  </a:cxn>
                  <a:cxn ang="0">
                    <a:pos x="T2" y="T3"/>
                  </a:cxn>
                  <a:cxn ang="0">
                    <a:pos x="T4" y="T5"/>
                  </a:cxn>
                  <a:cxn ang="0">
                    <a:pos x="T6" y="T7"/>
                  </a:cxn>
                </a:cxnLst>
                <a:rect l="0" t="0" r="r" b="b"/>
                <a:pathLst>
                  <a:path w="31" h="16">
                    <a:moveTo>
                      <a:pt x="15" y="16"/>
                    </a:moveTo>
                    <a:cubicBezTo>
                      <a:pt x="24" y="16"/>
                      <a:pt x="31" y="9"/>
                      <a:pt x="31" y="0"/>
                    </a:cubicBezTo>
                    <a:cubicBezTo>
                      <a:pt x="0" y="0"/>
                      <a:pt x="0" y="0"/>
                      <a:pt x="0" y="0"/>
                    </a:cubicBezTo>
                    <a:cubicBezTo>
                      <a:pt x="0" y="9"/>
                      <a:pt x="7" y="16"/>
                      <a:pt x="15"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35"/>
              <p:cNvSpPr>
                <a:spLocks/>
              </p:cNvSpPr>
              <p:nvPr/>
            </p:nvSpPr>
            <p:spPr bwMode="auto">
              <a:xfrm>
                <a:off x="5251" y="2879"/>
                <a:ext cx="60" cy="31"/>
              </a:xfrm>
              <a:custGeom>
                <a:avLst/>
                <a:gdLst>
                  <a:gd name="T0" fmla="*/ 16 w 31"/>
                  <a:gd name="T1" fmla="*/ 16 h 16"/>
                  <a:gd name="T2" fmla="*/ 31 w 31"/>
                  <a:gd name="T3" fmla="*/ 0 h 16"/>
                  <a:gd name="T4" fmla="*/ 0 w 31"/>
                  <a:gd name="T5" fmla="*/ 0 h 16"/>
                  <a:gd name="T6" fmla="*/ 16 w 31"/>
                  <a:gd name="T7" fmla="*/ 16 h 16"/>
                </a:gdLst>
                <a:ahLst/>
                <a:cxnLst>
                  <a:cxn ang="0">
                    <a:pos x="T0" y="T1"/>
                  </a:cxn>
                  <a:cxn ang="0">
                    <a:pos x="T2" y="T3"/>
                  </a:cxn>
                  <a:cxn ang="0">
                    <a:pos x="T4" y="T5"/>
                  </a:cxn>
                  <a:cxn ang="0">
                    <a:pos x="T6" y="T7"/>
                  </a:cxn>
                </a:cxnLst>
                <a:rect l="0" t="0" r="r" b="b"/>
                <a:pathLst>
                  <a:path w="31" h="16">
                    <a:moveTo>
                      <a:pt x="16" y="16"/>
                    </a:moveTo>
                    <a:cubicBezTo>
                      <a:pt x="24" y="16"/>
                      <a:pt x="31" y="9"/>
                      <a:pt x="31"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36"/>
              <p:cNvSpPr>
                <a:spLocks/>
              </p:cNvSpPr>
              <p:nvPr/>
            </p:nvSpPr>
            <p:spPr bwMode="auto">
              <a:xfrm>
                <a:off x="5311" y="2879"/>
                <a:ext cx="62" cy="31"/>
              </a:xfrm>
              <a:custGeom>
                <a:avLst/>
                <a:gdLst>
                  <a:gd name="T0" fmla="*/ 16 w 32"/>
                  <a:gd name="T1" fmla="*/ 16 h 16"/>
                  <a:gd name="T2" fmla="*/ 32 w 32"/>
                  <a:gd name="T3" fmla="*/ 0 h 16"/>
                  <a:gd name="T4" fmla="*/ 0 w 32"/>
                  <a:gd name="T5" fmla="*/ 0 h 16"/>
                  <a:gd name="T6" fmla="*/ 16 w 32"/>
                  <a:gd name="T7" fmla="*/ 16 h 16"/>
                </a:gdLst>
                <a:ahLst/>
                <a:cxnLst>
                  <a:cxn ang="0">
                    <a:pos x="T0" y="T1"/>
                  </a:cxn>
                  <a:cxn ang="0">
                    <a:pos x="T2" y="T3"/>
                  </a:cxn>
                  <a:cxn ang="0">
                    <a:pos x="T4" y="T5"/>
                  </a:cxn>
                  <a:cxn ang="0">
                    <a:pos x="T6" y="T7"/>
                  </a:cxn>
                </a:cxnLst>
                <a:rect l="0" t="0" r="r" b="b"/>
                <a:pathLst>
                  <a:path w="32" h="16">
                    <a:moveTo>
                      <a:pt x="16" y="16"/>
                    </a:moveTo>
                    <a:cubicBezTo>
                      <a:pt x="25" y="16"/>
                      <a:pt x="32" y="9"/>
                      <a:pt x="32" y="0"/>
                    </a:cubicBezTo>
                    <a:cubicBezTo>
                      <a:pt x="0" y="0"/>
                      <a:pt x="0" y="0"/>
                      <a:pt x="0" y="0"/>
                    </a:cubicBezTo>
                    <a:cubicBezTo>
                      <a:pt x="0" y="9"/>
                      <a:pt x="8" y="16"/>
                      <a:pt x="16"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37"/>
              <p:cNvSpPr>
                <a:spLocks/>
              </p:cNvSpPr>
              <p:nvPr/>
            </p:nvSpPr>
            <p:spPr bwMode="auto">
              <a:xfrm>
                <a:off x="5373" y="2879"/>
                <a:ext cx="60" cy="31"/>
              </a:xfrm>
              <a:custGeom>
                <a:avLst/>
                <a:gdLst>
                  <a:gd name="T0" fmla="*/ 16 w 31"/>
                  <a:gd name="T1" fmla="*/ 16 h 16"/>
                  <a:gd name="T2" fmla="*/ 31 w 31"/>
                  <a:gd name="T3" fmla="*/ 0 h 16"/>
                  <a:gd name="T4" fmla="*/ 0 w 31"/>
                  <a:gd name="T5" fmla="*/ 0 h 16"/>
                  <a:gd name="T6" fmla="*/ 16 w 31"/>
                  <a:gd name="T7" fmla="*/ 16 h 16"/>
                </a:gdLst>
                <a:ahLst/>
                <a:cxnLst>
                  <a:cxn ang="0">
                    <a:pos x="T0" y="T1"/>
                  </a:cxn>
                  <a:cxn ang="0">
                    <a:pos x="T2" y="T3"/>
                  </a:cxn>
                  <a:cxn ang="0">
                    <a:pos x="T4" y="T5"/>
                  </a:cxn>
                  <a:cxn ang="0">
                    <a:pos x="T6" y="T7"/>
                  </a:cxn>
                </a:cxnLst>
                <a:rect l="0" t="0" r="r" b="b"/>
                <a:pathLst>
                  <a:path w="31" h="16">
                    <a:moveTo>
                      <a:pt x="16" y="16"/>
                    </a:moveTo>
                    <a:cubicBezTo>
                      <a:pt x="24" y="16"/>
                      <a:pt x="31" y="9"/>
                      <a:pt x="31"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38"/>
              <p:cNvSpPr>
                <a:spLocks/>
              </p:cNvSpPr>
              <p:nvPr/>
            </p:nvSpPr>
            <p:spPr bwMode="auto">
              <a:xfrm>
                <a:off x="5433" y="2879"/>
                <a:ext cx="62" cy="31"/>
              </a:xfrm>
              <a:custGeom>
                <a:avLst/>
                <a:gdLst>
                  <a:gd name="T0" fmla="*/ 16 w 32"/>
                  <a:gd name="T1" fmla="*/ 16 h 16"/>
                  <a:gd name="T2" fmla="*/ 32 w 32"/>
                  <a:gd name="T3" fmla="*/ 0 h 16"/>
                  <a:gd name="T4" fmla="*/ 0 w 32"/>
                  <a:gd name="T5" fmla="*/ 0 h 16"/>
                  <a:gd name="T6" fmla="*/ 16 w 32"/>
                  <a:gd name="T7" fmla="*/ 16 h 16"/>
                </a:gdLst>
                <a:ahLst/>
                <a:cxnLst>
                  <a:cxn ang="0">
                    <a:pos x="T0" y="T1"/>
                  </a:cxn>
                  <a:cxn ang="0">
                    <a:pos x="T2" y="T3"/>
                  </a:cxn>
                  <a:cxn ang="0">
                    <a:pos x="T4" y="T5"/>
                  </a:cxn>
                  <a:cxn ang="0">
                    <a:pos x="T6" y="T7"/>
                  </a:cxn>
                </a:cxnLst>
                <a:rect l="0" t="0" r="r" b="b"/>
                <a:pathLst>
                  <a:path w="32" h="16">
                    <a:moveTo>
                      <a:pt x="16" y="16"/>
                    </a:moveTo>
                    <a:cubicBezTo>
                      <a:pt x="25" y="16"/>
                      <a:pt x="32" y="9"/>
                      <a:pt x="32" y="0"/>
                    </a:cubicBezTo>
                    <a:cubicBezTo>
                      <a:pt x="0" y="0"/>
                      <a:pt x="0" y="0"/>
                      <a:pt x="0" y="0"/>
                    </a:cubicBezTo>
                    <a:cubicBezTo>
                      <a:pt x="0" y="9"/>
                      <a:pt x="7" y="16"/>
                      <a:pt x="16"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39"/>
              <p:cNvSpPr>
                <a:spLocks/>
              </p:cNvSpPr>
              <p:nvPr/>
            </p:nvSpPr>
            <p:spPr bwMode="auto">
              <a:xfrm>
                <a:off x="5495" y="2879"/>
                <a:ext cx="60" cy="31"/>
              </a:xfrm>
              <a:custGeom>
                <a:avLst/>
                <a:gdLst>
                  <a:gd name="T0" fmla="*/ 16 w 31"/>
                  <a:gd name="T1" fmla="*/ 16 h 16"/>
                  <a:gd name="T2" fmla="*/ 31 w 31"/>
                  <a:gd name="T3" fmla="*/ 0 h 16"/>
                  <a:gd name="T4" fmla="*/ 0 w 31"/>
                  <a:gd name="T5" fmla="*/ 0 h 16"/>
                  <a:gd name="T6" fmla="*/ 16 w 31"/>
                  <a:gd name="T7" fmla="*/ 16 h 16"/>
                </a:gdLst>
                <a:ahLst/>
                <a:cxnLst>
                  <a:cxn ang="0">
                    <a:pos x="T0" y="T1"/>
                  </a:cxn>
                  <a:cxn ang="0">
                    <a:pos x="T2" y="T3"/>
                  </a:cxn>
                  <a:cxn ang="0">
                    <a:pos x="T4" y="T5"/>
                  </a:cxn>
                  <a:cxn ang="0">
                    <a:pos x="T6" y="T7"/>
                  </a:cxn>
                </a:cxnLst>
                <a:rect l="0" t="0" r="r" b="b"/>
                <a:pathLst>
                  <a:path w="31" h="16">
                    <a:moveTo>
                      <a:pt x="16" y="16"/>
                    </a:moveTo>
                    <a:cubicBezTo>
                      <a:pt x="24" y="16"/>
                      <a:pt x="31" y="9"/>
                      <a:pt x="31"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40"/>
              <p:cNvSpPr>
                <a:spLocks/>
              </p:cNvSpPr>
              <p:nvPr/>
            </p:nvSpPr>
            <p:spPr bwMode="auto">
              <a:xfrm>
                <a:off x="5069" y="2738"/>
                <a:ext cx="77" cy="141"/>
              </a:xfrm>
              <a:custGeom>
                <a:avLst/>
                <a:gdLst>
                  <a:gd name="T0" fmla="*/ 10 w 40"/>
                  <a:gd name="T1" fmla="*/ 0 h 73"/>
                  <a:gd name="T2" fmla="*/ 40 w 40"/>
                  <a:gd name="T3" fmla="*/ 0 h 73"/>
                  <a:gd name="T4" fmla="*/ 31 w 40"/>
                  <a:gd name="T5" fmla="*/ 73 h 73"/>
                  <a:gd name="T6" fmla="*/ 0 w 40"/>
                  <a:gd name="T7" fmla="*/ 73 h 73"/>
                  <a:gd name="T8" fmla="*/ 10 w 40"/>
                  <a:gd name="T9" fmla="*/ 0 h 73"/>
                </a:gdLst>
                <a:ahLst/>
                <a:cxnLst>
                  <a:cxn ang="0">
                    <a:pos x="T0" y="T1"/>
                  </a:cxn>
                  <a:cxn ang="0">
                    <a:pos x="T2" y="T3"/>
                  </a:cxn>
                  <a:cxn ang="0">
                    <a:pos x="T4" y="T5"/>
                  </a:cxn>
                  <a:cxn ang="0">
                    <a:pos x="T6" y="T7"/>
                  </a:cxn>
                  <a:cxn ang="0">
                    <a:pos x="T8" y="T9"/>
                  </a:cxn>
                </a:cxnLst>
                <a:rect l="0" t="0" r="r" b="b"/>
                <a:pathLst>
                  <a:path w="40" h="73">
                    <a:moveTo>
                      <a:pt x="10" y="0"/>
                    </a:moveTo>
                    <a:cubicBezTo>
                      <a:pt x="22" y="0"/>
                      <a:pt x="28" y="0"/>
                      <a:pt x="40" y="0"/>
                    </a:cubicBezTo>
                    <a:cubicBezTo>
                      <a:pt x="37" y="25"/>
                      <a:pt x="34" y="49"/>
                      <a:pt x="31" y="73"/>
                    </a:cubicBezTo>
                    <a:cubicBezTo>
                      <a:pt x="19" y="73"/>
                      <a:pt x="12" y="73"/>
                      <a:pt x="0" y="73"/>
                    </a:cubicBezTo>
                    <a:cubicBezTo>
                      <a:pt x="3" y="49"/>
                      <a:pt x="6" y="25"/>
                      <a:pt x="1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41"/>
              <p:cNvSpPr>
                <a:spLocks/>
              </p:cNvSpPr>
              <p:nvPr/>
            </p:nvSpPr>
            <p:spPr bwMode="auto">
              <a:xfrm>
                <a:off x="5129" y="2738"/>
                <a:ext cx="73" cy="141"/>
              </a:xfrm>
              <a:custGeom>
                <a:avLst/>
                <a:gdLst>
                  <a:gd name="T0" fmla="*/ 9 w 38"/>
                  <a:gd name="T1" fmla="*/ 0 h 73"/>
                  <a:gd name="T2" fmla="*/ 38 w 38"/>
                  <a:gd name="T3" fmla="*/ 0 h 73"/>
                  <a:gd name="T4" fmla="*/ 32 w 38"/>
                  <a:gd name="T5" fmla="*/ 73 h 73"/>
                  <a:gd name="T6" fmla="*/ 0 w 38"/>
                  <a:gd name="T7" fmla="*/ 73 h 73"/>
                  <a:gd name="T8" fmla="*/ 9 w 38"/>
                  <a:gd name="T9" fmla="*/ 0 h 73"/>
                </a:gdLst>
                <a:ahLst/>
                <a:cxnLst>
                  <a:cxn ang="0">
                    <a:pos x="T0" y="T1"/>
                  </a:cxn>
                  <a:cxn ang="0">
                    <a:pos x="T2" y="T3"/>
                  </a:cxn>
                  <a:cxn ang="0">
                    <a:pos x="T4" y="T5"/>
                  </a:cxn>
                  <a:cxn ang="0">
                    <a:pos x="T6" y="T7"/>
                  </a:cxn>
                  <a:cxn ang="0">
                    <a:pos x="T8" y="T9"/>
                  </a:cxn>
                </a:cxnLst>
                <a:rect l="0" t="0" r="r" b="b"/>
                <a:pathLst>
                  <a:path w="38" h="73">
                    <a:moveTo>
                      <a:pt x="9" y="0"/>
                    </a:moveTo>
                    <a:cubicBezTo>
                      <a:pt x="21" y="0"/>
                      <a:pt x="27" y="0"/>
                      <a:pt x="38" y="0"/>
                    </a:cubicBezTo>
                    <a:cubicBezTo>
                      <a:pt x="36" y="25"/>
                      <a:pt x="34" y="49"/>
                      <a:pt x="32" y="73"/>
                    </a:cubicBezTo>
                    <a:cubicBezTo>
                      <a:pt x="19" y="73"/>
                      <a:pt x="13" y="73"/>
                      <a:pt x="0" y="73"/>
                    </a:cubicBezTo>
                    <a:cubicBezTo>
                      <a:pt x="3" y="49"/>
                      <a:pt x="6" y="25"/>
                      <a:pt x="9"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42"/>
              <p:cNvSpPr>
                <a:spLocks/>
              </p:cNvSpPr>
              <p:nvPr/>
            </p:nvSpPr>
            <p:spPr bwMode="auto">
              <a:xfrm>
                <a:off x="5191" y="2738"/>
                <a:ext cx="67" cy="141"/>
              </a:xfrm>
              <a:custGeom>
                <a:avLst/>
                <a:gdLst>
                  <a:gd name="T0" fmla="*/ 6 w 35"/>
                  <a:gd name="T1" fmla="*/ 0 h 73"/>
                  <a:gd name="T2" fmla="*/ 35 w 35"/>
                  <a:gd name="T3" fmla="*/ 0 h 73"/>
                  <a:gd name="T4" fmla="*/ 31 w 35"/>
                  <a:gd name="T5" fmla="*/ 73 h 73"/>
                  <a:gd name="T6" fmla="*/ 0 w 35"/>
                  <a:gd name="T7" fmla="*/ 73 h 73"/>
                  <a:gd name="T8" fmla="*/ 6 w 35"/>
                  <a:gd name="T9" fmla="*/ 0 h 73"/>
                </a:gdLst>
                <a:ahLst/>
                <a:cxnLst>
                  <a:cxn ang="0">
                    <a:pos x="T0" y="T1"/>
                  </a:cxn>
                  <a:cxn ang="0">
                    <a:pos x="T2" y="T3"/>
                  </a:cxn>
                  <a:cxn ang="0">
                    <a:pos x="T4" y="T5"/>
                  </a:cxn>
                  <a:cxn ang="0">
                    <a:pos x="T6" y="T7"/>
                  </a:cxn>
                  <a:cxn ang="0">
                    <a:pos x="T8" y="T9"/>
                  </a:cxn>
                </a:cxnLst>
                <a:rect l="0" t="0" r="r" b="b"/>
                <a:pathLst>
                  <a:path w="35" h="73">
                    <a:moveTo>
                      <a:pt x="6" y="0"/>
                    </a:moveTo>
                    <a:cubicBezTo>
                      <a:pt x="18" y="0"/>
                      <a:pt x="24" y="0"/>
                      <a:pt x="35" y="0"/>
                    </a:cubicBezTo>
                    <a:cubicBezTo>
                      <a:pt x="33" y="25"/>
                      <a:pt x="32" y="49"/>
                      <a:pt x="31" y="73"/>
                    </a:cubicBezTo>
                    <a:cubicBezTo>
                      <a:pt x="18" y="73"/>
                      <a:pt x="12" y="73"/>
                      <a:pt x="0" y="73"/>
                    </a:cubicBezTo>
                    <a:cubicBezTo>
                      <a:pt x="2" y="49"/>
                      <a:pt x="4" y="25"/>
                      <a:pt x="6"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43"/>
              <p:cNvSpPr>
                <a:spLocks/>
              </p:cNvSpPr>
              <p:nvPr/>
            </p:nvSpPr>
            <p:spPr bwMode="auto">
              <a:xfrm>
                <a:off x="5251" y="2738"/>
                <a:ext cx="62" cy="141"/>
              </a:xfrm>
              <a:custGeom>
                <a:avLst/>
                <a:gdLst>
                  <a:gd name="T0" fmla="*/ 4 w 32"/>
                  <a:gd name="T1" fmla="*/ 0 h 73"/>
                  <a:gd name="T2" fmla="*/ 31 w 32"/>
                  <a:gd name="T3" fmla="*/ 0 h 73"/>
                  <a:gd name="T4" fmla="*/ 31 w 32"/>
                  <a:gd name="T5" fmla="*/ 73 h 73"/>
                  <a:gd name="T6" fmla="*/ 0 w 32"/>
                  <a:gd name="T7" fmla="*/ 73 h 73"/>
                  <a:gd name="T8" fmla="*/ 4 w 32"/>
                  <a:gd name="T9" fmla="*/ 0 h 73"/>
                </a:gdLst>
                <a:ahLst/>
                <a:cxnLst>
                  <a:cxn ang="0">
                    <a:pos x="T0" y="T1"/>
                  </a:cxn>
                  <a:cxn ang="0">
                    <a:pos x="T2" y="T3"/>
                  </a:cxn>
                  <a:cxn ang="0">
                    <a:pos x="T4" y="T5"/>
                  </a:cxn>
                  <a:cxn ang="0">
                    <a:pos x="T6" y="T7"/>
                  </a:cxn>
                  <a:cxn ang="0">
                    <a:pos x="T8" y="T9"/>
                  </a:cxn>
                </a:cxnLst>
                <a:rect l="0" t="0" r="r" b="b"/>
                <a:pathLst>
                  <a:path w="32" h="73">
                    <a:moveTo>
                      <a:pt x="4" y="0"/>
                    </a:moveTo>
                    <a:cubicBezTo>
                      <a:pt x="15" y="0"/>
                      <a:pt x="20" y="0"/>
                      <a:pt x="31" y="0"/>
                    </a:cubicBezTo>
                    <a:cubicBezTo>
                      <a:pt x="31" y="25"/>
                      <a:pt x="32" y="49"/>
                      <a:pt x="31" y="73"/>
                    </a:cubicBezTo>
                    <a:cubicBezTo>
                      <a:pt x="19" y="73"/>
                      <a:pt x="13" y="73"/>
                      <a:pt x="0" y="73"/>
                    </a:cubicBezTo>
                    <a:cubicBezTo>
                      <a:pt x="1" y="49"/>
                      <a:pt x="2" y="25"/>
                      <a:pt x="4"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44"/>
              <p:cNvSpPr>
                <a:spLocks/>
              </p:cNvSpPr>
              <p:nvPr/>
            </p:nvSpPr>
            <p:spPr bwMode="auto">
              <a:xfrm>
                <a:off x="5311" y="2738"/>
                <a:ext cx="62" cy="141"/>
              </a:xfrm>
              <a:custGeom>
                <a:avLst/>
                <a:gdLst>
                  <a:gd name="T0" fmla="*/ 0 w 32"/>
                  <a:gd name="T1" fmla="*/ 0 h 73"/>
                  <a:gd name="T2" fmla="*/ 28 w 32"/>
                  <a:gd name="T3" fmla="*/ 0 h 73"/>
                  <a:gd name="T4" fmla="*/ 32 w 32"/>
                  <a:gd name="T5" fmla="*/ 73 h 73"/>
                  <a:gd name="T6" fmla="*/ 0 w 32"/>
                  <a:gd name="T7" fmla="*/ 73 h 73"/>
                  <a:gd name="T8" fmla="*/ 0 w 32"/>
                  <a:gd name="T9" fmla="*/ 0 h 73"/>
                </a:gdLst>
                <a:ahLst/>
                <a:cxnLst>
                  <a:cxn ang="0">
                    <a:pos x="T0" y="T1"/>
                  </a:cxn>
                  <a:cxn ang="0">
                    <a:pos x="T2" y="T3"/>
                  </a:cxn>
                  <a:cxn ang="0">
                    <a:pos x="T4" y="T5"/>
                  </a:cxn>
                  <a:cxn ang="0">
                    <a:pos x="T6" y="T7"/>
                  </a:cxn>
                  <a:cxn ang="0">
                    <a:pos x="T8" y="T9"/>
                  </a:cxn>
                </a:cxnLst>
                <a:rect l="0" t="0" r="r" b="b"/>
                <a:pathLst>
                  <a:path w="32" h="73">
                    <a:moveTo>
                      <a:pt x="0" y="0"/>
                    </a:moveTo>
                    <a:cubicBezTo>
                      <a:pt x="12" y="0"/>
                      <a:pt x="17" y="0"/>
                      <a:pt x="28" y="0"/>
                    </a:cubicBezTo>
                    <a:cubicBezTo>
                      <a:pt x="29" y="25"/>
                      <a:pt x="31" y="49"/>
                      <a:pt x="32" y="73"/>
                    </a:cubicBezTo>
                    <a:cubicBezTo>
                      <a:pt x="19" y="73"/>
                      <a:pt x="13" y="73"/>
                      <a:pt x="0" y="73"/>
                    </a:cubicBezTo>
                    <a:cubicBezTo>
                      <a:pt x="1" y="49"/>
                      <a:pt x="0" y="25"/>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45"/>
              <p:cNvSpPr>
                <a:spLocks/>
              </p:cNvSpPr>
              <p:nvPr/>
            </p:nvSpPr>
            <p:spPr bwMode="auto">
              <a:xfrm>
                <a:off x="5365" y="2738"/>
                <a:ext cx="68" cy="141"/>
              </a:xfrm>
              <a:custGeom>
                <a:avLst/>
                <a:gdLst>
                  <a:gd name="T0" fmla="*/ 0 w 35"/>
                  <a:gd name="T1" fmla="*/ 0 h 73"/>
                  <a:gd name="T2" fmla="*/ 29 w 35"/>
                  <a:gd name="T3" fmla="*/ 0 h 73"/>
                  <a:gd name="T4" fmla="*/ 35 w 35"/>
                  <a:gd name="T5" fmla="*/ 73 h 73"/>
                  <a:gd name="T6" fmla="*/ 4 w 35"/>
                  <a:gd name="T7" fmla="*/ 73 h 73"/>
                  <a:gd name="T8" fmla="*/ 0 w 35"/>
                  <a:gd name="T9" fmla="*/ 0 h 73"/>
                </a:gdLst>
                <a:ahLst/>
                <a:cxnLst>
                  <a:cxn ang="0">
                    <a:pos x="T0" y="T1"/>
                  </a:cxn>
                  <a:cxn ang="0">
                    <a:pos x="T2" y="T3"/>
                  </a:cxn>
                  <a:cxn ang="0">
                    <a:pos x="T4" y="T5"/>
                  </a:cxn>
                  <a:cxn ang="0">
                    <a:pos x="T6" y="T7"/>
                  </a:cxn>
                  <a:cxn ang="0">
                    <a:pos x="T8" y="T9"/>
                  </a:cxn>
                </a:cxnLst>
                <a:rect l="0" t="0" r="r" b="b"/>
                <a:pathLst>
                  <a:path w="35" h="73">
                    <a:moveTo>
                      <a:pt x="0" y="0"/>
                    </a:moveTo>
                    <a:cubicBezTo>
                      <a:pt x="11" y="0"/>
                      <a:pt x="17" y="0"/>
                      <a:pt x="29" y="0"/>
                    </a:cubicBezTo>
                    <a:cubicBezTo>
                      <a:pt x="31" y="25"/>
                      <a:pt x="33" y="49"/>
                      <a:pt x="35" y="73"/>
                    </a:cubicBezTo>
                    <a:cubicBezTo>
                      <a:pt x="23" y="73"/>
                      <a:pt x="17" y="73"/>
                      <a:pt x="4" y="73"/>
                    </a:cubicBezTo>
                    <a:cubicBezTo>
                      <a:pt x="3" y="49"/>
                      <a:pt x="1" y="25"/>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46"/>
              <p:cNvSpPr>
                <a:spLocks/>
              </p:cNvSpPr>
              <p:nvPr/>
            </p:nvSpPr>
            <p:spPr bwMode="auto">
              <a:xfrm>
                <a:off x="5421" y="2738"/>
                <a:ext cx="74" cy="141"/>
              </a:xfrm>
              <a:custGeom>
                <a:avLst/>
                <a:gdLst>
                  <a:gd name="T0" fmla="*/ 0 w 38"/>
                  <a:gd name="T1" fmla="*/ 0 h 73"/>
                  <a:gd name="T2" fmla="*/ 29 w 38"/>
                  <a:gd name="T3" fmla="*/ 0 h 73"/>
                  <a:gd name="T4" fmla="*/ 38 w 38"/>
                  <a:gd name="T5" fmla="*/ 73 h 73"/>
                  <a:gd name="T6" fmla="*/ 6 w 38"/>
                  <a:gd name="T7" fmla="*/ 73 h 73"/>
                  <a:gd name="T8" fmla="*/ 0 w 38"/>
                  <a:gd name="T9" fmla="*/ 0 h 73"/>
                </a:gdLst>
                <a:ahLst/>
                <a:cxnLst>
                  <a:cxn ang="0">
                    <a:pos x="T0" y="T1"/>
                  </a:cxn>
                  <a:cxn ang="0">
                    <a:pos x="T2" y="T3"/>
                  </a:cxn>
                  <a:cxn ang="0">
                    <a:pos x="T4" y="T5"/>
                  </a:cxn>
                  <a:cxn ang="0">
                    <a:pos x="T6" y="T7"/>
                  </a:cxn>
                  <a:cxn ang="0">
                    <a:pos x="T8" y="T9"/>
                  </a:cxn>
                </a:cxnLst>
                <a:rect l="0" t="0" r="r" b="b"/>
                <a:pathLst>
                  <a:path w="38" h="73">
                    <a:moveTo>
                      <a:pt x="0" y="0"/>
                    </a:moveTo>
                    <a:cubicBezTo>
                      <a:pt x="11" y="0"/>
                      <a:pt x="17" y="0"/>
                      <a:pt x="29" y="0"/>
                    </a:cubicBezTo>
                    <a:cubicBezTo>
                      <a:pt x="32" y="25"/>
                      <a:pt x="35" y="49"/>
                      <a:pt x="38" y="73"/>
                    </a:cubicBezTo>
                    <a:cubicBezTo>
                      <a:pt x="25" y="73"/>
                      <a:pt x="19" y="73"/>
                      <a:pt x="6" y="73"/>
                    </a:cubicBezTo>
                    <a:cubicBezTo>
                      <a:pt x="4" y="49"/>
                      <a:pt x="2" y="25"/>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47"/>
              <p:cNvSpPr>
                <a:spLocks/>
              </p:cNvSpPr>
              <p:nvPr/>
            </p:nvSpPr>
            <p:spPr bwMode="auto">
              <a:xfrm>
                <a:off x="5477" y="2738"/>
                <a:ext cx="78" cy="141"/>
              </a:xfrm>
              <a:custGeom>
                <a:avLst/>
                <a:gdLst>
                  <a:gd name="T0" fmla="*/ 0 w 40"/>
                  <a:gd name="T1" fmla="*/ 0 h 73"/>
                  <a:gd name="T2" fmla="*/ 30 w 40"/>
                  <a:gd name="T3" fmla="*/ 0 h 73"/>
                  <a:gd name="T4" fmla="*/ 40 w 40"/>
                  <a:gd name="T5" fmla="*/ 73 h 73"/>
                  <a:gd name="T6" fmla="*/ 9 w 40"/>
                  <a:gd name="T7" fmla="*/ 73 h 73"/>
                  <a:gd name="T8" fmla="*/ 0 w 40"/>
                  <a:gd name="T9" fmla="*/ 0 h 73"/>
                </a:gdLst>
                <a:ahLst/>
                <a:cxnLst>
                  <a:cxn ang="0">
                    <a:pos x="T0" y="T1"/>
                  </a:cxn>
                  <a:cxn ang="0">
                    <a:pos x="T2" y="T3"/>
                  </a:cxn>
                  <a:cxn ang="0">
                    <a:pos x="T4" y="T5"/>
                  </a:cxn>
                  <a:cxn ang="0">
                    <a:pos x="T6" y="T7"/>
                  </a:cxn>
                  <a:cxn ang="0">
                    <a:pos x="T8" y="T9"/>
                  </a:cxn>
                </a:cxnLst>
                <a:rect l="0" t="0" r="r" b="b"/>
                <a:pathLst>
                  <a:path w="40" h="73">
                    <a:moveTo>
                      <a:pt x="0" y="0"/>
                    </a:moveTo>
                    <a:cubicBezTo>
                      <a:pt x="12" y="0"/>
                      <a:pt x="18" y="0"/>
                      <a:pt x="30" y="0"/>
                    </a:cubicBezTo>
                    <a:cubicBezTo>
                      <a:pt x="34" y="25"/>
                      <a:pt x="37" y="49"/>
                      <a:pt x="40" y="73"/>
                    </a:cubicBezTo>
                    <a:cubicBezTo>
                      <a:pt x="28" y="73"/>
                      <a:pt x="21" y="73"/>
                      <a:pt x="9" y="73"/>
                    </a:cubicBezTo>
                    <a:cubicBezTo>
                      <a:pt x="6" y="49"/>
                      <a:pt x="3" y="25"/>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48"/>
              <p:cNvSpPr>
                <a:spLocks noChangeArrowheads="1"/>
              </p:cNvSpPr>
              <p:nvPr/>
            </p:nvSpPr>
            <p:spPr bwMode="auto">
              <a:xfrm>
                <a:off x="4902" y="3388"/>
                <a:ext cx="27" cy="28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49"/>
              <p:cNvSpPr>
                <a:spLocks noChangeArrowheads="1"/>
              </p:cNvSpPr>
              <p:nvPr/>
            </p:nvSpPr>
            <p:spPr bwMode="auto">
              <a:xfrm>
                <a:off x="4902" y="3388"/>
                <a:ext cx="2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50"/>
              <p:cNvSpPr>
                <a:spLocks/>
              </p:cNvSpPr>
              <p:nvPr/>
            </p:nvSpPr>
            <p:spPr bwMode="auto">
              <a:xfrm>
                <a:off x="5301" y="3388"/>
                <a:ext cx="316" cy="364"/>
              </a:xfrm>
              <a:custGeom>
                <a:avLst/>
                <a:gdLst>
                  <a:gd name="T0" fmla="*/ 0 w 316"/>
                  <a:gd name="T1" fmla="*/ 0 h 364"/>
                  <a:gd name="T2" fmla="*/ 0 w 316"/>
                  <a:gd name="T3" fmla="*/ 364 h 364"/>
                  <a:gd name="T4" fmla="*/ 184 w 316"/>
                  <a:gd name="T5" fmla="*/ 364 h 364"/>
                  <a:gd name="T6" fmla="*/ 316 w 316"/>
                  <a:gd name="T7" fmla="*/ 0 h 364"/>
                  <a:gd name="T8" fmla="*/ 0 w 316"/>
                  <a:gd name="T9" fmla="*/ 0 h 364"/>
                </a:gdLst>
                <a:ahLst/>
                <a:cxnLst>
                  <a:cxn ang="0">
                    <a:pos x="T0" y="T1"/>
                  </a:cxn>
                  <a:cxn ang="0">
                    <a:pos x="T2" y="T3"/>
                  </a:cxn>
                  <a:cxn ang="0">
                    <a:pos x="T4" y="T5"/>
                  </a:cxn>
                  <a:cxn ang="0">
                    <a:pos x="T6" y="T7"/>
                  </a:cxn>
                  <a:cxn ang="0">
                    <a:pos x="T8" y="T9"/>
                  </a:cxn>
                </a:cxnLst>
                <a:rect l="0" t="0" r="r" b="b"/>
                <a:pathLst>
                  <a:path w="316" h="364">
                    <a:moveTo>
                      <a:pt x="0" y="0"/>
                    </a:moveTo>
                    <a:lnTo>
                      <a:pt x="0" y="364"/>
                    </a:lnTo>
                    <a:lnTo>
                      <a:pt x="184" y="364"/>
                    </a:lnTo>
                    <a:lnTo>
                      <a:pt x="316"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51"/>
              <p:cNvSpPr>
                <a:spLocks/>
              </p:cNvSpPr>
              <p:nvPr/>
            </p:nvSpPr>
            <p:spPr bwMode="auto">
              <a:xfrm>
                <a:off x="5301" y="3388"/>
                <a:ext cx="316" cy="364"/>
              </a:xfrm>
              <a:custGeom>
                <a:avLst/>
                <a:gdLst>
                  <a:gd name="T0" fmla="*/ 0 w 316"/>
                  <a:gd name="T1" fmla="*/ 0 h 364"/>
                  <a:gd name="T2" fmla="*/ 0 w 316"/>
                  <a:gd name="T3" fmla="*/ 364 h 364"/>
                  <a:gd name="T4" fmla="*/ 184 w 316"/>
                  <a:gd name="T5" fmla="*/ 364 h 364"/>
                  <a:gd name="T6" fmla="*/ 316 w 316"/>
                  <a:gd name="T7" fmla="*/ 0 h 364"/>
                  <a:gd name="T8" fmla="*/ 0 w 316"/>
                  <a:gd name="T9" fmla="*/ 0 h 364"/>
                </a:gdLst>
                <a:ahLst/>
                <a:cxnLst>
                  <a:cxn ang="0">
                    <a:pos x="T0" y="T1"/>
                  </a:cxn>
                  <a:cxn ang="0">
                    <a:pos x="T2" y="T3"/>
                  </a:cxn>
                  <a:cxn ang="0">
                    <a:pos x="T4" y="T5"/>
                  </a:cxn>
                  <a:cxn ang="0">
                    <a:pos x="T6" y="T7"/>
                  </a:cxn>
                  <a:cxn ang="0">
                    <a:pos x="T8" y="T9"/>
                  </a:cxn>
                </a:cxnLst>
                <a:rect l="0" t="0" r="r" b="b"/>
                <a:pathLst>
                  <a:path w="316" h="364">
                    <a:moveTo>
                      <a:pt x="0" y="0"/>
                    </a:moveTo>
                    <a:lnTo>
                      <a:pt x="0" y="364"/>
                    </a:lnTo>
                    <a:lnTo>
                      <a:pt x="184" y="364"/>
                    </a:lnTo>
                    <a:lnTo>
                      <a:pt x="3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52"/>
              <p:cNvSpPr>
                <a:spLocks/>
              </p:cNvSpPr>
              <p:nvPr/>
            </p:nvSpPr>
            <p:spPr bwMode="auto">
              <a:xfrm>
                <a:off x="5485" y="3388"/>
                <a:ext cx="236" cy="364"/>
              </a:xfrm>
              <a:custGeom>
                <a:avLst/>
                <a:gdLst>
                  <a:gd name="T0" fmla="*/ 236 w 236"/>
                  <a:gd name="T1" fmla="*/ 0 h 364"/>
                  <a:gd name="T2" fmla="*/ 132 w 236"/>
                  <a:gd name="T3" fmla="*/ 0 h 364"/>
                  <a:gd name="T4" fmla="*/ 0 w 236"/>
                  <a:gd name="T5" fmla="*/ 364 h 364"/>
                  <a:gd name="T6" fmla="*/ 236 w 236"/>
                  <a:gd name="T7" fmla="*/ 364 h 364"/>
                  <a:gd name="T8" fmla="*/ 236 w 236"/>
                  <a:gd name="T9" fmla="*/ 0 h 364"/>
                </a:gdLst>
                <a:ahLst/>
                <a:cxnLst>
                  <a:cxn ang="0">
                    <a:pos x="T0" y="T1"/>
                  </a:cxn>
                  <a:cxn ang="0">
                    <a:pos x="T2" y="T3"/>
                  </a:cxn>
                  <a:cxn ang="0">
                    <a:pos x="T4" y="T5"/>
                  </a:cxn>
                  <a:cxn ang="0">
                    <a:pos x="T6" y="T7"/>
                  </a:cxn>
                  <a:cxn ang="0">
                    <a:pos x="T8" y="T9"/>
                  </a:cxn>
                </a:cxnLst>
                <a:rect l="0" t="0" r="r" b="b"/>
                <a:pathLst>
                  <a:path w="236" h="364">
                    <a:moveTo>
                      <a:pt x="236" y="0"/>
                    </a:moveTo>
                    <a:lnTo>
                      <a:pt x="132" y="0"/>
                    </a:lnTo>
                    <a:lnTo>
                      <a:pt x="0" y="364"/>
                    </a:lnTo>
                    <a:lnTo>
                      <a:pt x="236" y="364"/>
                    </a:lnTo>
                    <a:lnTo>
                      <a:pt x="236"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53"/>
              <p:cNvSpPr>
                <a:spLocks/>
              </p:cNvSpPr>
              <p:nvPr/>
            </p:nvSpPr>
            <p:spPr bwMode="auto">
              <a:xfrm>
                <a:off x="5485" y="3388"/>
                <a:ext cx="236" cy="364"/>
              </a:xfrm>
              <a:custGeom>
                <a:avLst/>
                <a:gdLst>
                  <a:gd name="T0" fmla="*/ 236 w 236"/>
                  <a:gd name="T1" fmla="*/ 0 h 364"/>
                  <a:gd name="T2" fmla="*/ 132 w 236"/>
                  <a:gd name="T3" fmla="*/ 0 h 364"/>
                  <a:gd name="T4" fmla="*/ 0 w 236"/>
                  <a:gd name="T5" fmla="*/ 364 h 364"/>
                  <a:gd name="T6" fmla="*/ 236 w 236"/>
                  <a:gd name="T7" fmla="*/ 364 h 364"/>
                  <a:gd name="T8" fmla="*/ 236 w 236"/>
                  <a:gd name="T9" fmla="*/ 0 h 364"/>
                </a:gdLst>
                <a:ahLst/>
                <a:cxnLst>
                  <a:cxn ang="0">
                    <a:pos x="T0" y="T1"/>
                  </a:cxn>
                  <a:cxn ang="0">
                    <a:pos x="T2" y="T3"/>
                  </a:cxn>
                  <a:cxn ang="0">
                    <a:pos x="T4" y="T5"/>
                  </a:cxn>
                  <a:cxn ang="0">
                    <a:pos x="T6" y="T7"/>
                  </a:cxn>
                  <a:cxn ang="0">
                    <a:pos x="T8" y="T9"/>
                  </a:cxn>
                </a:cxnLst>
                <a:rect l="0" t="0" r="r" b="b"/>
                <a:pathLst>
                  <a:path w="236" h="364">
                    <a:moveTo>
                      <a:pt x="236" y="0"/>
                    </a:moveTo>
                    <a:lnTo>
                      <a:pt x="132" y="0"/>
                    </a:lnTo>
                    <a:lnTo>
                      <a:pt x="0" y="364"/>
                    </a:lnTo>
                    <a:lnTo>
                      <a:pt x="236" y="364"/>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54"/>
              <p:cNvSpPr>
                <a:spLocks noChangeArrowheads="1"/>
              </p:cNvSpPr>
              <p:nvPr/>
            </p:nvSpPr>
            <p:spPr bwMode="auto">
              <a:xfrm>
                <a:off x="4902" y="3667"/>
                <a:ext cx="83" cy="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55"/>
              <p:cNvSpPr>
                <a:spLocks noChangeArrowheads="1"/>
              </p:cNvSpPr>
              <p:nvPr/>
            </p:nvSpPr>
            <p:spPr bwMode="auto">
              <a:xfrm>
                <a:off x="4902" y="3667"/>
                <a:ext cx="83"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56"/>
              <p:cNvSpPr>
                <a:spLocks noChangeArrowheads="1"/>
              </p:cNvSpPr>
              <p:nvPr/>
            </p:nvSpPr>
            <p:spPr bwMode="auto">
              <a:xfrm>
                <a:off x="5301" y="3745"/>
                <a:ext cx="420" cy="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57"/>
              <p:cNvSpPr>
                <a:spLocks noChangeArrowheads="1"/>
              </p:cNvSpPr>
              <p:nvPr/>
            </p:nvSpPr>
            <p:spPr bwMode="auto">
              <a:xfrm>
                <a:off x="5301" y="3745"/>
                <a:ext cx="420"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58"/>
              <p:cNvSpPr>
                <a:spLocks noChangeArrowheads="1"/>
              </p:cNvSpPr>
              <p:nvPr/>
            </p:nvSpPr>
            <p:spPr bwMode="auto">
              <a:xfrm>
                <a:off x="5022" y="3853"/>
                <a:ext cx="248" cy="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59"/>
              <p:cNvSpPr>
                <a:spLocks noChangeArrowheads="1"/>
              </p:cNvSpPr>
              <p:nvPr/>
            </p:nvSpPr>
            <p:spPr bwMode="auto">
              <a:xfrm>
                <a:off x="5301" y="3388"/>
                <a:ext cx="27" cy="36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60"/>
              <p:cNvSpPr>
                <a:spLocks noChangeArrowheads="1"/>
              </p:cNvSpPr>
              <p:nvPr/>
            </p:nvSpPr>
            <p:spPr bwMode="auto">
              <a:xfrm>
                <a:off x="5301" y="3388"/>
                <a:ext cx="27"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61"/>
              <p:cNvSpPr>
                <a:spLocks/>
              </p:cNvSpPr>
              <p:nvPr/>
            </p:nvSpPr>
            <p:spPr bwMode="auto">
              <a:xfrm>
                <a:off x="5328" y="3388"/>
                <a:ext cx="289" cy="357"/>
              </a:xfrm>
              <a:custGeom>
                <a:avLst/>
                <a:gdLst>
                  <a:gd name="T0" fmla="*/ 289 w 289"/>
                  <a:gd name="T1" fmla="*/ 0 h 357"/>
                  <a:gd name="T2" fmla="*/ 0 w 289"/>
                  <a:gd name="T3" fmla="*/ 0 h 357"/>
                  <a:gd name="T4" fmla="*/ 0 w 289"/>
                  <a:gd name="T5" fmla="*/ 357 h 357"/>
                  <a:gd name="T6" fmla="*/ 159 w 289"/>
                  <a:gd name="T7" fmla="*/ 357 h 357"/>
                  <a:gd name="T8" fmla="*/ 0 w 289"/>
                  <a:gd name="T9" fmla="*/ 357 h 357"/>
                  <a:gd name="T10" fmla="*/ 0 w 289"/>
                  <a:gd name="T11" fmla="*/ 300 h 357"/>
                  <a:gd name="T12" fmla="*/ 0 w 289"/>
                  <a:gd name="T13" fmla="*/ 271 h 357"/>
                  <a:gd name="T14" fmla="*/ 0 w 289"/>
                  <a:gd name="T15" fmla="*/ 194 h 357"/>
                  <a:gd name="T16" fmla="*/ 72 w 289"/>
                  <a:gd name="T17" fmla="*/ 194 h 357"/>
                  <a:gd name="T18" fmla="*/ 72 w 289"/>
                  <a:gd name="T19" fmla="*/ 237 h 357"/>
                  <a:gd name="T20" fmla="*/ 149 w 289"/>
                  <a:gd name="T21" fmla="*/ 237 h 357"/>
                  <a:gd name="T22" fmla="*/ 149 w 289"/>
                  <a:gd name="T23" fmla="*/ 194 h 357"/>
                  <a:gd name="T24" fmla="*/ 217 w 289"/>
                  <a:gd name="T25" fmla="*/ 194 h 357"/>
                  <a:gd name="T26" fmla="*/ 289 w 289"/>
                  <a:gd name="T2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357">
                    <a:moveTo>
                      <a:pt x="289" y="0"/>
                    </a:moveTo>
                    <a:lnTo>
                      <a:pt x="0" y="0"/>
                    </a:lnTo>
                    <a:lnTo>
                      <a:pt x="0" y="357"/>
                    </a:lnTo>
                    <a:lnTo>
                      <a:pt x="159" y="357"/>
                    </a:lnTo>
                    <a:lnTo>
                      <a:pt x="0" y="357"/>
                    </a:lnTo>
                    <a:lnTo>
                      <a:pt x="0" y="300"/>
                    </a:lnTo>
                    <a:lnTo>
                      <a:pt x="0" y="271"/>
                    </a:lnTo>
                    <a:lnTo>
                      <a:pt x="0" y="194"/>
                    </a:lnTo>
                    <a:lnTo>
                      <a:pt x="72" y="194"/>
                    </a:lnTo>
                    <a:lnTo>
                      <a:pt x="72" y="237"/>
                    </a:lnTo>
                    <a:lnTo>
                      <a:pt x="149" y="237"/>
                    </a:lnTo>
                    <a:lnTo>
                      <a:pt x="149" y="194"/>
                    </a:lnTo>
                    <a:lnTo>
                      <a:pt x="217" y="194"/>
                    </a:lnTo>
                    <a:lnTo>
                      <a:pt x="289" y="0"/>
                    </a:lnTo>
                    <a:close/>
                  </a:path>
                </a:pathLst>
              </a:custGeom>
              <a:solidFill>
                <a:srgbClr val="40CD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62"/>
              <p:cNvSpPr>
                <a:spLocks/>
              </p:cNvSpPr>
              <p:nvPr/>
            </p:nvSpPr>
            <p:spPr bwMode="auto">
              <a:xfrm>
                <a:off x="5328" y="3388"/>
                <a:ext cx="289" cy="357"/>
              </a:xfrm>
              <a:custGeom>
                <a:avLst/>
                <a:gdLst>
                  <a:gd name="T0" fmla="*/ 289 w 289"/>
                  <a:gd name="T1" fmla="*/ 0 h 357"/>
                  <a:gd name="T2" fmla="*/ 0 w 289"/>
                  <a:gd name="T3" fmla="*/ 0 h 357"/>
                  <a:gd name="T4" fmla="*/ 0 w 289"/>
                  <a:gd name="T5" fmla="*/ 357 h 357"/>
                  <a:gd name="T6" fmla="*/ 159 w 289"/>
                  <a:gd name="T7" fmla="*/ 357 h 357"/>
                  <a:gd name="T8" fmla="*/ 0 w 289"/>
                  <a:gd name="T9" fmla="*/ 357 h 357"/>
                  <a:gd name="T10" fmla="*/ 0 w 289"/>
                  <a:gd name="T11" fmla="*/ 300 h 357"/>
                  <a:gd name="T12" fmla="*/ 0 w 289"/>
                  <a:gd name="T13" fmla="*/ 271 h 357"/>
                  <a:gd name="T14" fmla="*/ 0 w 289"/>
                  <a:gd name="T15" fmla="*/ 194 h 357"/>
                  <a:gd name="T16" fmla="*/ 72 w 289"/>
                  <a:gd name="T17" fmla="*/ 194 h 357"/>
                  <a:gd name="T18" fmla="*/ 72 w 289"/>
                  <a:gd name="T19" fmla="*/ 237 h 357"/>
                  <a:gd name="T20" fmla="*/ 149 w 289"/>
                  <a:gd name="T21" fmla="*/ 237 h 357"/>
                  <a:gd name="T22" fmla="*/ 149 w 289"/>
                  <a:gd name="T23" fmla="*/ 194 h 357"/>
                  <a:gd name="T24" fmla="*/ 217 w 289"/>
                  <a:gd name="T25" fmla="*/ 194 h 357"/>
                  <a:gd name="T26" fmla="*/ 289 w 289"/>
                  <a:gd name="T2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357">
                    <a:moveTo>
                      <a:pt x="289" y="0"/>
                    </a:moveTo>
                    <a:lnTo>
                      <a:pt x="0" y="0"/>
                    </a:lnTo>
                    <a:lnTo>
                      <a:pt x="0" y="357"/>
                    </a:lnTo>
                    <a:lnTo>
                      <a:pt x="159" y="357"/>
                    </a:lnTo>
                    <a:lnTo>
                      <a:pt x="0" y="357"/>
                    </a:lnTo>
                    <a:lnTo>
                      <a:pt x="0" y="300"/>
                    </a:lnTo>
                    <a:lnTo>
                      <a:pt x="0" y="271"/>
                    </a:lnTo>
                    <a:lnTo>
                      <a:pt x="0" y="194"/>
                    </a:lnTo>
                    <a:lnTo>
                      <a:pt x="72" y="194"/>
                    </a:lnTo>
                    <a:lnTo>
                      <a:pt x="72" y="237"/>
                    </a:lnTo>
                    <a:lnTo>
                      <a:pt x="149" y="237"/>
                    </a:lnTo>
                    <a:lnTo>
                      <a:pt x="149" y="194"/>
                    </a:lnTo>
                    <a:lnTo>
                      <a:pt x="217" y="194"/>
                    </a:lnTo>
                    <a:lnTo>
                      <a:pt x="2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63"/>
              <p:cNvSpPr>
                <a:spLocks/>
              </p:cNvSpPr>
              <p:nvPr/>
            </p:nvSpPr>
            <p:spPr bwMode="auto">
              <a:xfrm>
                <a:off x="5328" y="3745"/>
                <a:ext cx="159" cy="7"/>
              </a:xfrm>
              <a:custGeom>
                <a:avLst/>
                <a:gdLst>
                  <a:gd name="T0" fmla="*/ 159 w 159"/>
                  <a:gd name="T1" fmla="*/ 0 h 7"/>
                  <a:gd name="T2" fmla="*/ 0 w 159"/>
                  <a:gd name="T3" fmla="*/ 0 h 7"/>
                  <a:gd name="T4" fmla="*/ 0 w 159"/>
                  <a:gd name="T5" fmla="*/ 7 h 7"/>
                  <a:gd name="T6" fmla="*/ 157 w 159"/>
                  <a:gd name="T7" fmla="*/ 7 h 7"/>
                  <a:gd name="T8" fmla="*/ 159 w 159"/>
                  <a:gd name="T9" fmla="*/ 0 h 7"/>
                </a:gdLst>
                <a:ahLst/>
                <a:cxnLst>
                  <a:cxn ang="0">
                    <a:pos x="T0" y="T1"/>
                  </a:cxn>
                  <a:cxn ang="0">
                    <a:pos x="T2" y="T3"/>
                  </a:cxn>
                  <a:cxn ang="0">
                    <a:pos x="T4" y="T5"/>
                  </a:cxn>
                  <a:cxn ang="0">
                    <a:pos x="T6" y="T7"/>
                  </a:cxn>
                  <a:cxn ang="0">
                    <a:pos x="T8" y="T9"/>
                  </a:cxn>
                </a:cxnLst>
                <a:rect l="0" t="0" r="r" b="b"/>
                <a:pathLst>
                  <a:path w="159" h="7">
                    <a:moveTo>
                      <a:pt x="159" y="0"/>
                    </a:moveTo>
                    <a:lnTo>
                      <a:pt x="0" y="0"/>
                    </a:lnTo>
                    <a:lnTo>
                      <a:pt x="0" y="7"/>
                    </a:lnTo>
                    <a:lnTo>
                      <a:pt x="157" y="7"/>
                    </a:lnTo>
                    <a:lnTo>
                      <a:pt x="159"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64"/>
              <p:cNvSpPr>
                <a:spLocks/>
              </p:cNvSpPr>
              <p:nvPr/>
            </p:nvSpPr>
            <p:spPr bwMode="auto">
              <a:xfrm>
                <a:off x="5328" y="3745"/>
                <a:ext cx="159" cy="7"/>
              </a:xfrm>
              <a:custGeom>
                <a:avLst/>
                <a:gdLst>
                  <a:gd name="T0" fmla="*/ 159 w 159"/>
                  <a:gd name="T1" fmla="*/ 0 h 7"/>
                  <a:gd name="T2" fmla="*/ 0 w 159"/>
                  <a:gd name="T3" fmla="*/ 0 h 7"/>
                  <a:gd name="T4" fmla="*/ 0 w 159"/>
                  <a:gd name="T5" fmla="*/ 7 h 7"/>
                  <a:gd name="T6" fmla="*/ 157 w 159"/>
                  <a:gd name="T7" fmla="*/ 7 h 7"/>
                  <a:gd name="T8" fmla="*/ 159 w 159"/>
                  <a:gd name="T9" fmla="*/ 0 h 7"/>
                </a:gdLst>
                <a:ahLst/>
                <a:cxnLst>
                  <a:cxn ang="0">
                    <a:pos x="T0" y="T1"/>
                  </a:cxn>
                  <a:cxn ang="0">
                    <a:pos x="T2" y="T3"/>
                  </a:cxn>
                  <a:cxn ang="0">
                    <a:pos x="T4" y="T5"/>
                  </a:cxn>
                  <a:cxn ang="0">
                    <a:pos x="T6" y="T7"/>
                  </a:cxn>
                  <a:cxn ang="0">
                    <a:pos x="T8" y="T9"/>
                  </a:cxn>
                </a:cxnLst>
                <a:rect l="0" t="0" r="r" b="b"/>
                <a:pathLst>
                  <a:path w="159" h="7">
                    <a:moveTo>
                      <a:pt x="159" y="0"/>
                    </a:moveTo>
                    <a:lnTo>
                      <a:pt x="0" y="0"/>
                    </a:lnTo>
                    <a:lnTo>
                      <a:pt x="0" y="7"/>
                    </a:lnTo>
                    <a:lnTo>
                      <a:pt x="157" y="7"/>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65"/>
              <p:cNvSpPr>
                <a:spLocks/>
              </p:cNvSpPr>
              <p:nvPr/>
            </p:nvSpPr>
            <p:spPr bwMode="auto">
              <a:xfrm>
                <a:off x="5301" y="3388"/>
                <a:ext cx="27" cy="364"/>
              </a:xfrm>
              <a:custGeom>
                <a:avLst/>
                <a:gdLst>
                  <a:gd name="T0" fmla="*/ 27 w 27"/>
                  <a:gd name="T1" fmla="*/ 0 h 364"/>
                  <a:gd name="T2" fmla="*/ 0 w 27"/>
                  <a:gd name="T3" fmla="*/ 0 h 364"/>
                  <a:gd name="T4" fmla="*/ 0 w 27"/>
                  <a:gd name="T5" fmla="*/ 364 h 364"/>
                  <a:gd name="T6" fmla="*/ 27 w 27"/>
                  <a:gd name="T7" fmla="*/ 364 h 364"/>
                  <a:gd name="T8" fmla="*/ 27 w 27"/>
                  <a:gd name="T9" fmla="*/ 357 h 364"/>
                  <a:gd name="T10" fmla="*/ 27 w 27"/>
                  <a:gd name="T11" fmla="*/ 0 h 364"/>
                </a:gdLst>
                <a:ahLst/>
                <a:cxnLst>
                  <a:cxn ang="0">
                    <a:pos x="T0" y="T1"/>
                  </a:cxn>
                  <a:cxn ang="0">
                    <a:pos x="T2" y="T3"/>
                  </a:cxn>
                  <a:cxn ang="0">
                    <a:pos x="T4" y="T5"/>
                  </a:cxn>
                  <a:cxn ang="0">
                    <a:pos x="T6" y="T7"/>
                  </a:cxn>
                  <a:cxn ang="0">
                    <a:pos x="T8" y="T9"/>
                  </a:cxn>
                  <a:cxn ang="0">
                    <a:pos x="T10" y="T11"/>
                  </a:cxn>
                </a:cxnLst>
                <a:rect l="0" t="0" r="r" b="b"/>
                <a:pathLst>
                  <a:path w="27" h="364">
                    <a:moveTo>
                      <a:pt x="27" y="0"/>
                    </a:moveTo>
                    <a:lnTo>
                      <a:pt x="0" y="0"/>
                    </a:lnTo>
                    <a:lnTo>
                      <a:pt x="0" y="364"/>
                    </a:lnTo>
                    <a:lnTo>
                      <a:pt x="27" y="364"/>
                    </a:lnTo>
                    <a:lnTo>
                      <a:pt x="27" y="357"/>
                    </a:lnTo>
                    <a:lnTo>
                      <a:pt x="27"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66"/>
              <p:cNvSpPr>
                <a:spLocks/>
              </p:cNvSpPr>
              <p:nvPr/>
            </p:nvSpPr>
            <p:spPr bwMode="auto">
              <a:xfrm>
                <a:off x="5301" y="3388"/>
                <a:ext cx="27" cy="364"/>
              </a:xfrm>
              <a:custGeom>
                <a:avLst/>
                <a:gdLst>
                  <a:gd name="T0" fmla="*/ 27 w 27"/>
                  <a:gd name="T1" fmla="*/ 0 h 364"/>
                  <a:gd name="T2" fmla="*/ 0 w 27"/>
                  <a:gd name="T3" fmla="*/ 0 h 364"/>
                  <a:gd name="T4" fmla="*/ 0 w 27"/>
                  <a:gd name="T5" fmla="*/ 364 h 364"/>
                  <a:gd name="T6" fmla="*/ 27 w 27"/>
                  <a:gd name="T7" fmla="*/ 364 h 364"/>
                  <a:gd name="T8" fmla="*/ 27 w 27"/>
                  <a:gd name="T9" fmla="*/ 357 h 364"/>
                  <a:gd name="T10" fmla="*/ 27 w 27"/>
                  <a:gd name="T11" fmla="*/ 0 h 364"/>
                </a:gdLst>
                <a:ahLst/>
                <a:cxnLst>
                  <a:cxn ang="0">
                    <a:pos x="T0" y="T1"/>
                  </a:cxn>
                  <a:cxn ang="0">
                    <a:pos x="T2" y="T3"/>
                  </a:cxn>
                  <a:cxn ang="0">
                    <a:pos x="T4" y="T5"/>
                  </a:cxn>
                  <a:cxn ang="0">
                    <a:pos x="T6" y="T7"/>
                  </a:cxn>
                  <a:cxn ang="0">
                    <a:pos x="T8" y="T9"/>
                  </a:cxn>
                  <a:cxn ang="0">
                    <a:pos x="T10" y="T11"/>
                  </a:cxn>
                </a:cxnLst>
                <a:rect l="0" t="0" r="r" b="b"/>
                <a:pathLst>
                  <a:path w="27" h="364">
                    <a:moveTo>
                      <a:pt x="27" y="0"/>
                    </a:moveTo>
                    <a:lnTo>
                      <a:pt x="0" y="0"/>
                    </a:lnTo>
                    <a:lnTo>
                      <a:pt x="0" y="364"/>
                    </a:lnTo>
                    <a:lnTo>
                      <a:pt x="27" y="364"/>
                    </a:lnTo>
                    <a:lnTo>
                      <a:pt x="27" y="357"/>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67"/>
              <p:cNvSpPr>
                <a:spLocks/>
              </p:cNvSpPr>
              <p:nvPr/>
            </p:nvSpPr>
            <p:spPr bwMode="auto">
              <a:xfrm>
                <a:off x="5049" y="3388"/>
                <a:ext cx="144" cy="376"/>
              </a:xfrm>
              <a:custGeom>
                <a:avLst/>
                <a:gdLst>
                  <a:gd name="T0" fmla="*/ 144 w 144"/>
                  <a:gd name="T1" fmla="*/ 0 h 376"/>
                  <a:gd name="T2" fmla="*/ 0 w 144"/>
                  <a:gd name="T3" fmla="*/ 0 h 376"/>
                  <a:gd name="T4" fmla="*/ 0 w 144"/>
                  <a:gd name="T5" fmla="*/ 376 h 376"/>
                  <a:gd name="T6" fmla="*/ 0 w 144"/>
                  <a:gd name="T7" fmla="*/ 225 h 376"/>
                  <a:gd name="T8" fmla="*/ 0 w 144"/>
                  <a:gd name="T9" fmla="*/ 198 h 376"/>
                  <a:gd name="T10" fmla="*/ 0 w 144"/>
                  <a:gd name="T11" fmla="*/ 118 h 376"/>
                  <a:gd name="T12" fmla="*/ 20 w 144"/>
                  <a:gd name="T13" fmla="*/ 118 h 376"/>
                  <a:gd name="T14" fmla="*/ 20 w 144"/>
                  <a:gd name="T15" fmla="*/ 161 h 376"/>
                  <a:gd name="T16" fmla="*/ 31 w 144"/>
                  <a:gd name="T17" fmla="*/ 161 h 376"/>
                  <a:gd name="T18" fmla="*/ 31 w 144"/>
                  <a:gd name="T19" fmla="*/ 118 h 376"/>
                  <a:gd name="T20" fmla="*/ 97 w 144"/>
                  <a:gd name="T21" fmla="*/ 118 h 376"/>
                  <a:gd name="T22" fmla="*/ 144 w 144"/>
                  <a:gd name="T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376">
                    <a:moveTo>
                      <a:pt x="144" y="0"/>
                    </a:moveTo>
                    <a:lnTo>
                      <a:pt x="0" y="0"/>
                    </a:lnTo>
                    <a:lnTo>
                      <a:pt x="0" y="376"/>
                    </a:lnTo>
                    <a:lnTo>
                      <a:pt x="0" y="225"/>
                    </a:lnTo>
                    <a:lnTo>
                      <a:pt x="0" y="198"/>
                    </a:lnTo>
                    <a:lnTo>
                      <a:pt x="0" y="118"/>
                    </a:lnTo>
                    <a:lnTo>
                      <a:pt x="20" y="118"/>
                    </a:lnTo>
                    <a:lnTo>
                      <a:pt x="20" y="161"/>
                    </a:lnTo>
                    <a:lnTo>
                      <a:pt x="31" y="161"/>
                    </a:lnTo>
                    <a:lnTo>
                      <a:pt x="31" y="118"/>
                    </a:lnTo>
                    <a:lnTo>
                      <a:pt x="97" y="118"/>
                    </a:lnTo>
                    <a:lnTo>
                      <a:pt x="144" y="0"/>
                    </a:lnTo>
                    <a:close/>
                  </a:path>
                </a:pathLst>
              </a:custGeom>
              <a:solidFill>
                <a:srgbClr val="40CD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68"/>
              <p:cNvSpPr>
                <a:spLocks/>
              </p:cNvSpPr>
              <p:nvPr/>
            </p:nvSpPr>
            <p:spPr bwMode="auto">
              <a:xfrm>
                <a:off x="5049" y="3388"/>
                <a:ext cx="144" cy="376"/>
              </a:xfrm>
              <a:custGeom>
                <a:avLst/>
                <a:gdLst>
                  <a:gd name="T0" fmla="*/ 144 w 144"/>
                  <a:gd name="T1" fmla="*/ 0 h 376"/>
                  <a:gd name="T2" fmla="*/ 0 w 144"/>
                  <a:gd name="T3" fmla="*/ 0 h 376"/>
                  <a:gd name="T4" fmla="*/ 0 w 144"/>
                  <a:gd name="T5" fmla="*/ 376 h 376"/>
                  <a:gd name="T6" fmla="*/ 0 w 144"/>
                  <a:gd name="T7" fmla="*/ 225 h 376"/>
                  <a:gd name="T8" fmla="*/ 0 w 144"/>
                  <a:gd name="T9" fmla="*/ 198 h 376"/>
                  <a:gd name="T10" fmla="*/ 0 w 144"/>
                  <a:gd name="T11" fmla="*/ 118 h 376"/>
                  <a:gd name="T12" fmla="*/ 20 w 144"/>
                  <a:gd name="T13" fmla="*/ 118 h 376"/>
                  <a:gd name="T14" fmla="*/ 20 w 144"/>
                  <a:gd name="T15" fmla="*/ 161 h 376"/>
                  <a:gd name="T16" fmla="*/ 31 w 144"/>
                  <a:gd name="T17" fmla="*/ 161 h 376"/>
                  <a:gd name="T18" fmla="*/ 31 w 144"/>
                  <a:gd name="T19" fmla="*/ 118 h 376"/>
                  <a:gd name="T20" fmla="*/ 97 w 144"/>
                  <a:gd name="T21" fmla="*/ 118 h 376"/>
                  <a:gd name="T22" fmla="*/ 144 w 144"/>
                  <a:gd name="T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376">
                    <a:moveTo>
                      <a:pt x="144" y="0"/>
                    </a:moveTo>
                    <a:lnTo>
                      <a:pt x="0" y="0"/>
                    </a:lnTo>
                    <a:lnTo>
                      <a:pt x="0" y="376"/>
                    </a:lnTo>
                    <a:lnTo>
                      <a:pt x="0" y="225"/>
                    </a:lnTo>
                    <a:lnTo>
                      <a:pt x="0" y="198"/>
                    </a:lnTo>
                    <a:lnTo>
                      <a:pt x="0" y="118"/>
                    </a:lnTo>
                    <a:lnTo>
                      <a:pt x="20" y="118"/>
                    </a:lnTo>
                    <a:lnTo>
                      <a:pt x="20" y="161"/>
                    </a:lnTo>
                    <a:lnTo>
                      <a:pt x="31" y="161"/>
                    </a:lnTo>
                    <a:lnTo>
                      <a:pt x="31" y="118"/>
                    </a:lnTo>
                    <a:lnTo>
                      <a:pt x="97" y="118"/>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69"/>
              <p:cNvSpPr>
                <a:spLocks/>
              </p:cNvSpPr>
              <p:nvPr/>
            </p:nvSpPr>
            <p:spPr bwMode="auto">
              <a:xfrm>
                <a:off x="5022" y="3388"/>
                <a:ext cx="27" cy="446"/>
              </a:xfrm>
              <a:custGeom>
                <a:avLst/>
                <a:gdLst>
                  <a:gd name="T0" fmla="*/ 27 w 27"/>
                  <a:gd name="T1" fmla="*/ 0 h 446"/>
                  <a:gd name="T2" fmla="*/ 0 w 27"/>
                  <a:gd name="T3" fmla="*/ 0 h 446"/>
                  <a:gd name="T4" fmla="*/ 0 w 27"/>
                  <a:gd name="T5" fmla="*/ 446 h 446"/>
                  <a:gd name="T6" fmla="*/ 27 w 27"/>
                  <a:gd name="T7" fmla="*/ 376 h 446"/>
                  <a:gd name="T8" fmla="*/ 27 w 27"/>
                  <a:gd name="T9" fmla="*/ 0 h 446"/>
                </a:gdLst>
                <a:ahLst/>
                <a:cxnLst>
                  <a:cxn ang="0">
                    <a:pos x="T0" y="T1"/>
                  </a:cxn>
                  <a:cxn ang="0">
                    <a:pos x="T2" y="T3"/>
                  </a:cxn>
                  <a:cxn ang="0">
                    <a:pos x="T4" y="T5"/>
                  </a:cxn>
                  <a:cxn ang="0">
                    <a:pos x="T6" y="T7"/>
                  </a:cxn>
                  <a:cxn ang="0">
                    <a:pos x="T8" y="T9"/>
                  </a:cxn>
                </a:cxnLst>
                <a:rect l="0" t="0" r="r" b="b"/>
                <a:pathLst>
                  <a:path w="27" h="446">
                    <a:moveTo>
                      <a:pt x="27" y="0"/>
                    </a:moveTo>
                    <a:lnTo>
                      <a:pt x="0" y="0"/>
                    </a:lnTo>
                    <a:lnTo>
                      <a:pt x="0" y="446"/>
                    </a:lnTo>
                    <a:lnTo>
                      <a:pt x="27" y="376"/>
                    </a:lnTo>
                    <a:lnTo>
                      <a:pt x="27"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70"/>
              <p:cNvSpPr>
                <a:spLocks/>
              </p:cNvSpPr>
              <p:nvPr/>
            </p:nvSpPr>
            <p:spPr bwMode="auto">
              <a:xfrm>
                <a:off x="5022" y="3388"/>
                <a:ext cx="27" cy="446"/>
              </a:xfrm>
              <a:custGeom>
                <a:avLst/>
                <a:gdLst>
                  <a:gd name="T0" fmla="*/ 27 w 27"/>
                  <a:gd name="T1" fmla="*/ 0 h 446"/>
                  <a:gd name="T2" fmla="*/ 0 w 27"/>
                  <a:gd name="T3" fmla="*/ 0 h 446"/>
                  <a:gd name="T4" fmla="*/ 0 w 27"/>
                  <a:gd name="T5" fmla="*/ 446 h 446"/>
                  <a:gd name="T6" fmla="*/ 27 w 27"/>
                  <a:gd name="T7" fmla="*/ 376 h 446"/>
                  <a:gd name="T8" fmla="*/ 27 w 27"/>
                  <a:gd name="T9" fmla="*/ 0 h 446"/>
                </a:gdLst>
                <a:ahLst/>
                <a:cxnLst>
                  <a:cxn ang="0">
                    <a:pos x="T0" y="T1"/>
                  </a:cxn>
                  <a:cxn ang="0">
                    <a:pos x="T2" y="T3"/>
                  </a:cxn>
                  <a:cxn ang="0">
                    <a:pos x="T4" y="T5"/>
                  </a:cxn>
                  <a:cxn ang="0">
                    <a:pos x="T6" y="T7"/>
                  </a:cxn>
                  <a:cxn ang="0">
                    <a:pos x="T8" y="T9"/>
                  </a:cxn>
                </a:cxnLst>
                <a:rect l="0" t="0" r="r" b="b"/>
                <a:pathLst>
                  <a:path w="27" h="446">
                    <a:moveTo>
                      <a:pt x="27" y="0"/>
                    </a:moveTo>
                    <a:lnTo>
                      <a:pt x="0" y="0"/>
                    </a:lnTo>
                    <a:lnTo>
                      <a:pt x="0" y="446"/>
                    </a:lnTo>
                    <a:lnTo>
                      <a:pt x="27" y="376"/>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71"/>
              <p:cNvSpPr>
                <a:spLocks/>
              </p:cNvSpPr>
              <p:nvPr/>
            </p:nvSpPr>
            <p:spPr bwMode="auto">
              <a:xfrm>
                <a:off x="5049" y="3506"/>
                <a:ext cx="221" cy="347"/>
              </a:xfrm>
              <a:custGeom>
                <a:avLst/>
                <a:gdLst>
                  <a:gd name="T0" fmla="*/ 109 w 221"/>
                  <a:gd name="T1" fmla="*/ 0 h 347"/>
                  <a:gd name="T2" fmla="*/ 97 w 221"/>
                  <a:gd name="T3" fmla="*/ 0 h 347"/>
                  <a:gd name="T4" fmla="*/ 0 w 221"/>
                  <a:gd name="T5" fmla="*/ 258 h 347"/>
                  <a:gd name="T6" fmla="*/ 0 w 221"/>
                  <a:gd name="T7" fmla="*/ 347 h 347"/>
                  <a:gd name="T8" fmla="*/ 221 w 221"/>
                  <a:gd name="T9" fmla="*/ 347 h 347"/>
                  <a:gd name="T10" fmla="*/ 221 w 221"/>
                  <a:gd name="T11" fmla="*/ 80 h 347"/>
                  <a:gd name="T12" fmla="*/ 171 w 221"/>
                  <a:gd name="T13" fmla="*/ 80 h 347"/>
                  <a:gd name="T14" fmla="*/ 171 w 221"/>
                  <a:gd name="T15" fmla="*/ 49 h 347"/>
                  <a:gd name="T16" fmla="*/ 109 w 221"/>
                  <a:gd name="T17" fmla="*/ 49 h 347"/>
                  <a:gd name="T18" fmla="*/ 109 w 221"/>
                  <a:gd name="T1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47">
                    <a:moveTo>
                      <a:pt x="109" y="0"/>
                    </a:moveTo>
                    <a:lnTo>
                      <a:pt x="97" y="0"/>
                    </a:lnTo>
                    <a:lnTo>
                      <a:pt x="0" y="258"/>
                    </a:lnTo>
                    <a:lnTo>
                      <a:pt x="0" y="347"/>
                    </a:lnTo>
                    <a:lnTo>
                      <a:pt x="221" y="347"/>
                    </a:lnTo>
                    <a:lnTo>
                      <a:pt x="221" y="80"/>
                    </a:lnTo>
                    <a:lnTo>
                      <a:pt x="171" y="80"/>
                    </a:lnTo>
                    <a:lnTo>
                      <a:pt x="171" y="49"/>
                    </a:lnTo>
                    <a:lnTo>
                      <a:pt x="109" y="49"/>
                    </a:lnTo>
                    <a:lnTo>
                      <a:pt x="109" y="0"/>
                    </a:lnTo>
                    <a:close/>
                  </a:path>
                </a:pathLst>
              </a:custGeom>
              <a:solidFill>
                <a:srgbClr val="00AD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72"/>
              <p:cNvSpPr>
                <a:spLocks/>
              </p:cNvSpPr>
              <p:nvPr/>
            </p:nvSpPr>
            <p:spPr bwMode="auto">
              <a:xfrm>
                <a:off x="5049" y="3506"/>
                <a:ext cx="221" cy="347"/>
              </a:xfrm>
              <a:custGeom>
                <a:avLst/>
                <a:gdLst>
                  <a:gd name="T0" fmla="*/ 109 w 221"/>
                  <a:gd name="T1" fmla="*/ 0 h 347"/>
                  <a:gd name="T2" fmla="*/ 97 w 221"/>
                  <a:gd name="T3" fmla="*/ 0 h 347"/>
                  <a:gd name="T4" fmla="*/ 0 w 221"/>
                  <a:gd name="T5" fmla="*/ 258 h 347"/>
                  <a:gd name="T6" fmla="*/ 0 w 221"/>
                  <a:gd name="T7" fmla="*/ 347 h 347"/>
                  <a:gd name="T8" fmla="*/ 221 w 221"/>
                  <a:gd name="T9" fmla="*/ 347 h 347"/>
                  <a:gd name="T10" fmla="*/ 221 w 221"/>
                  <a:gd name="T11" fmla="*/ 80 h 347"/>
                  <a:gd name="T12" fmla="*/ 171 w 221"/>
                  <a:gd name="T13" fmla="*/ 80 h 347"/>
                  <a:gd name="T14" fmla="*/ 171 w 221"/>
                  <a:gd name="T15" fmla="*/ 49 h 347"/>
                  <a:gd name="T16" fmla="*/ 109 w 221"/>
                  <a:gd name="T17" fmla="*/ 49 h 347"/>
                  <a:gd name="T18" fmla="*/ 109 w 221"/>
                  <a:gd name="T1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47">
                    <a:moveTo>
                      <a:pt x="109" y="0"/>
                    </a:moveTo>
                    <a:lnTo>
                      <a:pt x="97" y="0"/>
                    </a:lnTo>
                    <a:lnTo>
                      <a:pt x="0" y="258"/>
                    </a:lnTo>
                    <a:lnTo>
                      <a:pt x="0" y="347"/>
                    </a:lnTo>
                    <a:lnTo>
                      <a:pt x="221" y="347"/>
                    </a:lnTo>
                    <a:lnTo>
                      <a:pt x="221" y="80"/>
                    </a:lnTo>
                    <a:lnTo>
                      <a:pt x="171" y="80"/>
                    </a:lnTo>
                    <a:lnTo>
                      <a:pt x="171" y="49"/>
                    </a:lnTo>
                    <a:lnTo>
                      <a:pt x="109" y="49"/>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73"/>
              <p:cNvSpPr>
                <a:spLocks/>
              </p:cNvSpPr>
              <p:nvPr/>
            </p:nvSpPr>
            <p:spPr bwMode="auto">
              <a:xfrm>
                <a:off x="5049" y="3506"/>
                <a:ext cx="97" cy="258"/>
              </a:xfrm>
              <a:custGeom>
                <a:avLst/>
                <a:gdLst>
                  <a:gd name="T0" fmla="*/ 97 w 97"/>
                  <a:gd name="T1" fmla="*/ 0 h 258"/>
                  <a:gd name="T2" fmla="*/ 31 w 97"/>
                  <a:gd name="T3" fmla="*/ 0 h 258"/>
                  <a:gd name="T4" fmla="*/ 31 w 97"/>
                  <a:gd name="T5" fmla="*/ 43 h 258"/>
                  <a:gd name="T6" fmla="*/ 20 w 97"/>
                  <a:gd name="T7" fmla="*/ 43 h 258"/>
                  <a:gd name="T8" fmla="*/ 20 w 97"/>
                  <a:gd name="T9" fmla="*/ 0 h 258"/>
                  <a:gd name="T10" fmla="*/ 0 w 97"/>
                  <a:gd name="T11" fmla="*/ 0 h 258"/>
                  <a:gd name="T12" fmla="*/ 0 w 97"/>
                  <a:gd name="T13" fmla="*/ 80 h 258"/>
                  <a:gd name="T14" fmla="*/ 0 w 97"/>
                  <a:gd name="T15" fmla="*/ 107 h 258"/>
                  <a:gd name="T16" fmla="*/ 0 w 97"/>
                  <a:gd name="T17" fmla="*/ 258 h 258"/>
                  <a:gd name="T18" fmla="*/ 97 w 97"/>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58">
                    <a:moveTo>
                      <a:pt x="97" y="0"/>
                    </a:moveTo>
                    <a:lnTo>
                      <a:pt x="31" y="0"/>
                    </a:lnTo>
                    <a:lnTo>
                      <a:pt x="31" y="43"/>
                    </a:lnTo>
                    <a:lnTo>
                      <a:pt x="20" y="43"/>
                    </a:lnTo>
                    <a:lnTo>
                      <a:pt x="20" y="0"/>
                    </a:lnTo>
                    <a:lnTo>
                      <a:pt x="0" y="0"/>
                    </a:lnTo>
                    <a:lnTo>
                      <a:pt x="0" y="80"/>
                    </a:lnTo>
                    <a:lnTo>
                      <a:pt x="0" y="107"/>
                    </a:lnTo>
                    <a:lnTo>
                      <a:pt x="0" y="258"/>
                    </a:lnTo>
                    <a:lnTo>
                      <a:pt x="97" y="0"/>
                    </a:lnTo>
                    <a:close/>
                  </a:path>
                </a:pathLst>
              </a:custGeom>
              <a:solidFill>
                <a:srgbClr val="33B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74"/>
              <p:cNvSpPr>
                <a:spLocks/>
              </p:cNvSpPr>
              <p:nvPr/>
            </p:nvSpPr>
            <p:spPr bwMode="auto">
              <a:xfrm>
                <a:off x="5049" y="3506"/>
                <a:ext cx="97" cy="258"/>
              </a:xfrm>
              <a:custGeom>
                <a:avLst/>
                <a:gdLst>
                  <a:gd name="T0" fmla="*/ 97 w 97"/>
                  <a:gd name="T1" fmla="*/ 0 h 258"/>
                  <a:gd name="T2" fmla="*/ 31 w 97"/>
                  <a:gd name="T3" fmla="*/ 0 h 258"/>
                  <a:gd name="T4" fmla="*/ 31 w 97"/>
                  <a:gd name="T5" fmla="*/ 43 h 258"/>
                  <a:gd name="T6" fmla="*/ 20 w 97"/>
                  <a:gd name="T7" fmla="*/ 43 h 258"/>
                  <a:gd name="T8" fmla="*/ 20 w 97"/>
                  <a:gd name="T9" fmla="*/ 0 h 258"/>
                  <a:gd name="T10" fmla="*/ 0 w 97"/>
                  <a:gd name="T11" fmla="*/ 0 h 258"/>
                  <a:gd name="T12" fmla="*/ 0 w 97"/>
                  <a:gd name="T13" fmla="*/ 80 h 258"/>
                  <a:gd name="T14" fmla="*/ 0 w 97"/>
                  <a:gd name="T15" fmla="*/ 107 h 258"/>
                  <a:gd name="T16" fmla="*/ 0 w 97"/>
                  <a:gd name="T17" fmla="*/ 258 h 258"/>
                  <a:gd name="T18" fmla="*/ 97 w 97"/>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58">
                    <a:moveTo>
                      <a:pt x="97" y="0"/>
                    </a:moveTo>
                    <a:lnTo>
                      <a:pt x="31" y="0"/>
                    </a:lnTo>
                    <a:lnTo>
                      <a:pt x="31" y="43"/>
                    </a:lnTo>
                    <a:lnTo>
                      <a:pt x="20" y="43"/>
                    </a:lnTo>
                    <a:lnTo>
                      <a:pt x="20" y="0"/>
                    </a:lnTo>
                    <a:lnTo>
                      <a:pt x="0" y="0"/>
                    </a:lnTo>
                    <a:lnTo>
                      <a:pt x="0" y="80"/>
                    </a:lnTo>
                    <a:lnTo>
                      <a:pt x="0" y="107"/>
                    </a:lnTo>
                    <a:lnTo>
                      <a:pt x="0" y="258"/>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75"/>
              <p:cNvSpPr>
                <a:spLocks/>
              </p:cNvSpPr>
              <p:nvPr/>
            </p:nvSpPr>
            <p:spPr bwMode="auto">
              <a:xfrm>
                <a:off x="4786" y="3863"/>
                <a:ext cx="1057" cy="52"/>
              </a:xfrm>
              <a:custGeom>
                <a:avLst/>
                <a:gdLst>
                  <a:gd name="T0" fmla="*/ 1057 w 1057"/>
                  <a:gd name="T1" fmla="*/ 52 h 52"/>
                  <a:gd name="T2" fmla="*/ 0 w 1057"/>
                  <a:gd name="T3" fmla="*/ 52 h 52"/>
                  <a:gd name="T4" fmla="*/ 0 w 1057"/>
                  <a:gd name="T5" fmla="*/ 31 h 52"/>
                  <a:gd name="T6" fmla="*/ 77 w 1057"/>
                  <a:gd name="T7" fmla="*/ 0 h 52"/>
                  <a:gd name="T8" fmla="*/ 978 w 1057"/>
                  <a:gd name="T9" fmla="*/ 0 h 52"/>
                  <a:gd name="T10" fmla="*/ 1057 w 1057"/>
                  <a:gd name="T11" fmla="*/ 31 h 52"/>
                  <a:gd name="T12" fmla="*/ 1057 w 105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057" h="52">
                    <a:moveTo>
                      <a:pt x="1057" y="52"/>
                    </a:moveTo>
                    <a:lnTo>
                      <a:pt x="0" y="52"/>
                    </a:lnTo>
                    <a:lnTo>
                      <a:pt x="0" y="31"/>
                    </a:lnTo>
                    <a:lnTo>
                      <a:pt x="77" y="0"/>
                    </a:lnTo>
                    <a:lnTo>
                      <a:pt x="978" y="0"/>
                    </a:lnTo>
                    <a:lnTo>
                      <a:pt x="1057" y="31"/>
                    </a:lnTo>
                    <a:lnTo>
                      <a:pt x="1057" y="5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Line 76"/>
              <p:cNvSpPr>
                <a:spLocks noChangeShapeType="1"/>
              </p:cNvSpPr>
              <p:nvPr/>
            </p:nvSpPr>
            <p:spPr bwMode="auto">
              <a:xfrm flipH="1" flipV="1">
                <a:off x="5166" y="3549"/>
                <a:ext cx="42" cy="50"/>
              </a:xfrm>
              <a:prstGeom prst="line">
                <a:avLst/>
              </a:prstGeom>
              <a:noFill/>
              <a:ln w="4763" cap="rnd">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Line 77"/>
              <p:cNvSpPr>
                <a:spLocks noChangeShapeType="1"/>
              </p:cNvSpPr>
              <p:nvPr/>
            </p:nvSpPr>
            <p:spPr bwMode="auto">
              <a:xfrm flipV="1">
                <a:off x="5127" y="3549"/>
                <a:ext cx="39" cy="43"/>
              </a:xfrm>
              <a:prstGeom prst="line">
                <a:avLst/>
              </a:prstGeom>
              <a:noFill/>
              <a:ln w="4763" cap="rnd">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Freeform 78"/>
              <p:cNvSpPr>
                <a:spLocks/>
              </p:cNvSpPr>
              <p:nvPr/>
            </p:nvSpPr>
            <p:spPr bwMode="auto">
              <a:xfrm>
                <a:off x="5107" y="3582"/>
                <a:ext cx="117" cy="77"/>
              </a:xfrm>
              <a:custGeom>
                <a:avLst/>
                <a:gdLst>
                  <a:gd name="T0" fmla="*/ 109 w 117"/>
                  <a:gd name="T1" fmla="*/ 77 h 77"/>
                  <a:gd name="T2" fmla="*/ 0 w 117"/>
                  <a:gd name="T3" fmla="*/ 66 h 77"/>
                  <a:gd name="T4" fmla="*/ 8 w 117"/>
                  <a:gd name="T5" fmla="*/ 0 h 77"/>
                  <a:gd name="T6" fmla="*/ 117 w 117"/>
                  <a:gd name="T7" fmla="*/ 12 h 77"/>
                  <a:gd name="T8" fmla="*/ 109 w 117"/>
                  <a:gd name="T9" fmla="*/ 77 h 77"/>
                </a:gdLst>
                <a:ahLst/>
                <a:cxnLst>
                  <a:cxn ang="0">
                    <a:pos x="T0" y="T1"/>
                  </a:cxn>
                  <a:cxn ang="0">
                    <a:pos x="T2" y="T3"/>
                  </a:cxn>
                  <a:cxn ang="0">
                    <a:pos x="T4" y="T5"/>
                  </a:cxn>
                  <a:cxn ang="0">
                    <a:pos x="T6" y="T7"/>
                  </a:cxn>
                  <a:cxn ang="0">
                    <a:pos x="T8" y="T9"/>
                  </a:cxn>
                </a:cxnLst>
                <a:rect l="0" t="0" r="r" b="b"/>
                <a:pathLst>
                  <a:path w="117" h="77">
                    <a:moveTo>
                      <a:pt x="109" y="77"/>
                    </a:moveTo>
                    <a:lnTo>
                      <a:pt x="0" y="66"/>
                    </a:lnTo>
                    <a:lnTo>
                      <a:pt x="8" y="0"/>
                    </a:lnTo>
                    <a:lnTo>
                      <a:pt x="117" y="12"/>
                    </a:lnTo>
                    <a:lnTo>
                      <a:pt x="109" y="7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79"/>
              <p:cNvSpPr>
                <a:spLocks/>
              </p:cNvSpPr>
              <p:nvPr/>
            </p:nvSpPr>
            <p:spPr bwMode="auto">
              <a:xfrm>
                <a:off x="5115" y="3590"/>
                <a:ext cx="101" cy="62"/>
              </a:xfrm>
              <a:custGeom>
                <a:avLst/>
                <a:gdLst>
                  <a:gd name="T0" fmla="*/ 95 w 101"/>
                  <a:gd name="T1" fmla="*/ 62 h 62"/>
                  <a:gd name="T2" fmla="*/ 0 w 101"/>
                  <a:gd name="T3" fmla="*/ 50 h 62"/>
                  <a:gd name="T4" fmla="*/ 6 w 101"/>
                  <a:gd name="T5" fmla="*/ 0 h 62"/>
                  <a:gd name="T6" fmla="*/ 101 w 101"/>
                  <a:gd name="T7" fmla="*/ 11 h 62"/>
                  <a:gd name="T8" fmla="*/ 95 w 101"/>
                  <a:gd name="T9" fmla="*/ 62 h 62"/>
                </a:gdLst>
                <a:ahLst/>
                <a:cxnLst>
                  <a:cxn ang="0">
                    <a:pos x="T0" y="T1"/>
                  </a:cxn>
                  <a:cxn ang="0">
                    <a:pos x="T2" y="T3"/>
                  </a:cxn>
                  <a:cxn ang="0">
                    <a:pos x="T4" y="T5"/>
                  </a:cxn>
                  <a:cxn ang="0">
                    <a:pos x="T6" y="T7"/>
                  </a:cxn>
                  <a:cxn ang="0">
                    <a:pos x="T8" y="T9"/>
                  </a:cxn>
                </a:cxnLst>
                <a:rect l="0" t="0" r="r" b="b"/>
                <a:pathLst>
                  <a:path w="101" h="62">
                    <a:moveTo>
                      <a:pt x="95" y="62"/>
                    </a:moveTo>
                    <a:lnTo>
                      <a:pt x="0" y="50"/>
                    </a:lnTo>
                    <a:lnTo>
                      <a:pt x="6" y="0"/>
                    </a:lnTo>
                    <a:lnTo>
                      <a:pt x="101" y="11"/>
                    </a:lnTo>
                    <a:lnTo>
                      <a:pt x="95" y="6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80"/>
              <p:cNvSpPr>
                <a:spLocks noEditPoints="1"/>
              </p:cNvSpPr>
              <p:nvPr/>
            </p:nvSpPr>
            <p:spPr bwMode="auto">
              <a:xfrm>
                <a:off x="5113" y="3588"/>
                <a:ext cx="105" cy="66"/>
              </a:xfrm>
              <a:custGeom>
                <a:avLst/>
                <a:gdLst>
                  <a:gd name="T0" fmla="*/ 97 w 105"/>
                  <a:gd name="T1" fmla="*/ 66 h 66"/>
                  <a:gd name="T2" fmla="*/ 0 w 105"/>
                  <a:gd name="T3" fmla="*/ 54 h 66"/>
                  <a:gd name="T4" fmla="*/ 6 w 105"/>
                  <a:gd name="T5" fmla="*/ 0 h 66"/>
                  <a:gd name="T6" fmla="*/ 105 w 105"/>
                  <a:gd name="T7" fmla="*/ 11 h 66"/>
                  <a:gd name="T8" fmla="*/ 97 w 105"/>
                  <a:gd name="T9" fmla="*/ 66 h 66"/>
                  <a:gd name="T10" fmla="*/ 4 w 105"/>
                  <a:gd name="T11" fmla="*/ 52 h 66"/>
                  <a:gd name="T12" fmla="*/ 95 w 105"/>
                  <a:gd name="T13" fmla="*/ 62 h 66"/>
                  <a:gd name="T14" fmla="*/ 99 w 105"/>
                  <a:gd name="T15" fmla="*/ 15 h 66"/>
                  <a:gd name="T16" fmla="*/ 10 w 105"/>
                  <a:gd name="T17" fmla="*/ 4 h 66"/>
                  <a:gd name="T18" fmla="*/ 4 w 105"/>
                  <a:gd name="T19"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6">
                    <a:moveTo>
                      <a:pt x="97" y="66"/>
                    </a:moveTo>
                    <a:lnTo>
                      <a:pt x="0" y="54"/>
                    </a:lnTo>
                    <a:lnTo>
                      <a:pt x="6" y="0"/>
                    </a:lnTo>
                    <a:lnTo>
                      <a:pt x="105" y="11"/>
                    </a:lnTo>
                    <a:lnTo>
                      <a:pt x="97" y="66"/>
                    </a:lnTo>
                    <a:close/>
                    <a:moveTo>
                      <a:pt x="4" y="52"/>
                    </a:moveTo>
                    <a:lnTo>
                      <a:pt x="95" y="62"/>
                    </a:lnTo>
                    <a:lnTo>
                      <a:pt x="99" y="15"/>
                    </a:lnTo>
                    <a:lnTo>
                      <a:pt x="10" y="4"/>
                    </a:lnTo>
                    <a:lnTo>
                      <a:pt x="4" y="5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81"/>
              <p:cNvSpPr>
                <a:spLocks noEditPoints="1"/>
              </p:cNvSpPr>
              <p:nvPr/>
            </p:nvSpPr>
            <p:spPr bwMode="auto">
              <a:xfrm>
                <a:off x="5127" y="3607"/>
                <a:ext cx="21" cy="21"/>
              </a:xfrm>
              <a:custGeom>
                <a:avLst/>
                <a:gdLst>
                  <a:gd name="T0" fmla="*/ 5 w 11"/>
                  <a:gd name="T1" fmla="*/ 11 h 11"/>
                  <a:gd name="T2" fmla="*/ 1 w 11"/>
                  <a:gd name="T3" fmla="*/ 9 h 11"/>
                  <a:gd name="T4" fmla="*/ 0 w 11"/>
                  <a:gd name="T5" fmla="*/ 5 h 11"/>
                  <a:gd name="T6" fmla="*/ 2 w 11"/>
                  <a:gd name="T7" fmla="*/ 1 h 11"/>
                  <a:gd name="T8" fmla="*/ 6 w 11"/>
                  <a:gd name="T9" fmla="*/ 0 h 11"/>
                  <a:gd name="T10" fmla="*/ 9 w 11"/>
                  <a:gd name="T11" fmla="*/ 2 h 11"/>
                  <a:gd name="T12" fmla="*/ 10 w 11"/>
                  <a:gd name="T13" fmla="*/ 6 h 11"/>
                  <a:gd name="T14" fmla="*/ 8 w 11"/>
                  <a:gd name="T15" fmla="*/ 10 h 11"/>
                  <a:gd name="T16" fmla="*/ 5 w 11"/>
                  <a:gd name="T17" fmla="*/ 11 h 11"/>
                  <a:gd name="T18" fmla="*/ 6 w 11"/>
                  <a:gd name="T19" fmla="*/ 2 h 11"/>
                  <a:gd name="T20" fmla="*/ 4 w 11"/>
                  <a:gd name="T21" fmla="*/ 3 h 11"/>
                  <a:gd name="T22" fmla="*/ 3 w 11"/>
                  <a:gd name="T23" fmla="*/ 5 h 11"/>
                  <a:gd name="T24" fmla="*/ 3 w 11"/>
                  <a:gd name="T25" fmla="*/ 8 h 11"/>
                  <a:gd name="T26" fmla="*/ 5 w 11"/>
                  <a:gd name="T27" fmla="*/ 9 h 11"/>
                  <a:gd name="T28" fmla="*/ 7 w 11"/>
                  <a:gd name="T29" fmla="*/ 8 h 11"/>
                  <a:gd name="T30" fmla="*/ 8 w 11"/>
                  <a:gd name="T31" fmla="*/ 6 h 11"/>
                  <a:gd name="T32" fmla="*/ 7 w 11"/>
                  <a:gd name="T33" fmla="*/ 3 h 11"/>
                  <a:gd name="T34" fmla="*/ 6 w 11"/>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5" y="11"/>
                    </a:moveTo>
                    <a:cubicBezTo>
                      <a:pt x="3" y="11"/>
                      <a:pt x="2" y="10"/>
                      <a:pt x="1" y="9"/>
                    </a:cubicBezTo>
                    <a:cubicBezTo>
                      <a:pt x="0" y="8"/>
                      <a:pt x="0" y="7"/>
                      <a:pt x="0" y="5"/>
                    </a:cubicBezTo>
                    <a:cubicBezTo>
                      <a:pt x="0" y="3"/>
                      <a:pt x="1" y="2"/>
                      <a:pt x="2" y="1"/>
                    </a:cubicBezTo>
                    <a:cubicBezTo>
                      <a:pt x="3" y="0"/>
                      <a:pt x="4" y="0"/>
                      <a:pt x="6" y="0"/>
                    </a:cubicBezTo>
                    <a:cubicBezTo>
                      <a:pt x="7" y="0"/>
                      <a:pt x="9" y="1"/>
                      <a:pt x="9" y="2"/>
                    </a:cubicBezTo>
                    <a:cubicBezTo>
                      <a:pt x="10" y="3"/>
                      <a:pt x="11" y="4"/>
                      <a:pt x="10" y="6"/>
                    </a:cubicBezTo>
                    <a:cubicBezTo>
                      <a:pt x="10" y="8"/>
                      <a:pt x="10" y="9"/>
                      <a:pt x="8" y="10"/>
                    </a:cubicBezTo>
                    <a:cubicBezTo>
                      <a:pt x="7" y="11"/>
                      <a:pt x="6" y="11"/>
                      <a:pt x="5" y="11"/>
                    </a:cubicBezTo>
                    <a:close/>
                    <a:moveTo>
                      <a:pt x="6" y="2"/>
                    </a:moveTo>
                    <a:cubicBezTo>
                      <a:pt x="5" y="2"/>
                      <a:pt x="4" y="2"/>
                      <a:pt x="4" y="3"/>
                    </a:cubicBezTo>
                    <a:cubicBezTo>
                      <a:pt x="3" y="3"/>
                      <a:pt x="3" y="4"/>
                      <a:pt x="3" y="5"/>
                    </a:cubicBezTo>
                    <a:cubicBezTo>
                      <a:pt x="2" y="6"/>
                      <a:pt x="3" y="7"/>
                      <a:pt x="3" y="8"/>
                    </a:cubicBezTo>
                    <a:cubicBezTo>
                      <a:pt x="3" y="8"/>
                      <a:pt x="4" y="9"/>
                      <a:pt x="5" y="9"/>
                    </a:cubicBezTo>
                    <a:cubicBezTo>
                      <a:pt x="6" y="9"/>
                      <a:pt x="6" y="9"/>
                      <a:pt x="7" y="8"/>
                    </a:cubicBezTo>
                    <a:cubicBezTo>
                      <a:pt x="7" y="8"/>
                      <a:pt x="8" y="7"/>
                      <a:pt x="8" y="6"/>
                    </a:cubicBezTo>
                    <a:cubicBezTo>
                      <a:pt x="8" y="5"/>
                      <a:pt x="8" y="4"/>
                      <a:pt x="7" y="3"/>
                    </a:cubicBezTo>
                    <a:cubicBezTo>
                      <a:pt x="7" y="2"/>
                      <a:pt x="6" y="2"/>
                      <a:pt x="6" y="2"/>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82"/>
              <p:cNvSpPr>
                <a:spLocks noEditPoints="1"/>
              </p:cNvSpPr>
              <p:nvPr/>
            </p:nvSpPr>
            <p:spPr bwMode="auto">
              <a:xfrm>
                <a:off x="5150" y="3609"/>
                <a:ext cx="16" cy="21"/>
              </a:xfrm>
              <a:custGeom>
                <a:avLst/>
                <a:gdLst>
                  <a:gd name="T0" fmla="*/ 2 w 8"/>
                  <a:gd name="T1" fmla="*/ 7 h 11"/>
                  <a:gd name="T2" fmla="*/ 2 w 8"/>
                  <a:gd name="T3" fmla="*/ 11 h 11"/>
                  <a:gd name="T4" fmla="*/ 0 w 8"/>
                  <a:gd name="T5" fmla="*/ 10 h 11"/>
                  <a:gd name="T6" fmla="*/ 1 w 8"/>
                  <a:gd name="T7" fmla="*/ 0 h 11"/>
                  <a:gd name="T8" fmla="*/ 4 w 8"/>
                  <a:gd name="T9" fmla="*/ 0 h 11"/>
                  <a:gd name="T10" fmla="*/ 8 w 8"/>
                  <a:gd name="T11" fmla="*/ 4 h 11"/>
                  <a:gd name="T12" fmla="*/ 7 w 8"/>
                  <a:gd name="T13" fmla="*/ 7 h 11"/>
                  <a:gd name="T14" fmla="*/ 3 w 8"/>
                  <a:gd name="T15" fmla="*/ 7 h 11"/>
                  <a:gd name="T16" fmla="*/ 2 w 8"/>
                  <a:gd name="T17" fmla="*/ 7 h 11"/>
                  <a:gd name="T18" fmla="*/ 3 w 8"/>
                  <a:gd name="T19" fmla="*/ 2 h 11"/>
                  <a:gd name="T20" fmla="*/ 3 w 8"/>
                  <a:gd name="T21" fmla="*/ 5 h 11"/>
                  <a:gd name="T22" fmla="*/ 3 w 8"/>
                  <a:gd name="T23" fmla="*/ 5 h 11"/>
                  <a:gd name="T24" fmla="*/ 6 w 8"/>
                  <a:gd name="T25" fmla="*/ 4 h 11"/>
                  <a:gd name="T26" fmla="*/ 4 w 8"/>
                  <a:gd name="T27" fmla="*/ 2 h 11"/>
                  <a:gd name="T28" fmla="*/ 3 w 8"/>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2" y="7"/>
                    </a:moveTo>
                    <a:cubicBezTo>
                      <a:pt x="2" y="11"/>
                      <a:pt x="2" y="11"/>
                      <a:pt x="2" y="11"/>
                    </a:cubicBezTo>
                    <a:cubicBezTo>
                      <a:pt x="0" y="10"/>
                      <a:pt x="0" y="10"/>
                      <a:pt x="0" y="10"/>
                    </a:cubicBezTo>
                    <a:cubicBezTo>
                      <a:pt x="1" y="0"/>
                      <a:pt x="1" y="0"/>
                      <a:pt x="1" y="0"/>
                    </a:cubicBezTo>
                    <a:cubicBezTo>
                      <a:pt x="4" y="0"/>
                      <a:pt x="4" y="0"/>
                      <a:pt x="4" y="0"/>
                    </a:cubicBezTo>
                    <a:cubicBezTo>
                      <a:pt x="7" y="1"/>
                      <a:pt x="8" y="2"/>
                      <a:pt x="8" y="4"/>
                    </a:cubicBezTo>
                    <a:cubicBezTo>
                      <a:pt x="8" y="5"/>
                      <a:pt x="7" y="6"/>
                      <a:pt x="7" y="7"/>
                    </a:cubicBezTo>
                    <a:cubicBezTo>
                      <a:pt x="6" y="7"/>
                      <a:pt x="5" y="7"/>
                      <a:pt x="3" y="7"/>
                    </a:cubicBezTo>
                    <a:lnTo>
                      <a:pt x="2" y="7"/>
                    </a:lnTo>
                    <a:close/>
                    <a:moveTo>
                      <a:pt x="3" y="2"/>
                    </a:moveTo>
                    <a:cubicBezTo>
                      <a:pt x="3" y="5"/>
                      <a:pt x="3" y="5"/>
                      <a:pt x="3" y="5"/>
                    </a:cubicBezTo>
                    <a:cubicBezTo>
                      <a:pt x="3" y="5"/>
                      <a:pt x="3" y="5"/>
                      <a:pt x="3" y="5"/>
                    </a:cubicBezTo>
                    <a:cubicBezTo>
                      <a:pt x="5" y="6"/>
                      <a:pt x="5" y="5"/>
                      <a:pt x="6" y="4"/>
                    </a:cubicBezTo>
                    <a:cubicBezTo>
                      <a:pt x="6" y="3"/>
                      <a:pt x="5" y="2"/>
                      <a:pt x="4" y="2"/>
                    </a:cubicBezTo>
                    <a:lnTo>
                      <a:pt x="3" y="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83"/>
              <p:cNvSpPr>
                <a:spLocks/>
              </p:cNvSpPr>
              <p:nvPr/>
            </p:nvSpPr>
            <p:spPr bwMode="auto">
              <a:xfrm>
                <a:off x="5167" y="3611"/>
                <a:ext cx="14" cy="21"/>
              </a:xfrm>
              <a:custGeom>
                <a:avLst/>
                <a:gdLst>
                  <a:gd name="T0" fmla="*/ 12 w 14"/>
                  <a:gd name="T1" fmla="*/ 21 h 21"/>
                  <a:gd name="T2" fmla="*/ 0 w 14"/>
                  <a:gd name="T3" fmla="*/ 21 h 21"/>
                  <a:gd name="T4" fmla="*/ 2 w 14"/>
                  <a:gd name="T5" fmla="*/ 0 h 21"/>
                  <a:gd name="T6" fmla="*/ 14 w 14"/>
                  <a:gd name="T7" fmla="*/ 2 h 21"/>
                  <a:gd name="T8" fmla="*/ 14 w 14"/>
                  <a:gd name="T9" fmla="*/ 6 h 21"/>
                  <a:gd name="T10" fmla="*/ 6 w 14"/>
                  <a:gd name="T11" fmla="*/ 4 h 21"/>
                  <a:gd name="T12" fmla="*/ 6 w 14"/>
                  <a:gd name="T13" fmla="*/ 10 h 21"/>
                  <a:gd name="T14" fmla="*/ 12 w 14"/>
                  <a:gd name="T15" fmla="*/ 10 h 21"/>
                  <a:gd name="T16" fmla="*/ 12 w 14"/>
                  <a:gd name="T17" fmla="*/ 14 h 21"/>
                  <a:gd name="T18" fmla="*/ 6 w 14"/>
                  <a:gd name="T19" fmla="*/ 12 h 21"/>
                  <a:gd name="T20" fmla="*/ 4 w 14"/>
                  <a:gd name="T21" fmla="*/ 17 h 21"/>
                  <a:gd name="T22" fmla="*/ 12 w 14"/>
                  <a:gd name="T23" fmla="*/ 17 h 21"/>
                  <a:gd name="T24" fmla="*/ 12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12" y="21"/>
                    </a:moveTo>
                    <a:lnTo>
                      <a:pt x="0" y="21"/>
                    </a:lnTo>
                    <a:lnTo>
                      <a:pt x="2" y="0"/>
                    </a:lnTo>
                    <a:lnTo>
                      <a:pt x="14" y="2"/>
                    </a:lnTo>
                    <a:lnTo>
                      <a:pt x="14" y="6"/>
                    </a:lnTo>
                    <a:lnTo>
                      <a:pt x="6" y="4"/>
                    </a:lnTo>
                    <a:lnTo>
                      <a:pt x="6" y="10"/>
                    </a:lnTo>
                    <a:lnTo>
                      <a:pt x="12" y="10"/>
                    </a:lnTo>
                    <a:lnTo>
                      <a:pt x="12" y="14"/>
                    </a:lnTo>
                    <a:lnTo>
                      <a:pt x="6" y="12"/>
                    </a:lnTo>
                    <a:lnTo>
                      <a:pt x="4" y="17"/>
                    </a:lnTo>
                    <a:lnTo>
                      <a:pt x="12" y="17"/>
                    </a:lnTo>
                    <a:lnTo>
                      <a:pt x="12" y="21"/>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84"/>
              <p:cNvSpPr>
                <a:spLocks/>
              </p:cNvSpPr>
              <p:nvPr/>
            </p:nvSpPr>
            <p:spPr bwMode="auto">
              <a:xfrm>
                <a:off x="5183" y="3613"/>
                <a:ext cx="21" cy="23"/>
              </a:xfrm>
              <a:custGeom>
                <a:avLst/>
                <a:gdLst>
                  <a:gd name="T0" fmla="*/ 9 w 11"/>
                  <a:gd name="T1" fmla="*/ 12 h 12"/>
                  <a:gd name="T2" fmla="*/ 7 w 11"/>
                  <a:gd name="T3" fmla="*/ 11 h 12"/>
                  <a:gd name="T4" fmla="*/ 3 w 11"/>
                  <a:gd name="T5" fmla="*/ 4 h 12"/>
                  <a:gd name="T6" fmla="*/ 3 w 11"/>
                  <a:gd name="T7" fmla="*/ 3 h 12"/>
                  <a:gd name="T8" fmla="*/ 3 w 11"/>
                  <a:gd name="T9" fmla="*/ 3 h 12"/>
                  <a:gd name="T10" fmla="*/ 3 w 11"/>
                  <a:gd name="T11" fmla="*/ 5 h 12"/>
                  <a:gd name="T12" fmla="*/ 2 w 11"/>
                  <a:gd name="T13" fmla="*/ 11 h 12"/>
                  <a:gd name="T14" fmla="*/ 0 w 11"/>
                  <a:gd name="T15" fmla="*/ 10 h 12"/>
                  <a:gd name="T16" fmla="*/ 1 w 11"/>
                  <a:gd name="T17" fmla="*/ 0 h 12"/>
                  <a:gd name="T18" fmla="*/ 4 w 11"/>
                  <a:gd name="T19" fmla="*/ 0 h 12"/>
                  <a:gd name="T20" fmla="*/ 7 w 11"/>
                  <a:gd name="T21" fmla="*/ 7 h 12"/>
                  <a:gd name="T22" fmla="*/ 8 w 11"/>
                  <a:gd name="T23" fmla="*/ 8 h 12"/>
                  <a:gd name="T24" fmla="*/ 8 w 11"/>
                  <a:gd name="T25" fmla="*/ 8 h 12"/>
                  <a:gd name="T26" fmla="*/ 8 w 11"/>
                  <a:gd name="T27" fmla="*/ 7 h 12"/>
                  <a:gd name="T28" fmla="*/ 8 w 11"/>
                  <a:gd name="T29" fmla="*/ 1 h 12"/>
                  <a:gd name="T30" fmla="*/ 11 w 11"/>
                  <a:gd name="T31" fmla="*/ 1 h 12"/>
                  <a:gd name="T32" fmla="*/ 9 w 11"/>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9" y="12"/>
                    </a:moveTo>
                    <a:cubicBezTo>
                      <a:pt x="7" y="11"/>
                      <a:pt x="7" y="11"/>
                      <a:pt x="7" y="11"/>
                    </a:cubicBezTo>
                    <a:cubicBezTo>
                      <a:pt x="3" y="4"/>
                      <a:pt x="3" y="4"/>
                      <a:pt x="3" y="4"/>
                    </a:cubicBezTo>
                    <a:cubicBezTo>
                      <a:pt x="3" y="4"/>
                      <a:pt x="3" y="3"/>
                      <a:pt x="3" y="3"/>
                    </a:cubicBezTo>
                    <a:cubicBezTo>
                      <a:pt x="3" y="3"/>
                      <a:pt x="3" y="3"/>
                      <a:pt x="3" y="3"/>
                    </a:cubicBezTo>
                    <a:cubicBezTo>
                      <a:pt x="3" y="4"/>
                      <a:pt x="3" y="4"/>
                      <a:pt x="3" y="5"/>
                    </a:cubicBezTo>
                    <a:cubicBezTo>
                      <a:pt x="2" y="11"/>
                      <a:pt x="2" y="11"/>
                      <a:pt x="2" y="11"/>
                    </a:cubicBezTo>
                    <a:cubicBezTo>
                      <a:pt x="0" y="10"/>
                      <a:pt x="0" y="10"/>
                      <a:pt x="0" y="10"/>
                    </a:cubicBezTo>
                    <a:cubicBezTo>
                      <a:pt x="1" y="0"/>
                      <a:pt x="1" y="0"/>
                      <a:pt x="1" y="0"/>
                    </a:cubicBezTo>
                    <a:cubicBezTo>
                      <a:pt x="4" y="0"/>
                      <a:pt x="4" y="0"/>
                      <a:pt x="4" y="0"/>
                    </a:cubicBezTo>
                    <a:cubicBezTo>
                      <a:pt x="7" y="7"/>
                      <a:pt x="7" y="7"/>
                      <a:pt x="7" y="7"/>
                    </a:cubicBezTo>
                    <a:cubicBezTo>
                      <a:pt x="8" y="8"/>
                      <a:pt x="8" y="8"/>
                      <a:pt x="8" y="8"/>
                    </a:cubicBezTo>
                    <a:cubicBezTo>
                      <a:pt x="8" y="8"/>
                      <a:pt x="8" y="8"/>
                      <a:pt x="8" y="8"/>
                    </a:cubicBezTo>
                    <a:cubicBezTo>
                      <a:pt x="8" y="8"/>
                      <a:pt x="8" y="7"/>
                      <a:pt x="8" y="7"/>
                    </a:cubicBezTo>
                    <a:cubicBezTo>
                      <a:pt x="8" y="1"/>
                      <a:pt x="8" y="1"/>
                      <a:pt x="8" y="1"/>
                    </a:cubicBezTo>
                    <a:cubicBezTo>
                      <a:pt x="11" y="1"/>
                      <a:pt x="11" y="1"/>
                      <a:pt x="11" y="1"/>
                    </a:cubicBezTo>
                    <a:lnTo>
                      <a:pt x="9" y="1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85"/>
              <p:cNvSpPr>
                <a:spLocks/>
              </p:cNvSpPr>
              <p:nvPr/>
            </p:nvSpPr>
            <p:spPr bwMode="auto">
              <a:xfrm>
                <a:off x="5487" y="3582"/>
                <a:ext cx="234" cy="163"/>
              </a:xfrm>
              <a:custGeom>
                <a:avLst/>
                <a:gdLst>
                  <a:gd name="T0" fmla="*/ 68 w 234"/>
                  <a:gd name="T1" fmla="*/ 0 h 163"/>
                  <a:gd name="T2" fmla="*/ 58 w 234"/>
                  <a:gd name="T3" fmla="*/ 0 h 163"/>
                  <a:gd name="T4" fmla="*/ 0 w 234"/>
                  <a:gd name="T5" fmla="*/ 163 h 163"/>
                  <a:gd name="T6" fmla="*/ 234 w 234"/>
                  <a:gd name="T7" fmla="*/ 163 h 163"/>
                  <a:gd name="T8" fmla="*/ 234 w 234"/>
                  <a:gd name="T9" fmla="*/ 77 h 163"/>
                  <a:gd name="T10" fmla="*/ 232 w 234"/>
                  <a:gd name="T11" fmla="*/ 77 h 163"/>
                  <a:gd name="T12" fmla="*/ 232 w 234"/>
                  <a:gd name="T13" fmla="*/ 46 h 163"/>
                  <a:gd name="T14" fmla="*/ 153 w 234"/>
                  <a:gd name="T15" fmla="*/ 46 h 163"/>
                  <a:gd name="T16" fmla="*/ 153 w 234"/>
                  <a:gd name="T17" fmla="*/ 77 h 163"/>
                  <a:gd name="T18" fmla="*/ 130 w 234"/>
                  <a:gd name="T19" fmla="*/ 77 h 163"/>
                  <a:gd name="T20" fmla="*/ 130 w 234"/>
                  <a:gd name="T21" fmla="*/ 48 h 163"/>
                  <a:gd name="T22" fmla="*/ 68 w 234"/>
                  <a:gd name="T23" fmla="*/ 48 h 163"/>
                  <a:gd name="T24" fmla="*/ 68 w 234"/>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163">
                    <a:moveTo>
                      <a:pt x="68" y="0"/>
                    </a:moveTo>
                    <a:lnTo>
                      <a:pt x="58" y="0"/>
                    </a:lnTo>
                    <a:lnTo>
                      <a:pt x="0" y="163"/>
                    </a:lnTo>
                    <a:lnTo>
                      <a:pt x="234" y="163"/>
                    </a:lnTo>
                    <a:lnTo>
                      <a:pt x="234" y="77"/>
                    </a:lnTo>
                    <a:lnTo>
                      <a:pt x="232" y="77"/>
                    </a:lnTo>
                    <a:lnTo>
                      <a:pt x="232" y="46"/>
                    </a:lnTo>
                    <a:lnTo>
                      <a:pt x="153" y="46"/>
                    </a:lnTo>
                    <a:lnTo>
                      <a:pt x="153" y="77"/>
                    </a:lnTo>
                    <a:lnTo>
                      <a:pt x="130" y="77"/>
                    </a:lnTo>
                    <a:lnTo>
                      <a:pt x="130" y="48"/>
                    </a:lnTo>
                    <a:lnTo>
                      <a:pt x="68" y="48"/>
                    </a:lnTo>
                    <a:lnTo>
                      <a:pt x="68" y="0"/>
                    </a:lnTo>
                    <a:close/>
                  </a:path>
                </a:pathLst>
              </a:custGeom>
              <a:solidFill>
                <a:srgbClr val="00AD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86"/>
              <p:cNvSpPr>
                <a:spLocks/>
              </p:cNvSpPr>
              <p:nvPr/>
            </p:nvSpPr>
            <p:spPr bwMode="auto">
              <a:xfrm>
                <a:off x="5487" y="3582"/>
                <a:ext cx="234" cy="163"/>
              </a:xfrm>
              <a:custGeom>
                <a:avLst/>
                <a:gdLst>
                  <a:gd name="T0" fmla="*/ 68 w 234"/>
                  <a:gd name="T1" fmla="*/ 0 h 163"/>
                  <a:gd name="T2" fmla="*/ 58 w 234"/>
                  <a:gd name="T3" fmla="*/ 0 h 163"/>
                  <a:gd name="T4" fmla="*/ 0 w 234"/>
                  <a:gd name="T5" fmla="*/ 163 h 163"/>
                  <a:gd name="T6" fmla="*/ 234 w 234"/>
                  <a:gd name="T7" fmla="*/ 163 h 163"/>
                  <a:gd name="T8" fmla="*/ 234 w 234"/>
                  <a:gd name="T9" fmla="*/ 77 h 163"/>
                  <a:gd name="T10" fmla="*/ 232 w 234"/>
                  <a:gd name="T11" fmla="*/ 77 h 163"/>
                  <a:gd name="T12" fmla="*/ 232 w 234"/>
                  <a:gd name="T13" fmla="*/ 46 h 163"/>
                  <a:gd name="T14" fmla="*/ 153 w 234"/>
                  <a:gd name="T15" fmla="*/ 46 h 163"/>
                  <a:gd name="T16" fmla="*/ 153 w 234"/>
                  <a:gd name="T17" fmla="*/ 77 h 163"/>
                  <a:gd name="T18" fmla="*/ 130 w 234"/>
                  <a:gd name="T19" fmla="*/ 77 h 163"/>
                  <a:gd name="T20" fmla="*/ 130 w 234"/>
                  <a:gd name="T21" fmla="*/ 48 h 163"/>
                  <a:gd name="T22" fmla="*/ 68 w 234"/>
                  <a:gd name="T23" fmla="*/ 48 h 163"/>
                  <a:gd name="T24" fmla="*/ 68 w 234"/>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163">
                    <a:moveTo>
                      <a:pt x="68" y="0"/>
                    </a:moveTo>
                    <a:lnTo>
                      <a:pt x="58" y="0"/>
                    </a:lnTo>
                    <a:lnTo>
                      <a:pt x="0" y="163"/>
                    </a:lnTo>
                    <a:lnTo>
                      <a:pt x="234" y="163"/>
                    </a:lnTo>
                    <a:lnTo>
                      <a:pt x="234" y="77"/>
                    </a:lnTo>
                    <a:lnTo>
                      <a:pt x="232" y="77"/>
                    </a:lnTo>
                    <a:lnTo>
                      <a:pt x="232" y="46"/>
                    </a:lnTo>
                    <a:lnTo>
                      <a:pt x="153" y="46"/>
                    </a:lnTo>
                    <a:lnTo>
                      <a:pt x="153" y="77"/>
                    </a:lnTo>
                    <a:lnTo>
                      <a:pt x="130" y="77"/>
                    </a:lnTo>
                    <a:lnTo>
                      <a:pt x="130" y="48"/>
                    </a:lnTo>
                    <a:lnTo>
                      <a:pt x="68" y="48"/>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87"/>
              <p:cNvSpPr>
                <a:spLocks/>
              </p:cNvSpPr>
              <p:nvPr/>
            </p:nvSpPr>
            <p:spPr bwMode="auto">
              <a:xfrm>
                <a:off x="5328" y="3582"/>
                <a:ext cx="217" cy="163"/>
              </a:xfrm>
              <a:custGeom>
                <a:avLst/>
                <a:gdLst>
                  <a:gd name="T0" fmla="*/ 217 w 217"/>
                  <a:gd name="T1" fmla="*/ 0 h 163"/>
                  <a:gd name="T2" fmla="*/ 149 w 217"/>
                  <a:gd name="T3" fmla="*/ 0 h 163"/>
                  <a:gd name="T4" fmla="*/ 149 w 217"/>
                  <a:gd name="T5" fmla="*/ 43 h 163"/>
                  <a:gd name="T6" fmla="*/ 72 w 217"/>
                  <a:gd name="T7" fmla="*/ 43 h 163"/>
                  <a:gd name="T8" fmla="*/ 72 w 217"/>
                  <a:gd name="T9" fmla="*/ 0 h 163"/>
                  <a:gd name="T10" fmla="*/ 0 w 217"/>
                  <a:gd name="T11" fmla="*/ 0 h 163"/>
                  <a:gd name="T12" fmla="*/ 0 w 217"/>
                  <a:gd name="T13" fmla="*/ 77 h 163"/>
                  <a:gd name="T14" fmla="*/ 0 w 217"/>
                  <a:gd name="T15" fmla="*/ 106 h 163"/>
                  <a:gd name="T16" fmla="*/ 0 w 217"/>
                  <a:gd name="T17" fmla="*/ 163 h 163"/>
                  <a:gd name="T18" fmla="*/ 159 w 217"/>
                  <a:gd name="T19" fmla="*/ 163 h 163"/>
                  <a:gd name="T20" fmla="*/ 217 w 217"/>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163">
                    <a:moveTo>
                      <a:pt x="217" y="0"/>
                    </a:moveTo>
                    <a:lnTo>
                      <a:pt x="149" y="0"/>
                    </a:lnTo>
                    <a:lnTo>
                      <a:pt x="149" y="43"/>
                    </a:lnTo>
                    <a:lnTo>
                      <a:pt x="72" y="43"/>
                    </a:lnTo>
                    <a:lnTo>
                      <a:pt x="72" y="0"/>
                    </a:lnTo>
                    <a:lnTo>
                      <a:pt x="0" y="0"/>
                    </a:lnTo>
                    <a:lnTo>
                      <a:pt x="0" y="77"/>
                    </a:lnTo>
                    <a:lnTo>
                      <a:pt x="0" y="106"/>
                    </a:lnTo>
                    <a:lnTo>
                      <a:pt x="0" y="163"/>
                    </a:lnTo>
                    <a:lnTo>
                      <a:pt x="159" y="163"/>
                    </a:lnTo>
                    <a:lnTo>
                      <a:pt x="217" y="0"/>
                    </a:lnTo>
                    <a:close/>
                  </a:path>
                </a:pathLst>
              </a:custGeom>
              <a:solidFill>
                <a:srgbClr val="33B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88"/>
              <p:cNvSpPr>
                <a:spLocks/>
              </p:cNvSpPr>
              <p:nvPr/>
            </p:nvSpPr>
            <p:spPr bwMode="auto">
              <a:xfrm>
                <a:off x="5328" y="3582"/>
                <a:ext cx="217" cy="163"/>
              </a:xfrm>
              <a:custGeom>
                <a:avLst/>
                <a:gdLst>
                  <a:gd name="T0" fmla="*/ 217 w 217"/>
                  <a:gd name="T1" fmla="*/ 0 h 163"/>
                  <a:gd name="T2" fmla="*/ 149 w 217"/>
                  <a:gd name="T3" fmla="*/ 0 h 163"/>
                  <a:gd name="T4" fmla="*/ 149 w 217"/>
                  <a:gd name="T5" fmla="*/ 43 h 163"/>
                  <a:gd name="T6" fmla="*/ 72 w 217"/>
                  <a:gd name="T7" fmla="*/ 43 h 163"/>
                  <a:gd name="T8" fmla="*/ 72 w 217"/>
                  <a:gd name="T9" fmla="*/ 0 h 163"/>
                  <a:gd name="T10" fmla="*/ 0 w 217"/>
                  <a:gd name="T11" fmla="*/ 0 h 163"/>
                  <a:gd name="T12" fmla="*/ 0 w 217"/>
                  <a:gd name="T13" fmla="*/ 77 h 163"/>
                  <a:gd name="T14" fmla="*/ 0 w 217"/>
                  <a:gd name="T15" fmla="*/ 106 h 163"/>
                  <a:gd name="T16" fmla="*/ 0 w 217"/>
                  <a:gd name="T17" fmla="*/ 163 h 163"/>
                  <a:gd name="T18" fmla="*/ 159 w 217"/>
                  <a:gd name="T19" fmla="*/ 163 h 163"/>
                  <a:gd name="T20" fmla="*/ 217 w 217"/>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163">
                    <a:moveTo>
                      <a:pt x="217" y="0"/>
                    </a:moveTo>
                    <a:lnTo>
                      <a:pt x="149" y="0"/>
                    </a:lnTo>
                    <a:lnTo>
                      <a:pt x="149" y="43"/>
                    </a:lnTo>
                    <a:lnTo>
                      <a:pt x="72" y="43"/>
                    </a:lnTo>
                    <a:lnTo>
                      <a:pt x="72" y="0"/>
                    </a:lnTo>
                    <a:lnTo>
                      <a:pt x="0" y="0"/>
                    </a:lnTo>
                    <a:lnTo>
                      <a:pt x="0" y="77"/>
                    </a:lnTo>
                    <a:lnTo>
                      <a:pt x="0" y="106"/>
                    </a:lnTo>
                    <a:lnTo>
                      <a:pt x="0" y="163"/>
                    </a:lnTo>
                    <a:lnTo>
                      <a:pt x="159" y="163"/>
                    </a:lnTo>
                    <a:lnTo>
                      <a:pt x="2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105"/>
              <p:cNvSpPr>
                <a:spLocks noChangeArrowheads="1"/>
              </p:cNvSpPr>
              <p:nvPr/>
            </p:nvSpPr>
            <p:spPr bwMode="auto">
              <a:xfrm>
                <a:off x="4929" y="3388"/>
                <a:ext cx="56" cy="279"/>
              </a:xfrm>
              <a:prstGeom prst="rect">
                <a:avLst/>
              </a:prstGeom>
              <a:solidFill>
                <a:srgbClr val="40CD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106"/>
              <p:cNvSpPr>
                <a:spLocks noChangeArrowheads="1"/>
              </p:cNvSpPr>
              <p:nvPr/>
            </p:nvSpPr>
            <p:spPr bwMode="auto">
              <a:xfrm>
                <a:off x="4929" y="3388"/>
                <a:ext cx="5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07"/>
              <p:cNvSpPr>
                <a:spLocks/>
              </p:cNvSpPr>
              <p:nvPr/>
            </p:nvSpPr>
            <p:spPr bwMode="auto">
              <a:xfrm>
                <a:off x="4902" y="3388"/>
                <a:ext cx="27" cy="287"/>
              </a:xfrm>
              <a:custGeom>
                <a:avLst/>
                <a:gdLst>
                  <a:gd name="T0" fmla="*/ 27 w 27"/>
                  <a:gd name="T1" fmla="*/ 0 h 287"/>
                  <a:gd name="T2" fmla="*/ 0 w 27"/>
                  <a:gd name="T3" fmla="*/ 0 h 287"/>
                  <a:gd name="T4" fmla="*/ 0 w 27"/>
                  <a:gd name="T5" fmla="*/ 287 h 287"/>
                  <a:gd name="T6" fmla="*/ 0 w 27"/>
                  <a:gd name="T7" fmla="*/ 287 h 287"/>
                  <a:gd name="T8" fmla="*/ 0 w 27"/>
                  <a:gd name="T9" fmla="*/ 279 h 287"/>
                  <a:gd name="T10" fmla="*/ 27 w 27"/>
                  <a:gd name="T11" fmla="*/ 279 h 287"/>
                  <a:gd name="T12" fmla="*/ 27 w 27"/>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27" h="287">
                    <a:moveTo>
                      <a:pt x="27" y="0"/>
                    </a:moveTo>
                    <a:lnTo>
                      <a:pt x="0" y="0"/>
                    </a:lnTo>
                    <a:lnTo>
                      <a:pt x="0" y="287"/>
                    </a:lnTo>
                    <a:lnTo>
                      <a:pt x="0" y="287"/>
                    </a:lnTo>
                    <a:lnTo>
                      <a:pt x="0" y="279"/>
                    </a:lnTo>
                    <a:lnTo>
                      <a:pt x="27" y="279"/>
                    </a:lnTo>
                    <a:lnTo>
                      <a:pt x="27"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08"/>
              <p:cNvSpPr>
                <a:spLocks/>
              </p:cNvSpPr>
              <p:nvPr/>
            </p:nvSpPr>
            <p:spPr bwMode="auto">
              <a:xfrm>
                <a:off x="4902" y="3388"/>
                <a:ext cx="27" cy="287"/>
              </a:xfrm>
              <a:custGeom>
                <a:avLst/>
                <a:gdLst>
                  <a:gd name="T0" fmla="*/ 27 w 27"/>
                  <a:gd name="T1" fmla="*/ 0 h 287"/>
                  <a:gd name="T2" fmla="*/ 0 w 27"/>
                  <a:gd name="T3" fmla="*/ 0 h 287"/>
                  <a:gd name="T4" fmla="*/ 0 w 27"/>
                  <a:gd name="T5" fmla="*/ 287 h 287"/>
                  <a:gd name="T6" fmla="*/ 0 w 27"/>
                  <a:gd name="T7" fmla="*/ 287 h 287"/>
                  <a:gd name="T8" fmla="*/ 0 w 27"/>
                  <a:gd name="T9" fmla="*/ 279 h 287"/>
                  <a:gd name="T10" fmla="*/ 27 w 27"/>
                  <a:gd name="T11" fmla="*/ 279 h 287"/>
                  <a:gd name="T12" fmla="*/ 27 w 27"/>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27" h="287">
                    <a:moveTo>
                      <a:pt x="27" y="0"/>
                    </a:moveTo>
                    <a:lnTo>
                      <a:pt x="0" y="0"/>
                    </a:lnTo>
                    <a:lnTo>
                      <a:pt x="0" y="287"/>
                    </a:lnTo>
                    <a:lnTo>
                      <a:pt x="0" y="287"/>
                    </a:lnTo>
                    <a:lnTo>
                      <a:pt x="0" y="279"/>
                    </a:lnTo>
                    <a:lnTo>
                      <a:pt x="27" y="279"/>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09"/>
              <p:cNvSpPr>
                <a:spLocks/>
              </p:cNvSpPr>
              <p:nvPr/>
            </p:nvSpPr>
            <p:spPr bwMode="auto">
              <a:xfrm>
                <a:off x="4902" y="3667"/>
                <a:ext cx="83" cy="8"/>
              </a:xfrm>
              <a:custGeom>
                <a:avLst/>
                <a:gdLst>
                  <a:gd name="T0" fmla="*/ 83 w 83"/>
                  <a:gd name="T1" fmla="*/ 0 h 8"/>
                  <a:gd name="T2" fmla="*/ 83 w 83"/>
                  <a:gd name="T3" fmla="*/ 0 h 8"/>
                  <a:gd name="T4" fmla="*/ 27 w 83"/>
                  <a:gd name="T5" fmla="*/ 0 h 8"/>
                  <a:gd name="T6" fmla="*/ 0 w 83"/>
                  <a:gd name="T7" fmla="*/ 0 h 8"/>
                  <a:gd name="T8" fmla="*/ 0 w 83"/>
                  <a:gd name="T9" fmla="*/ 8 h 8"/>
                  <a:gd name="T10" fmla="*/ 83 w 83"/>
                  <a:gd name="T11" fmla="*/ 8 h 8"/>
                  <a:gd name="T12" fmla="*/ 83 w 8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83" y="0"/>
                    </a:moveTo>
                    <a:lnTo>
                      <a:pt x="83" y="0"/>
                    </a:lnTo>
                    <a:lnTo>
                      <a:pt x="27" y="0"/>
                    </a:lnTo>
                    <a:lnTo>
                      <a:pt x="0" y="0"/>
                    </a:lnTo>
                    <a:lnTo>
                      <a:pt x="0" y="8"/>
                    </a:lnTo>
                    <a:lnTo>
                      <a:pt x="83" y="8"/>
                    </a:lnTo>
                    <a:lnTo>
                      <a:pt x="83"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110"/>
              <p:cNvSpPr>
                <a:spLocks/>
              </p:cNvSpPr>
              <p:nvPr/>
            </p:nvSpPr>
            <p:spPr bwMode="auto">
              <a:xfrm>
                <a:off x="4902" y="3667"/>
                <a:ext cx="83" cy="8"/>
              </a:xfrm>
              <a:custGeom>
                <a:avLst/>
                <a:gdLst>
                  <a:gd name="T0" fmla="*/ 83 w 83"/>
                  <a:gd name="T1" fmla="*/ 0 h 8"/>
                  <a:gd name="T2" fmla="*/ 83 w 83"/>
                  <a:gd name="T3" fmla="*/ 0 h 8"/>
                  <a:gd name="T4" fmla="*/ 27 w 83"/>
                  <a:gd name="T5" fmla="*/ 0 h 8"/>
                  <a:gd name="T6" fmla="*/ 0 w 83"/>
                  <a:gd name="T7" fmla="*/ 0 h 8"/>
                  <a:gd name="T8" fmla="*/ 0 w 83"/>
                  <a:gd name="T9" fmla="*/ 8 h 8"/>
                  <a:gd name="T10" fmla="*/ 83 w 83"/>
                  <a:gd name="T11" fmla="*/ 8 h 8"/>
                  <a:gd name="T12" fmla="*/ 83 w 8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83" y="0"/>
                    </a:moveTo>
                    <a:lnTo>
                      <a:pt x="83" y="0"/>
                    </a:lnTo>
                    <a:lnTo>
                      <a:pt x="27" y="0"/>
                    </a:lnTo>
                    <a:lnTo>
                      <a:pt x="0" y="0"/>
                    </a:lnTo>
                    <a:lnTo>
                      <a:pt x="0" y="8"/>
                    </a:lnTo>
                    <a:lnTo>
                      <a:pt x="83" y="8"/>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0" name="Group 359"/>
            <p:cNvGrpSpPr/>
            <p:nvPr/>
          </p:nvGrpSpPr>
          <p:grpSpPr>
            <a:xfrm>
              <a:off x="2219653" y="2013711"/>
              <a:ext cx="984940" cy="550193"/>
              <a:chOff x="6765853" y="3844159"/>
              <a:chExt cx="2797147" cy="1562502"/>
            </a:xfrm>
          </p:grpSpPr>
          <p:pic>
            <p:nvPicPr>
              <p:cNvPr id="361" name="Picture 360"/>
              <p:cNvPicPr>
                <a:picLocks noChangeAspect="1"/>
              </p:cNvPicPr>
              <p:nvPr/>
            </p:nvPicPr>
            <p:blipFill>
              <a:blip r:embed="rId6"/>
              <a:stretch>
                <a:fillRect/>
              </a:stretch>
            </p:blipFill>
            <p:spPr>
              <a:xfrm>
                <a:off x="6765853" y="3911659"/>
                <a:ext cx="888750" cy="1451250"/>
              </a:xfrm>
              <a:prstGeom prst="rect">
                <a:avLst/>
              </a:prstGeom>
            </p:spPr>
          </p:pic>
          <p:pic>
            <p:nvPicPr>
              <p:cNvPr id="362" name="Picture 361"/>
              <p:cNvPicPr>
                <a:picLocks noChangeAspect="1"/>
              </p:cNvPicPr>
              <p:nvPr/>
            </p:nvPicPr>
            <p:blipFill>
              <a:blip r:embed="rId7"/>
              <a:stretch>
                <a:fillRect/>
              </a:stretch>
            </p:blipFill>
            <p:spPr>
              <a:xfrm>
                <a:off x="7883176" y="3844159"/>
                <a:ext cx="495000" cy="1518750"/>
              </a:xfrm>
              <a:prstGeom prst="rect">
                <a:avLst/>
              </a:prstGeom>
            </p:spPr>
          </p:pic>
          <p:pic>
            <p:nvPicPr>
              <p:cNvPr id="363" name="Picture 362"/>
              <p:cNvPicPr>
                <a:picLocks noChangeAspect="1"/>
              </p:cNvPicPr>
              <p:nvPr/>
            </p:nvPicPr>
            <p:blipFill>
              <a:blip r:embed="rId8"/>
              <a:stretch>
                <a:fillRect/>
              </a:stretch>
            </p:blipFill>
            <p:spPr>
              <a:xfrm>
                <a:off x="8606750" y="4169161"/>
                <a:ext cx="956250" cy="1237500"/>
              </a:xfrm>
              <a:prstGeom prst="rect">
                <a:avLst/>
              </a:prstGeom>
            </p:spPr>
          </p:pic>
        </p:grpSp>
      </p:grpSp>
      <p:grpSp>
        <p:nvGrpSpPr>
          <p:cNvPr id="366" name="Group 365"/>
          <p:cNvGrpSpPr/>
          <p:nvPr/>
        </p:nvGrpSpPr>
        <p:grpSpPr>
          <a:xfrm>
            <a:off x="5726249" y="1988579"/>
            <a:ext cx="1522104" cy="1087826"/>
            <a:chOff x="5084066" y="4224074"/>
            <a:chExt cx="2338242" cy="1671108"/>
          </a:xfrm>
        </p:grpSpPr>
        <p:grpSp>
          <p:nvGrpSpPr>
            <p:cNvPr id="368" name="Group 367"/>
            <p:cNvGrpSpPr/>
            <p:nvPr/>
          </p:nvGrpSpPr>
          <p:grpSpPr>
            <a:xfrm>
              <a:off x="5084066" y="4224074"/>
              <a:ext cx="2338242" cy="1671108"/>
              <a:chOff x="2658482" y="4224074"/>
              <a:chExt cx="2338242" cy="1671108"/>
            </a:xfrm>
          </p:grpSpPr>
          <p:grpSp>
            <p:nvGrpSpPr>
              <p:cNvPr id="370" name="Group 369"/>
              <p:cNvGrpSpPr/>
              <p:nvPr/>
            </p:nvGrpSpPr>
            <p:grpSpPr>
              <a:xfrm>
                <a:off x="2658482" y="4224074"/>
                <a:ext cx="2338242" cy="1671108"/>
                <a:chOff x="2658482" y="4224074"/>
                <a:chExt cx="2338242" cy="1671108"/>
              </a:xfrm>
            </p:grpSpPr>
            <p:pic>
              <p:nvPicPr>
                <p:cNvPr id="372" name="Picture 371"/>
                <p:cNvPicPr>
                  <a:picLocks noChangeAspect="1"/>
                </p:cNvPicPr>
                <p:nvPr/>
              </p:nvPicPr>
              <p:blipFill>
                <a:blip r:embed="rId9"/>
                <a:stretch>
                  <a:fillRect/>
                </a:stretch>
              </p:blipFill>
              <p:spPr>
                <a:xfrm>
                  <a:off x="2658482" y="4315745"/>
                  <a:ext cx="2338242" cy="1579437"/>
                </a:xfrm>
                <a:prstGeom prst="rect">
                  <a:avLst/>
                </a:prstGeom>
              </p:spPr>
            </p:pic>
            <p:sp>
              <p:nvSpPr>
                <p:cNvPr id="373" name="Oval 372"/>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371" name="Freeform 370"/>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369" name="Picture 368"/>
            <p:cNvPicPr>
              <a:picLocks noChangeAspect="1"/>
            </p:cNvPicPr>
            <p:nvPr/>
          </p:nvPicPr>
          <p:blipFill>
            <a:blip r:embed="rId10"/>
            <a:stretch>
              <a:fillRect/>
            </a:stretch>
          </p:blipFill>
          <p:spPr>
            <a:xfrm>
              <a:off x="5836281" y="4743137"/>
              <a:ext cx="869145" cy="869145"/>
            </a:xfrm>
            <a:prstGeom prst="rect">
              <a:avLst/>
            </a:prstGeom>
          </p:spPr>
        </p:pic>
      </p:grpSp>
      <p:grpSp>
        <p:nvGrpSpPr>
          <p:cNvPr id="374" name="Group 373"/>
          <p:cNvGrpSpPr/>
          <p:nvPr/>
        </p:nvGrpSpPr>
        <p:grpSpPr>
          <a:xfrm>
            <a:off x="3199582" y="1243361"/>
            <a:ext cx="1895406" cy="1274338"/>
            <a:chOff x="7508894" y="4145334"/>
            <a:chExt cx="2628527" cy="1767237"/>
          </a:xfrm>
        </p:grpSpPr>
        <p:pic>
          <p:nvPicPr>
            <p:cNvPr id="375" name="Picture 374"/>
            <p:cNvPicPr>
              <a:picLocks noChangeAspect="1"/>
            </p:cNvPicPr>
            <p:nvPr/>
          </p:nvPicPr>
          <p:blipFill>
            <a:blip r:embed="rId3"/>
            <a:stretch>
              <a:fillRect/>
            </a:stretch>
          </p:blipFill>
          <p:spPr>
            <a:xfrm>
              <a:off x="7508894" y="4145334"/>
              <a:ext cx="2628527" cy="1767237"/>
            </a:xfrm>
            <a:prstGeom prst="rect">
              <a:avLst/>
            </a:prstGeom>
          </p:spPr>
        </p:pic>
        <p:sp>
          <p:nvSpPr>
            <p:cNvPr id="376" name="TextBox 375"/>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pic>
        <p:nvPicPr>
          <p:cNvPr id="378" name="Picture 377"/>
          <p:cNvPicPr>
            <a:picLocks noChangeAspect="1"/>
          </p:cNvPicPr>
          <p:nvPr/>
        </p:nvPicPr>
        <p:blipFill>
          <a:blip r:embed="rId11"/>
          <a:stretch>
            <a:fillRect/>
          </a:stretch>
        </p:blipFill>
        <p:spPr>
          <a:xfrm>
            <a:off x="879579" y="2469889"/>
            <a:ext cx="2170306" cy="4059485"/>
          </a:xfrm>
          <a:prstGeom prst="rect">
            <a:avLst/>
          </a:prstGeom>
        </p:spPr>
      </p:pic>
      <p:sp>
        <p:nvSpPr>
          <p:cNvPr id="447" name="Freeform 95"/>
          <p:cNvSpPr>
            <a:spLocks/>
          </p:cNvSpPr>
          <p:nvPr/>
        </p:nvSpPr>
        <p:spPr bwMode="auto">
          <a:xfrm flipH="1">
            <a:off x="2870518" y="2129110"/>
            <a:ext cx="2207376" cy="1729274"/>
          </a:xfrm>
          <a:custGeom>
            <a:avLst/>
            <a:gdLst>
              <a:gd name="T0" fmla="*/ 557 w 561"/>
              <a:gd name="T1" fmla="*/ 563 h 570"/>
              <a:gd name="T2" fmla="*/ 443 w 561"/>
              <a:gd name="T3" fmla="*/ 409 h 570"/>
              <a:gd name="T4" fmla="*/ 395 w 561"/>
              <a:gd name="T5" fmla="*/ 32 h 570"/>
              <a:gd name="T6" fmla="*/ 402 w 561"/>
              <a:gd name="T7" fmla="*/ 31 h 570"/>
              <a:gd name="T8" fmla="*/ 473 w 561"/>
              <a:gd name="T9" fmla="*/ 4 h 570"/>
              <a:gd name="T10" fmla="*/ 470 w 561"/>
              <a:gd name="T11" fmla="*/ 0 h 570"/>
              <a:gd name="T12" fmla="*/ 466 w 561"/>
              <a:gd name="T13" fmla="*/ 4 h 570"/>
              <a:gd name="T14" fmla="*/ 401 w 561"/>
              <a:gd name="T15" fmla="*/ 23 h 570"/>
              <a:gd name="T16" fmla="*/ 237 w 561"/>
              <a:gd name="T17" fmla="*/ 33 h 570"/>
              <a:gd name="T18" fmla="*/ 73 w 561"/>
              <a:gd name="T19" fmla="*/ 23 h 570"/>
              <a:gd name="T20" fmla="*/ 8 w 561"/>
              <a:gd name="T21" fmla="*/ 4 h 570"/>
              <a:gd name="T22" fmla="*/ 4 w 561"/>
              <a:gd name="T23" fmla="*/ 0 h 570"/>
              <a:gd name="T24" fmla="*/ 0 w 561"/>
              <a:gd name="T25" fmla="*/ 4 h 570"/>
              <a:gd name="T26" fmla="*/ 72 w 561"/>
              <a:gd name="T27" fmla="*/ 31 h 570"/>
              <a:gd name="T28" fmla="*/ 237 w 561"/>
              <a:gd name="T29" fmla="*/ 40 h 570"/>
              <a:gd name="T30" fmla="*/ 387 w 561"/>
              <a:gd name="T31" fmla="*/ 33 h 570"/>
              <a:gd name="T32" fmla="*/ 436 w 561"/>
              <a:gd name="T33" fmla="*/ 411 h 570"/>
              <a:gd name="T34" fmla="*/ 557 w 561"/>
              <a:gd name="T35" fmla="*/ 570 h 570"/>
              <a:gd name="T36" fmla="*/ 561 w 561"/>
              <a:gd name="T37" fmla="*/ 567 h 570"/>
              <a:gd name="T38" fmla="*/ 557 w 561"/>
              <a:gd name="T39" fmla="*/ 563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1" h="570">
                <a:moveTo>
                  <a:pt x="557" y="563"/>
                </a:moveTo>
                <a:cubicBezTo>
                  <a:pt x="515" y="563"/>
                  <a:pt x="474" y="507"/>
                  <a:pt x="443" y="409"/>
                </a:cubicBezTo>
                <a:cubicBezTo>
                  <a:pt x="412" y="308"/>
                  <a:pt x="395" y="174"/>
                  <a:pt x="395" y="32"/>
                </a:cubicBezTo>
                <a:cubicBezTo>
                  <a:pt x="397" y="31"/>
                  <a:pt x="400" y="31"/>
                  <a:pt x="402" y="31"/>
                </a:cubicBezTo>
                <a:cubicBezTo>
                  <a:pt x="473" y="21"/>
                  <a:pt x="473" y="8"/>
                  <a:pt x="473" y="4"/>
                </a:cubicBezTo>
                <a:cubicBezTo>
                  <a:pt x="473" y="2"/>
                  <a:pt x="472" y="0"/>
                  <a:pt x="470" y="0"/>
                </a:cubicBezTo>
                <a:cubicBezTo>
                  <a:pt x="468" y="0"/>
                  <a:pt x="466" y="2"/>
                  <a:pt x="466" y="4"/>
                </a:cubicBezTo>
                <a:cubicBezTo>
                  <a:pt x="466" y="4"/>
                  <a:pt x="465" y="14"/>
                  <a:pt x="401" y="23"/>
                </a:cubicBezTo>
                <a:cubicBezTo>
                  <a:pt x="357" y="30"/>
                  <a:pt x="299" y="33"/>
                  <a:pt x="237" y="33"/>
                </a:cubicBezTo>
                <a:cubicBezTo>
                  <a:pt x="175" y="33"/>
                  <a:pt x="117" y="30"/>
                  <a:pt x="73" y="23"/>
                </a:cubicBezTo>
                <a:cubicBezTo>
                  <a:pt x="9" y="14"/>
                  <a:pt x="8" y="4"/>
                  <a:pt x="8" y="4"/>
                </a:cubicBezTo>
                <a:cubicBezTo>
                  <a:pt x="8" y="2"/>
                  <a:pt x="6" y="0"/>
                  <a:pt x="4" y="0"/>
                </a:cubicBezTo>
                <a:cubicBezTo>
                  <a:pt x="2" y="0"/>
                  <a:pt x="0" y="2"/>
                  <a:pt x="0" y="4"/>
                </a:cubicBezTo>
                <a:cubicBezTo>
                  <a:pt x="0" y="8"/>
                  <a:pt x="0" y="21"/>
                  <a:pt x="72" y="31"/>
                </a:cubicBezTo>
                <a:cubicBezTo>
                  <a:pt x="116" y="37"/>
                  <a:pt x="175" y="40"/>
                  <a:pt x="237" y="40"/>
                </a:cubicBezTo>
                <a:cubicBezTo>
                  <a:pt x="293" y="40"/>
                  <a:pt x="345" y="38"/>
                  <a:pt x="387" y="33"/>
                </a:cubicBezTo>
                <a:cubicBezTo>
                  <a:pt x="387" y="176"/>
                  <a:pt x="405" y="310"/>
                  <a:pt x="436" y="411"/>
                </a:cubicBezTo>
                <a:cubicBezTo>
                  <a:pt x="468" y="514"/>
                  <a:pt x="511" y="570"/>
                  <a:pt x="557" y="570"/>
                </a:cubicBezTo>
                <a:cubicBezTo>
                  <a:pt x="559" y="570"/>
                  <a:pt x="561" y="569"/>
                  <a:pt x="561" y="567"/>
                </a:cubicBezTo>
                <a:cubicBezTo>
                  <a:pt x="561" y="565"/>
                  <a:pt x="559" y="563"/>
                  <a:pt x="557" y="56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782560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500"/>
                                        <p:tgtEl>
                                          <p:spTgt spid="2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fade">
                                      <p:cBhvr>
                                        <p:cTn id="15" dur="500"/>
                                        <p:tgtEl>
                                          <p:spTgt spid="24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4"/>
                                        </p:tgtEl>
                                        <p:attrNameLst>
                                          <p:attrName>style.visibility</p:attrName>
                                        </p:attrNameLst>
                                      </p:cBhvr>
                                      <p:to>
                                        <p:strVal val="visible"/>
                                      </p:to>
                                    </p:set>
                                    <p:animEffect transition="in" filter="fade">
                                      <p:cBhvr>
                                        <p:cTn id="19"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06395"/>
            <a:ext cx="10056812" cy="1181734"/>
          </a:xfrm>
        </p:spPr>
        <p:txBody>
          <a:bodyPr/>
          <a:lstStyle/>
          <a:p>
            <a:r>
              <a:rPr lang="en-NZ" dirty="0" smtClean="0"/>
              <a:t>Azure AD Join OOBE</a:t>
            </a:r>
            <a:endParaRPr lang="en-NZ" dirty="0"/>
          </a:p>
        </p:txBody>
      </p:sp>
      <p:sp>
        <p:nvSpPr>
          <p:cNvPr id="3" name="Text Placeholder 2"/>
          <p:cNvSpPr>
            <a:spLocks noGrp="1"/>
          </p:cNvSpPr>
          <p:nvPr>
            <p:ph type="body" sz="quarter" idx="12"/>
          </p:nvPr>
        </p:nvSpPr>
        <p:spPr/>
        <p:txBody>
          <a:bodyPr/>
          <a:lstStyle/>
          <a:p>
            <a:endParaRPr lang="en-NZ"/>
          </a:p>
        </p:txBody>
      </p:sp>
    </p:spTree>
    <p:extLst>
      <p:ext uri="{BB962C8B-B14F-4D97-AF65-F5344CB8AC3E}">
        <p14:creationId xmlns:p14="http://schemas.microsoft.com/office/powerpoint/2010/main" val="3555831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617" y="2435434"/>
            <a:ext cx="11161240" cy="2123658"/>
          </a:xfrm>
          <a:prstGeom prst="rect">
            <a:avLst/>
          </a:prstGeom>
          <a:noFill/>
        </p:spPr>
        <p:txBody>
          <a:bodyPr wrap="square" lIns="182880" tIns="146304" rIns="182880" bIns="146304" rtlCol="0">
            <a:spAutoFit/>
          </a:bodyPr>
          <a:lstStyle/>
          <a:p>
            <a:pPr algn="ctr">
              <a:lnSpc>
                <a:spcPct val="90000"/>
              </a:lnSpc>
              <a:spcAft>
                <a:spcPts val="600"/>
              </a:spcAft>
            </a:pPr>
            <a:r>
              <a:rPr lang="en-NZ" sz="6600" dirty="0" smtClean="0">
                <a:gradFill>
                  <a:gsLst>
                    <a:gs pos="2917">
                      <a:schemeClr val="tx1"/>
                    </a:gs>
                    <a:gs pos="30000">
                      <a:schemeClr val="tx1"/>
                    </a:gs>
                  </a:gsLst>
                  <a:lin ang="5400000" scaled="0"/>
                </a:gradFill>
              </a:rPr>
              <a:t>Azure AD Join under the hood</a:t>
            </a:r>
          </a:p>
        </p:txBody>
      </p:sp>
    </p:spTree>
    <p:extLst>
      <p:ext uri="{BB962C8B-B14F-4D97-AF65-F5344CB8AC3E}">
        <p14:creationId xmlns:p14="http://schemas.microsoft.com/office/powerpoint/2010/main" val="77963506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47034" y="1337023"/>
            <a:ext cx="5225924" cy="1638258"/>
            <a:chOff x="5079169" y="4224074"/>
            <a:chExt cx="5330714" cy="1671108"/>
          </a:xfrm>
        </p:grpSpPr>
        <p:grpSp>
          <p:nvGrpSpPr>
            <p:cNvPr id="3" name="Group 2"/>
            <p:cNvGrpSpPr/>
            <p:nvPr/>
          </p:nvGrpSpPr>
          <p:grpSpPr>
            <a:xfrm>
              <a:off x="5079169" y="4224074"/>
              <a:ext cx="2338242" cy="1671108"/>
              <a:chOff x="5084066" y="4224074"/>
              <a:chExt cx="2338242" cy="1671108"/>
            </a:xfrm>
          </p:grpSpPr>
          <p:grpSp>
            <p:nvGrpSpPr>
              <p:cNvPr id="5" name="Group 4"/>
              <p:cNvGrpSpPr/>
              <p:nvPr/>
            </p:nvGrpSpPr>
            <p:grpSpPr>
              <a:xfrm>
                <a:off x="5084066" y="4224074"/>
                <a:ext cx="2338242" cy="1671108"/>
                <a:chOff x="2658482" y="4224074"/>
                <a:chExt cx="2338242" cy="1671108"/>
              </a:xfrm>
            </p:grpSpPr>
            <p:grpSp>
              <p:nvGrpSpPr>
                <p:cNvPr id="7" name="Group 6"/>
                <p:cNvGrpSpPr/>
                <p:nvPr/>
              </p:nvGrpSpPr>
              <p:grpSpPr>
                <a:xfrm>
                  <a:off x="2658482" y="4224074"/>
                  <a:ext cx="2338242" cy="1671108"/>
                  <a:chOff x="2658482" y="4224074"/>
                  <a:chExt cx="2338242" cy="1671108"/>
                </a:xfrm>
              </p:grpSpPr>
              <p:pic>
                <p:nvPicPr>
                  <p:cNvPr id="9" name="Picture 8"/>
                  <p:cNvPicPr>
                    <a:picLocks noChangeAspect="1"/>
                  </p:cNvPicPr>
                  <p:nvPr/>
                </p:nvPicPr>
                <p:blipFill>
                  <a:blip r:embed="rId3"/>
                  <a:stretch>
                    <a:fillRect/>
                  </a:stretch>
                </p:blipFill>
                <p:spPr>
                  <a:xfrm>
                    <a:off x="2658482" y="4315745"/>
                    <a:ext cx="2338242" cy="1579437"/>
                  </a:xfrm>
                  <a:prstGeom prst="rect">
                    <a:avLst/>
                  </a:prstGeom>
                </p:spPr>
              </p:pic>
              <p:sp>
                <p:nvSpPr>
                  <p:cNvPr id="10" name="Oval 9"/>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 name="Freeform 7"/>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6" name="Picture 5"/>
              <p:cNvPicPr>
                <a:picLocks noChangeAspect="1"/>
              </p:cNvPicPr>
              <p:nvPr/>
            </p:nvPicPr>
            <p:blipFill>
              <a:blip r:embed="rId4"/>
              <a:stretch>
                <a:fillRect/>
              </a:stretch>
            </p:blipFill>
            <p:spPr>
              <a:xfrm>
                <a:off x="5836281" y="4743137"/>
                <a:ext cx="869145" cy="869145"/>
              </a:xfrm>
              <a:prstGeom prst="rect">
                <a:avLst/>
              </a:prstGeom>
            </p:spPr>
          </p:pic>
        </p:grpSp>
        <p:sp>
          <p:nvSpPr>
            <p:cNvPr id="4" name="TextBox 3"/>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76" name="Group 75"/>
          <p:cNvGrpSpPr/>
          <p:nvPr/>
        </p:nvGrpSpPr>
        <p:grpSpPr>
          <a:xfrm>
            <a:off x="423126" y="1337022"/>
            <a:ext cx="3913807" cy="892453"/>
            <a:chOff x="423126" y="1337022"/>
            <a:chExt cx="3913807" cy="892453"/>
          </a:xfrm>
        </p:grpSpPr>
        <p:pic>
          <p:nvPicPr>
            <p:cNvPr id="77" name="Picture 76"/>
            <p:cNvPicPr>
              <a:picLocks noChangeAspect="1"/>
            </p:cNvPicPr>
            <p:nvPr/>
          </p:nvPicPr>
          <p:blipFill>
            <a:blip r:embed="rId5"/>
            <a:stretch>
              <a:fillRect/>
            </a:stretch>
          </p:blipFill>
          <p:spPr>
            <a:xfrm>
              <a:off x="2809752" y="1337022"/>
              <a:ext cx="1527181" cy="864063"/>
            </a:xfrm>
            <a:prstGeom prst="rect">
              <a:avLst/>
            </a:prstGeom>
          </p:spPr>
        </p:pic>
        <p:grpSp>
          <p:nvGrpSpPr>
            <p:cNvPr id="78" name="Group 77"/>
            <p:cNvGrpSpPr/>
            <p:nvPr/>
          </p:nvGrpSpPr>
          <p:grpSpPr>
            <a:xfrm>
              <a:off x="3409925" y="1578387"/>
              <a:ext cx="534988" cy="534988"/>
              <a:chOff x="4872039" y="674361"/>
              <a:chExt cx="534988" cy="534988"/>
            </a:xfrm>
          </p:grpSpPr>
          <p:sp>
            <p:nvSpPr>
              <p:cNvPr id="80"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1"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9" name="TextBox 78"/>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grpSp>
        <p:nvGrpSpPr>
          <p:cNvPr id="72" name="Group 71"/>
          <p:cNvGrpSpPr/>
          <p:nvPr/>
        </p:nvGrpSpPr>
        <p:grpSpPr>
          <a:xfrm>
            <a:off x="7586094" y="3579073"/>
            <a:ext cx="1895406" cy="1274338"/>
            <a:chOff x="7508894" y="4145334"/>
            <a:chExt cx="2628527" cy="1767237"/>
          </a:xfrm>
        </p:grpSpPr>
        <p:pic>
          <p:nvPicPr>
            <p:cNvPr id="73" name="Picture 72"/>
            <p:cNvPicPr>
              <a:picLocks noChangeAspect="1"/>
            </p:cNvPicPr>
            <p:nvPr/>
          </p:nvPicPr>
          <p:blipFill>
            <a:blip r:embed="rId6"/>
            <a:stretch>
              <a:fillRect/>
            </a:stretch>
          </p:blipFill>
          <p:spPr>
            <a:xfrm>
              <a:off x="7508894" y="4145334"/>
              <a:ext cx="2628527" cy="1767237"/>
            </a:xfrm>
            <a:prstGeom prst="rect">
              <a:avLst/>
            </a:prstGeom>
          </p:spPr>
        </p:pic>
        <p:sp>
          <p:nvSpPr>
            <p:cNvPr id="74" name="TextBox 73"/>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40369416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14456206">
            <a:off x="4662183" y="1667896"/>
            <a:ext cx="351287" cy="4310632"/>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2" name="Group 1"/>
          <p:cNvGrpSpPr/>
          <p:nvPr/>
        </p:nvGrpSpPr>
        <p:grpSpPr>
          <a:xfrm>
            <a:off x="6647034" y="1337023"/>
            <a:ext cx="5225924" cy="1638258"/>
            <a:chOff x="5079169" y="4224074"/>
            <a:chExt cx="5330714" cy="1671108"/>
          </a:xfrm>
        </p:grpSpPr>
        <p:grpSp>
          <p:nvGrpSpPr>
            <p:cNvPr id="3" name="Group 2"/>
            <p:cNvGrpSpPr/>
            <p:nvPr/>
          </p:nvGrpSpPr>
          <p:grpSpPr>
            <a:xfrm>
              <a:off x="5079169" y="4224074"/>
              <a:ext cx="2338242" cy="1671108"/>
              <a:chOff x="5084066" y="4224074"/>
              <a:chExt cx="2338242" cy="1671108"/>
            </a:xfrm>
          </p:grpSpPr>
          <p:grpSp>
            <p:nvGrpSpPr>
              <p:cNvPr id="5" name="Group 4"/>
              <p:cNvGrpSpPr/>
              <p:nvPr/>
            </p:nvGrpSpPr>
            <p:grpSpPr>
              <a:xfrm>
                <a:off x="5084066" y="4224074"/>
                <a:ext cx="2338242" cy="1671108"/>
                <a:chOff x="2658482" y="4224074"/>
                <a:chExt cx="2338242" cy="1671108"/>
              </a:xfrm>
            </p:grpSpPr>
            <p:grpSp>
              <p:nvGrpSpPr>
                <p:cNvPr id="7" name="Group 6"/>
                <p:cNvGrpSpPr/>
                <p:nvPr/>
              </p:nvGrpSpPr>
              <p:grpSpPr>
                <a:xfrm>
                  <a:off x="2658482" y="4224074"/>
                  <a:ext cx="2338242" cy="1671108"/>
                  <a:chOff x="2658482" y="4224074"/>
                  <a:chExt cx="2338242" cy="1671108"/>
                </a:xfrm>
              </p:grpSpPr>
              <p:pic>
                <p:nvPicPr>
                  <p:cNvPr id="9" name="Picture 8"/>
                  <p:cNvPicPr>
                    <a:picLocks noChangeAspect="1"/>
                  </p:cNvPicPr>
                  <p:nvPr/>
                </p:nvPicPr>
                <p:blipFill>
                  <a:blip r:embed="rId3"/>
                  <a:stretch>
                    <a:fillRect/>
                  </a:stretch>
                </p:blipFill>
                <p:spPr>
                  <a:xfrm>
                    <a:off x="2658482" y="4315745"/>
                    <a:ext cx="2338242" cy="1579437"/>
                  </a:xfrm>
                  <a:prstGeom prst="rect">
                    <a:avLst/>
                  </a:prstGeom>
                </p:spPr>
              </p:pic>
              <p:sp>
                <p:nvSpPr>
                  <p:cNvPr id="10" name="Oval 9"/>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 name="Freeform 7"/>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6" name="Picture 5"/>
              <p:cNvPicPr>
                <a:picLocks noChangeAspect="1"/>
              </p:cNvPicPr>
              <p:nvPr/>
            </p:nvPicPr>
            <p:blipFill>
              <a:blip r:embed="rId4"/>
              <a:stretch>
                <a:fillRect/>
              </a:stretch>
            </p:blipFill>
            <p:spPr>
              <a:xfrm>
                <a:off x="5836281" y="4743137"/>
                <a:ext cx="869145" cy="869145"/>
              </a:xfrm>
              <a:prstGeom prst="rect">
                <a:avLst/>
              </a:prstGeom>
            </p:spPr>
          </p:pic>
        </p:grpSp>
        <p:sp>
          <p:nvSpPr>
            <p:cNvPr id="4" name="TextBox 3"/>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26" name="TextBox 25"/>
          <p:cNvSpPr txBox="1"/>
          <p:nvPr/>
        </p:nvSpPr>
        <p:spPr>
          <a:xfrm>
            <a:off x="644921" y="3023285"/>
            <a:ext cx="4367777" cy="960263"/>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Azure AD username and Password (+ MFA if enabled)</a:t>
            </a:r>
          </a:p>
        </p:txBody>
      </p:sp>
      <p:grpSp>
        <p:nvGrpSpPr>
          <p:cNvPr id="76" name="Group 75"/>
          <p:cNvGrpSpPr/>
          <p:nvPr/>
        </p:nvGrpSpPr>
        <p:grpSpPr>
          <a:xfrm>
            <a:off x="423126" y="1337022"/>
            <a:ext cx="3913807" cy="892453"/>
            <a:chOff x="423126" y="1337022"/>
            <a:chExt cx="3913807" cy="892453"/>
          </a:xfrm>
        </p:grpSpPr>
        <p:pic>
          <p:nvPicPr>
            <p:cNvPr id="77" name="Picture 76"/>
            <p:cNvPicPr>
              <a:picLocks noChangeAspect="1"/>
            </p:cNvPicPr>
            <p:nvPr/>
          </p:nvPicPr>
          <p:blipFill>
            <a:blip r:embed="rId5"/>
            <a:stretch>
              <a:fillRect/>
            </a:stretch>
          </p:blipFill>
          <p:spPr>
            <a:xfrm>
              <a:off x="2809752" y="1337022"/>
              <a:ext cx="1527181" cy="864063"/>
            </a:xfrm>
            <a:prstGeom prst="rect">
              <a:avLst/>
            </a:prstGeom>
          </p:spPr>
        </p:pic>
        <p:grpSp>
          <p:nvGrpSpPr>
            <p:cNvPr id="78" name="Group 77"/>
            <p:cNvGrpSpPr/>
            <p:nvPr/>
          </p:nvGrpSpPr>
          <p:grpSpPr>
            <a:xfrm>
              <a:off x="3409925" y="1578387"/>
              <a:ext cx="534988" cy="534988"/>
              <a:chOff x="4872039" y="674361"/>
              <a:chExt cx="534988" cy="534988"/>
            </a:xfrm>
          </p:grpSpPr>
          <p:sp>
            <p:nvSpPr>
              <p:cNvPr id="80"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1"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9" name="TextBox 78"/>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grpSp>
        <p:nvGrpSpPr>
          <p:cNvPr id="82" name="Group 81"/>
          <p:cNvGrpSpPr/>
          <p:nvPr/>
        </p:nvGrpSpPr>
        <p:grpSpPr>
          <a:xfrm>
            <a:off x="7586094" y="3579073"/>
            <a:ext cx="1895406" cy="1274338"/>
            <a:chOff x="7508894" y="4145334"/>
            <a:chExt cx="2628527" cy="1767237"/>
          </a:xfrm>
        </p:grpSpPr>
        <p:pic>
          <p:nvPicPr>
            <p:cNvPr id="83" name="Picture 82"/>
            <p:cNvPicPr>
              <a:picLocks noChangeAspect="1"/>
            </p:cNvPicPr>
            <p:nvPr/>
          </p:nvPicPr>
          <p:blipFill>
            <a:blip r:embed="rId6"/>
            <a:stretch>
              <a:fillRect/>
            </a:stretch>
          </p:blipFill>
          <p:spPr>
            <a:xfrm>
              <a:off x="7508894" y="4145334"/>
              <a:ext cx="2628527" cy="1767237"/>
            </a:xfrm>
            <a:prstGeom prst="rect">
              <a:avLst/>
            </a:prstGeom>
          </p:spPr>
        </p:pic>
        <p:sp>
          <p:nvSpPr>
            <p:cNvPr id="84" name="TextBox 83"/>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30762908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3614339">
            <a:off x="4698027" y="1688690"/>
            <a:ext cx="351287" cy="4228051"/>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26" name="TextBox 25"/>
          <p:cNvSpPr txBox="1"/>
          <p:nvPr/>
        </p:nvSpPr>
        <p:spPr>
          <a:xfrm>
            <a:off x="628865" y="2869968"/>
            <a:ext cx="3825711" cy="1292662"/>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Azure AD returns ADRS SSO Token, Local admin accounts and MDM URL’s</a:t>
            </a:r>
            <a:endParaRPr lang="en-NZ" sz="2400" dirty="0" smtClean="0">
              <a:solidFill>
                <a:schemeClr val="tx2"/>
              </a:solidFill>
            </a:endParaRPr>
          </a:p>
        </p:txBody>
      </p:sp>
      <p:grpSp>
        <p:nvGrpSpPr>
          <p:cNvPr id="74" name="Group 73"/>
          <p:cNvGrpSpPr/>
          <p:nvPr/>
        </p:nvGrpSpPr>
        <p:grpSpPr>
          <a:xfrm>
            <a:off x="423126" y="1337022"/>
            <a:ext cx="3913807" cy="892453"/>
            <a:chOff x="423126" y="1337022"/>
            <a:chExt cx="3913807" cy="892453"/>
          </a:xfrm>
        </p:grpSpPr>
        <p:pic>
          <p:nvPicPr>
            <p:cNvPr id="75" name="Picture 74"/>
            <p:cNvPicPr>
              <a:picLocks noChangeAspect="1"/>
            </p:cNvPicPr>
            <p:nvPr/>
          </p:nvPicPr>
          <p:blipFill>
            <a:blip r:embed="rId3"/>
            <a:stretch>
              <a:fillRect/>
            </a:stretch>
          </p:blipFill>
          <p:spPr>
            <a:xfrm>
              <a:off x="2809752" y="1337022"/>
              <a:ext cx="1527181" cy="864063"/>
            </a:xfrm>
            <a:prstGeom prst="rect">
              <a:avLst/>
            </a:prstGeom>
          </p:spPr>
        </p:pic>
        <p:grpSp>
          <p:nvGrpSpPr>
            <p:cNvPr id="76" name="Group 75"/>
            <p:cNvGrpSpPr/>
            <p:nvPr/>
          </p:nvGrpSpPr>
          <p:grpSpPr>
            <a:xfrm>
              <a:off x="3409925" y="1578387"/>
              <a:ext cx="534988" cy="534988"/>
              <a:chOff x="4872039" y="674361"/>
              <a:chExt cx="534988" cy="534988"/>
            </a:xfrm>
          </p:grpSpPr>
          <p:sp>
            <p:nvSpPr>
              <p:cNvPr id="78"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9"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7" name="TextBox 76"/>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grpSp>
        <p:nvGrpSpPr>
          <p:cNvPr id="80" name="Group 79"/>
          <p:cNvGrpSpPr/>
          <p:nvPr/>
        </p:nvGrpSpPr>
        <p:grpSpPr>
          <a:xfrm>
            <a:off x="6647034" y="1337023"/>
            <a:ext cx="5225924" cy="1638258"/>
            <a:chOff x="5079169" y="4224074"/>
            <a:chExt cx="5330714" cy="1671108"/>
          </a:xfrm>
        </p:grpSpPr>
        <p:grpSp>
          <p:nvGrpSpPr>
            <p:cNvPr id="81" name="Group 80"/>
            <p:cNvGrpSpPr/>
            <p:nvPr/>
          </p:nvGrpSpPr>
          <p:grpSpPr>
            <a:xfrm>
              <a:off x="5079169" y="4224074"/>
              <a:ext cx="2338242" cy="1671108"/>
              <a:chOff x="5084066" y="4224074"/>
              <a:chExt cx="2338242" cy="1671108"/>
            </a:xfrm>
          </p:grpSpPr>
          <p:grpSp>
            <p:nvGrpSpPr>
              <p:cNvPr id="83" name="Group 82"/>
              <p:cNvGrpSpPr/>
              <p:nvPr/>
            </p:nvGrpSpPr>
            <p:grpSpPr>
              <a:xfrm>
                <a:off x="5084066" y="4224074"/>
                <a:ext cx="2338242" cy="1671108"/>
                <a:chOff x="2658482" y="4224074"/>
                <a:chExt cx="2338242" cy="1671108"/>
              </a:xfrm>
            </p:grpSpPr>
            <p:grpSp>
              <p:nvGrpSpPr>
                <p:cNvPr id="85" name="Group 84"/>
                <p:cNvGrpSpPr/>
                <p:nvPr/>
              </p:nvGrpSpPr>
              <p:grpSpPr>
                <a:xfrm>
                  <a:off x="2658482" y="4224074"/>
                  <a:ext cx="2338242" cy="1671108"/>
                  <a:chOff x="2658482" y="4224074"/>
                  <a:chExt cx="2338242" cy="1671108"/>
                </a:xfrm>
              </p:grpSpPr>
              <p:pic>
                <p:nvPicPr>
                  <p:cNvPr id="87" name="Picture 86"/>
                  <p:cNvPicPr>
                    <a:picLocks noChangeAspect="1"/>
                  </p:cNvPicPr>
                  <p:nvPr/>
                </p:nvPicPr>
                <p:blipFill>
                  <a:blip r:embed="rId4"/>
                  <a:stretch>
                    <a:fillRect/>
                  </a:stretch>
                </p:blipFill>
                <p:spPr>
                  <a:xfrm>
                    <a:off x="2658482" y="4315745"/>
                    <a:ext cx="2338242" cy="1579437"/>
                  </a:xfrm>
                  <a:prstGeom prst="rect">
                    <a:avLst/>
                  </a:prstGeom>
                </p:spPr>
              </p:pic>
              <p:sp>
                <p:nvSpPr>
                  <p:cNvPr id="88" name="Oval 87"/>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6" name="Freeform 85"/>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84" name="Picture 83"/>
              <p:cNvPicPr>
                <a:picLocks noChangeAspect="1"/>
              </p:cNvPicPr>
              <p:nvPr/>
            </p:nvPicPr>
            <p:blipFill>
              <a:blip r:embed="rId5"/>
              <a:stretch>
                <a:fillRect/>
              </a:stretch>
            </p:blipFill>
            <p:spPr>
              <a:xfrm>
                <a:off x="5836281" y="4743137"/>
                <a:ext cx="869145" cy="869145"/>
              </a:xfrm>
              <a:prstGeom prst="rect">
                <a:avLst/>
              </a:prstGeom>
            </p:spPr>
          </p:pic>
        </p:grpSp>
        <p:sp>
          <p:nvSpPr>
            <p:cNvPr id="82" name="TextBox 81"/>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89" name="Group 88"/>
          <p:cNvGrpSpPr/>
          <p:nvPr/>
        </p:nvGrpSpPr>
        <p:grpSpPr>
          <a:xfrm>
            <a:off x="7586094" y="3579073"/>
            <a:ext cx="1895406" cy="1274338"/>
            <a:chOff x="7508894" y="4145334"/>
            <a:chExt cx="2628527" cy="1767237"/>
          </a:xfrm>
        </p:grpSpPr>
        <p:pic>
          <p:nvPicPr>
            <p:cNvPr id="90" name="Picture 89"/>
            <p:cNvPicPr>
              <a:picLocks noChangeAspect="1"/>
            </p:cNvPicPr>
            <p:nvPr/>
          </p:nvPicPr>
          <p:blipFill>
            <a:blip r:embed="rId6"/>
            <a:stretch>
              <a:fillRect/>
            </a:stretch>
          </p:blipFill>
          <p:spPr>
            <a:xfrm>
              <a:off x="7508894" y="4145334"/>
              <a:ext cx="2628527" cy="1767237"/>
            </a:xfrm>
            <a:prstGeom prst="rect">
              <a:avLst/>
            </a:prstGeom>
          </p:spPr>
        </p:pic>
        <p:sp>
          <p:nvSpPr>
            <p:cNvPr id="91" name="TextBox 90"/>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4068899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12076432">
            <a:off x="2748625" y="2137807"/>
            <a:ext cx="351287" cy="2675659"/>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26" name="TextBox 25"/>
          <p:cNvSpPr txBox="1"/>
          <p:nvPr/>
        </p:nvSpPr>
        <p:spPr>
          <a:xfrm>
            <a:off x="3056605" y="3040232"/>
            <a:ext cx="4158410" cy="1625060"/>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Win 10 then performs a device registration against ADRS using token provided by Azure AD</a:t>
            </a:r>
          </a:p>
        </p:txBody>
      </p:sp>
      <p:grpSp>
        <p:nvGrpSpPr>
          <p:cNvPr id="108" name="Group 107"/>
          <p:cNvGrpSpPr/>
          <p:nvPr/>
        </p:nvGrpSpPr>
        <p:grpSpPr>
          <a:xfrm>
            <a:off x="423126" y="1337022"/>
            <a:ext cx="3913807" cy="892453"/>
            <a:chOff x="423126" y="1337022"/>
            <a:chExt cx="3913807" cy="892453"/>
          </a:xfrm>
        </p:grpSpPr>
        <p:pic>
          <p:nvPicPr>
            <p:cNvPr id="72" name="Picture 71"/>
            <p:cNvPicPr>
              <a:picLocks noChangeAspect="1"/>
            </p:cNvPicPr>
            <p:nvPr/>
          </p:nvPicPr>
          <p:blipFill>
            <a:blip r:embed="rId3"/>
            <a:stretch>
              <a:fillRect/>
            </a:stretch>
          </p:blipFill>
          <p:spPr>
            <a:xfrm>
              <a:off x="2809752" y="1337022"/>
              <a:ext cx="1527181" cy="864063"/>
            </a:xfrm>
            <a:prstGeom prst="rect">
              <a:avLst/>
            </a:prstGeom>
          </p:spPr>
        </p:pic>
        <p:grpSp>
          <p:nvGrpSpPr>
            <p:cNvPr id="107" name="Group 106"/>
            <p:cNvGrpSpPr/>
            <p:nvPr/>
          </p:nvGrpSpPr>
          <p:grpSpPr>
            <a:xfrm>
              <a:off x="3409925" y="1578387"/>
              <a:ext cx="534988" cy="534988"/>
              <a:chOff x="4872039" y="674361"/>
              <a:chExt cx="534988" cy="534988"/>
            </a:xfrm>
          </p:grpSpPr>
          <p:sp>
            <p:nvSpPr>
              <p:cNvPr id="105"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3" name="TextBox 72"/>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grpSp>
        <p:nvGrpSpPr>
          <p:cNvPr id="76" name="Group 75"/>
          <p:cNvGrpSpPr/>
          <p:nvPr/>
        </p:nvGrpSpPr>
        <p:grpSpPr>
          <a:xfrm>
            <a:off x="6647034" y="1337023"/>
            <a:ext cx="5225924" cy="1638258"/>
            <a:chOff x="5079169" y="4224074"/>
            <a:chExt cx="5330714" cy="1671108"/>
          </a:xfrm>
        </p:grpSpPr>
        <p:grpSp>
          <p:nvGrpSpPr>
            <p:cNvPr id="77" name="Group 76"/>
            <p:cNvGrpSpPr/>
            <p:nvPr/>
          </p:nvGrpSpPr>
          <p:grpSpPr>
            <a:xfrm>
              <a:off x="5079169" y="4224074"/>
              <a:ext cx="2338242" cy="1671108"/>
              <a:chOff x="5084066" y="4224074"/>
              <a:chExt cx="2338242" cy="1671108"/>
            </a:xfrm>
          </p:grpSpPr>
          <p:grpSp>
            <p:nvGrpSpPr>
              <p:cNvPr id="79" name="Group 78"/>
              <p:cNvGrpSpPr/>
              <p:nvPr/>
            </p:nvGrpSpPr>
            <p:grpSpPr>
              <a:xfrm>
                <a:off x="5084066" y="4224074"/>
                <a:ext cx="2338242" cy="1671108"/>
                <a:chOff x="2658482" y="4224074"/>
                <a:chExt cx="2338242" cy="1671108"/>
              </a:xfrm>
            </p:grpSpPr>
            <p:grpSp>
              <p:nvGrpSpPr>
                <p:cNvPr id="81" name="Group 80"/>
                <p:cNvGrpSpPr/>
                <p:nvPr/>
              </p:nvGrpSpPr>
              <p:grpSpPr>
                <a:xfrm>
                  <a:off x="2658482" y="4224074"/>
                  <a:ext cx="2338242" cy="1671108"/>
                  <a:chOff x="2658482" y="4224074"/>
                  <a:chExt cx="2338242" cy="1671108"/>
                </a:xfrm>
              </p:grpSpPr>
              <p:pic>
                <p:nvPicPr>
                  <p:cNvPr id="83" name="Picture 82"/>
                  <p:cNvPicPr>
                    <a:picLocks noChangeAspect="1"/>
                  </p:cNvPicPr>
                  <p:nvPr/>
                </p:nvPicPr>
                <p:blipFill>
                  <a:blip r:embed="rId4"/>
                  <a:stretch>
                    <a:fillRect/>
                  </a:stretch>
                </p:blipFill>
                <p:spPr>
                  <a:xfrm>
                    <a:off x="2658482" y="4315745"/>
                    <a:ext cx="2338242" cy="1579437"/>
                  </a:xfrm>
                  <a:prstGeom prst="rect">
                    <a:avLst/>
                  </a:prstGeom>
                </p:spPr>
              </p:pic>
              <p:sp>
                <p:nvSpPr>
                  <p:cNvPr id="84" name="Oval 83"/>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2" name="Freeform 81"/>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80" name="Picture 79"/>
              <p:cNvPicPr>
                <a:picLocks noChangeAspect="1"/>
              </p:cNvPicPr>
              <p:nvPr/>
            </p:nvPicPr>
            <p:blipFill>
              <a:blip r:embed="rId5"/>
              <a:stretch>
                <a:fillRect/>
              </a:stretch>
            </p:blipFill>
            <p:spPr>
              <a:xfrm>
                <a:off x="5836281" y="4743137"/>
                <a:ext cx="869145" cy="869145"/>
              </a:xfrm>
              <a:prstGeom prst="rect">
                <a:avLst/>
              </a:prstGeom>
            </p:spPr>
          </p:pic>
        </p:grpSp>
        <p:sp>
          <p:nvSpPr>
            <p:cNvPr id="78" name="TextBox 77"/>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85" name="Group 84"/>
          <p:cNvGrpSpPr/>
          <p:nvPr/>
        </p:nvGrpSpPr>
        <p:grpSpPr>
          <a:xfrm>
            <a:off x="7586094" y="3579073"/>
            <a:ext cx="1895406" cy="1274338"/>
            <a:chOff x="7508894" y="4145334"/>
            <a:chExt cx="2628527" cy="1767237"/>
          </a:xfrm>
        </p:grpSpPr>
        <p:pic>
          <p:nvPicPr>
            <p:cNvPr id="86" name="Picture 85"/>
            <p:cNvPicPr>
              <a:picLocks noChangeAspect="1"/>
            </p:cNvPicPr>
            <p:nvPr/>
          </p:nvPicPr>
          <p:blipFill>
            <a:blip r:embed="rId6"/>
            <a:stretch>
              <a:fillRect/>
            </a:stretch>
          </p:blipFill>
          <p:spPr>
            <a:xfrm>
              <a:off x="7508894" y="4145334"/>
              <a:ext cx="2628527" cy="1767237"/>
            </a:xfrm>
            <a:prstGeom prst="rect">
              <a:avLst/>
            </a:prstGeom>
          </p:spPr>
        </p:pic>
        <p:sp>
          <p:nvSpPr>
            <p:cNvPr id="87" name="TextBox 86"/>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22260537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own Arrow 73"/>
          <p:cNvSpPr/>
          <p:nvPr/>
        </p:nvSpPr>
        <p:spPr bwMode="auto">
          <a:xfrm rot="16949587">
            <a:off x="5127242" y="729748"/>
            <a:ext cx="351287" cy="2675659"/>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08" name="Group 107"/>
          <p:cNvGrpSpPr/>
          <p:nvPr/>
        </p:nvGrpSpPr>
        <p:grpSpPr>
          <a:xfrm>
            <a:off x="423126" y="1337022"/>
            <a:ext cx="3913807" cy="892453"/>
            <a:chOff x="423126" y="1337022"/>
            <a:chExt cx="3913807" cy="892453"/>
          </a:xfrm>
        </p:grpSpPr>
        <p:pic>
          <p:nvPicPr>
            <p:cNvPr id="72" name="Picture 71"/>
            <p:cNvPicPr>
              <a:picLocks noChangeAspect="1"/>
            </p:cNvPicPr>
            <p:nvPr/>
          </p:nvPicPr>
          <p:blipFill>
            <a:blip r:embed="rId3"/>
            <a:stretch>
              <a:fillRect/>
            </a:stretch>
          </p:blipFill>
          <p:spPr>
            <a:xfrm>
              <a:off x="2809752" y="1337022"/>
              <a:ext cx="1527181" cy="864063"/>
            </a:xfrm>
            <a:prstGeom prst="rect">
              <a:avLst/>
            </a:prstGeom>
          </p:spPr>
        </p:pic>
        <p:grpSp>
          <p:nvGrpSpPr>
            <p:cNvPr id="107" name="Group 106"/>
            <p:cNvGrpSpPr/>
            <p:nvPr/>
          </p:nvGrpSpPr>
          <p:grpSpPr>
            <a:xfrm>
              <a:off x="3409925" y="1578387"/>
              <a:ext cx="534988" cy="534988"/>
              <a:chOff x="4872039" y="674361"/>
              <a:chExt cx="534988" cy="534988"/>
            </a:xfrm>
          </p:grpSpPr>
          <p:sp>
            <p:nvSpPr>
              <p:cNvPr id="105"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3" name="TextBox 72"/>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sp>
        <p:nvSpPr>
          <p:cNvPr id="75" name="TextBox 74"/>
          <p:cNvSpPr txBox="1"/>
          <p:nvPr/>
        </p:nvSpPr>
        <p:spPr>
          <a:xfrm>
            <a:off x="4333316" y="861888"/>
            <a:ext cx="3825711" cy="960263"/>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ADRS writes a device object to Azure AD</a:t>
            </a:r>
          </a:p>
        </p:txBody>
      </p:sp>
      <p:grpSp>
        <p:nvGrpSpPr>
          <p:cNvPr id="76" name="Group 75"/>
          <p:cNvGrpSpPr/>
          <p:nvPr/>
        </p:nvGrpSpPr>
        <p:grpSpPr>
          <a:xfrm>
            <a:off x="6647034" y="1337023"/>
            <a:ext cx="5225924" cy="1638258"/>
            <a:chOff x="5079169" y="4224074"/>
            <a:chExt cx="5330714" cy="1671108"/>
          </a:xfrm>
        </p:grpSpPr>
        <p:grpSp>
          <p:nvGrpSpPr>
            <p:cNvPr id="77" name="Group 76"/>
            <p:cNvGrpSpPr/>
            <p:nvPr/>
          </p:nvGrpSpPr>
          <p:grpSpPr>
            <a:xfrm>
              <a:off x="5079169" y="4224074"/>
              <a:ext cx="2338242" cy="1671108"/>
              <a:chOff x="5084066" y="4224074"/>
              <a:chExt cx="2338242" cy="1671108"/>
            </a:xfrm>
          </p:grpSpPr>
          <p:grpSp>
            <p:nvGrpSpPr>
              <p:cNvPr id="79" name="Group 78"/>
              <p:cNvGrpSpPr/>
              <p:nvPr/>
            </p:nvGrpSpPr>
            <p:grpSpPr>
              <a:xfrm>
                <a:off x="5084066" y="4224074"/>
                <a:ext cx="2338242" cy="1671108"/>
                <a:chOff x="2658482" y="4224074"/>
                <a:chExt cx="2338242" cy="1671108"/>
              </a:xfrm>
            </p:grpSpPr>
            <p:grpSp>
              <p:nvGrpSpPr>
                <p:cNvPr id="81" name="Group 80"/>
                <p:cNvGrpSpPr/>
                <p:nvPr/>
              </p:nvGrpSpPr>
              <p:grpSpPr>
                <a:xfrm>
                  <a:off x="2658482" y="4224074"/>
                  <a:ext cx="2338242" cy="1671108"/>
                  <a:chOff x="2658482" y="4224074"/>
                  <a:chExt cx="2338242" cy="1671108"/>
                </a:xfrm>
              </p:grpSpPr>
              <p:pic>
                <p:nvPicPr>
                  <p:cNvPr id="83" name="Picture 82"/>
                  <p:cNvPicPr>
                    <a:picLocks noChangeAspect="1"/>
                  </p:cNvPicPr>
                  <p:nvPr/>
                </p:nvPicPr>
                <p:blipFill>
                  <a:blip r:embed="rId4"/>
                  <a:stretch>
                    <a:fillRect/>
                  </a:stretch>
                </p:blipFill>
                <p:spPr>
                  <a:xfrm>
                    <a:off x="2658482" y="4315745"/>
                    <a:ext cx="2338242" cy="1579437"/>
                  </a:xfrm>
                  <a:prstGeom prst="rect">
                    <a:avLst/>
                  </a:prstGeom>
                </p:spPr>
              </p:pic>
              <p:sp>
                <p:nvSpPr>
                  <p:cNvPr id="84" name="Oval 83"/>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2" name="Freeform 81"/>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80" name="Picture 79"/>
              <p:cNvPicPr>
                <a:picLocks noChangeAspect="1"/>
              </p:cNvPicPr>
              <p:nvPr/>
            </p:nvPicPr>
            <p:blipFill>
              <a:blip r:embed="rId5"/>
              <a:stretch>
                <a:fillRect/>
              </a:stretch>
            </p:blipFill>
            <p:spPr>
              <a:xfrm>
                <a:off x="5836281" y="4743137"/>
                <a:ext cx="869145" cy="869145"/>
              </a:xfrm>
              <a:prstGeom prst="rect">
                <a:avLst/>
              </a:prstGeom>
            </p:spPr>
          </p:pic>
        </p:grpSp>
        <p:sp>
          <p:nvSpPr>
            <p:cNvPr id="78" name="TextBox 77"/>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85" name="Group 84"/>
          <p:cNvGrpSpPr/>
          <p:nvPr/>
        </p:nvGrpSpPr>
        <p:grpSpPr>
          <a:xfrm>
            <a:off x="7586094" y="3579073"/>
            <a:ext cx="1895406" cy="1274338"/>
            <a:chOff x="7508894" y="4145334"/>
            <a:chExt cx="2628527" cy="1767237"/>
          </a:xfrm>
        </p:grpSpPr>
        <p:pic>
          <p:nvPicPr>
            <p:cNvPr id="86" name="Picture 85"/>
            <p:cNvPicPr>
              <a:picLocks noChangeAspect="1"/>
            </p:cNvPicPr>
            <p:nvPr/>
          </p:nvPicPr>
          <p:blipFill>
            <a:blip r:embed="rId6"/>
            <a:stretch>
              <a:fillRect/>
            </a:stretch>
          </p:blipFill>
          <p:spPr>
            <a:xfrm>
              <a:off x="7508894" y="4145334"/>
              <a:ext cx="2628527" cy="1767237"/>
            </a:xfrm>
            <a:prstGeom prst="rect">
              <a:avLst/>
            </a:prstGeom>
          </p:spPr>
        </p:pic>
        <p:sp>
          <p:nvSpPr>
            <p:cNvPr id="87" name="TextBox 86"/>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27234583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813081">
            <a:off x="2748625" y="2137807"/>
            <a:ext cx="351287" cy="2675659"/>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26" name="TextBox 25"/>
          <p:cNvSpPr txBox="1"/>
          <p:nvPr/>
        </p:nvSpPr>
        <p:spPr>
          <a:xfrm>
            <a:off x="3036514" y="2842727"/>
            <a:ext cx="3825711" cy="1292662"/>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ADRS issues a device registration certificate to the client</a:t>
            </a:r>
          </a:p>
        </p:txBody>
      </p:sp>
      <p:grpSp>
        <p:nvGrpSpPr>
          <p:cNvPr id="108" name="Group 107"/>
          <p:cNvGrpSpPr/>
          <p:nvPr/>
        </p:nvGrpSpPr>
        <p:grpSpPr>
          <a:xfrm>
            <a:off x="423126" y="1337022"/>
            <a:ext cx="3913807" cy="892453"/>
            <a:chOff x="423126" y="1337022"/>
            <a:chExt cx="3913807" cy="892453"/>
          </a:xfrm>
        </p:grpSpPr>
        <p:pic>
          <p:nvPicPr>
            <p:cNvPr id="72" name="Picture 71"/>
            <p:cNvPicPr>
              <a:picLocks noChangeAspect="1"/>
            </p:cNvPicPr>
            <p:nvPr/>
          </p:nvPicPr>
          <p:blipFill>
            <a:blip r:embed="rId3"/>
            <a:stretch>
              <a:fillRect/>
            </a:stretch>
          </p:blipFill>
          <p:spPr>
            <a:xfrm>
              <a:off x="2809752" y="1337022"/>
              <a:ext cx="1527181" cy="864063"/>
            </a:xfrm>
            <a:prstGeom prst="rect">
              <a:avLst/>
            </a:prstGeom>
          </p:spPr>
        </p:pic>
        <p:grpSp>
          <p:nvGrpSpPr>
            <p:cNvPr id="107" name="Group 106"/>
            <p:cNvGrpSpPr/>
            <p:nvPr/>
          </p:nvGrpSpPr>
          <p:grpSpPr>
            <a:xfrm>
              <a:off x="3409925" y="1578387"/>
              <a:ext cx="534988" cy="534988"/>
              <a:chOff x="4872039" y="674361"/>
              <a:chExt cx="534988" cy="534988"/>
            </a:xfrm>
          </p:grpSpPr>
          <p:sp>
            <p:nvSpPr>
              <p:cNvPr id="105"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3" name="TextBox 72"/>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grpSp>
        <p:nvGrpSpPr>
          <p:cNvPr id="74" name="Group 73"/>
          <p:cNvGrpSpPr/>
          <p:nvPr/>
        </p:nvGrpSpPr>
        <p:grpSpPr>
          <a:xfrm>
            <a:off x="6647034" y="1337023"/>
            <a:ext cx="5225924" cy="1638258"/>
            <a:chOff x="5079169" y="4224074"/>
            <a:chExt cx="5330714" cy="1671108"/>
          </a:xfrm>
        </p:grpSpPr>
        <p:grpSp>
          <p:nvGrpSpPr>
            <p:cNvPr id="75" name="Group 74"/>
            <p:cNvGrpSpPr/>
            <p:nvPr/>
          </p:nvGrpSpPr>
          <p:grpSpPr>
            <a:xfrm>
              <a:off x="5079169" y="4224074"/>
              <a:ext cx="2338242" cy="1671108"/>
              <a:chOff x="5084066" y="4224074"/>
              <a:chExt cx="2338242" cy="1671108"/>
            </a:xfrm>
          </p:grpSpPr>
          <p:grpSp>
            <p:nvGrpSpPr>
              <p:cNvPr id="77" name="Group 76"/>
              <p:cNvGrpSpPr/>
              <p:nvPr/>
            </p:nvGrpSpPr>
            <p:grpSpPr>
              <a:xfrm>
                <a:off x="5084066" y="4224074"/>
                <a:ext cx="2338242" cy="1671108"/>
                <a:chOff x="2658482" y="4224074"/>
                <a:chExt cx="2338242" cy="1671108"/>
              </a:xfrm>
            </p:grpSpPr>
            <p:grpSp>
              <p:nvGrpSpPr>
                <p:cNvPr id="79" name="Group 78"/>
                <p:cNvGrpSpPr/>
                <p:nvPr/>
              </p:nvGrpSpPr>
              <p:grpSpPr>
                <a:xfrm>
                  <a:off x="2658482" y="4224074"/>
                  <a:ext cx="2338242" cy="1671108"/>
                  <a:chOff x="2658482" y="4224074"/>
                  <a:chExt cx="2338242" cy="1671108"/>
                </a:xfrm>
              </p:grpSpPr>
              <p:pic>
                <p:nvPicPr>
                  <p:cNvPr id="81" name="Picture 80"/>
                  <p:cNvPicPr>
                    <a:picLocks noChangeAspect="1"/>
                  </p:cNvPicPr>
                  <p:nvPr/>
                </p:nvPicPr>
                <p:blipFill>
                  <a:blip r:embed="rId4"/>
                  <a:stretch>
                    <a:fillRect/>
                  </a:stretch>
                </p:blipFill>
                <p:spPr>
                  <a:xfrm>
                    <a:off x="2658482" y="4315745"/>
                    <a:ext cx="2338242" cy="1579437"/>
                  </a:xfrm>
                  <a:prstGeom prst="rect">
                    <a:avLst/>
                  </a:prstGeom>
                </p:spPr>
              </p:pic>
              <p:sp>
                <p:nvSpPr>
                  <p:cNvPr id="82" name="Oval 81"/>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0" name="Freeform 79"/>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78" name="Picture 77"/>
              <p:cNvPicPr>
                <a:picLocks noChangeAspect="1"/>
              </p:cNvPicPr>
              <p:nvPr/>
            </p:nvPicPr>
            <p:blipFill>
              <a:blip r:embed="rId5"/>
              <a:stretch>
                <a:fillRect/>
              </a:stretch>
            </p:blipFill>
            <p:spPr>
              <a:xfrm>
                <a:off x="5836281" y="4743137"/>
                <a:ext cx="869145" cy="869145"/>
              </a:xfrm>
              <a:prstGeom prst="rect">
                <a:avLst/>
              </a:prstGeom>
            </p:spPr>
          </p:pic>
        </p:grpSp>
        <p:sp>
          <p:nvSpPr>
            <p:cNvPr id="76" name="TextBox 75"/>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83" name="Group 82"/>
          <p:cNvGrpSpPr/>
          <p:nvPr/>
        </p:nvGrpSpPr>
        <p:grpSpPr>
          <a:xfrm>
            <a:off x="7586094" y="3579073"/>
            <a:ext cx="1895406" cy="1274338"/>
            <a:chOff x="7508894" y="4145334"/>
            <a:chExt cx="2628527" cy="1767237"/>
          </a:xfrm>
        </p:grpSpPr>
        <p:pic>
          <p:nvPicPr>
            <p:cNvPr id="84" name="Picture 83"/>
            <p:cNvPicPr>
              <a:picLocks noChangeAspect="1"/>
            </p:cNvPicPr>
            <p:nvPr/>
          </p:nvPicPr>
          <p:blipFill>
            <a:blip r:embed="rId6"/>
            <a:stretch>
              <a:fillRect/>
            </a:stretch>
          </p:blipFill>
          <p:spPr>
            <a:xfrm>
              <a:off x="7508894" y="4145334"/>
              <a:ext cx="2628527" cy="1767237"/>
            </a:xfrm>
            <a:prstGeom prst="rect">
              <a:avLst/>
            </a:prstGeom>
          </p:spPr>
        </p:pic>
        <p:sp>
          <p:nvSpPr>
            <p:cNvPr id="85" name="TextBox 84"/>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20655440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26" name="TextBox 25"/>
          <p:cNvSpPr txBox="1"/>
          <p:nvPr/>
        </p:nvSpPr>
        <p:spPr>
          <a:xfrm>
            <a:off x="683921" y="3230229"/>
            <a:ext cx="2926029" cy="1292662"/>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MDM URL’s passed to MDM Enrolment Agent</a:t>
            </a:r>
          </a:p>
        </p:txBody>
      </p:sp>
      <p:grpSp>
        <p:nvGrpSpPr>
          <p:cNvPr id="108" name="Group 107"/>
          <p:cNvGrpSpPr/>
          <p:nvPr/>
        </p:nvGrpSpPr>
        <p:grpSpPr>
          <a:xfrm>
            <a:off x="423126" y="1337022"/>
            <a:ext cx="3913807" cy="892453"/>
            <a:chOff x="423126" y="1337022"/>
            <a:chExt cx="3913807" cy="892453"/>
          </a:xfrm>
        </p:grpSpPr>
        <p:pic>
          <p:nvPicPr>
            <p:cNvPr id="72" name="Picture 71"/>
            <p:cNvPicPr>
              <a:picLocks noChangeAspect="1"/>
            </p:cNvPicPr>
            <p:nvPr/>
          </p:nvPicPr>
          <p:blipFill>
            <a:blip r:embed="rId3"/>
            <a:stretch>
              <a:fillRect/>
            </a:stretch>
          </p:blipFill>
          <p:spPr>
            <a:xfrm>
              <a:off x="2809752" y="1337022"/>
              <a:ext cx="1527181" cy="864063"/>
            </a:xfrm>
            <a:prstGeom prst="rect">
              <a:avLst/>
            </a:prstGeom>
          </p:spPr>
        </p:pic>
        <p:grpSp>
          <p:nvGrpSpPr>
            <p:cNvPr id="107" name="Group 106"/>
            <p:cNvGrpSpPr/>
            <p:nvPr/>
          </p:nvGrpSpPr>
          <p:grpSpPr>
            <a:xfrm>
              <a:off x="3409925" y="1578387"/>
              <a:ext cx="534988" cy="534988"/>
              <a:chOff x="4872039" y="674361"/>
              <a:chExt cx="534988" cy="534988"/>
            </a:xfrm>
          </p:grpSpPr>
          <p:sp>
            <p:nvSpPr>
              <p:cNvPr id="105"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3" name="TextBox 72"/>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grpSp>
        <p:nvGrpSpPr>
          <p:cNvPr id="74" name="Group 73"/>
          <p:cNvGrpSpPr/>
          <p:nvPr/>
        </p:nvGrpSpPr>
        <p:grpSpPr>
          <a:xfrm>
            <a:off x="6647034" y="1337023"/>
            <a:ext cx="5225924" cy="1638258"/>
            <a:chOff x="5079169" y="4224074"/>
            <a:chExt cx="5330714" cy="1671108"/>
          </a:xfrm>
        </p:grpSpPr>
        <p:grpSp>
          <p:nvGrpSpPr>
            <p:cNvPr id="75" name="Group 74"/>
            <p:cNvGrpSpPr/>
            <p:nvPr/>
          </p:nvGrpSpPr>
          <p:grpSpPr>
            <a:xfrm>
              <a:off x="5079169" y="4224074"/>
              <a:ext cx="2338242" cy="1671108"/>
              <a:chOff x="5084066" y="4224074"/>
              <a:chExt cx="2338242" cy="1671108"/>
            </a:xfrm>
          </p:grpSpPr>
          <p:grpSp>
            <p:nvGrpSpPr>
              <p:cNvPr id="77" name="Group 76"/>
              <p:cNvGrpSpPr/>
              <p:nvPr/>
            </p:nvGrpSpPr>
            <p:grpSpPr>
              <a:xfrm>
                <a:off x="5084066" y="4224074"/>
                <a:ext cx="2338242" cy="1671108"/>
                <a:chOff x="2658482" y="4224074"/>
                <a:chExt cx="2338242" cy="1671108"/>
              </a:xfrm>
            </p:grpSpPr>
            <p:grpSp>
              <p:nvGrpSpPr>
                <p:cNvPr id="79" name="Group 78"/>
                <p:cNvGrpSpPr/>
                <p:nvPr/>
              </p:nvGrpSpPr>
              <p:grpSpPr>
                <a:xfrm>
                  <a:off x="2658482" y="4224074"/>
                  <a:ext cx="2338242" cy="1671108"/>
                  <a:chOff x="2658482" y="4224074"/>
                  <a:chExt cx="2338242" cy="1671108"/>
                </a:xfrm>
              </p:grpSpPr>
              <p:pic>
                <p:nvPicPr>
                  <p:cNvPr id="81" name="Picture 80"/>
                  <p:cNvPicPr>
                    <a:picLocks noChangeAspect="1"/>
                  </p:cNvPicPr>
                  <p:nvPr/>
                </p:nvPicPr>
                <p:blipFill>
                  <a:blip r:embed="rId4"/>
                  <a:stretch>
                    <a:fillRect/>
                  </a:stretch>
                </p:blipFill>
                <p:spPr>
                  <a:xfrm>
                    <a:off x="2658482" y="4315745"/>
                    <a:ext cx="2338242" cy="1579437"/>
                  </a:xfrm>
                  <a:prstGeom prst="rect">
                    <a:avLst/>
                  </a:prstGeom>
                </p:spPr>
              </p:pic>
              <p:sp>
                <p:nvSpPr>
                  <p:cNvPr id="82" name="Oval 81"/>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0" name="Freeform 79"/>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78" name="Picture 77"/>
              <p:cNvPicPr>
                <a:picLocks noChangeAspect="1"/>
              </p:cNvPicPr>
              <p:nvPr/>
            </p:nvPicPr>
            <p:blipFill>
              <a:blip r:embed="rId5"/>
              <a:stretch>
                <a:fillRect/>
              </a:stretch>
            </p:blipFill>
            <p:spPr>
              <a:xfrm>
                <a:off x="5836281" y="4743137"/>
                <a:ext cx="869145" cy="869145"/>
              </a:xfrm>
              <a:prstGeom prst="rect">
                <a:avLst/>
              </a:prstGeom>
            </p:spPr>
          </p:pic>
        </p:grpSp>
        <p:sp>
          <p:nvSpPr>
            <p:cNvPr id="76" name="TextBox 75"/>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83" name="Group 82"/>
          <p:cNvGrpSpPr/>
          <p:nvPr/>
        </p:nvGrpSpPr>
        <p:grpSpPr>
          <a:xfrm>
            <a:off x="7586094" y="3579073"/>
            <a:ext cx="1895406" cy="1274338"/>
            <a:chOff x="7508894" y="4145334"/>
            <a:chExt cx="2628527" cy="1767237"/>
          </a:xfrm>
        </p:grpSpPr>
        <p:pic>
          <p:nvPicPr>
            <p:cNvPr id="84" name="Picture 83"/>
            <p:cNvPicPr>
              <a:picLocks noChangeAspect="1"/>
            </p:cNvPicPr>
            <p:nvPr/>
          </p:nvPicPr>
          <p:blipFill>
            <a:blip r:embed="rId6"/>
            <a:stretch>
              <a:fillRect/>
            </a:stretch>
          </p:blipFill>
          <p:spPr>
            <a:xfrm>
              <a:off x="7508894" y="4145334"/>
              <a:ext cx="2628527" cy="1767237"/>
            </a:xfrm>
            <a:prstGeom prst="rect">
              <a:avLst/>
            </a:prstGeom>
          </p:spPr>
        </p:pic>
        <p:sp>
          <p:nvSpPr>
            <p:cNvPr id="85" name="TextBox 84"/>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37942278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1" y="2784565"/>
            <a:ext cx="10984095" cy="2381780"/>
          </a:xfrm>
        </p:spPr>
        <p:txBody>
          <a:bodyPr/>
          <a:lstStyle/>
          <a:p>
            <a:r>
              <a:rPr lang="en-NZ" b="1" dirty="0" smtClean="0"/>
              <a:t>Windows 10 + Azure AD + Intune = desktop management and provisioning in the Cloud</a:t>
            </a:r>
            <a:endParaRPr lang="en-NZ" dirty="0"/>
          </a:p>
        </p:txBody>
      </p:sp>
      <p:sp>
        <p:nvSpPr>
          <p:cNvPr id="3" name="Text Placeholder 2"/>
          <p:cNvSpPr>
            <a:spLocks noGrp="1"/>
          </p:cNvSpPr>
          <p:nvPr>
            <p:ph type="body" sz="quarter" idx="12"/>
          </p:nvPr>
        </p:nvSpPr>
        <p:spPr>
          <a:xfrm>
            <a:off x="274702" y="5166345"/>
            <a:ext cx="9151575" cy="635173"/>
          </a:xfrm>
        </p:spPr>
        <p:txBody>
          <a:bodyPr/>
          <a:lstStyle/>
          <a:p>
            <a:r>
              <a:rPr lang="en-NZ" dirty="0" smtClean="0"/>
              <a:t>Daniel Bowbyes &amp; Malcolm Jeffrey</a:t>
            </a:r>
            <a:endParaRPr lang="en-NZ" dirty="0"/>
          </a:p>
        </p:txBody>
      </p:sp>
      <p:sp>
        <p:nvSpPr>
          <p:cNvPr id="4" name="Text Placeholder 3"/>
          <p:cNvSpPr>
            <a:spLocks noGrp="1"/>
          </p:cNvSpPr>
          <p:nvPr>
            <p:ph type="body" sz="quarter" idx="13"/>
          </p:nvPr>
        </p:nvSpPr>
        <p:spPr>
          <a:xfrm>
            <a:off x="9426277" y="5166345"/>
            <a:ext cx="1832519" cy="635173"/>
          </a:xfrm>
          <a:ln>
            <a:noFill/>
          </a:ln>
        </p:spPr>
        <p:txBody>
          <a:bodyPr/>
          <a:lstStyle/>
          <a:p>
            <a:r>
              <a:rPr lang="en-NZ" dirty="0" smtClean="0"/>
              <a:t>M368</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14456206">
            <a:off x="4662183" y="1667896"/>
            <a:ext cx="351287" cy="4310632"/>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2" name="Group 1"/>
          <p:cNvGrpSpPr/>
          <p:nvPr/>
        </p:nvGrpSpPr>
        <p:grpSpPr>
          <a:xfrm>
            <a:off x="6647034" y="1337023"/>
            <a:ext cx="5225924" cy="1638258"/>
            <a:chOff x="5079169" y="4224074"/>
            <a:chExt cx="5330714" cy="1671108"/>
          </a:xfrm>
        </p:grpSpPr>
        <p:grpSp>
          <p:nvGrpSpPr>
            <p:cNvPr id="3" name="Group 2"/>
            <p:cNvGrpSpPr/>
            <p:nvPr/>
          </p:nvGrpSpPr>
          <p:grpSpPr>
            <a:xfrm>
              <a:off x="5079169" y="4224074"/>
              <a:ext cx="2338242" cy="1671108"/>
              <a:chOff x="5084066" y="4224074"/>
              <a:chExt cx="2338242" cy="1671108"/>
            </a:xfrm>
          </p:grpSpPr>
          <p:grpSp>
            <p:nvGrpSpPr>
              <p:cNvPr id="5" name="Group 4"/>
              <p:cNvGrpSpPr/>
              <p:nvPr/>
            </p:nvGrpSpPr>
            <p:grpSpPr>
              <a:xfrm>
                <a:off x="5084066" y="4224074"/>
                <a:ext cx="2338242" cy="1671108"/>
                <a:chOff x="2658482" y="4224074"/>
                <a:chExt cx="2338242" cy="1671108"/>
              </a:xfrm>
            </p:grpSpPr>
            <p:grpSp>
              <p:nvGrpSpPr>
                <p:cNvPr id="7" name="Group 6"/>
                <p:cNvGrpSpPr/>
                <p:nvPr/>
              </p:nvGrpSpPr>
              <p:grpSpPr>
                <a:xfrm>
                  <a:off x="2658482" y="4224074"/>
                  <a:ext cx="2338242" cy="1671108"/>
                  <a:chOff x="2658482" y="4224074"/>
                  <a:chExt cx="2338242" cy="1671108"/>
                </a:xfrm>
              </p:grpSpPr>
              <p:pic>
                <p:nvPicPr>
                  <p:cNvPr id="9" name="Picture 8"/>
                  <p:cNvPicPr>
                    <a:picLocks noChangeAspect="1"/>
                  </p:cNvPicPr>
                  <p:nvPr/>
                </p:nvPicPr>
                <p:blipFill>
                  <a:blip r:embed="rId3"/>
                  <a:stretch>
                    <a:fillRect/>
                  </a:stretch>
                </p:blipFill>
                <p:spPr>
                  <a:xfrm>
                    <a:off x="2658482" y="4315745"/>
                    <a:ext cx="2338242" cy="1579437"/>
                  </a:xfrm>
                  <a:prstGeom prst="rect">
                    <a:avLst/>
                  </a:prstGeom>
                </p:spPr>
              </p:pic>
              <p:sp>
                <p:nvSpPr>
                  <p:cNvPr id="10" name="Oval 9"/>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 name="Freeform 7"/>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6" name="Picture 5"/>
              <p:cNvPicPr>
                <a:picLocks noChangeAspect="1"/>
              </p:cNvPicPr>
              <p:nvPr/>
            </p:nvPicPr>
            <p:blipFill>
              <a:blip r:embed="rId4"/>
              <a:stretch>
                <a:fillRect/>
              </a:stretch>
            </p:blipFill>
            <p:spPr>
              <a:xfrm>
                <a:off x="5836281" y="4743137"/>
                <a:ext cx="869145" cy="869145"/>
              </a:xfrm>
              <a:prstGeom prst="rect">
                <a:avLst/>
              </a:prstGeom>
            </p:spPr>
          </p:pic>
        </p:grpSp>
        <p:sp>
          <p:nvSpPr>
            <p:cNvPr id="4" name="TextBox 3"/>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26" name="TextBox 25"/>
          <p:cNvSpPr txBox="1"/>
          <p:nvPr/>
        </p:nvSpPr>
        <p:spPr>
          <a:xfrm>
            <a:off x="211275" y="3153017"/>
            <a:ext cx="4367777" cy="1292662"/>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MDM Agent connects to Azure AD for SSO token to access MDM application</a:t>
            </a:r>
          </a:p>
        </p:txBody>
      </p:sp>
      <p:grpSp>
        <p:nvGrpSpPr>
          <p:cNvPr id="76" name="Group 75"/>
          <p:cNvGrpSpPr/>
          <p:nvPr/>
        </p:nvGrpSpPr>
        <p:grpSpPr>
          <a:xfrm>
            <a:off x="423126" y="1337022"/>
            <a:ext cx="3913807" cy="892453"/>
            <a:chOff x="423126" y="1337022"/>
            <a:chExt cx="3913807" cy="892453"/>
          </a:xfrm>
        </p:grpSpPr>
        <p:pic>
          <p:nvPicPr>
            <p:cNvPr id="77" name="Picture 76"/>
            <p:cNvPicPr>
              <a:picLocks noChangeAspect="1"/>
            </p:cNvPicPr>
            <p:nvPr/>
          </p:nvPicPr>
          <p:blipFill>
            <a:blip r:embed="rId5"/>
            <a:stretch>
              <a:fillRect/>
            </a:stretch>
          </p:blipFill>
          <p:spPr>
            <a:xfrm>
              <a:off x="2809752" y="1337022"/>
              <a:ext cx="1527181" cy="864063"/>
            </a:xfrm>
            <a:prstGeom prst="rect">
              <a:avLst/>
            </a:prstGeom>
          </p:spPr>
        </p:pic>
        <p:grpSp>
          <p:nvGrpSpPr>
            <p:cNvPr id="78" name="Group 77"/>
            <p:cNvGrpSpPr/>
            <p:nvPr/>
          </p:nvGrpSpPr>
          <p:grpSpPr>
            <a:xfrm>
              <a:off x="3409925" y="1578387"/>
              <a:ext cx="534988" cy="534988"/>
              <a:chOff x="4872039" y="674361"/>
              <a:chExt cx="534988" cy="534988"/>
            </a:xfrm>
          </p:grpSpPr>
          <p:sp>
            <p:nvSpPr>
              <p:cNvPr id="80"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1"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9" name="TextBox 78"/>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grpSp>
        <p:nvGrpSpPr>
          <p:cNvPr id="82" name="Group 81"/>
          <p:cNvGrpSpPr/>
          <p:nvPr/>
        </p:nvGrpSpPr>
        <p:grpSpPr>
          <a:xfrm>
            <a:off x="7586094" y="3579073"/>
            <a:ext cx="1895406" cy="1274338"/>
            <a:chOff x="7508894" y="4145334"/>
            <a:chExt cx="2628527" cy="1767237"/>
          </a:xfrm>
        </p:grpSpPr>
        <p:pic>
          <p:nvPicPr>
            <p:cNvPr id="83" name="Picture 82"/>
            <p:cNvPicPr>
              <a:picLocks noChangeAspect="1"/>
            </p:cNvPicPr>
            <p:nvPr/>
          </p:nvPicPr>
          <p:blipFill>
            <a:blip r:embed="rId6"/>
            <a:stretch>
              <a:fillRect/>
            </a:stretch>
          </p:blipFill>
          <p:spPr>
            <a:xfrm>
              <a:off x="7508894" y="4145334"/>
              <a:ext cx="2628527" cy="1767237"/>
            </a:xfrm>
            <a:prstGeom prst="rect">
              <a:avLst/>
            </a:prstGeom>
          </p:spPr>
        </p:pic>
        <p:sp>
          <p:nvSpPr>
            <p:cNvPr id="84" name="TextBox 83"/>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23266742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3614339">
            <a:off x="4698027" y="1688690"/>
            <a:ext cx="351287" cy="4228051"/>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26" name="TextBox 25"/>
          <p:cNvSpPr txBox="1"/>
          <p:nvPr/>
        </p:nvSpPr>
        <p:spPr>
          <a:xfrm>
            <a:off x="1360844" y="2786339"/>
            <a:ext cx="3825711" cy="960263"/>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Azure AD returns MDM SSO Token</a:t>
            </a:r>
            <a:endParaRPr lang="en-NZ" sz="2400" dirty="0" smtClean="0">
              <a:solidFill>
                <a:schemeClr val="tx2"/>
              </a:solidFill>
            </a:endParaRPr>
          </a:p>
        </p:txBody>
      </p:sp>
      <p:grpSp>
        <p:nvGrpSpPr>
          <p:cNvPr id="74" name="Group 73"/>
          <p:cNvGrpSpPr/>
          <p:nvPr/>
        </p:nvGrpSpPr>
        <p:grpSpPr>
          <a:xfrm>
            <a:off x="423126" y="1337022"/>
            <a:ext cx="3913807" cy="892453"/>
            <a:chOff x="423126" y="1337022"/>
            <a:chExt cx="3913807" cy="892453"/>
          </a:xfrm>
        </p:grpSpPr>
        <p:pic>
          <p:nvPicPr>
            <p:cNvPr id="75" name="Picture 74"/>
            <p:cNvPicPr>
              <a:picLocks noChangeAspect="1"/>
            </p:cNvPicPr>
            <p:nvPr/>
          </p:nvPicPr>
          <p:blipFill>
            <a:blip r:embed="rId3"/>
            <a:stretch>
              <a:fillRect/>
            </a:stretch>
          </p:blipFill>
          <p:spPr>
            <a:xfrm>
              <a:off x="2809752" y="1337022"/>
              <a:ext cx="1527181" cy="864063"/>
            </a:xfrm>
            <a:prstGeom prst="rect">
              <a:avLst/>
            </a:prstGeom>
          </p:spPr>
        </p:pic>
        <p:grpSp>
          <p:nvGrpSpPr>
            <p:cNvPr id="76" name="Group 75"/>
            <p:cNvGrpSpPr/>
            <p:nvPr/>
          </p:nvGrpSpPr>
          <p:grpSpPr>
            <a:xfrm>
              <a:off x="3409925" y="1578387"/>
              <a:ext cx="534988" cy="534988"/>
              <a:chOff x="4872039" y="674361"/>
              <a:chExt cx="534988" cy="534988"/>
            </a:xfrm>
          </p:grpSpPr>
          <p:sp>
            <p:nvSpPr>
              <p:cNvPr id="78"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9"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7" name="TextBox 76"/>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grpSp>
        <p:nvGrpSpPr>
          <p:cNvPr id="80" name="Group 79"/>
          <p:cNvGrpSpPr/>
          <p:nvPr/>
        </p:nvGrpSpPr>
        <p:grpSpPr>
          <a:xfrm>
            <a:off x="6647034" y="1337023"/>
            <a:ext cx="5225924" cy="1638258"/>
            <a:chOff x="5079169" y="4224074"/>
            <a:chExt cx="5330714" cy="1671108"/>
          </a:xfrm>
        </p:grpSpPr>
        <p:grpSp>
          <p:nvGrpSpPr>
            <p:cNvPr id="81" name="Group 80"/>
            <p:cNvGrpSpPr/>
            <p:nvPr/>
          </p:nvGrpSpPr>
          <p:grpSpPr>
            <a:xfrm>
              <a:off x="5079169" y="4224074"/>
              <a:ext cx="2338242" cy="1671108"/>
              <a:chOff x="5084066" y="4224074"/>
              <a:chExt cx="2338242" cy="1671108"/>
            </a:xfrm>
          </p:grpSpPr>
          <p:grpSp>
            <p:nvGrpSpPr>
              <p:cNvPr id="83" name="Group 82"/>
              <p:cNvGrpSpPr/>
              <p:nvPr/>
            </p:nvGrpSpPr>
            <p:grpSpPr>
              <a:xfrm>
                <a:off x="5084066" y="4224074"/>
                <a:ext cx="2338242" cy="1671108"/>
                <a:chOff x="2658482" y="4224074"/>
                <a:chExt cx="2338242" cy="1671108"/>
              </a:xfrm>
            </p:grpSpPr>
            <p:grpSp>
              <p:nvGrpSpPr>
                <p:cNvPr id="85" name="Group 84"/>
                <p:cNvGrpSpPr/>
                <p:nvPr/>
              </p:nvGrpSpPr>
              <p:grpSpPr>
                <a:xfrm>
                  <a:off x="2658482" y="4224074"/>
                  <a:ext cx="2338242" cy="1671108"/>
                  <a:chOff x="2658482" y="4224074"/>
                  <a:chExt cx="2338242" cy="1671108"/>
                </a:xfrm>
              </p:grpSpPr>
              <p:pic>
                <p:nvPicPr>
                  <p:cNvPr id="87" name="Picture 86"/>
                  <p:cNvPicPr>
                    <a:picLocks noChangeAspect="1"/>
                  </p:cNvPicPr>
                  <p:nvPr/>
                </p:nvPicPr>
                <p:blipFill>
                  <a:blip r:embed="rId4"/>
                  <a:stretch>
                    <a:fillRect/>
                  </a:stretch>
                </p:blipFill>
                <p:spPr>
                  <a:xfrm>
                    <a:off x="2658482" y="4315745"/>
                    <a:ext cx="2338242" cy="1579437"/>
                  </a:xfrm>
                  <a:prstGeom prst="rect">
                    <a:avLst/>
                  </a:prstGeom>
                </p:spPr>
              </p:pic>
              <p:sp>
                <p:nvSpPr>
                  <p:cNvPr id="88" name="Oval 87"/>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6" name="Freeform 85"/>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84" name="Picture 83"/>
              <p:cNvPicPr>
                <a:picLocks noChangeAspect="1"/>
              </p:cNvPicPr>
              <p:nvPr/>
            </p:nvPicPr>
            <p:blipFill>
              <a:blip r:embed="rId5"/>
              <a:stretch>
                <a:fillRect/>
              </a:stretch>
            </p:blipFill>
            <p:spPr>
              <a:xfrm>
                <a:off x="5836281" y="4743137"/>
                <a:ext cx="869145" cy="869145"/>
              </a:xfrm>
              <a:prstGeom prst="rect">
                <a:avLst/>
              </a:prstGeom>
            </p:spPr>
          </p:pic>
        </p:grpSp>
        <p:sp>
          <p:nvSpPr>
            <p:cNvPr id="82" name="TextBox 81"/>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89" name="Group 88"/>
          <p:cNvGrpSpPr/>
          <p:nvPr/>
        </p:nvGrpSpPr>
        <p:grpSpPr>
          <a:xfrm>
            <a:off x="7586094" y="3579073"/>
            <a:ext cx="1895406" cy="1274338"/>
            <a:chOff x="7508894" y="4145334"/>
            <a:chExt cx="2628527" cy="1767237"/>
          </a:xfrm>
        </p:grpSpPr>
        <p:pic>
          <p:nvPicPr>
            <p:cNvPr id="90" name="Picture 89"/>
            <p:cNvPicPr>
              <a:picLocks noChangeAspect="1"/>
            </p:cNvPicPr>
            <p:nvPr/>
          </p:nvPicPr>
          <p:blipFill>
            <a:blip r:embed="rId6"/>
            <a:stretch>
              <a:fillRect/>
            </a:stretch>
          </p:blipFill>
          <p:spPr>
            <a:xfrm>
              <a:off x="7508894" y="4145334"/>
              <a:ext cx="2628527" cy="1767237"/>
            </a:xfrm>
            <a:prstGeom prst="rect">
              <a:avLst/>
            </a:prstGeom>
          </p:spPr>
        </p:pic>
        <p:sp>
          <p:nvSpPr>
            <p:cNvPr id="91" name="TextBox 90"/>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42284960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15783449">
            <a:off x="5116312" y="2403341"/>
            <a:ext cx="351287" cy="4611026"/>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26" name="TextBox 25"/>
          <p:cNvSpPr txBox="1"/>
          <p:nvPr/>
        </p:nvSpPr>
        <p:spPr>
          <a:xfrm>
            <a:off x="3702568" y="4950543"/>
            <a:ext cx="3825711" cy="1292662"/>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MDM Agent uses SSO Token to start MDM enrolment</a:t>
            </a:r>
            <a:endParaRPr lang="en-NZ" sz="2400" dirty="0" smtClean="0">
              <a:solidFill>
                <a:schemeClr val="tx2"/>
              </a:solidFill>
            </a:endParaRPr>
          </a:p>
        </p:txBody>
      </p:sp>
      <p:grpSp>
        <p:nvGrpSpPr>
          <p:cNvPr id="74" name="Group 73"/>
          <p:cNvGrpSpPr/>
          <p:nvPr/>
        </p:nvGrpSpPr>
        <p:grpSpPr>
          <a:xfrm>
            <a:off x="423126" y="1337022"/>
            <a:ext cx="3913807" cy="892453"/>
            <a:chOff x="423126" y="1337022"/>
            <a:chExt cx="3913807" cy="892453"/>
          </a:xfrm>
        </p:grpSpPr>
        <p:pic>
          <p:nvPicPr>
            <p:cNvPr id="75" name="Picture 74"/>
            <p:cNvPicPr>
              <a:picLocks noChangeAspect="1"/>
            </p:cNvPicPr>
            <p:nvPr/>
          </p:nvPicPr>
          <p:blipFill>
            <a:blip r:embed="rId3"/>
            <a:stretch>
              <a:fillRect/>
            </a:stretch>
          </p:blipFill>
          <p:spPr>
            <a:xfrm>
              <a:off x="2809752" y="1337022"/>
              <a:ext cx="1527181" cy="864063"/>
            </a:xfrm>
            <a:prstGeom prst="rect">
              <a:avLst/>
            </a:prstGeom>
          </p:spPr>
        </p:pic>
        <p:grpSp>
          <p:nvGrpSpPr>
            <p:cNvPr id="76" name="Group 75"/>
            <p:cNvGrpSpPr/>
            <p:nvPr/>
          </p:nvGrpSpPr>
          <p:grpSpPr>
            <a:xfrm>
              <a:off x="3409925" y="1578387"/>
              <a:ext cx="534988" cy="534988"/>
              <a:chOff x="4872039" y="674361"/>
              <a:chExt cx="534988" cy="534988"/>
            </a:xfrm>
          </p:grpSpPr>
          <p:sp>
            <p:nvSpPr>
              <p:cNvPr id="78"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9"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7" name="TextBox 76"/>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grpSp>
        <p:nvGrpSpPr>
          <p:cNvPr id="80" name="Group 79"/>
          <p:cNvGrpSpPr/>
          <p:nvPr/>
        </p:nvGrpSpPr>
        <p:grpSpPr>
          <a:xfrm>
            <a:off x="6647034" y="1337023"/>
            <a:ext cx="5225924" cy="1638258"/>
            <a:chOff x="5079169" y="4224074"/>
            <a:chExt cx="5330714" cy="1671108"/>
          </a:xfrm>
        </p:grpSpPr>
        <p:grpSp>
          <p:nvGrpSpPr>
            <p:cNvPr id="81" name="Group 80"/>
            <p:cNvGrpSpPr/>
            <p:nvPr/>
          </p:nvGrpSpPr>
          <p:grpSpPr>
            <a:xfrm>
              <a:off x="5079169" y="4224074"/>
              <a:ext cx="2338242" cy="1671108"/>
              <a:chOff x="5084066" y="4224074"/>
              <a:chExt cx="2338242" cy="1671108"/>
            </a:xfrm>
          </p:grpSpPr>
          <p:grpSp>
            <p:nvGrpSpPr>
              <p:cNvPr id="83" name="Group 82"/>
              <p:cNvGrpSpPr/>
              <p:nvPr/>
            </p:nvGrpSpPr>
            <p:grpSpPr>
              <a:xfrm>
                <a:off x="5084066" y="4224074"/>
                <a:ext cx="2338242" cy="1671108"/>
                <a:chOff x="2658482" y="4224074"/>
                <a:chExt cx="2338242" cy="1671108"/>
              </a:xfrm>
            </p:grpSpPr>
            <p:grpSp>
              <p:nvGrpSpPr>
                <p:cNvPr id="85" name="Group 84"/>
                <p:cNvGrpSpPr/>
                <p:nvPr/>
              </p:nvGrpSpPr>
              <p:grpSpPr>
                <a:xfrm>
                  <a:off x="2658482" y="4224074"/>
                  <a:ext cx="2338242" cy="1671108"/>
                  <a:chOff x="2658482" y="4224074"/>
                  <a:chExt cx="2338242" cy="1671108"/>
                </a:xfrm>
              </p:grpSpPr>
              <p:pic>
                <p:nvPicPr>
                  <p:cNvPr id="87" name="Picture 86"/>
                  <p:cNvPicPr>
                    <a:picLocks noChangeAspect="1"/>
                  </p:cNvPicPr>
                  <p:nvPr/>
                </p:nvPicPr>
                <p:blipFill>
                  <a:blip r:embed="rId4"/>
                  <a:stretch>
                    <a:fillRect/>
                  </a:stretch>
                </p:blipFill>
                <p:spPr>
                  <a:xfrm>
                    <a:off x="2658482" y="4315745"/>
                    <a:ext cx="2338242" cy="1579437"/>
                  </a:xfrm>
                  <a:prstGeom prst="rect">
                    <a:avLst/>
                  </a:prstGeom>
                </p:spPr>
              </p:pic>
              <p:sp>
                <p:nvSpPr>
                  <p:cNvPr id="88" name="Oval 87"/>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6" name="Freeform 85"/>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84" name="Picture 83"/>
              <p:cNvPicPr>
                <a:picLocks noChangeAspect="1"/>
              </p:cNvPicPr>
              <p:nvPr/>
            </p:nvPicPr>
            <p:blipFill>
              <a:blip r:embed="rId5"/>
              <a:stretch>
                <a:fillRect/>
              </a:stretch>
            </p:blipFill>
            <p:spPr>
              <a:xfrm>
                <a:off x="5836281" y="4743137"/>
                <a:ext cx="869145" cy="869145"/>
              </a:xfrm>
              <a:prstGeom prst="rect">
                <a:avLst/>
              </a:prstGeom>
            </p:spPr>
          </p:pic>
        </p:grpSp>
        <p:sp>
          <p:nvSpPr>
            <p:cNvPr id="82" name="TextBox 81"/>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89" name="Group 88"/>
          <p:cNvGrpSpPr/>
          <p:nvPr/>
        </p:nvGrpSpPr>
        <p:grpSpPr>
          <a:xfrm>
            <a:off x="7586094" y="3579073"/>
            <a:ext cx="1895406" cy="1274338"/>
            <a:chOff x="7508894" y="4145334"/>
            <a:chExt cx="2628527" cy="1767237"/>
          </a:xfrm>
        </p:grpSpPr>
        <p:pic>
          <p:nvPicPr>
            <p:cNvPr id="90" name="Picture 89"/>
            <p:cNvPicPr>
              <a:picLocks noChangeAspect="1"/>
            </p:cNvPicPr>
            <p:nvPr/>
          </p:nvPicPr>
          <p:blipFill>
            <a:blip r:embed="rId6"/>
            <a:stretch>
              <a:fillRect/>
            </a:stretch>
          </p:blipFill>
          <p:spPr>
            <a:xfrm>
              <a:off x="7508894" y="4145334"/>
              <a:ext cx="2628527" cy="1767237"/>
            </a:xfrm>
            <a:prstGeom prst="rect">
              <a:avLst/>
            </a:prstGeom>
          </p:spPr>
        </p:pic>
        <p:sp>
          <p:nvSpPr>
            <p:cNvPr id="91" name="TextBox 90"/>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184471561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4945338">
            <a:off x="5182783" y="2403341"/>
            <a:ext cx="351287" cy="4611026"/>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71" name="Group 70"/>
          <p:cNvGrpSpPr/>
          <p:nvPr/>
        </p:nvGrpSpPr>
        <p:grpSpPr>
          <a:xfrm>
            <a:off x="961653" y="4813723"/>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26" name="TextBox 25"/>
          <p:cNvSpPr txBox="1"/>
          <p:nvPr/>
        </p:nvSpPr>
        <p:spPr>
          <a:xfrm>
            <a:off x="3702568" y="4950543"/>
            <a:ext cx="3825711" cy="1292662"/>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MDM enrols device and pushes down policy to Windows 10</a:t>
            </a:r>
            <a:endParaRPr lang="en-NZ" sz="2400" dirty="0" smtClean="0">
              <a:solidFill>
                <a:schemeClr val="tx2"/>
              </a:solidFill>
            </a:endParaRPr>
          </a:p>
        </p:txBody>
      </p:sp>
      <p:grpSp>
        <p:nvGrpSpPr>
          <p:cNvPr id="74" name="Group 73"/>
          <p:cNvGrpSpPr/>
          <p:nvPr/>
        </p:nvGrpSpPr>
        <p:grpSpPr>
          <a:xfrm>
            <a:off x="423126" y="1337022"/>
            <a:ext cx="3913807" cy="892453"/>
            <a:chOff x="423126" y="1337022"/>
            <a:chExt cx="3913807" cy="892453"/>
          </a:xfrm>
        </p:grpSpPr>
        <p:pic>
          <p:nvPicPr>
            <p:cNvPr id="75" name="Picture 74"/>
            <p:cNvPicPr>
              <a:picLocks noChangeAspect="1"/>
            </p:cNvPicPr>
            <p:nvPr/>
          </p:nvPicPr>
          <p:blipFill>
            <a:blip r:embed="rId3"/>
            <a:stretch>
              <a:fillRect/>
            </a:stretch>
          </p:blipFill>
          <p:spPr>
            <a:xfrm>
              <a:off x="2809752" y="1337022"/>
              <a:ext cx="1527181" cy="864063"/>
            </a:xfrm>
            <a:prstGeom prst="rect">
              <a:avLst/>
            </a:prstGeom>
          </p:spPr>
        </p:pic>
        <p:grpSp>
          <p:nvGrpSpPr>
            <p:cNvPr id="76" name="Group 75"/>
            <p:cNvGrpSpPr/>
            <p:nvPr/>
          </p:nvGrpSpPr>
          <p:grpSpPr>
            <a:xfrm>
              <a:off x="3409925" y="1578387"/>
              <a:ext cx="534988" cy="534988"/>
              <a:chOff x="4872039" y="674361"/>
              <a:chExt cx="534988" cy="534988"/>
            </a:xfrm>
          </p:grpSpPr>
          <p:sp>
            <p:nvSpPr>
              <p:cNvPr id="78" name="Freeform 51"/>
              <p:cNvSpPr>
                <a:spLocks noEditPoints="1"/>
              </p:cNvSpPr>
              <p:nvPr/>
            </p:nvSpPr>
            <p:spPr bwMode="auto">
              <a:xfrm>
                <a:off x="5072064" y="674361"/>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9" name="Freeform 54"/>
              <p:cNvSpPr>
                <a:spLocks noEditPoints="1"/>
              </p:cNvSpPr>
              <p:nvPr/>
            </p:nvSpPr>
            <p:spPr bwMode="auto">
              <a:xfrm>
                <a:off x="4872039" y="898199"/>
                <a:ext cx="309563" cy="311150"/>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7" name="TextBox 76"/>
            <p:cNvSpPr txBox="1"/>
            <p:nvPr/>
          </p:nvSpPr>
          <p:spPr>
            <a:xfrm>
              <a:off x="423126" y="1414828"/>
              <a:ext cx="2284009" cy="814647"/>
            </a:xfrm>
            <a:prstGeom prst="rect">
              <a:avLst/>
            </a:prstGeom>
          </p:spPr>
          <p:txBody>
            <a:bodyPr wrap="square" lIns="0" tIns="0" rIns="0" bIns="0" rtlCol="0">
              <a:spAutoFit/>
            </a:bodyPr>
            <a:lstStyle/>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Azure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Device Registration </a:t>
              </a:r>
            </a:p>
            <a:p>
              <a:pPr algn="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Service</a:t>
              </a:r>
              <a:endParaRPr lang="en-US" sz="1961" dirty="0">
                <a:solidFill>
                  <a:srgbClr val="FFFFFF"/>
                </a:solidFill>
                <a:latin typeface="Segoe UI Light"/>
                <a:ea typeface="ＭＳ Ｐゴシック" charset="0"/>
                <a:cs typeface="Segoe UI Semibold" panose="020B0702040204020203" pitchFamily="34" charset="0"/>
              </a:endParaRPr>
            </a:p>
          </p:txBody>
        </p:sp>
      </p:grpSp>
      <p:grpSp>
        <p:nvGrpSpPr>
          <p:cNvPr id="80" name="Group 79"/>
          <p:cNvGrpSpPr/>
          <p:nvPr/>
        </p:nvGrpSpPr>
        <p:grpSpPr>
          <a:xfrm>
            <a:off x="6647034" y="1337023"/>
            <a:ext cx="5225924" cy="1638258"/>
            <a:chOff x="5079169" y="4224074"/>
            <a:chExt cx="5330714" cy="1671108"/>
          </a:xfrm>
        </p:grpSpPr>
        <p:grpSp>
          <p:nvGrpSpPr>
            <p:cNvPr id="81" name="Group 80"/>
            <p:cNvGrpSpPr/>
            <p:nvPr/>
          </p:nvGrpSpPr>
          <p:grpSpPr>
            <a:xfrm>
              <a:off x="5079169" y="4224074"/>
              <a:ext cx="2338242" cy="1671108"/>
              <a:chOff x="5084066" y="4224074"/>
              <a:chExt cx="2338242" cy="1671108"/>
            </a:xfrm>
          </p:grpSpPr>
          <p:grpSp>
            <p:nvGrpSpPr>
              <p:cNvPr id="83" name="Group 82"/>
              <p:cNvGrpSpPr/>
              <p:nvPr/>
            </p:nvGrpSpPr>
            <p:grpSpPr>
              <a:xfrm>
                <a:off x="5084066" y="4224074"/>
                <a:ext cx="2338242" cy="1671108"/>
                <a:chOff x="2658482" y="4224074"/>
                <a:chExt cx="2338242" cy="1671108"/>
              </a:xfrm>
            </p:grpSpPr>
            <p:grpSp>
              <p:nvGrpSpPr>
                <p:cNvPr id="85" name="Group 84"/>
                <p:cNvGrpSpPr/>
                <p:nvPr/>
              </p:nvGrpSpPr>
              <p:grpSpPr>
                <a:xfrm>
                  <a:off x="2658482" y="4224074"/>
                  <a:ext cx="2338242" cy="1671108"/>
                  <a:chOff x="2658482" y="4224074"/>
                  <a:chExt cx="2338242" cy="1671108"/>
                </a:xfrm>
              </p:grpSpPr>
              <p:pic>
                <p:nvPicPr>
                  <p:cNvPr id="87" name="Picture 86"/>
                  <p:cNvPicPr>
                    <a:picLocks noChangeAspect="1"/>
                  </p:cNvPicPr>
                  <p:nvPr/>
                </p:nvPicPr>
                <p:blipFill>
                  <a:blip r:embed="rId4"/>
                  <a:stretch>
                    <a:fillRect/>
                  </a:stretch>
                </p:blipFill>
                <p:spPr>
                  <a:xfrm>
                    <a:off x="2658482" y="4315745"/>
                    <a:ext cx="2338242" cy="1579437"/>
                  </a:xfrm>
                  <a:prstGeom prst="rect">
                    <a:avLst/>
                  </a:prstGeom>
                </p:spPr>
              </p:pic>
              <p:sp>
                <p:nvSpPr>
                  <p:cNvPr id="88" name="Oval 87"/>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6" name="Freeform 85"/>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84" name="Picture 83"/>
              <p:cNvPicPr>
                <a:picLocks noChangeAspect="1"/>
              </p:cNvPicPr>
              <p:nvPr/>
            </p:nvPicPr>
            <p:blipFill>
              <a:blip r:embed="rId5"/>
              <a:stretch>
                <a:fillRect/>
              </a:stretch>
            </p:blipFill>
            <p:spPr>
              <a:xfrm>
                <a:off x="5836281" y="4743137"/>
                <a:ext cx="869145" cy="869145"/>
              </a:xfrm>
              <a:prstGeom prst="rect">
                <a:avLst/>
              </a:prstGeom>
            </p:spPr>
          </p:pic>
        </p:grpSp>
        <p:sp>
          <p:nvSpPr>
            <p:cNvPr id="82" name="TextBox 81"/>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89" name="Group 88"/>
          <p:cNvGrpSpPr/>
          <p:nvPr/>
        </p:nvGrpSpPr>
        <p:grpSpPr>
          <a:xfrm>
            <a:off x="7586094" y="3579073"/>
            <a:ext cx="1895406" cy="1274338"/>
            <a:chOff x="7508894" y="4145334"/>
            <a:chExt cx="2628527" cy="1767237"/>
          </a:xfrm>
        </p:grpSpPr>
        <p:pic>
          <p:nvPicPr>
            <p:cNvPr id="90" name="Picture 89"/>
            <p:cNvPicPr>
              <a:picLocks noChangeAspect="1"/>
            </p:cNvPicPr>
            <p:nvPr/>
          </p:nvPicPr>
          <p:blipFill>
            <a:blip r:embed="rId6"/>
            <a:stretch>
              <a:fillRect/>
            </a:stretch>
          </p:blipFill>
          <p:spPr>
            <a:xfrm>
              <a:off x="7508894" y="4145334"/>
              <a:ext cx="2628527" cy="1767237"/>
            </a:xfrm>
            <a:prstGeom prst="rect">
              <a:avLst/>
            </a:prstGeom>
          </p:spPr>
        </p:pic>
        <p:sp>
          <p:nvSpPr>
            <p:cNvPr id="91" name="TextBox 90"/>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spTree>
    <p:extLst>
      <p:ext uri="{BB962C8B-B14F-4D97-AF65-F5344CB8AC3E}">
        <p14:creationId xmlns:p14="http://schemas.microsoft.com/office/powerpoint/2010/main" val="302799963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407861"/>
            <a:ext cx="11200182" cy="2178802"/>
          </a:xfrm>
        </p:spPr>
        <p:txBody>
          <a:bodyPr/>
          <a:lstStyle/>
          <a:p>
            <a:r>
              <a:rPr lang="en-NZ" dirty="0" smtClean="0"/>
              <a:t>Under the Hood – </a:t>
            </a:r>
            <a:br>
              <a:rPr lang="en-NZ" dirty="0" smtClean="0"/>
            </a:br>
            <a:r>
              <a:rPr lang="en-NZ" dirty="0" smtClean="0"/>
              <a:t>Azure AD Join</a:t>
            </a:r>
            <a:endParaRPr lang="en-NZ" dirty="0"/>
          </a:p>
        </p:txBody>
      </p:sp>
      <p:sp>
        <p:nvSpPr>
          <p:cNvPr id="3" name="Text Placeholder 2"/>
          <p:cNvSpPr>
            <a:spLocks noGrp="1"/>
          </p:cNvSpPr>
          <p:nvPr>
            <p:ph type="body" sz="quarter" idx="12"/>
          </p:nvPr>
        </p:nvSpPr>
        <p:spPr/>
        <p:txBody>
          <a:bodyPr/>
          <a:lstStyle/>
          <a:p>
            <a:endParaRPr lang="en-NZ"/>
          </a:p>
        </p:txBody>
      </p:sp>
    </p:spTree>
    <p:extLst>
      <p:ext uri="{BB962C8B-B14F-4D97-AF65-F5344CB8AC3E}">
        <p14:creationId xmlns:p14="http://schemas.microsoft.com/office/powerpoint/2010/main" val="144297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617" y="1939913"/>
            <a:ext cx="11161240" cy="3114699"/>
          </a:xfrm>
          <a:prstGeom prst="rect">
            <a:avLst/>
          </a:prstGeom>
          <a:noFill/>
        </p:spPr>
        <p:txBody>
          <a:bodyPr wrap="square" lIns="182880" tIns="146304" rIns="182880" bIns="146304" rtlCol="0">
            <a:spAutoFit/>
          </a:bodyPr>
          <a:lstStyle/>
          <a:p>
            <a:pPr algn="ctr">
              <a:lnSpc>
                <a:spcPct val="90000"/>
              </a:lnSpc>
              <a:spcAft>
                <a:spcPts val="600"/>
              </a:spcAft>
            </a:pPr>
            <a:r>
              <a:rPr lang="en-NZ" sz="6600" dirty="0" smtClean="0">
                <a:gradFill>
                  <a:gsLst>
                    <a:gs pos="2917">
                      <a:schemeClr val="tx1"/>
                    </a:gs>
                    <a:gs pos="30000">
                      <a:schemeClr val="tx1"/>
                    </a:gs>
                  </a:gsLst>
                  <a:lin ang="5400000" scaled="0"/>
                </a:gradFill>
              </a:rPr>
              <a:t>Azure AD Join &amp;</a:t>
            </a:r>
          </a:p>
          <a:p>
            <a:pPr algn="ctr">
              <a:lnSpc>
                <a:spcPct val="90000"/>
              </a:lnSpc>
              <a:spcAft>
                <a:spcPts val="600"/>
              </a:spcAft>
            </a:pPr>
            <a:r>
              <a:rPr lang="en-NZ" sz="6600" dirty="0" smtClean="0">
                <a:gradFill>
                  <a:gsLst>
                    <a:gs pos="2917">
                      <a:schemeClr val="tx1"/>
                    </a:gs>
                    <a:gs pos="30000">
                      <a:schemeClr val="tx1"/>
                    </a:gs>
                  </a:gsLst>
                  <a:lin ang="5400000" scaled="0"/>
                </a:gradFill>
              </a:rPr>
              <a:t>Single Sign On to Azure AD Federated Applications</a:t>
            </a:r>
          </a:p>
        </p:txBody>
      </p:sp>
    </p:spTree>
    <p:extLst>
      <p:ext uri="{BB962C8B-B14F-4D97-AF65-F5344CB8AC3E}">
        <p14:creationId xmlns:p14="http://schemas.microsoft.com/office/powerpoint/2010/main" val="149301627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617" y="2892482"/>
            <a:ext cx="11161240" cy="1209562"/>
          </a:xfrm>
          <a:prstGeom prst="rect">
            <a:avLst/>
          </a:prstGeom>
          <a:noFill/>
        </p:spPr>
        <p:txBody>
          <a:bodyPr wrap="square" lIns="182880" tIns="146304" rIns="182880" bIns="146304" rtlCol="0">
            <a:spAutoFit/>
          </a:bodyPr>
          <a:lstStyle/>
          <a:p>
            <a:pPr algn="ctr">
              <a:lnSpc>
                <a:spcPct val="90000"/>
              </a:lnSpc>
              <a:spcAft>
                <a:spcPts val="600"/>
              </a:spcAft>
            </a:pPr>
            <a:r>
              <a:rPr lang="en-NZ" sz="6600" dirty="0" smtClean="0">
                <a:gradFill>
                  <a:gsLst>
                    <a:gs pos="2917">
                      <a:schemeClr val="tx1"/>
                    </a:gs>
                    <a:gs pos="30000">
                      <a:schemeClr val="tx1"/>
                    </a:gs>
                  </a:gsLst>
                  <a:lin ang="5400000" scaled="0"/>
                </a:gradFill>
              </a:rPr>
              <a:t>Primary Refresh Tokens</a:t>
            </a:r>
          </a:p>
        </p:txBody>
      </p:sp>
    </p:spTree>
    <p:extLst>
      <p:ext uri="{BB962C8B-B14F-4D97-AF65-F5344CB8AC3E}">
        <p14:creationId xmlns:p14="http://schemas.microsoft.com/office/powerpoint/2010/main" val="5935806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14456206">
            <a:off x="4662183" y="1667896"/>
            <a:ext cx="351287" cy="4310632"/>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2" name="Group 1"/>
          <p:cNvGrpSpPr/>
          <p:nvPr/>
        </p:nvGrpSpPr>
        <p:grpSpPr>
          <a:xfrm>
            <a:off x="6647034" y="1337023"/>
            <a:ext cx="5225924" cy="1638258"/>
            <a:chOff x="5079169" y="4224074"/>
            <a:chExt cx="5330714" cy="1671108"/>
          </a:xfrm>
        </p:grpSpPr>
        <p:grpSp>
          <p:nvGrpSpPr>
            <p:cNvPr id="3" name="Group 2"/>
            <p:cNvGrpSpPr/>
            <p:nvPr/>
          </p:nvGrpSpPr>
          <p:grpSpPr>
            <a:xfrm>
              <a:off x="5079169" y="4224074"/>
              <a:ext cx="2338242" cy="1671108"/>
              <a:chOff x="5084066" y="4224074"/>
              <a:chExt cx="2338242" cy="1671108"/>
            </a:xfrm>
          </p:grpSpPr>
          <p:grpSp>
            <p:nvGrpSpPr>
              <p:cNvPr id="5" name="Group 4"/>
              <p:cNvGrpSpPr/>
              <p:nvPr/>
            </p:nvGrpSpPr>
            <p:grpSpPr>
              <a:xfrm>
                <a:off x="5084066" y="4224074"/>
                <a:ext cx="2338242" cy="1671108"/>
                <a:chOff x="2658482" y="4224074"/>
                <a:chExt cx="2338242" cy="1671108"/>
              </a:xfrm>
            </p:grpSpPr>
            <p:grpSp>
              <p:nvGrpSpPr>
                <p:cNvPr id="7" name="Group 6"/>
                <p:cNvGrpSpPr/>
                <p:nvPr/>
              </p:nvGrpSpPr>
              <p:grpSpPr>
                <a:xfrm>
                  <a:off x="2658482" y="4224074"/>
                  <a:ext cx="2338242" cy="1671108"/>
                  <a:chOff x="2658482" y="4224074"/>
                  <a:chExt cx="2338242" cy="1671108"/>
                </a:xfrm>
              </p:grpSpPr>
              <p:pic>
                <p:nvPicPr>
                  <p:cNvPr id="9" name="Picture 8"/>
                  <p:cNvPicPr>
                    <a:picLocks noChangeAspect="1"/>
                  </p:cNvPicPr>
                  <p:nvPr/>
                </p:nvPicPr>
                <p:blipFill>
                  <a:blip r:embed="rId3"/>
                  <a:stretch>
                    <a:fillRect/>
                  </a:stretch>
                </p:blipFill>
                <p:spPr>
                  <a:xfrm>
                    <a:off x="2658482" y="4315745"/>
                    <a:ext cx="2338242" cy="1579437"/>
                  </a:xfrm>
                  <a:prstGeom prst="rect">
                    <a:avLst/>
                  </a:prstGeom>
                </p:spPr>
              </p:pic>
              <p:sp>
                <p:nvSpPr>
                  <p:cNvPr id="10" name="Oval 9"/>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 name="Freeform 7"/>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6" name="Picture 5"/>
              <p:cNvPicPr>
                <a:picLocks noChangeAspect="1"/>
              </p:cNvPicPr>
              <p:nvPr/>
            </p:nvPicPr>
            <p:blipFill>
              <a:blip r:embed="rId4"/>
              <a:stretch>
                <a:fillRect/>
              </a:stretch>
            </p:blipFill>
            <p:spPr>
              <a:xfrm>
                <a:off x="5836281" y="4743137"/>
                <a:ext cx="869145" cy="869145"/>
              </a:xfrm>
              <a:prstGeom prst="rect">
                <a:avLst/>
              </a:prstGeom>
            </p:spPr>
          </p:pic>
        </p:grpSp>
        <p:sp>
          <p:nvSpPr>
            <p:cNvPr id="4" name="TextBox 3"/>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71" name="Group 70"/>
          <p:cNvGrpSpPr/>
          <p:nvPr/>
        </p:nvGrpSpPr>
        <p:grpSpPr>
          <a:xfrm>
            <a:off x="1644946" y="4345080"/>
            <a:ext cx="2295524" cy="1357313"/>
            <a:chOff x="3579812" y="4800602"/>
            <a:chExt cx="2295524" cy="1357313"/>
          </a:xfrm>
        </p:grpSpPr>
        <p:grpSp>
          <p:nvGrpSpPr>
            <p:cNvPr id="18" name="Group 4"/>
            <p:cNvGrpSpPr>
              <a:grpSpLocks noChangeAspect="1"/>
            </p:cNvGrpSpPr>
            <p:nvPr/>
          </p:nvGrpSpPr>
          <p:grpSpPr bwMode="auto">
            <a:xfrm>
              <a:off x="3579812" y="4800602"/>
              <a:ext cx="2295524" cy="1357313"/>
              <a:chOff x="2255" y="3024"/>
              <a:chExt cx="1446" cy="855"/>
            </a:xfrm>
          </p:grpSpPr>
          <p:sp>
            <p:nvSpPr>
              <p:cNvPr id="19"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3" name="TextBox 62"/>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64"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5"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66"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67"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8"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26" name="TextBox 25"/>
          <p:cNvSpPr txBox="1"/>
          <p:nvPr/>
        </p:nvSpPr>
        <p:spPr>
          <a:xfrm>
            <a:off x="1398881" y="2060543"/>
            <a:ext cx="4367777" cy="960263"/>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Dave authenticates to Azure AD as part of logon process</a:t>
            </a:r>
          </a:p>
        </p:txBody>
      </p:sp>
      <p:grpSp>
        <p:nvGrpSpPr>
          <p:cNvPr id="90" name="Group 89"/>
          <p:cNvGrpSpPr/>
          <p:nvPr/>
        </p:nvGrpSpPr>
        <p:grpSpPr>
          <a:xfrm>
            <a:off x="193713" y="3303649"/>
            <a:ext cx="1836847" cy="3440175"/>
            <a:chOff x="3743325" y="4635502"/>
            <a:chExt cx="1211263" cy="2268538"/>
          </a:xfrm>
        </p:grpSpPr>
        <p:sp>
          <p:nvSpPr>
            <p:cNvPr id="88" name="Rectangle 11"/>
            <p:cNvSpPr>
              <a:spLocks noChangeArrowheads="1"/>
            </p:cNvSpPr>
            <p:nvPr/>
          </p:nvSpPr>
          <p:spPr bwMode="auto">
            <a:xfrm flipH="1">
              <a:off x="4306514" y="5402333"/>
              <a:ext cx="106363" cy="633413"/>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9" name="Freeform 12"/>
            <p:cNvSpPr>
              <a:spLocks/>
            </p:cNvSpPr>
            <p:nvPr/>
          </p:nvSpPr>
          <p:spPr bwMode="auto">
            <a:xfrm flipH="1">
              <a:off x="4304926" y="5927795"/>
              <a:ext cx="107950" cy="215900"/>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nvGrpSpPr>
            <p:cNvPr id="11" name="Group 4"/>
            <p:cNvGrpSpPr>
              <a:grpSpLocks noChangeAspect="1"/>
            </p:cNvGrpSpPr>
            <p:nvPr/>
          </p:nvGrpSpPr>
          <p:grpSpPr bwMode="auto">
            <a:xfrm>
              <a:off x="3743325" y="4635502"/>
              <a:ext cx="1211263" cy="2268538"/>
              <a:chOff x="2358" y="2920"/>
              <a:chExt cx="763" cy="1429"/>
            </a:xfrm>
          </p:grpSpPr>
          <p:sp>
            <p:nvSpPr>
              <p:cNvPr id="12" name="AutoShape 3"/>
              <p:cNvSpPr>
                <a:spLocks noChangeAspect="1" noChangeArrowheads="1" noTextEdit="1"/>
              </p:cNvSpPr>
              <p:nvPr/>
            </p:nvSpPr>
            <p:spPr bwMode="auto">
              <a:xfrm>
                <a:off x="2358" y="2921"/>
                <a:ext cx="763"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Freeform 5"/>
              <p:cNvSpPr>
                <a:spLocks/>
              </p:cNvSpPr>
              <p:nvPr/>
            </p:nvSpPr>
            <p:spPr bwMode="auto">
              <a:xfrm>
                <a:off x="2461" y="3053"/>
                <a:ext cx="228" cy="48"/>
              </a:xfrm>
              <a:custGeom>
                <a:avLst/>
                <a:gdLst>
                  <a:gd name="T0" fmla="*/ 0 w 172"/>
                  <a:gd name="T1" fmla="*/ 27 h 36"/>
                  <a:gd name="T2" fmla="*/ 9 w 172"/>
                  <a:gd name="T3" fmla="*/ 36 h 36"/>
                  <a:gd name="T4" fmla="*/ 163 w 172"/>
                  <a:gd name="T5" fmla="*/ 36 h 36"/>
                  <a:gd name="T6" fmla="*/ 172 w 172"/>
                  <a:gd name="T7" fmla="*/ 27 h 36"/>
                  <a:gd name="T8" fmla="*/ 172 w 172"/>
                  <a:gd name="T9" fmla="*/ 9 h 36"/>
                  <a:gd name="T10" fmla="*/ 163 w 172"/>
                  <a:gd name="T11" fmla="*/ 0 h 36"/>
                  <a:gd name="T12" fmla="*/ 9 w 172"/>
                  <a:gd name="T13" fmla="*/ 0 h 36"/>
                  <a:gd name="T14" fmla="*/ 0 w 172"/>
                  <a:gd name="T15" fmla="*/ 9 h 36"/>
                  <a:gd name="T16" fmla="*/ 0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0" y="27"/>
                    </a:moveTo>
                    <a:cubicBezTo>
                      <a:pt x="0" y="32"/>
                      <a:pt x="4" y="36"/>
                      <a:pt x="9" y="36"/>
                    </a:cubicBezTo>
                    <a:cubicBezTo>
                      <a:pt x="163" y="36"/>
                      <a:pt x="163" y="36"/>
                      <a:pt x="163" y="36"/>
                    </a:cubicBezTo>
                    <a:cubicBezTo>
                      <a:pt x="168" y="36"/>
                      <a:pt x="172" y="32"/>
                      <a:pt x="172" y="27"/>
                    </a:cubicBezTo>
                    <a:cubicBezTo>
                      <a:pt x="172" y="9"/>
                      <a:pt x="172" y="9"/>
                      <a:pt x="172" y="9"/>
                    </a:cubicBezTo>
                    <a:cubicBezTo>
                      <a:pt x="172" y="4"/>
                      <a:pt x="168" y="0"/>
                      <a:pt x="163" y="0"/>
                    </a:cubicBezTo>
                    <a:cubicBezTo>
                      <a:pt x="9" y="0"/>
                      <a:pt x="9" y="0"/>
                      <a:pt x="9" y="0"/>
                    </a:cubicBezTo>
                    <a:cubicBezTo>
                      <a:pt x="4" y="0"/>
                      <a:pt x="0" y="4"/>
                      <a:pt x="0" y="9"/>
                    </a:cubicBezTo>
                    <a:lnTo>
                      <a:pt x="0" y="27"/>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 name="Freeform 6"/>
              <p:cNvSpPr>
                <a:spLocks/>
              </p:cNvSpPr>
              <p:nvPr/>
            </p:nvSpPr>
            <p:spPr bwMode="auto">
              <a:xfrm>
                <a:off x="2635" y="4271"/>
                <a:ext cx="150" cy="78"/>
              </a:xfrm>
              <a:custGeom>
                <a:avLst/>
                <a:gdLst>
                  <a:gd name="T0" fmla="*/ 49 w 113"/>
                  <a:gd name="T1" fmla="*/ 0 h 59"/>
                  <a:gd name="T2" fmla="*/ 113 w 113"/>
                  <a:gd name="T3" fmla="*/ 59 h 59"/>
                  <a:gd name="T4" fmla="*/ 49 w 113"/>
                  <a:gd name="T5" fmla="*/ 59 h 59"/>
                  <a:gd name="T6" fmla="*/ 0 w 113"/>
                  <a:gd name="T7" fmla="*/ 59 h 59"/>
                  <a:gd name="T8" fmla="*/ 0 w 113"/>
                  <a:gd name="T9" fmla="*/ 0 h 59"/>
                  <a:gd name="T10" fmla="*/ 49 w 113"/>
                  <a:gd name="T11" fmla="*/ 0 h 59"/>
                </a:gdLst>
                <a:ahLst/>
                <a:cxnLst>
                  <a:cxn ang="0">
                    <a:pos x="T0" y="T1"/>
                  </a:cxn>
                  <a:cxn ang="0">
                    <a:pos x="T2" y="T3"/>
                  </a:cxn>
                  <a:cxn ang="0">
                    <a:pos x="T4" y="T5"/>
                  </a:cxn>
                  <a:cxn ang="0">
                    <a:pos x="T6" y="T7"/>
                  </a:cxn>
                  <a:cxn ang="0">
                    <a:pos x="T8" y="T9"/>
                  </a:cxn>
                  <a:cxn ang="0">
                    <a:pos x="T10" y="T11"/>
                  </a:cxn>
                </a:cxnLst>
                <a:rect l="0" t="0" r="r" b="b"/>
                <a:pathLst>
                  <a:path w="113" h="59">
                    <a:moveTo>
                      <a:pt x="49" y="0"/>
                    </a:moveTo>
                    <a:cubicBezTo>
                      <a:pt x="82" y="0"/>
                      <a:pt x="110" y="26"/>
                      <a:pt x="113" y="59"/>
                    </a:cubicBezTo>
                    <a:cubicBezTo>
                      <a:pt x="49" y="59"/>
                      <a:pt x="49" y="59"/>
                      <a:pt x="49" y="59"/>
                    </a:cubicBezTo>
                    <a:cubicBezTo>
                      <a:pt x="0" y="59"/>
                      <a:pt x="0" y="59"/>
                      <a:pt x="0" y="59"/>
                    </a:cubicBezTo>
                    <a:cubicBezTo>
                      <a:pt x="0" y="0"/>
                      <a:pt x="0" y="0"/>
                      <a:pt x="0" y="0"/>
                    </a:cubicBezTo>
                    <a:lnTo>
                      <a:pt x="49"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 name="Freeform 7"/>
              <p:cNvSpPr>
                <a:spLocks/>
              </p:cNvSpPr>
              <p:nvPr/>
            </p:nvSpPr>
            <p:spPr bwMode="auto">
              <a:xfrm>
                <a:off x="2451" y="3676"/>
                <a:ext cx="249" cy="604"/>
              </a:xfrm>
              <a:custGeom>
                <a:avLst/>
                <a:gdLst>
                  <a:gd name="T0" fmla="*/ 0 w 249"/>
                  <a:gd name="T1" fmla="*/ 0 h 604"/>
                  <a:gd name="T2" fmla="*/ 0 w 249"/>
                  <a:gd name="T3" fmla="*/ 0 h 604"/>
                  <a:gd name="T4" fmla="*/ 65 w 249"/>
                  <a:gd name="T5" fmla="*/ 0 h 604"/>
                  <a:gd name="T6" fmla="*/ 184 w 249"/>
                  <a:gd name="T7" fmla="*/ 0 h 604"/>
                  <a:gd name="T8" fmla="*/ 249 w 249"/>
                  <a:gd name="T9" fmla="*/ 0 h 604"/>
                  <a:gd name="T10" fmla="*/ 249 w 249"/>
                  <a:gd name="T11" fmla="*/ 82 h 604"/>
                  <a:gd name="T12" fmla="*/ 249 w 249"/>
                  <a:gd name="T13" fmla="*/ 604 h 604"/>
                  <a:gd name="T14" fmla="*/ 184 w 249"/>
                  <a:gd name="T15" fmla="*/ 604 h 604"/>
                  <a:gd name="T16" fmla="*/ 184 w 249"/>
                  <a:gd name="T17" fmla="*/ 82 h 604"/>
                  <a:gd name="T18" fmla="*/ 65 w 249"/>
                  <a:gd name="T19" fmla="*/ 82 h 604"/>
                  <a:gd name="T20" fmla="*/ 65 w 249"/>
                  <a:gd name="T21" fmla="*/ 604 h 604"/>
                  <a:gd name="T22" fmla="*/ 0 w 249"/>
                  <a:gd name="T23" fmla="*/ 604 h 604"/>
                  <a:gd name="T24" fmla="*/ 0 w 249"/>
                  <a:gd name="T25" fmla="*/ 82 h 604"/>
                  <a:gd name="T26" fmla="*/ 0 w 249"/>
                  <a:gd name="T27" fmla="*/ 82 h 604"/>
                  <a:gd name="T28" fmla="*/ 0 w 249"/>
                  <a:gd name="T2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604">
                    <a:moveTo>
                      <a:pt x="0" y="0"/>
                    </a:moveTo>
                    <a:lnTo>
                      <a:pt x="0" y="0"/>
                    </a:lnTo>
                    <a:lnTo>
                      <a:pt x="65" y="0"/>
                    </a:lnTo>
                    <a:lnTo>
                      <a:pt x="184" y="0"/>
                    </a:lnTo>
                    <a:lnTo>
                      <a:pt x="249" y="0"/>
                    </a:lnTo>
                    <a:lnTo>
                      <a:pt x="249" y="82"/>
                    </a:lnTo>
                    <a:lnTo>
                      <a:pt x="249" y="604"/>
                    </a:lnTo>
                    <a:lnTo>
                      <a:pt x="184" y="604"/>
                    </a:lnTo>
                    <a:lnTo>
                      <a:pt x="184" y="82"/>
                    </a:lnTo>
                    <a:lnTo>
                      <a:pt x="65" y="82"/>
                    </a:lnTo>
                    <a:lnTo>
                      <a:pt x="65" y="604"/>
                    </a:lnTo>
                    <a:lnTo>
                      <a:pt x="0" y="604"/>
                    </a:lnTo>
                    <a:lnTo>
                      <a:pt x="0" y="82"/>
                    </a:lnTo>
                    <a:lnTo>
                      <a:pt x="0" y="82"/>
                    </a:lnTo>
                    <a:lnTo>
                      <a:pt x="0"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 name="Freeform 8"/>
              <p:cNvSpPr>
                <a:spLocks/>
              </p:cNvSpPr>
              <p:nvPr/>
            </p:nvSpPr>
            <p:spPr bwMode="auto">
              <a:xfrm>
                <a:off x="2451" y="4271"/>
                <a:ext cx="148" cy="78"/>
              </a:xfrm>
              <a:custGeom>
                <a:avLst/>
                <a:gdLst>
                  <a:gd name="T0" fmla="*/ 48 w 112"/>
                  <a:gd name="T1" fmla="*/ 0 h 59"/>
                  <a:gd name="T2" fmla="*/ 112 w 112"/>
                  <a:gd name="T3" fmla="*/ 59 h 59"/>
                  <a:gd name="T4" fmla="*/ 48 w 112"/>
                  <a:gd name="T5" fmla="*/ 59 h 59"/>
                  <a:gd name="T6" fmla="*/ 0 w 112"/>
                  <a:gd name="T7" fmla="*/ 59 h 59"/>
                  <a:gd name="T8" fmla="*/ 0 w 112"/>
                  <a:gd name="T9" fmla="*/ 0 h 59"/>
                  <a:gd name="T10" fmla="*/ 48 w 112"/>
                  <a:gd name="T11" fmla="*/ 0 h 59"/>
                </a:gdLst>
                <a:ahLst/>
                <a:cxnLst>
                  <a:cxn ang="0">
                    <a:pos x="T0" y="T1"/>
                  </a:cxn>
                  <a:cxn ang="0">
                    <a:pos x="T2" y="T3"/>
                  </a:cxn>
                  <a:cxn ang="0">
                    <a:pos x="T4" y="T5"/>
                  </a:cxn>
                  <a:cxn ang="0">
                    <a:pos x="T6" y="T7"/>
                  </a:cxn>
                  <a:cxn ang="0">
                    <a:pos x="T8" y="T9"/>
                  </a:cxn>
                  <a:cxn ang="0">
                    <a:pos x="T10" y="T11"/>
                  </a:cxn>
                </a:cxnLst>
                <a:rect l="0" t="0" r="r" b="b"/>
                <a:pathLst>
                  <a:path w="112" h="59">
                    <a:moveTo>
                      <a:pt x="48" y="0"/>
                    </a:moveTo>
                    <a:cubicBezTo>
                      <a:pt x="82" y="0"/>
                      <a:pt x="109" y="26"/>
                      <a:pt x="112" y="59"/>
                    </a:cubicBezTo>
                    <a:cubicBezTo>
                      <a:pt x="48" y="59"/>
                      <a:pt x="48" y="59"/>
                      <a:pt x="48" y="59"/>
                    </a:cubicBezTo>
                    <a:cubicBezTo>
                      <a:pt x="0" y="59"/>
                      <a:pt x="0" y="59"/>
                      <a:pt x="0" y="59"/>
                    </a:cubicBezTo>
                    <a:cubicBezTo>
                      <a:pt x="0" y="0"/>
                      <a:pt x="0" y="0"/>
                      <a:pt x="0" y="0"/>
                    </a:cubicBezTo>
                    <a:lnTo>
                      <a:pt x="48"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 name="Freeform 9"/>
              <p:cNvSpPr>
                <a:spLocks/>
              </p:cNvSpPr>
              <p:nvPr/>
            </p:nvSpPr>
            <p:spPr bwMode="auto">
              <a:xfrm>
                <a:off x="2359" y="3229"/>
                <a:ext cx="432" cy="447"/>
              </a:xfrm>
              <a:custGeom>
                <a:avLst/>
                <a:gdLst>
                  <a:gd name="T0" fmla="*/ 69 w 326"/>
                  <a:gd name="T1" fmla="*/ 0 h 338"/>
                  <a:gd name="T2" fmla="*/ 257 w 326"/>
                  <a:gd name="T3" fmla="*/ 0 h 338"/>
                  <a:gd name="T4" fmla="*/ 326 w 326"/>
                  <a:gd name="T5" fmla="*/ 69 h 338"/>
                  <a:gd name="T6" fmla="*/ 326 w 326"/>
                  <a:gd name="T7" fmla="*/ 127 h 338"/>
                  <a:gd name="T8" fmla="*/ 257 w 326"/>
                  <a:gd name="T9" fmla="*/ 127 h 338"/>
                  <a:gd name="T10" fmla="*/ 257 w 326"/>
                  <a:gd name="T11" fmla="*/ 338 h 338"/>
                  <a:gd name="T12" fmla="*/ 69 w 326"/>
                  <a:gd name="T13" fmla="*/ 338 h 338"/>
                  <a:gd name="T14" fmla="*/ 69 w 326"/>
                  <a:gd name="T15" fmla="*/ 127 h 338"/>
                  <a:gd name="T16" fmla="*/ 0 w 326"/>
                  <a:gd name="T17" fmla="*/ 127 h 338"/>
                  <a:gd name="T18" fmla="*/ 0 w 326"/>
                  <a:gd name="T19" fmla="*/ 69 h 338"/>
                  <a:gd name="T20" fmla="*/ 69 w 32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38">
                    <a:moveTo>
                      <a:pt x="69" y="0"/>
                    </a:moveTo>
                    <a:cubicBezTo>
                      <a:pt x="257" y="0"/>
                      <a:pt x="257" y="0"/>
                      <a:pt x="257" y="0"/>
                    </a:cubicBezTo>
                    <a:cubicBezTo>
                      <a:pt x="295" y="0"/>
                      <a:pt x="326" y="31"/>
                      <a:pt x="326" y="69"/>
                    </a:cubicBezTo>
                    <a:cubicBezTo>
                      <a:pt x="326" y="127"/>
                      <a:pt x="326" y="127"/>
                      <a:pt x="326" y="127"/>
                    </a:cubicBezTo>
                    <a:cubicBezTo>
                      <a:pt x="257" y="127"/>
                      <a:pt x="257" y="127"/>
                      <a:pt x="257" y="127"/>
                    </a:cubicBezTo>
                    <a:cubicBezTo>
                      <a:pt x="257" y="338"/>
                      <a:pt x="257" y="338"/>
                      <a:pt x="257" y="338"/>
                    </a:cubicBezTo>
                    <a:cubicBezTo>
                      <a:pt x="69" y="338"/>
                      <a:pt x="69" y="338"/>
                      <a:pt x="69" y="338"/>
                    </a:cubicBezTo>
                    <a:cubicBezTo>
                      <a:pt x="69" y="127"/>
                      <a:pt x="69" y="127"/>
                      <a:pt x="69" y="127"/>
                    </a:cubicBezTo>
                    <a:cubicBezTo>
                      <a:pt x="0" y="127"/>
                      <a:pt x="0" y="127"/>
                      <a:pt x="0" y="127"/>
                    </a:cubicBezTo>
                    <a:cubicBezTo>
                      <a:pt x="0" y="69"/>
                      <a:pt x="0" y="69"/>
                      <a:pt x="0" y="69"/>
                    </a:cubicBezTo>
                    <a:cubicBezTo>
                      <a:pt x="0" y="31"/>
                      <a:pt x="31" y="0"/>
                      <a:pt x="69" y="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 name="Rectangle 11"/>
              <p:cNvSpPr>
                <a:spLocks noChangeArrowheads="1"/>
              </p:cNvSpPr>
              <p:nvPr/>
            </p:nvSpPr>
            <p:spPr bwMode="auto">
              <a:xfrm>
                <a:off x="2371" y="3397"/>
                <a:ext cx="67" cy="399"/>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Freeform 12"/>
              <p:cNvSpPr>
                <a:spLocks/>
              </p:cNvSpPr>
              <p:nvPr/>
            </p:nvSpPr>
            <p:spPr bwMode="auto">
              <a:xfrm>
                <a:off x="2370" y="3728"/>
                <a:ext cx="68" cy="136"/>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4" name="Freeform 17"/>
              <p:cNvSpPr>
                <a:spLocks/>
              </p:cNvSpPr>
              <p:nvPr/>
            </p:nvSpPr>
            <p:spPr bwMode="auto">
              <a:xfrm>
                <a:off x="2536" y="3138"/>
                <a:ext cx="79" cy="131"/>
              </a:xfrm>
              <a:custGeom>
                <a:avLst/>
                <a:gdLst>
                  <a:gd name="T0" fmla="*/ 39 w 79"/>
                  <a:gd name="T1" fmla="*/ 131 h 131"/>
                  <a:gd name="T2" fmla="*/ 79 w 79"/>
                  <a:gd name="T3" fmla="*/ 91 h 131"/>
                  <a:gd name="T4" fmla="*/ 79 w 79"/>
                  <a:gd name="T5" fmla="*/ 0 h 131"/>
                  <a:gd name="T6" fmla="*/ 0 w 79"/>
                  <a:gd name="T7" fmla="*/ 0 h 131"/>
                  <a:gd name="T8" fmla="*/ 0 w 79"/>
                  <a:gd name="T9" fmla="*/ 91 h 131"/>
                  <a:gd name="T10" fmla="*/ 39 w 79"/>
                  <a:gd name="T11" fmla="*/ 131 h 131"/>
                </a:gdLst>
                <a:ahLst/>
                <a:cxnLst>
                  <a:cxn ang="0">
                    <a:pos x="T0" y="T1"/>
                  </a:cxn>
                  <a:cxn ang="0">
                    <a:pos x="T2" y="T3"/>
                  </a:cxn>
                  <a:cxn ang="0">
                    <a:pos x="T4" y="T5"/>
                  </a:cxn>
                  <a:cxn ang="0">
                    <a:pos x="T6" y="T7"/>
                  </a:cxn>
                  <a:cxn ang="0">
                    <a:pos x="T8" y="T9"/>
                  </a:cxn>
                  <a:cxn ang="0">
                    <a:pos x="T10" y="T11"/>
                  </a:cxn>
                </a:cxnLst>
                <a:rect l="0" t="0" r="r" b="b"/>
                <a:pathLst>
                  <a:path w="79" h="131">
                    <a:moveTo>
                      <a:pt x="39" y="131"/>
                    </a:moveTo>
                    <a:lnTo>
                      <a:pt x="79" y="91"/>
                    </a:lnTo>
                    <a:lnTo>
                      <a:pt x="79" y="0"/>
                    </a:lnTo>
                    <a:lnTo>
                      <a:pt x="0" y="0"/>
                    </a:lnTo>
                    <a:lnTo>
                      <a:pt x="0" y="91"/>
                    </a:lnTo>
                    <a:lnTo>
                      <a:pt x="39" y="131"/>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6" name="Freeform 18"/>
              <p:cNvSpPr>
                <a:spLocks/>
              </p:cNvSpPr>
              <p:nvPr/>
            </p:nvSpPr>
            <p:spPr bwMode="auto">
              <a:xfrm>
                <a:off x="2536" y="3138"/>
                <a:ext cx="79" cy="69"/>
              </a:xfrm>
              <a:custGeom>
                <a:avLst/>
                <a:gdLst>
                  <a:gd name="T0" fmla="*/ 60 w 60"/>
                  <a:gd name="T1" fmla="*/ 48 h 52"/>
                  <a:gd name="T2" fmla="*/ 30 w 60"/>
                  <a:gd name="T3" fmla="*/ 52 h 52"/>
                  <a:gd name="T4" fmla="*/ 0 w 60"/>
                  <a:gd name="T5" fmla="*/ 48 h 52"/>
                  <a:gd name="T6" fmla="*/ 0 w 60"/>
                  <a:gd name="T7" fmla="*/ 0 h 52"/>
                  <a:gd name="T8" fmla="*/ 60 w 60"/>
                  <a:gd name="T9" fmla="*/ 0 h 52"/>
                  <a:gd name="T10" fmla="*/ 6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60" y="48"/>
                    </a:moveTo>
                    <a:cubicBezTo>
                      <a:pt x="50" y="51"/>
                      <a:pt x="40" y="52"/>
                      <a:pt x="30" y="52"/>
                    </a:cubicBezTo>
                    <a:cubicBezTo>
                      <a:pt x="20" y="52"/>
                      <a:pt x="10" y="51"/>
                      <a:pt x="0" y="48"/>
                    </a:cubicBezTo>
                    <a:cubicBezTo>
                      <a:pt x="0" y="0"/>
                      <a:pt x="0" y="0"/>
                      <a:pt x="0" y="0"/>
                    </a:cubicBezTo>
                    <a:cubicBezTo>
                      <a:pt x="60" y="0"/>
                      <a:pt x="60" y="0"/>
                      <a:pt x="60" y="0"/>
                    </a:cubicBezTo>
                    <a:lnTo>
                      <a:pt x="60" y="48"/>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 name="Freeform 19"/>
              <p:cNvSpPr>
                <a:spLocks/>
              </p:cNvSpPr>
              <p:nvPr/>
            </p:nvSpPr>
            <p:spPr bwMode="auto">
              <a:xfrm>
                <a:off x="2481" y="2920"/>
                <a:ext cx="187" cy="127"/>
              </a:xfrm>
              <a:custGeom>
                <a:avLst/>
                <a:gdLst>
                  <a:gd name="T0" fmla="*/ 71 w 141"/>
                  <a:gd name="T1" fmla="*/ 0 h 96"/>
                  <a:gd name="T2" fmla="*/ 141 w 141"/>
                  <a:gd name="T3" fmla="*/ 70 h 96"/>
                  <a:gd name="T4" fmla="*/ 141 w 141"/>
                  <a:gd name="T5" fmla="*/ 96 h 96"/>
                  <a:gd name="T6" fmla="*/ 0 w 141"/>
                  <a:gd name="T7" fmla="*/ 96 h 96"/>
                  <a:gd name="T8" fmla="*/ 0 w 141"/>
                  <a:gd name="T9" fmla="*/ 70 h 96"/>
                  <a:gd name="T10" fmla="*/ 71 w 141"/>
                  <a:gd name="T11" fmla="*/ 0 h 96"/>
                </a:gdLst>
                <a:ahLst/>
                <a:cxnLst>
                  <a:cxn ang="0">
                    <a:pos x="T0" y="T1"/>
                  </a:cxn>
                  <a:cxn ang="0">
                    <a:pos x="T2" y="T3"/>
                  </a:cxn>
                  <a:cxn ang="0">
                    <a:pos x="T4" y="T5"/>
                  </a:cxn>
                  <a:cxn ang="0">
                    <a:pos x="T6" y="T7"/>
                  </a:cxn>
                  <a:cxn ang="0">
                    <a:pos x="T8" y="T9"/>
                  </a:cxn>
                  <a:cxn ang="0">
                    <a:pos x="T10" y="T11"/>
                  </a:cxn>
                </a:cxnLst>
                <a:rect l="0" t="0" r="r" b="b"/>
                <a:pathLst>
                  <a:path w="141" h="96">
                    <a:moveTo>
                      <a:pt x="71" y="0"/>
                    </a:moveTo>
                    <a:cubicBezTo>
                      <a:pt x="109" y="0"/>
                      <a:pt x="141" y="31"/>
                      <a:pt x="141" y="70"/>
                    </a:cubicBezTo>
                    <a:cubicBezTo>
                      <a:pt x="141" y="96"/>
                      <a:pt x="141" y="96"/>
                      <a:pt x="141" y="96"/>
                    </a:cubicBezTo>
                    <a:cubicBezTo>
                      <a:pt x="0" y="96"/>
                      <a:pt x="0" y="96"/>
                      <a:pt x="0" y="96"/>
                    </a:cubicBezTo>
                    <a:cubicBezTo>
                      <a:pt x="0" y="70"/>
                      <a:pt x="0" y="70"/>
                      <a:pt x="0" y="70"/>
                    </a:cubicBezTo>
                    <a:cubicBezTo>
                      <a:pt x="0" y="31"/>
                      <a:pt x="32" y="0"/>
                      <a:pt x="7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 name="Freeform 20"/>
              <p:cNvSpPr>
                <a:spLocks/>
              </p:cNvSpPr>
              <p:nvPr/>
            </p:nvSpPr>
            <p:spPr bwMode="auto">
              <a:xfrm>
                <a:off x="2481" y="3016"/>
                <a:ext cx="187" cy="175"/>
              </a:xfrm>
              <a:custGeom>
                <a:avLst/>
                <a:gdLst>
                  <a:gd name="T0" fmla="*/ 141 w 141"/>
                  <a:gd name="T1" fmla="*/ 0 h 132"/>
                  <a:gd name="T2" fmla="*/ 141 w 141"/>
                  <a:gd name="T3" fmla="*/ 109 h 132"/>
                  <a:gd name="T4" fmla="*/ 71 w 141"/>
                  <a:gd name="T5" fmla="*/ 132 h 132"/>
                  <a:gd name="T6" fmla="*/ 0 w 141"/>
                  <a:gd name="T7" fmla="*/ 109 h 132"/>
                  <a:gd name="T8" fmla="*/ 0 w 141"/>
                  <a:gd name="T9" fmla="*/ 0 h 132"/>
                  <a:gd name="T10" fmla="*/ 141 w 141"/>
                  <a:gd name="T11" fmla="*/ 0 h 132"/>
                </a:gdLst>
                <a:ahLst/>
                <a:cxnLst>
                  <a:cxn ang="0">
                    <a:pos x="T0" y="T1"/>
                  </a:cxn>
                  <a:cxn ang="0">
                    <a:pos x="T2" y="T3"/>
                  </a:cxn>
                  <a:cxn ang="0">
                    <a:pos x="T4" y="T5"/>
                  </a:cxn>
                  <a:cxn ang="0">
                    <a:pos x="T6" y="T7"/>
                  </a:cxn>
                  <a:cxn ang="0">
                    <a:pos x="T8" y="T9"/>
                  </a:cxn>
                  <a:cxn ang="0">
                    <a:pos x="T10" y="T11"/>
                  </a:cxn>
                </a:cxnLst>
                <a:rect l="0" t="0" r="r" b="b"/>
                <a:pathLst>
                  <a:path w="141" h="132">
                    <a:moveTo>
                      <a:pt x="141" y="0"/>
                    </a:moveTo>
                    <a:cubicBezTo>
                      <a:pt x="141" y="109"/>
                      <a:pt x="141" y="109"/>
                      <a:pt x="141" y="109"/>
                    </a:cubicBezTo>
                    <a:cubicBezTo>
                      <a:pt x="122" y="124"/>
                      <a:pt x="97" y="132"/>
                      <a:pt x="71" y="132"/>
                    </a:cubicBezTo>
                    <a:cubicBezTo>
                      <a:pt x="45" y="132"/>
                      <a:pt x="20" y="124"/>
                      <a:pt x="0" y="109"/>
                    </a:cubicBezTo>
                    <a:cubicBezTo>
                      <a:pt x="0" y="0"/>
                      <a:pt x="0" y="0"/>
                      <a:pt x="0" y="0"/>
                    </a:cubicBezTo>
                    <a:lnTo>
                      <a:pt x="141"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3" name="Rectangle 21"/>
              <p:cNvSpPr>
                <a:spLocks noChangeArrowheads="1"/>
              </p:cNvSpPr>
              <p:nvPr/>
            </p:nvSpPr>
            <p:spPr bwMode="auto">
              <a:xfrm>
                <a:off x="2371"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4" name="Rectangle 22"/>
              <p:cNvSpPr>
                <a:spLocks noChangeArrowheads="1"/>
              </p:cNvSpPr>
              <p:nvPr/>
            </p:nvSpPr>
            <p:spPr bwMode="auto">
              <a:xfrm>
                <a:off x="2712"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3" name="Freeform 23"/>
              <p:cNvSpPr>
                <a:spLocks/>
              </p:cNvSpPr>
              <p:nvPr/>
            </p:nvSpPr>
            <p:spPr bwMode="auto">
              <a:xfrm>
                <a:off x="2489" y="3052"/>
                <a:ext cx="172" cy="44"/>
              </a:xfrm>
              <a:custGeom>
                <a:avLst/>
                <a:gdLst>
                  <a:gd name="T0" fmla="*/ 0 w 130"/>
                  <a:gd name="T1" fmla="*/ 0 h 33"/>
                  <a:gd name="T2" fmla="*/ 0 w 130"/>
                  <a:gd name="T3" fmla="*/ 33 h 33"/>
                  <a:gd name="T4" fmla="*/ 58 w 130"/>
                  <a:gd name="T5" fmla="*/ 33 h 33"/>
                  <a:gd name="T6" fmla="*/ 58 w 130"/>
                  <a:gd name="T7" fmla="*/ 23 h 33"/>
                  <a:gd name="T8" fmla="*/ 65 w 130"/>
                  <a:gd name="T9" fmla="*/ 16 h 33"/>
                  <a:gd name="T10" fmla="*/ 72 w 130"/>
                  <a:gd name="T11" fmla="*/ 23 h 33"/>
                  <a:gd name="T12" fmla="*/ 72 w 130"/>
                  <a:gd name="T13" fmla="*/ 33 h 33"/>
                  <a:gd name="T14" fmla="*/ 130 w 130"/>
                  <a:gd name="T15" fmla="*/ 33 h 33"/>
                  <a:gd name="T16" fmla="*/ 130 w 130"/>
                  <a:gd name="T17" fmla="*/ 0 h 33"/>
                  <a:gd name="T18" fmla="*/ 0 w 1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3">
                    <a:moveTo>
                      <a:pt x="0" y="0"/>
                    </a:moveTo>
                    <a:cubicBezTo>
                      <a:pt x="0" y="33"/>
                      <a:pt x="0" y="33"/>
                      <a:pt x="0" y="33"/>
                    </a:cubicBezTo>
                    <a:cubicBezTo>
                      <a:pt x="58" y="33"/>
                      <a:pt x="58" y="33"/>
                      <a:pt x="58" y="33"/>
                    </a:cubicBezTo>
                    <a:cubicBezTo>
                      <a:pt x="58" y="23"/>
                      <a:pt x="58" y="23"/>
                      <a:pt x="58" y="23"/>
                    </a:cubicBezTo>
                    <a:cubicBezTo>
                      <a:pt x="58" y="19"/>
                      <a:pt x="61" y="16"/>
                      <a:pt x="65" y="16"/>
                    </a:cubicBezTo>
                    <a:cubicBezTo>
                      <a:pt x="69" y="16"/>
                      <a:pt x="72" y="19"/>
                      <a:pt x="72" y="23"/>
                    </a:cubicBezTo>
                    <a:cubicBezTo>
                      <a:pt x="72" y="33"/>
                      <a:pt x="72" y="33"/>
                      <a:pt x="72" y="33"/>
                    </a:cubicBezTo>
                    <a:cubicBezTo>
                      <a:pt x="130" y="33"/>
                      <a:pt x="130" y="33"/>
                      <a:pt x="130" y="33"/>
                    </a:cubicBezTo>
                    <a:cubicBezTo>
                      <a:pt x="130" y="0"/>
                      <a:pt x="130" y="0"/>
                      <a:pt x="130" y="0"/>
                    </a:cubicBezTo>
                    <a:lnTo>
                      <a:pt x="0" y="0"/>
                    </a:lnTo>
                    <a:close/>
                  </a:path>
                </a:pathLst>
              </a:custGeom>
              <a:solidFill>
                <a:srgbClr val="FB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4" name="Freeform 24"/>
              <p:cNvSpPr>
                <a:spLocks/>
              </p:cNvSpPr>
              <p:nvPr/>
            </p:nvSpPr>
            <p:spPr bwMode="auto">
              <a:xfrm>
                <a:off x="2509"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00A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5" name="Freeform 25"/>
              <p:cNvSpPr>
                <a:spLocks/>
              </p:cNvSpPr>
              <p:nvPr/>
            </p:nvSpPr>
            <p:spPr bwMode="auto">
              <a:xfrm>
                <a:off x="2595"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D5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5" name="Freeform 26"/>
              <p:cNvSpPr>
                <a:spLocks/>
              </p:cNvSpPr>
              <p:nvPr/>
            </p:nvSpPr>
            <p:spPr bwMode="auto">
              <a:xfrm>
                <a:off x="2557" y="3123"/>
                <a:ext cx="36" cy="14"/>
              </a:xfrm>
              <a:custGeom>
                <a:avLst/>
                <a:gdLst>
                  <a:gd name="T0" fmla="*/ 0 w 27"/>
                  <a:gd name="T1" fmla="*/ 0 h 10"/>
                  <a:gd name="T2" fmla="*/ 14 w 27"/>
                  <a:gd name="T3" fmla="*/ 10 h 10"/>
                  <a:gd name="T4" fmla="*/ 27 w 27"/>
                  <a:gd name="T5" fmla="*/ 0 h 10"/>
                  <a:gd name="T6" fmla="*/ 0 w 27"/>
                  <a:gd name="T7" fmla="*/ 0 h 10"/>
                </a:gdLst>
                <a:ahLst/>
                <a:cxnLst>
                  <a:cxn ang="0">
                    <a:pos x="T0" y="T1"/>
                  </a:cxn>
                  <a:cxn ang="0">
                    <a:pos x="T2" y="T3"/>
                  </a:cxn>
                  <a:cxn ang="0">
                    <a:pos x="T4" y="T5"/>
                  </a:cxn>
                  <a:cxn ang="0">
                    <a:pos x="T6" y="T7"/>
                  </a:cxn>
                </a:cxnLst>
                <a:rect l="0" t="0" r="r" b="b"/>
                <a:pathLst>
                  <a:path w="27" h="10">
                    <a:moveTo>
                      <a:pt x="0" y="0"/>
                    </a:moveTo>
                    <a:cubicBezTo>
                      <a:pt x="2" y="6"/>
                      <a:pt x="7" y="10"/>
                      <a:pt x="14" y="10"/>
                    </a:cubicBezTo>
                    <a:cubicBezTo>
                      <a:pt x="20" y="10"/>
                      <a:pt x="25" y="6"/>
                      <a:pt x="27" y="0"/>
                    </a:cubicBezTo>
                    <a:lnTo>
                      <a:pt x="0" y="0"/>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6" name="Line 27"/>
              <p:cNvSpPr>
                <a:spLocks noChangeShapeType="1"/>
              </p:cNvSpPr>
              <p:nvPr/>
            </p:nvSpPr>
            <p:spPr bwMode="auto">
              <a:xfrm>
                <a:off x="2540" y="3155"/>
                <a:ext cx="70" cy="0"/>
              </a:xfrm>
              <a:prstGeom prst="line">
                <a:avLst/>
              </a:prstGeom>
              <a:noFill/>
              <a:ln w="12700" cap="rnd">
                <a:solidFill>
                  <a:srgbClr val="49372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7" name="Freeform 28"/>
              <p:cNvSpPr>
                <a:spLocks/>
              </p:cNvSpPr>
              <p:nvPr/>
            </p:nvSpPr>
            <p:spPr bwMode="auto">
              <a:xfrm>
                <a:off x="2567" y="3163"/>
                <a:ext cx="19" cy="7"/>
              </a:xfrm>
              <a:custGeom>
                <a:avLst/>
                <a:gdLst>
                  <a:gd name="T0" fmla="*/ 14 w 14"/>
                  <a:gd name="T1" fmla="*/ 5 h 5"/>
                  <a:gd name="T2" fmla="*/ 7 w 14"/>
                  <a:gd name="T3" fmla="*/ 0 h 5"/>
                  <a:gd name="T4" fmla="*/ 0 w 14"/>
                  <a:gd name="T5" fmla="*/ 5 h 5"/>
                  <a:gd name="T6" fmla="*/ 14 w 14"/>
                  <a:gd name="T7" fmla="*/ 5 h 5"/>
                </a:gdLst>
                <a:ahLst/>
                <a:cxnLst>
                  <a:cxn ang="0">
                    <a:pos x="T0" y="T1"/>
                  </a:cxn>
                  <a:cxn ang="0">
                    <a:pos x="T2" y="T3"/>
                  </a:cxn>
                  <a:cxn ang="0">
                    <a:pos x="T4" y="T5"/>
                  </a:cxn>
                  <a:cxn ang="0">
                    <a:pos x="T6" y="T7"/>
                  </a:cxn>
                </a:cxnLst>
                <a:rect l="0" t="0" r="r" b="b"/>
                <a:pathLst>
                  <a:path w="14" h="5">
                    <a:moveTo>
                      <a:pt x="14" y="5"/>
                    </a:moveTo>
                    <a:cubicBezTo>
                      <a:pt x="13" y="2"/>
                      <a:pt x="10" y="0"/>
                      <a:pt x="7" y="0"/>
                    </a:cubicBezTo>
                    <a:cubicBezTo>
                      <a:pt x="4" y="0"/>
                      <a:pt x="1" y="2"/>
                      <a:pt x="0" y="5"/>
                    </a:cubicBezTo>
                    <a:lnTo>
                      <a:pt x="14" y="5"/>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spTree>
    <p:extLst>
      <p:ext uri="{BB962C8B-B14F-4D97-AF65-F5344CB8AC3E}">
        <p14:creationId xmlns:p14="http://schemas.microsoft.com/office/powerpoint/2010/main" val="196235479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3580763">
            <a:off x="5094560" y="1770381"/>
            <a:ext cx="351287" cy="3515566"/>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2" name="Group 1"/>
          <p:cNvGrpSpPr/>
          <p:nvPr/>
        </p:nvGrpSpPr>
        <p:grpSpPr>
          <a:xfrm>
            <a:off x="6647034" y="1337023"/>
            <a:ext cx="5225924" cy="1638258"/>
            <a:chOff x="5079169" y="4224074"/>
            <a:chExt cx="5330714" cy="1671108"/>
          </a:xfrm>
        </p:grpSpPr>
        <p:grpSp>
          <p:nvGrpSpPr>
            <p:cNvPr id="3" name="Group 2"/>
            <p:cNvGrpSpPr/>
            <p:nvPr/>
          </p:nvGrpSpPr>
          <p:grpSpPr>
            <a:xfrm>
              <a:off x="5079169" y="4224074"/>
              <a:ext cx="2338242" cy="1671108"/>
              <a:chOff x="5084066" y="4224074"/>
              <a:chExt cx="2338242" cy="1671108"/>
            </a:xfrm>
          </p:grpSpPr>
          <p:grpSp>
            <p:nvGrpSpPr>
              <p:cNvPr id="5" name="Group 4"/>
              <p:cNvGrpSpPr/>
              <p:nvPr/>
            </p:nvGrpSpPr>
            <p:grpSpPr>
              <a:xfrm>
                <a:off x="5084066" y="4224074"/>
                <a:ext cx="2338242" cy="1671108"/>
                <a:chOff x="2658482" y="4224074"/>
                <a:chExt cx="2338242" cy="1671108"/>
              </a:xfrm>
            </p:grpSpPr>
            <p:grpSp>
              <p:nvGrpSpPr>
                <p:cNvPr id="7" name="Group 6"/>
                <p:cNvGrpSpPr/>
                <p:nvPr/>
              </p:nvGrpSpPr>
              <p:grpSpPr>
                <a:xfrm>
                  <a:off x="2658482" y="4224074"/>
                  <a:ext cx="2338242" cy="1671108"/>
                  <a:chOff x="2658482" y="4224074"/>
                  <a:chExt cx="2338242" cy="1671108"/>
                </a:xfrm>
              </p:grpSpPr>
              <p:pic>
                <p:nvPicPr>
                  <p:cNvPr id="9" name="Picture 8"/>
                  <p:cNvPicPr>
                    <a:picLocks noChangeAspect="1"/>
                  </p:cNvPicPr>
                  <p:nvPr/>
                </p:nvPicPr>
                <p:blipFill>
                  <a:blip r:embed="rId3"/>
                  <a:stretch>
                    <a:fillRect/>
                  </a:stretch>
                </p:blipFill>
                <p:spPr>
                  <a:xfrm>
                    <a:off x="2658482" y="4315745"/>
                    <a:ext cx="2338242" cy="1579437"/>
                  </a:xfrm>
                  <a:prstGeom prst="rect">
                    <a:avLst/>
                  </a:prstGeom>
                </p:spPr>
              </p:pic>
              <p:sp>
                <p:nvSpPr>
                  <p:cNvPr id="10" name="Oval 9"/>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 name="Freeform 7"/>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6" name="Picture 5"/>
              <p:cNvPicPr>
                <a:picLocks noChangeAspect="1"/>
              </p:cNvPicPr>
              <p:nvPr/>
            </p:nvPicPr>
            <p:blipFill>
              <a:blip r:embed="rId4"/>
              <a:stretch>
                <a:fillRect/>
              </a:stretch>
            </p:blipFill>
            <p:spPr>
              <a:xfrm>
                <a:off x="5836281" y="4743137"/>
                <a:ext cx="869145" cy="869145"/>
              </a:xfrm>
              <a:prstGeom prst="rect">
                <a:avLst/>
              </a:prstGeom>
            </p:spPr>
          </p:pic>
        </p:grpSp>
        <p:sp>
          <p:nvSpPr>
            <p:cNvPr id="4" name="TextBox 3"/>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sp>
        <p:nvSpPr>
          <p:cNvPr id="26" name="TextBox 25"/>
          <p:cNvSpPr txBox="1"/>
          <p:nvPr/>
        </p:nvSpPr>
        <p:spPr>
          <a:xfrm>
            <a:off x="5218940" y="3417133"/>
            <a:ext cx="4312717" cy="1778949"/>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Primary Refresh Token (PRT)</a:t>
            </a:r>
          </a:p>
          <a:p>
            <a:pPr>
              <a:lnSpc>
                <a:spcPct val="90000"/>
              </a:lnSpc>
              <a:spcAft>
                <a:spcPts val="600"/>
              </a:spcAft>
            </a:pPr>
            <a:r>
              <a:rPr lang="en-NZ" sz="2400" dirty="0" smtClean="0">
                <a:solidFill>
                  <a:schemeClr val="accent5"/>
                </a:solidFill>
              </a:rPr>
              <a:t>Returned by Azure AD and cached by Windows 10</a:t>
            </a:r>
          </a:p>
          <a:p>
            <a:pPr>
              <a:lnSpc>
                <a:spcPct val="90000"/>
              </a:lnSpc>
              <a:spcAft>
                <a:spcPts val="600"/>
              </a:spcAft>
            </a:pPr>
            <a:endParaRPr lang="en-NZ" sz="2400" dirty="0" smtClean="0">
              <a:solidFill>
                <a:schemeClr val="accent5"/>
              </a:solidFill>
            </a:endParaRPr>
          </a:p>
        </p:txBody>
      </p:sp>
      <p:grpSp>
        <p:nvGrpSpPr>
          <p:cNvPr id="72" name="Group 71"/>
          <p:cNvGrpSpPr/>
          <p:nvPr/>
        </p:nvGrpSpPr>
        <p:grpSpPr>
          <a:xfrm>
            <a:off x="1644946" y="4345080"/>
            <a:ext cx="2295524" cy="1357313"/>
            <a:chOff x="3579812" y="4800602"/>
            <a:chExt cx="2295524" cy="1357313"/>
          </a:xfrm>
        </p:grpSpPr>
        <p:grpSp>
          <p:nvGrpSpPr>
            <p:cNvPr id="73" name="Group 4"/>
            <p:cNvGrpSpPr>
              <a:grpSpLocks noChangeAspect="1"/>
            </p:cNvGrpSpPr>
            <p:nvPr/>
          </p:nvGrpSpPr>
          <p:grpSpPr bwMode="auto">
            <a:xfrm>
              <a:off x="3579812" y="4800602"/>
              <a:ext cx="2295524" cy="1357313"/>
              <a:chOff x="2255" y="3024"/>
              <a:chExt cx="1446" cy="855"/>
            </a:xfrm>
          </p:grpSpPr>
          <p:sp>
            <p:nvSpPr>
              <p:cNvPr id="82"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3"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4"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5"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6"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7"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8"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9"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0"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1"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2"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3"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4"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5"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6"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7"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8"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9"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0"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1"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2"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3"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4"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5"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7"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8"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9"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0"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4" name="TextBox 73"/>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75"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76"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77"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78"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9"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80"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81"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11" name="Group 110"/>
          <p:cNvGrpSpPr/>
          <p:nvPr/>
        </p:nvGrpSpPr>
        <p:grpSpPr>
          <a:xfrm>
            <a:off x="193713" y="3303649"/>
            <a:ext cx="1836847" cy="3440175"/>
            <a:chOff x="3743325" y="4635502"/>
            <a:chExt cx="1211263" cy="2268538"/>
          </a:xfrm>
        </p:grpSpPr>
        <p:sp>
          <p:nvSpPr>
            <p:cNvPr id="112" name="Rectangle 11"/>
            <p:cNvSpPr>
              <a:spLocks noChangeArrowheads="1"/>
            </p:cNvSpPr>
            <p:nvPr/>
          </p:nvSpPr>
          <p:spPr bwMode="auto">
            <a:xfrm flipH="1">
              <a:off x="4306514" y="5402333"/>
              <a:ext cx="106363" cy="633413"/>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3" name="Freeform 12"/>
            <p:cNvSpPr>
              <a:spLocks/>
            </p:cNvSpPr>
            <p:nvPr/>
          </p:nvSpPr>
          <p:spPr bwMode="auto">
            <a:xfrm flipH="1">
              <a:off x="4304926" y="5927795"/>
              <a:ext cx="107950" cy="215900"/>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nvGrpSpPr>
            <p:cNvPr id="114" name="Group 4"/>
            <p:cNvGrpSpPr>
              <a:grpSpLocks noChangeAspect="1"/>
            </p:cNvGrpSpPr>
            <p:nvPr/>
          </p:nvGrpSpPr>
          <p:grpSpPr bwMode="auto">
            <a:xfrm>
              <a:off x="3743325" y="4635502"/>
              <a:ext cx="1211263" cy="2268538"/>
              <a:chOff x="2358" y="2920"/>
              <a:chExt cx="763" cy="1429"/>
            </a:xfrm>
          </p:grpSpPr>
          <p:sp>
            <p:nvSpPr>
              <p:cNvPr id="115" name="AutoShape 3"/>
              <p:cNvSpPr>
                <a:spLocks noChangeAspect="1" noChangeArrowheads="1" noTextEdit="1"/>
              </p:cNvSpPr>
              <p:nvPr/>
            </p:nvSpPr>
            <p:spPr bwMode="auto">
              <a:xfrm>
                <a:off x="2358" y="2921"/>
                <a:ext cx="763"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6" name="Freeform 5"/>
              <p:cNvSpPr>
                <a:spLocks/>
              </p:cNvSpPr>
              <p:nvPr/>
            </p:nvSpPr>
            <p:spPr bwMode="auto">
              <a:xfrm>
                <a:off x="2461" y="3053"/>
                <a:ext cx="228" cy="48"/>
              </a:xfrm>
              <a:custGeom>
                <a:avLst/>
                <a:gdLst>
                  <a:gd name="T0" fmla="*/ 0 w 172"/>
                  <a:gd name="T1" fmla="*/ 27 h 36"/>
                  <a:gd name="T2" fmla="*/ 9 w 172"/>
                  <a:gd name="T3" fmla="*/ 36 h 36"/>
                  <a:gd name="T4" fmla="*/ 163 w 172"/>
                  <a:gd name="T5" fmla="*/ 36 h 36"/>
                  <a:gd name="T6" fmla="*/ 172 w 172"/>
                  <a:gd name="T7" fmla="*/ 27 h 36"/>
                  <a:gd name="T8" fmla="*/ 172 w 172"/>
                  <a:gd name="T9" fmla="*/ 9 h 36"/>
                  <a:gd name="T10" fmla="*/ 163 w 172"/>
                  <a:gd name="T11" fmla="*/ 0 h 36"/>
                  <a:gd name="T12" fmla="*/ 9 w 172"/>
                  <a:gd name="T13" fmla="*/ 0 h 36"/>
                  <a:gd name="T14" fmla="*/ 0 w 172"/>
                  <a:gd name="T15" fmla="*/ 9 h 36"/>
                  <a:gd name="T16" fmla="*/ 0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0" y="27"/>
                    </a:moveTo>
                    <a:cubicBezTo>
                      <a:pt x="0" y="32"/>
                      <a:pt x="4" y="36"/>
                      <a:pt x="9" y="36"/>
                    </a:cubicBezTo>
                    <a:cubicBezTo>
                      <a:pt x="163" y="36"/>
                      <a:pt x="163" y="36"/>
                      <a:pt x="163" y="36"/>
                    </a:cubicBezTo>
                    <a:cubicBezTo>
                      <a:pt x="168" y="36"/>
                      <a:pt x="172" y="32"/>
                      <a:pt x="172" y="27"/>
                    </a:cubicBezTo>
                    <a:cubicBezTo>
                      <a:pt x="172" y="9"/>
                      <a:pt x="172" y="9"/>
                      <a:pt x="172" y="9"/>
                    </a:cubicBezTo>
                    <a:cubicBezTo>
                      <a:pt x="172" y="4"/>
                      <a:pt x="168" y="0"/>
                      <a:pt x="163" y="0"/>
                    </a:cubicBezTo>
                    <a:cubicBezTo>
                      <a:pt x="9" y="0"/>
                      <a:pt x="9" y="0"/>
                      <a:pt x="9" y="0"/>
                    </a:cubicBezTo>
                    <a:cubicBezTo>
                      <a:pt x="4" y="0"/>
                      <a:pt x="0" y="4"/>
                      <a:pt x="0" y="9"/>
                    </a:cubicBezTo>
                    <a:lnTo>
                      <a:pt x="0" y="27"/>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7" name="Freeform 6"/>
              <p:cNvSpPr>
                <a:spLocks/>
              </p:cNvSpPr>
              <p:nvPr/>
            </p:nvSpPr>
            <p:spPr bwMode="auto">
              <a:xfrm>
                <a:off x="2635" y="4271"/>
                <a:ext cx="150" cy="78"/>
              </a:xfrm>
              <a:custGeom>
                <a:avLst/>
                <a:gdLst>
                  <a:gd name="T0" fmla="*/ 49 w 113"/>
                  <a:gd name="T1" fmla="*/ 0 h 59"/>
                  <a:gd name="T2" fmla="*/ 113 w 113"/>
                  <a:gd name="T3" fmla="*/ 59 h 59"/>
                  <a:gd name="T4" fmla="*/ 49 w 113"/>
                  <a:gd name="T5" fmla="*/ 59 h 59"/>
                  <a:gd name="T6" fmla="*/ 0 w 113"/>
                  <a:gd name="T7" fmla="*/ 59 h 59"/>
                  <a:gd name="T8" fmla="*/ 0 w 113"/>
                  <a:gd name="T9" fmla="*/ 0 h 59"/>
                  <a:gd name="T10" fmla="*/ 49 w 113"/>
                  <a:gd name="T11" fmla="*/ 0 h 59"/>
                </a:gdLst>
                <a:ahLst/>
                <a:cxnLst>
                  <a:cxn ang="0">
                    <a:pos x="T0" y="T1"/>
                  </a:cxn>
                  <a:cxn ang="0">
                    <a:pos x="T2" y="T3"/>
                  </a:cxn>
                  <a:cxn ang="0">
                    <a:pos x="T4" y="T5"/>
                  </a:cxn>
                  <a:cxn ang="0">
                    <a:pos x="T6" y="T7"/>
                  </a:cxn>
                  <a:cxn ang="0">
                    <a:pos x="T8" y="T9"/>
                  </a:cxn>
                  <a:cxn ang="0">
                    <a:pos x="T10" y="T11"/>
                  </a:cxn>
                </a:cxnLst>
                <a:rect l="0" t="0" r="r" b="b"/>
                <a:pathLst>
                  <a:path w="113" h="59">
                    <a:moveTo>
                      <a:pt x="49" y="0"/>
                    </a:moveTo>
                    <a:cubicBezTo>
                      <a:pt x="82" y="0"/>
                      <a:pt x="110" y="26"/>
                      <a:pt x="113" y="59"/>
                    </a:cubicBezTo>
                    <a:cubicBezTo>
                      <a:pt x="49" y="59"/>
                      <a:pt x="49" y="59"/>
                      <a:pt x="49" y="59"/>
                    </a:cubicBezTo>
                    <a:cubicBezTo>
                      <a:pt x="0" y="59"/>
                      <a:pt x="0" y="59"/>
                      <a:pt x="0" y="59"/>
                    </a:cubicBezTo>
                    <a:cubicBezTo>
                      <a:pt x="0" y="0"/>
                      <a:pt x="0" y="0"/>
                      <a:pt x="0" y="0"/>
                    </a:cubicBezTo>
                    <a:lnTo>
                      <a:pt x="49"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8" name="Freeform 7"/>
              <p:cNvSpPr>
                <a:spLocks/>
              </p:cNvSpPr>
              <p:nvPr/>
            </p:nvSpPr>
            <p:spPr bwMode="auto">
              <a:xfrm>
                <a:off x="2451" y="3676"/>
                <a:ext cx="249" cy="604"/>
              </a:xfrm>
              <a:custGeom>
                <a:avLst/>
                <a:gdLst>
                  <a:gd name="T0" fmla="*/ 0 w 249"/>
                  <a:gd name="T1" fmla="*/ 0 h 604"/>
                  <a:gd name="T2" fmla="*/ 0 w 249"/>
                  <a:gd name="T3" fmla="*/ 0 h 604"/>
                  <a:gd name="T4" fmla="*/ 65 w 249"/>
                  <a:gd name="T5" fmla="*/ 0 h 604"/>
                  <a:gd name="T6" fmla="*/ 184 w 249"/>
                  <a:gd name="T7" fmla="*/ 0 h 604"/>
                  <a:gd name="T8" fmla="*/ 249 w 249"/>
                  <a:gd name="T9" fmla="*/ 0 h 604"/>
                  <a:gd name="T10" fmla="*/ 249 w 249"/>
                  <a:gd name="T11" fmla="*/ 82 h 604"/>
                  <a:gd name="T12" fmla="*/ 249 w 249"/>
                  <a:gd name="T13" fmla="*/ 604 h 604"/>
                  <a:gd name="T14" fmla="*/ 184 w 249"/>
                  <a:gd name="T15" fmla="*/ 604 h 604"/>
                  <a:gd name="T16" fmla="*/ 184 w 249"/>
                  <a:gd name="T17" fmla="*/ 82 h 604"/>
                  <a:gd name="T18" fmla="*/ 65 w 249"/>
                  <a:gd name="T19" fmla="*/ 82 h 604"/>
                  <a:gd name="T20" fmla="*/ 65 w 249"/>
                  <a:gd name="T21" fmla="*/ 604 h 604"/>
                  <a:gd name="T22" fmla="*/ 0 w 249"/>
                  <a:gd name="T23" fmla="*/ 604 h 604"/>
                  <a:gd name="T24" fmla="*/ 0 w 249"/>
                  <a:gd name="T25" fmla="*/ 82 h 604"/>
                  <a:gd name="T26" fmla="*/ 0 w 249"/>
                  <a:gd name="T27" fmla="*/ 82 h 604"/>
                  <a:gd name="T28" fmla="*/ 0 w 249"/>
                  <a:gd name="T2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604">
                    <a:moveTo>
                      <a:pt x="0" y="0"/>
                    </a:moveTo>
                    <a:lnTo>
                      <a:pt x="0" y="0"/>
                    </a:lnTo>
                    <a:lnTo>
                      <a:pt x="65" y="0"/>
                    </a:lnTo>
                    <a:lnTo>
                      <a:pt x="184" y="0"/>
                    </a:lnTo>
                    <a:lnTo>
                      <a:pt x="249" y="0"/>
                    </a:lnTo>
                    <a:lnTo>
                      <a:pt x="249" y="82"/>
                    </a:lnTo>
                    <a:lnTo>
                      <a:pt x="249" y="604"/>
                    </a:lnTo>
                    <a:lnTo>
                      <a:pt x="184" y="604"/>
                    </a:lnTo>
                    <a:lnTo>
                      <a:pt x="184" y="82"/>
                    </a:lnTo>
                    <a:lnTo>
                      <a:pt x="65" y="82"/>
                    </a:lnTo>
                    <a:lnTo>
                      <a:pt x="65" y="604"/>
                    </a:lnTo>
                    <a:lnTo>
                      <a:pt x="0" y="604"/>
                    </a:lnTo>
                    <a:lnTo>
                      <a:pt x="0" y="82"/>
                    </a:lnTo>
                    <a:lnTo>
                      <a:pt x="0" y="82"/>
                    </a:lnTo>
                    <a:lnTo>
                      <a:pt x="0"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9" name="Freeform 8"/>
              <p:cNvSpPr>
                <a:spLocks/>
              </p:cNvSpPr>
              <p:nvPr/>
            </p:nvSpPr>
            <p:spPr bwMode="auto">
              <a:xfrm>
                <a:off x="2451" y="4271"/>
                <a:ext cx="148" cy="78"/>
              </a:xfrm>
              <a:custGeom>
                <a:avLst/>
                <a:gdLst>
                  <a:gd name="T0" fmla="*/ 48 w 112"/>
                  <a:gd name="T1" fmla="*/ 0 h 59"/>
                  <a:gd name="T2" fmla="*/ 112 w 112"/>
                  <a:gd name="T3" fmla="*/ 59 h 59"/>
                  <a:gd name="T4" fmla="*/ 48 w 112"/>
                  <a:gd name="T5" fmla="*/ 59 h 59"/>
                  <a:gd name="T6" fmla="*/ 0 w 112"/>
                  <a:gd name="T7" fmla="*/ 59 h 59"/>
                  <a:gd name="T8" fmla="*/ 0 w 112"/>
                  <a:gd name="T9" fmla="*/ 0 h 59"/>
                  <a:gd name="T10" fmla="*/ 48 w 112"/>
                  <a:gd name="T11" fmla="*/ 0 h 59"/>
                </a:gdLst>
                <a:ahLst/>
                <a:cxnLst>
                  <a:cxn ang="0">
                    <a:pos x="T0" y="T1"/>
                  </a:cxn>
                  <a:cxn ang="0">
                    <a:pos x="T2" y="T3"/>
                  </a:cxn>
                  <a:cxn ang="0">
                    <a:pos x="T4" y="T5"/>
                  </a:cxn>
                  <a:cxn ang="0">
                    <a:pos x="T6" y="T7"/>
                  </a:cxn>
                  <a:cxn ang="0">
                    <a:pos x="T8" y="T9"/>
                  </a:cxn>
                  <a:cxn ang="0">
                    <a:pos x="T10" y="T11"/>
                  </a:cxn>
                </a:cxnLst>
                <a:rect l="0" t="0" r="r" b="b"/>
                <a:pathLst>
                  <a:path w="112" h="59">
                    <a:moveTo>
                      <a:pt x="48" y="0"/>
                    </a:moveTo>
                    <a:cubicBezTo>
                      <a:pt x="82" y="0"/>
                      <a:pt x="109" y="26"/>
                      <a:pt x="112" y="59"/>
                    </a:cubicBezTo>
                    <a:cubicBezTo>
                      <a:pt x="48" y="59"/>
                      <a:pt x="48" y="59"/>
                      <a:pt x="48" y="59"/>
                    </a:cubicBezTo>
                    <a:cubicBezTo>
                      <a:pt x="0" y="59"/>
                      <a:pt x="0" y="59"/>
                      <a:pt x="0" y="59"/>
                    </a:cubicBezTo>
                    <a:cubicBezTo>
                      <a:pt x="0" y="0"/>
                      <a:pt x="0" y="0"/>
                      <a:pt x="0" y="0"/>
                    </a:cubicBezTo>
                    <a:lnTo>
                      <a:pt x="48"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0" name="Freeform 9"/>
              <p:cNvSpPr>
                <a:spLocks/>
              </p:cNvSpPr>
              <p:nvPr/>
            </p:nvSpPr>
            <p:spPr bwMode="auto">
              <a:xfrm>
                <a:off x="2359" y="3229"/>
                <a:ext cx="432" cy="447"/>
              </a:xfrm>
              <a:custGeom>
                <a:avLst/>
                <a:gdLst>
                  <a:gd name="T0" fmla="*/ 69 w 326"/>
                  <a:gd name="T1" fmla="*/ 0 h 338"/>
                  <a:gd name="T2" fmla="*/ 257 w 326"/>
                  <a:gd name="T3" fmla="*/ 0 h 338"/>
                  <a:gd name="T4" fmla="*/ 326 w 326"/>
                  <a:gd name="T5" fmla="*/ 69 h 338"/>
                  <a:gd name="T6" fmla="*/ 326 w 326"/>
                  <a:gd name="T7" fmla="*/ 127 h 338"/>
                  <a:gd name="T8" fmla="*/ 257 w 326"/>
                  <a:gd name="T9" fmla="*/ 127 h 338"/>
                  <a:gd name="T10" fmla="*/ 257 w 326"/>
                  <a:gd name="T11" fmla="*/ 338 h 338"/>
                  <a:gd name="T12" fmla="*/ 69 w 326"/>
                  <a:gd name="T13" fmla="*/ 338 h 338"/>
                  <a:gd name="T14" fmla="*/ 69 w 326"/>
                  <a:gd name="T15" fmla="*/ 127 h 338"/>
                  <a:gd name="T16" fmla="*/ 0 w 326"/>
                  <a:gd name="T17" fmla="*/ 127 h 338"/>
                  <a:gd name="T18" fmla="*/ 0 w 326"/>
                  <a:gd name="T19" fmla="*/ 69 h 338"/>
                  <a:gd name="T20" fmla="*/ 69 w 32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38">
                    <a:moveTo>
                      <a:pt x="69" y="0"/>
                    </a:moveTo>
                    <a:cubicBezTo>
                      <a:pt x="257" y="0"/>
                      <a:pt x="257" y="0"/>
                      <a:pt x="257" y="0"/>
                    </a:cubicBezTo>
                    <a:cubicBezTo>
                      <a:pt x="295" y="0"/>
                      <a:pt x="326" y="31"/>
                      <a:pt x="326" y="69"/>
                    </a:cubicBezTo>
                    <a:cubicBezTo>
                      <a:pt x="326" y="127"/>
                      <a:pt x="326" y="127"/>
                      <a:pt x="326" y="127"/>
                    </a:cubicBezTo>
                    <a:cubicBezTo>
                      <a:pt x="257" y="127"/>
                      <a:pt x="257" y="127"/>
                      <a:pt x="257" y="127"/>
                    </a:cubicBezTo>
                    <a:cubicBezTo>
                      <a:pt x="257" y="338"/>
                      <a:pt x="257" y="338"/>
                      <a:pt x="257" y="338"/>
                    </a:cubicBezTo>
                    <a:cubicBezTo>
                      <a:pt x="69" y="338"/>
                      <a:pt x="69" y="338"/>
                      <a:pt x="69" y="338"/>
                    </a:cubicBezTo>
                    <a:cubicBezTo>
                      <a:pt x="69" y="127"/>
                      <a:pt x="69" y="127"/>
                      <a:pt x="69" y="127"/>
                    </a:cubicBezTo>
                    <a:cubicBezTo>
                      <a:pt x="0" y="127"/>
                      <a:pt x="0" y="127"/>
                      <a:pt x="0" y="127"/>
                    </a:cubicBezTo>
                    <a:cubicBezTo>
                      <a:pt x="0" y="69"/>
                      <a:pt x="0" y="69"/>
                      <a:pt x="0" y="69"/>
                    </a:cubicBezTo>
                    <a:cubicBezTo>
                      <a:pt x="0" y="31"/>
                      <a:pt x="31" y="0"/>
                      <a:pt x="69" y="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1" name="Rectangle 11"/>
              <p:cNvSpPr>
                <a:spLocks noChangeArrowheads="1"/>
              </p:cNvSpPr>
              <p:nvPr/>
            </p:nvSpPr>
            <p:spPr bwMode="auto">
              <a:xfrm>
                <a:off x="2371" y="3397"/>
                <a:ext cx="67" cy="399"/>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2" name="Freeform 12"/>
              <p:cNvSpPr>
                <a:spLocks/>
              </p:cNvSpPr>
              <p:nvPr/>
            </p:nvSpPr>
            <p:spPr bwMode="auto">
              <a:xfrm>
                <a:off x="2370" y="3728"/>
                <a:ext cx="68" cy="136"/>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3" name="Freeform 17"/>
              <p:cNvSpPr>
                <a:spLocks/>
              </p:cNvSpPr>
              <p:nvPr/>
            </p:nvSpPr>
            <p:spPr bwMode="auto">
              <a:xfrm>
                <a:off x="2536" y="3138"/>
                <a:ext cx="79" cy="131"/>
              </a:xfrm>
              <a:custGeom>
                <a:avLst/>
                <a:gdLst>
                  <a:gd name="T0" fmla="*/ 39 w 79"/>
                  <a:gd name="T1" fmla="*/ 131 h 131"/>
                  <a:gd name="T2" fmla="*/ 79 w 79"/>
                  <a:gd name="T3" fmla="*/ 91 h 131"/>
                  <a:gd name="T4" fmla="*/ 79 w 79"/>
                  <a:gd name="T5" fmla="*/ 0 h 131"/>
                  <a:gd name="T6" fmla="*/ 0 w 79"/>
                  <a:gd name="T7" fmla="*/ 0 h 131"/>
                  <a:gd name="T8" fmla="*/ 0 w 79"/>
                  <a:gd name="T9" fmla="*/ 91 h 131"/>
                  <a:gd name="T10" fmla="*/ 39 w 79"/>
                  <a:gd name="T11" fmla="*/ 131 h 131"/>
                </a:gdLst>
                <a:ahLst/>
                <a:cxnLst>
                  <a:cxn ang="0">
                    <a:pos x="T0" y="T1"/>
                  </a:cxn>
                  <a:cxn ang="0">
                    <a:pos x="T2" y="T3"/>
                  </a:cxn>
                  <a:cxn ang="0">
                    <a:pos x="T4" y="T5"/>
                  </a:cxn>
                  <a:cxn ang="0">
                    <a:pos x="T6" y="T7"/>
                  </a:cxn>
                  <a:cxn ang="0">
                    <a:pos x="T8" y="T9"/>
                  </a:cxn>
                  <a:cxn ang="0">
                    <a:pos x="T10" y="T11"/>
                  </a:cxn>
                </a:cxnLst>
                <a:rect l="0" t="0" r="r" b="b"/>
                <a:pathLst>
                  <a:path w="79" h="131">
                    <a:moveTo>
                      <a:pt x="39" y="131"/>
                    </a:moveTo>
                    <a:lnTo>
                      <a:pt x="79" y="91"/>
                    </a:lnTo>
                    <a:lnTo>
                      <a:pt x="79" y="0"/>
                    </a:lnTo>
                    <a:lnTo>
                      <a:pt x="0" y="0"/>
                    </a:lnTo>
                    <a:lnTo>
                      <a:pt x="0" y="91"/>
                    </a:lnTo>
                    <a:lnTo>
                      <a:pt x="39" y="131"/>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4" name="Freeform 18"/>
              <p:cNvSpPr>
                <a:spLocks/>
              </p:cNvSpPr>
              <p:nvPr/>
            </p:nvSpPr>
            <p:spPr bwMode="auto">
              <a:xfrm>
                <a:off x="2536" y="3138"/>
                <a:ext cx="79" cy="69"/>
              </a:xfrm>
              <a:custGeom>
                <a:avLst/>
                <a:gdLst>
                  <a:gd name="T0" fmla="*/ 60 w 60"/>
                  <a:gd name="T1" fmla="*/ 48 h 52"/>
                  <a:gd name="T2" fmla="*/ 30 w 60"/>
                  <a:gd name="T3" fmla="*/ 52 h 52"/>
                  <a:gd name="T4" fmla="*/ 0 w 60"/>
                  <a:gd name="T5" fmla="*/ 48 h 52"/>
                  <a:gd name="T6" fmla="*/ 0 w 60"/>
                  <a:gd name="T7" fmla="*/ 0 h 52"/>
                  <a:gd name="T8" fmla="*/ 60 w 60"/>
                  <a:gd name="T9" fmla="*/ 0 h 52"/>
                  <a:gd name="T10" fmla="*/ 6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60" y="48"/>
                    </a:moveTo>
                    <a:cubicBezTo>
                      <a:pt x="50" y="51"/>
                      <a:pt x="40" y="52"/>
                      <a:pt x="30" y="52"/>
                    </a:cubicBezTo>
                    <a:cubicBezTo>
                      <a:pt x="20" y="52"/>
                      <a:pt x="10" y="51"/>
                      <a:pt x="0" y="48"/>
                    </a:cubicBezTo>
                    <a:cubicBezTo>
                      <a:pt x="0" y="0"/>
                      <a:pt x="0" y="0"/>
                      <a:pt x="0" y="0"/>
                    </a:cubicBezTo>
                    <a:cubicBezTo>
                      <a:pt x="60" y="0"/>
                      <a:pt x="60" y="0"/>
                      <a:pt x="60" y="0"/>
                    </a:cubicBezTo>
                    <a:lnTo>
                      <a:pt x="60" y="48"/>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5" name="Freeform 19"/>
              <p:cNvSpPr>
                <a:spLocks/>
              </p:cNvSpPr>
              <p:nvPr/>
            </p:nvSpPr>
            <p:spPr bwMode="auto">
              <a:xfrm>
                <a:off x="2481" y="2920"/>
                <a:ext cx="187" cy="127"/>
              </a:xfrm>
              <a:custGeom>
                <a:avLst/>
                <a:gdLst>
                  <a:gd name="T0" fmla="*/ 71 w 141"/>
                  <a:gd name="T1" fmla="*/ 0 h 96"/>
                  <a:gd name="T2" fmla="*/ 141 w 141"/>
                  <a:gd name="T3" fmla="*/ 70 h 96"/>
                  <a:gd name="T4" fmla="*/ 141 w 141"/>
                  <a:gd name="T5" fmla="*/ 96 h 96"/>
                  <a:gd name="T6" fmla="*/ 0 w 141"/>
                  <a:gd name="T7" fmla="*/ 96 h 96"/>
                  <a:gd name="T8" fmla="*/ 0 w 141"/>
                  <a:gd name="T9" fmla="*/ 70 h 96"/>
                  <a:gd name="T10" fmla="*/ 71 w 141"/>
                  <a:gd name="T11" fmla="*/ 0 h 96"/>
                </a:gdLst>
                <a:ahLst/>
                <a:cxnLst>
                  <a:cxn ang="0">
                    <a:pos x="T0" y="T1"/>
                  </a:cxn>
                  <a:cxn ang="0">
                    <a:pos x="T2" y="T3"/>
                  </a:cxn>
                  <a:cxn ang="0">
                    <a:pos x="T4" y="T5"/>
                  </a:cxn>
                  <a:cxn ang="0">
                    <a:pos x="T6" y="T7"/>
                  </a:cxn>
                  <a:cxn ang="0">
                    <a:pos x="T8" y="T9"/>
                  </a:cxn>
                  <a:cxn ang="0">
                    <a:pos x="T10" y="T11"/>
                  </a:cxn>
                </a:cxnLst>
                <a:rect l="0" t="0" r="r" b="b"/>
                <a:pathLst>
                  <a:path w="141" h="96">
                    <a:moveTo>
                      <a:pt x="71" y="0"/>
                    </a:moveTo>
                    <a:cubicBezTo>
                      <a:pt x="109" y="0"/>
                      <a:pt x="141" y="31"/>
                      <a:pt x="141" y="70"/>
                    </a:cubicBezTo>
                    <a:cubicBezTo>
                      <a:pt x="141" y="96"/>
                      <a:pt x="141" y="96"/>
                      <a:pt x="141" y="96"/>
                    </a:cubicBezTo>
                    <a:cubicBezTo>
                      <a:pt x="0" y="96"/>
                      <a:pt x="0" y="96"/>
                      <a:pt x="0" y="96"/>
                    </a:cubicBezTo>
                    <a:cubicBezTo>
                      <a:pt x="0" y="70"/>
                      <a:pt x="0" y="70"/>
                      <a:pt x="0" y="70"/>
                    </a:cubicBezTo>
                    <a:cubicBezTo>
                      <a:pt x="0" y="31"/>
                      <a:pt x="32" y="0"/>
                      <a:pt x="7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6" name="Freeform 20"/>
              <p:cNvSpPr>
                <a:spLocks/>
              </p:cNvSpPr>
              <p:nvPr/>
            </p:nvSpPr>
            <p:spPr bwMode="auto">
              <a:xfrm>
                <a:off x="2481" y="3016"/>
                <a:ext cx="187" cy="175"/>
              </a:xfrm>
              <a:custGeom>
                <a:avLst/>
                <a:gdLst>
                  <a:gd name="T0" fmla="*/ 141 w 141"/>
                  <a:gd name="T1" fmla="*/ 0 h 132"/>
                  <a:gd name="T2" fmla="*/ 141 w 141"/>
                  <a:gd name="T3" fmla="*/ 109 h 132"/>
                  <a:gd name="T4" fmla="*/ 71 w 141"/>
                  <a:gd name="T5" fmla="*/ 132 h 132"/>
                  <a:gd name="T6" fmla="*/ 0 w 141"/>
                  <a:gd name="T7" fmla="*/ 109 h 132"/>
                  <a:gd name="T8" fmla="*/ 0 w 141"/>
                  <a:gd name="T9" fmla="*/ 0 h 132"/>
                  <a:gd name="T10" fmla="*/ 141 w 141"/>
                  <a:gd name="T11" fmla="*/ 0 h 132"/>
                </a:gdLst>
                <a:ahLst/>
                <a:cxnLst>
                  <a:cxn ang="0">
                    <a:pos x="T0" y="T1"/>
                  </a:cxn>
                  <a:cxn ang="0">
                    <a:pos x="T2" y="T3"/>
                  </a:cxn>
                  <a:cxn ang="0">
                    <a:pos x="T4" y="T5"/>
                  </a:cxn>
                  <a:cxn ang="0">
                    <a:pos x="T6" y="T7"/>
                  </a:cxn>
                  <a:cxn ang="0">
                    <a:pos x="T8" y="T9"/>
                  </a:cxn>
                  <a:cxn ang="0">
                    <a:pos x="T10" y="T11"/>
                  </a:cxn>
                </a:cxnLst>
                <a:rect l="0" t="0" r="r" b="b"/>
                <a:pathLst>
                  <a:path w="141" h="132">
                    <a:moveTo>
                      <a:pt x="141" y="0"/>
                    </a:moveTo>
                    <a:cubicBezTo>
                      <a:pt x="141" y="109"/>
                      <a:pt x="141" y="109"/>
                      <a:pt x="141" y="109"/>
                    </a:cubicBezTo>
                    <a:cubicBezTo>
                      <a:pt x="122" y="124"/>
                      <a:pt x="97" y="132"/>
                      <a:pt x="71" y="132"/>
                    </a:cubicBezTo>
                    <a:cubicBezTo>
                      <a:pt x="45" y="132"/>
                      <a:pt x="20" y="124"/>
                      <a:pt x="0" y="109"/>
                    </a:cubicBezTo>
                    <a:cubicBezTo>
                      <a:pt x="0" y="0"/>
                      <a:pt x="0" y="0"/>
                      <a:pt x="0" y="0"/>
                    </a:cubicBezTo>
                    <a:lnTo>
                      <a:pt x="141"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7" name="Rectangle 21"/>
              <p:cNvSpPr>
                <a:spLocks noChangeArrowheads="1"/>
              </p:cNvSpPr>
              <p:nvPr/>
            </p:nvSpPr>
            <p:spPr bwMode="auto">
              <a:xfrm>
                <a:off x="2371"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8" name="Rectangle 22"/>
              <p:cNvSpPr>
                <a:spLocks noChangeArrowheads="1"/>
              </p:cNvSpPr>
              <p:nvPr/>
            </p:nvSpPr>
            <p:spPr bwMode="auto">
              <a:xfrm>
                <a:off x="2712"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9" name="Freeform 23"/>
              <p:cNvSpPr>
                <a:spLocks/>
              </p:cNvSpPr>
              <p:nvPr/>
            </p:nvSpPr>
            <p:spPr bwMode="auto">
              <a:xfrm>
                <a:off x="2489" y="3052"/>
                <a:ext cx="172" cy="44"/>
              </a:xfrm>
              <a:custGeom>
                <a:avLst/>
                <a:gdLst>
                  <a:gd name="T0" fmla="*/ 0 w 130"/>
                  <a:gd name="T1" fmla="*/ 0 h 33"/>
                  <a:gd name="T2" fmla="*/ 0 w 130"/>
                  <a:gd name="T3" fmla="*/ 33 h 33"/>
                  <a:gd name="T4" fmla="*/ 58 w 130"/>
                  <a:gd name="T5" fmla="*/ 33 h 33"/>
                  <a:gd name="T6" fmla="*/ 58 w 130"/>
                  <a:gd name="T7" fmla="*/ 23 h 33"/>
                  <a:gd name="T8" fmla="*/ 65 w 130"/>
                  <a:gd name="T9" fmla="*/ 16 h 33"/>
                  <a:gd name="T10" fmla="*/ 72 w 130"/>
                  <a:gd name="T11" fmla="*/ 23 h 33"/>
                  <a:gd name="T12" fmla="*/ 72 w 130"/>
                  <a:gd name="T13" fmla="*/ 33 h 33"/>
                  <a:gd name="T14" fmla="*/ 130 w 130"/>
                  <a:gd name="T15" fmla="*/ 33 h 33"/>
                  <a:gd name="T16" fmla="*/ 130 w 130"/>
                  <a:gd name="T17" fmla="*/ 0 h 33"/>
                  <a:gd name="T18" fmla="*/ 0 w 1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3">
                    <a:moveTo>
                      <a:pt x="0" y="0"/>
                    </a:moveTo>
                    <a:cubicBezTo>
                      <a:pt x="0" y="33"/>
                      <a:pt x="0" y="33"/>
                      <a:pt x="0" y="33"/>
                    </a:cubicBezTo>
                    <a:cubicBezTo>
                      <a:pt x="58" y="33"/>
                      <a:pt x="58" y="33"/>
                      <a:pt x="58" y="33"/>
                    </a:cubicBezTo>
                    <a:cubicBezTo>
                      <a:pt x="58" y="23"/>
                      <a:pt x="58" y="23"/>
                      <a:pt x="58" y="23"/>
                    </a:cubicBezTo>
                    <a:cubicBezTo>
                      <a:pt x="58" y="19"/>
                      <a:pt x="61" y="16"/>
                      <a:pt x="65" y="16"/>
                    </a:cubicBezTo>
                    <a:cubicBezTo>
                      <a:pt x="69" y="16"/>
                      <a:pt x="72" y="19"/>
                      <a:pt x="72" y="23"/>
                    </a:cubicBezTo>
                    <a:cubicBezTo>
                      <a:pt x="72" y="33"/>
                      <a:pt x="72" y="33"/>
                      <a:pt x="72" y="33"/>
                    </a:cubicBezTo>
                    <a:cubicBezTo>
                      <a:pt x="130" y="33"/>
                      <a:pt x="130" y="33"/>
                      <a:pt x="130" y="33"/>
                    </a:cubicBezTo>
                    <a:cubicBezTo>
                      <a:pt x="130" y="0"/>
                      <a:pt x="130" y="0"/>
                      <a:pt x="130" y="0"/>
                    </a:cubicBezTo>
                    <a:lnTo>
                      <a:pt x="0" y="0"/>
                    </a:lnTo>
                    <a:close/>
                  </a:path>
                </a:pathLst>
              </a:custGeom>
              <a:solidFill>
                <a:srgbClr val="FB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0" name="Freeform 24"/>
              <p:cNvSpPr>
                <a:spLocks/>
              </p:cNvSpPr>
              <p:nvPr/>
            </p:nvSpPr>
            <p:spPr bwMode="auto">
              <a:xfrm>
                <a:off x="2509"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00A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1" name="Freeform 25"/>
              <p:cNvSpPr>
                <a:spLocks/>
              </p:cNvSpPr>
              <p:nvPr/>
            </p:nvSpPr>
            <p:spPr bwMode="auto">
              <a:xfrm>
                <a:off x="2595"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D5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2" name="Freeform 26"/>
              <p:cNvSpPr>
                <a:spLocks/>
              </p:cNvSpPr>
              <p:nvPr/>
            </p:nvSpPr>
            <p:spPr bwMode="auto">
              <a:xfrm>
                <a:off x="2557" y="3123"/>
                <a:ext cx="36" cy="14"/>
              </a:xfrm>
              <a:custGeom>
                <a:avLst/>
                <a:gdLst>
                  <a:gd name="T0" fmla="*/ 0 w 27"/>
                  <a:gd name="T1" fmla="*/ 0 h 10"/>
                  <a:gd name="T2" fmla="*/ 14 w 27"/>
                  <a:gd name="T3" fmla="*/ 10 h 10"/>
                  <a:gd name="T4" fmla="*/ 27 w 27"/>
                  <a:gd name="T5" fmla="*/ 0 h 10"/>
                  <a:gd name="T6" fmla="*/ 0 w 27"/>
                  <a:gd name="T7" fmla="*/ 0 h 10"/>
                </a:gdLst>
                <a:ahLst/>
                <a:cxnLst>
                  <a:cxn ang="0">
                    <a:pos x="T0" y="T1"/>
                  </a:cxn>
                  <a:cxn ang="0">
                    <a:pos x="T2" y="T3"/>
                  </a:cxn>
                  <a:cxn ang="0">
                    <a:pos x="T4" y="T5"/>
                  </a:cxn>
                  <a:cxn ang="0">
                    <a:pos x="T6" y="T7"/>
                  </a:cxn>
                </a:cxnLst>
                <a:rect l="0" t="0" r="r" b="b"/>
                <a:pathLst>
                  <a:path w="27" h="10">
                    <a:moveTo>
                      <a:pt x="0" y="0"/>
                    </a:moveTo>
                    <a:cubicBezTo>
                      <a:pt x="2" y="6"/>
                      <a:pt x="7" y="10"/>
                      <a:pt x="14" y="10"/>
                    </a:cubicBezTo>
                    <a:cubicBezTo>
                      <a:pt x="20" y="10"/>
                      <a:pt x="25" y="6"/>
                      <a:pt x="27" y="0"/>
                    </a:cubicBezTo>
                    <a:lnTo>
                      <a:pt x="0" y="0"/>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3" name="Line 27"/>
              <p:cNvSpPr>
                <a:spLocks noChangeShapeType="1"/>
              </p:cNvSpPr>
              <p:nvPr/>
            </p:nvSpPr>
            <p:spPr bwMode="auto">
              <a:xfrm>
                <a:off x="2540" y="3155"/>
                <a:ext cx="70" cy="0"/>
              </a:xfrm>
              <a:prstGeom prst="line">
                <a:avLst/>
              </a:prstGeom>
              <a:noFill/>
              <a:ln w="12700" cap="rnd">
                <a:solidFill>
                  <a:srgbClr val="49372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4" name="Freeform 28"/>
              <p:cNvSpPr>
                <a:spLocks/>
              </p:cNvSpPr>
              <p:nvPr/>
            </p:nvSpPr>
            <p:spPr bwMode="auto">
              <a:xfrm>
                <a:off x="2567" y="3163"/>
                <a:ext cx="19" cy="7"/>
              </a:xfrm>
              <a:custGeom>
                <a:avLst/>
                <a:gdLst>
                  <a:gd name="T0" fmla="*/ 14 w 14"/>
                  <a:gd name="T1" fmla="*/ 5 h 5"/>
                  <a:gd name="T2" fmla="*/ 7 w 14"/>
                  <a:gd name="T3" fmla="*/ 0 h 5"/>
                  <a:gd name="T4" fmla="*/ 0 w 14"/>
                  <a:gd name="T5" fmla="*/ 5 h 5"/>
                  <a:gd name="T6" fmla="*/ 14 w 14"/>
                  <a:gd name="T7" fmla="*/ 5 h 5"/>
                </a:gdLst>
                <a:ahLst/>
                <a:cxnLst>
                  <a:cxn ang="0">
                    <a:pos x="T0" y="T1"/>
                  </a:cxn>
                  <a:cxn ang="0">
                    <a:pos x="T2" y="T3"/>
                  </a:cxn>
                  <a:cxn ang="0">
                    <a:pos x="T4" y="T5"/>
                  </a:cxn>
                  <a:cxn ang="0">
                    <a:pos x="T6" y="T7"/>
                  </a:cxn>
                </a:cxnLst>
                <a:rect l="0" t="0" r="r" b="b"/>
                <a:pathLst>
                  <a:path w="14" h="5">
                    <a:moveTo>
                      <a:pt x="14" y="5"/>
                    </a:moveTo>
                    <a:cubicBezTo>
                      <a:pt x="13" y="2"/>
                      <a:pt x="10" y="0"/>
                      <a:pt x="7" y="0"/>
                    </a:cubicBezTo>
                    <a:cubicBezTo>
                      <a:pt x="4" y="0"/>
                      <a:pt x="1" y="2"/>
                      <a:pt x="0" y="5"/>
                    </a:cubicBezTo>
                    <a:lnTo>
                      <a:pt x="14" y="5"/>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spTree>
    <p:extLst>
      <p:ext uri="{BB962C8B-B14F-4D97-AF65-F5344CB8AC3E}">
        <p14:creationId xmlns:p14="http://schemas.microsoft.com/office/powerpoint/2010/main" val="267918718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47034" y="1337023"/>
            <a:ext cx="5225924" cy="1638258"/>
            <a:chOff x="5079169" y="4224074"/>
            <a:chExt cx="5330714" cy="1671108"/>
          </a:xfrm>
        </p:grpSpPr>
        <p:grpSp>
          <p:nvGrpSpPr>
            <p:cNvPr id="3" name="Group 2"/>
            <p:cNvGrpSpPr/>
            <p:nvPr/>
          </p:nvGrpSpPr>
          <p:grpSpPr>
            <a:xfrm>
              <a:off x="5079169" y="4224074"/>
              <a:ext cx="2338242" cy="1671108"/>
              <a:chOff x="5084066" y="4224074"/>
              <a:chExt cx="2338242" cy="1671108"/>
            </a:xfrm>
          </p:grpSpPr>
          <p:grpSp>
            <p:nvGrpSpPr>
              <p:cNvPr id="5" name="Group 4"/>
              <p:cNvGrpSpPr/>
              <p:nvPr/>
            </p:nvGrpSpPr>
            <p:grpSpPr>
              <a:xfrm>
                <a:off x="5084066" y="4224074"/>
                <a:ext cx="2338242" cy="1671108"/>
                <a:chOff x="2658482" y="4224074"/>
                <a:chExt cx="2338242" cy="1671108"/>
              </a:xfrm>
            </p:grpSpPr>
            <p:grpSp>
              <p:nvGrpSpPr>
                <p:cNvPr id="7" name="Group 6"/>
                <p:cNvGrpSpPr/>
                <p:nvPr/>
              </p:nvGrpSpPr>
              <p:grpSpPr>
                <a:xfrm>
                  <a:off x="2658482" y="4224074"/>
                  <a:ext cx="2338242" cy="1671108"/>
                  <a:chOff x="2658482" y="4224074"/>
                  <a:chExt cx="2338242" cy="1671108"/>
                </a:xfrm>
              </p:grpSpPr>
              <p:pic>
                <p:nvPicPr>
                  <p:cNvPr id="9" name="Picture 8"/>
                  <p:cNvPicPr>
                    <a:picLocks noChangeAspect="1"/>
                  </p:cNvPicPr>
                  <p:nvPr/>
                </p:nvPicPr>
                <p:blipFill>
                  <a:blip r:embed="rId3"/>
                  <a:stretch>
                    <a:fillRect/>
                  </a:stretch>
                </p:blipFill>
                <p:spPr>
                  <a:xfrm>
                    <a:off x="2658482" y="4315745"/>
                    <a:ext cx="2338242" cy="1579437"/>
                  </a:xfrm>
                  <a:prstGeom prst="rect">
                    <a:avLst/>
                  </a:prstGeom>
                </p:spPr>
              </p:pic>
              <p:sp>
                <p:nvSpPr>
                  <p:cNvPr id="10" name="Oval 9"/>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 name="Freeform 7"/>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6" name="Picture 5"/>
              <p:cNvPicPr>
                <a:picLocks noChangeAspect="1"/>
              </p:cNvPicPr>
              <p:nvPr/>
            </p:nvPicPr>
            <p:blipFill>
              <a:blip r:embed="rId4"/>
              <a:stretch>
                <a:fillRect/>
              </a:stretch>
            </p:blipFill>
            <p:spPr>
              <a:xfrm>
                <a:off x="5836281" y="4743137"/>
                <a:ext cx="869145" cy="869145"/>
              </a:xfrm>
              <a:prstGeom prst="rect">
                <a:avLst/>
              </a:prstGeom>
            </p:spPr>
          </p:pic>
        </p:grpSp>
        <p:sp>
          <p:nvSpPr>
            <p:cNvPr id="4" name="TextBox 3"/>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grpSp>
        <p:nvGrpSpPr>
          <p:cNvPr id="72" name="Group 71"/>
          <p:cNvGrpSpPr/>
          <p:nvPr/>
        </p:nvGrpSpPr>
        <p:grpSpPr>
          <a:xfrm>
            <a:off x="4454595" y="767167"/>
            <a:ext cx="1783830" cy="1203651"/>
            <a:chOff x="10266385" y="3762279"/>
            <a:chExt cx="1740922" cy="1174699"/>
          </a:xfrm>
        </p:grpSpPr>
        <p:pic>
          <p:nvPicPr>
            <p:cNvPr id="73" name="Picture 72"/>
            <p:cNvPicPr>
              <a:picLocks noChangeAspect="1"/>
            </p:cNvPicPr>
            <p:nvPr/>
          </p:nvPicPr>
          <p:blipFill>
            <a:blip r:embed="rId5"/>
            <a:stretch>
              <a:fillRect/>
            </a:stretch>
          </p:blipFill>
          <p:spPr>
            <a:xfrm>
              <a:off x="10266385" y="3762279"/>
              <a:ext cx="1740922" cy="1174699"/>
            </a:xfrm>
            <a:prstGeom prst="rect">
              <a:avLst/>
            </a:prstGeom>
          </p:spPr>
        </p:pic>
        <p:sp>
          <p:nvSpPr>
            <p:cNvPr id="74" name="TextBox 73"/>
            <p:cNvSpPr txBox="1"/>
            <p:nvPr/>
          </p:nvSpPr>
          <p:spPr>
            <a:xfrm>
              <a:off x="10405117" y="4325388"/>
              <a:ext cx="1489586"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Office 365</a:t>
              </a:r>
            </a:p>
          </p:txBody>
        </p:sp>
      </p:grpSp>
      <p:grpSp>
        <p:nvGrpSpPr>
          <p:cNvPr id="78" name="Group 77"/>
          <p:cNvGrpSpPr/>
          <p:nvPr/>
        </p:nvGrpSpPr>
        <p:grpSpPr>
          <a:xfrm>
            <a:off x="1644946" y="4345080"/>
            <a:ext cx="2295524" cy="1357313"/>
            <a:chOff x="3579812" y="4800602"/>
            <a:chExt cx="2295524" cy="1357313"/>
          </a:xfrm>
        </p:grpSpPr>
        <p:grpSp>
          <p:nvGrpSpPr>
            <p:cNvPr id="79" name="Group 4"/>
            <p:cNvGrpSpPr>
              <a:grpSpLocks noChangeAspect="1"/>
            </p:cNvGrpSpPr>
            <p:nvPr/>
          </p:nvGrpSpPr>
          <p:grpSpPr bwMode="auto">
            <a:xfrm>
              <a:off x="3579812" y="4800602"/>
              <a:ext cx="2295524" cy="1357313"/>
              <a:chOff x="2255" y="3024"/>
              <a:chExt cx="1446" cy="855"/>
            </a:xfrm>
          </p:grpSpPr>
          <p:sp>
            <p:nvSpPr>
              <p:cNvPr id="88"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9"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0"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1"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2"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3"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4"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5"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6"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7"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8"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9"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0"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1"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2"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3"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4"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5"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7"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8"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9"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0"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1"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2"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3"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4"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5"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6"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80" name="TextBox 79"/>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81"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82"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83"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84"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5"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86"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87"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17" name="Group 116"/>
          <p:cNvGrpSpPr/>
          <p:nvPr/>
        </p:nvGrpSpPr>
        <p:grpSpPr>
          <a:xfrm>
            <a:off x="193713" y="3303649"/>
            <a:ext cx="1836847" cy="3440175"/>
            <a:chOff x="3743325" y="4635502"/>
            <a:chExt cx="1211263" cy="2268538"/>
          </a:xfrm>
        </p:grpSpPr>
        <p:sp>
          <p:nvSpPr>
            <p:cNvPr id="118" name="Rectangle 11"/>
            <p:cNvSpPr>
              <a:spLocks noChangeArrowheads="1"/>
            </p:cNvSpPr>
            <p:nvPr/>
          </p:nvSpPr>
          <p:spPr bwMode="auto">
            <a:xfrm flipH="1">
              <a:off x="4306514" y="5402333"/>
              <a:ext cx="106363" cy="633413"/>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9" name="Freeform 12"/>
            <p:cNvSpPr>
              <a:spLocks/>
            </p:cNvSpPr>
            <p:nvPr/>
          </p:nvSpPr>
          <p:spPr bwMode="auto">
            <a:xfrm flipH="1">
              <a:off x="4304926" y="5927795"/>
              <a:ext cx="107950" cy="215900"/>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nvGrpSpPr>
            <p:cNvPr id="120" name="Group 4"/>
            <p:cNvGrpSpPr>
              <a:grpSpLocks noChangeAspect="1"/>
            </p:cNvGrpSpPr>
            <p:nvPr/>
          </p:nvGrpSpPr>
          <p:grpSpPr bwMode="auto">
            <a:xfrm>
              <a:off x="3743325" y="4635502"/>
              <a:ext cx="1211263" cy="2268538"/>
              <a:chOff x="2358" y="2920"/>
              <a:chExt cx="763" cy="1429"/>
            </a:xfrm>
          </p:grpSpPr>
          <p:sp>
            <p:nvSpPr>
              <p:cNvPr id="121" name="AutoShape 3"/>
              <p:cNvSpPr>
                <a:spLocks noChangeAspect="1" noChangeArrowheads="1" noTextEdit="1"/>
              </p:cNvSpPr>
              <p:nvPr/>
            </p:nvSpPr>
            <p:spPr bwMode="auto">
              <a:xfrm>
                <a:off x="2358" y="2921"/>
                <a:ext cx="763"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2" name="Freeform 5"/>
              <p:cNvSpPr>
                <a:spLocks/>
              </p:cNvSpPr>
              <p:nvPr/>
            </p:nvSpPr>
            <p:spPr bwMode="auto">
              <a:xfrm>
                <a:off x="2461" y="3053"/>
                <a:ext cx="228" cy="48"/>
              </a:xfrm>
              <a:custGeom>
                <a:avLst/>
                <a:gdLst>
                  <a:gd name="T0" fmla="*/ 0 w 172"/>
                  <a:gd name="T1" fmla="*/ 27 h 36"/>
                  <a:gd name="T2" fmla="*/ 9 w 172"/>
                  <a:gd name="T3" fmla="*/ 36 h 36"/>
                  <a:gd name="T4" fmla="*/ 163 w 172"/>
                  <a:gd name="T5" fmla="*/ 36 h 36"/>
                  <a:gd name="T6" fmla="*/ 172 w 172"/>
                  <a:gd name="T7" fmla="*/ 27 h 36"/>
                  <a:gd name="T8" fmla="*/ 172 w 172"/>
                  <a:gd name="T9" fmla="*/ 9 h 36"/>
                  <a:gd name="T10" fmla="*/ 163 w 172"/>
                  <a:gd name="T11" fmla="*/ 0 h 36"/>
                  <a:gd name="T12" fmla="*/ 9 w 172"/>
                  <a:gd name="T13" fmla="*/ 0 h 36"/>
                  <a:gd name="T14" fmla="*/ 0 w 172"/>
                  <a:gd name="T15" fmla="*/ 9 h 36"/>
                  <a:gd name="T16" fmla="*/ 0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0" y="27"/>
                    </a:moveTo>
                    <a:cubicBezTo>
                      <a:pt x="0" y="32"/>
                      <a:pt x="4" y="36"/>
                      <a:pt x="9" y="36"/>
                    </a:cubicBezTo>
                    <a:cubicBezTo>
                      <a:pt x="163" y="36"/>
                      <a:pt x="163" y="36"/>
                      <a:pt x="163" y="36"/>
                    </a:cubicBezTo>
                    <a:cubicBezTo>
                      <a:pt x="168" y="36"/>
                      <a:pt x="172" y="32"/>
                      <a:pt x="172" y="27"/>
                    </a:cubicBezTo>
                    <a:cubicBezTo>
                      <a:pt x="172" y="9"/>
                      <a:pt x="172" y="9"/>
                      <a:pt x="172" y="9"/>
                    </a:cubicBezTo>
                    <a:cubicBezTo>
                      <a:pt x="172" y="4"/>
                      <a:pt x="168" y="0"/>
                      <a:pt x="163" y="0"/>
                    </a:cubicBezTo>
                    <a:cubicBezTo>
                      <a:pt x="9" y="0"/>
                      <a:pt x="9" y="0"/>
                      <a:pt x="9" y="0"/>
                    </a:cubicBezTo>
                    <a:cubicBezTo>
                      <a:pt x="4" y="0"/>
                      <a:pt x="0" y="4"/>
                      <a:pt x="0" y="9"/>
                    </a:cubicBezTo>
                    <a:lnTo>
                      <a:pt x="0" y="27"/>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3" name="Freeform 6"/>
              <p:cNvSpPr>
                <a:spLocks/>
              </p:cNvSpPr>
              <p:nvPr/>
            </p:nvSpPr>
            <p:spPr bwMode="auto">
              <a:xfrm>
                <a:off x="2635" y="4271"/>
                <a:ext cx="150" cy="78"/>
              </a:xfrm>
              <a:custGeom>
                <a:avLst/>
                <a:gdLst>
                  <a:gd name="T0" fmla="*/ 49 w 113"/>
                  <a:gd name="T1" fmla="*/ 0 h 59"/>
                  <a:gd name="T2" fmla="*/ 113 w 113"/>
                  <a:gd name="T3" fmla="*/ 59 h 59"/>
                  <a:gd name="T4" fmla="*/ 49 w 113"/>
                  <a:gd name="T5" fmla="*/ 59 h 59"/>
                  <a:gd name="T6" fmla="*/ 0 w 113"/>
                  <a:gd name="T7" fmla="*/ 59 h 59"/>
                  <a:gd name="T8" fmla="*/ 0 w 113"/>
                  <a:gd name="T9" fmla="*/ 0 h 59"/>
                  <a:gd name="T10" fmla="*/ 49 w 113"/>
                  <a:gd name="T11" fmla="*/ 0 h 59"/>
                </a:gdLst>
                <a:ahLst/>
                <a:cxnLst>
                  <a:cxn ang="0">
                    <a:pos x="T0" y="T1"/>
                  </a:cxn>
                  <a:cxn ang="0">
                    <a:pos x="T2" y="T3"/>
                  </a:cxn>
                  <a:cxn ang="0">
                    <a:pos x="T4" y="T5"/>
                  </a:cxn>
                  <a:cxn ang="0">
                    <a:pos x="T6" y="T7"/>
                  </a:cxn>
                  <a:cxn ang="0">
                    <a:pos x="T8" y="T9"/>
                  </a:cxn>
                  <a:cxn ang="0">
                    <a:pos x="T10" y="T11"/>
                  </a:cxn>
                </a:cxnLst>
                <a:rect l="0" t="0" r="r" b="b"/>
                <a:pathLst>
                  <a:path w="113" h="59">
                    <a:moveTo>
                      <a:pt x="49" y="0"/>
                    </a:moveTo>
                    <a:cubicBezTo>
                      <a:pt x="82" y="0"/>
                      <a:pt x="110" y="26"/>
                      <a:pt x="113" y="59"/>
                    </a:cubicBezTo>
                    <a:cubicBezTo>
                      <a:pt x="49" y="59"/>
                      <a:pt x="49" y="59"/>
                      <a:pt x="49" y="59"/>
                    </a:cubicBezTo>
                    <a:cubicBezTo>
                      <a:pt x="0" y="59"/>
                      <a:pt x="0" y="59"/>
                      <a:pt x="0" y="59"/>
                    </a:cubicBezTo>
                    <a:cubicBezTo>
                      <a:pt x="0" y="0"/>
                      <a:pt x="0" y="0"/>
                      <a:pt x="0" y="0"/>
                    </a:cubicBezTo>
                    <a:lnTo>
                      <a:pt x="49"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4" name="Freeform 7"/>
              <p:cNvSpPr>
                <a:spLocks/>
              </p:cNvSpPr>
              <p:nvPr/>
            </p:nvSpPr>
            <p:spPr bwMode="auto">
              <a:xfrm>
                <a:off x="2451" y="3676"/>
                <a:ext cx="249" cy="604"/>
              </a:xfrm>
              <a:custGeom>
                <a:avLst/>
                <a:gdLst>
                  <a:gd name="T0" fmla="*/ 0 w 249"/>
                  <a:gd name="T1" fmla="*/ 0 h 604"/>
                  <a:gd name="T2" fmla="*/ 0 w 249"/>
                  <a:gd name="T3" fmla="*/ 0 h 604"/>
                  <a:gd name="T4" fmla="*/ 65 w 249"/>
                  <a:gd name="T5" fmla="*/ 0 h 604"/>
                  <a:gd name="T6" fmla="*/ 184 w 249"/>
                  <a:gd name="T7" fmla="*/ 0 h 604"/>
                  <a:gd name="T8" fmla="*/ 249 w 249"/>
                  <a:gd name="T9" fmla="*/ 0 h 604"/>
                  <a:gd name="T10" fmla="*/ 249 w 249"/>
                  <a:gd name="T11" fmla="*/ 82 h 604"/>
                  <a:gd name="T12" fmla="*/ 249 w 249"/>
                  <a:gd name="T13" fmla="*/ 604 h 604"/>
                  <a:gd name="T14" fmla="*/ 184 w 249"/>
                  <a:gd name="T15" fmla="*/ 604 h 604"/>
                  <a:gd name="T16" fmla="*/ 184 w 249"/>
                  <a:gd name="T17" fmla="*/ 82 h 604"/>
                  <a:gd name="T18" fmla="*/ 65 w 249"/>
                  <a:gd name="T19" fmla="*/ 82 h 604"/>
                  <a:gd name="T20" fmla="*/ 65 w 249"/>
                  <a:gd name="T21" fmla="*/ 604 h 604"/>
                  <a:gd name="T22" fmla="*/ 0 w 249"/>
                  <a:gd name="T23" fmla="*/ 604 h 604"/>
                  <a:gd name="T24" fmla="*/ 0 w 249"/>
                  <a:gd name="T25" fmla="*/ 82 h 604"/>
                  <a:gd name="T26" fmla="*/ 0 w 249"/>
                  <a:gd name="T27" fmla="*/ 82 h 604"/>
                  <a:gd name="T28" fmla="*/ 0 w 249"/>
                  <a:gd name="T2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604">
                    <a:moveTo>
                      <a:pt x="0" y="0"/>
                    </a:moveTo>
                    <a:lnTo>
                      <a:pt x="0" y="0"/>
                    </a:lnTo>
                    <a:lnTo>
                      <a:pt x="65" y="0"/>
                    </a:lnTo>
                    <a:lnTo>
                      <a:pt x="184" y="0"/>
                    </a:lnTo>
                    <a:lnTo>
                      <a:pt x="249" y="0"/>
                    </a:lnTo>
                    <a:lnTo>
                      <a:pt x="249" y="82"/>
                    </a:lnTo>
                    <a:lnTo>
                      <a:pt x="249" y="604"/>
                    </a:lnTo>
                    <a:lnTo>
                      <a:pt x="184" y="604"/>
                    </a:lnTo>
                    <a:lnTo>
                      <a:pt x="184" y="82"/>
                    </a:lnTo>
                    <a:lnTo>
                      <a:pt x="65" y="82"/>
                    </a:lnTo>
                    <a:lnTo>
                      <a:pt x="65" y="604"/>
                    </a:lnTo>
                    <a:lnTo>
                      <a:pt x="0" y="604"/>
                    </a:lnTo>
                    <a:lnTo>
                      <a:pt x="0" y="82"/>
                    </a:lnTo>
                    <a:lnTo>
                      <a:pt x="0" y="82"/>
                    </a:lnTo>
                    <a:lnTo>
                      <a:pt x="0"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5" name="Freeform 8"/>
              <p:cNvSpPr>
                <a:spLocks/>
              </p:cNvSpPr>
              <p:nvPr/>
            </p:nvSpPr>
            <p:spPr bwMode="auto">
              <a:xfrm>
                <a:off x="2451" y="4271"/>
                <a:ext cx="148" cy="78"/>
              </a:xfrm>
              <a:custGeom>
                <a:avLst/>
                <a:gdLst>
                  <a:gd name="T0" fmla="*/ 48 w 112"/>
                  <a:gd name="T1" fmla="*/ 0 h 59"/>
                  <a:gd name="T2" fmla="*/ 112 w 112"/>
                  <a:gd name="T3" fmla="*/ 59 h 59"/>
                  <a:gd name="T4" fmla="*/ 48 w 112"/>
                  <a:gd name="T5" fmla="*/ 59 h 59"/>
                  <a:gd name="T6" fmla="*/ 0 w 112"/>
                  <a:gd name="T7" fmla="*/ 59 h 59"/>
                  <a:gd name="T8" fmla="*/ 0 w 112"/>
                  <a:gd name="T9" fmla="*/ 0 h 59"/>
                  <a:gd name="T10" fmla="*/ 48 w 112"/>
                  <a:gd name="T11" fmla="*/ 0 h 59"/>
                </a:gdLst>
                <a:ahLst/>
                <a:cxnLst>
                  <a:cxn ang="0">
                    <a:pos x="T0" y="T1"/>
                  </a:cxn>
                  <a:cxn ang="0">
                    <a:pos x="T2" y="T3"/>
                  </a:cxn>
                  <a:cxn ang="0">
                    <a:pos x="T4" y="T5"/>
                  </a:cxn>
                  <a:cxn ang="0">
                    <a:pos x="T6" y="T7"/>
                  </a:cxn>
                  <a:cxn ang="0">
                    <a:pos x="T8" y="T9"/>
                  </a:cxn>
                  <a:cxn ang="0">
                    <a:pos x="T10" y="T11"/>
                  </a:cxn>
                </a:cxnLst>
                <a:rect l="0" t="0" r="r" b="b"/>
                <a:pathLst>
                  <a:path w="112" h="59">
                    <a:moveTo>
                      <a:pt x="48" y="0"/>
                    </a:moveTo>
                    <a:cubicBezTo>
                      <a:pt x="82" y="0"/>
                      <a:pt x="109" y="26"/>
                      <a:pt x="112" y="59"/>
                    </a:cubicBezTo>
                    <a:cubicBezTo>
                      <a:pt x="48" y="59"/>
                      <a:pt x="48" y="59"/>
                      <a:pt x="48" y="59"/>
                    </a:cubicBezTo>
                    <a:cubicBezTo>
                      <a:pt x="0" y="59"/>
                      <a:pt x="0" y="59"/>
                      <a:pt x="0" y="59"/>
                    </a:cubicBezTo>
                    <a:cubicBezTo>
                      <a:pt x="0" y="0"/>
                      <a:pt x="0" y="0"/>
                      <a:pt x="0" y="0"/>
                    </a:cubicBezTo>
                    <a:lnTo>
                      <a:pt x="48"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6" name="Freeform 9"/>
              <p:cNvSpPr>
                <a:spLocks/>
              </p:cNvSpPr>
              <p:nvPr/>
            </p:nvSpPr>
            <p:spPr bwMode="auto">
              <a:xfrm>
                <a:off x="2359" y="3229"/>
                <a:ext cx="432" cy="447"/>
              </a:xfrm>
              <a:custGeom>
                <a:avLst/>
                <a:gdLst>
                  <a:gd name="T0" fmla="*/ 69 w 326"/>
                  <a:gd name="T1" fmla="*/ 0 h 338"/>
                  <a:gd name="T2" fmla="*/ 257 w 326"/>
                  <a:gd name="T3" fmla="*/ 0 h 338"/>
                  <a:gd name="T4" fmla="*/ 326 w 326"/>
                  <a:gd name="T5" fmla="*/ 69 h 338"/>
                  <a:gd name="T6" fmla="*/ 326 w 326"/>
                  <a:gd name="T7" fmla="*/ 127 h 338"/>
                  <a:gd name="T8" fmla="*/ 257 w 326"/>
                  <a:gd name="T9" fmla="*/ 127 h 338"/>
                  <a:gd name="T10" fmla="*/ 257 w 326"/>
                  <a:gd name="T11" fmla="*/ 338 h 338"/>
                  <a:gd name="T12" fmla="*/ 69 w 326"/>
                  <a:gd name="T13" fmla="*/ 338 h 338"/>
                  <a:gd name="T14" fmla="*/ 69 w 326"/>
                  <a:gd name="T15" fmla="*/ 127 h 338"/>
                  <a:gd name="T16" fmla="*/ 0 w 326"/>
                  <a:gd name="T17" fmla="*/ 127 h 338"/>
                  <a:gd name="T18" fmla="*/ 0 w 326"/>
                  <a:gd name="T19" fmla="*/ 69 h 338"/>
                  <a:gd name="T20" fmla="*/ 69 w 32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38">
                    <a:moveTo>
                      <a:pt x="69" y="0"/>
                    </a:moveTo>
                    <a:cubicBezTo>
                      <a:pt x="257" y="0"/>
                      <a:pt x="257" y="0"/>
                      <a:pt x="257" y="0"/>
                    </a:cubicBezTo>
                    <a:cubicBezTo>
                      <a:pt x="295" y="0"/>
                      <a:pt x="326" y="31"/>
                      <a:pt x="326" y="69"/>
                    </a:cubicBezTo>
                    <a:cubicBezTo>
                      <a:pt x="326" y="127"/>
                      <a:pt x="326" y="127"/>
                      <a:pt x="326" y="127"/>
                    </a:cubicBezTo>
                    <a:cubicBezTo>
                      <a:pt x="257" y="127"/>
                      <a:pt x="257" y="127"/>
                      <a:pt x="257" y="127"/>
                    </a:cubicBezTo>
                    <a:cubicBezTo>
                      <a:pt x="257" y="338"/>
                      <a:pt x="257" y="338"/>
                      <a:pt x="257" y="338"/>
                    </a:cubicBezTo>
                    <a:cubicBezTo>
                      <a:pt x="69" y="338"/>
                      <a:pt x="69" y="338"/>
                      <a:pt x="69" y="338"/>
                    </a:cubicBezTo>
                    <a:cubicBezTo>
                      <a:pt x="69" y="127"/>
                      <a:pt x="69" y="127"/>
                      <a:pt x="69" y="127"/>
                    </a:cubicBezTo>
                    <a:cubicBezTo>
                      <a:pt x="0" y="127"/>
                      <a:pt x="0" y="127"/>
                      <a:pt x="0" y="127"/>
                    </a:cubicBezTo>
                    <a:cubicBezTo>
                      <a:pt x="0" y="69"/>
                      <a:pt x="0" y="69"/>
                      <a:pt x="0" y="69"/>
                    </a:cubicBezTo>
                    <a:cubicBezTo>
                      <a:pt x="0" y="31"/>
                      <a:pt x="31" y="0"/>
                      <a:pt x="69" y="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7" name="Rectangle 11"/>
              <p:cNvSpPr>
                <a:spLocks noChangeArrowheads="1"/>
              </p:cNvSpPr>
              <p:nvPr/>
            </p:nvSpPr>
            <p:spPr bwMode="auto">
              <a:xfrm>
                <a:off x="2371" y="3397"/>
                <a:ext cx="67" cy="399"/>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8" name="Freeform 12"/>
              <p:cNvSpPr>
                <a:spLocks/>
              </p:cNvSpPr>
              <p:nvPr/>
            </p:nvSpPr>
            <p:spPr bwMode="auto">
              <a:xfrm>
                <a:off x="2370" y="3728"/>
                <a:ext cx="68" cy="136"/>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9" name="Freeform 17"/>
              <p:cNvSpPr>
                <a:spLocks/>
              </p:cNvSpPr>
              <p:nvPr/>
            </p:nvSpPr>
            <p:spPr bwMode="auto">
              <a:xfrm>
                <a:off x="2536" y="3138"/>
                <a:ext cx="79" cy="131"/>
              </a:xfrm>
              <a:custGeom>
                <a:avLst/>
                <a:gdLst>
                  <a:gd name="T0" fmla="*/ 39 w 79"/>
                  <a:gd name="T1" fmla="*/ 131 h 131"/>
                  <a:gd name="T2" fmla="*/ 79 w 79"/>
                  <a:gd name="T3" fmla="*/ 91 h 131"/>
                  <a:gd name="T4" fmla="*/ 79 w 79"/>
                  <a:gd name="T5" fmla="*/ 0 h 131"/>
                  <a:gd name="T6" fmla="*/ 0 w 79"/>
                  <a:gd name="T7" fmla="*/ 0 h 131"/>
                  <a:gd name="T8" fmla="*/ 0 w 79"/>
                  <a:gd name="T9" fmla="*/ 91 h 131"/>
                  <a:gd name="T10" fmla="*/ 39 w 79"/>
                  <a:gd name="T11" fmla="*/ 131 h 131"/>
                </a:gdLst>
                <a:ahLst/>
                <a:cxnLst>
                  <a:cxn ang="0">
                    <a:pos x="T0" y="T1"/>
                  </a:cxn>
                  <a:cxn ang="0">
                    <a:pos x="T2" y="T3"/>
                  </a:cxn>
                  <a:cxn ang="0">
                    <a:pos x="T4" y="T5"/>
                  </a:cxn>
                  <a:cxn ang="0">
                    <a:pos x="T6" y="T7"/>
                  </a:cxn>
                  <a:cxn ang="0">
                    <a:pos x="T8" y="T9"/>
                  </a:cxn>
                  <a:cxn ang="0">
                    <a:pos x="T10" y="T11"/>
                  </a:cxn>
                </a:cxnLst>
                <a:rect l="0" t="0" r="r" b="b"/>
                <a:pathLst>
                  <a:path w="79" h="131">
                    <a:moveTo>
                      <a:pt x="39" y="131"/>
                    </a:moveTo>
                    <a:lnTo>
                      <a:pt x="79" y="91"/>
                    </a:lnTo>
                    <a:lnTo>
                      <a:pt x="79" y="0"/>
                    </a:lnTo>
                    <a:lnTo>
                      <a:pt x="0" y="0"/>
                    </a:lnTo>
                    <a:lnTo>
                      <a:pt x="0" y="91"/>
                    </a:lnTo>
                    <a:lnTo>
                      <a:pt x="39" y="131"/>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0" name="Freeform 18"/>
              <p:cNvSpPr>
                <a:spLocks/>
              </p:cNvSpPr>
              <p:nvPr/>
            </p:nvSpPr>
            <p:spPr bwMode="auto">
              <a:xfrm>
                <a:off x="2536" y="3138"/>
                <a:ext cx="79" cy="69"/>
              </a:xfrm>
              <a:custGeom>
                <a:avLst/>
                <a:gdLst>
                  <a:gd name="T0" fmla="*/ 60 w 60"/>
                  <a:gd name="T1" fmla="*/ 48 h 52"/>
                  <a:gd name="T2" fmla="*/ 30 w 60"/>
                  <a:gd name="T3" fmla="*/ 52 h 52"/>
                  <a:gd name="T4" fmla="*/ 0 w 60"/>
                  <a:gd name="T5" fmla="*/ 48 h 52"/>
                  <a:gd name="T6" fmla="*/ 0 w 60"/>
                  <a:gd name="T7" fmla="*/ 0 h 52"/>
                  <a:gd name="T8" fmla="*/ 60 w 60"/>
                  <a:gd name="T9" fmla="*/ 0 h 52"/>
                  <a:gd name="T10" fmla="*/ 6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60" y="48"/>
                    </a:moveTo>
                    <a:cubicBezTo>
                      <a:pt x="50" y="51"/>
                      <a:pt x="40" y="52"/>
                      <a:pt x="30" y="52"/>
                    </a:cubicBezTo>
                    <a:cubicBezTo>
                      <a:pt x="20" y="52"/>
                      <a:pt x="10" y="51"/>
                      <a:pt x="0" y="48"/>
                    </a:cubicBezTo>
                    <a:cubicBezTo>
                      <a:pt x="0" y="0"/>
                      <a:pt x="0" y="0"/>
                      <a:pt x="0" y="0"/>
                    </a:cubicBezTo>
                    <a:cubicBezTo>
                      <a:pt x="60" y="0"/>
                      <a:pt x="60" y="0"/>
                      <a:pt x="60" y="0"/>
                    </a:cubicBezTo>
                    <a:lnTo>
                      <a:pt x="60" y="48"/>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1" name="Freeform 19"/>
              <p:cNvSpPr>
                <a:spLocks/>
              </p:cNvSpPr>
              <p:nvPr/>
            </p:nvSpPr>
            <p:spPr bwMode="auto">
              <a:xfrm>
                <a:off x="2481" y="2920"/>
                <a:ext cx="187" cy="127"/>
              </a:xfrm>
              <a:custGeom>
                <a:avLst/>
                <a:gdLst>
                  <a:gd name="T0" fmla="*/ 71 w 141"/>
                  <a:gd name="T1" fmla="*/ 0 h 96"/>
                  <a:gd name="T2" fmla="*/ 141 w 141"/>
                  <a:gd name="T3" fmla="*/ 70 h 96"/>
                  <a:gd name="T4" fmla="*/ 141 w 141"/>
                  <a:gd name="T5" fmla="*/ 96 h 96"/>
                  <a:gd name="T6" fmla="*/ 0 w 141"/>
                  <a:gd name="T7" fmla="*/ 96 h 96"/>
                  <a:gd name="T8" fmla="*/ 0 w 141"/>
                  <a:gd name="T9" fmla="*/ 70 h 96"/>
                  <a:gd name="T10" fmla="*/ 71 w 141"/>
                  <a:gd name="T11" fmla="*/ 0 h 96"/>
                </a:gdLst>
                <a:ahLst/>
                <a:cxnLst>
                  <a:cxn ang="0">
                    <a:pos x="T0" y="T1"/>
                  </a:cxn>
                  <a:cxn ang="0">
                    <a:pos x="T2" y="T3"/>
                  </a:cxn>
                  <a:cxn ang="0">
                    <a:pos x="T4" y="T5"/>
                  </a:cxn>
                  <a:cxn ang="0">
                    <a:pos x="T6" y="T7"/>
                  </a:cxn>
                  <a:cxn ang="0">
                    <a:pos x="T8" y="T9"/>
                  </a:cxn>
                  <a:cxn ang="0">
                    <a:pos x="T10" y="T11"/>
                  </a:cxn>
                </a:cxnLst>
                <a:rect l="0" t="0" r="r" b="b"/>
                <a:pathLst>
                  <a:path w="141" h="96">
                    <a:moveTo>
                      <a:pt x="71" y="0"/>
                    </a:moveTo>
                    <a:cubicBezTo>
                      <a:pt x="109" y="0"/>
                      <a:pt x="141" y="31"/>
                      <a:pt x="141" y="70"/>
                    </a:cubicBezTo>
                    <a:cubicBezTo>
                      <a:pt x="141" y="96"/>
                      <a:pt x="141" y="96"/>
                      <a:pt x="141" y="96"/>
                    </a:cubicBezTo>
                    <a:cubicBezTo>
                      <a:pt x="0" y="96"/>
                      <a:pt x="0" y="96"/>
                      <a:pt x="0" y="96"/>
                    </a:cubicBezTo>
                    <a:cubicBezTo>
                      <a:pt x="0" y="70"/>
                      <a:pt x="0" y="70"/>
                      <a:pt x="0" y="70"/>
                    </a:cubicBezTo>
                    <a:cubicBezTo>
                      <a:pt x="0" y="31"/>
                      <a:pt x="32" y="0"/>
                      <a:pt x="7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2" name="Freeform 20"/>
              <p:cNvSpPr>
                <a:spLocks/>
              </p:cNvSpPr>
              <p:nvPr/>
            </p:nvSpPr>
            <p:spPr bwMode="auto">
              <a:xfrm>
                <a:off x="2481" y="3016"/>
                <a:ext cx="187" cy="175"/>
              </a:xfrm>
              <a:custGeom>
                <a:avLst/>
                <a:gdLst>
                  <a:gd name="T0" fmla="*/ 141 w 141"/>
                  <a:gd name="T1" fmla="*/ 0 h 132"/>
                  <a:gd name="T2" fmla="*/ 141 w 141"/>
                  <a:gd name="T3" fmla="*/ 109 h 132"/>
                  <a:gd name="T4" fmla="*/ 71 w 141"/>
                  <a:gd name="T5" fmla="*/ 132 h 132"/>
                  <a:gd name="T6" fmla="*/ 0 w 141"/>
                  <a:gd name="T7" fmla="*/ 109 h 132"/>
                  <a:gd name="T8" fmla="*/ 0 w 141"/>
                  <a:gd name="T9" fmla="*/ 0 h 132"/>
                  <a:gd name="T10" fmla="*/ 141 w 141"/>
                  <a:gd name="T11" fmla="*/ 0 h 132"/>
                </a:gdLst>
                <a:ahLst/>
                <a:cxnLst>
                  <a:cxn ang="0">
                    <a:pos x="T0" y="T1"/>
                  </a:cxn>
                  <a:cxn ang="0">
                    <a:pos x="T2" y="T3"/>
                  </a:cxn>
                  <a:cxn ang="0">
                    <a:pos x="T4" y="T5"/>
                  </a:cxn>
                  <a:cxn ang="0">
                    <a:pos x="T6" y="T7"/>
                  </a:cxn>
                  <a:cxn ang="0">
                    <a:pos x="T8" y="T9"/>
                  </a:cxn>
                  <a:cxn ang="0">
                    <a:pos x="T10" y="T11"/>
                  </a:cxn>
                </a:cxnLst>
                <a:rect l="0" t="0" r="r" b="b"/>
                <a:pathLst>
                  <a:path w="141" h="132">
                    <a:moveTo>
                      <a:pt x="141" y="0"/>
                    </a:moveTo>
                    <a:cubicBezTo>
                      <a:pt x="141" y="109"/>
                      <a:pt x="141" y="109"/>
                      <a:pt x="141" y="109"/>
                    </a:cubicBezTo>
                    <a:cubicBezTo>
                      <a:pt x="122" y="124"/>
                      <a:pt x="97" y="132"/>
                      <a:pt x="71" y="132"/>
                    </a:cubicBezTo>
                    <a:cubicBezTo>
                      <a:pt x="45" y="132"/>
                      <a:pt x="20" y="124"/>
                      <a:pt x="0" y="109"/>
                    </a:cubicBezTo>
                    <a:cubicBezTo>
                      <a:pt x="0" y="0"/>
                      <a:pt x="0" y="0"/>
                      <a:pt x="0" y="0"/>
                    </a:cubicBezTo>
                    <a:lnTo>
                      <a:pt x="141"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3" name="Rectangle 21"/>
              <p:cNvSpPr>
                <a:spLocks noChangeArrowheads="1"/>
              </p:cNvSpPr>
              <p:nvPr/>
            </p:nvSpPr>
            <p:spPr bwMode="auto">
              <a:xfrm>
                <a:off x="2371"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4" name="Rectangle 22"/>
              <p:cNvSpPr>
                <a:spLocks noChangeArrowheads="1"/>
              </p:cNvSpPr>
              <p:nvPr/>
            </p:nvSpPr>
            <p:spPr bwMode="auto">
              <a:xfrm>
                <a:off x="2712"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5" name="Freeform 23"/>
              <p:cNvSpPr>
                <a:spLocks/>
              </p:cNvSpPr>
              <p:nvPr/>
            </p:nvSpPr>
            <p:spPr bwMode="auto">
              <a:xfrm>
                <a:off x="2489" y="3052"/>
                <a:ext cx="172" cy="44"/>
              </a:xfrm>
              <a:custGeom>
                <a:avLst/>
                <a:gdLst>
                  <a:gd name="T0" fmla="*/ 0 w 130"/>
                  <a:gd name="T1" fmla="*/ 0 h 33"/>
                  <a:gd name="T2" fmla="*/ 0 w 130"/>
                  <a:gd name="T3" fmla="*/ 33 h 33"/>
                  <a:gd name="T4" fmla="*/ 58 w 130"/>
                  <a:gd name="T5" fmla="*/ 33 h 33"/>
                  <a:gd name="T6" fmla="*/ 58 w 130"/>
                  <a:gd name="T7" fmla="*/ 23 h 33"/>
                  <a:gd name="T8" fmla="*/ 65 w 130"/>
                  <a:gd name="T9" fmla="*/ 16 h 33"/>
                  <a:gd name="T10" fmla="*/ 72 w 130"/>
                  <a:gd name="T11" fmla="*/ 23 h 33"/>
                  <a:gd name="T12" fmla="*/ 72 w 130"/>
                  <a:gd name="T13" fmla="*/ 33 h 33"/>
                  <a:gd name="T14" fmla="*/ 130 w 130"/>
                  <a:gd name="T15" fmla="*/ 33 h 33"/>
                  <a:gd name="T16" fmla="*/ 130 w 130"/>
                  <a:gd name="T17" fmla="*/ 0 h 33"/>
                  <a:gd name="T18" fmla="*/ 0 w 1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3">
                    <a:moveTo>
                      <a:pt x="0" y="0"/>
                    </a:moveTo>
                    <a:cubicBezTo>
                      <a:pt x="0" y="33"/>
                      <a:pt x="0" y="33"/>
                      <a:pt x="0" y="33"/>
                    </a:cubicBezTo>
                    <a:cubicBezTo>
                      <a:pt x="58" y="33"/>
                      <a:pt x="58" y="33"/>
                      <a:pt x="58" y="33"/>
                    </a:cubicBezTo>
                    <a:cubicBezTo>
                      <a:pt x="58" y="23"/>
                      <a:pt x="58" y="23"/>
                      <a:pt x="58" y="23"/>
                    </a:cubicBezTo>
                    <a:cubicBezTo>
                      <a:pt x="58" y="19"/>
                      <a:pt x="61" y="16"/>
                      <a:pt x="65" y="16"/>
                    </a:cubicBezTo>
                    <a:cubicBezTo>
                      <a:pt x="69" y="16"/>
                      <a:pt x="72" y="19"/>
                      <a:pt x="72" y="23"/>
                    </a:cubicBezTo>
                    <a:cubicBezTo>
                      <a:pt x="72" y="33"/>
                      <a:pt x="72" y="33"/>
                      <a:pt x="72" y="33"/>
                    </a:cubicBezTo>
                    <a:cubicBezTo>
                      <a:pt x="130" y="33"/>
                      <a:pt x="130" y="33"/>
                      <a:pt x="130" y="33"/>
                    </a:cubicBezTo>
                    <a:cubicBezTo>
                      <a:pt x="130" y="0"/>
                      <a:pt x="130" y="0"/>
                      <a:pt x="130" y="0"/>
                    </a:cubicBezTo>
                    <a:lnTo>
                      <a:pt x="0" y="0"/>
                    </a:lnTo>
                    <a:close/>
                  </a:path>
                </a:pathLst>
              </a:custGeom>
              <a:solidFill>
                <a:srgbClr val="FB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6" name="Freeform 24"/>
              <p:cNvSpPr>
                <a:spLocks/>
              </p:cNvSpPr>
              <p:nvPr/>
            </p:nvSpPr>
            <p:spPr bwMode="auto">
              <a:xfrm>
                <a:off x="2509"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00A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7" name="Freeform 25"/>
              <p:cNvSpPr>
                <a:spLocks/>
              </p:cNvSpPr>
              <p:nvPr/>
            </p:nvSpPr>
            <p:spPr bwMode="auto">
              <a:xfrm>
                <a:off x="2595"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D5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8" name="Freeform 26"/>
              <p:cNvSpPr>
                <a:spLocks/>
              </p:cNvSpPr>
              <p:nvPr/>
            </p:nvSpPr>
            <p:spPr bwMode="auto">
              <a:xfrm>
                <a:off x="2557" y="3123"/>
                <a:ext cx="36" cy="14"/>
              </a:xfrm>
              <a:custGeom>
                <a:avLst/>
                <a:gdLst>
                  <a:gd name="T0" fmla="*/ 0 w 27"/>
                  <a:gd name="T1" fmla="*/ 0 h 10"/>
                  <a:gd name="T2" fmla="*/ 14 w 27"/>
                  <a:gd name="T3" fmla="*/ 10 h 10"/>
                  <a:gd name="T4" fmla="*/ 27 w 27"/>
                  <a:gd name="T5" fmla="*/ 0 h 10"/>
                  <a:gd name="T6" fmla="*/ 0 w 27"/>
                  <a:gd name="T7" fmla="*/ 0 h 10"/>
                </a:gdLst>
                <a:ahLst/>
                <a:cxnLst>
                  <a:cxn ang="0">
                    <a:pos x="T0" y="T1"/>
                  </a:cxn>
                  <a:cxn ang="0">
                    <a:pos x="T2" y="T3"/>
                  </a:cxn>
                  <a:cxn ang="0">
                    <a:pos x="T4" y="T5"/>
                  </a:cxn>
                  <a:cxn ang="0">
                    <a:pos x="T6" y="T7"/>
                  </a:cxn>
                </a:cxnLst>
                <a:rect l="0" t="0" r="r" b="b"/>
                <a:pathLst>
                  <a:path w="27" h="10">
                    <a:moveTo>
                      <a:pt x="0" y="0"/>
                    </a:moveTo>
                    <a:cubicBezTo>
                      <a:pt x="2" y="6"/>
                      <a:pt x="7" y="10"/>
                      <a:pt x="14" y="10"/>
                    </a:cubicBezTo>
                    <a:cubicBezTo>
                      <a:pt x="20" y="10"/>
                      <a:pt x="25" y="6"/>
                      <a:pt x="27" y="0"/>
                    </a:cubicBezTo>
                    <a:lnTo>
                      <a:pt x="0" y="0"/>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9" name="Line 27"/>
              <p:cNvSpPr>
                <a:spLocks noChangeShapeType="1"/>
              </p:cNvSpPr>
              <p:nvPr/>
            </p:nvSpPr>
            <p:spPr bwMode="auto">
              <a:xfrm>
                <a:off x="2540" y="3155"/>
                <a:ext cx="70" cy="0"/>
              </a:xfrm>
              <a:prstGeom prst="line">
                <a:avLst/>
              </a:prstGeom>
              <a:noFill/>
              <a:ln w="12700" cap="rnd">
                <a:solidFill>
                  <a:srgbClr val="49372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40" name="Freeform 28"/>
              <p:cNvSpPr>
                <a:spLocks/>
              </p:cNvSpPr>
              <p:nvPr/>
            </p:nvSpPr>
            <p:spPr bwMode="auto">
              <a:xfrm>
                <a:off x="2567" y="3163"/>
                <a:ext cx="19" cy="7"/>
              </a:xfrm>
              <a:custGeom>
                <a:avLst/>
                <a:gdLst>
                  <a:gd name="T0" fmla="*/ 14 w 14"/>
                  <a:gd name="T1" fmla="*/ 5 h 5"/>
                  <a:gd name="T2" fmla="*/ 7 w 14"/>
                  <a:gd name="T3" fmla="*/ 0 h 5"/>
                  <a:gd name="T4" fmla="*/ 0 w 14"/>
                  <a:gd name="T5" fmla="*/ 5 h 5"/>
                  <a:gd name="T6" fmla="*/ 14 w 14"/>
                  <a:gd name="T7" fmla="*/ 5 h 5"/>
                </a:gdLst>
                <a:ahLst/>
                <a:cxnLst>
                  <a:cxn ang="0">
                    <a:pos x="T0" y="T1"/>
                  </a:cxn>
                  <a:cxn ang="0">
                    <a:pos x="T2" y="T3"/>
                  </a:cxn>
                  <a:cxn ang="0">
                    <a:pos x="T4" y="T5"/>
                  </a:cxn>
                  <a:cxn ang="0">
                    <a:pos x="T6" y="T7"/>
                  </a:cxn>
                </a:cxnLst>
                <a:rect l="0" t="0" r="r" b="b"/>
                <a:pathLst>
                  <a:path w="14" h="5">
                    <a:moveTo>
                      <a:pt x="14" y="5"/>
                    </a:moveTo>
                    <a:cubicBezTo>
                      <a:pt x="13" y="2"/>
                      <a:pt x="10" y="0"/>
                      <a:pt x="7" y="0"/>
                    </a:cubicBezTo>
                    <a:cubicBezTo>
                      <a:pt x="4" y="0"/>
                      <a:pt x="1" y="2"/>
                      <a:pt x="0" y="5"/>
                    </a:cubicBezTo>
                    <a:lnTo>
                      <a:pt x="14" y="5"/>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spTree>
    <p:extLst>
      <p:ext uri="{BB962C8B-B14F-4D97-AF65-F5344CB8AC3E}">
        <p14:creationId xmlns:p14="http://schemas.microsoft.com/office/powerpoint/2010/main" val="32724378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192370" y="-31130"/>
            <a:ext cx="6244105" cy="7025655"/>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7" name="Rectangle 6"/>
          <p:cNvSpPr/>
          <p:nvPr/>
        </p:nvSpPr>
        <p:spPr bwMode="auto">
          <a:xfrm>
            <a:off x="0" y="0"/>
            <a:ext cx="6192688" cy="6994525"/>
          </a:xfrm>
          <a:prstGeom prst="rect">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pic>
        <p:nvPicPr>
          <p:cNvPr id="2" name="Picture 1"/>
          <p:cNvPicPr>
            <a:picLocks noChangeAspect="1"/>
          </p:cNvPicPr>
          <p:nvPr/>
        </p:nvPicPr>
        <p:blipFill>
          <a:blip r:embed="rId3"/>
          <a:stretch>
            <a:fillRect/>
          </a:stretch>
        </p:blipFill>
        <p:spPr>
          <a:xfrm>
            <a:off x="1609725" y="638164"/>
            <a:ext cx="2736304" cy="3219180"/>
          </a:xfrm>
          <a:prstGeom prst="rect">
            <a:avLst/>
          </a:prstGeom>
        </p:spPr>
      </p:pic>
      <p:pic>
        <p:nvPicPr>
          <p:cNvPr id="3" name="Picture 2"/>
          <p:cNvPicPr>
            <a:picLocks noChangeAspect="1"/>
          </p:cNvPicPr>
          <p:nvPr/>
        </p:nvPicPr>
        <p:blipFill>
          <a:blip r:embed="rId4"/>
          <a:stretch>
            <a:fillRect/>
          </a:stretch>
        </p:blipFill>
        <p:spPr>
          <a:xfrm>
            <a:off x="8378477" y="961280"/>
            <a:ext cx="1795346" cy="2896064"/>
          </a:xfrm>
          <a:prstGeom prst="rect">
            <a:avLst/>
          </a:prstGeom>
        </p:spPr>
      </p:pic>
      <p:sp>
        <p:nvSpPr>
          <p:cNvPr id="5" name="Title 1"/>
          <p:cNvSpPr txBox="1">
            <a:spLocks/>
          </p:cNvSpPr>
          <p:nvPr/>
        </p:nvSpPr>
        <p:spPr>
          <a:xfrm>
            <a:off x="-46459" y="3957668"/>
            <a:ext cx="6048672" cy="2275898"/>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NZ" sz="7200" b="1" dirty="0" smtClean="0"/>
              <a:t>Malcolm Jeffrey</a:t>
            </a:r>
          </a:p>
          <a:p>
            <a:pPr algn="ctr"/>
            <a:r>
              <a:rPr lang="en-NZ" sz="3600" b="1" dirty="0" smtClean="0"/>
              <a:t>Technical Trainer</a:t>
            </a:r>
          </a:p>
          <a:p>
            <a:pPr algn="ctr"/>
            <a:r>
              <a:rPr lang="en-NZ" sz="4400" b="1" dirty="0" err="1" smtClean="0"/>
              <a:t>Auldhouse</a:t>
            </a:r>
            <a:endParaRPr lang="en-NZ" sz="4400" b="1" dirty="0"/>
          </a:p>
        </p:txBody>
      </p:sp>
      <p:sp>
        <p:nvSpPr>
          <p:cNvPr id="6" name="Title 1"/>
          <p:cNvSpPr txBox="1">
            <a:spLocks/>
          </p:cNvSpPr>
          <p:nvPr/>
        </p:nvSpPr>
        <p:spPr>
          <a:xfrm>
            <a:off x="6179806" y="3973219"/>
            <a:ext cx="6192688" cy="2836411"/>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NZ" sz="7200" b="1" dirty="0" smtClean="0"/>
              <a:t>Daniel Bowbyes</a:t>
            </a:r>
          </a:p>
          <a:p>
            <a:pPr algn="ctr"/>
            <a:r>
              <a:rPr lang="en-NZ" sz="3600" b="1" dirty="0" smtClean="0"/>
              <a:t>CloudConsult Practice Lead</a:t>
            </a:r>
          </a:p>
          <a:p>
            <a:pPr algn="ctr"/>
            <a:r>
              <a:rPr lang="en-NZ" sz="4400" b="1" dirty="0" smtClean="0"/>
              <a:t>Datacom</a:t>
            </a:r>
            <a:endParaRPr lang="en-NZ" sz="4400" b="1" dirty="0"/>
          </a:p>
        </p:txBody>
      </p:sp>
    </p:spTree>
    <p:extLst>
      <p:ext uri="{BB962C8B-B14F-4D97-AF65-F5344CB8AC3E}">
        <p14:creationId xmlns:p14="http://schemas.microsoft.com/office/powerpoint/2010/main" val="2623364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14487505">
            <a:off x="5019092" y="1925221"/>
            <a:ext cx="351287" cy="3421629"/>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2" name="Group 1"/>
          <p:cNvGrpSpPr/>
          <p:nvPr/>
        </p:nvGrpSpPr>
        <p:grpSpPr>
          <a:xfrm>
            <a:off x="6647034" y="1337023"/>
            <a:ext cx="5225924" cy="1638258"/>
            <a:chOff x="5079169" y="4224074"/>
            <a:chExt cx="5330714" cy="1671108"/>
          </a:xfrm>
        </p:grpSpPr>
        <p:grpSp>
          <p:nvGrpSpPr>
            <p:cNvPr id="3" name="Group 2"/>
            <p:cNvGrpSpPr/>
            <p:nvPr/>
          </p:nvGrpSpPr>
          <p:grpSpPr>
            <a:xfrm>
              <a:off x="5079169" y="4224074"/>
              <a:ext cx="2338242" cy="1671108"/>
              <a:chOff x="5084066" y="4224074"/>
              <a:chExt cx="2338242" cy="1671108"/>
            </a:xfrm>
          </p:grpSpPr>
          <p:grpSp>
            <p:nvGrpSpPr>
              <p:cNvPr id="5" name="Group 4"/>
              <p:cNvGrpSpPr/>
              <p:nvPr/>
            </p:nvGrpSpPr>
            <p:grpSpPr>
              <a:xfrm>
                <a:off x="5084066" y="4224074"/>
                <a:ext cx="2338242" cy="1671108"/>
                <a:chOff x="2658482" y="4224074"/>
                <a:chExt cx="2338242" cy="1671108"/>
              </a:xfrm>
            </p:grpSpPr>
            <p:grpSp>
              <p:nvGrpSpPr>
                <p:cNvPr id="7" name="Group 6"/>
                <p:cNvGrpSpPr/>
                <p:nvPr/>
              </p:nvGrpSpPr>
              <p:grpSpPr>
                <a:xfrm>
                  <a:off x="2658482" y="4224074"/>
                  <a:ext cx="2338242" cy="1671108"/>
                  <a:chOff x="2658482" y="4224074"/>
                  <a:chExt cx="2338242" cy="1671108"/>
                </a:xfrm>
              </p:grpSpPr>
              <p:pic>
                <p:nvPicPr>
                  <p:cNvPr id="9" name="Picture 8"/>
                  <p:cNvPicPr>
                    <a:picLocks noChangeAspect="1"/>
                  </p:cNvPicPr>
                  <p:nvPr/>
                </p:nvPicPr>
                <p:blipFill>
                  <a:blip r:embed="rId3"/>
                  <a:stretch>
                    <a:fillRect/>
                  </a:stretch>
                </p:blipFill>
                <p:spPr>
                  <a:xfrm>
                    <a:off x="2658482" y="4315745"/>
                    <a:ext cx="2338242" cy="1579437"/>
                  </a:xfrm>
                  <a:prstGeom prst="rect">
                    <a:avLst/>
                  </a:prstGeom>
                </p:spPr>
              </p:pic>
              <p:sp>
                <p:nvSpPr>
                  <p:cNvPr id="10" name="Oval 9"/>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 name="Freeform 7"/>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6" name="Picture 5"/>
              <p:cNvPicPr>
                <a:picLocks noChangeAspect="1"/>
              </p:cNvPicPr>
              <p:nvPr/>
            </p:nvPicPr>
            <p:blipFill>
              <a:blip r:embed="rId4"/>
              <a:stretch>
                <a:fillRect/>
              </a:stretch>
            </p:blipFill>
            <p:spPr>
              <a:xfrm>
                <a:off x="5836281" y="4743137"/>
                <a:ext cx="869145" cy="869145"/>
              </a:xfrm>
              <a:prstGeom prst="rect">
                <a:avLst/>
              </a:prstGeom>
            </p:spPr>
          </p:pic>
        </p:grpSp>
        <p:sp>
          <p:nvSpPr>
            <p:cNvPr id="4" name="TextBox 3"/>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sp>
        <p:nvSpPr>
          <p:cNvPr id="26" name="TextBox 25"/>
          <p:cNvSpPr txBox="1"/>
          <p:nvPr/>
        </p:nvSpPr>
        <p:spPr>
          <a:xfrm>
            <a:off x="1358622" y="2538527"/>
            <a:ext cx="4312717" cy="170200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Here is my </a:t>
            </a:r>
            <a:r>
              <a:rPr lang="en-NZ" sz="2400" dirty="0">
                <a:solidFill>
                  <a:schemeClr val="accent5"/>
                </a:solidFill>
              </a:rPr>
              <a:t>P</a:t>
            </a:r>
            <a:r>
              <a:rPr lang="en-NZ" sz="2400" dirty="0" smtClean="0">
                <a:solidFill>
                  <a:schemeClr val="accent5"/>
                </a:solidFill>
              </a:rPr>
              <a:t>RT can I please have an SSO token for Office 365</a:t>
            </a:r>
          </a:p>
          <a:p>
            <a:pPr>
              <a:lnSpc>
                <a:spcPct val="90000"/>
              </a:lnSpc>
              <a:spcAft>
                <a:spcPts val="600"/>
              </a:spcAft>
            </a:pPr>
            <a:endParaRPr lang="en-NZ" sz="2400" dirty="0" smtClean="0">
              <a:solidFill>
                <a:schemeClr val="accent5"/>
              </a:solidFill>
            </a:endParaRPr>
          </a:p>
        </p:txBody>
      </p:sp>
      <p:grpSp>
        <p:nvGrpSpPr>
          <p:cNvPr id="72" name="Group 71"/>
          <p:cNvGrpSpPr/>
          <p:nvPr/>
        </p:nvGrpSpPr>
        <p:grpSpPr>
          <a:xfrm>
            <a:off x="4454595" y="767167"/>
            <a:ext cx="1783830" cy="1203651"/>
            <a:chOff x="10266385" y="3762279"/>
            <a:chExt cx="1740922" cy="1174699"/>
          </a:xfrm>
        </p:grpSpPr>
        <p:pic>
          <p:nvPicPr>
            <p:cNvPr id="73" name="Picture 72"/>
            <p:cNvPicPr>
              <a:picLocks noChangeAspect="1"/>
            </p:cNvPicPr>
            <p:nvPr/>
          </p:nvPicPr>
          <p:blipFill>
            <a:blip r:embed="rId5"/>
            <a:stretch>
              <a:fillRect/>
            </a:stretch>
          </p:blipFill>
          <p:spPr>
            <a:xfrm>
              <a:off x="10266385" y="3762279"/>
              <a:ext cx="1740922" cy="1174699"/>
            </a:xfrm>
            <a:prstGeom prst="rect">
              <a:avLst/>
            </a:prstGeom>
          </p:spPr>
        </p:pic>
        <p:sp>
          <p:nvSpPr>
            <p:cNvPr id="74" name="TextBox 73"/>
            <p:cNvSpPr txBox="1"/>
            <p:nvPr/>
          </p:nvSpPr>
          <p:spPr>
            <a:xfrm>
              <a:off x="10405117" y="4325388"/>
              <a:ext cx="1489586"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Office 365</a:t>
              </a:r>
            </a:p>
          </p:txBody>
        </p:sp>
      </p:grpSp>
      <p:grpSp>
        <p:nvGrpSpPr>
          <p:cNvPr id="75" name="Group 74"/>
          <p:cNvGrpSpPr/>
          <p:nvPr/>
        </p:nvGrpSpPr>
        <p:grpSpPr>
          <a:xfrm>
            <a:off x="1644946" y="4345080"/>
            <a:ext cx="2295524" cy="1357313"/>
            <a:chOff x="3579812" y="4800602"/>
            <a:chExt cx="2295524" cy="1357313"/>
          </a:xfrm>
        </p:grpSpPr>
        <p:grpSp>
          <p:nvGrpSpPr>
            <p:cNvPr id="76" name="Group 4"/>
            <p:cNvGrpSpPr>
              <a:grpSpLocks noChangeAspect="1"/>
            </p:cNvGrpSpPr>
            <p:nvPr/>
          </p:nvGrpSpPr>
          <p:grpSpPr bwMode="auto">
            <a:xfrm>
              <a:off x="3579812" y="4800602"/>
              <a:ext cx="2295524" cy="1357313"/>
              <a:chOff x="2255" y="3024"/>
              <a:chExt cx="1446" cy="855"/>
            </a:xfrm>
          </p:grpSpPr>
          <p:sp>
            <p:nvSpPr>
              <p:cNvPr id="85"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6"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7"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8"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9"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0"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1"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2"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3"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4"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5"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6"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7"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8"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9"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0"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1"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2"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3"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4"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5"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7"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8"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9"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0"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1"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2"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3"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7" name="TextBox 76"/>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78"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79"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80"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81"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83"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84"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14" name="Group 113"/>
          <p:cNvGrpSpPr/>
          <p:nvPr/>
        </p:nvGrpSpPr>
        <p:grpSpPr>
          <a:xfrm>
            <a:off x="193713" y="3303649"/>
            <a:ext cx="1836847" cy="3440175"/>
            <a:chOff x="3743325" y="4635502"/>
            <a:chExt cx="1211263" cy="2268538"/>
          </a:xfrm>
        </p:grpSpPr>
        <p:sp>
          <p:nvSpPr>
            <p:cNvPr id="115" name="Rectangle 11"/>
            <p:cNvSpPr>
              <a:spLocks noChangeArrowheads="1"/>
            </p:cNvSpPr>
            <p:nvPr/>
          </p:nvSpPr>
          <p:spPr bwMode="auto">
            <a:xfrm flipH="1">
              <a:off x="4306514" y="5402333"/>
              <a:ext cx="106363" cy="633413"/>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6" name="Freeform 12"/>
            <p:cNvSpPr>
              <a:spLocks/>
            </p:cNvSpPr>
            <p:nvPr/>
          </p:nvSpPr>
          <p:spPr bwMode="auto">
            <a:xfrm flipH="1">
              <a:off x="4304926" y="5927795"/>
              <a:ext cx="107950" cy="215900"/>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nvGrpSpPr>
            <p:cNvPr id="117" name="Group 4"/>
            <p:cNvGrpSpPr>
              <a:grpSpLocks noChangeAspect="1"/>
            </p:cNvGrpSpPr>
            <p:nvPr/>
          </p:nvGrpSpPr>
          <p:grpSpPr bwMode="auto">
            <a:xfrm>
              <a:off x="3743325" y="4635502"/>
              <a:ext cx="1211263" cy="2268538"/>
              <a:chOff x="2358" y="2920"/>
              <a:chExt cx="763" cy="1429"/>
            </a:xfrm>
          </p:grpSpPr>
          <p:sp>
            <p:nvSpPr>
              <p:cNvPr id="118" name="AutoShape 3"/>
              <p:cNvSpPr>
                <a:spLocks noChangeAspect="1" noChangeArrowheads="1" noTextEdit="1"/>
              </p:cNvSpPr>
              <p:nvPr/>
            </p:nvSpPr>
            <p:spPr bwMode="auto">
              <a:xfrm>
                <a:off x="2358" y="2921"/>
                <a:ext cx="763"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9" name="Freeform 5"/>
              <p:cNvSpPr>
                <a:spLocks/>
              </p:cNvSpPr>
              <p:nvPr/>
            </p:nvSpPr>
            <p:spPr bwMode="auto">
              <a:xfrm>
                <a:off x="2461" y="3053"/>
                <a:ext cx="228" cy="48"/>
              </a:xfrm>
              <a:custGeom>
                <a:avLst/>
                <a:gdLst>
                  <a:gd name="T0" fmla="*/ 0 w 172"/>
                  <a:gd name="T1" fmla="*/ 27 h 36"/>
                  <a:gd name="T2" fmla="*/ 9 w 172"/>
                  <a:gd name="T3" fmla="*/ 36 h 36"/>
                  <a:gd name="T4" fmla="*/ 163 w 172"/>
                  <a:gd name="T5" fmla="*/ 36 h 36"/>
                  <a:gd name="T6" fmla="*/ 172 w 172"/>
                  <a:gd name="T7" fmla="*/ 27 h 36"/>
                  <a:gd name="T8" fmla="*/ 172 w 172"/>
                  <a:gd name="T9" fmla="*/ 9 h 36"/>
                  <a:gd name="T10" fmla="*/ 163 w 172"/>
                  <a:gd name="T11" fmla="*/ 0 h 36"/>
                  <a:gd name="T12" fmla="*/ 9 w 172"/>
                  <a:gd name="T13" fmla="*/ 0 h 36"/>
                  <a:gd name="T14" fmla="*/ 0 w 172"/>
                  <a:gd name="T15" fmla="*/ 9 h 36"/>
                  <a:gd name="T16" fmla="*/ 0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0" y="27"/>
                    </a:moveTo>
                    <a:cubicBezTo>
                      <a:pt x="0" y="32"/>
                      <a:pt x="4" y="36"/>
                      <a:pt x="9" y="36"/>
                    </a:cubicBezTo>
                    <a:cubicBezTo>
                      <a:pt x="163" y="36"/>
                      <a:pt x="163" y="36"/>
                      <a:pt x="163" y="36"/>
                    </a:cubicBezTo>
                    <a:cubicBezTo>
                      <a:pt x="168" y="36"/>
                      <a:pt x="172" y="32"/>
                      <a:pt x="172" y="27"/>
                    </a:cubicBezTo>
                    <a:cubicBezTo>
                      <a:pt x="172" y="9"/>
                      <a:pt x="172" y="9"/>
                      <a:pt x="172" y="9"/>
                    </a:cubicBezTo>
                    <a:cubicBezTo>
                      <a:pt x="172" y="4"/>
                      <a:pt x="168" y="0"/>
                      <a:pt x="163" y="0"/>
                    </a:cubicBezTo>
                    <a:cubicBezTo>
                      <a:pt x="9" y="0"/>
                      <a:pt x="9" y="0"/>
                      <a:pt x="9" y="0"/>
                    </a:cubicBezTo>
                    <a:cubicBezTo>
                      <a:pt x="4" y="0"/>
                      <a:pt x="0" y="4"/>
                      <a:pt x="0" y="9"/>
                    </a:cubicBezTo>
                    <a:lnTo>
                      <a:pt x="0" y="27"/>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0" name="Freeform 6"/>
              <p:cNvSpPr>
                <a:spLocks/>
              </p:cNvSpPr>
              <p:nvPr/>
            </p:nvSpPr>
            <p:spPr bwMode="auto">
              <a:xfrm>
                <a:off x="2635" y="4271"/>
                <a:ext cx="150" cy="78"/>
              </a:xfrm>
              <a:custGeom>
                <a:avLst/>
                <a:gdLst>
                  <a:gd name="T0" fmla="*/ 49 w 113"/>
                  <a:gd name="T1" fmla="*/ 0 h 59"/>
                  <a:gd name="T2" fmla="*/ 113 w 113"/>
                  <a:gd name="T3" fmla="*/ 59 h 59"/>
                  <a:gd name="T4" fmla="*/ 49 w 113"/>
                  <a:gd name="T5" fmla="*/ 59 h 59"/>
                  <a:gd name="T6" fmla="*/ 0 w 113"/>
                  <a:gd name="T7" fmla="*/ 59 h 59"/>
                  <a:gd name="T8" fmla="*/ 0 w 113"/>
                  <a:gd name="T9" fmla="*/ 0 h 59"/>
                  <a:gd name="T10" fmla="*/ 49 w 113"/>
                  <a:gd name="T11" fmla="*/ 0 h 59"/>
                </a:gdLst>
                <a:ahLst/>
                <a:cxnLst>
                  <a:cxn ang="0">
                    <a:pos x="T0" y="T1"/>
                  </a:cxn>
                  <a:cxn ang="0">
                    <a:pos x="T2" y="T3"/>
                  </a:cxn>
                  <a:cxn ang="0">
                    <a:pos x="T4" y="T5"/>
                  </a:cxn>
                  <a:cxn ang="0">
                    <a:pos x="T6" y="T7"/>
                  </a:cxn>
                  <a:cxn ang="0">
                    <a:pos x="T8" y="T9"/>
                  </a:cxn>
                  <a:cxn ang="0">
                    <a:pos x="T10" y="T11"/>
                  </a:cxn>
                </a:cxnLst>
                <a:rect l="0" t="0" r="r" b="b"/>
                <a:pathLst>
                  <a:path w="113" h="59">
                    <a:moveTo>
                      <a:pt x="49" y="0"/>
                    </a:moveTo>
                    <a:cubicBezTo>
                      <a:pt x="82" y="0"/>
                      <a:pt x="110" y="26"/>
                      <a:pt x="113" y="59"/>
                    </a:cubicBezTo>
                    <a:cubicBezTo>
                      <a:pt x="49" y="59"/>
                      <a:pt x="49" y="59"/>
                      <a:pt x="49" y="59"/>
                    </a:cubicBezTo>
                    <a:cubicBezTo>
                      <a:pt x="0" y="59"/>
                      <a:pt x="0" y="59"/>
                      <a:pt x="0" y="59"/>
                    </a:cubicBezTo>
                    <a:cubicBezTo>
                      <a:pt x="0" y="0"/>
                      <a:pt x="0" y="0"/>
                      <a:pt x="0" y="0"/>
                    </a:cubicBezTo>
                    <a:lnTo>
                      <a:pt x="49"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1" name="Freeform 7"/>
              <p:cNvSpPr>
                <a:spLocks/>
              </p:cNvSpPr>
              <p:nvPr/>
            </p:nvSpPr>
            <p:spPr bwMode="auto">
              <a:xfrm>
                <a:off x="2451" y="3676"/>
                <a:ext cx="249" cy="604"/>
              </a:xfrm>
              <a:custGeom>
                <a:avLst/>
                <a:gdLst>
                  <a:gd name="T0" fmla="*/ 0 w 249"/>
                  <a:gd name="T1" fmla="*/ 0 h 604"/>
                  <a:gd name="T2" fmla="*/ 0 w 249"/>
                  <a:gd name="T3" fmla="*/ 0 h 604"/>
                  <a:gd name="T4" fmla="*/ 65 w 249"/>
                  <a:gd name="T5" fmla="*/ 0 h 604"/>
                  <a:gd name="T6" fmla="*/ 184 w 249"/>
                  <a:gd name="T7" fmla="*/ 0 h 604"/>
                  <a:gd name="T8" fmla="*/ 249 w 249"/>
                  <a:gd name="T9" fmla="*/ 0 h 604"/>
                  <a:gd name="T10" fmla="*/ 249 w 249"/>
                  <a:gd name="T11" fmla="*/ 82 h 604"/>
                  <a:gd name="T12" fmla="*/ 249 w 249"/>
                  <a:gd name="T13" fmla="*/ 604 h 604"/>
                  <a:gd name="T14" fmla="*/ 184 w 249"/>
                  <a:gd name="T15" fmla="*/ 604 h 604"/>
                  <a:gd name="T16" fmla="*/ 184 w 249"/>
                  <a:gd name="T17" fmla="*/ 82 h 604"/>
                  <a:gd name="T18" fmla="*/ 65 w 249"/>
                  <a:gd name="T19" fmla="*/ 82 h 604"/>
                  <a:gd name="T20" fmla="*/ 65 w 249"/>
                  <a:gd name="T21" fmla="*/ 604 h 604"/>
                  <a:gd name="T22" fmla="*/ 0 w 249"/>
                  <a:gd name="T23" fmla="*/ 604 h 604"/>
                  <a:gd name="T24" fmla="*/ 0 w 249"/>
                  <a:gd name="T25" fmla="*/ 82 h 604"/>
                  <a:gd name="T26" fmla="*/ 0 w 249"/>
                  <a:gd name="T27" fmla="*/ 82 h 604"/>
                  <a:gd name="T28" fmla="*/ 0 w 249"/>
                  <a:gd name="T2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604">
                    <a:moveTo>
                      <a:pt x="0" y="0"/>
                    </a:moveTo>
                    <a:lnTo>
                      <a:pt x="0" y="0"/>
                    </a:lnTo>
                    <a:lnTo>
                      <a:pt x="65" y="0"/>
                    </a:lnTo>
                    <a:lnTo>
                      <a:pt x="184" y="0"/>
                    </a:lnTo>
                    <a:lnTo>
                      <a:pt x="249" y="0"/>
                    </a:lnTo>
                    <a:lnTo>
                      <a:pt x="249" y="82"/>
                    </a:lnTo>
                    <a:lnTo>
                      <a:pt x="249" y="604"/>
                    </a:lnTo>
                    <a:lnTo>
                      <a:pt x="184" y="604"/>
                    </a:lnTo>
                    <a:lnTo>
                      <a:pt x="184" y="82"/>
                    </a:lnTo>
                    <a:lnTo>
                      <a:pt x="65" y="82"/>
                    </a:lnTo>
                    <a:lnTo>
                      <a:pt x="65" y="604"/>
                    </a:lnTo>
                    <a:lnTo>
                      <a:pt x="0" y="604"/>
                    </a:lnTo>
                    <a:lnTo>
                      <a:pt x="0" y="82"/>
                    </a:lnTo>
                    <a:lnTo>
                      <a:pt x="0" y="82"/>
                    </a:lnTo>
                    <a:lnTo>
                      <a:pt x="0"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2" name="Freeform 8"/>
              <p:cNvSpPr>
                <a:spLocks/>
              </p:cNvSpPr>
              <p:nvPr/>
            </p:nvSpPr>
            <p:spPr bwMode="auto">
              <a:xfrm>
                <a:off x="2451" y="4271"/>
                <a:ext cx="148" cy="78"/>
              </a:xfrm>
              <a:custGeom>
                <a:avLst/>
                <a:gdLst>
                  <a:gd name="T0" fmla="*/ 48 w 112"/>
                  <a:gd name="T1" fmla="*/ 0 h 59"/>
                  <a:gd name="T2" fmla="*/ 112 w 112"/>
                  <a:gd name="T3" fmla="*/ 59 h 59"/>
                  <a:gd name="T4" fmla="*/ 48 w 112"/>
                  <a:gd name="T5" fmla="*/ 59 h 59"/>
                  <a:gd name="T6" fmla="*/ 0 w 112"/>
                  <a:gd name="T7" fmla="*/ 59 h 59"/>
                  <a:gd name="T8" fmla="*/ 0 w 112"/>
                  <a:gd name="T9" fmla="*/ 0 h 59"/>
                  <a:gd name="T10" fmla="*/ 48 w 112"/>
                  <a:gd name="T11" fmla="*/ 0 h 59"/>
                </a:gdLst>
                <a:ahLst/>
                <a:cxnLst>
                  <a:cxn ang="0">
                    <a:pos x="T0" y="T1"/>
                  </a:cxn>
                  <a:cxn ang="0">
                    <a:pos x="T2" y="T3"/>
                  </a:cxn>
                  <a:cxn ang="0">
                    <a:pos x="T4" y="T5"/>
                  </a:cxn>
                  <a:cxn ang="0">
                    <a:pos x="T6" y="T7"/>
                  </a:cxn>
                  <a:cxn ang="0">
                    <a:pos x="T8" y="T9"/>
                  </a:cxn>
                  <a:cxn ang="0">
                    <a:pos x="T10" y="T11"/>
                  </a:cxn>
                </a:cxnLst>
                <a:rect l="0" t="0" r="r" b="b"/>
                <a:pathLst>
                  <a:path w="112" h="59">
                    <a:moveTo>
                      <a:pt x="48" y="0"/>
                    </a:moveTo>
                    <a:cubicBezTo>
                      <a:pt x="82" y="0"/>
                      <a:pt x="109" y="26"/>
                      <a:pt x="112" y="59"/>
                    </a:cubicBezTo>
                    <a:cubicBezTo>
                      <a:pt x="48" y="59"/>
                      <a:pt x="48" y="59"/>
                      <a:pt x="48" y="59"/>
                    </a:cubicBezTo>
                    <a:cubicBezTo>
                      <a:pt x="0" y="59"/>
                      <a:pt x="0" y="59"/>
                      <a:pt x="0" y="59"/>
                    </a:cubicBezTo>
                    <a:cubicBezTo>
                      <a:pt x="0" y="0"/>
                      <a:pt x="0" y="0"/>
                      <a:pt x="0" y="0"/>
                    </a:cubicBezTo>
                    <a:lnTo>
                      <a:pt x="48"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3" name="Freeform 9"/>
              <p:cNvSpPr>
                <a:spLocks/>
              </p:cNvSpPr>
              <p:nvPr/>
            </p:nvSpPr>
            <p:spPr bwMode="auto">
              <a:xfrm>
                <a:off x="2359" y="3229"/>
                <a:ext cx="432" cy="447"/>
              </a:xfrm>
              <a:custGeom>
                <a:avLst/>
                <a:gdLst>
                  <a:gd name="T0" fmla="*/ 69 w 326"/>
                  <a:gd name="T1" fmla="*/ 0 h 338"/>
                  <a:gd name="T2" fmla="*/ 257 w 326"/>
                  <a:gd name="T3" fmla="*/ 0 h 338"/>
                  <a:gd name="T4" fmla="*/ 326 w 326"/>
                  <a:gd name="T5" fmla="*/ 69 h 338"/>
                  <a:gd name="T6" fmla="*/ 326 w 326"/>
                  <a:gd name="T7" fmla="*/ 127 h 338"/>
                  <a:gd name="T8" fmla="*/ 257 w 326"/>
                  <a:gd name="T9" fmla="*/ 127 h 338"/>
                  <a:gd name="T10" fmla="*/ 257 w 326"/>
                  <a:gd name="T11" fmla="*/ 338 h 338"/>
                  <a:gd name="T12" fmla="*/ 69 w 326"/>
                  <a:gd name="T13" fmla="*/ 338 h 338"/>
                  <a:gd name="T14" fmla="*/ 69 w 326"/>
                  <a:gd name="T15" fmla="*/ 127 h 338"/>
                  <a:gd name="T16" fmla="*/ 0 w 326"/>
                  <a:gd name="T17" fmla="*/ 127 h 338"/>
                  <a:gd name="T18" fmla="*/ 0 w 326"/>
                  <a:gd name="T19" fmla="*/ 69 h 338"/>
                  <a:gd name="T20" fmla="*/ 69 w 32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38">
                    <a:moveTo>
                      <a:pt x="69" y="0"/>
                    </a:moveTo>
                    <a:cubicBezTo>
                      <a:pt x="257" y="0"/>
                      <a:pt x="257" y="0"/>
                      <a:pt x="257" y="0"/>
                    </a:cubicBezTo>
                    <a:cubicBezTo>
                      <a:pt x="295" y="0"/>
                      <a:pt x="326" y="31"/>
                      <a:pt x="326" y="69"/>
                    </a:cubicBezTo>
                    <a:cubicBezTo>
                      <a:pt x="326" y="127"/>
                      <a:pt x="326" y="127"/>
                      <a:pt x="326" y="127"/>
                    </a:cubicBezTo>
                    <a:cubicBezTo>
                      <a:pt x="257" y="127"/>
                      <a:pt x="257" y="127"/>
                      <a:pt x="257" y="127"/>
                    </a:cubicBezTo>
                    <a:cubicBezTo>
                      <a:pt x="257" y="338"/>
                      <a:pt x="257" y="338"/>
                      <a:pt x="257" y="338"/>
                    </a:cubicBezTo>
                    <a:cubicBezTo>
                      <a:pt x="69" y="338"/>
                      <a:pt x="69" y="338"/>
                      <a:pt x="69" y="338"/>
                    </a:cubicBezTo>
                    <a:cubicBezTo>
                      <a:pt x="69" y="127"/>
                      <a:pt x="69" y="127"/>
                      <a:pt x="69" y="127"/>
                    </a:cubicBezTo>
                    <a:cubicBezTo>
                      <a:pt x="0" y="127"/>
                      <a:pt x="0" y="127"/>
                      <a:pt x="0" y="127"/>
                    </a:cubicBezTo>
                    <a:cubicBezTo>
                      <a:pt x="0" y="69"/>
                      <a:pt x="0" y="69"/>
                      <a:pt x="0" y="69"/>
                    </a:cubicBezTo>
                    <a:cubicBezTo>
                      <a:pt x="0" y="31"/>
                      <a:pt x="31" y="0"/>
                      <a:pt x="69" y="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4" name="Rectangle 11"/>
              <p:cNvSpPr>
                <a:spLocks noChangeArrowheads="1"/>
              </p:cNvSpPr>
              <p:nvPr/>
            </p:nvSpPr>
            <p:spPr bwMode="auto">
              <a:xfrm>
                <a:off x="2371" y="3397"/>
                <a:ext cx="67" cy="399"/>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5" name="Freeform 12"/>
              <p:cNvSpPr>
                <a:spLocks/>
              </p:cNvSpPr>
              <p:nvPr/>
            </p:nvSpPr>
            <p:spPr bwMode="auto">
              <a:xfrm>
                <a:off x="2370" y="3728"/>
                <a:ext cx="68" cy="136"/>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6" name="Freeform 17"/>
              <p:cNvSpPr>
                <a:spLocks/>
              </p:cNvSpPr>
              <p:nvPr/>
            </p:nvSpPr>
            <p:spPr bwMode="auto">
              <a:xfrm>
                <a:off x="2536" y="3138"/>
                <a:ext cx="79" cy="131"/>
              </a:xfrm>
              <a:custGeom>
                <a:avLst/>
                <a:gdLst>
                  <a:gd name="T0" fmla="*/ 39 w 79"/>
                  <a:gd name="T1" fmla="*/ 131 h 131"/>
                  <a:gd name="T2" fmla="*/ 79 w 79"/>
                  <a:gd name="T3" fmla="*/ 91 h 131"/>
                  <a:gd name="T4" fmla="*/ 79 w 79"/>
                  <a:gd name="T5" fmla="*/ 0 h 131"/>
                  <a:gd name="T6" fmla="*/ 0 w 79"/>
                  <a:gd name="T7" fmla="*/ 0 h 131"/>
                  <a:gd name="T8" fmla="*/ 0 w 79"/>
                  <a:gd name="T9" fmla="*/ 91 h 131"/>
                  <a:gd name="T10" fmla="*/ 39 w 79"/>
                  <a:gd name="T11" fmla="*/ 131 h 131"/>
                </a:gdLst>
                <a:ahLst/>
                <a:cxnLst>
                  <a:cxn ang="0">
                    <a:pos x="T0" y="T1"/>
                  </a:cxn>
                  <a:cxn ang="0">
                    <a:pos x="T2" y="T3"/>
                  </a:cxn>
                  <a:cxn ang="0">
                    <a:pos x="T4" y="T5"/>
                  </a:cxn>
                  <a:cxn ang="0">
                    <a:pos x="T6" y="T7"/>
                  </a:cxn>
                  <a:cxn ang="0">
                    <a:pos x="T8" y="T9"/>
                  </a:cxn>
                  <a:cxn ang="0">
                    <a:pos x="T10" y="T11"/>
                  </a:cxn>
                </a:cxnLst>
                <a:rect l="0" t="0" r="r" b="b"/>
                <a:pathLst>
                  <a:path w="79" h="131">
                    <a:moveTo>
                      <a:pt x="39" y="131"/>
                    </a:moveTo>
                    <a:lnTo>
                      <a:pt x="79" y="91"/>
                    </a:lnTo>
                    <a:lnTo>
                      <a:pt x="79" y="0"/>
                    </a:lnTo>
                    <a:lnTo>
                      <a:pt x="0" y="0"/>
                    </a:lnTo>
                    <a:lnTo>
                      <a:pt x="0" y="91"/>
                    </a:lnTo>
                    <a:lnTo>
                      <a:pt x="39" y="131"/>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7" name="Freeform 18"/>
              <p:cNvSpPr>
                <a:spLocks/>
              </p:cNvSpPr>
              <p:nvPr/>
            </p:nvSpPr>
            <p:spPr bwMode="auto">
              <a:xfrm>
                <a:off x="2536" y="3138"/>
                <a:ext cx="79" cy="69"/>
              </a:xfrm>
              <a:custGeom>
                <a:avLst/>
                <a:gdLst>
                  <a:gd name="T0" fmla="*/ 60 w 60"/>
                  <a:gd name="T1" fmla="*/ 48 h 52"/>
                  <a:gd name="T2" fmla="*/ 30 w 60"/>
                  <a:gd name="T3" fmla="*/ 52 h 52"/>
                  <a:gd name="T4" fmla="*/ 0 w 60"/>
                  <a:gd name="T5" fmla="*/ 48 h 52"/>
                  <a:gd name="T6" fmla="*/ 0 w 60"/>
                  <a:gd name="T7" fmla="*/ 0 h 52"/>
                  <a:gd name="T8" fmla="*/ 60 w 60"/>
                  <a:gd name="T9" fmla="*/ 0 h 52"/>
                  <a:gd name="T10" fmla="*/ 6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60" y="48"/>
                    </a:moveTo>
                    <a:cubicBezTo>
                      <a:pt x="50" y="51"/>
                      <a:pt x="40" y="52"/>
                      <a:pt x="30" y="52"/>
                    </a:cubicBezTo>
                    <a:cubicBezTo>
                      <a:pt x="20" y="52"/>
                      <a:pt x="10" y="51"/>
                      <a:pt x="0" y="48"/>
                    </a:cubicBezTo>
                    <a:cubicBezTo>
                      <a:pt x="0" y="0"/>
                      <a:pt x="0" y="0"/>
                      <a:pt x="0" y="0"/>
                    </a:cubicBezTo>
                    <a:cubicBezTo>
                      <a:pt x="60" y="0"/>
                      <a:pt x="60" y="0"/>
                      <a:pt x="60" y="0"/>
                    </a:cubicBezTo>
                    <a:lnTo>
                      <a:pt x="60" y="48"/>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8" name="Freeform 19"/>
              <p:cNvSpPr>
                <a:spLocks/>
              </p:cNvSpPr>
              <p:nvPr/>
            </p:nvSpPr>
            <p:spPr bwMode="auto">
              <a:xfrm>
                <a:off x="2481" y="2920"/>
                <a:ext cx="187" cy="127"/>
              </a:xfrm>
              <a:custGeom>
                <a:avLst/>
                <a:gdLst>
                  <a:gd name="T0" fmla="*/ 71 w 141"/>
                  <a:gd name="T1" fmla="*/ 0 h 96"/>
                  <a:gd name="T2" fmla="*/ 141 w 141"/>
                  <a:gd name="T3" fmla="*/ 70 h 96"/>
                  <a:gd name="T4" fmla="*/ 141 w 141"/>
                  <a:gd name="T5" fmla="*/ 96 h 96"/>
                  <a:gd name="T6" fmla="*/ 0 w 141"/>
                  <a:gd name="T7" fmla="*/ 96 h 96"/>
                  <a:gd name="T8" fmla="*/ 0 w 141"/>
                  <a:gd name="T9" fmla="*/ 70 h 96"/>
                  <a:gd name="T10" fmla="*/ 71 w 141"/>
                  <a:gd name="T11" fmla="*/ 0 h 96"/>
                </a:gdLst>
                <a:ahLst/>
                <a:cxnLst>
                  <a:cxn ang="0">
                    <a:pos x="T0" y="T1"/>
                  </a:cxn>
                  <a:cxn ang="0">
                    <a:pos x="T2" y="T3"/>
                  </a:cxn>
                  <a:cxn ang="0">
                    <a:pos x="T4" y="T5"/>
                  </a:cxn>
                  <a:cxn ang="0">
                    <a:pos x="T6" y="T7"/>
                  </a:cxn>
                  <a:cxn ang="0">
                    <a:pos x="T8" y="T9"/>
                  </a:cxn>
                  <a:cxn ang="0">
                    <a:pos x="T10" y="T11"/>
                  </a:cxn>
                </a:cxnLst>
                <a:rect l="0" t="0" r="r" b="b"/>
                <a:pathLst>
                  <a:path w="141" h="96">
                    <a:moveTo>
                      <a:pt x="71" y="0"/>
                    </a:moveTo>
                    <a:cubicBezTo>
                      <a:pt x="109" y="0"/>
                      <a:pt x="141" y="31"/>
                      <a:pt x="141" y="70"/>
                    </a:cubicBezTo>
                    <a:cubicBezTo>
                      <a:pt x="141" y="96"/>
                      <a:pt x="141" y="96"/>
                      <a:pt x="141" y="96"/>
                    </a:cubicBezTo>
                    <a:cubicBezTo>
                      <a:pt x="0" y="96"/>
                      <a:pt x="0" y="96"/>
                      <a:pt x="0" y="96"/>
                    </a:cubicBezTo>
                    <a:cubicBezTo>
                      <a:pt x="0" y="70"/>
                      <a:pt x="0" y="70"/>
                      <a:pt x="0" y="70"/>
                    </a:cubicBezTo>
                    <a:cubicBezTo>
                      <a:pt x="0" y="31"/>
                      <a:pt x="32" y="0"/>
                      <a:pt x="7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9" name="Freeform 20"/>
              <p:cNvSpPr>
                <a:spLocks/>
              </p:cNvSpPr>
              <p:nvPr/>
            </p:nvSpPr>
            <p:spPr bwMode="auto">
              <a:xfrm>
                <a:off x="2481" y="3016"/>
                <a:ext cx="187" cy="175"/>
              </a:xfrm>
              <a:custGeom>
                <a:avLst/>
                <a:gdLst>
                  <a:gd name="T0" fmla="*/ 141 w 141"/>
                  <a:gd name="T1" fmla="*/ 0 h 132"/>
                  <a:gd name="T2" fmla="*/ 141 w 141"/>
                  <a:gd name="T3" fmla="*/ 109 h 132"/>
                  <a:gd name="T4" fmla="*/ 71 w 141"/>
                  <a:gd name="T5" fmla="*/ 132 h 132"/>
                  <a:gd name="T6" fmla="*/ 0 w 141"/>
                  <a:gd name="T7" fmla="*/ 109 h 132"/>
                  <a:gd name="T8" fmla="*/ 0 w 141"/>
                  <a:gd name="T9" fmla="*/ 0 h 132"/>
                  <a:gd name="T10" fmla="*/ 141 w 141"/>
                  <a:gd name="T11" fmla="*/ 0 h 132"/>
                </a:gdLst>
                <a:ahLst/>
                <a:cxnLst>
                  <a:cxn ang="0">
                    <a:pos x="T0" y="T1"/>
                  </a:cxn>
                  <a:cxn ang="0">
                    <a:pos x="T2" y="T3"/>
                  </a:cxn>
                  <a:cxn ang="0">
                    <a:pos x="T4" y="T5"/>
                  </a:cxn>
                  <a:cxn ang="0">
                    <a:pos x="T6" y="T7"/>
                  </a:cxn>
                  <a:cxn ang="0">
                    <a:pos x="T8" y="T9"/>
                  </a:cxn>
                  <a:cxn ang="0">
                    <a:pos x="T10" y="T11"/>
                  </a:cxn>
                </a:cxnLst>
                <a:rect l="0" t="0" r="r" b="b"/>
                <a:pathLst>
                  <a:path w="141" h="132">
                    <a:moveTo>
                      <a:pt x="141" y="0"/>
                    </a:moveTo>
                    <a:cubicBezTo>
                      <a:pt x="141" y="109"/>
                      <a:pt x="141" y="109"/>
                      <a:pt x="141" y="109"/>
                    </a:cubicBezTo>
                    <a:cubicBezTo>
                      <a:pt x="122" y="124"/>
                      <a:pt x="97" y="132"/>
                      <a:pt x="71" y="132"/>
                    </a:cubicBezTo>
                    <a:cubicBezTo>
                      <a:pt x="45" y="132"/>
                      <a:pt x="20" y="124"/>
                      <a:pt x="0" y="109"/>
                    </a:cubicBezTo>
                    <a:cubicBezTo>
                      <a:pt x="0" y="0"/>
                      <a:pt x="0" y="0"/>
                      <a:pt x="0" y="0"/>
                    </a:cubicBezTo>
                    <a:lnTo>
                      <a:pt x="141"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0" name="Rectangle 21"/>
              <p:cNvSpPr>
                <a:spLocks noChangeArrowheads="1"/>
              </p:cNvSpPr>
              <p:nvPr/>
            </p:nvSpPr>
            <p:spPr bwMode="auto">
              <a:xfrm>
                <a:off x="2371"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1" name="Rectangle 22"/>
              <p:cNvSpPr>
                <a:spLocks noChangeArrowheads="1"/>
              </p:cNvSpPr>
              <p:nvPr/>
            </p:nvSpPr>
            <p:spPr bwMode="auto">
              <a:xfrm>
                <a:off x="2712"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2" name="Freeform 23"/>
              <p:cNvSpPr>
                <a:spLocks/>
              </p:cNvSpPr>
              <p:nvPr/>
            </p:nvSpPr>
            <p:spPr bwMode="auto">
              <a:xfrm>
                <a:off x="2489" y="3052"/>
                <a:ext cx="172" cy="44"/>
              </a:xfrm>
              <a:custGeom>
                <a:avLst/>
                <a:gdLst>
                  <a:gd name="T0" fmla="*/ 0 w 130"/>
                  <a:gd name="T1" fmla="*/ 0 h 33"/>
                  <a:gd name="T2" fmla="*/ 0 w 130"/>
                  <a:gd name="T3" fmla="*/ 33 h 33"/>
                  <a:gd name="T4" fmla="*/ 58 w 130"/>
                  <a:gd name="T5" fmla="*/ 33 h 33"/>
                  <a:gd name="T6" fmla="*/ 58 w 130"/>
                  <a:gd name="T7" fmla="*/ 23 h 33"/>
                  <a:gd name="T8" fmla="*/ 65 w 130"/>
                  <a:gd name="T9" fmla="*/ 16 h 33"/>
                  <a:gd name="T10" fmla="*/ 72 w 130"/>
                  <a:gd name="T11" fmla="*/ 23 h 33"/>
                  <a:gd name="T12" fmla="*/ 72 w 130"/>
                  <a:gd name="T13" fmla="*/ 33 h 33"/>
                  <a:gd name="T14" fmla="*/ 130 w 130"/>
                  <a:gd name="T15" fmla="*/ 33 h 33"/>
                  <a:gd name="T16" fmla="*/ 130 w 130"/>
                  <a:gd name="T17" fmla="*/ 0 h 33"/>
                  <a:gd name="T18" fmla="*/ 0 w 1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3">
                    <a:moveTo>
                      <a:pt x="0" y="0"/>
                    </a:moveTo>
                    <a:cubicBezTo>
                      <a:pt x="0" y="33"/>
                      <a:pt x="0" y="33"/>
                      <a:pt x="0" y="33"/>
                    </a:cubicBezTo>
                    <a:cubicBezTo>
                      <a:pt x="58" y="33"/>
                      <a:pt x="58" y="33"/>
                      <a:pt x="58" y="33"/>
                    </a:cubicBezTo>
                    <a:cubicBezTo>
                      <a:pt x="58" y="23"/>
                      <a:pt x="58" y="23"/>
                      <a:pt x="58" y="23"/>
                    </a:cubicBezTo>
                    <a:cubicBezTo>
                      <a:pt x="58" y="19"/>
                      <a:pt x="61" y="16"/>
                      <a:pt x="65" y="16"/>
                    </a:cubicBezTo>
                    <a:cubicBezTo>
                      <a:pt x="69" y="16"/>
                      <a:pt x="72" y="19"/>
                      <a:pt x="72" y="23"/>
                    </a:cubicBezTo>
                    <a:cubicBezTo>
                      <a:pt x="72" y="33"/>
                      <a:pt x="72" y="33"/>
                      <a:pt x="72" y="33"/>
                    </a:cubicBezTo>
                    <a:cubicBezTo>
                      <a:pt x="130" y="33"/>
                      <a:pt x="130" y="33"/>
                      <a:pt x="130" y="33"/>
                    </a:cubicBezTo>
                    <a:cubicBezTo>
                      <a:pt x="130" y="0"/>
                      <a:pt x="130" y="0"/>
                      <a:pt x="130" y="0"/>
                    </a:cubicBezTo>
                    <a:lnTo>
                      <a:pt x="0" y="0"/>
                    </a:lnTo>
                    <a:close/>
                  </a:path>
                </a:pathLst>
              </a:custGeom>
              <a:solidFill>
                <a:srgbClr val="FB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3" name="Freeform 24"/>
              <p:cNvSpPr>
                <a:spLocks/>
              </p:cNvSpPr>
              <p:nvPr/>
            </p:nvSpPr>
            <p:spPr bwMode="auto">
              <a:xfrm>
                <a:off x="2509"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00A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4" name="Freeform 25"/>
              <p:cNvSpPr>
                <a:spLocks/>
              </p:cNvSpPr>
              <p:nvPr/>
            </p:nvSpPr>
            <p:spPr bwMode="auto">
              <a:xfrm>
                <a:off x="2595"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D5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5" name="Freeform 26"/>
              <p:cNvSpPr>
                <a:spLocks/>
              </p:cNvSpPr>
              <p:nvPr/>
            </p:nvSpPr>
            <p:spPr bwMode="auto">
              <a:xfrm>
                <a:off x="2557" y="3123"/>
                <a:ext cx="36" cy="14"/>
              </a:xfrm>
              <a:custGeom>
                <a:avLst/>
                <a:gdLst>
                  <a:gd name="T0" fmla="*/ 0 w 27"/>
                  <a:gd name="T1" fmla="*/ 0 h 10"/>
                  <a:gd name="T2" fmla="*/ 14 w 27"/>
                  <a:gd name="T3" fmla="*/ 10 h 10"/>
                  <a:gd name="T4" fmla="*/ 27 w 27"/>
                  <a:gd name="T5" fmla="*/ 0 h 10"/>
                  <a:gd name="T6" fmla="*/ 0 w 27"/>
                  <a:gd name="T7" fmla="*/ 0 h 10"/>
                </a:gdLst>
                <a:ahLst/>
                <a:cxnLst>
                  <a:cxn ang="0">
                    <a:pos x="T0" y="T1"/>
                  </a:cxn>
                  <a:cxn ang="0">
                    <a:pos x="T2" y="T3"/>
                  </a:cxn>
                  <a:cxn ang="0">
                    <a:pos x="T4" y="T5"/>
                  </a:cxn>
                  <a:cxn ang="0">
                    <a:pos x="T6" y="T7"/>
                  </a:cxn>
                </a:cxnLst>
                <a:rect l="0" t="0" r="r" b="b"/>
                <a:pathLst>
                  <a:path w="27" h="10">
                    <a:moveTo>
                      <a:pt x="0" y="0"/>
                    </a:moveTo>
                    <a:cubicBezTo>
                      <a:pt x="2" y="6"/>
                      <a:pt x="7" y="10"/>
                      <a:pt x="14" y="10"/>
                    </a:cubicBezTo>
                    <a:cubicBezTo>
                      <a:pt x="20" y="10"/>
                      <a:pt x="25" y="6"/>
                      <a:pt x="27" y="0"/>
                    </a:cubicBezTo>
                    <a:lnTo>
                      <a:pt x="0" y="0"/>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6" name="Line 27"/>
              <p:cNvSpPr>
                <a:spLocks noChangeShapeType="1"/>
              </p:cNvSpPr>
              <p:nvPr/>
            </p:nvSpPr>
            <p:spPr bwMode="auto">
              <a:xfrm>
                <a:off x="2540" y="3155"/>
                <a:ext cx="70" cy="0"/>
              </a:xfrm>
              <a:prstGeom prst="line">
                <a:avLst/>
              </a:prstGeom>
              <a:noFill/>
              <a:ln w="12700" cap="rnd">
                <a:solidFill>
                  <a:srgbClr val="49372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7" name="Freeform 28"/>
              <p:cNvSpPr>
                <a:spLocks/>
              </p:cNvSpPr>
              <p:nvPr/>
            </p:nvSpPr>
            <p:spPr bwMode="auto">
              <a:xfrm>
                <a:off x="2567" y="3163"/>
                <a:ext cx="19" cy="7"/>
              </a:xfrm>
              <a:custGeom>
                <a:avLst/>
                <a:gdLst>
                  <a:gd name="T0" fmla="*/ 14 w 14"/>
                  <a:gd name="T1" fmla="*/ 5 h 5"/>
                  <a:gd name="T2" fmla="*/ 7 w 14"/>
                  <a:gd name="T3" fmla="*/ 0 h 5"/>
                  <a:gd name="T4" fmla="*/ 0 w 14"/>
                  <a:gd name="T5" fmla="*/ 5 h 5"/>
                  <a:gd name="T6" fmla="*/ 14 w 14"/>
                  <a:gd name="T7" fmla="*/ 5 h 5"/>
                </a:gdLst>
                <a:ahLst/>
                <a:cxnLst>
                  <a:cxn ang="0">
                    <a:pos x="T0" y="T1"/>
                  </a:cxn>
                  <a:cxn ang="0">
                    <a:pos x="T2" y="T3"/>
                  </a:cxn>
                  <a:cxn ang="0">
                    <a:pos x="T4" y="T5"/>
                  </a:cxn>
                  <a:cxn ang="0">
                    <a:pos x="T6" y="T7"/>
                  </a:cxn>
                </a:cxnLst>
                <a:rect l="0" t="0" r="r" b="b"/>
                <a:pathLst>
                  <a:path w="14" h="5">
                    <a:moveTo>
                      <a:pt x="14" y="5"/>
                    </a:moveTo>
                    <a:cubicBezTo>
                      <a:pt x="13" y="2"/>
                      <a:pt x="10" y="0"/>
                      <a:pt x="7" y="0"/>
                    </a:cubicBezTo>
                    <a:cubicBezTo>
                      <a:pt x="4" y="0"/>
                      <a:pt x="1" y="2"/>
                      <a:pt x="0" y="5"/>
                    </a:cubicBezTo>
                    <a:lnTo>
                      <a:pt x="14" y="5"/>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spTree>
    <p:extLst>
      <p:ext uri="{BB962C8B-B14F-4D97-AF65-F5344CB8AC3E}">
        <p14:creationId xmlns:p14="http://schemas.microsoft.com/office/powerpoint/2010/main" val="159270380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3667322">
            <a:off x="5176573" y="1835393"/>
            <a:ext cx="351287" cy="3492689"/>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2" name="Group 1"/>
          <p:cNvGrpSpPr/>
          <p:nvPr/>
        </p:nvGrpSpPr>
        <p:grpSpPr>
          <a:xfrm>
            <a:off x="6647034" y="1337023"/>
            <a:ext cx="5225924" cy="1638258"/>
            <a:chOff x="5079169" y="4224074"/>
            <a:chExt cx="5330714" cy="1671108"/>
          </a:xfrm>
        </p:grpSpPr>
        <p:grpSp>
          <p:nvGrpSpPr>
            <p:cNvPr id="3" name="Group 2"/>
            <p:cNvGrpSpPr/>
            <p:nvPr/>
          </p:nvGrpSpPr>
          <p:grpSpPr>
            <a:xfrm>
              <a:off x="5079169" y="4224074"/>
              <a:ext cx="2338242" cy="1671108"/>
              <a:chOff x="5084066" y="4224074"/>
              <a:chExt cx="2338242" cy="1671108"/>
            </a:xfrm>
          </p:grpSpPr>
          <p:grpSp>
            <p:nvGrpSpPr>
              <p:cNvPr id="5" name="Group 4"/>
              <p:cNvGrpSpPr/>
              <p:nvPr/>
            </p:nvGrpSpPr>
            <p:grpSpPr>
              <a:xfrm>
                <a:off x="5084066" y="4224074"/>
                <a:ext cx="2338242" cy="1671108"/>
                <a:chOff x="2658482" y="4224074"/>
                <a:chExt cx="2338242" cy="1671108"/>
              </a:xfrm>
            </p:grpSpPr>
            <p:grpSp>
              <p:nvGrpSpPr>
                <p:cNvPr id="7" name="Group 6"/>
                <p:cNvGrpSpPr/>
                <p:nvPr/>
              </p:nvGrpSpPr>
              <p:grpSpPr>
                <a:xfrm>
                  <a:off x="2658482" y="4224074"/>
                  <a:ext cx="2338242" cy="1671108"/>
                  <a:chOff x="2658482" y="4224074"/>
                  <a:chExt cx="2338242" cy="1671108"/>
                </a:xfrm>
              </p:grpSpPr>
              <p:pic>
                <p:nvPicPr>
                  <p:cNvPr id="9" name="Picture 8"/>
                  <p:cNvPicPr>
                    <a:picLocks noChangeAspect="1"/>
                  </p:cNvPicPr>
                  <p:nvPr/>
                </p:nvPicPr>
                <p:blipFill>
                  <a:blip r:embed="rId3"/>
                  <a:stretch>
                    <a:fillRect/>
                  </a:stretch>
                </p:blipFill>
                <p:spPr>
                  <a:xfrm>
                    <a:off x="2658482" y="4315745"/>
                    <a:ext cx="2338242" cy="1579437"/>
                  </a:xfrm>
                  <a:prstGeom prst="rect">
                    <a:avLst/>
                  </a:prstGeom>
                </p:spPr>
              </p:pic>
              <p:sp>
                <p:nvSpPr>
                  <p:cNvPr id="10" name="Oval 9"/>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 name="Freeform 7"/>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6" name="Picture 5"/>
              <p:cNvPicPr>
                <a:picLocks noChangeAspect="1"/>
              </p:cNvPicPr>
              <p:nvPr/>
            </p:nvPicPr>
            <p:blipFill>
              <a:blip r:embed="rId4"/>
              <a:stretch>
                <a:fillRect/>
              </a:stretch>
            </p:blipFill>
            <p:spPr>
              <a:xfrm>
                <a:off x="5836281" y="4743137"/>
                <a:ext cx="869145" cy="869145"/>
              </a:xfrm>
              <a:prstGeom prst="rect">
                <a:avLst/>
              </a:prstGeom>
            </p:spPr>
          </p:pic>
        </p:grpSp>
        <p:sp>
          <p:nvSpPr>
            <p:cNvPr id="4" name="TextBox 3"/>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sp>
        <p:nvSpPr>
          <p:cNvPr id="26" name="TextBox 25"/>
          <p:cNvSpPr txBox="1"/>
          <p:nvPr/>
        </p:nvSpPr>
        <p:spPr>
          <a:xfrm>
            <a:off x="4809871" y="3873719"/>
            <a:ext cx="4312717" cy="170200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Your </a:t>
            </a:r>
            <a:r>
              <a:rPr lang="en-NZ" sz="2400" dirty="0">
                <a:solidFill>
                  <a:schemeClr val="accent5"/>
                </a:solidFill>
              </a:rPr>
              <a:t>P</a:t>
            </a:r>
            <a:r>
              <a:rPr lang="en-NZ" sz="2400" dirty="0" smtClean="0">
                <a:solidFill>
                  <a:schemeClr val="accent5"/>
                </a:solidFill>
              </a:rPr>
              <a:t>RT checks out so here is the SSO token you have asked for</a:t>
            </a:r>
          </a:p>
          <a:p>
            <a:pPr>
              <a:lnSpc>
                <a:spcPct val="90000"/>
              </a:lnSpc>
              <a:spcAft>
                <a:spcPts val="600"/>
              </a:spcAft>
            </a:pPr>
            <a:endParaRPr lang="en-NZ" sz="2400" dirty="0" smtClean="0">
              <a:solidFill>
                <a:schemeClr val="accent5"/>
              </a:solidFill>
            </a:endParaRPr>
          </a:p>
        </p:txBody>
      </p:sp>
      <p:grpSp>
        <p:nvGrpSpPr>
          <p:cNvPr id="72" name="Group 71"/>
          <p:cNvGrpSpPr/>
          <p:nvPr/>
        </p:nvGrpSpPr>
        <p:grpSpPr>
          <a:xfrm>
            <a:off x="4454595" y="767167"/>
            <a:ext cx="1783830" cy="1203651"/>
            <a:chOff x="10266385" y="3762279"/>
            <a:chExt cx="1740922" cy="1174699"/>
          </a:xfrm>
        </p:grpSpPr>
        <p:pic>
          <p:nvPicPr>
            <p:cNvPr id="73" name="Picture 72"/>
            <p:cNvPicPr>
              <a:picLocks noChangeAspect="1"/>
            </p:cNvPicPr>
            <p:nvPr/>
          </p:nvPicPr>
          <p:blipFill>
            <a:blip r:embed="rId5"/>
            <a:stretch>
              <a:fillRect/>
            </a:stretch>
          </p:blipFill>
          <p:spPr>
            <a:xfrm>
              <a:off x="10266385" y="3762279"/>
              <a:ext cx="1740922" cy="1174699"/>
            </a:xfrm>
            <a:prstGeom prst="rect">
              <a:avLst/>
            </a:prstGeom>
          </p:spPr>
        </p:pic>
        <p:sp>
          <p:nvSpPr>
            <p:cNvPr id="74" name="TextBox 73"/>
            <p:cNvSpPr txBox="1"/>
            <p:nvPr/>
          </p:nvSpPr>
          <p:spPr>
            <a:xfrm>
              <a:off x="10405117" y="4325388"/>
              <a:ext cx="1489586"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Office 365</a:t>
              </a:r>
            </a:p>
          </p:txBody>
        </p:sp>
      </p:grpSp>
      <p:grpSp>
        <p:nvGrpSpPr>
          <p:cNvPr id="75" name="Group 74"/>
          <p:cNvGrpSpPr/>
          <p:nvPr/>
        </p:nvGrpSpPr>
        <p:grpSpPr>
          <a:xfrm>
            <a:off x="1644946" y="4345080"/>
            <a:ext cx="2295524" cy="1357313"/>
            <a:chOff x="3579812" y="4800602"/>
            <a:chExt cx="2295524" cy="1357313"/>
          </a:xfrm>
        </p:grpSpPr>
        <p:grpSp>
          <p:nvGrpSpPr>
            <p:cNvPr id="76" name="Group 4"/>
            <p:cNvGrpSpPr>
              <a:grpSpLocks noChangeAspect="1"/>
            </p:cNvGrpSpPr>
            <p:nvPr/>
          </p:nvGrpSpPr>
          <p:grpSpPr bwMode="auto">
            <a:xfrm>
              <a:off x="3579812" y="4800602"/>
              <a:ext cx="2295524" cy="1357313"/>
              <a:chOff x="2255" y="3024"/>
              <a:chExt cx="1446" cy="855"/>
            </a:xfrm>
          </p:grpSpPr>
          <p:sp>
            <p:nvSpPr>
              <p:cNvPr id="85"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6"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7"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8"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9"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0"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1"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2"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3"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4"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5"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6"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7"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8"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9"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0"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1"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2"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3"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4"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5"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7"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8"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9"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0"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1"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2"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3"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7" name="TextBox 76"/>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78"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79"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80"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81"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83"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84"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14" name="Group 113"/>
          <p:cNvGrpSpPr/>
          <p:nvPr/>
        </p:nvGrpSpPr>
        <p:grpSpPr>
          <a:xfrm>
            <a:off x="193713" y="3303649"/>
            <a:ext cx="1836847" cy="3440175"/>
            <a:chOff x="3743325" y="4635502"/>
            <a:chExt cx="1211263" cy="2268538"/>
          </a:xfrm>
        </p:grpSpPr>
        <p:sp>
          <p:nvSpPr>
            <p:cNvPr id="115" name="Rectangle 11"/>
            <p:cNvSpPr>
              <a:spLocks noChangeArrowheads="1"/>
            </p:cNvSpPr>
            <p:nvPr/>
          </p:nvSpPr>
          <p:spPr bwMode="auto">
            <a:xfrm flipH="1">
              <a:off x="4306514" y="5402333"/>
              <a:ext cx="106363" cy="633413"/>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6" name="Freeform 12"/>
            <p:cNvSpPr>
              <a:spLocks/>
            </p:cNvSpPr>
            <p:nvPr/>
          </p:nvSpPr>
          <p:spPr bwMode="auto">
            <a:xfrm flipH="1">
              <a:off x="4304926" y="5927795"/>
              <a:ext cx="107950" cy="215900"/>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nvGrpSpPr>
            <p:cNvPr id="117" name="Group 4"/>
            <p:cNvGrpSpPr>
              <a:grpSpLocks noChangeAspect="1"/>
            </p:cNvGrpSpPr>
            <p:nvPr/>
          </p:nvGrpSpPr>
          <p:grpSpPr bwMode="auto">
            <a:xfrm>
              <a:off x="3743325" y="4635502"/>
              <a:ext cx="1211263" cy="2268538"/>
              <a:chOff x="2358" y="2920"/>
              <a:chExt cx="763" cy="1429"/>
            </a:xfrm>
          </p:grpSpPr>
          <p:sp>
            <p:nvSpPr>
              <p:cNvPr id="118" name="AutoShape 3"/>
              <p:cNvSpPr>
                <a:spLocks noChangeAspect="1" noChangeArrowheads="1" noTextEdit="1"/>
              </p:cNvSpPr>
              <p:nvPr/>
            </p:nvSpPr>
            <p:spPr bwMode="auto">
              <a:xfrm>
                <a:off x="2358" y="2921"/>
                <a:ext cx="763"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9" name="Freeform 5"/>
              <p:cNvSpPr>
                <a:spLocks/>
              </p:cNvSpPr>
              <p:nvPr/>
            </p:nvSpPr>
            <p:spPr bwMode="auto">
              <a:xfrm>
                <a:off x="2461" y="3053"/>
                <a:ext cx="228" cy="48"/>
              </a:xfrm>
              <a:custGeom>
                <a:avLst/>
                <a:gdLst>
                  <a:gd name="T0" fmla="*/ 0 w 172"/>
                  <a:gd name="T1" fmla="*/ 27 h 36"/>
                  <a:gd name="T2" fmla="*/ 9 w 172"/>
                  <a:gd name="T3" fmla="*/ 36 h 36"/>
                  <a:gd name="T4" fmla="*/ 163 w 172"/>
                  <a:gd name="T5" fmla="*/ 36 h 36"/>
                  <a:gd name="T6" fmla="*/ 172 w 172"/>
                  <a:gd name="T7" fmla="*/ 27 h 36"/>
                  <a:gd name="T8" fmla="*/ 172 w 172"/>
                  <a:gd name="T9" fmla="*/ 9 h 36"/>
                  <a:gd name="T10" fmla="*/ 163 w 172"/>
                  <a:gd name="T11" fmla="*/ 0 h 36"/>
                  <a:gd name="T12" fmla="*/ 9 w 172"/>
                  <a:gd name="T13" fmla="*/ 0 h 36"/>
                  <a:gd name="T14" fmla="*/ 0 w 172"/>
                  <a:gd name="T15" fmla="*/ 9 h 36"/>
                  <a:gd name="T16" fmla="*/ 0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0" y="27"/>
                    </a:moveTo>
                    <a:cubicBezTo>
                      <a:pt x="0" y="32"/>
                      <a:pt x="4" y="36"/>
                      <a:pt x="9" y="36"/>
                    </a:cubicBezTo>
                    <a:cubicBezTo>
                      <a:pt x="163" y="36"/>
                      <a:pt x="163" y="36"/>
                      <a:pt x="163" y="36"/>
                    </a:cubicBezTo>
                    <a:cubicBezTo>
                      <a:pt x="168" y="36"/>
                      <a:pt x="172" y="32"/>
                      <a:pt x="172" y="27"/>
                    </a:cubicBezTo>
                    <a:cubicBezTo>
                      <a:pt x="172" y="9"/>
                      <a:pt x="172" y="9"/>
                      <a:pt x="172" y="9"/>
                    </a:cubicBezTo>
                    <a:cubicBezTo>
                      <a:pt x="172" y="4"/>
                      <a:pt x="168" y="0"/>
                      <a:pt x="163" y="0"/>
                    </a:cubicBezTo>
                    <a:cubicBezTo>
                      <a:pt x="9" y="0"/>
                      <a:pt x="9" y="0"/>
                      <a:pt x="9" y="0"/>
                    </a:cubicBezTo>
                    <a:cubicBezTo>
                      <a:pt x="4" y="0"/>
                      <a:pt x="0" y="4"/>
                      <a:pt x="0" y="9"/>
                    </a:cubicBezTo>
                    <a:lnTo>
                      <a:pt x="0" y="27"/>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0" name="Freeform 6"/>
              <p:cNvSpPr>
                <a:spLocks/>
              </p:cNvSpPr>
              <p:nvPr/>
            </p:nvSpPr>
            <p:spPr bwMode="auto">
              <a:xfrm>
                <a:off x="2635" y="4271"/>
                <a:ext cx="150" cy="78"/>
              </a:xfrm>
              <a:custGeom>
                <a:avLst/>
                <a:gdLst>
                  <a:gd name="T0" fmla="*/ 49 w 113"/>
                  <a:gd name="T1" fmla="*/ 0 h 59"/>
                  <a:gd name="T2" fmla="*/ 113 w 113"/>
                  <a:gd name="T3" fmla="*/ 59 h 59"/>
                  <a:gd name="T4" fmla="*/ 49 w 113"/>
                  <a:gd name="T5" fmla="*/ 59 h 59"/>
                  <a:gd name="T6" fmla="*/ 0 w 113"/>
                  <a:gd name="T7" fmla="*/ 59 h 59"/>
                  <a:gd name="T8" fmla="*/ 0 w 113"/>
                  <a:gd name="T9" fmla="*/ 0 h 59"/>
                  <a:gd name="T10" fmla="*/ 49 w 113"/>
                  <a:gd name="T11" fmla="*/ 0 h 59"/>
                </a:gdLst>
                <a:ahLst/>
                <a:cxnLst>
                  <a:cxn ang="0">
                    <a:pos x="T0" y="T1"/>
                  </a:cxn>
                  <a:cxn ang="0">
                    <a:pos x="T2" y="T3"/>
                  </a:cxn>
                  <a:cxn ang="0">
                    <a:pos x="T4" y="T5"/>
                  </a:cxn>
                  <a:cxn ang="0">
                    <a:pos x="T6" y="T7"/>
                  </a:cxn>
                  <a:cxn ang="0">
                    <a:pos x="T8" y="T9"/>
                  </a:cxn>
                  <a:cxn ang="0">
                    <a:pos x="T10" y="T11"/>
                  </a:cxn>
                </a:cxnLst>
                <a:rect l="0" t="0" r="r" b="b"/>
                <a:pathLst>
                  <a:path w="113" h="59">
                    <a:moveTo>
                      <a:pt x="49" y="0"/>
                    </a:moveTo>
                    <a:cubicBezTo>
                      <a:pt x="82" y="0"/>
                      <a:pt x="110" y="26"/>
                      <a:pt x="113" y="59"/>
                    </a:cubicBezTo>
                    <a:cubicBezTo>
                      <a:pt x="49" y="59"/>
                      <a:pt x="49" y="59"/>
                      <a:pt x="49" y="59"/>
                    </a:cubicBezTo>
                    <a:cubicBezTo>
                      <a:pt x="0" y="59"/>
                      <a:pt x="0" y="59"/>
                      <a:pt x="0" y="59"/>
                    </a:cubicBezTo>
                    <a:cubicBezTo>
                      <a:pt x="0" y="0"/>
                      <a:pt x="0" y="0"/>
                      <a:pt x="0" y="0"/>
                    </a:cubicBezTo>
                    <a:lnTo>
                      <a:pt x="49"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1" name="Freeform 7"/>
              <p:cNvSpPr>
                <a:spLocks/>
              </p:cNvSpPr>
              <p:nvPr/>
            </p:nvSpPr>
            <p:spPr bwMode="auto">
              <a:xfrm>
                <a:off x="2451" y="3676"/>
                <a:ext cx="249" cy="604"/>
              </a:xfrm>
              <a:custGeom>
                <a:avLst/>
                <a:gdLst>
                  <a:gd name="T0" fmla="*/ 0 w 249"/>
                  <a:gd name="T1" fmla="*/ 0 h 604"/>
                  <a:gd name="T2" fmla="*/ 0 w 249"/>
                  <a:gd name="T3" fmla="*/ 0 h 604"/>
                  <a:gd name="T4" fmla="*/ 65 w 249"/>
                  <a:gd name="T5" fmla="*/ 0 h 604"/>
                  <a:gd name="T6" fmla="*/ 184 w 249"/>
                  <a:gd name="T7" fmla="*/ 0 h 604"/>
                  <a:gd name="T8" fmla="*/ 249 w 249"/>
                  <a:gd name="T9" fmla="*/ 0 h 604"/>
                  <a:gd name="T10" fmla="*/ 249 w 249"/>
                  <a:gd name="T11" fmla="*/ 82 h 604"/>
                  <a:gd name="T12" fmla="*/ 249 w 249"/>
                  <a:gd name="T13" fmla="*/ 604 h 604"/>
                  <a:gd name="T14" fmla="*/ 184 w 249"/>
                  <a:gd name="T15" fmla="*/ 604 h 604"/>
                  <a:gd name="T16" fmla="*/ 184 w 249"/>
                  <a:gd name="T17" fmla="*/ 82 h 604"/>
                  <a:gd name="T18" fmla="*/ 65 w 249"/>
                  <a:gd name="T19" fmla="*/ 82 h 604"/>
                  <a:gd name="T20" fmla="*/ 65 w 249"/>
                  <a:gd name="T21" fmla="*/ 604 h 604"/>
                  <a:gd name="T22" fmla="*/ 0 w 249"/>
                  <a:gd name="T23" fmla="*/ 604 h 604"/>
                  <a:gd name="T24" fmla="*/ 0 w 249"/>
                  <a:gd name="T25" fmla="*/ 82 h 604"/>
                  <a:gd name="T26" fmla="*/ 0 w 249"/>
                  <a:gd name="T27" fmla="*/ 82 h 604"/>
                  <a:gd name="T28" fmla="*/ 0 w 249"/>
                  <a:gd name="T2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604">
                    <a:moveTo>
                      <a:pt x="0" y="0"/>
                    </a:moveTo>
                    <a:lnTo>
                      <a:pt x="0" y="0"/>
                    </a:lnTo>
                    <a:lnTo>
                      <a:pt x="65" y="0"/>
                    </a:lnTo>
                    <a:lnTo>
                      <a:pt x="184" y="0"/>
                    </a:lnTo>
                    <a:lnTo>
                      <a:pt x="249" y="0"/>
                    </a:lnTo>
                    <a:lnTo>
                      <a:pt x="249" y="82"/>
                    </a:lnTo>
                    <a:lnTo>
                      <a:pt x="249" y="604"/>
                    </a:lnTo>
                    <a:lnTo>
                      <a:pt x="184" y="604"/>
                    </a:lnTo>
                    <a:lnTo>
                      <a:pt x="184" y="82"/>
                    </a:lnTo>
                    <a:lnTo>
                      <a:pt x="65" y="82"/>
                    </a:lnTo>
                    <a:lnTo>
                      <a:pt x="65" y="604"/>
                    </a:lnTo>
                    <a:lnTo>
                      <a:pt x="0" y="604"/>
                    </a:lnTo>
                    <a:lnTo>
                      <a:pt x="0" y="82"/>
                    </a:lnTo>
                    <a:lnTo>
                      <a:pt x="0" y="82"/>
                    </a:lnTo>
                    <a:lnTo>
                      <a:pt x="0"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2" name="Freeform 8"/>
              <p:cNvSpPr>
                <a:spLocks/>
              </p:cNvSpPr>
              <p:nvPr/>
            </p:nvSpPr>
            <p:spPr bwMode="auto">
              <a:xfrm>
                <a:off x="2451" y="4271"/>
                <a:ext cx="148" cy="78"/>
              </a:xfrm>
              <a:custGeom>
                <a:avLst/>
                <a:gdLst>
                  <a:gd name="T0" fmla="*/ 48 w 112"/>
                  <a:gd name="T1" fmla="*/ 0 h 59"/>
                  <a:gd name="T2" fmla="*/ 112 w 112"/>
                  <a:gd name="T3" fmla="*/ 59 h 59"/>
                  <a:gd name="T4" fmla="*/ 48 w 112"/>
                  <a:gd name="T5" fmla="*/ 59 h 59"/>
                  <a:gd name="T6" fmla="*/ 0 w 112"/>
                  <a:gd name="T7" fmla="*/ 59 h 59"/>
                  <a:gd name="T8" fmla="*/ 0 w 112"/>
                  <a:gd name="T9" fmla="*/ 0 h 59"/>
                  <a:gd name="T10" fmla="*/ 48 w 112"/>
                  <a:gd name="T11" fmla="*/ 0 h 59"/>
                </a:gdLst>
                <a:ahLst/>
                <a:cxnLst>
                  <a:cxn ang="0">
                    <a:pos x="T0" y="T1"/>
                  </a:cxn>
                  <a:cxn ang="0">
                    <a:pos x="T2" y="T3"/>
                  </a:cxn>
                  <a:cxn ang="0">
                    <a:pos x="T4" y="T5"/>
                  </a:cxn>
                  <a:cxn ang="0">
                    <a:pos x="T6" y="T7"/>
                  </a:cxn>
                  <a:cxn ang="0">
                    <a:pos x="T8" y="T9"/>
                  </a:cxn>
                  <a:cxn ang="0">
                    <a:pos x="T10" y="T11"/>
                  </a:cxn>
                </a:cxnLst>
                <a:rect l="0" t="0" r="r" b="b"/>
                <a:pathLst>
                  <a:path w="112" h="59">
                    <a:moveTo>
                      <a:pt x="48" y="0"/>
                    </a:moveTo>
                    <a:cubicBezTo>
                      <a:pt x="82" y="0"/>
                      <a:pt x="109" y="26"/>
                      <a:pt x="112" y="59"/>
                    </a:cubicBezTo>
                    <a:cubicBezTo>
                      <a:pt x="48" y="59"/>
                      <a:pt x="48" y="59"/>
                      <a:pt x="48" y="59"/>
                    </a:cubicBezTo>
                    <a:cubicBezTo>
                      <a:pt x="0" y="59"/>
                      <a:pt x="0" y="59"/>
                      <a:pt x="0" y="59"/>
                    </a:cubicBezTo>
                    <a:cubicBezTo>
                      <a:pt x="0" y="0"/>
                      <a:pt x="0" y="0"/>
                      <a:pt x="0" y="0"/>
                    </a:cubicBezTo>
                    <a:lnTo>
                      <a:pt x="48"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3" name="Freeform 9"/>
              <p:cNvSpPr>
                <a:spLocks/>
              </p:cNvSpPr>
              <p:nvPr/>
            </p:nvSpPr>
            <p:spPr bwMode="auto">
              <a:xfrm>
                <a:off x="2359" y="3229"/>
                <a:ext cx="432" cy="447"/>
              </a:xfrm>
              <a:custGeom>
                <a:avLst/>
                <a:gdLst>
                  <a:gd name="T0" fmla="*/ 69 w 326"/>
                  <a:gd name="T1" fmla="*/ 0 h 338"/>
                  <a:gd name="T2" fmla="*/ 257 w 326"/>
                  <a:gd name="T3" fmla="*/ 0 h 338"/>
                  <a:gd name="T4" fmla="*/ 326 w 326"/>
                  <a:gd name="T5" fmla="*/ 69 h 338"/>
                  <a:gd name="T6" fmla="*/ 326 w 326"/>
                  <a:gd name="T7" fmla="*/ 127 h 338"/>
                  <a:gd name="T8" fmla="*/ 257 w 326"/>
                  <a:gd name="T9" fmla="*/ 127 h 338"/>
                  <a:gd name="T10" fmla="*/ 257 w 326"/>
                  <a:gd name="T11" fmla="*/ 338 h 338"/>
                  <a:gd name="T12" fmla="*/ 69 w 326"/>
                  <a:gd name="T13" fmla="*/ 338 h 338"/>
                  <a:gd name="T14" fmla="*/ 69 w 326"/>
                  <a:gd name="T15" fmla="*/ 127 h 338"/>
                  <a:gd name="T16" fmla="*/ 0 w 326"/>
                  <a:gd name="T17" fmla="*/ 127 h 338"/>
                  <a:gd name="T18" fmla="*/ 0 w 326"/>
                  <a:gd name="T19" fmla="*/ 69 h 338"/>
                  <a:gd name="T20" fmla="*/ 69 w 32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38">
                    <a:moveTo>
                      <a:pt x="69" y="0"/>
                    </a:moveTo>
                    <a:cubicBezTo>
                      <a:pt x="257" y="0"/>
                      <a:pt x="257" y="0"/>
                      <a:pt x="257" y="0"/>
                    </a:cubicBezTo>
                    <a:cubicBezTo>
                      <a:pt x="295" y="0"/>
                      <a:pt x="326" y="31"/>
                      <a:pt x="326" y="69"/>
                    </a:cubicBezTo>
                    <a:cubicBezTo>
                      <a:pt x="326" y="127"/>
                      <a:pt x="326" y="127"/>
                      <a:pt x="326" y="127"/>
                    </a:cubicBezTo>
                    <a:cubicBezTo>
                      <a:pt x="257" y="127"/>
                      <a:pt x="257" y="127"/>
                      <a:pt x="257" y="127"/>
                    </a:cubicBezTo>
                    <a:cubicBezTo>
                      <a:pt x="257" y="338"/>
                      <a:pt x="257" y="338"/>
                      <a:pt x="257" y="338"/>
                    </a:cubicBezTo>
                    <a:cubicBezTo>
                      <a:pt x="69" y="338"/>
                      <a:pt x="69" y="338"/>
                      <a:pt x="69" y="338"/>
                    </a:cubicBezTo>
                    <a:cubicBezTo>
                      <a:pt x="69" y="127"/>
                      <a:pt x="69" y="127"/>
                      <a:pt x="69" y="127"/>
                    </a:cubicBezTo>
                    <a:cubicBezTo>
                      <a:pt x="0" y="127"/>
                      <a:pt x="0" y="127"/>
                      <a:pt x="0" y="127"/>
                    </a:cubicBezTo>
                    <a:cubicBezTo>
                      <a:pt x="0" y="69"/>
                      <a:pt x="0" y="69"/>
                      <a:pt x="0" y="69"/>
                    </a:cubicBezTo>
                    <a:cubicBezTo>
                      <a:pt x="0" y="31"/>
                      <a:pt x="31" y="0"/>
                      <a:pt x="69" y="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4" name="Rectangle 11"/>
              <p:cNvSpPr>
                <a:spLocks noChangeArrowheads="1"/>
              </p:cNvSpPr>
              <p:nvPr/>
            </p:nvSpPr>
            <p:spPr bwMode="auto">
              <a:xfrm>
                <a:off x="2371" y="3397"/>
                <a:ext cx="67" cy="399"/>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5" name="Freeform 12"/>
              <p:cNvSpPr>
                <a:spLocks/>
              </p:cNvSpPr>
              <p:nvPr/>
            </p:nvSpPr>
            <p:spPr bwMode="auto">
              <a:xfrm>
                <a:off x="2370" y="3728"/>
                <a:ext cx="68" cy="136"/>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6" name="Freeform 17"/>
              <p:cNvSpPr>
                <a:spLocks/>
              </p:cNvSpPr>
              <p:nvPr/>
            </p:nvSpPr>
            <p:spPr bwMode="auto">
              <a:xfrm>
                <a:off x="2536" y="3138"/>
                <a:ext cx="79" cy="131"/>
              </a:xfrm>
              <a:custGeom>
                <a:avLst/>
                <a:gdLst>
                  <a:gd name="T0" fmla="*/ 39 w 79"/>
                  <a:gd name="T1" fmla="*/ 131 h 131"/>
                  <a:gd name="T2" fmla="*/ 79 w 79"/>
                  <a:gd name="T3" fmla="*/ 91 h 131"/>
                  <a:gd name="T4" fmla="*/ 79 w 79"/>
                  <a:gd name="T5" fmla="*/ 0 h 131"/>
                  <a:gd name="T6" fmla="*/ 0 w 79"/>
                  <a:gd name="T7" fmla="*/ 0 h 131"/>
                  <a:gd name="T8" fmla="*/ 0 w 79"/>
                  <a:gd name="T9" fmla="*/ 91 h 131"/>
                  <a:gd name="T10" fmla="*/ 39 w 79"/>
                  <a:gd name="T11" fmla="*/ 131 h 131"/>
                </a:gdLst>
                <a:ahLst/>
                <a:cxnLst>
                  <a:cxn ang="0">
                    <a:pos x="T0" y="T1"/>
                  </a:cxn>
                  <a:cxn ang="0">
                    <a:pos x="T2" y="T3"/>
                  </a:cxn>
                  <a:cxn ang="0">
                    <a:pos x="T4" y="T5"/>
                  </a:cxn>
                  <a:cxn ang="0">
                    <a:pos x="T6" y="T7"/>
                  </a:cxn>
                  <a:cxn ang="0">
                    <a:pos x="T8" y="T9"/>
                  </a:cxn>
                  <a:cxn ang="0">
                    <a:pos x="T10" y="T11"/>
                  </a:cxn>
                </a:cxnLst>
                <a:rect l="0" t="0" r="r" b="b"/>
                <a:pathLst>
                  <a:path w="79" h="131">
                    <a:moveTo>
                      <a:pt x="39" y="131"/>
                    </a:moveTo>
                    <a:lnTo>
                      <a:pt x="79" y="91"/>
                    </a:lnTo>
                    <a:lnTo>
                      <a:pt x="79" y="0"/>
                    </a:lnTo>
                    <a:lnTo>
                      <a:pt x="0" y="0"/>
                    </a:lnTo>
                    <a:lnTo>
                      <a:pt x="0" y="91"/>
                    </a:lnTo>
                    <a:lnTo>
                      <a:pt x="39" y="131"/>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7" name="Freeform 18"/>
              <p:cNvSpPr>
                <a:spLocks/>
              </p:cNvSpPr>
              <p:nvPr/>
            </p:nvSpPr>
            <p:spPr bwMode="auto">
              <a:xfrm>
                <a:off x="2536" y="3138"/>
                <a:ext cx="79" cy="69"/>
              </a:xfrm>
              <a:custGeom>
                <a:avLst/>
                <a:gdLst>
                  <a:gd name="T0" fmla="*/ 60 w 60"/>
                  <a:gd name="T1" fmla="*/ 48 h 52"/>
                  <a:gd name="T2" fmla="*/ 30 w 60"/>
                  <a:gd name="T3" fmla="*/ 52 h 52"/>
                  <a:gd name="T4" fmla="*/ 0 w 60"/>
                  <a:gd name="T5" fmla="*/ 48 h 52"/>
                  <a:gd name="T6" fmla="*/ 0 w 60"/>
                  <a:gd name="T7" fmla="*/ 0 h 52"/>
                  <a:gd name="T8" fmla="*/ 60 w 60"/>
                  <a:gd name="T9" fmla="*/ 0 h 52"/>
                  <a:gd name="T10" fmla="*/ 6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60" y="48"/>
                    </a:moveTo>
                    <a:cubicBezTo>
                      <a:pt x="50" y="51"/>
                      <a:pt x="40" y="52"/>
                      <a:pt x="30" y="52"/>
                    </a:cubicBezTo>
                    <a:cubicBezTo>
                      <a:pt x="20" y="52"/>
                      <a:pt x="10" y="51"/>
                      <a:pt x="0" y="48"/>
                    </a:cubicBezTo>
                    <a:cubicBezTo>
                      <a:pt x="0" y="0"/>
                      <a:pt x="0" y="0"/>
                      <a:pt x="0" y="0"/>
                    </a:cubicBezTo>
                    <a:cubicBezTo>
                      <a:pt x="60" y="0"/>
                      <a:pt x="60" y="0"/>
                      <a:pt x="60" y="0"/>
                    </a:cubicBezTo>
                    <a:lnTo>
                      <a:pt x="60" y="48"/>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8" name="Freeform 19"/>
              <p:cNvSpPr>
                <a:spLocks/>
              </p:cNvSpPr>
              <p:nvPr/>
            </p:nvSpPr>
            <p:spPr bwMode="auto">
              <a:xfrm>
                <a:off x="2481" y="2920"/>
                <a:ext cx="187" cy="127"/>
              </a:xfrm>
              <a:custGeom>
                <a:avLst/>
                <a:gdLst>
                  <a:gd name="T0" fmla="*/ 71 w 141"/>
                  <a:gd name="T1" fmla="*/ 0 h 96"/>
                  <a:gd name="T2" fmla="*/ 141 w 141"/>
                  <a:gd name="T3" fmla="*/ 70 h 96"/>
                  <a:gd name="T4" fmla="*/ 141 w 141"/>
                  <a:gd name="T5" fmla="*/ 96 h 96"/>
                  <a:gd name="T6" fmla="*/ 0 w 141"/>
                  <a:gd name="T7" fmla="*/ 96 h 96"/>
                  <a:gd name="T8" fmla="*/ 0 w 141"/>
                  <a:gd name="T9" fmla="*/ 70 h 96"/>
                  <a:gd name="T10" fmla="*/ 71 w 141"/>
                  <a:gd name="T11" fmla="*/ 0 h 96"/>
                </a:gdLst>
                <a:ahLst/>
                <a:cxnLst>
                  <a:cxn ang="0">
                    <a:pos x="T0" y="T1"/>
                  </a:cxn>
                  <a:cxn ang="0">
                    <a:pos x="T2" y="T3"/>
                  </a:cxn>
                  <a:cxn ang="0">
                    <a:pos x="T4" y="T5"/>
                  </a:cxn>
                  <a:cxn ang="0">
                    <a:pos x="T6" y="T7"/>
                  </a:cxn>
                  <a:cxn ang="0">
                    <a:pos x="T8" y="T9"/>
                  </a:cxn>
                  <a:cxn ang="0">
                    <a:pos x="T10" y="T11"/>
                  </a:cxn>
                </a:cxnLst>
                <a:rect l="0" t="0" r="r" b="b"/>
                <a:pathLst>
                  <a:path w="141" h="96">
                    <a:moveTo>
                      <a:pt x="71" y="0"/>
                    </a:moveTo>
                    <a:cubicBezTo>
                      <a:pt x="109" y="0"/>
                      <a:pt x="141" y="31"/>
                      <a:pt x="141" y="70"/>
                    </a:cubicBezTo>
                    <a:cubicBezTo>
                      <a:pt x="141" y="96"/>
                      <a:pt x="141" y="96"/>
                      <a:pt x="141" y="96"/>
                    </a:cubicBezTo>
                    <a:cubicBezTo>
                      <a:pt x="0" y="96"/>
                      <a:pt x="0" y="96"/>
                      <a:pt x="0" y="96"/>
                    </a:cubicBezTo>
                    <a:cubicBezTo>
                      <a:pt x="0" y="70"/>
                      <a:pt x="0" y="70"/>
                      <a:pt x="0" y="70"/>
                    </a:cubicBezTo>
                    <a:cubicBezTo>
                      <a:pt x="0" y="31"/>
                      <a:pt x="32" y="0"/>
                      <a:pt x="7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9" name="Freeform 20"/>
              <p:cNvSpPr>
                <a:spLocks/>
              </p:cNvSpPr>
              <p:nvPr/>
            </p:nvSpPr>
            <p:spPr bwMode="auto">
              <a:xfrm>
                <a:off x="2481" y="3016"/>
                <a:ext cx="187" cy="175"/>
              </a:xfrm>
              <a:custGeom>
                <a:avLst/>
                <a:gdLst>
                  <a:gd name="T0" fmla="*/ 141 w 141"/>
                  <a:gd name="T1" fmla="*/ 0 h 132"/>
                  <a:gd name="T2" fmla="*/ 141 w 141"/>
                  <a:gd name="T3" fmla="*/ 109 h 132"/>
                  <a:gd name="T4" fmla="*/ 71 w 141"/>
                  <a:gd name="T5" fmla="*/ 132 h 132"/>
                  <a:gd name="T6" fmla="*/ 0 w 141"/>
                  <a:gd name="T7" fmla="*/ 109 h 132"/>
                  <a:gd name="T8" fmla="*/ 0 w 141"/>
                  <a:gd name="T9" fmla="*/ 0 h 132"/>
                  <a:gd name="T10" fmla="*/ 141 w 141"/>
                  <a:gd name="T11" fmla="*/ 0 h 132"/>
                </a:gdLst>
                <a:ahLst/>
                <a:cxnLst>
                  <a:cxn ang="0">
                    <a:pos x="T0" y="T1"/>
                  </a:cxn>
                  <a:cxn ang="0">
                    <a:pos x="T2" y="T3"/>
                  </a:cxn>
                  <a:cxn ang="0">
                    <a:pos x="T4" y="T5"/>
                  </a:cxn>
                  <a:cxn ang="0">
                    <a:pos x="T6" y="T7"/>
                  </a:cxn>
                  <a:cxn ang="0">
                    <a:pos x="T8" y="T9"/>
                  </a:cxn>
                  <a:cxn ang="0">
                    <a:pos x="T10" y="T11"/>
                  </a:cxn>
                </a:cxnLst>
                <a:rect l="0" t="0" r="r" b="b"/>
                <a:pathLst>
                  <a:path w="141" h="132">
                    <a:moveTo>
                      <a:pt x="141" y="0"/>
                    </a:moveTo>
                    <a:cubicBezTo>
                      <a:pt x="141" y="109"/>
                      <a:pt x="141" y="109"/>
                      <a:pt x="141" y="109"/>
                    </a:cubicBezTo>
                    <a:cubicBezTo>
                      <a:pt x="122" y="124"/>
                      <a:pt x="97" y="132"/>
                      <a:pt x="71" y="132"/>
                    </a:cubicBezTo>
                    <a:cubicBezTo>
                      <a:pt x="45" y="132"/>
                      <a:pt x="20" y="124"/>
                      <a:pt x="0" y="109"/>
                    </a:cubicBezTo>
                    <a:cubicBezTo>
                      <a:pt x="0" y="0"/>
                      <a:pt x="0" y="0"/>
                      <a:pt x="0" y="0"/>
                    </a:cubicBezTo>
                    <a:lnTo>
                      <a:pt x="141"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0" name="Rectangle 21"/>
              <p:cNvSpPr>
                <a:spLocks noChangeArrowheads="1"/>
              </p:cNvSpPr>
              <p:nvPr/>
            </p:nvSpPr>
            <p:spPr bwMode="auto">
              <a:xfrm>
                <a:off x="2371"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1" name="Rectangle 22"/>
              <p:cNvSpPr>
                <a:spLocks noChangeArrowheads="1"/>
              </p:cNvSpPr>
              <p:nvPr/>
            </p:nvSpPr>
            <p:spPr bwMode="auto">
              <a:xfrm>
                <a:off x="2712"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2" name="Freeform 23"/>
              <p:cNvSpPr>
                <a:spLocks/>
              </p:cNvSpPr>
              <p:nvPr/>
            </p:nvSpPr>
            <p:spPr bwMode="auto">
              <a:xfrm>
                <a:off x="2489" y="3052"/>
                <a:ext cx="172" cy="44"/>
              </a:xfrm>
              <a:custGeom>
                <a:avLst/>
                <a:gdLst>
                  <a:gd name="T0" fmla="*/ 0 w 130"/>
                  <a:gd name="T1" fmla="*/ 0 h 33"/>
                  <a:gd name="T2" fmla="*/ 0 w 130"/>
                  <a:gd name="T3" fmla="*/ 33 h 33"/>
                  <a:gd name="T4" fmla="*/ 58 w 130"/>
                  <a:gd name="T5" fmla="*/ 33 h 33"/>
                  <a:gd name="T6" fmla="*/ 58 w 130"/>
                  <a:gd name="T7" fmla="*/ 23 h 33"/>
                  <a:gd name="T8" fmla="*/ 65 w 130"/>
                  <a:gd name="T9" fmla="*/ 16 h 33"/>
                  <a:gd name="T10" fmla="*/ 72 w 130"/>
                  <a:gd name="T11" fmla="*/ 23 h 33"/>
                  <a:gd name="T12" fmla="*/ 72 w 130"/>
                  <a:gd name="T13" fmla="*/ 33 h 33"/>
                  <a:gd name="T14" fmla="*/ 130 w 130"/>
                  <a:gd name="T15" fmla="*/ 33 h 33"/>
                  <a:gd name="T16" fmla="*/ 130 w 130"/>
                  <a:gd name="T17" fmla="*/ 0 h 33"/>
                  <a:gd name="T18" fmla="*/ 0 w 1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3">
                    <a:moveTo>
                      <a:pt x="0" y="0"/>
                    </a:moveTo>
                    <a:cubicBezTo>
                      <a:pt x="0" y="33"/>
                      <a:pt x="0" y="33"/>
                      <a:pt x="0" y="33"/>
                    </a:cubicBezTo>
                    <a:cubicBezTo>
                      <a:pt x="58" y="33"/>
                      <a:pt x="58" y="33"/>
                      <a:pt x="58" y="33"/>
                    </a:cubicBezTo>
                    <a:cubicBezTo>
                      <a:pt x="58" y="23"/>
                      <a:pt x="58" y="23"/>
                      <a:pt x="58" y="23"/>
                    </a:cubicBezTo>
                    <a:cubicBezTo>
                      <a:pt x="58" y="19"/>
                      <a:pt x="61" y="16"/>
                      <a:pt x="65" y="16"/>
                    </a:cubicBezTo>
                    <a:cubicBezTo>
                      <a:pt x="69" y="16"/>
                      <a:pt x="72" y="19"/>
                      <a:pt x="72" y="23"/>
                    </a:cubicBezTo>
                    <a:cubicBezTo>
                      <a:pt x="72" y="33"/>
                      <a:pt x="72" y="33"/>
                      <a:pt x="72" y="33"/>
                    </a:cubicBezTo>
                    <a:cubicBezTo>
                      <a:pt x="130" y="33"/>
                      <a:pt x="130" y="33"/>
                      <a:pt x="130" y="33"/>
                    </a:cubicBezTo>
                    <a:cubicBezTo>
                      <a:pt x="130" y="0"/>
                      <a:pt x="130" y="0"/>
                      <a:pt x="130" y="0"/>
                    </a:cubicBezTo>
                    <a:lnTo>
                      <a:pt x="0" y="0"/>
                    </a:lnTo>
                    <a:close/>
                  </a:path>
                </a:pathLst>
              </a:custGeom>
              <a:solidFill>
                <a:srgbClr val="FB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3" name="Freeform 24"/>
              <p:cNvSpPr>
                <a:spLocks/>
              </p:cNvSpPr>
              <p:nvPr/>
            </p:nvSpPr>
            <p:spPr bwMode="auto">
              <a:xfrm>
                <a:off x="2509"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00A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4" name="Freeform 25"/>
              <p:cNvSpPr>
                <a:spLocks/>
              </p:cNvSpPr>
              <p:nvPr/>
            </p:nvSpPr>
            <p:spPr bwMode="auto">
              <a:xfrm>
                <a:off x="2595"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D5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5" name="Freeform 26"/>
              <p:cNvSpPr>
                <a:spLocks/>
              </p:cNvSpPr>
              <p:nvPr/>
            </p:nvSpPr>
            <p:spPr bwMode="auto">
              <a:xfrm>
                <a:off x="2557" y="3123"/>
                <a:ext cx="36" cy="14"/>
              </a:xfrm>
              <a:custGeom>
                <a:avLst/>
                <a:gdLst>
                  <a:gd name="T0" fmla="*/ 0 w 27"/>
                  <a:gd name="T1" fmla="*/ 0 h 10"/>
                  <a:gd name="T2" fmla="*/ 14 w 27"/>
                  <a:gd name="T3" fmla="*/ 10 h 10"/>
                  <a:gd name="T4" fmla="*/ 27 w 27"/>
                  <a:gd name="T5" fmla="*/ 0 h 10"/>
                  <a:gd name="T6" fmla="*/ 0 w 27"/>
                  <a:gd name="T7" fmla="*/ 0 h 10"/>
                </a:gdLst>
                <a:ahLst/>
                <a:cxnLst>
                  <a:cxn ang="0">
                    <a:pos x="T0" y="T1"/>
                  </a:cxn>
                  <a:cxn ang="0">
                    <a:pos x="T2" y="T3"/>
                  </a:cxn>
                  <a:cxn ang="0">
                    <a:pos x="T4" y="T5"/>
                  </a:cxn>
                  <a:cxn ang="0">
                    <a:pos x="T6" y="T7"/>
                  </a:cxn>
                </a:cxnLst>
                <a:rect l="0" t="0" r="r" b="b"/>
                <a:pathLst>
                  <a:path w="27" h="10">
                    <a:moveTo>
                      <a:pt x="0" y="0"/>
                    </a:moveTo>
                    <a:cubicBezTo>
                      <a:pt x="2" y="6"/>
                      <a:pt x="7" y="10"/>
                      <a:pt x="14" y="10"/>
                    </a:cubicBezTo>
                    <a:cubicBezTo>
                      <a:pt x="20" y="10"/>
                      <a:pt x="25" y="6"/>
                      <a:pt x="27" y="0"/>
                    </a:cubicBezTo>
                    <a:lnTo>
                      <a:pt x="0" y="0"/>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6" name="Line 27"/>
              <p:cNvSpPr>
                <a:spLocks noChangeShapeType="1"/>
              </p:cNvSpPr>
              <p:nvPr/>
            </p:nvSpPr>
            <p:spPr bwMode="auto">
              <a:xfrm>
                <a:off x="2540" y="3155"/>
                <a:ext cx="70" cy="0"/>
              </a:xfrm>
              <a:prstGeom prst="line">
                <a:avLst/>
              </a:prstGeom>
              <a:noFill/>
              <a:ln w="12700" cap="rnd">
                <a:solidFill>
                  <a:srgbClr val="49372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7" name="Freeform 28"/>
              <p:cNvSpPr>
                <a:spLocks/>
              </p:cNvSpPr>
              <p:nvPr/>
            </p:nvSpPr>
            <p:spPr bwMode="auto">
              <a:xfrm>
                <a:off x="2567" y="3163"/>
                <a:ext cx="19" cy="7"/>
              </a:xfrm>
              <a:custGeom>
                <a:avLst/>
                <a:gdLst>
                  <a:gd name="T0" fmla="*/ 14 w 14"/>
                  <a:gd name="T1" fmla="*/ 5 h 5"/>
                  <a:gd name="T2" fmla="*/ 7 w 14"/>
                  <a:gd name="T3" fmla="*/ 0 h 5"/>
                  <a:gd name="T4" fmla="*/ 0 w 14"/>
                  <a:gd name="T5" fmla="*/ 5 h 5"/>
                  <a:gd name="T6" fmla="*/ 14 w 14"/>
                  <a:gd name="T7" fmla="*/ 5 h 5"/>
                </a:gdLst>
                <a:ahLst/>
                <a:cxnLst>
                  <a:cxn ang="0">
                    <a:pos x="T0" y="T1"/>
                  </a:cxn>
                  <a:cxn ang="0">
                    <a:pos x="T2" y="T3"/>
                  </a:cxn>
                  <a:cxn ang="0">
                    <a:pos x="T4" y="T5"/>
                  </a:cxn>
                  <a:cxn ang="0">
                    <a:pos x="T6" y="T7"/>
                  </a:cxn>
                </a:cxnLst>
                <a:rect l="0" t="0" r="r" b="b"/>
                <a:pathLst>
                  <a:path w="14" h="5">
                    <a:moveTo>
                      <a:pt x="14" y="5"/>
                    </a:moveTo>
                    <a:cubicBezTo>
                      <a:pt x="13" y="2"/>
                      <a:pt x="10" y="0"/>
                      <a:pt x="7" y="0"/>
                    </a:cubicBezTo>
                    <a:cubicBezTo>
                      <a:pt x="4" y="0"/>
                      <a:pt x="1" y="2"/>
                      <a:pt x="0" y="5"/>
                    </a:cubicBezTo>
                    <a:lnTo>
                      <a:pt x="14" y="5"/>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spTree>
    <p:extLst>
      <p:ext uri="{BB962C8B-B14F-4D97-AF65-F5344CB8AC3E}">
        <p14:creationId xmlns:p14="http://schemas.microsoft.com/office/powerpoint/2010/main" val="261520434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bwMode="auto">
          <a:xfrm rot="12326524">
            <a:off x="3997260" y="1893022"/>
            <a:ext cx="351287" cy="2641508"/>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2" name="Group 1"/>
          <p:cNvGrpSpPr/>
          <p:nvPr/>
        </p:nvGrpSpPr>
        <p:grpSpPr>
          <a:xfrm>
            <a:off x="6647034" y="1337023"/>
            <a:ext cx="5225924" cy="1638258"/>
            <a:chOff x="5079169" y="4224074"/>
            <a:chExt cx="5330714" cy="1671108"/>
          </a:xfrm>
        </p:grpSpPr>
        <p:grpSp>
          <p:nvGrpSpPr>
            <p:cNvPr id="3" name="Group 2"/>
            <p:cNvGrpSpPr/>
            <p:nvPr/>
          </p:nvGrpSpPr>
          <p:grpSpPr>
            <a:xfrm>
              <a:off x="5079169" y="4224074"/>
              <a:ext cx="2338242" cy="1671108"/>
              <a:chOff x="5084066" y="4224074"/>
              <a:chExt cx="2338242" cy="1671108"/>
            </a:xfrm>
          </p:grpSpPr>
          <p:grpSp>
            <p:nvGrpSpPr>
              <p:cNvPr id="5" name="Group 4"/>
              <p:cNvGrpSpPr/>
              <p:nvPr/>
            </p:nvGrpSpPr>
            <p:grpSpPr>
              <a:xfrm>
                <a:off x="5084066" y="4224074"/>
                <a:ext cx="2338242" cy="1671108"/>
                <a:chOff x="2658482" y="4224074"/>
                <a:chExt cx="2338242" cy="1671108"/>
              </a:xfrm>
            </p:grpSpPr>
            <p:grpSp>
              <p:nvGrpSpPr>
                <p:cNvPr id="7" name="Group 6"/>
                <p:cNvGrpSpPr/>
                <p:nvPr/>
              </p:nvGrpSpPr>
              <p:grpSpPr>
                <a:xfrm>
                  <a:off x="2658482" y="4224074"/>
                  <a:ext cx="2338242" cy="1671108"/>
                  <a:chOff x="2658482" y="4224074"/>
                  <a:chExt cx="2338242" cy="1671108"/>
                </a:xfrm>
              </p:grpSpPr>
              <p:pic>
                <p:nvPicPr>
                  <p:cNvPr id="9" name="Picture 8"/>
                  <p:cNvPicPr>
                    <a:picLocks noChangeAspect="1"/>
                  </p:cNvPicPr>
                  <p:nvPr/>
                </p:nvPicPr>
                <p:blipFill>
                  <a:blip r:embed="rId3"/>
                  <a:stretch>
                    <a:fillRect/>
                  </a:stretch>
                </p:blipFill>
                <p:spPr>
                  <a:xfrm>
                    <a:off x="2658482" y="4315745"/>
                    <a:ext cx="2338242" cy="1579437"/>
                  </a:xfrm>
                  <a:prstGeom prst="rect">
                    <a:avLst/>
                  </a:prstGeom>
                </p:spPr>
              </p:pic>
              <p:sp>
                <p:nvSpPr>
                  <p:cNvPr id="10" name="Oval 9"/>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8" name="Freeform 7"/>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6" name="Picture 5"/>
              <p:cNvPicPr>
                <a:picLocks noChangeAspect="1"/>
              </p:cNvPicPr>
              <p:nvPr/>
            </p:nvPicPr>
            <p:blipFill>
              <a:blip r:embed="rId4"/>
              <a:stretch>
                <a:fillRect/>
              </a:stretch>
            </p:blipFill>
            <p:spPr>
              <a:xfrm>
                <a:off x="5836281" y="4743137"/>
                <a:ext cx="869145" cy="869145"/>
              </a:xfrm>
              <a:prstGeom prst="rect">
                <a:avLst/>
              </a:prstGeom>
            </p:spPr>
          </p:pic>
        </p:grpSp>
        <p:sp>
          <p:nvSpPr>
            <p:cNvPr id="4" name="TextBox 3"/>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sp>
        <p:nvSpPr>
          <p:cNvPr id="26" name="TextBox 25"/>
          <p:cNvSpPr txBox="1"/>
          <p:nvPr/>
        </p:nvSpPr>
        <p:spPr>
          <a:xfrm>
            <a:off x="1004670" y="2119733"/>
            <a:ext cx="3409592" cy="1292662"/>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solidFill>
                  <a:schemeClr val="accent5"/>
                </a:solidFill>
              </a:rPr>
              <a:t>Here is my Office 365 SSO token give me access please</a:t>
            </a:r>
          </a:p>
        </p:txBody>
      </p:sp>
      <p:grpSp>
        <p:nvGrpSpPr>
          <p:cNvPr id="72" name="Group 71"/>
          <p:cNvGrpSpPr/>
          <p:nvPr/>
        </p:nvGrpSpPr>
        <p:grpSpPr>
          <a:xfrm>
            <a:off x="4454595" y="767167"/>
            <a:ext cx="1783830" cy="1203651"/>
            <a:chOff x="10266385" y="3762279"/>
            <a:chExt cx="1740922" cy="1174699"/>
          </a:xfrm>
        </p:grpSpPr>
        <p:pic>
          <p:nvPicPr>
            <p:cNvPr id="73" name="Picture 72"/>
            <p:cNvPicPr>
              <a:picLocks noChangeAspect="1"/>
            </p:cNvPicPr>
            <p:nvPr/>
          </p:nvPicPr>
          <p:blipFill>
            <a:blip r:embed="rId5"/>
            <a:stretch>
              <a:fillRect/>
            </a:stretch>
          </p:blipFill>
          <p:spPr>
            <a:xfrm>
              <a:off x="10266385" y="3762279"/>
              <a:ext cx="1740922" cy="1174699"/>
            </a:xfrm>
            <a:prstGeom prst="rect">
              <a:avLst/>
            </a:prstGeom>
          </p:spPr>
        </p:pic>
        <p:sp>
          <p:nvSpPr>
            <p:cNvPr id="74" name="TextBox 73"/>
            <p:cNvSpPr txBox="1"/>
            <p:nvPr/>
          </p:nvSpPr>
          <p:spPr>
            <a:xfrm>
              <a:off x="10405117" y="4325388"/>
              <a:ext cx="1489586"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Office 365</a:t>
              </a:r>
            </a:p>
          </p:txBody>
        </p:sp>
      </p:grpSp>
      <p:grpSp>
        <p:nvGrpSpPr>
          <p:cNvPr id="75" name="Group 74"/>
          <p:cNvGrpSpPr/>
          <p:nvPr/>
        </p:nvGrpSpPr>
        <p:grpSpPr>
          <a:xfrm>
            <a:off x="1644946" y="4345080"/>
            <a:ext cx="2295524" cy="1357313"/>
            <a:chOff x="3579812" y="4800602"/>
            <a:chExt cx="2295524" cy="1357313"/>
          </a:xfrm>
        </p:grpSpPr>
        <p:grpSp>
          <p:nvGrpSpPr>
            <p:cNvPr id="76" name="Group 4"/>
            <p:cNvGrpSpPr>
              <a:grpSpLocks noChangeAspect="1"/>
            </p:cNvGrpSpPr>
            <p:nvPr/>
          </p:nvGrpSpPr>
          <p:grpSpPr bwMode="auto">
            <a:xfrm>
              <a:off x="3579812" y="4800602"/>
              <a:ext cx="2295524" cy="1357313"/>
              <a:chOff x="2255" y="3024"/>
              <a:chExt cx="1446" cy="855"/>
            </a:xfrm>
          </p:grpSpPr>
          <p:sp>
            <p:nvSpPr>
              <p:cNvPr id="85"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6"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7"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8"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9"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0"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1"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2"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3"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4"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5"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6"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7"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8"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9"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0"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1"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2"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3"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4"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5"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7"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8"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9"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0"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1"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2"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3"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7" name="TextBox 76"/>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78"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79"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80"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81"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83"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84"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14" name="Group 113"/>
          <p:cNvGrpSpPr/>
          <p:nvPr/>
        </p:nvGrpSpPr>
        <p:grpSpPr>
          <a:xfrm>
            <a:off x="193713" y="3303649"/>
            <a:ext cx="1836847" cy="3440175"/>
            <a:chOff x="3743325" y="4635502"/>
            <a:chExt cx="1211263" cy="2268538"/>
          </a:xfrm>
        </p:grpSpPr>
        <p:sp>
          <p:nvSpPr>
            <p:cNvPr id="115" name="Rectangle 11"/>
            <p:cNvSpPr>
              <a:spLocks noChangeArrowheads="1"/>
            </p:cNvSpPr>
            <p:nvPr/>
          </p:nvSpPr>
          <p:spPr bwMode="auto">
            <a:xfrm flipH="1">
              <a:off x="4306514" y="5402333"/>
              <a:ext cx="106363" cy="633413"/>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6" name="Freeform 12"/>
            <p:cNvSpPr>
              <a:spLocks/>
            </p:cNvSpPr>
            <p:nvPr/>
          </p:nvSpPr>
          <p:spPr bwMode="auto">
            <a:xfrm flipH="1">
              <a:off x="4304926" y="5927795"/>
              <a:ext cx="107950" cy="215900"/>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nvGrpSpPr>
            <p:cNvPr id="117" name="Group 4"/>
            <p:cNvGrpSpPr>
              <a:grpSpLocks noChangeAspect="1"/>
            </p:cNvGrpSpPr>
            <p:nvPr/>
          </p:nvGrpSpPr>
          <p:grpSpPr bwMode="auto">
            <a:xfrm>
              <a:off x="3743325" y="4635502"/>
              <a:ext cx="1211263" cy="2268538"/>
              <a:chOff x="2358" y="2920"/>
              <a:chExt cx="763" cy="1429"/>
            </a:xfrm>
          </p:grpSpPr>
          <p:sp>
            <p:nvSpPr>
              <p:cNvPr id="118" name="AutoShape 3"/>
              <p:cNvSpPr>
                <a:spLocks noChangeAspect="1" noChangeArrowheads="1" noTextEdit="1"/>
              </p:cNvSpPr>
              <p:nvPr/>
            </p:nvSpPr>
            <p:spPr bwMode="auto">
              <a:xfrm>
                <a:off x="2358" y="2921"/>
                <a:ext cx="763"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9" name="Freeform 5"/>
              <p:cNvSpPr>
                <a:spLocks/>
              </p:cNvSpPr>
              <p:nvPr/>
            </p:nvSpPr>
            <p:spPr bwMode="auto">
              <a:xfrm>
                <a:off x="2461" y="3053"/>
                <a:ext cx="228" cy="48"/>
              </a:xfrm>
              <a:custGeom>
                <a:avLst/>
                <a:gdLst>
                  <a:gd name="T0" fmla="*/ 0 w 172"/>
                  <a:gd name="T1" fmla="*/ 27 h 36"/>
                  <a:gd name="T2" fmla="*/ 9 w 172"/>
                  <a:gd name="T3" fmla="*/ 36 h 36"/>
                  <a:gd name="T4" fmla="*/ 163 w 172"/>
                  <a:gd name="T5" fmla="*/ 36 h 36"/>
                  <a:gd name="T6" fmla="*/ 172 w 172"/>
                  <a:gd name="T7" fmla="*/ 27 h 36"/>
                  <a:gd name="T8" fmla="*/ 172 w 172"/>
                  <a:gd name="T9" fmla="*/ 9 h 36"/>
                  <a:gd name="T10" fmla="*/ 163 w 172"/>
                  <a:gd name="T11" fmla="*/ 0 h 36"/>
                  <a:gd name="T12" fmla="*/ 9 w 172"/>
                  <a:gd name="T13" fmla="*/ 0 h 36"/>
                  <a:gd name="T14" fmla="*/ 0 w 172"/>
                  <a:gd name="T15" fmla="*/ 9 h 36"/>
                  <a:gd name="T16" fmla="*/ 0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0" y="27"/>
                    </a:moveTo>
                    <a:cubicBezTo>
                      <a:pt x="0" y="32"/>
                      <a:pt x="4" y="36"/>
                      <a:pt x="9" y="36"/>
                    </a:cubicBezTo>
                    <a:cubicBezTo>
                      <a:pt x="163" y="36"/>
                      <a:pt x="163" y="36"/>
                      <a:pt x="163" y="36"/>
                    </a:cubicBezTo>
                    <a:cubicBezTo>
                      <a:pt x="168" y="36"/>
                      <a:pt x="172" y="32"/>
                      <a:pt x="172" y="27"/>
                    </a:cubicBezTo>
                    <a:cubicBezTo>
                      <a:pt x="172" y="9"/>
                      <a:pt x="172" y="9"/>
                      <a:pt x="172" y="9"/>
                    </a:cubicBezTo>
                    <a:cubicBezTo>
                      <a:pt x="172" y="4"/>
                      <a:pt x="168" y="0"/>
                      <a:pt x="163" y="0"/>
                    </a:cubicBezTo>
                    <a:cubicBezTo>
                      <a:pt x="9" y="0"/>
                      <a:pt x="9" y="0"/>
                      <a:pt x="9" y="0"/>
                    </a:cubicBezTo>
                    <a:cubicBezTo>
                      <a:pt x="4" y="0"/>
                      <a:pt x="0" y="4"/>
                      <a:pt x="0" y="9"/>
                    </a:cubicBezTo>
                    <a:lnTo>
                      <a:pt x="0" y="27"/>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0" name="Freeform 6"/>
              <p:cNvSpPr>
                <a:spLocks/>
              </p:cNvSpPr>
              <p:nvPr/>
            </p:nvSpPr>
            <p:spPr bwMode="auto">
              <a:xfrm>
                <a:off x="2635" y="4271"/>
                <a:ext cx="150" cy="78"/>
              </a:xfrm>
              <a:custGeom>
                <a:avLst/>
                <a:gdLst>
                  <a:gd name="T0" fmla="*/ 49 w 113"/>
                  <a:gd name="T1" fmla="*/ 0 h 59"/>
                  <a:gd name="T2" fmla="*/ 113 w 113"/>
                  <a:gd name="T3" fmla="*/ 59 h 59"/>
                  <a:gd name="T4" fmla="*/ 49 w 113"/>
                  <a:gd name="T5" fmla="*/ 59 h 59"/>
                  <a:gd name="T6" fmla="*/ 0 w 113"/>
                  <a:gd name="T7" fmla="*/ 59 h 59"/>
                  <a:gd name="T8" fmla="*/ 0 w 113"/>
                  <a:gd name="T9" fmla="*/ 0 h 59"/>
                  <a:gd name="T10" fmla="*/ 49 w 113"/>
                  <a:gd name="T11" fmla="*/ 0 h 59"/>
                </a:gdLst>
                <a:ahLst/>
                <a:cxnLst>
                  <a:cxn ang="0">
                    <a:pos x="T0" y="T1"/>
                  </a:cxn>
                  <a:cxn ang="0">
                    <a:pos x="T2" y="T3"/>
                  </a:cxn>
                  <a:cxn ang="0">
                    <a:pos x="T4" y="T5"/>
                  </a:cxn>
                  <a:cxn ang="0">
                    <a:pos x="T6" y="T7"/>
                  </a:cxn>
                  <a:cxn ang="0">
                    <a:pos x="T8" y="T9"/>
                  </a:cxn>
                  <a:cxn ang="0">
                    <a:pos x="T10" y="T11"/>
                  </a:cxn>
                </a:cxnLst>
                <a:rect l="0" t="0" r="r" b="b"/>
                <a:pathLst>
                  <a:path w="113" h="59">
                    <a:moveTo>
                      <a:pt x="49" y="0"/>
                    </a:moveTo>
                    <a:cubicBezTo>
                      <a:pt x="82" y="0"/>
                      <a:pt x="110" y="26"/>
                      <a:pt x="113" y="59"/>
                    </a:cubicBezTo>
                    <a:cubicBezTo>
                      <a:pt x="49" y="59"/>
                      <a:pt x="49" y="59"/>
                      <a:pt x="49" y="59"/>
                    </a:cubicBezTo>
                    <a:cubicBezTo>
                      <a:pt x="0" y="59"/>
                      <a:pt x="0" y="59"/>
                      <a:pt x="0" y="59"/>
                    </a:cubicBezTo>
                    <a:cubicBezTo>
                      <a:pt x="0" y="0"/>
                      <a:pt x="0" y="0"/>
                      <a:pt x="0" y="0"/>
                    </a:cubicBezTo>
                    <a:lnTo>
                      <a:pt x="49"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1" name="Freeform 7"/>
              <p:cNvSpPr>
                <a:spLocks/>
              </p:cNvSpPr>
              <p:nvPr/>
            </p:nvSpPr>
            <p:spPr bwMode="auto">
              <a:xfrm>
                <a:off x="2451" y="3676"/>
                <a:ext cx="249" cy="604"/>
              </a:xfrm>
              <a:custGeom>
                <a:avLst/>
                <a:gdLst>
                  <a:gd name="T0" fmla="*/ 0 w 249"/>
                  <a:gd name="T1" fmla="*/ 0 h 604"/>
                  <a:gd name="T2" fmla="*/ 0 w 249"/>
                  <a:gd name="T3" fmla="*/ 0 h 604"/>
                  <a:gd name="T4" fmla="*/ 65 w 249"/>
                  <a:gd name="T5" fmla="*/ 0 h 604"/>
                  <a:gd name="T6" fmla="*/ 184 w 249"/>
                  <a:gd name="T7" fmla="*/ 0 h 604"/>
                  <a:gd name="T8" fmla="*/ 249 w 249"/>
                  <a:gd name="T9" fmla="*/ 0 h 604"/>
                  <a:gd name="T10" fmla="*/ 249 w 249"/>
                  <a:gd name="T11" fmla="*/ 82 h 604"/>
                  <a:gd name="T12" fmla="*/ 249 w 249"/>
                  <a:gd name="T13" fmla="*/ 604 h 604"/>
                  <a:gd name="T14" fmla="*/ 184 w 249"/>
                  <a:gd name="T15" fmla="*/ 604 h 604"/>
                  <a:gd name="T16" fmla="*/ 184 w 249"/>
                  <a:gd name="T17" fmla="*/ 82 h 604"/>
                  <a:gd name="T18" fmla="*/ 65 w 249"/>
                  <a:gd name="T19" fmla="*/ 82 h 604"/>
                  <a:gd name="T20" fmla="*/ 65 w 249"/>
                  <a:gd name="T21" fmla="*/ 604 h 604"/>
                  <a:gd name="T22" fmla="*/ 0 w 249"/>
                  <a:gd name="T23" fmla="*/ 604 h 604"/>
                  <a:gd name="T24" fmla="*/ 0 w 249"/>
                  <a:gd name="T25" fmla="*/ 82 h 604"/>
                  <a:gd name="T26" fmla="*/ 0 w 249"/>
                  <a:gd name="T27" fmla="*/ 82 h 604"/>
                  <a:gd name="T28" fmla="*/ 0 w 249"/>
                  <a:gd name="T2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604">
                    <a:moveTo>
                      <a:pt x="0" y="0"/>
                    </a:moveTo>
                    <a:lnTo>
                      <a:pt x="0" y="0"/>
                    </a:lnTo>
                    <a:lnTo>
                      <a:pt x="65" y="0"/>
                    </a:lnTo>
                    <a:lnTo>
                      <a:pt x="184" y="0"/>
                    </a:lnTo>
                    <a:lnTo>
                      <a:pt x="249" y="0"/>
                    </a:lnTo>
                    <a:lnTo>
                      <a:pt x="249" y="82"/>
                    </a:lnTo>
                    <a:lnTo>
                      <a:pt x="249" y="604"/>
                    </a:lnTo>
                    <a:lnTo>
                      <a:pt x="184" y="604"/>
                    </a:lnTo>
                    <a:lnTo>
                      <a:pt x="184" y="82"/>
                    </a:lnTo>
                    <a:lnTo>
                      <a:pt x="65" y="82"/>
                    </a:lnTo>
                    <a:lnTo>
                      <a:pt x="65" y="604"/>
                    </a:lnTo>
                    <a:lnTo>
                      <a:pt x="0" y="604"/>
                    </a:lnTo>
                    <a:lnTo>
                      <a:pt x="0" y="82"/>
                    </a:lnTo>
                    <a:lnTo>
                      <a:pt x="0" y="82"/>
                    </a:lnTo>
                    <a:lnTo>
                      <a:pt x="0"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2" name="Freeform 8"/>
              <p:cNvSpPr>
                <a:spLocks/>
              </p:cNvSpPr>
              <p:nvPr/>
            </p:nvSpPr>
            <p:spPr bwMode="auto">
              <a:xfrm>
                <a:off x="2451" y="4271"/>
                <a:ext cx="148" cy="78"/>
              </a:xfrm>
              <a:custGeom>
                <a:avLst/>
                <a:gdLst>
                  <a:gd name="T0" fmla="*/ 48 w 112"/>
                  <a:gd name="T1" fmla="*/ 0 h 59"/>
                  <a:gd name="T2" fmla="*/ 112 w 112"/>
                  <a:gd name="T3" fmla="*/ 59 h 59"/>
                  <a:gd name="T4" fmla="*/ 48 w 112"/>
                  <a:gd name="T5" fmla="*/ 59 h 59"/>
                  <a:gd name="T6" fmla="*/ 0 w 112"/>
                  <a:gd name="T7" fmla="*/ 59 h 59"/>
                  <a:gd name="T8" fmla="*/ 0 w 112"/>
                  <a:gd name="T9" fmla="*/ 0 h 59"/>
                  <a:gd name="T10" fmla="*/ 48 w 112"/>
                  <a:gd name="T11" fmla="*/ 0 h 59"/>
                </a:gdLst>
                <a:ahLst/>
                <a:cxnLst>
                  <a:cxn ang="0">
                    <a:pos x="T0" y="T1"/>
                  </a:cxn>
                  <a:cxn ang="0">
                    <a:pos x="T2" y="T3"/>
                  </a:cxn>
                  <a:cxn ang="0">
                    <a:pos x="T4" y="T5"/>
                  </a:cxn>
                  <a:cxn ang="0">
                    <a:pos x="T6" y="T7"/>
                  </a:cxn>
                  <a:cxn ang="0">
                    <a:pos x="T8" y="T9"/>
                  </a:cxn>
                  <a:cxn ang="0">
                    <a:pos x="T10" y="T11"/>
                  </a:cxn>
                </a:cxnLst>
                <a:rect l="0" t="0" r="r" b="b"/>
                <a:pathLst>
                  <a:path w="112" h="59">
                    <a:moveTo>
                      <a:pt x="48" y="0"/>
                    </a:moveTo>
                    <a:cubicBezTo>
                      <a:pt x="82" y="0"/>
                      <a:pt x="109" y="26"/>
                      <a:pt x="112" y="59"/>
                    </a:cubicBezTo>
                    <a:cubicBezTo>
                      <a:pt x="48" y="59"/>
                      <a:pt x="48" y="59"/>
                      <a:pt x="48" y="59"/>
                    </a:cubicBezTo>
                    <a:cubicBezTo>
                      <a:pt x="0" y="59"/>
                      <a:pt x="0" y="59"/>
                      <a:pt x="0" y="59"/>
                    </a:cubicBezTo>
                    <a:cubicBezTo>
                      <a:pt x="0" y="0"/>
                      <a:pt x="0" y="0"/>
                      <a:pt x="0" y="0"/>
                    </a:cubicBezTo>
                    <a:lnTo>
                      <a:pt x="48"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3" name="Freeform 9"/>
              <p:cNvSpPr>
                <a:spLocks/>
              </p:cNvSpPr>
              <p:nvPr/>
            </p:nvSpPr>
            <p:spPr bwMode="auto">
              <a:xfrm>
                <a:off x="2359" y="3229"/>
                <a:ext cx="432" cy="447"/>
              </a:xfrm>
              <a:custGeom>
                <a:avLst/>
                <a:gdLst>
                  <a:gd name="T0" fmla="*/ 69 w 326"/>
                  <a:gd name="T1" fmla="*/ 0 h 338"/>
                  <a:gd name="T2" fmla="*/ 257 w 326"/>
                  <a:gd name="T3" fmla="*/ 0 h 338"/>
                  <a:gd name="T4" fmla="*/ 326 w 326"/>
                  <a:gd name="T5" fmla="*/ 69 h 338"/>
                  <a:gd name="T6" fmla="*/ 326 w 326"/>
                  <a:gd name="T7" fmla="*/ 127 h 338"/>
                  <a:gd name="T8" fmla="*/ 257 w 326"/>
                  <a:gd name="T9" fmla="*/ 127 h 338"/>
                  <a:gd name="T10" fmla="*/ 257 w 326"/>
                  <a:gd name="T11" fmla="*/ 338 h 338"/>
                  <a:gd name="T12" fmla="*/ 69 w 326"/>
                  <a:gd name="T13" fmla="*/ 338 h 338"/>
                  <a:gd name="T14" fmla="*/ 69 w 326"/>
                  <a:gd name="T15" fmla="*/ 127 h 338"/>
                  <a:gd name="T16" fmla="*/ 0 w 326"/>
                  <a:gd name="T17" fmla="*/ 127 h 338"/>
                  <a:gd name="T18" fmla="*/ 0 w 326"/>
                  <a:gd name="T19" fmla="*/ 69 h 338"/>
                  <a:gd name="T20" fmla="*/ 69 w 32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38">
                    <a:moveTo>
                      <a:pt x="69" y="0"/>
                    </a:moveTo>
                    <a:cubicBezTo>
                      <a:pt x="257" y="0"/>
                      <a:pt x="257" y="0"/>
                      <a:pt x="257" y="0"/>
                    </a:cubicBezTo>
                    <a:cubicBezTo>
                      <a:pt x="295" y="0"/>
                      <a:pt x="326" y="31"/>
                      <a:pt x="326" y="69"/>
                    </a:cubicBezTo>
                    <a:cubicBezTo>
                      <a:pt x="326" y="127"/>
                      <a:pt x="326" y="127"/>
                      <a:pt x="326" y="127"/>
                    </a:cubicBezTo>
                    <a:cubicBezTo>
                      <a:pt x="257" y="127"/>
                      <a:pt x="257" y="127"/>
                      <a:pt x="257" y="127"/>
                    </a:cubicBezTo>
                    <a:cubicBezTo>
                      <a:pt x="257" y="338"/>
                      <a:pt x="257" y="338"/>
                      <a:pt x="257" y="338"/>
                    </a:cubicBezTo>
                    <a:cubicBezTo>
                      <a:pt x="69" y="338"/>
                      <a:pt x="69" y="338"/>
                      <a:pt x="69" y="338"/>
                    </a:cubicBezTo>
                    <a:cubicBezTo>
                      <a:pt x="69" y="127"/>
                      <a:pt x="69" y="127"/>
                      <a:pt x="69" y="127"/>
                    </a:cubicBezTo>
                    <a:cubicBezTo>
                      <a:pt x="0" y="127"/>
                      <a:pt x="0" y="127"/>
                      <a:pt x="0" y="127"/>
                    </a:cubicBezTo>
                    <a:cubicBezTo>
                      <a:pt x="0" y="69"/>
                      <a:pt x="0" y="69"/>
                      <a:pt x="0" y="69"/>
                    </a:cubicBezTo>
                    <a:cubicBezTo>
                      <a:pt x="0" y="31"/>
                      <a:pt x="31" y="0"/>
                      <a:pt x="69" y="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4" name="Rectangle 11"/>
              <p:cNvSpPr>
                <a:spLocks noChangeArrowheads="1"/>
              </p:cNvSpPr>
              <p:nvPr/>
            </p:nvSpPr>
            <p:spPr bwMode="auto">
              <a:xfrm>
                <a:off x="2371" y="3397"/>
                <a:ext cx="67" cy="399"/>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5" name="Freeform 12"/>
              <p:cNvSpPr>
                <a:spLocks/>
              </p:cNvSpPr>
              <p:nvPr/>
            </p:nvSpPr>
            <p:spPr bwMode="auto">
              <a:xfrm>
                <a:off x="2370" y="3728"/>
                <a:ext cx="68" cy="136"/>
              </a:xfrm>
              <a:custGeom>
                <a:avLst/>
                <a:gdLst>
                  <a:gd name="T0" fmla="*/ 51 w 51"/>
                  <a:gd name="T1" fmla="*/ 0 h 103"/>
                  <a:gd name="T2" fmla="*/ 51 w 51"/>
                  <a:gd name="T3" fmla="*/ 103 h 103"/>
                  <a:gd name="T4" fmla="*/ 0 w 51"/>
                  <a:gd name="T5" fmla="*/ 52 h 103"/>
                  <a:gd name="T6" fmla="*/ 51 w 51"/>
                  <a:gd name="T7" fmla="*/ 0 h 103"/>
                </a:gdLst>
                <a:ahLst/>
                <a:cxnLst>
                  <a:cxn ang="0">
                    <a:pos x="T0" y="T1"/>
                  </a:cxn>
                  <a:cxn ang="0">
                    <a:pos x="T2" y="T3"/>
                  </a:cxn>
                  <a:cxn ang="0">
                    <a:pos x="T4" y="T5"/>
                  </a:cxn>
                  <a:cxn ang="0">
                    <a:pos x="T6" y="T7"/>
                  </a:cxn>
                </a:cxnLst>
                <a:rect l="0" t="0" r="r" b="b"/>
                <a:pathLst>
                  <a:path w="51" h="103">
                    <a:moveTo>
                      <a:pt x="51" y="0"/>
                    </a:moveTo>
                    <a:cubicBezTo>
                      <a:pt x="51" y="103"/>
                      <a:pt x="51" y="103"/>
                      <a:pt x="51" y="103"/>
                    </a:cubicBezTo>
                    <a:cubicBezTo>
                      <a:pt x="23" y="103"/>
                      <a:pt x="0" y="80"/>
                      <a:pt x="0" y="52"/>
                    </a:cubicBezTo>
                    <a:cubicBezTo>
                      <a:pt x="0" y="23"/>
                      <a:pt x="23" y="0"/>
                      <a:pt x="51"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6" name="Freeform 17"/>
              <p:cNvSpPr>
                <a:spLocks/>
              </p:cNvSpPr>
              <p:nvPr/>
            </p:nvSpPr>
            <p:spPr bwMode="auto">
              <a:xfrm>
                <a:off x="2536" y="3138"/>
                <a:ext cx="79" cy="131"/>
              </a:xfrm>
              <a:custGeom>
                <a:avLst/>
                <a:gdLst>
                  <a:gd name="T0" fmla="*/ 39 w 79"/>
                  <a:gd name="T1" fmla="*/ 131 h 131"/>
                  <a:gd name="T2" fmla="*/ 79 w 79"/>
                  <a:gd name="T3" fmla="*/ 91 h 131"/>
                  <a:gd name="T4" fmla="*/ 79 w 79"/>
                  <a:gd name="T5" fmla="*/ 0 h 131"/>
                  <a:gd name="T6" fmla="*/ 0 w 79"/>
                  <a:gd name="T7" fmla="*/ 0 h 131"/>
                  <a:gd name="T8" fmla="*/ 0 w 79"/>
                  <a:gd name="T9" fmla="*/ 91 h 131"/>
                  <a:gd name="T10" fmla="*/ 39 w 79"/>
                  <a:gd name="T11" fmla="*/ 131 h 131"/>
                </a:gdLst>
                <a:ahLst/>
                <a:cxnLst>
                  <a:cxn ang="0">
                    <a:pos x="T0" y="T1"/>
                  </a:cxn>
                  <a:cxn ang="0">
                    <a:pos x="T2" y="T3"/>
                  </a:cxn>
                  <a:cxn ang="0">
                    <a:pos x="T4" y="T5"/>
                  </a:cxn>
                  <a:cxn ang="0">
                    <a:pos x="T6" y="T7"/>
                  </a:cxn>
                  <a:cxn ang="0">
                    <a:pos x="T8" y="T9"/>
                  </a:cxn>
                  <a:cxn ang="0">
                    <a:pos x="T10" y="T11"/>
                  </a:cxn>
                </a:cxnLst>
                <a:rect l="0" t="0" r="r" b="b"/>
                <a:pathLst>
                  <a:path w="79" h="131">
                    <a:moveTo>
                      <a:pt x="39" y="131"/>
                    </a:moveTo>
                    <a:lnTo>
                      <a:pt x="79" y="91"/>
                    </a:lnTo>
                    <a:lnTo>
                      <a:pt x="79" y="0"/>
                    </a:lnTo>
                    <a:lnTo>
                      <a:pt x="0" y="0"/>
                    </a:lnTo>
                    <a:lnTo>
                      <a:pt x="0" y="91"/>
                    </a:lnTo>
                    <a:lnTo>
                      <a:pt x="39" y="131"/>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7" name="Freeform 18"/>
              <p:cNvSpPr>
                <a:spLocks/>
              </p:cNvSpPr>
              <p:nvPr/>
            </p:nvSpPr>
            <p:spPr bwMode="auto">
              <a:xfrm>
                <a:off x="2536" y="3138"/>
                <a:ext cx="79" cy="69"/>
              </a:xfrm>
              <a:custGeom>
                <a:avLst/>
                <a:gdLst>
                  <a:gd name="T0" fmla="*/ 60 w 60"/>
                  <a:gd name="T1" fmla="*/ 48 h 52"/>
                  <a:gd name="T2" fmla="*/ 30 w 60"/>
                  <a:gd name="T3" fmla="*/ 52 h 52"/>
                  <a:gd name="T4" fmla="*/ 0 w 60"/>
                  <a:gd name="T5" fmla="*/ 48 h 52"/>
                  <a:gd name="T6" fmla="*/ 0 w 60"/>
                  <a:gd name="T7" fmla="*/ 0 h 52"/>
                  <a:gd name="T8" fmla="*/ 60 w 60"/>
                  <a:gd name="T9" fmla="*/ 0 h 52"/>
                  <a:gd name="T10" fmla="*/ 6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60" y="48"/>
                    </a:moveTo>
                    <a:cubicBezTo>
                      <a:pt x="50" y="51"/>
                      <a:pt x="40" y="52"/>
                      <a:pt x="30" y="52"/>
                    </a:cubicBezTo>
                    <a:cubicBezTo>
                      <a:pt x="20" y="52"/>
                      <a:pt x="10" y="51"/>
                      <a:pt x="0" y="48"/>
                    </a:cubicBezTo>
                    <a:cubicBezTo>
                      <a:pt x="0" y="0"/>
                      <a:pt x="0" y="0"/>
                      <a:pt x="0" y="0"/>
                    </a:cubicBezTo>
                    <a:cubicBezTo>
                      <a:pt x="60" y="0"/>
                      <a:pt x="60" y="0"/>
                      <a:pt x="60" y="0"/>
                    </a:cubicBezTo>
                    <a:lnTo>
                      <a:pt x="60" y="48"/>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8" name="Freeform 19"/>
              <p:cNvSpPr>
                <a:spLocks/>
              </p:cNvSpPr>
              <p:nvPr/>
            </p:nvSpPr>
            <p:spPr bwMode="auto">
              <a:xfrm>
                <a:off x="2481" y="2920"/>
                <a:ext cx="187" cy="127"/>
              </a:xfrm>
              <a:custGeom>
                <a:avLst/>
                <a:gdLst>
                  <a:gd name="T0" fmla="*/ 71 w 141"/>
                  <a:gd name="T1" fmla="*/ 0 h 96"/>
                  <a:gd name="T2" fmla="*/ 141 w 141"/>
                  <a:gd name="T3" fmla="*/ 70 h 96"/>
                  <a:gd name="T4" fmla="*/ 141 w 141"/>
                  <a:gd name="T5" fmla="*/ 96 h 96"/>
                  <a:gd name="T6" fmla="*/ 0 w 141"/>
                  <a:gd name="T7" fmla="*/ 96 h 96"/>
                  <a:gd name="T8" fmla="*/ 0 w 141"/>
                  <a:gd name="T9" fmla="*/ 70 h 96"/>
                  <a:gd name="T10" fmla="*/ 71 w 141"/>
                  <a:gd name="T11" fmla="*/ 0 h 96"/>
                </a:gdLst>
                <a:ahLst/>
                <a:cxnLst>
                  <a:cxn ang="0">
                    <a:pos x="T0" y="T1"/>
                  </a:cxn>
                  <a:cxn ang="0">
                    <a:pos x="T2" y="T3"/>
                  </a:cxn>
                  <a:cxn ang="0">
                    <a:pos x="T4" y="T5"/>
                  </a:cxn>
                  <a:cxn ang="0">
                    <a:pos x="T6" y="T7"/>
                  </a:cxn>
                  <a:cxn ang="0">
                    <a:pos x="T8" y="T9"/>
                  </a:cxn>
                  <a:cxn ang="0">
                    <a:pos x="T10" y="T11"/>
                  </a:cxn>
                </a:cxnLst>
                <a:rect l="0" t="0" r="r" b="b"/>
                <a:pathLst>
                  <a:path w="141" h="96">
                    <a:moveTo>
                      <a:pt x="71" y="0"/>
                    </a:moveTo>
                    <a:cubicBezTo>
                      <a:pt x="109" y="0"/>
                      <a:pt x="141" y="31"/>
                      <a:pt x="141" y="70"/>
                    </a:cubicBezTo>
                    <a:cubicBezTo>
                      <a:pt x="141" y="96"/>
                      <a:pt x="141" y="96"/>
                      <a:pt x="141" y="96"/>
                    </a:cubicBezTo>
                    <a:cubicBezTo>
                      <a:pt x="0" y="96"/>
                      <a:pt x="0" y="96"/>
                      <a:pt x="0" y="96"/>
                    </a:cubicBezTo>
                    <a:cubicBezTo>
                      <a:pt x="0" y="70"/>
                      <a:pt x="0" y="70"/>
                      <a:pt x="0" y="70"/>
                    </a:cubicBezTo>
                    <a:cubicBezTo>
                      <a:pt x="0" y="31"/>
                      <a:pt x="32" y="0"/>
                      <a:pt x="7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9" name="Freeform 20"/>
              <p:cNvSpPr>
                <a:spLocks/>
              </p:cNvSpPr>
              <p:nvPr/>
            </p:nvSpPr>
            <p:spPr bwMode="auto">
              <a:xfrm>
                <a:off x="2481" y="3016"/>
                <a:ext cx="187" cy="175"/>
              </a:xfrm>
              <a:custGeom>
                <a:avLst/>
                <a:gdLst>
                  <a:gd name="T0" fmla="*/ 141 w 141"/>
                  <a:gd name="T1" fmla="*/ 0 h 132"/>
                  <a:gd name="T2" fmla="*/ 141 w 141"/>
                  <a:gd name="T3" fmla="*/ 109 h 132"/>
                  <a:gd name="T4" fmla="*/ 71 w 141"/>
                  <a:gd name="T5" fmla="*/ 132 h 132"/>
                  <a:gd name="T6" fmla="*/ 0 w 141"/>
                  <a:gd name="T7" fmla="*/ 109 h 132"/>
                  <a:gd name="T8" fmla="*/ 0 w 141"/>
                  <a:gd name="T9" fmla="*/ 0 h 132"/>
                  <a:gd name="T10" fmla="*/ 141 w 141"/>
                  <a:gd name="T11" fmla="*/ 0 h 132"/>
                </a:gdLst>
                <a:ahLst/>
                <a:cxnLst>
                  <a:cxn ang="0">
                    <a:pos x="T0" y="T1"/>
                  </a:cxn>
                  <a:cxn ang="0">
                    <a:pos x="T2" y="T3"/>
                  </a:cxn>
                  <a:cxn ang="0">
                    <a:pos x="T4" y="T5"/>
                  </a:cxn>
                  <a:cxn ang="0">
                    <a:pos x="T6" y="T7"/>
                  </a:cxn>
                  <a:cxn ang="0">
                    <a:pos x="T8" y="T9"/>
                  </a:cxn>
                  <a:cxn ang="0">
                    <a:pos x="T10" y="T11"/>
                  </a:cxn>
                </a:cxnLst>
                <a:rect l="0" t="0" r="r" b="b"/>
                <a:pathLst>
                  <a:path w="141" h="132">
                    <a:moveTo>
                      <a:pt x="141" y="0"/>
                    </a:moveTo>
                    <a:cubicBezTo>
                      <a:pt x="141" y="109"/>
                      <a:pt x="141" y="109"/>
                      <a:pt x="141" y="109"/>
                    </a:cubicBezTo>
                    <a:cubicBezTo>
                      <a:pt x="122" y="124"/>
                      <a:pt x="97" y="132"/>
                      <a:pt x="71" y="132"/>
                    </a:cubicBezTo>
                    <a:cubicBezTo>
                      <a:pt x="45" y="132"/>
                      <a:pt x="20" y="124"/>
                      <a:pt x="0" y="109"/>
                    </a:cubicBezTo>
                    <a:cubicBezTo>
                      <a:pt x="0" y="0"/>
                      <a:pt x="0" y="0"/>
                      <a:pt x="0" y="0"/>
                    </a:cubicBezTo>
                    <a:lnTo>
                      <a:pt x="141"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0" name="Rectangle 21"/>
              <p:cNvSpPr>
                <a:spLocks noChangeArrowheads="1"/>
              </p:cNvSpPr>
              <p:nvPr/>
            </p:nvSpPr>
            <p:spPr bwMode="auto">
              <a:xfrm>
                <a:off x="2371"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1" name="Rectangle 22"/>
              <p:cNvSpPr>
                <a:spLocks noChangeArrowheads="1"/>
              </p:cNvSpPr>
              <p:nvPr/>
            </p:nvSpPr>
            <p:spPr bwMode="auto">
              <a:xfrm>
                <a:off x="2712" y="3397"/>
                <a:ext cx="67" cy="20"/>
              </a:xfrm>
              <a:prstGeom prst="rect">
                <a:avLst/>
              </a:prstGeom>
              <a:solidFill>
                <a:srgbClr val="4937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2" name="Freeform 23"/>
              <p:cNvSpPr>
                <a:spLocks/>
              </p:cNvSpPr>
              <p:nvPr/>
            </p:nvSpPr>
            <p:spPr bwMode="auto">
              <a:xfrm>
                <a:off x="2489" y="3052"/>
                <a:ext cx="172" cy="44"/>
              </a:xfrm>
              <a:custGeom>
                <a:avLst/>
                <a:gdLst>
                  <a:gd name="T0" fmla="*/ 0 w 130"/>
                  <a:gd name="T1" fmla="*/ 0 h 33"/>
                  <a:gd name="T2" fmla="*/ 0 w 130"/>
                  <a:gd name="T3" fmla="*/ 33 h 33"/>
                  <a:gd name="T4" fmla="*/ 58 w 130"/>
                  <a:gd name="T5" fmla="*/ 33 h 33"/>
                  <a:gd name="T6" fmla="*/ 58 w 130"/>
                  <a:gd name="T7" fmla="*/ 23 h 33"/>
                  <a:gd name="T8" fmla="*/ 65 w 130"/>
                  <a:gd name="T9" fmla="*/ 16 h 33"/>
                  <a:gd name="T10" fmla="*/ 72 w 130"/>
                  <a:gd name="T11" fmla="*/ 23 h 33"/>
                  <a:gd name="T12" fmla="*/ 72 w 130"/>
                  <a:gd name="T13" fmla="*/ 33 h 33"/>
                  <a:gd name="T14" fmla="*/ 130 w 130"/>
                  <a:gd name="T15" fmla="*/ 33 h 33"/>
                  <a:gd name="T16" fmla="*/ 130 w 130"/>
                  <a:gd name="T17" fmla="*/ 0 h 33"/>
                  <a:gd name="T18" fmla="*/ 0 w 1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3">
                    <a:moveTo>
                      <a:pt x="0" y="0"/>
                    </a:moveTo>
                    <a:cubicBezTo>
                      <a:pt x="0" y="33"/>
                      <a:pt x="0" y="33"/>
                      <a:pt x="0" y="33"/>
                    </a:cubicBezTo>
                    <a:cubicBezTo>
                      <a:pt x="58" y="33"/>
                      <a:pt x="58" y="33"/>
                      <a:pt x="58" y="33"/>
                    </a:cubicBezTo>
                    <a:cubicBezTo>
                      <a:pt x="58" y="23"/>
                      <a:pt x="58" y="23"/>
                      <a:pt x="58" y="23"/>
                    </a:cubicBezTo>
                    <a:cubicBezTo>
                      <a:pt x="58" y="19"/>
                      <a:pt x="61" y="16"/>
                      <a:pt x="65" y="16"/>
                    </a:cubicBezTo>
                    <a:cubicBezTo>
                      <a:pt x="69" y="16"/>
                      <a:pt x="72" y="19"/>
                      <a:pt x="72" y="23"/>
                    </a:cubicBezTo>
                    <a:cubicBezTo>
                      <a:pt x="72" y="33"/>
                      <a:pt x="72" y="33"/>
                      <a:pt x="72" y="33"/>
                    </a:cubicBezTo>
                    <a:cubicBezTo>
                      <a:pt x="130" y="33"/>
                      <a:pt x="130" y="33"/>
                      <a:pt x="130" y="33"/>
                    </a:cubicBezTo>
                    <a:cubicBezTo>
                      <a:pt x="130" y="0"/>
                      <a:pt x="130" y="0"/>
                      <a:pt x="130" y="0"/>
                    </a:cubicBezTo>
                    <a:lnTo>
                      <a:pt x="0" y="0"/>
                    </a:lnTo>
                    <a:close/>
                  </a:path>
                </a:pathLst>
              </a:custGeom>
              <a:solidFill>
                <a:srgbClr val="FB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3" name="Freeform 24"/>
              <p:cNvSpPr>
                <a:spLocks/>
              </p:cNvSpPr>
              <p:nvPr/>
            </p:nvSpPr>
            <p:spPr bwMode="auto">
              <a:xfrm>
                <a:off x="2509"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00A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4" name="Freeform 25"/>
              <p:cNvSpPr>
                <a:spLocks/>
              </p:cNvSpPr>
              <p:nvPr/>
            </p:nvSpPr>
            <p:spPr bwMode="auto">
              <a:xfrm>
                <a:off x="2595" y="3060"/>
                <a:ext cx="45" cy="29"/>
              </a:xfrm>
              <a:custGeom>
                <a:avLst/>
                <a:gdLst>
                  <a:gd name="T0" fmla="*/ 34 w 34"/>
                  <a:gd name="T1" fmla="*/ 18 h 22"/>
                  <a:gd name="T2" fmla="*/ 30 w 34"/>
                  <a:gd name="T3" fmla="*/ 22 h 22"/>
                  <a:gd name="T4" fmla="*/ 4 w 34"/>
                  <a:gd name="T5" fmla="*/ 22 h 22"/>
                  <a:gd name="T6" fmla="*/ 0 w 34"/>
                  <a:gd name="T7" fmla="*/ 18 h 22"/>
                  <a:gd name="T8" fmla="*/ 0 w 34"/>
                  <a:gd name="T9" fmla="*/ 4 h 22"/>
                  <a:gd name="T10" fmla="*/ 4 w 34"/>
                  <a:gd name="T11" fmla="*/ 0 h 22"/>
                  <a:gd name="T12" fmla="*/ 30 w 34"/>
                  <a:gd name="T13" fmla="*/ 0 h 22"/>
                  <a:gd name="T14" fmla="*/ 34 w 34"/>
                  <a:gd name="T15" fmla="*/ 4 h 22"/>
                  <a:gd name="T16" fmla="*/ 34 w 34"/>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2">
                    <a:moveTo>
                      <a:pt x="34" y="18"/>
                    </a:moveTo>
                    <a:cubicBezTo>
                      <a:pt x="34" y="20"/>
                      <a:pt x="32" y="22"/>
                      <a:pt x="30" y="22"/>
                    </a:cubicBezTo>
                    <a:cubicBezTo>
                      <a:pt x="4" y="22"/>
                      <a:pt x="4" y="22"/>
                      <a:pt x="4" y="22"/>
                    </a:cubicBezTo>
                    <a:cubicBezTo>
                      <a:pt x="2" y="22"/>
                      <a:pt x="0" y="20"/>
                      <a:pt x="0" y="18"/>
                    </a:cubicBezTo>
                    <a:cubicBezTo>
                      <a:pt x="0" y="4"/>
                      <a:pt x="0" y="4"/>
                      <a:pt x="0" y="4"/>
                    </a:cubicBezTo>
                    <a:cubicBezTo>
                      <a:pt x="0" y="2"/>
                      <a:pt x="2" y="0"/>
                      <a:pt x="4" y="0"/>
                    </a:cubicBezTo>
                    <a:cubicBezTo>
                      <a:pt x="30" y="0"/>
                      <a:pt x="30" y="0"/>
                      <a:pt x="30" y="0"/>
                    </a:cubicBezTo>
                    <a:cubicBezTo>
                      <a:pt x="32" y="0"/>
                      <a:pt x="34" y="2"/>
                      <a:pt x="34" y="4"/>
                    </a:cubicBezTo>
                    <a:lnTo>
                      <a:pt x="34" y="18"/>
                    </a:lnTo>
                    <a:close/>
                  </a:path>
                </a:pathLst>
              </a:custGeom>
              <a:solidFill>
                <a:srgbClr val="D5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5" name="Freeform 26"/>
              <p:cNvSpPr>
                <a:spLocks/>
              </p:cNvSpPr>
              <p:nvPr/>
            </p:nvSpPr>
            <p:spPr bwMode="auto">
              <a:xfrm>
                <a:off x="2557" y="3123"/>
                <a:ext cx="36" cy="14"/>
              </a:xfrm>
              <a:custGeom>
                <a:avLst/>
                <a:gdLst>
                  <a:gd name="T0" fmla="*/ 0 w 27"/>
                  <a:gd name="T1" fmla="*/ 0 h 10"/>
                  <a:gd name="T2" fmla="*/ 14 w 27"/>
                  <a:gd name="T3" fmla="*/ 10 h 10"/>
                  <a:gd name="T4" fmla="*/ 27 w 27"/>
                  <a:gd name="T5" fmla="*/ 0 h 10"/>
                  <a:gd name="T6" fmla="*/ 0 w 27"/>
                  <a:gd name="T7" fmla="*/ 0 h 10"/>
                </a:gdLst>
                <a:ahLst/>
                <a:cxnLst>
                  <a:cxn ang="0">
                    <a:pos x="T0" y="T1"/>
                  </a:cxn>
                  <a:cxn ang="0">
                    <a:pos x="T2" y="T3"/>
                  </a:cxn>
                  <a:cxn ang="0">
                    <a:pos x="T4" y="T5"/>
                  </a:cxn>
                  <a:cxn ang="0">
                    <a:pos x="T6" y="T7"/>
                  </a:cxn>
                </a:cxnLst>
                <a:rect l="0" t="0" r="r" b="b"/>
                <a:pathLst>
                  <a:path w="27" h="10">
                    <a:moveTo>
                      <a:pt x="0" y="0"/>
                    </a:moveTo>
                    <a:cubicBezTo>
                      <a:pt x="2" y="6"/>
                      <a:pt x="7" y="10"/>
                      <a:pt x="14" y="10"/>
                    </a:cubicBezTo>
                    <a:cubicBezTo>
                      <a:pt x="20" y="10"/>
                      <a:pt x="25" y="6"/>
                      <a:pt x="27" y="0"/>
                    </a:cubicBezTo>
                    <a:lnTo>
                      <a:pt x="0" y="0"/>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6" name="Line 27"/>
              <p:cNvSpPr>
                <a:spLocks noChangeShapeType="1"/>
              </p:cNvSpPr>
              <p:nvPr/>
            </p:nvSpPr>
            <p:spPr bwMode="auto">
              <a:xfrm>
                <a:off x="2540" y="3155"/>
                <a:ext cx="70" cy="0"/>
              </a:xfrm>
              <a:prstGeom prst="line">
                <a:avLst/>
              </a:prstGeom>
              <a:noFill/>
              <a:ln w="12700" cap="rnd">
                <a:solidFill>
                  <a:srgbClr val="49372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7" name="Freeform 28"/>
              <p:cNvSpPr>
                <a:spLocks/>
              </p:cNvSpPr>
              <p:nvPr/>
            </p:nvSpPr>
            <p:spPr bwMode="auto">
              <a:xfrm>
                <a:off x="2567" y="3163"/>
                <a:ext cx="19" cy="7"/>
              </a:xfrm>
              <a:custGeom>
                <a:avLst/>
                <a:gdLst>
                  <a:gd name="T0" fmla="*/ 14 w 14"/>
                  <a:gd name="T1" fmla="*/ 5 h 5"/>
                  <a:gd name="T2" fmla="*/ 7 w 14"/>
                  <a:gd name="T3" fmla="*/ 0 h 5"/>
                  <a:gd name="T4" fmla="*/ 0 w 14"/>
                  <a:gd name="T5" fmla="*/ 5 h 5"/>
                  <a:gd name="T6" fmla="*/ 14 w 14"/>
                  <a:gd name="T7" fmla="*/ 5 h 5"/>
                </a:gdLst>
                <a:ahLst/>
                <a:cxnLst>
                  <a:cxn ang="0">
                    <a:pos x="T0" y="T1"/>
                  </a:cxn>
                  <a:cxn ang="0">
                    <a:pos x="T2" y="T3"/>
                  </a:cxn>
                  <a:cxn ang="0">
                    <a:pos x="T4" y="T5"/>
                  </a:cxn>
                  <a:cxn ang="0">
                    <a:pos x="T6" y="T7"/>
                  </a:cxn>
                </a:cxnLst>
                <a:rect l="0" t="0" r="r" b="b"/>
                <a:pathLst>
                  <a:path w="14" h="5">
                    <a:moveTo>
                      <a:pt x="14" y="5"/>
                    </a:moveTo>
                    <a:cubicBezTo>
                      <a:pt x="13" y="2"/>
                      <a:pt x="10" y="0"/>
                      <a:pt x="7" y="0"/>
                    </a:cubicBezTo>
                    <a:cubicBezTo>
                      <a:pt x="4" y="0"/>
                      <a:pt x="1" y="2"/>
                      <a:pt x="0" y="5"/>
                    </a:cubicBezTo>
                    <a:lnTo>
                      <a:pt x="14" y="5"/>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spTree>
    <p:extLst>
      <p:ext uri="{BB962C8B-B14F-4D97-AF65-F5344CB8AC3E}">
        <p14:creationId xmlns:p14="http://schemas.microsoft.com/office/powerpoint/2010/main" val="153446116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a:t>Under the Hood – </a:t>
            </a:r>
            <a:br>
              <a:rPr lang="en-NZ" dirty="0"/>
            </a:br>
            <a:r>
              <a:rPr lang="en-NZ" dirty="0" smtClean="0"/>
              <a:t>Intune</a:t>
            </a:r>
            <a:endParaRPr lang="en-NZ" dirty="0"/>
          </a:p>
        </p:txBody>
      </p:sp>
      <p:sp>
        <p:nvSpPr>
          <p:cNvPr id="3" name="Text Placeholder 2"/>
          <p:cNvSpPr>
            <a:spLocks noGrp="1"/>
          </p:cNvSpPr>
          <p:nvPr>
            <p:ph type="body" sz="quarter" idx="12"/>
          </p:nvPr>
        </p:nvSpPr>
        <p:spPr/>
        <p:txBody>
          <a:bodyPr/>
          <a:lstStyle/>
          <a:p>
            <a:endParaRPr lang="en-NZ"/>
          </a:p>
        </p:txBody>
      </p:sp>
    </p:spTree>
    <p:extLst>
      <p:ext uri="{BB962C8B-B14F-4D97-AF65-F5344CB8AC3E}">
        <p14:creationId xmlns:p14="http://schemas.microsoft.com/office/powerpoint/2010/main" val="1612521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3764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AD80A"/>
        </a:solidFill>
        <a:effectLst/>
      </p:bgPr>
    </p:bg>
    <p:spTree>
      <p:nvGrpSpPr>
        <p:cNvPr id="1" name=""/>
        <p:cNvGrpSpPr/>
        <p:nvPr/>
      </p:nvGrpSpPr>
      <p:grpSpPr>
        <a:xfrm>
          <a:off x="0" y="0"/>
          <a:ext cx="0" cy="0"/>
          <a:chOff x="0" y="0"/>
          <a:chExt cx="0" cy="0"/>
        </a:xfrm>
      </p:grpSpPr>
      <p:grpSp>
        <p:nvGrpSpPr>
          <p:cNvPr id="6" name="Group 5"/>
          <p:cNvGrpSpPr/>
          <p:nvPr/>
        </p:nvGrpSpPr>
        <p:grpSpPr>
          <a:xfrm>
            <a:off x="2622383" y="-1183258"/>
            <a:ext cx="7191709" cy="9304329"/>
            <a:chOff x="3697957" y="472926"/>
            <a:chExt cx="4743437" cy="6136858"/>
          </a:xfrm>
        </p:grpSpPr>
        <p:grpSp>
          <p:nvGrpSpPr>
            <p:cNvPr id="2" name="Group 1"/>
            <p:cNvGrpSpPr/>
            <p:nvPr/>
          </p:nvGrpSpPr>
          <p:grpSpPr>
            <a:xfrm>
              <a:off x="3697957" y="472926"/>
              <a:ext cx="4743437" cy="6136858"/>
              <a:chOff x="7723200" y="-1171"/>
              <a:chExt cx="4743437" cy="6136858"/>
            </a:xfrm>
          </p:grpSpPr>
          <p:pic>
            <p:nvPicPr>
              <p:cNvPr id="3" name="Picture 2"/>
              <p:cNvPicPr>
                <a:picLocks noChangeAspect="1"/>
              </p:cNvPicPr>
              <p:nvPr/>
            </p:nvPicPr>
            <p:blipFill>
              <a:blip r:embed="rId3"/>
              <a:stretch>
                <a:fillRect/>
              </a:stretch>
            </p:blipFill>
            <p:spPr>
              <a:xfrm>
                <a:off x="7723200" y="-1171"/>
                <a:ext cx="4743437" cy="6136858"/>
              </a:xfrm>
              <a:prstGeom prst="rect">
                <a:avLst/>
              </a:prstGeom>
            </p:spPr>
          </p:pic>
          <p:sp>
            <p:nvSpPr>
              <p:cNvPr id="4" name="TextBox 3"/>
              <p:cNvSpPr txBox="1"/>
              <p:nvPr/>
            </p:nvSpPr>
            <p:spPr>
              <a:xfrm>
                <a:off x="10475912" y="2506662"/>
                <a:ext cx="1524000" cy="960263"/>
              </a:xfrm>
              <a:prstGeom prst="rect">
                <a:avLst/>
              </a:prstGeom>
              <a:noFill/>
            </p:spPr>
            <p:txBody>
              <a:bodyPr wrap="square" lIns="182880" tIns="146304" rIns="182880" bIns="146304" rtlCol="0">
                <a:spAutoFit/>
              </a:bodyPr>
              <a:lstStyle/>
              <a:p>
                <a:pPr algn="ctr">
                  <a:lnSpc>
                    <a:spcPct val="90000"/>
                  </a:lnSpc>
                  <a:spcAft>
                    <a:spcPts val="600"/>
                  </a:spcAft>
                </a:pPr>
                <a:r>
                  <a:rPr lang="en-US" sz="4000" dirty="0" smtClean="0">
                    <a:gradFill>
                      <a:gsLst>
                        <a:gs pos="2917">
                          <a:schemeClr val="tx1"/>
                        </a:gs>
                        <a:gs pos="30000">
                          <a:schemeClr val="tx1"/>
                        </a:gs>
                      </a:gsLst>
                      <a:lin ang="5400000" scaled="0"/>
                    </a:gradFill>
                  </a:rPr>
                  <a:t>I’M A DC</a:t>
                </a:r>
              </a:p>
            </p:txBody>
          </p:sp>
        </p:grpSp>
        <p:sp>
          <p:nvSpPr>
            <p:cNvPr id="5" name="TextBox 4"/>
            <p:cNvSpPr txBox="1"/>
            <p:nvPr/>
          </p:nvSpPr>
          <p:spPr>
            <a:xfrm>
              <a:off x="4130005" y="2980758"/>
              <a:ext cx="1728192" cy="976431"/>
            </a:xfrm>
            <a:prstGeom prst="rect">
              <a:avLst/>
            </a:prstGeom>
            <a:noFill/>
          </p:spPr>
          <p:txBody>
            <a:bodyPr wrap="square" lIns="182880" tIns="146304" rIns="182880" bIns="146304" rtlCol="0">
              <a:spAutoFit/>
            </a:bodyPr>
            <a:lstStyle/>
            <a:p>
              <a:pPr algn="ctr">
                <a:lnSpc>
                  <a:spcPct val="90000"/>
                </a:lnSpc>
                <a:spcAft>
                  <a:spcPts val="600"/>
                </a:spcAft>
              </a:pPr>
              <a:r>
                <a:rPr lang="en-US" sz="4000" dirty="0" smtClean="0">
                  <a:solidFill>
                    <a:schemeClr val="bg1"/>
                  </a:solidFill>
                </a:rPr>
                <a:t>I’M </a:t>
              </a:r>
            </a:p>
            <a:p>
              <a:pPr algn="ctr">
                <a:lnSpc>
                  <a:spcPct val="90000"/>
                </a:lnSpc>
                <a:spcAft>
                  <a:spcPts val="600"/>
                </a:spcAft>
              </a:pPr>
              <a:r>
                <a:rPr lang="en-US" sz="4000" dirty="0" smtClean="0">
                  <a:solidFill>
                    <a:schemeClr val="bg1"/>
                  </a:solidFill>
                </a:rPr>
                <a:t>Azure AD</a:t>
              </a:r>
            </a:p>
          </p:txBody>
        </p:sp>
      </p:grpSp>
    </p:spTree>
    <p:extLst>
      <p:ext uri="{BB962C8B-B14F-4D97-AF65-F5344CB8AC3E}">
        <p14:creationId xmlns:p14="http://schemas.microsoft.com/office/powerpoint/2010/main" val="409599730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3661" y="3135516"/>
            <a:ext cx="1296144" cy="3528390"/>
          </a:xfrm>
          <a:prstGeom prst="rect">
            <a:avLst/>
          </a:prstGeom>
        </p:spPr>
      </p:pic>
      <p:sp>
        <p:nvSpPr>
          <p:cNvPr id="3" name="TextBox 2"/>
          <p:cNvSpPr txBox="1"/>
          <p:nvPr/>
        </p:nvSpPr>
        <p:spPr>
          <a:xfrm>
            <a:off x="438274" y="1696816"/>
            <a:ext cx="2736304" cy="1209562"/>
          </a:xfrm>
          <a:prstGeom prst="rect">
            <a:avLst/>
          </a:prstGeom>
          <a:noFill/>
        </p:spPr>
        <p:txBody>
          <a:bodyPr wrap="square" lIns="182880" tIns="146304" rIns="182880" bIns="146304" rtlCol="0">
            <a:spAutoFit/>
          </a:bodyPr>
          <a:lstStyle/>
          <a:p>
            <a:pPr>
              <a:lnSpc>
                <a:spcPct val="90000"/>
              </a:lnSpc>
              <a:spcAft>
                <a:spcPts val="600"/>
              </a:spcAft>
            </a:pPr>
            <a:r>
              <a:rPr lang="en-NZ" sz="6600" dirty="0" smtClean="0">
                <a:gradFill>
                  <a:gsLst>
                    <a:gs pos="2917">
                      <a:schemeClr val="tx1"/>
                    </a:gs>
                    <a:gs pos="30000">
                      <a:schemeClr val="tx1"/>
                    </a:gs>
                  </a:gsLst>
                  <a:lin ang="5400000" scaled="0"/>
                </a:gradFill>
              </a:rPr>
              <a:t>Susan</a:t>
            </a:r>
          </a:p>
        </p:txBody>
      </p:sp>
      <p:pic>
        <p:nvPicPr>
          <p:cNvPr id="4" name="Picture 3"/>
          <p:cNvPicPr>
            <a:picLocks noChangeAspect="1"/>
          </p:cNvPicPr>
          <p:nvPr/>
        </p:nvPicPr>
        <p:blipFill>
          <a:blip r:embed="rId4"/>
          <a:stretch>
            <a:fillRect/>
          </a:stretch>
        </p:blipFill>
        <p:spPr>
          <a:xfrm>
            <a:off x="6316950" y="1842849"/>
            <a:ext cx="2351695" cy="1039121"/>
          </a:xfrm>
          <a:prstGeom prst="rect">
            <a:avLst/>
          </a:prstGeom>
        </p:spPr>
      </p:pic>
      <p:pic>
        <p:nvPicPr>
          <p:cNvPr id="5" name="Picture 4"/>
          <p:cNvPicPr>
            <a:picLocks noChangeAspect="1"/>
          </p:cNvPicPr>
          <p:nvPr/>
        </p:nvPicPr>
        <p:blipFill>
          <a:blip r:embed="rId5"/>
          <a:stretch>
            <a:fillRect/>
          </a:stretch>
        </p:blipFill>
        <p:spPr>
          <a:xfrm>
            <a:off x="6362253" y="3281238"/>
            <a:ext cx="2338022" cy="1039121"/>
          </a:xfrm>
          <a:prstGeom prst="rect">
            <a:avLst/>
          </a:prstGeom>
        </p:spPr>
      </p:pic>
      <p:pic>
        <p:nvPicPr>
          <p:cNvPr id="6" name="Picture 5"/>
          <p:cNvPicPr>
            <a:picLocks noChangeAspect="1"/>
          </p:cNvPicPr>
          <p:nvPr/>
        </p:nvPicPr>
        <p:blipFill>
          <a:blip r:embed="rId6"/>
          <a:stretch>
            <a:fillRect/>
          </a:stretch>
        </p:blipFill>
        <p:spPr>
          <a:xfrm>
            <a:off x="4164677" y="2096395"/>
            <a:ext cx="2338022" cy="1039121"/>
          </a:xfrm>
          <a:prstGeom prst="rect">
            <a:avLst/>
          </a:prstGeom>
        </p:spPr>
      </p:pic>
      <p:pic>
        <p:nvPicPr>
          <p:cNvPr id="7" name="Picture 6"/>
          <p:cNvPicPr>
            <a:picLocks noChangeAspect="1"/>
          </p:cNvPicPr>
          <p:nvPr/>
        </p:nvPicPr>
        <p:blipFill>
          <a:blip r:embed="rId7"/>
          <a:stretch>
            <a:fillRect/>
          </a:stretch>
        </p:blipFill>
        <p:spPr>
          <a:xfrm>
            <a:off x="2833861" y="241710"/>
            <a:ext cx="1623952" cy="955266"/>
          </a:xfrm>
          <a:prstGeom prst="rect">
            <a:avLst/>
          </a:prstGeom>
        </p:spPr>
      </p:pic>
      <p:grpSp>
        <p:nvGrpSpPr>
          <p:cNvPr id="9" name="Group 4"/>
          <p:cNvGrpSpPr>
            <a:grpSpLocks noChangeAspect="1"/>
          </p:cNvGrpSpPr>
          <p:nvPr/>
        </p:nvGrpSpPr>
        <p:grpSpPr bwMode="auto">
          <a:xfrm flipH="1">
            <a:off x="8378477" y="965743"/>
            <a:ext cx="1624012" cy="955675"/>
            <a:chOff x="5515" y="503"/>
            <a:chExt cx="1023" cy="602"/>
          </a:xfrm>
        </p:grpSpPr>
        <p:sp>
          <p:nvSpPr>
            <p:cNvPr id="10" name="AutoShape 3"/>
            <p:cNvSpPr>
              <a:spLocks noChangeAspect="1" noChangeArrowheads="1" noTextEdit="1"/>
            </p:cNvSpPr>
            <p:nvPr/>
          </p:nvSpPr>
          <p:spPr bwMode="auto">
            <a:xfrm>
              <a:off x="5515" y="503"/>
              <a:ext cx="1023"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 name="Freeform 5"/>
            <p:cNvSpPr>
              <a:spLocks/>
            </p:cNvSpPr>
            <p:nvPr/>
          </p:nvSpPr>
          <p:spPr bwMode="auto">
            <a:xfrm>
              <a:off x="5808" y="777"/>
              <a:ext cx="253" cy="328"/>
            </a:xfrm>
            <a:custGeom>
              <a:avLst/>
              <a:gdLst>
                <a:gd name="T0" fmla="*/ 93 w 253"/>
                <a:gd name="T1" fmla="*/ 328 h 328"/>
                <a:gd name="T2" fmla="*/ 0 w 253"/>
                <a:gd name="T3" fmla="*/ 328 h 328"/>
                <a:gd name="T4" fmla="*/ 0 w 253"/>
                <a:gd name="T5" fmla="*/ 0 h 328"/>
                <a:gd name="T6" fmla="*/ 253 w 253"/>
                <a:gd name="T7" fmla="*/ 0 h 328"/>
                <a:gd name="T8" fmla="*/ 93 w 253"/>
                <a:gd name="T9" fmla="*/ 328 h 328"/>
              </a:gdLst>
              <a:ahLst/>
              <a:cxnLst>
                <a:cxn ang="0">
                  <a:pos x="T0" y="T1"/>
                </a:cxn>
                <a:cxn ang="0">
                  <a:pos x="T2" y="T3"/>
                </a:cxn>
                <a:cxn ang="0">
                  <a:pos x="T4" y="T5"/>
                </a:cxn>
                <a:cxn ang="0">
                  <a:pos x="T6" y="T7"/>
                </a:cxn>
                <a:cxn ang="0">
                  <a:pos x="T8" y="T9"/>
                </a:cxn>
              </a:cxnLst>
              <a:rect l="0" t="0" r="r" b="b"/>
              <a:pathLst>
                <a:path w="253" h="328">
                  <a:moveTo>
                    <a:pt x="93" y="328"/>
                  </a:moveTo>
                  <a:lnTo>
                    <a:pt x="0" y="328"/>
                  </a:lnTo>
                  <a:lnTo>
                    <a:pt x="0" y="0"/>
                  </a:lnTo>
                  <a:lnTo>
                    <a:pt x="253" y="0"/>
                  </a:lnTo>
                  <a:lnTo>
                    <a:pt x="93" y="328"/>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Freeform 6"/>
            <p:cNvSpPr>
              <a:spLocks/>
            </p:cNvSpPr>
            <p:nvPr/>
          </p:nvSpPr>
          <p:spPr bwMode="auto">
            <a:xfrm>
              <a:off x="5513" y="539"/>
              <a:ext cx="1022" cy="345"/>
            </a:xfrm>
            <a:custGeom>
              <a:avLst/>
              <a:gdLst>
                <a:gd name="T0" fmla="*/ 388 w 405"/>
                <a:gd name="T1" fmla="*/ 101 h 136"/>
                <a:gd name="T2" fmla="*/ 383 w 405"/>
                <a:gd name="T3" fmla="*/ 101 h 136"/>
                <a:gd name="T4" fmla="*/ 349 w 405"/>
                <a:gd name="T5" fmla="*/ 68 h 136"/>
                <a:gd name="T6" fmla="*/ 47 w 405"/>
                <a:gd name="T7" fmla="*/ 68 h 136"/>
                <a:gd name="T8" fmla="*/ 29 w 405"/>
                <a:gd name="T9" fmla="*/ 0 h 136"/>
                <a:gd name="T10" fmla="*/ 0 w 405"/>
                <a:gd name="T11" fmla="*/ 0 h 136"/>
                <a:gd name="T12" fmla="*/ 0 w 405"/>
                <a:gd name="T13" fmla="*/ 102 h 136"/>
                <a:gd name="T14" fmla="*/ 34 w 405"/>
                <a:gd name="T15" fmla="*/ 136 h 136"/>
                <a:gd name="T16" fmla="*/ 344 w 405"/>
                <a:gd name="T17" fmla="*/ 136 h 136"/>
                <a:gd name="T18" fmla="*/ 349 w 405"/>
                <a:gd name="T19" fmla="*/ 136 h 136"/>
                <a:gd name="T20" fmla="*/ 383 w 405"/>
                <a:gd name="T21" fmla="*/ 136 h 136"/>
                <a:gd name="T22" fmla="*/ 388 w 405"/>
                <a:gd name="T23" fmla="*/ 136 h 136"/>
                <a:gd name="T24" fmla="*/ 405 w 405"/>
                <a:gd name="T25" fmla="*/ 118 h 136"/>
                <a:gd name="T26" fmla="*/ 388 w 405"/>
                <a:gd name="T2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136">
                  <a:moveTo>
                    <a:pt x="388" y="101"/>
                  </a:moveTo>
                  <a:cubicBezTo>
                    <a:pt x="383" y="101"/>
                    <a:pt x="383" y="101"/>
                    <a:pt x="383" y="101"/>
                  </a:cubicBezTo>
                  <a:cubicBezTo>
                    <a:pt x="382" y="83"/>
                    <a:pt x="367" y="68"/>
                    <a:pt x="349" y="68"/>
                  </a:cubicBezTo>
                  <a:cubicBezTo>
                    <a:pt x="47" y="68"/>
                    <a:pt x="47" y="68"/>
                    <a:pt x="47" y="68"/>
                  </a:cubicBezTo>
                  <a:cubicBezTo>
                    <a:pt x="29" y="0"/>
                    <a:pt x="29" y="0"/>
                    <a:pt x="29" y="0"/>
                  </a:cubicBezTo>
                  <a:cubicBezTo>
                    <a:pt x="0" y="0"/>
                    <a:pt x="0" y="0"/>
                    <a:pt x="0" y="0"/>
                  </a:cubicBezTo>
                  <a:cubicBezTo>
                    <a:pt x="0" y="102"/>
                    <a:pt x="0" y="102"/>
                    <a:pt x="0" y="102"/>
                  </a:cubicBezTo>
                  <a:cubicBezTo>
                    <a:pt x="0" y="121"/>
                    <a:pt x="15" y="136"/>
                    <a:pt x="34" y="136"/>
                  </a:cubicBezTo>
                  <a:cubicBezTo>
                    <a:pt x="344" y="136"/>
                    <a:pt x="344" y="136"/>
                    <a:pt x="344" y="136"/>
                  </a:cubicBezTo>
                  <a:cubicBezTo>
                    <a:pt x="349" y="136"/>
                    <a:pt x="349" y="136"/>
                    <a:pt x="349" y="136"/>
                  </a:cubicBezTo>
                  <a:cubicBezTo>
                    <a:pt x="383" y="136"/>
                    <a:pt x="383" y="136"/>
                    <a:pt x="383" y="136"/>
                  </a:cubicBezTo>
                  <a:cubicBezTo>
                    <a:pt x="388" y="136"/>
                    <a:pt x="388" y="136"/>
                    <a:pt x="388" y="136"/>
                  </a:cubicBezTo>
                  <a:cubicBezTo>
                    <a:pt x="397" y="136"/>
                    <a:pt x="405" y="128"/>
                    <a:pt x="405" y="118"/>
                  </a:cubicBezTo>
                  <a:cubicBezTo>
                    <a:pt x="405" y="109"/>
                    <a:pt x="397" y="101"/>
                    <a:pt x="388" y="101"/>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Freeform 7"/>
            <p:cNvSpPr>
              <a:spLocks/>
            </p:cNvSpPr>
            <p:nvPr/>
          </p:nvSpPr>
          <p:spPr bwMode="auto">
            <a:xfrm>
              <a:off x="5808" y="503"/>
              <a:ext cx="253" cy="328"/>
            </a:xfrm>
            <a:custGeom>
              <a:avLst/>
              <a:gdLst>
                <a:gd name="T0" fmla="*/ 93 w 253"/>
                <a:gd name="T1" fmla="*/ 0 h 328"/>
                <a:gd name="T2" fmla="*/ 0 w 253"/>
                <a:gd name="T3" fmla="*/ 0 h 328"/>
                <a:gd name="T4" fmla="*/ 0 w 253"/>
                <a:gd name="T5" fmla="*/ 328 h 328"/>
                <a:gd name="T6" fmla="*/ 253 w 253"/>
                <a:gd name="T7" fmla="*/ 328 h 328"/>
                <a:gd name="T8" fmla="*/ 93 w 253"/>
                <a:gd name="T9" fmla="*/ 0 h 328"/>
              </a:gdLst>
              <a:ahLst/>
              <a:cxnLst>
                <a:cxn ang="0">
                  <a:pos x="T0" y="T1"/>
                </a:cxn>
                <a:cxn ang="0">
                  <a:pos x="T2" y="T3"/>
                </a:cxn>
                <a:cxn ang="0">
                  <a:pos x="T4" y="T5"/>
                </a:cxn>
                <a:cxn ang="0">
                  <a:pos x="T6" y="T7"/>
                </a:cxn>
                <a:cxn ang="0">
                  <a:pos x="T8" y="T9"/>
                </a:cxn>
              </a:cxnLst>
              <a:rect l="0" t="0" r="r" b="b"/>
              <a:pathLst>
                <a:path w="253" h="328">
                  <a:moveTo>
                    <a:pt x="93" y="0"/>
                  </a:moveTo>
                  <a:lnTo>
                    <a:pt x="0" y="0"/>
                  </a:lnTo>
                  <a:lnTo>
                    <a:pt x="0" y="328"/>
                  </a:lnTo>
                  <a:lnTo>
                    <a:pt x="253" y="328"/>
                  </a:lnTo>
                  <a:lnTo>
                    <a:pt x="93" y="0"/>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 name="Oval 8"/>
            <p:cNvSpPr>
              <a:spLocks noChangeArrowheads="1"/>
            </p:cNvSpPr>
            <p:nvPr/>
          </p:nvSpPr>
          <p:spPr bwMode="auto">
            <a:xfrm>
              <a:off x="5722" y="754"/>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 name="Oval 9"/>
            <p:cNvSpPr>
              <a:spLocks noChangeArrowheads="1"/>
            </p:cNvSpPr>
            <p:nvPr/>
          </p:nvSpPr>
          <p:spPr bwMode="auto">
            <a:xfrm>
              <a:off x="6240" y="754"/>
              <a:ext cx="55"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 name="Oval 10"/>
            <p:cNvSpPr>
              <a:spLocks noChangeArrowheads="1"/>
            </p:cNvSpPr>
            <p:nvPr/>
          </p:nvSpPr>
          <p:spPr bwMode="auto">
            <a:xfrm>
              <a:off x="6157" y="754"/>
              <a:ext cx="55"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 name="Oval 11"/>
            <p:cNvSpPr>
              <a:spLocks noChangeArrowheads="1"/>
            </p:cNvSpPr>
            <p:nvPr/>
          </p:nvSpPr>
          <p:spPr bwMode="auto">
            <a:xfrm>
              <a:off x="6073" y="754"/>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 name="Oval 12"/>
            <p:cNvSpPr>
              <a:spLocks noChangeArrowheads="1"/>
            </p:cNvSpPr>
            <p:nvPr/>
          </p:nvSpPr>
          <p:spPr bwMode="auto">
            <a:xfrm>
              <a:off x="6323" y="754"/>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pic>
        <p:nvPicPr>
          <p:cNvPr id="19" name="Picture 18"/>
          <p:cNvPicPr>
            <a:picLocks noChangeAspect="1"/>
          </p:cNvPicPr>
          <p:nvPr/>
        </p:nvPicPr>
        <p:blipFill>
          <a:blip r:embed="rId8"/>
          <a:stretch>
            <a:fillRect/>
          </a:stretch>
        </p:blipFill>
        <p:spPr>
          <a:xfrm>
            <a:off x="551275" y="0"/>
            <a:ext cx="482386" cy="583351"/>
          </a:xfrm>
          <a:prstGeom prst="rect">
            <a:avLst/>
          </a:prstGeom>
        </p:spPr>
      </p:pic>
      <p:pic>
        <p:nvPicPr>
          <p:cNvPr id="20" name="Picture 19"/>
          <p:cNvPicPr>
            <a:picLocks noChangeAspect="1"/>
          </p:cNvPicPr>
          <p:nvPr/>
        </p:nvPicPr>
        <p:blipFill>
          <a:blip r:embed="rId8"/>
          <a:stretch>
            <a:fillRect/>
          </a:stretch>
        </p:blipFill>
        <p:spPr>
          <a:xfrm>
            <a:off x="7573436" y="-49966"/>
            <a:ext cx="482386" cy="583351"/>
          </a:xfrm>
          <a:prstGeom prst="rect">
            <a:avLst/>
          </a:prstGeom>
        </p:spPr>
      </p:pic>
      <p:pic>
        <p:nvPicPr>
          <p:cNvPr id="22" name="Picture 21"/>
          <p:cNvPicPr>
            <a:picLocks noChangeAspect="1"/>
          </p:cNvPicPr>
          <p:nvPr/>
        </p:nvPicPr>
        <p:blipFill>
          <a:blip r:embed="rId9"/>
          <a:stretch>
            <a:fillRect/>
          </a:stretch>
        </p:blipFill>
        <p:spPr>
          <a:xfrm>
            <a:off x="2401813" y="4501062"/>
            <a:ext cx="1075513" cy="2162844"/>
          </a:xfrm>
          <a:prstGeom prst="rect">
            <a:avLst/>
          </a:prstGeom>
        </p:spPr>
      </p:pic>
    </p:spTree>
    <p:extLst>
      <p:ext uri="{BB962C8B-B14F-4D97-AF65-F5344CB8AC3E}">
        <p14:creationId xmlns:p14="http://schemas.microsoft.com/office/powerpoint/2010/main" val="18977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ppt_x"/>
                                          </p:val>
                                        </p:tav>
                                        <p:tav tm="100000">
                                          <p:val>
                                            <p:strVal val="#ppt_x"/>
                                          </p:val>
                                        </p:tav>
                                      </p:tavLst>
                                    </p:anim>
                                    <p:anim calcmode="lin" valueType="num">
                                      <p:cBhvr additive="base">
                                        <p:cTn id="24" dur="2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ppt_x"/>
                                          </p:val>
                                        </p:tav>
                                        <p:tav tm="100000">
                                          <p:val>
                                            <p:strVal val="#ppt_x"/>
                                          </p:val>
                                        </p:tav>
                                      </p:tavLst>
                                    </p:anim>
                                    <p:anim calcmode="lin" valueType="num">
                                      <p:cBhvr additive="base">
                                        <p:cTn id="28" dur="20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13981" y="1162993"/>
            <a:ext cx="3608512" cy="4668540"/>
          </a:xfrm>
          <a:prstGeom prst="rect">
            <a:avLst/>
          </a:prstGeom>
        </p:spPr>
      </p:pic>
    </p:spTree>
    <p:extLst>
      <p:ext uri="{BB962C8B-B14F-4D97-AF65-F5344CB8AC3E}">
        <p14:creationId xmlns:p14="http://schemas.microsoft.com/office/powerpoint/2010/main" val="302783174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98634" y="2250437"/>
            <a:ext cx="4239206" cy="2493651"/>
          </a:xfrm>
          <a:prstGeom prst="rect">
            <a:avLst/>
          </a:prstGeom>
        </p:spPr>
      </p:pic>
    </p:spTree>
    <p:extLst>
      <p:ext uri="{BB962C8B-B14F-4D97-AF65-F5344CB8AC3E}">
        <p14:creationId xmlns:p14="http://schemas.microsoft.com/office/powerpoint/2010/main" val="43223069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660201" y="418779"/>
            <a:ext cx="1895406" cy="1274338"/>
            <a:chOff x="7508894" y="4145334"/>
            <a:chExt cx="2628527" cy="1767237"/>
          </a:xfrm>
        </p:grpSpPr>
        <p:pic>
          <p:nvPicPr>
            <p:cNvPr id="38" name="Picture 37"/>
            <p:cNvPicPr>
              <a:picLocks noChangeAspect="1"/>
            </p:cNvPicPr>
            <p:nvPr/>
          </p:nvPicPr>
          <p:blipFill>
            <a:blip r:embed="rId3"/>
            <a:stretch>
              <a:fillRect/>
            </a:stretch>
          </p:blipFill>
          <p:spPr>
            <a:xfrm>
              <a:off x="7508894" y="4145334"/>
              <a:ext cx="2628527" cy="1767237"/>
            </a:xfrm>
            <a:prstGeom prst="rect">
              <a:avLst/>
            </a:prstGeom>
          </p:spPr>
        </p:pic>
        <p:sp>
          <p:nvSpPr>
            <p:cNvPr id="39" name="TextBox 38"/>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grpSp>
        <p:nvGrpSpPr>
          <p:cNvPr id="15" name="Group 14"/>
          <p:cNvGrpSpPr/>
          <p:nvPr/>
        </p:nvGrpSpPr>
        <p:grpSpPr>
          <a:xfrm>
            <a:off x="7137101" y="4924870"/>
            <a:ext cx="4464495" cy="1488688"/>
            <a:chOff x="452147" y="2891637"/>
            <a:chExt cx="1370087" cy="456857"/>
          </a:xfrm>
        </p:grpSpPr>
        <p:sp>
          <p:nvSpPr>
            <p:cNvPr id="20" name="Rectangle 19"/>
            <p:cNvSpPr/>
            <p:nvPr/>
          </p:nvSpPr>
          <p:spPr>
            <a:xfrm>
              <a:off x="1195214" y="3078743"/>
              <a:ext cx="627020" cy="166669"/>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pPr>
              <a:r>
                <a:rPr lang="en-US" sz="1961" dirty="0">
                  <a:solidFill>
                    <a:srgbClr val="FFFFFF"/>
                  </a:solidFill>
                  <a:latin typeface="Segoe UI Light"/>
                  <a:ea typeface="ＭＳ Ｐゴシック" charset="0"/>
                  <a:cs typeface="Segoe UI Semibold" panose="020B0702040204020203" pitchFamily="34" charset="0"/>
                </a:rPr>
                <a:t>Windows Server</a:t>
              </a:r>
            </a:p>
            <a:p>
              <a:pPr defTabSz="895919" fontAlgn="base">
                <a:lnSpc>
                  <a:spcPct val="90000"/>
                </a:lnSpc>
                <a:spcBef>
                  <a:spcPct val="0"/>
                </a:spcBef>
                <a:spcAft>
                  <a:spcPct val="0"/>
                </a:spcAft>
                <a:buSzPct val="80000"/>
              </a:pPr>
              <a:r>
                <a:rPr lang="en-US" sz="1961" dirty="0">
                  <a:solidFill>
                    <a:srgbClr val="FFFFFF"/>
                  </a:solidFill>
                  <a:latin typeface="Segoe UI Light"/>
                  <a:ea typeface="ＭＳ Ｐゴシック" charset="0"/>
                  <a:cs typeface="Segoe UI Semibold" panose="020B0702040204020203" pitchFamily="34" charset="0"/>
                </a:rPr>
                <a:t>Active Directory</a:t>
              </a:r>
            </a:p>
          </p:txBody>
        </p:sp>
        <p:pic>
          <p:nvPicPr>
            <p:cNvPr id="17" name="Picture 16"/>
            <p:cNvPicPr>
              <a:picLocks noChangeAspect="1"/>
            </p:cNvPicPr>
            <p:nvPr/>
          </p:nvPicPr>
          <p:blipFill>
            <a:blip r:embed="rId4"/>
            <a:stretch>
              <a:fillRect/>
            </a:stretch>
          </p:blipFill>
          <p:spPr>
            <a:xfrm>
              <a:off x="452147" y="2891637"/>
              <a:ext cx="690146" cy="456857"/>
            </a:xfrm>
            <a:prstGeom prst="rect">
              <a:avLst/>
            </a:prstGeom>
          </p:spPr>
        </p:pic>
      </p:grpSp>
      <p:grpSp>
        <p:nvGrpSpPr>
          <p:cNvPr id="21" name="Group 20"/>
          <p:cNvGrpSpPr/>
          <p:nvPr/>
        </p:nvGrpSpPr>
        <p:grpSpPr>
          <a:xfrm>
            <a:off x="2084791" y="4119121"/>
            <a:ext cx="819115" cy="837038"/>
            <a:chOff x="2499131" y="3956368"/>
            <a:chExt cx="819115" cy="837038"/>
          </a:xfrm>
        </p:grpSpPr>
        <p:pic>
          <p:nvPicPr>
            <p:cNvPr id="22" name="Picture 21"/>
            <p:cNvPicPr>
              <a:picLocks noChangeAspect="1"/>
            </p:cNvPicPr>
            <p:nvPr/>
          </p:nvPicPr>
          <p:blipFill>
            <a:blip r:embed="rId5"/>
            <a:stretch>
              <a:fillRect/>
            </a:stretch>
          </p:blipFill>
          <p:spPr>
            <a:xfrm>
              <a:off x="2657471" y="3956368"/>
              <a:ext cx="660775" cy="411299"/>
            </a:xfrm>
            <a:prstGeom prst="rect">
              <a:avLst/>
            </a:prstGeom>
          </p:spPr>
        </p:pic>
        <p:pic>
          <p:nvPicPr>
            <p:cNvPr id="23" name="Picture 22"/>
            <p:cNvPicPr>
              <a:picLocks noChangeAspect="1"/>
            </p:cNvPicPr>
            <p:nvPr/>
          </p:nvPicPr>
          <p:blipFill>
            <a:blip r:embed="rId6"/>
            <a:stretch>
              <a:fillRect/>
            </a:stretch>
          </p:blipFill>
          <p:spPr>
            <a:xfrm>
              <a:off x="2674446" y="4361880"/>
              <a:ext cx="640548" cy="431526"/>
            </a:xfrm>
            <a:prstGeom prst="rect">
              <a:avLst/>
            </a:prstGeom>
          </p:spPr>
        </p:pic>
        <p:pic>
          <p:nvPicPr>
            <p:cNvPr id="24" name="Picture 23"/>
            <p:cNvPicPr>
              <a:picLocks noChangeAspect="1"/>
            </p:cNvPicPr>
            <p:nvPr/>
          </p:nvPicPr>
          <p:blipFill>
            <a:blip r:embed="rId7"/>
            <a:stretch>
              <a:fillRect/>
            </a:stretch>
          </p:blipFill>
          <p:spPr>
            <a:xfrm rot="16200000">
              <a:off x="2283368" y="4273236"/>
              <a:ext cx="471982" cy="40456"/>
            </a:xfrm>
            <a:prstGeom prst="rect">
              <a:avLst/>
            </a:prstGeom>
          </p:spPr>
        </p:pic>
      </p:grpSp>
      <p:pic>
        <p:nvPicPr>
          <p:cNvPr id="25" name="Picture 24"/>
          <p:cNvPicPr>
            <a:picLocks noChangeAspect="1"/>
          </p:cNvPicPr>
          <p:nvPr/>
        </p:nvPicPr>
        <p:blipFill>
          <a:blip r:embed="rId8"/>
          <a:stretch>
            <a:fillRect/>
          </a:stretch>
        </p:blipFill>
        <p:spPr>
          <a:xfrm>
            <a:off x="1164419" y="3644886"/>
            <a:ext cx="920372" cy="2505456"/>
          </a:xfrm>
          <a:prstGeom prst="rect">
            <a:avLst/>
          </a:prstGeom>
        </p:spPr>
      </p:pic>
      <p:pic>
        <p:nvPicPr>
          <p:cNvPr id="27" name="Picture 26"/>
          <p:cNvPicPr>
            <a:picLocks noChangeAspect="1"/>
          </p:cNvPicPr>
          <p:nvPr/>
        </p:nvPicPr>
        <p:blipFill>
          <a:blip r:embed="rId9"/>
          <a:stretch>
            <a:fillRect/>
          </a:stretch>
        </p:blipFill>
        <p:spPr>
          <a:xfrm>
            <a:off x="11618837" y="112886"/>
            <a:ext cx="482386" cy="583351"/>
          </a:xfrm>
          <a:prstGeom prst="rect">
            <a:avLst/>
          </a:prstGeom>
        </p:spPr>
      </p:pic>
      <p:grpSp>
        <p:nvGrpSpPr>
          <p:cNvPr id="28" name="Group 27"/>
          <p:cNvGrpSpPr/>
          <p:nvPr/>
        </p:nvGrpSpPr>
        <p:grpSpPr>
          <a:xfrm>
            <a:off x="2084791" y="328910"/>
            <a:ext cx="5225924" cy="1638258"/>
            <a:chOff x="5079169" y="4224074"/>
            <a:chExt cx="5330714" cy="1671108"/>
          </a:xfrm>
        </p:grpSpPr>
        <p:grpSp>
          <p:nvGrpSpPr>
            <p:cNvPr id="29" name="Group 28"/>
            <p:cNvGrpSpPr/>
            <p:nvPr/>
          </p:nvGrpSpPr>
          <p:grpSpPr>
            <a:xfrm>
              <a:off x="5079169" y="4224074"/>
              <a:ext cx="2338242" cy="1671108"/>
              <a:chOff x="5084066" y="4224074"/>
              <a:chExt cx="2338242" cy="1671108"/>
            </a:xfrm>
          </p:grpSpPr>
          <p:grpSp>
            <p:nvGrpSpPr>
              <p:cNvPr id="31" name="Group 30"/>
              <p:cNvGrpSpPr/>
              <p:nvPr/>
            </p:nvGrpSpPr>
            <p:grpSpPr>
              <a:xfrm>
                <a:off x="5084066" y="4224074"/>
                <a:ext cx="2338242" cy="1671108"/>
                <a:chOff x="2658482" y="4224074"/>
                <a:chExt cx="2338242" cy="1671108"/>
              </a:xfrm>
            </p:grpSpPr>
            <p:grpSp>
              <p:nvGrpSpPr>
                <p:cNvPr id="33" name="Group 32"/>
                <p:cNvGrpSpPr/>
                <p:nvPr/>
              </p:nvGrpSpPr>
              <p:grpSpPr>
                <a:xfrm>
                  <a:off x="2658482" y="4224074"/>
                  <a:ext cx="2338242" cy="1671108"/>
                  <a:chOff x="2658482" y="4224074"/>
                  <a:chExt cx="2338242" cy="1671108"/>
                </a:xfrm>
              </p:grpSpPr>
              <p:pic>
                <p:nvPicPr>
                  <p:cNvPr id="35" name="Picture 34"/>
                  <p:cNvPicPr>
                    <a:picLocks noChangeAspect="1"/>
                  </p:cNvPicPr>
                  <p:nvPr/>
                </p:nvPicPr>
                <p:blipFill>
                  <a:blip r:embed="rId10"/>
                  <a:stretch>
                    <a:fillRect/>
                  </a:stretch>
                </p:blipFill>
                <p:spPr>
                  <a:xfrm>
                    <a:off x="2658482" y="4315745"/>
                    <a:ext cx="2338242" cy="1579437"/>
                  </a:xfrm>
                  <a:prstGeom prst="rect">
                    <a:avLst/>
                  </a:prstGeom>
                </p:spPr>
              </p:pic>
              <p:sp>
                <p:nvSpPr>
                  <p:cNvPr id="36" name="Oval 35"/>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34" name="Freeform 33"/>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32" name="Picture 31"/>
              <p:cNvPicPr>
                <a:picLocks noChangeAspect="1"/>
              </p:cNvPicPr>
              <p:nvPr/>
            </p:nvPicPr>
            <p:blipFill>
              <a:blip r:embed="rId11"/>
              <a:stretch>
                <a:fillRect/>
              </a:stretch>
            </p:blipFill>
            <p:spPr>
              <a:xfrm>
                <a:off x="5836281" y="4743137"/>
                <a:ext cx="869145" cy="869145"/>
              </a:xfrm>
              <a:prstGeom prst="rect">
                <a:avLst/>
              </a:prstGeom>
            </p:spPr>
          </p:pic>
        </p:grpSp>
        <p:sp>
          <p:nvSpPr>
            <p:cNvPr id="30" name="TextBox 29"/>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pic>
        <p:nvPicPr>
          <p:cNvPr id="40" name="Picture 39"/>
          <p:cNvPicPr>
            <a:picLocks noChangeAspect="1"/>
          </p:cNvPicPr>
          <p:nvPr/>
        </p:nvPicPr>
        <p:blipFill>
          <a:blip r:embed="rId12"/>
          <a:stretch>
            <a:fillRect/>
          </a:stretch>
        </p:blipFill>
        <p:spPr>
          <a:xfrm>
            <a:off x="10722773" y="3344841"/>
            <a:ext cx="880117" cy="1548560"/>
          </a:xfrm>
          <a:prstGeom prst="rect">
            <a:avLst/>
          </a:prstGeom>
        </p:spPr>
      </p:pic>
      <p:grpSp>
        <p:nvGrpSpPr>
          <p:cNvPr id="51" name="Group 50"/>
          <p:cNvGrpSpPr/>
          <p:nvPr/>
        </p:nvGrpSpPr>
        <p:grpSpPr>
          <a:xfrm>
            <a:off x="6975387" y="562008"/>
            <a:ext cx="1494437" cy="1004755"/>
            <a:chOff x="10628955" y="3238085"/>
            <a:chExt cx="1458490" cy="980587"/>
          </a:xfrm>
        </p:grpSpPr>
        <p:pic>
          <p:nvPicPr>
            <p:cNvPr id="52" name="Picture 51"/>
            <p:cNvPicPr>
              <a:picLocks noChangeAspect="1"/>
            </p:cNvPicPr>
            <p:nvPr/>
          </p:nvPicPr>
          <p:blipFill>
            <a:blip r:embed="rId3"/>
            <a:stretch>
              <a:fillRect/>
            </a:stretch>
          </p:blipFill>
          <p:spPr>
            <a:xfrm>
              <a:off x="10628955" y="3238085"/>
              <a:ext cx="1458490" cy="980587"/>
            </a:xfrm>
            <a:prstGeom prst="rect">
              <a:avLst/>
            </a:prstGeom>
          </p:spPr>
        </p:pic>
        <p:sp>
          <p:nvSpPr>
            <p:cNvPr id="53" name="TextBox 52"/>
            <p:cNvSpPr txBox="1"/>
            <p:nvPr/>
          </p:nvSpPr>
          <p:spPr>
            <a:xfrm>
              <a:off x="10691609" y="3647935"/>
              <a:ext cx="1333920"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smtClean="0">
                  <a:solidFill>
                    <a:srgbClr val="FFFFFF"/>
                  </a:solidFill>
                  <a:latin typeface="Segoe UI Light"/>
                  <a:ea typeface="ＭＳ Ｐゴシック" charset="0"/>
                  <a:cs typeface="Segoe UI Light"/>
                </a:rPr>
                <a:t>OneDrive</a:t>
              </a:r>
              <a:endParaRPr lang="en-US" sz="1765" dirty="0">
                <a:solidFill>
                  <a:srgbClr val="FFFFFF"/>
                </a:solidFill>
                <a:latin typeface="Segoe UI Light"/>
                <a:ea typeface="ＭＳ Ｐゴシック" charset="0"/>
                <a:cs typeface="Segoe UI Light"/>
              </a:endParaRPr>
            </a:p>
          </p:txBody>
        </p:sp>
      </p:grpSp>
      <p:grpSp>
        <p:nvGrpSpPr>
          <p:cNvPr id="54" name="Group 53"/>
          <p:cNvGrpSpPr/>
          <p:nvPr/>
        </p:nvGrpSpPr>
        <p:grpSpPr>
          <a:xfrm>
            <a:off x="8249332" y="486178"/>
            <a:ext cx="1783830" cy="1203651"/>
            <a:chOff x="10266385" y="3762279"/>
            <a:chExt cx="1740922" cy="1174699"/>
          </a:xfrm>
        </p:grpSpPr>
        <p:pic>
          <p:nvPicPr>
            <p:cNvPr id="55" name="Picture 54"/>
            <p:cNvPicPr>
              <a:picLocks noChangeAspect="1"/>
            </p:cNvPicPr>
            <p:nvPr/>
          </p:nvPicPr>
          <p:blipFill>
            <a:blip r:embed="rId13"/>
            <a:stretch>
              <a:fillRect/>
            </a:stretch>
          </p:blipFill>
          <p:spPr>
            <a:xfrm>
              <a:off x="10266385" y="3762279"/>
              <a:ext cx="1740922" cy="1174699"/>
            </a:xfrm>
            <a:prstGeom prst="rect">
              <a:avLst/>
            </a:prstGeom>
          </p:spPr>
        </p:pic>
        <p:sp>
          <p:nvSpPr>
            <p:cNvPr id="56" name="TextBox 55"/>
            <p:cNvSpPr txBox="1"/>
            <p:nvPr/>
          </p:nvSpPr>
          <p:spPr>
            <a:xfrm>
              <a:off x="10405117" y="4325388"/>
              <a:ext cx="1489586"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Office 365</a:t>
              </a:r>
            </a:p>
          </p:txBody>
        </p:sp>
      </p:grpSp>
      <p:grpSp>
        <p:nvGrpSpPr>
          <p:cNvPr id="57" name="Group 56"/>
          <p:cNvGrpSpPr/>
          <p:nvPr/>
        </p:nvGrpSpPr>
        <p:grpSpPr>
          <a:xfrm>
            <a:off x="7556295" y="1368568"/>
            <a:ext cx="1488435" cy="1000719"/>
            <a:chOff x="9301960" y="4339948"/>
            <a:chExt cx="1452632" cy="976648"/>
          </a:xfrm>
        </p:grpSpPr>
        <p:pic>
          <p:nvPicPr>
            <p:cNvPr id="58" name="Picture 57"/>
            <p:cNvPicPr>
              <a:picLocks noChangeAspect="1"/>
            </p:cNvPicPr>
            <p:nvPr/>
          </p:nvPicPr>
          <p:blipFill>
            <a:blip r:embed="rId3"/>
            <a:stretch>
              <a:fillRect/>
            </a:stretch>
          </p:blipFill>
          <p:spPr>
            <a:xfrm>
              <a:off x="9301960" y="4339948"/>
              <a:ext cx="1452632" cy="976648"/>
            </a:xfrm>
            <a:prstGeom prst="rect">
              <a:avLst/>
            </a:prstGeom>
          </p:spPr>
        </p:pic>
        <p:sp>
          <p:nvSpPr>
            <p:cNvPr id="59" name="TextBox 58"/>
            <p:cNvSpPr txBox="1"/>
            <p:nvPr/>
          </p:nvSpPr>
          <p:spPr>
            <a:xfrm>
              <a:off x="9610026" y="4769105"/>
              <a:ext cx="919773" cy="238547"/>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smtClean="0">
                  <a:solidFill>
                    <a:srgbClr val="FFFFFF"/>
                  </a:solidFill>
                  <a:latin typeface="Segoe UI Light"/>
                  <a:ea typeface="ＭＳ Ｐゴシック" charset="0"/>
                  <a:cs typeface="Segoe UI Light"/>
                </a:rPr>
                <a:t>Dynamics</a:t>
              </a:r>
              <a:endParaRPr lang="en-US" sz="1765" dirty="0">
                <a:solidFill>
                  <a:srgbClr val="FFFFFF"/>
                </a:solidFill>
                <a:latin typeface="Segoe UI Light"/>
                <a:ea typeface="ＭＳ Ｐゴシック" charset="0"/>
                <a:cs typeface="Segoe UI Light"/>
              </a:endParaRPr>
            </a:p>
          </p:txBody>
        </p:sp>
      </p:grpSp>
      <p:grpSp>
        <p:nvGrpSpPr>
          <p:cNvPr id="60" name="Group 59"/>
          <p:cNvGrpSpPr/>
          <p:nvPr/>
        </p:nvGrpSpPr>
        <p:grpSpPr>
          <a:xfrm>
            <a:off x="8331955" y="4804756"/>
            <a:ext cx="639402" cy="398484"/>
            <a:chOff x="5556947" y="2637516"/>
            <a:chExt cx="869608" cy="541950"/>
          </a:xfrm>
        </p:grpSpPr>
        <p:grpSp>
          <p:nvGrpSpPr>
            <p:cNvPr id="61" name="Group 115"/>
            <p:cNvGrpSpPr>
              <a:grpSpLocks/>
            </p:cNvGrpSpPr>
            <p:nvPr/>
          </p:nvGrpSpPr>
          <p:grpSpPr bwMode="auto">
            <a:xfrm>
              <a:off x="5556947" y="2637516"/>
              <a:ext cx="869608" cy="541950"/>
              <a:chOff x="5437366" y="1237061"/>
              <a:chExt cx="4432300" cy="2764080"/>
            </a:xfrm>
          </p:grpSpPr>
          <p:sp>
            <p:nvSpPr>
              <p:cNvPr id="63" name="Rectangle 62"/>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64" name="Oval 63"/>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65" name="Rectangle 64"/>
              <p:cNvSpPr/>
              <p:nvPr/>
            </p:nvSpPr>
            <p:spPr bwMode="auto">
              <a:xfrm>
                <a:off x="5437366" y="1575520"/>
                <a:ext cx="4432300" cy="2425621"/>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66" name="Oval 65"/>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62"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007233"/>
            </a:solidFill>
            <a:ln>
              <a:noFill/>
            </a:ln>
            <a:extLst/>
          </p:spPr>
          <p:txBody>
            <a:bodyPr/>
            <a:lstStyle/>
            <a:p>
              <a:pPr defTabSz="913244" fontAlgn="base">
                <a:spcBef>
                  <a:spcPct val="0"/>
                </a:spcBef>
                <a:spcAft>
                  <a:spcPct val="0"/>
                </a:spcAft>
                <a:defRPr/>
              </a:pPr>
              <a:endParaRPr lang="en-US" sz="1961">
                <a:noFill/>
                <a:ea typeface="ＭＳ Ｐゴシック" charset="0"/>
              </a:endParaRPr>
            </a:p>
          </p:txBody>
        </p:sp>
      </p:grpSp>
      <p:grpSp>
        <p:nvGrpSpPr>
          <p:cNvPr id="67" name="Group 66"/>
          <p:cNvGrpSpPr/>
          <p:nvPr/>
        </p:nvGrpSpPr>
        <p:grpSpPr>
          <a:xfrm>
            <a:off x="8675143" y="3673472"/>
            <a:ext cx="639402" cy="398484"/>
            <a:chOff x="5556947" y="2637516"/>
            <a:chExt cx="869608" cy="541950"/>
          </a:xfrm>
        </p:grpSpPr>
        <p:grpSp>
          <p:nvGrpSpPr>
            <p:cNvPr id="68" name="Group 115"/>
            <p:cNvGrpSpPr>
              <a:grpSpLocks/>
            </p:cNvGrpSpPr>
            <p:nvPr/>
          </p:nvGrpSpPr>
          <p:grpSpPr bwMode="auto">
            <a:xfrm>
              <a:off x="5556947" y="2637516"/>
              <a:ext cx="869608" cy="541950"/>
              <a:chOff x="5437366" y="1237061"/>
              <a:chExt cx="4432300" cy="2764080"/>
            </a:xfrm>
          </p:grpSpPr>
          <p:sp>
            <p:nvSpPr>
              <p:cNvPr id="70" name="Rectangle 69"/>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71" name="Oval 70"/>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72" name="Rectangle 71"/>
              <p:cNvSpPr/>
              <p:nvPr/>
            </p:nvSpPr>
            <p:spPr bwMode="auto">
              <a:xfrm>
                <a:off x="5437366" y="1575520"/>
                <a:ext cx="4432300" cy="2425621"/>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73" name="Oval 72"/>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69"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442359"/>
            </a:solidFill>
            <a:ln>
              <a:noFill/>
            </a:ln>
            <a:extLst/>
          </p:spPr>
          <p:txBody>
            <a:bodyPr/>
            <a:lstStyle/>
            <a:p>
              <a:pPr defTabSz="913244" fontAlgn="base">
                <a:spcBef>
                  <a:spcPct val="0"/>
                </a:spcBef>
                <a:spcAft>
                  <a:spcPct val="0"/>
                </a:spcAft>
                <a:defRPr/>
              </a:pPr>
              <a:endParaRPr lang="en-US" sz="1961">
                <a:solidFill>
                  <a:srgbClr val="505050"/>
                </a:solidFill>
                <a:ea typeface="ＭＳ Ｐゴシック" charset="0"/>
              </a:endParaRPr>
            </a:p>
          </p:txBody>
        </p:sp>
      </p:grpSp>
      <p:grpSp>
        <p:nvGrpSpPr>
          <p:cNvPr id="74" name="Group 73"/>
          <p:cNvGrpSpPr/>
          <p:nvPr/>
        </p:nvGrpSpPr>
        <p:grpSpPr>
          <a:xfrm>
            <a:off x="9959811" y="4397370"/>
            <a:ext cx="639402" cy="398484"/>
            <a:chOff x="5556947" y="2637516"/>
            <a:chExt cx="869608" cy="541950"/>
          </a:xfrm>
        </p:grpSpPr>
        <p:grpSp>
          <p:nvGrpSpPr>
            <p:cNvPr id="75" name="Group 115"/>
            <p:cNvGrpSpPr>
              <a:grpSpLocks/>
            </p:cNvGrpSpPr>
            <p:nvPr/>
          </p:nvGrpSpPr>
          <p:grpSpPr bwMode="auto">
            <a:xfrm>
              <a:off x="5556947" y="2637516"/>
              <a:ext cx="869608" cy="541950"/>
              <a:chOff x="5437366" y="1237061"/>
              <a:chExt cx="4432300" cy="2764080"/>
            </a:xfrm>
          </p:grpSpPr>
          <p:sp>
            <p:nvSpPr>
              <p:cNvPr id="77" name="Rectangle 76"/>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78" name="Oval 77"/>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79" name="Rectangle 78"/>
              <p:cNvSpPr/>
              <p:nvPr/>
            </p:nvSpPr>
            <p:spPr bwMode="auto">
              <a:xfrm>
                <a:off x="5437366" y="1575520"/>
                <a:ext cx="4432300" cy="2425621"/>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80" name="Oval 79"/>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76"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FF8C00"/>
            </a:solidFill>
            <a:ln>
              <a:noFill/>
            </a:ln>
            <a:extLst/>
          </p:spPr>
          <p:txBody>
            <a:bodyPr/>
            <a:lstStyle/>
            <a:p>
              <a:pPr defTabSz="913244" fontAlgn="base">
                <a:spcBef>
                  <a:spcPct val="0"/>
                </a:spcBef>
                <a:spcAft>
                  <a:spcPct val="0"/>
                </a:spcAft>
                <a:defRPr/>
              </a:pPr>
              <a:endParaRPr lang="en-US" sz="1961">
                <a:solidFill>
                  <a:srgbClr val="505050"/>
                </a:solidFill>
                <a:ea typeface="ＭＳ Ｐゴシック" charset="0"/>
              </a:endParaRPr>
            </a:p>
          </p:txBody>
        </p:sp>
      </p:grpSp>
      <p:grpSp>
        <p:nvGrpSpPr>
          <p:cNvPr id="81" name="Group 80"/>
          <p:cNvGrpSpPr/>
          <p:nvPr/>
        </p:nvGrpSpPr>
        <p:grpSpPr>
          <a:xfrm>
            <a:off x="8480772" y="3744382"/>
            <a:ext cx="1712126" cy="1494579"/>
            <a:chOff x="9673563" y="1959773"/>
            <a:chExt cx="1746705" cy="1524765"/>
          </a:xfrm>
        </p:grpSpPr>
        <p:grpSp>
          <p:nvGrpSpPr>
            <p:cNvPr id="82" name="Group 81"/>
            <p:cNvGrpSpPr/>
            <p:nvPr/>
          </p:nvGrpSpPr>
          <p:grpSpPr>
            <a:xfrm>
              <a:off x="10137646" y="2215552"/>
              <a:ext cx="420672" cy="419860"/>
              <a:chOff x="12908129" y="6174892"/>
              <a:chExt cx="456988" cy="456106"/>
            </a:xfrm>
          </p:grpSpPr>
          <p:sp>
            <p:nvSpPr>
              <p:cNvPr id="110" name="Oval 12"/>
              <p:cNvSpPr>
                <a:spLocks noChangeArrowheads="1"/>
              </p:cNvSpPr>
              <p:nvPr/>
            </p:nvSpPr>
            <p:spPr bwMode="auto">
              <a:xfrm>
                <a:off x="12908129" y="6174892"/>
                <a:ext cx="456988" cy="456106"/>
              </a:xfrm>
              <a:prstGeom prst="ellipse">
                <a:avLst/>
              </a:prstGeom>
              <a:solidFill>
                <a:srgbClr val="00B294">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11" name="Freeform 13"/>
              <p:cNvSpPr>
                <a:spLocks/>
              </p:cNvSpPr>
              <p:nvPr/>
            </p:nvSpPr>
            <p:spPr bwMode="auto">
              <a:xfrm>
                <a:off x="13014672" y="6333385"/>
                <a:ext cx="123272" cy="206921"/>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12" name="Freeform 14"/>
              <p:cNvSpPr>
                <a:spLocks/>
              </p:cNvSpPr>
              <p:nvPr/>
            </p:nvSpPr>
            <p:spPr bwMode="auto">
              <a:xfrm>
                <a:off x="13137063" y="6333385"/>
                <a:ext cx="121511" cy="206921"/>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13" name="Freeform 15"/>
              <p:cNvSpPr>
                <a:spLocks/>
              </p:cNvSpPr>
              <p:nvPr/>
            </p:nvSpPr>
            <p:spPr bwMode="auto">
              <a:xfrm>
                <a:off x="13014672" y="6263824"/>
                <a:ext cx="243903" cy="139121"/>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83" name="Group 82"/>
            <p:cNvGrpSpPr/>
            <p:nvPr/>
          </p:nvGrpSpPr>
          <p:grpSpPr>
            <a:xfrm>
              <a:off x="10821785" y="2860779"/>
              <a:ext cx="511793" cy="510805"/>
              <a:chOff x="12997613" y="6264976"/>
              <a:chExt cx="456988" cy="456106"/>
            </a:xfrm>
          </p:grpSpPr>
          <p:sp>
            <p:nvSpPr>
              <p:cNvPr id="106" name="Oval 12"/>
              <p:cNvSpPr>
                <a:spLocks noChangeArrowheads="1"/>
              </p:cNvSpPr>
              <p:nvPr/>
            </p:nvSpPr>
            <p:spPr bwMode="auto">
              <a:xfrm>
                <a:off x="12997613" y="6264976"/>
                <a:ext cx="456988" cy="456106"/>
              </a:xfrm>
              <a:prstGeom prst="ellipse">
                <a:avLst/>
              </a:prstGeom>
              <a:solidFill>
                <a:srgbClr val="00B294">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7" name="Freeform 13"/>
              <p:cNvSpPr>
                <a:spLocks/>
              </p:cNvSpPr>
              <p:nvPr/>
            </p:nvSpPr>
            <p:spPr bwMode="auto">
              <a:xfrm>
                <a:off x="13104157" y="6423474"/>
                <a:ext cx="123272" cy="206921"/>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8" name="Freeform 14"/>
              <p:cNvSpPr>
                <a:spLocks/>
              </p:cNvSpPr>
              <p:nvPr/>
            </p:nvSpPr>
            <p:spPr bwMode="auto">
              <a:xfrm>
                <a:off x="13226548" y="6423474"/>
                <a:ext cx="121511" cy="206921"/>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9" name="Freeform 15"/>
              <p:cNvSpPr>
                <a:spLocks/>
              </p:cNvSpPr>
              <p:nvPr/>
            </p:nvSpPr>
            <p:spPr bwMode="auto">
              <a:xfrm>
                <a:off x="13104157" y="6353913"/>
                <a:ext cx="243903" cy="139121"/>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84" name="Group 83"/>
            <p:cNvGrpSpPr/>
            <p:nvPr/>
          </p:nvGrpSpPr>
          <p:grpSpPr>
            <a:xfrm>
              <a:off x="10454633" y="2215550"/>
              <a:ext cx="660034" cy="660031"/>
              <a:chOff x="13614635" y="6174652"/>
              <a:chExt cx="456987" cy="456987"/>
            </a:xfrm>
          </p:grpSpPr>
          <p:sp>
            <p:nvSpPr>
              <p:cNvPr id="101" name="Oval 7"/>
              <p:cNvSpPr>
                <a:spLocks noChangeArrowheads="1"/>
              </p:cNvSpPr>
              <p:nvPr/>
            </p:nvSpPr>
            <p:spPr bwMode="auto">
              <a:xfrm>
                <a:off x="13614635" y="6174652"/>
                <a:ext cx="456987" cy="456987"/>
              </a:xfrm>
              <a:prstGeom prst="ellipse">
                <a:avLst/>
              </a:prstGeom>
              <a:solidFill>
                <a:srgbClr val="FFB900">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2" name="Freeform 8"/>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3" name="Freeform 9"/>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4" name="Freeform 10"/>
              <p:cNvSpPr>
                <a:spLocks/>
              </p:cNvSpPr>
              <p:nvPr/>
            </p:nvSpPr>
            <p:spPr bwMode="auto">
              <a:xfrm>
                <a:off x="13843569" y="6333144"/>
                <a:ext cx="121511" cy="20868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5" name="Freeform 11"/>
              <p:cNvSpPr>
                <a:spLocks/>
              </p:cNvSpPr>
              <p:nvPr/>
            </p:nvSpPr>
            <p:spPr bwMode="auto">
              <a:xfrm>
                <a:off x="13722058" y="6263583"/>
                <a:ext cx="243022" cy="140002"/>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85" name="Group 7"/>
            <p:cNvGrpSpPr>
              <a:grpSpLocks/>
            </p:cNvGrpSpPr>
            <p:nvPr/>
          </p:nvGrpSpPr>
          <p:grpSpPr bwMode="auto">
            <a:xfrm>
              <a:off x="10909468" y="1959773"/>
              <a:ext cx="510800" cy="510658"/>
              <a:chOff x="5873289" y="2477014"/>
              <a:chExt cx="1305953" cy="1315159"/>
            </a:xfrm>
          </p:grpSpPr>
          <p:sp>
            <p:nvSpPr>
              <p:cNvPr id="97" name="Freeform 16"/>
              <p:cNvSpPr>
                <a:spLocks/>
              </p:cNvSpPr>
              <p:nvPr/>
            </p:nvSpPr>
            <p:spPr bwMode="auto">
              <a:xfrm>
                <a:off x="5874461" y="2477826"/>
                <a:ext cx="1304514" cy="1314071"/>
              </a:xfrm>
              <a:prstGeom prst="ellipse">
                <a:avLst/>
              </a:prstGeom>
              <a:solidFill>
                <a:schemeClr val="accent4">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8" name="Freeform 19"/>
              <p:cNvSpPr>
                <a:spLocks/>
              </p:cNvSpPr>
              <p:nvPr/>
            </p:nvSpPr>
            <p:spPr bwMode="auto">
              <a:xfrm>
                <a:off x="6179183" y="2934453"/>
                <a:ext cx="350054" cy="5986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9" name="Freeform 20"/>
              <p:cNvSpPr>
                <a:spLocks/>
              </p:cNvSpPr>
              <p:nvPr/>
            </p:nvSpPr>
            <p:spPr bwMode="auto">
              <a:xfrm>
                <a:off x="6529237" y="2934453"/>
                <a:ext cx="347535" cy="5986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0" name="Freeform 21"/>
              <p:cNvSpPr>
                <a:spLocks/>
              </p:cNvSpPr>
              <p:nvPr/>
            </p:nvSpPr>
            <p:spPr bwMode="auto">
              <a:xfrm>
                <a:off x="6179183" y="2734043"/>
                <a:ext cx="697588" cy="398281"/>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86" name="Group 7"/>
            <p:cNvGrpSpPr>
              <a:grpSpLocks/>
            </p:cNvGrpSpPr>
            <p:nvPr/>
          </p:nvGrpSpPr>
          <p:grpSpPr bwMode="auto">
            <a:xfrm>
              <a:off x="10119414" y="2912481"/>
              <a:ext cx="572217" cy="572057"/>
              <a:chOff x="5873289" y="2477014"/>
              <a:chExt cx="1305953" cy="1315159"/>
            </a:xfrm>
          </p:grpSpPr>
          <p:sp>
            <p:nvSpPr>
              <p:cNvPr id="93" name="Freeform 16"/>
              <p:cNvSpPr>
                <a:spLocks/>
              </p:cNvSpPr>
              <p:nvPr/>
            </p:nvSpPr>
            <p:spPr bwMode="auto">
              <a:xfrm>
                <a:off x="5874461" y="2477826"/>
                <a:ext cx="1304514" cy="1314071"/>
              </a:xfrm>
              <a:prstGeom prst="ellipse">
                <a:avLst/>
              </a:prstGeom>
              <a:solidFill>
                <a:schemeClr val="accent4">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4" name="Freeform 19"/>
              <p:cNvSpPr>
                <a:spLocks/>
              </p:cNvSpPr>
              <p:nvPr/>
            </p:nvSpPr>
            <p:spPr bwMode="auto">
              <a:xfrm>
                <a:off x="6179183" y="2934453"/>
                <a:ext cx="350054" cy="5986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5" name="Freeform 20"/>
              <p:cNvSpPr>
                <a:spLocks/>
              </p:cNvSpPr>
              <p:nvPr/>
            </p:nvSpPr>
            <p:spPr bwMode="auto">
              <a:xfrm>
                <a:off x="6529237" y="2934453"/>
                <a:ext cx="347535" cy="5986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6" name="Freeform 21"/>
              <p:cNvSpPr>
                <a:spLocks/>
              </p:cNvSpPr>
              <p:nvPr/>
            </p:nvSpPr>
            <p:spPr bwMode="auto">
              <a:xfrm>
                <a:off x="6179183" y="2734043"/>
                <a:ext cx="697588" cy="398281"/>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87" name="Group 86"/>
            <p:cNvGrpSpPr/>
            <p:nvPr/>
          </p:nvGrpSpPr>
          <p:grpSpPr>
            <a:xfrm>
              <a:off x="9673563" y="2526268"/>
              <a:ext cx="441321" cy="441319"/>
              <a:chOff x="13614635" y="6174652"/>
              <a:chExt cx="456987" cy="456987"/>
            </a:xfrm>
          </p:grpSpPr>
          <p:sp>
            <p:nvSpPr>
              <p:cNvPr id="88" name="Oval 7"/>
              <p:cNvSpPr>
                <a:spLocks noChangeArrowheads="1"/>
              </p:cNvSpPr>
              <p:nvPr/>
            </p:nvSpPr>
            <p:spPr bwMode="auto">
              <a:xfrm>
                <a:off x="13614635" y="6174652"/>
                <a:ext cx="456987" cy="456987"/>
              </a:xfrm>
              <a:prstGeom prst="ellipse">
                <a:avLst/>
              </a:prstGeom>
              <a:solidFill>
                <a:srgbClr val="FFB900">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89" name="Freeform 8"/>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0" name="Freeform 9"/>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1" name="Freeform 10"/>
              <p:cNvSpPr>
                <a:spLocks/>
              </p:cNvSpPr>
              <p:nvPr/>
            </p:nvSpPr>
            <p:spPr bwMode="auto">
              <a:xfrm>
                <a:off x="13843569" y="6333144"/>
                <a:ext cx="121511" cy="20868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2" name="Freeform 11"/>
              <p:cNvSpPr>
                <a:spLocks/>
              </p:cNvSpPr>
              <p:nvPr/>
            </p:nvSpPr>
            <p:spPr bwMode="auto">
              <a:xfrm>
                <a:off x="13722058" y="6263583"/>
                <a:ext cx="243022" cy="140002"/>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pic>
        <p:nvPicPr>
          <p:cNvPr id="114" name="Picture 113"/>
          <p:cNvPicPr>
            <a:picLocks noChangeAspect="1"/>
          </p:cNvPicPr>
          <p:nvPr/>
        </p:nvPicPr>
        <p:blipFill rotWithShape="1">
          <a:blip r:embed="rId14"/>
          <a:srcRect b="27520"/>
          <a:stretch/>
        </p:blipFill>
        <p:spPr>
          <a:xfrm>
            <a:off x="7647239" y="4893401"/>
            <a:ext cx="531738" cy="867157"/>
          </a:xfrm>
          <a:prstGeom prst="rect">
            <a:avLst/>
          </a:prstGeom>
        </p:spPr>
      </p:pic>
      <p:pic>
        <p:nvPicPr>
          <p:cNvPr id="115" name="Picture 114"/>
          <p:cNvPicPr>
            <a:picLocks noChangeAspect="1"/>
          </p:cNvPicPr>
          <p:nvPr/>
        </p:nvPicPr>
        <p:blipFill rotWithShape="1">
          <a:blip r:embed="rId14"/>
          <a:srcRect b="27520"/>
          <a:stretch/>
        </p:blipFill>
        <p:spPr>
          <a:xfrm>
            <a:off x="3695862" y="1189063"/>
            <a:ext cx="531738" cy="867157"/>
          </a:xfrm>
          <a:prstGeom prst="rect">
            <a:avLst/>
          </a:prstGeom>
        </p:spPr>
      </p:pic>
      <p:sp>
        <p:nvSpPr>
          <p:cNvPr id="117" name="TextBox 116"/>
          <p:cNvSpPr txBox="1"/>
          <p:nvPr/>
        </p:nvSpPr>
        <p:spPr>
          <a:xfrm>
            <a:off x="5292945" y="2707484"/>
            <a:ext cx="1656184" cy="1037207"/>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Azure AD </a:t>
            </a:r>
          </a:p>
          <a:p>
            <a:pPr algn="r">
              <a:lnSpc>
                <a:spcPct val="90000"/>
              </a:lnSpc>
              <a:spcAft>
                <a:spcPts val="600"/>
              </a:spcAft>
            </a:pPr>
            <a:r>
              <a:rPr lang="en-NZ" sz="2400" dirty="0" smtClean="0">
                <a:solidFill>
                  <a:schemeClr val="accent5"/>
                </a:solidFill>
              </a:rPr>
              <a:t>Connect</a:t>
            </a:r>
          </a:p>
        </p:txBody>
      </p:sp>
      <p:pic>
        <p:nvPicPr>
          <p:cNvPr id="118" name="Picture 117"/>
          <p:cNvPicPr>
            <a:picLocks noChangeAspect="1"/>
          </p:cNvPicPr>
          <p:nvPr/>
        </p:nvPicPr>
        <p:blipFill>
          <a:blip r:embed="rId15"/>
          <a:stretch>
            <a:fillRect/>
          </a:stretch>
        </p:blipFill>
        <p:spPr>
          <a:xfrm>
            <a:off x="6146229" y="5816793"/>
            <a:ext cx="570768" cy="1074386"/>
          </a:xfrm>
          <a:prstGeom prst="rect">
            <a:avLst/>
          </a:prstGeom>
        </p:spPr>
      </p:pic>
      <p:sp>
        <p:nvSpPr>
          <p:cNvPr id="119" name="Rectangle 118"/>
          <p:cNvSpPr/>
          <p:nvPr/>
        </p:nvSpPr>
        <p:spPr>
          <a:xfrm>
            <a:off x="6768740" y="6549833"/>
            <a:ext cx="4114513" cy="271549"/>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pPr>
            <a:r>
              <a:rPr lang="en-US" sz="1961" dirty="0" smtClean="0">
                <a:solidFill>
                  <a:srgbClr val="FFFFFF"/>
                </a:solidFill>
                <a:latin typeface="Segoe UI Light"/>
                <a:ea typeface="ＭＳ Ｐゴシック" charset="0"/>
                <a:cs typeface="Segoe UI Semibold" panose="020B0702040204020203" pitchFamily="34" charset="0"/>
              </a:rPr>
              <a:t>System Centre Configuration Manager</a:t>
            </a:r>
            <a:endParaRPr lang="en-US" sz="1961" dirty="0">
              <a:solidFill>
                <a:srgbClr val="FFFFFF"/>
              </a:solidFill>
              <a:latin typeface="Segoe UI Light"/>
              <a:ea typeface="ＭＳ Ｐゴシック" charset="0"/>
              <a:cs typeface="Segoe UI Semibold" panose="020B0702040204020203" pitchFamily="34" charset="0"/>
            </a:endParaRPr>
          </a:p>
        </p:txBody>
      </p:sp>
      <p:sp>
        <p:nvSpPr>
          <p:cNvPr id="123" name="TextBox 122"/>
          <p:cNvSpPr txBox="1"/>
          <p:nvPr/>
        </p:nvSpPr>
        <p:spPr>
          <a:xfrm>
            <a:off x="2660333" y="4678575"/>
            <a:ext cx="1975014" cy="1702004"/>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SCCM Intune</a:t>
            </a:r>
          </a:p>
          <a:p>
            <a:pPr algn="r">
              <a:lnSpc>
                <a:spcPct val="90000"/>
              </a:lnSpc>
              <a:spcAft>
                <a:spcPts val="600"/>
              </a:spcAft>
            </a:pPr>
            <a:r>
              <a:rPr lang="en-NZ" sz="2400" dirty="0" smtClean="0">
                <a:solidFill>
                  <a:schemeClr val="accent5"/>
                </a:solidFill>
              </a:rPr>
              <a:t>Hybrid Connection</a:t>
            </a:r>
          </a:p>
        </p:txBody>
      </p:sp>
      <p:sp>
        <p:nvSpPr>
          <p:cNvPr id="2" name="Left-Right Arrow 1"/>
          <p:cNvSpPr/>
          <p:nvPr/>
        </p:nvSpPr>
        <p:spPr bwMode="auto">
          <a:xfrm rot="2684273">
            <a:off x="647927" y="3798277"/>
            <a:ext cx="6313476" cy="300802"/>
          </a:xfrm>
          <a:prstGeom prst="lef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24" name="Left-Right Arrow 123"/>
          <p:cNvSpPr/>
          <p:nvPr/>
        </p:nvSpPr>
        <p:spPr bwMode="auto">
          <a:xfrm rot="2684273">
            <a:off x="3199033" y="3740155"/>
            <a:ext cx="5125042" cy="300802"/>
          </a:xfrm>
          <a:prstGeom prst="lef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561239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fade">
                                      <p:cBhvr>
                                        <p:cTn id="11" dur="500"/>
                                        <p:tgtEl>
                                          <p:spTgt spid="1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500"/>
                                        <p:tgtEl>
                                          <p:spTgt spid="1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500"/>
                                        <p:tgtEl>
                                          <p:spTgt spid="1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23" grpId="0"/>
      <p:bldP spid="2" grpId="0" animBg="1"/>
      <p:bldP spid="1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3621" y="472926"/>
            <a:ext cx="4824536" cy="1209562"/>
          </a:xfrm>
          <a:prstGeom prst="rect">
            <a:avLst/>
          </a:prstGeom>
          <a:noFill/>
        </p:spPr>
        <p:txBody>
          <a:bodyPr wrap="square" lIns="182880" tIns="146304" rIns="182880" bIns="146304" rtlCol="0">
            <a:spAutoFit/>
          </a:bodyPr>
          <a:lstStyle/>
          <a:p>
            <a:pPr>
              <a:lnSpc>
                <a:spcPct val="90000"/>
              </a:lnSpc>
              <a:spcAft>
                <a:spcPts val="600"/>
              </a:spcAft>
            </a:pPr>
            <a:r>
              <a:rPr lang="en-NZ" sz="6600" dirty="0" smtClean="0">
                <a:gradFill>
                  <a:gsLst>
                    <a:gs pos="2917">
                      <a:schemeClr val="tx1"/>
                    </a:gs>
                    <a:gs pos="30000">
                      <a:schemeClr val="tx1"/>
                    </a:gs>
                  </a:gsLst>
                  <a:lin ang="5400000" scaled="0"/>
                </a:gradFill>
              </a:rPr>
              <a:t>Dave</a:t>
            </a:r>
          </a:p>
        </p:txBody>
      </p:sp>
      <p:grpSp>
        <p:nvGrpSpPr>
          <p:cNvPr id="7" name="Group 6"/>
          <p:cNvGrpSpPr/>
          <p:nvPr/>
        </p:nvGrpSpPr>
        <p:grpSpPr>
          <a:xfrm>
            <a:off x="5107274" y="533297"/>
            <a:ext cx="1494437" cy="1004755"/>
            <a:chOff x="10628955" y="3238085"/>
            <a:chExt cx="1458490" cy="980587"/>
          </a:xfrm>
        </p:grpSpPr>
        <p:pic>
          <p:nvPicPr>
            <p:cNvPr id="17" name="Picture 16"/>
            <p:cNvPicPr>
              <a:picLocks noChangeAspect="1"/>
            </p:cNvPicPr>
            <p:nvPr/>
          </p:nvPicPr>
          <p:blipFill>
            <a:blip r:embed="rId3"/>
            <a:stretch>
              <a:fillRect/>
            </a:stretch>
          </p:blipFill>
          <p:spPr>
            <a:xfrm>
              <a:off x="10628955" y="3238085"/>
              <a:ext cx="1458490" cy="980587"/>
            </a:xfrm>
            <a:prstGeom prst="rect">
              <a:avLst/>
            </a:prstGeom>
          </p:spPr>
        </p:pic>
        <p:sp>
          <p:nvSpPr>
            <p:cNvPr id="18" name="TextBox 17"/>
            <p:cNvSpPr txBox="1"/>
            <p:nvPr/>
          </p:nvSpPr>
          <p:spPr>
            <a:xfrm>
              <a:off x="10691609" y="3647935"/>
              <a:ext cx="1333920"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smtClean="0">
                  <a:solidFill>
                    <a:srgbClr val="FFFFFF"/>
                  </a:solidFill>
                  <a:latin typeface="Segoe UI Light"/>
                  <a:ea typeface="ＭＳ Ｐゴシック" charset="0"/>
                  <a:cs typeface="Segoe UI Light"/>
                </a:rPr>
                <a:t>OneDrive</a:t>
              </a:r>
              <a:endParaRPr lang="en-US" sz="1765" dirty="0">
                <a:solidFill>
                  <a:srgbClr val="FFFFFF"/>
                </a:solidFill>
                <a:latin typeface="Segoe UI Light"/>
                <a:ea typeface="ＭＳ Ｐゴシック" charset="0"/>
                <a:cs typeface="Segoe UI Light"/>
              </a:endParaRPr>
            </a:p>
          </p:txBody>
        </p:sp>
      </p:grpSp>
      <p:grpSp>
        <p:nvGrpSpPr>
          <p:cNvPr id="8" name="Group 7"/>
          <p:cNvGrpSpPr/>
          <p:nvPr/>
        </p:nvGrpSpPr>
        <p:grpSpPr>
          <a:xfrm>
            <a:off x="6482301" y="826823"/>
            <a:ext cx="1682026" cy="1140219"/>
            <a:chOff x="9408112" y="3317093"/>
            <a:chExt cx="1292341" cy="876058"/>
          </a:xfrm>
        </p:grpSpPr>
        <p:pic>
          <p:nvPicPr>
            <p:cNvPr id="15" name="Picture 14"/>
            <p:cNvPicPr>
              <a:picLocks noChangeAspect="1"/>
            </p:cNvPicPr>
            <p:nvPr/>
          </p:nvPicPr>
          <p:blipFill>
            <a:blip r:embed="rId4"/>
            <a:stretch>
              <a:fillRect/>
            </a:stretch>
          </p:blipFill>
          <p:spPr>
            <a:xfrm>
              <a:off x="9408112" y="3317093"/>
              <a:ext cx="1292341" cy="876058"/>
            </a:xfrm>
            <a:prstGeom prst="rect">
              <a:avLst/>
            </a:prstGeom>
          </p:spPr>
        </p:pic>
        <p:sp>
          <p:nvSpPr>
            <p:cNvPr id="16" name="TextBox 15"/>
            <p:cNvSpPr txBox="1"/>
            <p:nvPr/>
          </p:nvSpPr>
          <p:spPr>
            <a:xfrm>
              <a:off x="9442526" y="3700547"/>
              <a:ext cx="1185112" cy="187777"/>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Azure</a:t>
              </a:r>
            </a:p>
          </p:txBody>
        </p:sp>
      </p:grpSp>
      <p:grpSp>
        <p:nvGrpSpPr>
          <p:cNvPr id="9" name="Group 8"/>
          <p:cNvGrpSpPr/>
          <p:nvPr/>
        </p:nvGrpSpPr>
        <p:grpSpPr>
          <a:xfrm>
            <a:off x="8164327" y="366648"/>
            <a:ext cx="1783830" cy="1203651"/>
            <a:chOff x="10266385" y="3762279"/>
            <a:chExt cx="1740922" cy="1174699"/>
          </a:xfrm>
        </p:grpSpPr>
        <p:pic>
          <p:nvPicPr>
            <p:cNvPr id="13" name="Picture 12"/>
            <p:cNvPicPr>
              <a:picLocks noChangeAspect="1"/>
            </p:cNvPicPr>
            <p:nvPr/>
          </p:nvPicPr>
          <p:blipFill>
            <a:blip r:embed="rId5"/>
            <a:stretch>
              <a:fillRect/>
            </a:stretch>
          </p:blipFill>
          <p:spPr>
            <a:xfrm>
              <a:off x="10266385" y="3762279"/>
              <a:ext cx="1740922" cy="1174699"/>
            </a:xfrm>
            <a:prstGeom prst="rect">
              <a:avLst/>
            </a:prstGeom>
          </p:spPr>
        </p:pic>
        <p:sp>
          <p:nvSpPr>
            <p:cNvPr id="14" name="TextBox 13"/>
            <p:cNvSpPr txBox="1"/>
            <p:nvPr/>
          </p:nvSpPr>
          <p:spPr>
            <a:xfrm>
              <a:off x="10405117" y="4325388"/>
              <a:ext cx="1489586"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Office 365</a:t>
              </a:r>
            </a:p>
          </p:txBody>
        </p:sp>
      </p:grpSp>
      <p:grpSp>
        <p:nvGrpSpPr>
          <p:cNvPr id="10" name="Group 9"/>
          <p:cNvGrpSpPr/>
          <p:nvPr/>
        </p:nvGrpSpPr>
        <p:grpSpPr>
          <a:xfrm>
            <a:off x="7645986" y="1926857"/>
            <a:ext cx="1488435" cy="1000719"/>
            <a:chOff x="9301960" y="4339948"/>
            <a:chExt cx="1452632" cy="976648"/>
          </a:xfrm>
        </p:grpSpPr>
        <p:pic>
          <p:nvPicPr>
            <p:cNvPr id="11" name="Picture 10"/>
            <p:cNvPicPr>
              <a:picLocks noChangeAspect="1"/>
            </p:cNvPicPr>
            <p:nvPr/>
          </p:nvPicPr>
          <p:blipFill>
            <a:blip r:embed="rId3"/>
            <a:stretch>
              <a:fillRect/>
            </a:stretch>
          </p:blipFill>
          <p:spPr>
            <a:xfrm>
              <a:off x="9301960" y="4339948"/>
              <a:ext cx="1452632" cy="976648"/>
            </a:xfrm>
            <a:prstGeom prst="rect">
              <a:avLst/>
            </a:prstGeom>
          </p:spPr>
        </p:pic>
        <p:sp>
          <p:nvSpPr>
            <p:cNvPr id="12" name="TextBox 11"/>
            <p:cNvSpPr txBox="1"/>
            <p:nvPr/>
          </p:nvSpPr>
          <p:spPr>
            <a:xfrm>
              <a:off x="9610026" y="4769105"/>
              <a:ext cx="919773" cy="238547"/>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smtClean="0">
                  <a:solidFill>
                    <a:srgbClr val="FFFFFF"/>
                  </a:solidFill>
                  <a:latin typeface="Segoe UI Light"/>
                  <a:ea typeface="ＭＳ Ｐゴシック" charset="0"/>
                  <a:cs typeface="Segoe UI Light"/>
                </a:rPr>
                <a:t>Dynamics</a:t>
              </a:r>
              <a:endParaRPr lang="en-US" sz="1765" dirty="0">
                <a:solidFill>
                  <a:srgbClr val="FFFFFF"/>
                </a:solidFill>
                <a:latin typeface="Segoe UI Light"/>
                <a:ea typeface="ＭＳ Ｐゴシック" charset="0"/>
                <a:cs typeface="Segoe UI Light"/>
              </a:endParaRPr>
            </a:p>
          </p:txBody>
        </p:sp>
      </p:grpSp>
      <p:grpSp>
        <p:nvGrpSpPr>
          <p:cNvPr id="140" name="Group 139"/>
          <p:cNvGrpSpPr/>
          <p:nvPr/>
        </p:nvGrpSpPr>
        <p:grpSpPr>
          <a:xfrm>
            <a:off x="2883434" y="2031094"/>
            <a:ext cx="2076324" cy="1159846"/>
            <a:chOff x="6765853" y="3844159"/>
            <a:chExt cx="2797147" cy="1562502"/>
          </a:xfrm>
        </p:grpSpPr>
        <p:pic>
          <p:nvPicPr>
            <p:cNvPr id="137" name="Picture 136"/>
            <p:cNvPicPr>
              <a:picLocks noChangeAspect="1"/>
            </p:cNvPicPr>
            <p:nvPr/>
          </p:nvPicPr>
          <p:blipFill>
            <a:blip r:embed="rId6"/>
            <a:stretch>
              <a:fillRect/>
            </a:stretch>
          </p:blipFill>
          <p:spPr>
            <a:xfrm>
              <a:off x="6765853" y="3911659"/>
              <a:ext cx="888750" cy="1451250"/>
            </a:xfrm>
            <a:prstGeom prst="rect">
              <a:avLst/>
            </a:prstGeom>
          </p:spPr>
        </p:pic>
        <p:pic>
          <p:nvPicPr>
            <p:cNvPr id="138" name="Picture 137"/>
            <p:cNvPicPr>
              <a:picLocks noChangeAspect="1"/>
            </p:cNvPicPr>
            <p:nvPr/>
          </p:nvPicPr>
          <p:blipFill>
            <a:blip r:embed="rId7"/>
            <a:stretch>
              <a:fillRect/>
            </a:stretch>
          </p:blipFill>
          <p:spPr>
            <a:xfrm>
              <a:off x="7883176" y="3844159"/>
              <a:ext cx="495000" cy="1518750"/>
            </a:xfrm>
            <a:prstGeom prst="rect">
              <a:avLst/>
            </a:prstGeom>
          </p:spPr>
        </p:pic>
        <p:pic>
          <p:nvPicPr>
            <p:cNvPr id="139" name="Picture 138"/>
            <p:cNvPicPr>
              <a:picLocks noChangeAspect="1"/>
            </p:cNvPicPr>
            <p:nvPr/>
          </p:nvPicPr>
          <p:blipFill>
            <a:blip r:embed="rId8"/>
            <a:stretch>
              <a:fillRect/>
            </a:stretch>
          </p:blipFill>
          <p:spPr>
            <a:xfrm>
              <a:off x="8606750" y="4169161"/>
              <a:ext cx="956250" cy="1237500"/>
            </a:xfrm>
            <a:prstGeom prst="rect">
              <a:avLst/>
            </a:prstGeom>
          </p:spPr>
        </p:pic>
      </p:grpSp>
      <p:pic>
        <p:nvPicPr>
          <p:cNvPr id="141" name="Picture 140"/>
          <p:cNvPicPr>
            <a:picLocks noChangeAspect="1"/>
          </p:cNvPicPr>
          <p:nvPr/>
        </p:nvPicPr>
        <p:blipFill>
          <a:blip r:embed="rId9"/>
          <a:stretch>
            <a:fillRect/>
          </a:stretch>
        </p:blipFill>
        <p:spPr>
          <a:xfrm>
            <a:off x="879579" y="2335201"/>
            <a:ext cx="2242314" cy="4194173"/>
          </a:xfrm>
          <a:prstGeom prst="rect">
            <a:avLst/>
          </a:prstGeom>
        </p:spPr>
      </p:pic>
      <p:pic>
        <p:nvPicPr>
          <p:cNvPr id="142" name="Picture 141"/>
          <p:cNvPicPr>
            <a:picLocks noChangeAspect="1"/>
          </p:cNvPicPr>
          <p:nvPr/>
        </p:nvPicPr>
        <p:blipFill>
          <a:blip r:embed="rId10"/>
          <a:stretch>
            <a:fillRect/>
          </a:stretch>
        </p:blipFill>
        <p:spPr>
          <a:xfrm>
            <a:off x="8175453" y="3826813"/>
            <a:ext cx="2342569" cy="1567935"/>
          </a:xfrm>
          <a:prstGeom prst="rect">
            <a:avLst/>
          </a:prstGeom>
        </p:spPr>
      </p:pic>
      <p:pic>
        <p:nvPicPr>
          <p:cNvPr id="143" name="Picture 142"/>
          <p:cNvPicPr>
            <a:picLocks noChangeAspect="1"/>
          </p:cNvPicPr>
          <p:nvPr/>
        </p:nvPicPr>
        <p:blipFill>
          <a:blip r:embed="rId11"/>
          <a:stretch>
            <a:fillRect/>
          </a:stretch>
        </p:blipFill>
        <p:spPr>
          <a:xfrm>
            <a:off x="5155998" y="4505374"/>
            <a:ext cx="2742188" cy="911250"/>
          </a:xfrm>
          <a:prstGeom prst="rect">
            <a:avLst/>
          </a:prstGeom>
        </p:spPr>
      </p:pic>
    </p:spTree>
    <p:extLst>
      <p:ext uri="{BB962C8B-B14F-4D97-AF65-F5344CB8AC3E}">
        <p14:creationId xmlns:p14="http://schemas.microsoft.com/office/powerpoint/2010/main" val="3196043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500"/>
                                        <p:tgtEl>
                                          <p:spTgt spid="1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own Arrow 46"/>
          <p:cNvSpPr/>
          <p:nvPr/>
        </p:nvSpPr>
        <p:spPr bwMode="auto">
          <a:xfrm rot="302947">
            <a:off x="2634758" y="1840086"/>
            <a:ext cx="351287" cy="2215773"/>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43" name="Down Arrow 42"/>
          <p:cNvSpPr/>
          <p:nvPr/>
        </p:nvSpPr>
        <p:spPr bwMode="auto">
          <a:xfrm rot="16703276">
            <a:off x="5029370" y="2657046"/>
            <a:ext cx="351287" cy="4811316"/>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41" name="Down Arrow 40"/>
          <p:cNvSpPr/>
          <p:nvPr/>
        </p:nvSpPr>
        <p:spPr bwMode="auto">
          <a:xfrm rot="11031285">
            <a:off x="2608985" y="1997561"/>
            <a:ext cx="351287" cy="2125538"/>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37" name="Group 36"/>
          <p:cNvGrpSpPr/>
          <p:nvPr/>
        </p:nvGrpSpPr>
        <p:grpSpPr>
          <a:xfrm>
            <a:off x="660201" y="418779"/>
            <a:ext cx="1895406" cy="1274338"/>
            <a:chOff x="7508894" y="4145334"/>
            <a:chExt cx="2628527" cy="1767237"/>
          </a:xfrm>
        </p:grpSpPr>
        <p:pic>
          <p:nvPicPr>
            <p:cNvPr id="38" name="Picture 37"/>
            <p:cNvPicPr>
              <a:picLocks noChangeAspect="1"/>
            </p:cNvPicPr>
            <p:nvPr/>
          </p:nvPicPr>
          <p:blipFill>
            <a:blip r:embed="rId3"/>
            <a:stretch>
              <a:fillRect/>
            </a:stretch>
          </p:blipFill>
          <p:spPr>
            <a:xfrm>
              <a:off x="7508894" y="4145334"/>
              <a:ext cx="2628527" cy="1767237"/>
            </a:xfrm>
            <a:prstGeom prst="rect">
              <a:avLst/>
            </a:prstGeom>
          </p:spPr>
        </p:pic>
        <p:sp>
          <p:nvSpPr>
            <p:cNvPr id="39" name="TextBox 38"/>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grpSp>
        <p:nvGrpSpPr>
          <p:cNvPr id="15" name="Group 14"/>
          <p:cNvGrpSpPr/>
          <p:nvPr/>
        </p:nvGrpSpPr>
        <p:grpSpPr>
          <a:xfrm>
            <a:off x="7137101" y="4924870"/>
            <a:ext cx="4464495" cy="1488688"/>
            <a:chOff x="452147" y="2891637"/>
            <a:chExt cx="1370087" cy="456857"/>
          </a:xfrm>
        </p:grpSpPr>
        <p:sp>
          <p:nvSpPr>
            <p:cNvPr id="20" name="Rectangle 19"/>
            <p:cNvSpPr/>
            <p:nvPr/>
          </p:nvSpPr>
          <p:spPr>
            <a:xfrm>
              <a:off x="1195214" y="3078743"/>
              <a:ext cx="627020" cy="166669"/>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pPr>
              <a:r>
                <a:rPr lang="en-US" sz="1961" dirty="0">
                  <a:solidFill>
                    <a:srgbClr val="FFFFFF"/>
                  </a:solidFill>
                  <a:latin typeface="Segoe UI Light"/>
                  <a:ea typeface="ＭＳ Ｐゴシック" charset="0"/>
                  <a:cs typeface="Segoe UI Semibold" panose="020B0702040204020203" pitchFamily="34" charset="0"/>
                </a:rPr>
                <a:t>Windows Server</a:t>
              </a:r>
            </a:p>
            <a:p>
              <a:pPr defTabSz="895919" fontAlgn="base">
                <a:lnSpc>
                  <a:spcPct val="90000"/>
                </a:lnSpc>
                <a:spcBef>
                  <a:spcPct val="0"/>
                </a:spcBef>
                <a:spcAft>
                  <a:spcPct val="0"/>
                </a:spcAft>
                <a:buSzPct val="80000"/>
              </a:pPr>
              <a:r>
                <a:rPr lang="en-US" sz="1961" dirty="0">
                  <a:solidFill>
                    <a:srgbClr val="FFFFFF"/>
                  </a:solidFill>
                  <a:latin typeface="Segoe UI Light"/>
                  <a:ea typeface="ＭＳ Ｐゴシック" charset="0"/>
                  <a:cs typeface="Segoe UI Semibold" panose="020B0702040204020203" pitchFamily="34" charset="0"/>
                </a:rPr>
                <a:t>Active Directory</a:t>
              </a:r>
            </a:p>
          </p:txBody>
        </p:sp>
        <p:pic>
          <p:nvPicPr>
            <p:cNvPr id="17" name="Picture 16"/>
            <p:cNvPicPr>
              <a:picLocks noChangeAspect="1"/>
            </p:cNvPicPr>
            <p:nvPr/>
          </p:nvPicPr>
          <p:blipFill>
            <a:blip r:embed="rId4"/>
            <a:stretch>
              <a:fillRect/>
            </a:stretch>
          </p:blipFill>
          <p:spPr>
            <a:xfrm>
              <a:off x="452147" y="2891637"/>
              <a:ext cx="690146" cy="456857"/>
            </a:xfrm>
            <a:prstGeom prst="rect">
              <a:avLst/>
            </a:prstGeom>
          </p:spPr>
        </p:pic>
      </p:grpSp>
      <p:grpSp>
        <p:nvGrpSpPr>
          <p:cNvPr id="21" name="Group 20"/>
          <p:cNvGrpSpPr/>
          <p:nvPr/>
        </p:nvGrpSpPr>
        <p:grpSpPr>
          <a:xfrm>
            <a:off x="2084791" y="4119121"/>
            <a:ext cx="819115" cy="837038"/>
            <a:chOff x="2499131" y="3956368"/>
            <a:chExt cx="819115" cy="837038"/>
          </a:xfrm>
        </p:grpSpPr>
        <p:pic>
          <p:nvPicPr>
            <p:cNvPr id="22" name="Picture 21"/>
            <p:cNvPicPr>
              <a:picLocks noChangeAspect="1"/>
            </p:cNvPicPr>
            <p:nvPr/>
          </p:nvPicPr>
          <p:blipFill>
            <a:blip r:embed="rId5"/>
            <a:stretch>
              <a:fillRect/>
            </a:stretch>
          </p:blipFill>
          <p:spPr>
            <a:xfrm>
              <a:off x="2657471" y="3956368"/>
              <a:ext cx="660775" cy="411299"/>
            </a:xfrm>
            <a:prstGeom prst="rect">
              <a:avLst/>
            </a:prstGeom>
          </p:spPr>
        </p:pic>
        <p:pic>
          <p:nvPicPr>
            <p:cNvPr id="23" name="Picture 22"/>
            <p:cNvPicPr>
              <a:picLocks noChangeAspect="1"/>
            </p:cNvPicPr>
            <p:nvPr/>
          </p:nvPicPr>
          <p:blipFill>
            <a:blip r:embed="rId6"/>
            <a:stretch>
              <a:fillRect/>
            </a:stretch>
          </p:blipFill>
          <p:spPr>
            <a:xfrm>
              <a:off x="2674446" y="4361880"/>
              <a:ext cx="640548" cy="431526"/>
            </a:xfrm>
            <a:prstGeom prst="rect">
              <a:avLst/>
            </a:prstGeom>
          </p:spPr>
        </p:pic>
        <p:pic>
          <p:nvPicPr>
            <p:cNvPr id="24" name="Picture 23"/>
            <p:cNvPicPr>
              <a:picLocks noChangeAspect="1"/>
            </p:cNvPicPr>
            <p:nvPr/>
          </p:nvPicPr>
          <p:blipFill>
            <a:blip r:embed="rId7"/>
            <a:stretch>
              <a:fillRect/>
            </a:stretch>
          </p:blipFill>
          <p:spPr>
            <a:xfrm rot="16200000">
              <a:off x="2283368" y="4273236"/>
              <a:ext cx="471982" cy="40456"/>
            </a:xfrm>
            <a:prstGeom prst="rect">
              <a:avLst/>
            </a:prstGeom>
          </p:spPr>
        </p:pic>
      </p:grpSp>
      <p:pic>
        <p:nvPicPr>
          <p:cNvPr id="25" name="Picture 24"/>
          <p:cNvPicPr>
            <a:picLocks noChangeAspect="1"/>
          </p:cNvPicPr>
          <p:nvPr/>
        </p:nvPicPr>
        <p:blipFill>
          <a:blip r:embed="rId8"/>
          <a:stretch>
            <a:fillRect/>
          </a:stretch>
        </p:blipFill>
        <p:spPr>
          <a:xfrm>
            <a:off x="1164419" y="3644886"/>
            <a:ext cx="920372" cy="2505456"/>
          </a:xfrm>
          <a:prstGeom prst="rect">
            <a:avLst/>
          </a:prstGeom>
        </p:spPr>
      </p:pic>
      <p:pic>
        <p:nvPicPr>
          <p:cNvPr id="27" name="Picture 26"/>
          <p:cNvPicPr>
            <a:picLocks noChangeAspect="1"/>
          </p:cNvPicPr>
          <p:nvPr/>
        </p:nvPicPr>
        <p:blipFill>
          <a:blip r:embed="rId9"/>
          <a:stretch>
            <a:fillRect/>
          </a:stretch>
        </p:blipFill>
        <p:spPr>
          <a:xfrm>
            <a:off x="11618837" y="112886"/>
            <a:ext cx="482386" cy="583351"/>
          </a:xfrm>
          <a:prstGeom prst="rect">
            <a:avLst/>
          </a:prstGeom>
        </p:spPr>
      </p:pic>
      <p:grpSp>
        <p:nvGrpSpPr>
          <p:cNvPr id="28" name="Group 27"/>
          <p:cNvGrpSpPr/>
          <p:nvPr/>
        </p:nvGrpSpPr>
        <p:grpSpPr>
          <a:xfrm>
            <a:off x="2084791" y="328910"/>
            <a:ext cx="5225924" cy="1638258"/>
            <a:chOff x="5079169" y="4224074"/>
            <a:chExt cx="5330714" cy="1671108"/>
          </a:xfrm>
        </p:grpSpPr>
        <p:grpSp>
          <p:nvGrpSpPr>
            <p:cNvPr id="29" name="Group 28"/>
            <p:cNvGrpSpPr/>
            <p:nvPr/>
          </p:nvGrpSpPr>
          <p:grpSpPr>
            <a:xfrm>
              <a:off x="5079169" y="4224074"/>
              <a:ext cx="2338242" cy="1671108"/>
              <a:chOff x="5084066" y="4224074"/>
              <a:chExt cx="2338242" cy="1671108"/>
            </a:xfrm>
          </p:grpSpPr>
          <p:grpSp>
            <p:nvGrpSpPr>
              <p:cNvPr id="31" name="Group 30"/>
              <p:cNvGrpSpPr/>
              <p:nvPr/>
            </p:nvGrpSpPr>
            <p:grpSpPr>
              <a:xfrm>
                <a:off x="5084066" y="4224074"/>
                <a:ext cx="2338242" cy="1671108"/>
                <a:chOff x="2658482" y="4224074"/>
                <a:chExt cx="2338242" cy="1671108"/>
              </a:xfrm>
            </p:grpSpPr>
            <p:grpSp>
              <p:nvGrpSpPr>
                <p:cNvPr id="33" name="Group 32"/>
                <p:cNvGrpSpPr/>
                <p:nvPr/>
              </p:nvGrpSpPr>
              <p:grpSpPr>
                <a:xfrm>
                  <a:off x="2658482" y="4224074"/>
                  <a:ext cx="2338242" cy="1671108"/>
                  <a:chOff x="2658482" y="4224074"/>
                  <a:chExt cx="2338242" cy="1671108"/>
                </a:xfrm>
              </p:grpSpPr>
              <p:pic>
                <p:nvPicPr>
                  <p:cNvPr id="35" name="Picture 34"/>
                  <p:cNvPicPr>
                    <a:picLocks noChangeAspect="1"/>
                  </p:cNvPicPr>
                  <p:nvPr/>
                </p:nvPicPr>
                <p:blipFill>
                  <a:blip r:embed="rId10"/>
                  <a:stretch>
                    <a:fillRect/>
                  </a:stretch>
                </p:blipFill>
                <p:spPr>
                  <a:xfrm>
                    <a:off x="2658482" y="4315745"/>
                    <a:ext cx="2338242" cy="1579437"/>
                  </a:xfrm>
                  <a:prstGeom prst="rect">
                    <a:avLst/>
                  </a:prstGeom>
                </p:spPr>
              </p:pic>
              <p:sp>
                <p:nvSpPr>
                  <p:cNvPr id="36" name="Oval 35"/>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34" name="Freeform 33"/>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32" name="Picture 31"/>
              <p:cNvPicPr>
                <a:picLocks noChangeAspect="1"/>
              </p:cNvPicPr>
              <p:nvPr/>
            </p:nvPicPr>
            <p:blipFill>
              <a:blip r:embed="rId11"/>
              <a:stretch>
                <a:fillRect/>
              </a:stretch>
            </p:blipFill>
            <p:spPr>
              <a:xfrm>
                <a:off x="5836281" y="4743137"/>
                <a:ext cx="869145" cy="869145"/>
              </a:xfrm>
              <a:prstGeom prst="rect">
                <a:avLst/>
              </a:prstGeom>
            </p:spPr>
          </p:pic>
        </p:grpSp>
        <p:sp>
          <p:nvSpPr>
            <p:cNvPr id="30" name="TextBox 29"/>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pic>
        <p:nvPicPr>
          <p:cNvPr id="40" name="Picture 39"/>
          <p:cNvPicPr>
            <a:picLocks noChangeAspect="1"/>
          </p:cNvPicPr>
          <p:nvPr/>
        </p:nvPicPr>
        <p:blipFill>
          <a:blip r:embed="rId12"/>
          <a:stretch>
            <a:fillRect/>
          </a:stretch>
        </p:blipFill>
        <p:spPr>
          <a:xfrm>
            <a:off x="10722773" y="3344841"/>
            <a:ext cx="880117" cy="1548560"/>
          </a:xfrm>
          <a:prstGeom prst="rect">
            <a:avLst/>
          </a:prstGeom>
        </p:spPr>
      </p:pic>
      <p:sp>
        <p:nvSpPr>
          <p:cNvPr id="42" name="TextBox 41"/>
          <p:cNvSpPr txBox="1"/>
          <p:nvPr/>
        </p:nvSpPr>
        <p:spPr>
          <a:xfrm>
            <a:off x="710393" y="2177631"/>
            <a:ext cx="1795020" cy="1037207"/>
          </a:xfrm>
          <a:prstGeom prst="rect">
            <a:avLst/>
          </a:prstGeom>
          <a:noFill/>
        </p:spPr>
        <p:txBody>
          <a:bodyPr wrap="square" lIns="182880" tIns="146304" rIns="182880" bIns="146304" rtlCol="0">
            <a:spAutoFit/>
          </a:bodyPr>
          <a:lstStyle/>
          <a:p>
            <a:pPr algn="r">
              <a:lnSpc>
                <a:spcPct val="90000"/>
              </a:lnSpc>
              <a:spcAft>
                <a:spcPts val="600"/>
              </a:spcAft>
            </a:pPr>
            <a:r>
              <a:rPr lang="en-NZ" sz="2400" dirty="0">
                <a:solidFill>
                  <a:schemeClr val="accent5"/>
                </a:solidFill>
              </a:rPr>
              <a:t>U</a:t>
            </a:r>
            <a:r>
              <a:rPr lang="en-NZ" sz="2400" dirty="0" smtClean="0">
                <a:solidFill>
                  <a:schemeClr val="accent5"/>
                </a:solidFill>
              </a:rPr>
              <a:t>sername</a:t>
            </a:r>
          </a:p>
          <a:p>
            <a:pPr algn="r">
              <a:lnSpc>
                <a:spcPct val="90000"/>
              </a:lnSpc>
              <a:spcAft>
                <a:spcPts val="600"/>
              </a:spcAft>
            </a:pPr>
            <a:r>
              <a:rPr lang="en-NZ" sz="2400" dirty="0" smtClean="0">
                <a:solidFill>
                  <a:schemeClr val="accent5"/>
                </a:solidFill>
              </a:rPr>
              <a:t>Password </a:t>
            </a:r>
          </a:p>
        </p:txBody>
      </p:sp>
      <p:sp>
        <p:nvSpPr>
          <p:cNvPr id="44" name="TextBox 43"/>
          <p:cNvSpPr txBox="1"/>
          <p:nvPr/>
        </p:nvSpPr>
        <p:spPr>
          <a:xfrm>
            <a:off x="3971554" y="5287508"/>
            <a:ext cx="1795020" cy="1037207"/>
          </a:xfrm>
          <a:prstGeom prst="rect">
            <a:avLst/>
          </a:prstGeom>
          <a:noFill/>
        </p:spPr>
        <p:txBody>
          <a:bodyPr wrap="square" lIns="182880" tIns="146304" rIns="182880" bIns="146304" rtlCol="0">
            <a:spAutoFit/>
          </a:bodyPr>
          <a:lstStyle/>
          <a:p>
            <a:pPr algn="r">
              <a:lnSpc>
                <a:spcPct val="90000"/>
              </a:lnSpc>
              <a:spcAft>
                <a:spcPts val="600"/>
              </a:spcAft>
            </a:pPr>
            <a:r>
              <a:rPr lang="en-NZ" sz="2400" dirty="0">
                <a:solidFill>
                  <a:schemeClr val="accent5"/>
                </a:solidFill>
              </a:rPr>
              <a:t>U</a:t>
            </a:r>
            <a:r>
              <a:rPr lang="en-NZ" sz="2400" dirty="0" smtClean="0">
                <a:solidFill>
                  <a:schemeClr val="accent5"/>
                </a:solidFill>
              </a:rPr>
              <a:t>sername</a:t>
            </a:r>
          </a:p>
          <a:p>
            <a:pPr algn="r">
              <a:lnSpc>
                <a:spcPct val="90000"/>
              </a:lnSpc>
              <a:spcAft>
                <a:spcPts val="600"/>
              </a:spcAft>
            </a:pPr>
            <a:r>
              <a:rPr lang="en-NZ" sz="2400" dirty="0">
                <a:solidFill>
                  <a:schemeClr val="accent5"/>
                </a:solidFill>
              </a:rPr>
              <a:t>P</a:t>
            </a:r>
            <a:r>
              <a:rPr lang="en-NZ" sz="2400" dirty="0" smtClean="0">
                <a:solidFill>
                  <a:schemeClr val="accent5"/>
                </a:solidFill>
              </a:rPr>
              <a:t>assword</a:t>
            </a:r>
          </a:p>
        </p:txBody>
      </p:sp>
      <p:sp>
        <p:nvSpPr>
          <p:cNvPr id="45" name="Down Arrow 44"/>
          <p:cNvSpPr/>
          <p:nvPr/>
        </p:nvSpPr>
        <p:spPr bwMode="auto">
          <a:xfrm rot="5919896">
            <a:off x="5177618" y="2659795"/>
            <a:ext cx="351287" cy="4877327"/>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46" name="TextBox 45"/>
          <p:cNvSpPr txBox="1"/>
          <p:nvPr/>
        </p:nvSpPr>
        <p:spPr>
          <a:xfrm rot="21571994">
            <a:off x="4010579" y="5315252"/>
            <a:ext cx="1795020" cy="960263"/>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Kerberos Ticket</a:t>
            </a:r>
          </a:p>
        </p:txBody>
      </p:sp>
      <p:sp>
        <p:nvSpPr>
          <p:cNvPr id="48" name="TextBox 47"/>
          <p:cNvSpPr txBox="1"/>
          <p:nvPr/>
        </p:nvSpPr>
        <p:spPr>
          <a:xfrm>
            <a:off x="842187" y="2161219"/>
            <a:ext cx="1656184" cy="1446550"/>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Primary</a:t>
            </a:r>
          </a:p>
          <a:p>
            <a:pPr algn="r">
              <a:lnSpc>
                <a:spcPct val="90000"/>
              </a:lnSpc>
              <a:spcAft>
                <a:spcPts val="600"/>
              </a:spcAft>
            </a:pPr>
            <a:r>
              <a:rPr lang="en-NZ" sz="2400" dirty="0" smtClean="0">
                <a:solidFill>
                  <a:schemeClr val="accent5"/>
                </a:solidFill>
              </a:rPr>
              <a:t>Refresh</a:t>
            </a:r>
          </a:p>
          <a:p>
            <a:pPr algn="r">
              <a:lnSpc>
                <a:spcPct val="90000"/>
              </a:lnSpc>
              <a:spcAft>
                <a:spcPts val="600"/>
              </a:spcAft>
            </a:pPr>
            <a:r>
              <a:rPr lang="en-NZ" sz="2400" dirty="0" smtClean="0">
                <a:solidFill>
                  <a:schemeClr val="accent5"/>
                </a:solidFill>
              </a:rPr>
              <a:t>Token </a:t>
            </a:r>
          </a:p>
        </p:txBody>
      </p:sp>
      <p:sp>
        <p:nvSpPr>
          <p:cNvPr id="49" name="TextBox 48"/>
          <p:cNvSpPr txBox="1"/>
          <p:nvPr/>
        </p:nvSpPr>
        <p:spPr>
          <a:xfrm>
            <a:off x="1976340" y="4914915"/>
            <a:ext cx="1203524" cy="627864"/>
          </a:xfrm>
          <a:prstGeom prst="rect">
            <a:avLst/>
          </a:prstGeom>
          <a:noFill/>
        </p:spPr>
        <p:txBody>
          <a:bodyPr wrap="square" lIns="182880" tIns="146304" rIns="182880" bIns="146304" rtlCol="0">
            <a:spAutoFit/>
          </a:bodyPr>
          <a:lstStyle/>
          <a:p>
            <a:pPr algn="ctr">
              <a:lnSpc>
                <a:spcPct val="90000"/>
              </a:lnSpc>
              <a:spcAft>
                <a:spcPts val="600"/>
              </a:spcAft>
            </a:pPr>
            <a:r>
              <a:rPr lang="en-NZ" sz="2400" dirty="0">
                <a:solidFill>
                  <a:schemeClr val="accent5"/>
                </a:solidFill>
              </a:rPr>
              <a:t>P</a:t>
            </a:r>
            <a:r>
              <a:rPr lang="en-NZ" sz="2400" dirty="0" smtClean="0">
                <a:solidFill>
                  <a:schemeClr val="accent5"/>
                </a:solidFill>
              </a:rPr>
              <a:t>RT</a:t>
            </a:r>
          </a:p>
        </p:txBody>
      </p:sp>
      <p:sp>
        <p:nvSpPr>
          <p:cNvPr id="50" name="TextBox 49"/>
          <p:cNvSpPr txBox="1"/>
          <p:nvPr/>
        </p:nvSpPr>
        <p:spPr>
          <a:xfrm>
            <a:off x="1953845" y="5333725"/>
            <a:ext cx="1203524" cy="627864"/>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solidFill>
                  <a:schemeClr val="accent5"/>
                </a:solidFill>
              </a:rPr>
              <a:t>TGT</a:t>
            </a:r>
          </a:p>
        </p:txBody>
      </p:sp>
      <p:grpSp>
        <p:nvGrpSpPr>
          <p:cNvPr id="51" name="Group 50"/>
          <p:cNvGrpSpPr/>
          <p:nvPr/>
        </p:nvGrpSpPr>
        <p:grpSpPr>
          <a:xfrm>
            <a:off x="6975387" y="562008"/>
            <a:ext cx="1494437" cy="1004755"/>
            <a:chOff x="10628955" y="3238085"/>
            <a:chExt cx="1458490" cy="980587"/>
          </a:xfrm>
        </p:grpSpPr>
        <p:pic>
          <p:nvPicPr>
            <p:cNvPr id="52" name="Picture 51"/>
            <p:cNvPicPr>
              <a:picLocks noChangeAspect="1"/>
            </p:cNvPicPr>
            <p:nvPr/>
          </p:nvPicPr>
          <p:blipFill>
            <a:blip r:embed="rId3"/>
            <a:stretch>
              <a:fillRect/>
            </a:stretch>
          </p:blipFill>
          <p:spPr>
            <a:xfrm>
              <a:off x="10628955" y="3238085"/>
              <a:ext cx="1458490" cy="980587"/>
            </a:xfrm>
            <a:prstGeom prst="rect">
              <a:avLst/>
            </a:prstGeom>
          </p:spPr>
        </p:pic>
        <p:sp>
          <p:nvSpPr>
            <p:cNvPr id="53" name="TextBox 52"/>
            <p:cNvSpPr txBox="1"/>
            <p:nvPr/>
          </p:nvSpPr>
          <p:spPr>
            <a:xfrm>
              <a:off x="10691609" y="3647935"/>
              <a:ext cx="1333920"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smtClean="0">
                  <a:solidFill>
                    <a:srgbClr val="FFFFFF"/>
                  </a:solidFill>
                  <a:latin typeface="Segoe UI Light"/>
                  <a:ea typeface="ＭＳ Ｐゴシック" charset="0"/>
                  <a:cs typeface="Segoe UI Light"/>
                </a:rPr>
                <a:t>OneDrive</a:t>
              </a:r>
              <a:endParaRPr lang="en-US" sz="1765" dirty="0">
                <a:solidFill>
                  <a:srgbClr val="FFFFFF"/>
                </a:solidFill>
                <a:latin typeface="Segoe UI Light"/>
                <a:ea typeface="ＭＳ Ｐゴシック" charset="0"/>
                <a:cs typeface="Segoe UI Light"/>
              </a:endParaRPr>
            </a:p>
          </p:txBody>
        </p:sp>
      </p:grpSp>
      <p:grpSp>
        <p:nvGrpSpPr>
          <p:cNvPr id="54" name="Group 53"/>
          <p:cNvGrpSpPr/>
          <p:nvPr/>
        </p:nvGrpSpPr>
        <p:grpSpPr>
          <a:xfrm>
            <a:off x="8249332" y="486178"/>
            <a:ext cx="1783830" cy="1203651"/>
            <a:chOff x="10266385" y="3762279"/>
            <a:chExt cx="1740922" cy="1174699"/>
          </a:xfrm>
        </p:grpSpPr>
        <p:pic>
          <p:nvPicPr>
            <p:cNvPr id="55" name="Picture 54"/>
            <p:cNvPicPr>
              <a:picLocks noChangeAspect="1"/>
            </p:cNvPicPr>
            <p:nvPr/>
          </p:nvPicPr>
          <p:blipFill>
            <a:blip r:embed="rId13"/>
            <a:stretch>
              <a:fillRect/>
            </a:stretch>
          </p:blipFill>
          <p:spPr>
            <a:xfrm>
              <a:off x="10266385" y="3762279"/>
              <a:ext cx="1740922" cy="1174699"/>
            </a:xfrm>
            <a:prstGeom prst="rect">
              <a:avLst/>
            </a:prstGeom>
          </p:spPr>
        </p:pic>
        <p:sp>
          <p:nvSpPr>
            <p:cNvPr id="56" name="TextBox 55"/>
            <p:cNvSpPr txBox="1"/>
            <p:nvPr/>
          </p:nvSpPr>
          <p:spPr>
            <a:xfrm>
              <a:off x="10405117" y="4325388"/>
              <a:ext cx="1489586"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Office 365</a:t>
              </a:r>
            </a:p>
          </p:txBody>
        </p:sp>
      </p:grpSp>
      <p:grpSp>
        <p:nvGrpSpPr>
          <p:cNvPr id="57" name="Group 56"/>
          <p:cNvGrpSpPr/>
          <p:nvPr/>
        </p:nvGrpSpPr>
        <p:grpSpPr>
          <a:xfrm>
            <a:off x="7556295" y="1368568"/>
            <a:ext cx="1488435" cy="1000719"/>
            <a:chOff x="9301960" y="4339948"/>
            <a:chExt cx="1452632" cy="976648"/>
          </a:xfrm>
        </p:grpSpPr>
        <p:pic>
          <p:nvPicPr>
            <p:cNvPr id="58" name="Picture 57"/>
            <p:cNvPicPr>
              <a:picLocks noChangeAspect="1"/>
            </p:cNvPicPr>
            <p:nvPr/>
          </p:nvPicPr>
          <p:blipFill>
            <a:blip r:embed="rId3"/>
            <a:stretch>
              <a:fillRect/>
            </a:stretch>
          </p:blipFill>
          <p:spPr>
            <a:xfrm>
              <a:off x="9301960" y="4339948"/>
              <a:ext cx="1452632" cy="976648"/>
            </a:xfrm>
            <a:prstGeom prst="rect">
              <a:avLst/>
            </a:prstGeom>
          </p:spPr>
        </p:pic>
        <p:sp>
          <p:nvSpPr>
            <p:cNvPr id="59" name="TextBox 58"/>
            <p:cNvSpPr txBox="1"/>
            <p:nvPr/>
          </p:nvSpPr>
          <p:spPr>
            <a:xfrm>
              <a:off x="9610026" y="4769105"/>
              <a:ext cx="919773" cy="238547"/>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smtClean="0">
                  <a:solidFill>
                    <a:srgbClr val="FFFFFF"/>
                  </a:solidFill>
                  <a:latin typeface="Segoe UI Light"/>
                  <a:ea typeface="ＭＳ Ｐゴシック" charset="0"/>
                  <a:cs typeface="Segoe UI Light"/>
                </a:rPr>
                <a:t>Dynamics</a:t>
              </a:r>
              <a:endParaRPr lang="en-US" sz="1765" dirty="0">
                <a:solidFill>
                  <a:srgbClr val="FFFFFF"/>
                </a:solidFill>
                <a:latin typeface="Segoe UI Light"/>
                <a:ea typeface="ＭＳ Ｐゴシック" charset="0"/>
                <a:cs typeface="Segoe UI Light"/>
              </a:endParaRPr>
            </a:p>
          </p:txBody>
        </p:sp>
      </p:grpSp>
      <p:grpSp>
        <p:nvGrpSpPr>
          <p:cNvPr id="60" name="Group 59"/>
          <p:cNvGrpSpPr/>
          <p:nvPr/>
        </p:nvGrpSpPr>
        <p:grpSpPr>
          <a:xfrm>
            <a:off x="8331955" y="4804756"/>
            <a:ext cx="639402" cy="398484"/>
            <a:chOff x="5556947" y="2637516"/>
            <a:chExt cx="869608" cy="541950"/>
          </a:xfrm>
        </p:grpSpPr>
        <p:grpSp>
          <p:nvGrpSpPr>
            <p:cNvPr id="61" name="Group 115"/>
            <p:cNvGrpSpPr>
              <a:grpSpLocks/>
            </p:cNvGrpSpPr>
            <p:nvPr/>
          </p:nvGrpSpPr>
          <p:grpSpPr bwMode="auto">
            <a:xfrm>
              <a:off x="5556947" y="2637516"/>
              <a:ext cx="869608" cy="541950"/>
              <a:chOff x="5437366" y="1237061"/>
              <a:chExt cx="4432300" cy="2764080"/>
            </a:xfrm>
          </p:grpSpPr>
          <p:sp>
            <p:nvSpPr>
              <p:cNvPr id="63" name="Rectangle 62"/>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64" name="Oval 63"/>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65" name="Rectangle 64"/>
              <p:cNvSpPr/>
              <p:nvPr/>
            </p:nvSpPr>
            <p:spPr bwMode="auto">
              <a:xfrm>
                <a:off x="5437366" y="1575520"/>
                <a:ext cx="4432300" cy="2425621"/>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66" name="Oval 65"/>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62"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007233"/>
            </a:solidFill>
            <a:ln>
              <a:noFill/>
            </a:ln>
            <a:extLst/>
          </p:spPr>
          <p:txBody>
            <a:bodyPr/>
            <a:lstStyle/>
            <a:p>
              <a:pPr defTabSz="913244" fontAlgn="base">
                <a:spcBef>
                  <a:spcPct val="0"/>
                </a:spcBef>
                <a:spcAft>
                  <a:spcPct val="0"/>
                </a:spcAft>
                <a:defRPr/>
              </a:pPr>
              <a:endParaRPr lang="en-US" sz="1961">
                <a:noFill/>
                <a:ea typeface="ＭＳ Ｐゴシック" charset="0"/>
              </a:endParaRPr>
            </a:p>
          </p:txBody>
        </p:sp>
      </p:grpSp>
      <p:grpSp>
        <p:nvGrpSpPr>
          <p:cNvPr id="67" name="Group 66"/>
          <p:cNvGrpSpPr/>
          <p:nvPr/>
        </p:nvGrpSpPr>
        <p:grpSpPr>
          <a:xfrm>
            <a:off x="8675143" y="3673472"/>
            <a:ext cx="639402" cy="398484"/>
            <a:chOff x="5556947" y="2637516"/>
            <a:chExt cx="869608" cy="541950"/>
          </a:xfrm>
        </p:grpSpPr>
        <p:grpSp>
          <p:nvGrpSpPr>
            <p:cNvPr id="68" name="Group 115"/>
            <p:cNvGrpSpPr>
              <a:grpSpLocks/>
            </p:cNvGrpSpPr>
            <p:nvPr/>
          </p:nvGrpSpPr>
          <p:grpSpPr bwMode="auto">
            <a:xfrm>
              <a:off x="5556947" y="2637516"/>
              <a:ext cx="869608" cy="541950"/>
              <a:chOff x="5437366" y="1237061"/>
              <a:chExt cx="4432300" cy="2764080"/>
            </a:xfrm>
          </p:grpSpPr>
          <p:sp>
            <p:nvSpPr>
              <p:cNvPr id="70" name="Rectangle 69"/>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71" name="Oval 70"/>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72" name="Rectangle 71"/>
              <p:cNvSpPr/>
              <p:nvPr/>
            </p:nvSpPr>
            <p:spPr bwMode="auto">
              <a:xfrm>
                <a:off x="5437366" y="1575520"/>
                <a:ext cx="4432300" cy="2425621"/>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73" name="Oval 72"/>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69"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442359"/>
            </a:solidFill>
            <a:ln>
              <a:noFill/>
            </a:ln>
            <a:extLst/>
          </p:spPr>
          <p:txBody>
            <a:bodyPr/>
            <a:lstStyle/>
            <a:p>
              <a:pPr defTabSz="913244" fontAlgn="base">
                <a:spcBef>
                  <a:spcPct val="0"/>
                </a:spcBef>
                <a:spcAft>
                  <a:spcPct val="0"/>
                </a:spcAft>
                <a:defRPr/>
              </a:pPr>
              <a:endParaRPr lang="en-US" sz="1961">
                <a:solidFill>
                  <a:srgbClr val="505050"/>
                </a:solidFill>
                <a:ea typeface="ＭＳ Ｐゴシック" charset="0"/>
              </a:endParaRPr>
            </a:p>
          </p:txBody>
        </p:sp>
      </p:grpSp>
      <p:grpSp>
        <p:nvGrpSpPr>
          <p:cNvPr id="74" name="Group 73"/>
          <p:cNvGrpSpPr/>
          <p:nvPr/>
        </p:nvGrpSpPr>
        <p:grpSpPr>
          <a:xfrm>
            <a:off x="9959811" y="4397370"/>
            <a:ext cx="639402" cy="398484"/>
            <a:chOff x="5556947" y="2637516"/>
            <a:chExt cx="869608" cy="541950"/>
          </a:xfrm>
        </p:grpSpPr>
        <p:grpSp>
          <p:nvGrpSpPr>
            <p:cNvPr id="75" name="Group 115"/>
            <p:cNvGrpSpPr>
              <a:grpSpLocks/>
            </p:cNvGrpSpPr>
            <p:nvPr/>
          </p:nvGrpSpPr>
          <p:grpSpPr bwMode="auto">
            <a:xfrm>
              <a:off x="5556947" y="2637516"/>
              <a:ext cx="869608" cy="541950"/>
              <a:chOff x="5437366" y="1237061"/>
              <a:chExt cx="4432300" cy="2764080"/>
            </a:xfrm>
          </p:grpSpPr>
          <p:sp>
            <p:nvSpPr>
              <p:cNvPr id="77" name="Rectangle 76"/>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78" name="Oval 77"/>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79" name="Rectangle 78"/>
              <p:cNvSpPr/>
              <p:nvPr/>
            </p:nvSpPr>
            <p:spPr bwMode="auto">
              <a:xfrm>
                <a:off x="5437366" y="1575520"/>
                <a:ext cx="4432300" cy="2425621"/>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80" name="Oval 79"/>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76"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FF8C00"/>
            </a:solidFill>
            <a:ln>
              <a:noFill/>
            </a:ln>
            <a:extLst/>
          </p:spPr>
          <p:txBody>
            <a:bodyPr/>
            <a:lstStyle/>
            <a:p>
              <a:pPr defTabSz="913244" fontAlgn="base">
                <a:spcBef>
                  <a:spcPct val="0"/>
                </a:spcBef>
                <a:spcAft>
                  <a:spcPct val="0"/>
                </a:spcAft>
                <a:defRPr/>
              </a:pPr>
              <a:endParaRPr lang="en-US" sz="1961">
                <a:solidFill>
                  <a:srgbClr val="505050"/>
                </a:solidFill>
                <a:ea typeface="ＭＳ Ｐゴシック" charset="0"/>
              </a:endParaRPr>
            </a:p>
          </p:txBody>
        </p:sp>
      </p:grpSp>
      <p:grpSp>
        <p:nvGrpSpPr>
          <p:cNvPr id="81" name="Group 80"/>
          <p:cNvGrpSpPr/>
          <p:nvPr/>
        </p:nvGrpSpPr>
        <p:grpSpPr>
          <a:xfrm>
            <a:off x="8480772" y="3744382"/>
            <a:ext cx="1712126" cy="1494579"/>
            <a:chOff x="9673563" y="1959773"/>
            <a:chExt cx="1746705" cy="1524765"/>
          </a:xfrm>
        </p:grpSpPr>
        <p:grpSp>
          <p:nvGrpSpPr>
            <p:cNvPr id="82" name="Group 81"/>
            <p:cNvGrpSpPr/>
            <p:nvPr/>
          </p:nvGrpSpPr>
          <p:grpSpPr>
            <a:xfrm>
              <a:off x="10137646" y="2215552"/>
              <a:ext cx="420672" cy="419860"/>
              <a:chOff x="12908129" y="6174892"/>
              <a:chExt cx="456988" cy="456106"/>
            </a:xfrm>
          </p:grpSpPr>
          <p:sp>
            <p:nvSpPr>
              <p:cNvPr id="110" name="Oval 12"/>
              <p:cNvSpPr>
                <a:spLocks noChangeArrowheads="1"/>
              </p:cNvSpPr>
              <p:nvPr/>
            </p:nvSpPr>
            <p:spPr bwMode="auto">
              <a:xfrm>
                <a:off x="12908129" y="6174892"/>
                <a:ext cx="456988" cy="456106"/>
              </a:xfrm>
              <a:prstGeom prst="ellipse">
                <a:avLst/>
              </a:prstGeom>
              <a:solidFill>
                <a:srgbClr val="00B294">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11" name="Freeform 13"/>
              <p:cNvSpPr>
                <a:spLocks/>
              </p:cNvSpPr>
              <p:nvPr/>
            </p:nvSpPr>
            <p:spPr bwMode="auto">
              <a:xfrm>
                <a:off x="13014672" y="6333385"/>
                <a:ext cx="123272" cy="206921"/>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12" name="Freeform 14"/>
              <p:cNvSpPr>
                <a:spLocks/>
              </p:cNvSpPr>
              <p:nvPr/>
            </p:nvSpPr>
            <p:spPr bwMode="auto">
              <a:xfrm>
                <a:off x="13137063" y="6333385"/>
                <a:ext cx="121511" cy="206921"/>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13" name="Freeform 15"/>
              <p:cNvSpPr>
                <a:spLocks/>
              </p:cNvSpPr>
              <p:nvPr/>
            </p:nvSpPr>
            <p:spPr bwMode="auto">
              <a:xfrm>
                <a:off x="13014672" y="6263824"/>
                <a:ext cx="243903" cy="139121"/>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83" name="Group 82"/>
            <p:cNvGrpSpPr/>
            <p:nvPr/>
          </p:nvGrpSpPr>
          <p:grpSpPr>
            <a:xfrm>
              <a:off x="10821785" y="2860779"/>
              <a:ext cx="511793" cy="510805"/>
              <a:chOff x="12997613" y="6264976"/>
              <a:chExt cx="456988" cy="456106"/>
            </a:xfrm>
          </p:grpSpPr>
          <p:sp>
            <p:nvSpPr>
              <p:cNvPr id="106" name="Oval 12"/>
              <p:cNvSpPr>
                <a:spLocks noChangeArrowheads="1"/>
              </p:cNvSpPr>
              <p:nvPr/>
            </p:nvSpPr>
            <p:spPr bwMode="auto">
              <a:xfrm>
                <a:off x="12997613" y="6264976"/>
                <a:ext cx="456988" cy="456106"/>
              </a:xfrm>
              <a:prstGeom prst="ellipse">
                <a:avLst/>
              </a:prstGeom>
              <a:solidFill>
                <a:srgbClr val="00B294">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7" name="Freeform 13"/>
              <p:cNvSpPr>
                <a:spLocks/>
              </p:cNvSpPr>
              <p:nvPr/>
            </p:nvSpPr>
            <p:spPr bwMode="auto">
              <a:xfrm>
                <a:off x="13104157" y="6423474"/>
                <a:ext cx="123272" cy="206921"/>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8" name="Freeform 14"/>
              <p:cNvSpPr>
                <a:spLocks/>
              </p:cNvSpPr>
              <p:nvPr/>
            </p:nvSpPr>
            <p:spPr bwMode="auto">
              <a:xfrm>
                <a:off x="13226548" y="6423474"/>
                <a:ext cx="121511" cy="206921"/>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9" name="Freeform 15"/>
              <p:cNvSpPr>
                <a:spLocks/>
              </p:cNvSpPr>
              <p:nvPr/>
            </p:nvSpPr>
            <p:spPr bwMode="auto">
              <a:xfrm>
                <a:off x="13104157" y="6353913"/>
                <a:ext cx="243903" cy="139121"/>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84" name="Group 83"/>
            <p:cNvGrpSpPr/>
            <p:nvPr/>
          </p:nvGrpSpPr>
          <p:grpSpPr>
            <a:xfrm>
              <a:off x="10454633" y="2215550"/>
              <a:ext cx="660034" cy="660031"/>
              <a:chOff x="13614635" y="6174652"/>
              <a:chExt cx="456987" cy="456987"/>
            </a:xfrm>
          </p:grpSpPr>
          <p:sp>
            <p:nvSpPr>
              <p:cNvPr id="101" name="Oval 7"/>
              <p:cNvSpPr>
                <a:spLocks noChangeArrowheads="1"/>
              </p:cNvSpPr>
              <p:nvPr/>
            </p:nvSpPr>
            <p:spPr bwMode="auto">
              <a:xfrm>
                <a:off x="13614635" y="6174652"/>
                <a:ext cx="456987" cy="456987"/>
              </a:xfrm>
              <a:prstGeom prst="ellipse">
                <a:avLst/>
              </a:prstGeom>
              <a:solidFill>
                <a:srgbClr val="FFB900">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2" name="Freeform 8"/>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3" name="Freeform 9"/>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4" name="Freeform 10"/>
              <p:cNvSpPr>
                <a:spLocks/>
              </p:cNvSpPr>
              <p:nvPr/>
            </p:nvSpPr>
            <p:spPr bwMode="auto">
              <a:xfrm>
                <a:off x="13843569" y="6333144"/>
                <a:ext cx="121511" cy="20868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5" name="Freeform 11"/>
              <p:cNvSpPr>
                <a:spLocks/>
              </p:cNvSpPr>
              <p:nvPr/>
            </p:nvSpPr>
            <p:spPr bwMode="auto">
              <a:xfrm>
                <a:off x="13722058" y="6263583"/>
                <a:ext cx="243022" cy="140002"/>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85" name="Group 7"/>
            <p:cNvGrpSpPr>
              <a:grpSpLocks/>
            </p:cNvGrpSpPr>
            <p:nvPr/>
          </p:nvGrpSpPr>
          <p:grpSpPr bwMode="auto">
            <a:xfrm>
              <a:off x="10909468" y="1959773"/>
              <a:ext cx="510800" cy="510658"/>
              <a:chOff x="5873289" y="2477014"/>
              <a:chExt cx="1305953" cy="1315159"/>
            </a:xfrm>
          </p:grpSpPr>
          <p:sp>
            <p:nvSpPr>
              <p:cNvPr id="97" name="Freeform 16"/>
              <p:cNvSpPr>
                <a:spLocks/>
              </p:cNvSpPr>
              <p:nvPr/>
            </p:nvSpPr>
            <p:spPr bwMode="auto">
              <a:xfrm>
                <a:off x="5874461" y="2477826"/>
                <a:ext cx="1304514" cy="1314071"/>
              </a:xfrm>
              <a:prstGeom prst="ellipse">
                <a:avLst/>
              </a:prstGeom>
              <a:solidFill>
                <a:schemeClr val="accent4">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8" name="Freeform 19"/>
              <p:cNvSpPr>
                <a:spLocks/>
              </p:cNvSpPr>
              <p:nvPr/>
            </p:nvSpPr>
            <p:spPr bwMode="auto">
              <a:xfrm>
                <a:off x="6179183" y="2934453"/>
                <a:ext cx="350054" cy="5986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9" name="Freeform 20"/>
              <p:cNvSpPr>
                <a:spLocks/>
              </p:cNvSpPr>
              <p:nvPr/>
            </p:nvSpPr>
            <p:spPr bwMode="auto">
              <a:xfrm>
                <a:off x="6529237" y="2934453"/>
                <a:ext cx="347535" cy="5986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100" name="Freeform 21"/>
              <p:cNvSpPr>
                <a:spLocks/>
              </p:cNvSpPr>
              <p:nvPr/>
            </p:nvSpPr>
            <p:spPr bwMode="auto">
              <a:xfrm>
                <a:off x="6179183" y="2734043"/>
                <a:ext cx="697588" cy="398281"/>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86" name="Group 7"/>
            <p:cNvGrpSpPr>
              <a:grpSpLocks/>
            </p:cNvGrpSpPr>
            <p:nvPr/>
          </p:nvGrpSpPr>
          <p:grpSpPr bwMode="auto">
            <a:xfrm>
              <a:off x="10119414" y="2912481"/>
              <a:ext cx="572217" cy="572057"/>
              <a:chOff x="5873289" y="2477014"/>
              <a:chExt cx="1305953" cy="1315159"/>
            </a:xfrm>
          </p:grpSpPr>
          <p:sp>
            <p:nvSpPr>
              <p:cNvPr id="93" name="Freeform 16"/>
              <p:cNvSpPr>
                <a:spLocks/>
              </p:cNvSpPr>
              <p:nvPr/>
            </p:nvSpPr>
            <p:spPr bwMode="auto">
              <a:xfrm>
                <a:off x="5874461" y="2477826"/>
                <a:ext cx="1304514" cy="1314071"/>
              </a:xfrm>
              <a:prstGeom prst="ellipse">
                <a:avLst/>
              </a:prstGeom>
              <a:solidFill>
                <a:schemeClr val="accent4">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4" name="Freeform 19"/>
              <p:cNvSpPr>
                <a:spLocks/>
              </p:cNvSpPr>
              <p:nvPr/>
            </p:nvSpPr>
            <p:spPr bwMode="auto">
              <a:xfrm>
                <a:off x="6179183" y="2934453"/>
                <a:ext cx="350054" cy="5986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5" name="Freeform 20"/>
              <p:cNvSpPr>
                <a:spLocks/>
              </p:cNvSpPr>
              <p:nvPr/>
            </p:nvSpPr>
            <p:spPr bwMode="auto">
              <a:xfrm>
                <a:off x="6529237" y="2934453"/>
                <a:ext cx="347535" cy="5986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6" name="Freeform 21"/>
              <p:cNvSpPr>
                <a:spLocks/>
              </p:cNvSpPr>
              <p:nvPr/>
            </p:nvSpPr>
            <p:spPr bwMode="auto">
              <a:xfrm>
                <a:off x="6179183" y="2734043"/>
                <a:ext cx="697588" cy="398281"/>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87" name="Group 86"/>
            <p:cNvGrpSpPr/>
            <p:nvPr/>
          </p:nvGrpSpPr>
          <p:grpSpPr>
            <a:xfrm>
              <a:off x="9673563" y="2526268"/>
              <a:ext cx="441321" cy="441319"/>
              <a:chOff x="13614635" y="6174652"/>
              <a:chExt cx="456987" cy="456987"/>
            </a:xfrm>
          </p:grpSpPr>
          <p:sp>
            <p:nvSpPr>
              <p:cNvPr id="88" name="Oval 7"/>
              <p:cNvSpPr>
                <a:spLocks noChangeArrowheads="1"/>
              </p:cNvSpPr>
              <p:nvPr/>
            </p:nvSpPr>
            <p:spPr bwMode="auto">
              <a:xfrm>
                <a:off x="13614635" y="6174652"/>
                <a:ext cx="456987" cy="456987"/>
              </a:xfrm>
              <a:prstGeom prst="ellipse">
                <a:avLst/>
              </a:prstGeom>
              <a:solidFill>
                <a:srgbClr val="FFB900">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89" name="Freeform 8"/>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0" name="Freeform 9"/>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1" name="Freeform 10"/>
              <p:cNvSpPr>
                <a:spLocks/>
              </p:cNvSpPr>
              <p:nvPr/>
            </p:nvSpPr>
            <p:spPr bwMode="auto">
              <a:xfrm>
                <a:off x="13843569" y="6333144"/>
                <a:ext cx="121511" cy="20868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2" name="Freeform 11"/>
              <p:cNvSpPr>
                <a:spLocks/>
              </p:cNvSpPr>
              <p:nvPr/>
            </p:nvSpPr>
            <p:spPr bwMode="auto">
              <a:xfrm>
                <a:off x="13722058" y="6263583"/>
                <a:ext cx="243022" cy="140002"/>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pic>
        <p:nvPicPr>
          <p:cNvPr id="114" name="Picture 113"/>
          <p:cNvPicPr>
            <a:picLocks noChangeAspect="1"/>
          </p:cNvPicPr>
          <p:nvPr/>
        </p:nvPicPr>
        <p:blipFill rotWithShape="1">
          <a:blip r:embed="rId14"/>
          <a:srcRect b="27520"/>
          <a:stretch/>
        </p:blipFill>
        <p:spPr>
          <a:xfrm>
            <a:off x="7647239" y="4893401"/>
            <a:ext cx="531738" cy="867157"/>
          </a:xfrm>
          <a:prstGeom prst="rect">
            <a:avLst/>
          </a:prstGeom>
        </p:spPr>
      </p:pic>
      <p:pic>
        <p:nvPicPr>
          <p:cNvPr id="115" name="Picture 114"/>
          <p:cNvPicPr>
            <a:picLocks noChangeAspect="1"/>
          </p:cNvPicPr>
          <p:nvPr/>
        </p:nvPicPr>
        <p:blipFill rotWithShape="1">
          <a:blip r:embed="rId14"/>
          <a:srcRect b="27520"/>
          <a:stretch/>
        </p:blipFill>
        <p:spPr>
          <a:xfrm>
            <a:off x="3695862" y="1189063"/>
            <a:ext cx="531738" cy="867157"/>
          </a:xfrm>
          <a:prstGeom prst="rect">
            <a:avLst/>
          </a:prstGeom>
        </p:spPr>
      </p:pic>
      <p:pic>
        <p:nvPicPr>
          <p:cNvPr id="116" name="Picture 115"/>
          <p:cNvPicPr>
            <a:picLocks noChangeAspect="1"/>
          </p:cNvPicPr>
          <p:nvPr/>
        </p:nvPicPr>
        <p:blipFill>
          <a:blip r:embed="rId15"/>
          <a:stretch>
            <a:fillRect/>
          </a:stretch>
        </p:blipFill>
        <p:spPr>
          <a:xfrm>
            <a:off x="6146229" y="5816793"/>
            <a:ext cx="570768" cy="1074386"/>
          </a:xfrm>
          <a:prstGeom prst="rect">
            <a:avLst/>
          </a:prstGeom>
        </p:spPr>
      </p:pic>
      <p:sp>
        <p:nvSpPr>
          <p:cNvPr id="117" name="Rectangle 116"/>
          <p:cNvSpPr/>
          <p:nvPr/>
        </p:nvSpPr>
        <p:spPr>
          <a:xfrm>
            <a:off x="6768740" y="6549833"/>
            <a:ext cx="4114513" cy="271549"/>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pPr>
            <a:r>
              <a:rPr lang="en-US" sz="1961" dirty="0" smtClean="0">
                <a:solidFill>
                  <a:srgbClr val="FFFFFF"/>
                </a:solidFill>
                <a:latin typeface="Segoe UI Light"/>
                <a:ea typeface="ＭＳ Ｐゴシック" charset="0"/>
                <a:cs typeface="Segoe UI Semibold" panose="020B0702040204020203" pitchFamily="34" charset="0"/>
              </a:rPr>
              <a:t>System Centre Configuration Manager</a:t>
            </a:r>
            <a:endParaRPr lang="en-US" sz="1961" dirty="0">
              <a:solidFill>
                <a:srgbClr val="FFFFFF"/>
              </a:solidFill>
              <a:latin typeface="Segoe UI Light"/>
              <a:ea typeface="ＭＳ Ｐゴシック" charset="0"/>
              <a:cs typeface="Segoe UI Semibold" panose="020B0702040204020203" pitchFamily="34" charset="0"/>
            </a:endParaRPr>
          </a:p>
        </p:txBody>
      </p:sp>
    </p:spTree>
    <p:extLst>
      <p:ext uri="{BB962C8B-B14F-4D97-AF65-F5344CB8AC3E}">
        <p14:creationId xmlns:p14="http://schemas.microsoft.com/office/powerpoint/2010/main" val="3627604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2"/>
                                        </p:tgtEl>
                                      </p:cBhvr>
                                    </p:animEffect>
                                    <p:set>
                                      <p:cBhvr>
                                        <p:cTn id="18" dur="1" fill="hold">
                                          <p:stCondLst>
                                            <p:cond delay="499"/>
                                          </p:stCondLst>
                                        </p:cTn>
                                        <p:tgtEl>
                                          <p:spTgt spid="4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xit" presetSubtype="0" fill="hold" grpId="1" nodeType="with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4"/>
                                        </p:tgtEl>
                                      </p:cBhvr>
                                    </p:animEffect>
                                    <p:set>
                                      <p:cBhvr>
                                        <p:cTn id="50" dur="1" fill="hold">
                                          <p:stCondLst>
                                            <p:cond delay="499"/>
                                          </p:stCondLst>
                                        </p:cTn>
                                        <p:tgtEl>
                                          <p:spTgt spid="44"/>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3" grpId="0" animBg="1"/>
      <p:bldP spid="43" grpId="1" animBg="1"/>
      <p:bldP spid="41" grpId="0" animBg="1"/>
      <p:bldP spid="41" grpId="1" animBg="1"/>
      <p:bldP spid="42" grpId="0"/>
      <p:bldP spid="42" grpId="1"/>
      <p:bldP spid="44" grpId="0"/>
      <p:bldP spid="44" grpId="1"/>
      <p:bldP spid="45" grpId="0" animBg="1"/>
      <p:bldP spid="46" grpId="0"/>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8331955" y="4804756"/>
            <a:ext cx="639402" cy="398484"/>
            <a:chOff x="5556947" y="2637516"/>
            <a:chExt cx="869608" cy="541950"/>
          </a:xfrm>
        </p:grpSpPr>
        <p:grpSp>
          <p:nvGrpSpPr>
            <p:cNvPr id="103" name="Group 115"/>
            <p:cNvGrpSpPr>
              <a:grpSpLocks/>
            </p:cNvGrpSpPr>
            <p:nvPr/>
          </p:nvGrpSpPr>
          <p:grpSpPr bwMode="auto">
            <a:xfrm>
              <a:off x="5556947" y="2637516"/>
              <a:ext cx="869608" cy="541950"/>
              <a:chOff x="5437366" y="1237061"/>
              <a:chExt cx="4432300" cy="2764080"/>
            </a:xfrm>
          </p:grpSpPr>
          <p:sp>
            <p:nvSpPr>
              <p:cNvPr id="105" name="Rectangle 104"/>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106" name="Oval 105"/>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107" name="Rectangle 106"/>
              <p:cNvSpPr/>
              <p:nvPr/>
            </p:nvSpPr>
            <p:spPr bwMode="auto">
              <a:xfrm>
                <a:off x="5437366" y="1575520"/>
                <a:ext cx="4432300" cy="2425621"/>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108" name="Oval 107"/>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104"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007233"/>
            </a:solidFill>
            <a:ln>
              <a:noFill/>
            </a:ln>
            <a:extLst/>
          </p:spPr>
          <p:txBody>
            <a:bodyPr/>
            <a:lstStyle/>
            <a:p>
              <a:pPr defTabSz="913244" fontAlgn="base">
                <a:spcBef>
                  <a:spcPct val="0"/>
                </a:spcBef>
                <a:spcAft>
                  <a:spcPct val="0"/>
                </a:spcAft>
                <a:defRPr/>
              </a:pPr>
              <a:endParaRPr lang="en-US" sz="1961">
                <a:noFill/>
                <a:ea typeface="ＭＳ Ｐゴシック" charset="0"/>
              </a:endParaRPr>
            </a:p>
          </p:txBody>
        </p:sp>
      </p:grpSp>
      <p:grpSp>
        <p:nvGrpSpPr>
          <p:cNvPr id="56" name="Group 55"/>
          <p:cNvGrpSpPr/>
          <p:nvPr/>
        </p:nvGrpSpPr>
        <p:grpSpPr>
          <a:xfrm>
            <a:off x="8675143" y="3673472"/>
            <a:ext cx="639402" cy="398484"/>
            <a:chOff x="5556947" y="2637516"/>
            <a:chExt cx="869608" cy="541950"/>
          </a:xfrm>
        </p:grpSpPr>
        <p:grpSp>
          <p:nvGrpSpPr>
            <p:cNvPr id="97" name="Group 115"/>
            <p:cNvGrpSpPr>
              <a:grpSpLocks/>
            </p:cNvGrpSpPr>
            <p:nvPr/>
          </p:nvGrpSpPr>
          <p:grpSpPr bwMode="auto">
            <a:xfrm>
              <a:off x="5556947" y="2637516"/>
              <a:ext cx="869608" cy="541950"/>
              <a:chOff x="5437366" y="1237061"/>
              <a:chExt cx="4432300" cy="2764080"/>
            </a:xfrm>
          </p:grpSpPr>
          <p:sp>
            <p:nvSpPr>
              <p:cNvPr id="99" name="Rectangle 98"/>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100" name="Oval 99"/>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101" name="Rectangle 100"/>
              <p:cNvSpPr/>
              <p:nvPr/>
            </p:nvSpPr>
            <p:spPr bwMode="auto">
              <a:xfrm>
                <a:off x="5437366" y="1575520"/>
                <a:ext cx="4432300" cy="2425621"/>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102" name="Oval 101"/>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98"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442359"/>
            </a:solidFill>
            <a:ln>
              <a:noFill/>
            </a:ln>
            <a:extLst/>
          </p:spPr>
          <p:txBody>
            <a:bodyPr/>
            <a:lstStyle/>
            <a:p>
              <a:pPr defTabSz="913244" fontAlgn="base">
                <a:spcBef>
                  <a:spcPct val="0"/>
                </a:spcBef>
                <a:spcAft>
                  <a:spcPct val="0"/>
                </a:spcAft>
                <a:defRPr/>
              </a:pPr>
              <a:endParaRPr lang="en-US" sz="1961">
                <a:solidFill>
                  <a:srgbClr val="505050"/>
                </a:solidFill>
                <a:ea typeface="ＭＳ Ｐゴシック" charset="0"/>
              </a:endParaRPr>
            </a:p>
          </p:txBody>
        </p:sp>
      </p:grpSp>
      <p:grpSp>
        <p:nvGrpSpPr>
          <p:cNvPr id="57" name="Group 56"/>
          <p:cNvGrpSpPr/>
          <p:nvPr/>
        </p:nvGrpSpPr>
        <p:grpSpPr>
          <a:xfrm>
            <a:off x="9959811" y="4397370"/>
            <a:ext cx="639402" cy="398484"/>
            <a:chOff x="5556947" y="2637516"/>
            <a:chExt cx="869608" cy="541950"/>
          </a:xfrm>
        </p:grpSpPr>
        <p:grpSp>
          <p:nvGrpSpPr>
            <p:cNvPr id="91" name="Group 115"/>
            <p:cNvGrpSpPr>
              <a:grpSpLocks/>
            </p:cNvGrpSpPr>
            <p:nvPr/>
          </p:nvGrpSpPr>
          <p:grpSpPr bwMode="auto">
            <a:xfrm>
              <a:off x="5556947" y="2637516"/>
              <a:ext cx="869608" cy="541950"/>
              <a:chOff x="5437366" y="1237061"/>
              <a:chExt cx="4432300" cy="2764080"/>
            </a:xfrm>
          </p:grpSpPr>
          <p:sp>
            <p:nvSpPr>
              <p:cNvPr id="93" name="Rectangle 92"/>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94" name="Oval 93"/>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95" name="Rectangle 94"/>
              <p:cNvSpPr/>
              <p:nvPr/>
            </p:nvSpPr>
            <p:spPr bwMode="auto">
              <a:xfrm>
                <a:off x="5437366" y="1575520"/>
                <a:ext cx="4432300" cy="2425621"/>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96" name="Oval 95"/>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92"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FF8C00"/>
            </a:solidFill>
            <a:ln>
              <a:noFill/>
            </a:ln>
            <a:extLst/>
          </p:spPr>
          <p:txBody>
            <a:bodyPr/>
            <a:lstStyle/>
            <a:p>
              <a:pPr defTabSz="913244" fontAlgn="base">
                <a:spcBef>
                  <a:spcPct val="0"/>
                </a:spcBef>
                <a:spcAft>
                  <a:spcPct val="0"/>
                </a:spcAft>
                <a:defRPr/>
              </a:pPr>
              <a:endParaRPr lang="en-US" sz="1961">
                <a:solidFill>
                  <a:srgbClr val="505050"/>
                </a:solidFill>
                <a:ea typeface="ＭＳ Ｐゴシック" charset="0"/>
              </a:endParaRPr>
            </a:p>
          </p:txBody>
        </p:sp>
      </p:grpSp>
      <p:grpSp>
        <p:nvGrpSpPr>
          <p:cNvPr id="58" name="Group 57"/>
          <p:cNvGrpSpPr/>
          <p:nvPr/>
        </p:nvGrpSpPr>
        <p:grpSpPr>
          <a:xfrm>
            <a:off x="8480772" y="3744382"/>
            <a:ext cx="1712126" cy="1494579"/>
            <a:chOff x="9673563" y="1959773"/>
            <a:chExt cx="1746705" cy="1524765"/>
          </a:xfrm>
        </p:grpSpPr>
        <p:grpSp>
          <p:nvGrpSpPr>
            <p:cNvPr id="59" name="Group 58"/>
            <p:cNvGrpSpPr/>
            <p:nvPr/>
          </p:nvGrpSpPr>
          <p:grpSpPr>
            <a:xfrm>
              <a:off x="10137646" y="2215552"/>
              <a:ext cx="420672" cy="419860"/>
              <a:chOff x="12908129" y="6174892"/>
              <a:chExt cx="456988" cy="456106"/>
            </a:xfrm>
          </p:grpSpPr>
          <p:sp>
            <p:nvSpPr>
              <p:cNvPr id="87" name="Oval 12"/>
              <p:cNvSpPr>
                <a:spLocks noChangeArrowheads="1"/>
              </p:cNvSpPr>
              <p:nvPr/>
            </p:nvSpPr>
            <p:spPr bwMode="auto">
              <a:xfrm>
                <a:off x="12908129" y="6174892"/>
                <a:ext cx="456988" cy="456106"/>
              </a:xfrm>
              <a:prstGeom prst="ellipse">
                <a:avLst/>
              </a:prstGeom>
              <a:solidFill>
                <a:srgbClr val="00B294">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88" name="Freeform 13"/>
              <p:cNvSpPr>
                <a:spLocks/>
              </p:cNvSpPr>
              <p:nvPr/>
            </p:nvSpPr>
            <p:spPr bwMode="auto">
              <a:xfrm>
                <a:off x="13014672" y="6333385"/>
                <a:ext cx="123272" cy="206921"/>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89" name="Freeform 14"/>
              <p:cNvSpPr>
                <a:spLocks/>
              </p:cNvSpPr>
              <p:nvPr/>
            </p:nvSpPr>
            <p:spPr bwMode="auto">
              <a:xfrm>
                <a:off x="13137063" y="6333385"/>
                <a:ext cx="121511" cy="206921"/>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90" name="Freeform 15"/>
              <p:cNvSpPr>
                <a:spLocks/>
              </p:cNvSpPr>
              <p:nvPr/>
            </p:nvSpPr>
            <p:spPr bwMode="auto">
              <a:xfrm>
                <a:off x="13014672" y="6263824"/>
                <a:ext cx="243903" cy="139121"/>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60" name="Group 59"/>
            <p:cNvGrpSpPr/>
            <p:nvPr/>
          </p:nvGrpSpPr>
          <p:grpSpPr>
            <a:xfrm>
              <a:off x="10821785" y="2860779"/>
              <a:ext cx="511793" cy="510805"/>
              <a:chOff x="12997613" y="6264976"/>
              <a:chExt cx="456988" cy="456106"/>
            </a:xfrm>
          </p:grpSpPr>
          <p:sp>
            <p:nvSpPr>
              <p:cNvPr id="83" name="Oval 12"/>
              <p:cNvSpPr>
                <a:spLocks noChangeArrowheads="1"/>
              </p:cNvSpPr>
              <p:nvPr/>
            </p:nvSpPr>
            <p:spPr bwMode="auto">
              <a:xfrm>
                <a:off x="12997613" y="6264976"/>
                <a:ext cx="456988" cy="456106"/>
              </a:xfrm>
              <a:prstGeom prst="ellipse">
                <a:avLst/>
              </a:prstGeom>
              <a:solidFill>
                <a:srgbClr val="00B294">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84" name="Freeform 13"/>
              <p:cNvSpPr>
                <a:spLocks/>
              </p:cNvSpPr>
              <p:nvPr/>
            </p:nvSpPr>
            <p:spPr bwMode="auto">
              <a:xfrm>
                <a:off x="13104157" y="6423474"/>
                <a:ext cx="123272" cy="206921"/>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85" name="Freeform 14"/>
              <p:cNvSpPr>
                <a:spLocks/>
              </p:cNvSpPr>
              <p:nvPr/>
            </p:nvSpPr>
            <p:spPr bwMode="auto">
              <a:xfrm>
                <a:off x="13226548" y="6423474"/>
                <a:ext cx="121511" cy="206921"/>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86" name="Freeform 15"/>
              <p:cNvSpPr>
                <a:spLocks/>
              </p:cNvSpPr>
              <p:nvPr/>
            </p:nvSpPr>
            <p:spPr bwMode="auto">
              <a:xfrm>
                <a:off x="13104157" y="6353913"/>
                <a:ext cx="243903" cy="139121"/>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61" name="Group 60"/>
            <p:cNvGrpSpPr/>
            <p:nvPr/>
          </p:nvGrpSpPr>
          <p:grpSpPr>
            <a:xfrm>
              <a:off x="10454633" y="2215550"/>
              <a:ext cx="660034" cy="660031"/>
              <a:chOff x="13614635" y="6174652"/>
              <a:chExt cx="456987" cy="456987"/>
            </a:xfrm>
          </p:grpSpPr>
          <p:sp>
            <p:nvSpPr>
              <p:cNvPr id="78" name="Oval 7"/>
              <p:cNvSpPr>
                <a:spLocks noChangeArrowheads="1"/>
              </p:cNvSpPr>
              <p:nvPr/>
            </p:nvSpPr>
            <p:spPr bwMode="auto">
              <a:xfrm>
                <a:off x="13614635" y="6174652"/>
                <a:ext cx="456987" cy="456987"/>
              </a:xfrm>
              <a:prstGeom prst="ellipse">
                <a:avLst/>
              </a:prstGeom>
              <a:solidFill>
                <a:srgbClr val="FFB900">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79" name="Freeform 8"/>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80" name="Freeform 9"/>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81" name="Freeform 10"/>
              <p:cNvSpPr>
                <a:spLocks/>
              </p:cNvSpPr>
              <p:nvPr/>
            </p:nvSpPr>
            <p:spPr bwMode="auto">
              <a:xfrm>
                <a:off x="13843569" y="6333144"/>
                <a:ext cx="121511" cy="20868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82" name="Freeform 11"/>
              <p:cNvSpPr>
                <a:spLocks/>
              </p:cNvSpPr>
              <p:nvPr/>
            </p:nvSpPr>
            <p:spPr bwMode="auto">
              <a:xfrm>
                <a:off x="13722058" y="6263583"/>
                <a:ext cx="243022" cy="140002"/>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62" name="Group 7"/>
            <p:cNvGrpSpPr>
              <a:grpSpLocks/>
            </p:cNvGrpSpPr>
            <p:nvPr/>
          </p:nvGrpSpPr>
          <p:grpSpPr bwMode="auto">
            <a:xfrm>
              <a:off x="10909468" y="1959773"/>
              <a:ext cx="510800" cy="510658"/>
              <a:chOff x="5873289" y="2477014"/>
              <a:chExt cx="1305953" cy="1315159"/>
            </a:xfrm>
          </p:grpSpPr>
          <p:sp>
            <p:nvSpPr>
              <p:cNvPr id="74" name="Freeform 16"/>
              <p:cNvSpPr>
                <a:spLocks/>
              </p:cNvSpPr>
              <p:nvPr/>
            </p:nvSpPr>
            <p:spPr bwMode="auto">
              <a:xfrm>
                <a:off x="5874461" y="2477826"/>
                <a:ext cx="1304514" cy="1314071"/>
              </a:xfrm>
              <a:prstGeom prst="ellipse">
                <a:avLst/>
              </a:prstGeom>
              <a:solidFill>
                <a:schemeClr val="accent4">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75" name="Freeform 19"/>
              <p:cNvSpPr>
                <a:spLocks/>
              </p:cNvSpPr>
              <p:nvPr/>
            </p:nvSpPr>
            <p:spPr bwMode="auto">
              <a:xfrm>
                <a:off x="6179183" y="2934453"/>
                <a:ext cx="350054" cy="5986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76" name="Freeform 20"/>
              <p:cNvSpPr>
                <a:spLocks/>
              </p:cNvSpPr>
              <p:nvPr/>
            </p:nvSpPr>
            <p:spPr bwMode="auto">
              <a:xfrm>
                <a:off x="6529237" y="2934453"/>
                <a:ext cx="347535" cy="5986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77" name="Freeform 21"/>
              <p:cNvSpPr>
                <a:spLocks/>
              </p:cNvSpPr>
              <p:nvPr/>
            </p:nvSpPr>
            <p:spPr bwMode="auto">
              <a:xfrm>
                <a:off x="6179183" y="2734043"/>
                <a:ext cx="697588" cy="398281"/>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63" name="Group 7"/>
            <p:cNvGrpSpPr>
              <a:grpSpLocks/>
            </p:cNvGrpSpPr>
            <p:nvPr/>
          </p:nvGrpSpPr>
          <p:grpSpPr bwMode="auto">
            <a:xfrm>
              <a:off x="10119414" y="2912481"/>
              <a:ext cx="572217" cy="572057"/>
              <a:chOff x="5873289" y="2477014"/>
              <a:chExt cx="1305953" cy="1315159"/>
            </a:xfrm>
          </p:grpSpPr>
          <p:sp>
            <p:nvSpPr>
              <p:cNvPr id="70" name="Freeform 16"/>
              <p:cNvSpPr>
                <a:spLocks/>
              </p:cNvSpPr>
              <p:nvPr/>
            </p:nvSpPr>
            <p:spPr bwMode="auto">
              <a:xfrm>
                <a:off x="5874461" y="2477826"/>
                <a:ext cx="1304514" cy="1314071"/>
              </a:xfrm>
              <a:prstGeom prst="ellipse">
                <a:avLst/>
              </a:prstGeom>
              <a:solidFill>
                <a:schemeClr val="accent4">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71" name="Freeform 19"/>
              <p:cNvSpPr>
                <a:spLocks/>
              </p:cNvSpPr>
              <p:nvPr/>
            </p:nvSpPr>
            <p:spPr bwMode="auto">
              <a:xfrm>
                <a:off x="6179183" y="2934453"/>
                <a:ext cx="350054" cy="5986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72" name="Freeform 20"/>
              <p:cNvSpPr>
                <a:spLocks/>
              </p:cNvSpPr>
              <p:nvPr/>
            </p:nvSpPr>
            <p:spPr bwMode="auto">
              <a:xfrm>
                <a:off x="6529237" y="2934453"/>
                <a:ext cx="347535" cy="5986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73" name="Freeform 21"/>
              <p:cNvSpPr>
                <a:spLocks/>
              </p:cNvSpPr>
              <p:nvPr/>
            </p:nvSpPr>
            <p:spPr bwMode="auto">
              <a:xfrm>
                <a:off x="6179183" y="2734043"/>
                <a:ext cx="697588" cy="398281"/>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nvGrpSpPr>
            <p:cNvPr id="64" name="Group 63"/>
            <p:cNvGrpSpPr/>
            <p:nvPr/>
          </p:nvGrpSpPr>
          <p:grpSpPr>
            <a:xfrm>
              <a:off x="9673563" y="2526268"/>
              <a:ext cx="441321" cy="441319"/>
              <a:chOff x="13614635" y="6174652"/>
              <a:chExt cx="456987" cy="456987"/>
            </a:xfrm>
          </p:grpSpPr>
          <p:sp>
            <p:nvSpPr>
              <p:cNvPr id="65" name="Oval 7"/>
              <p:cNvSpPr>
                <a:spLocks noChangeArrowheads="1"/>
              </p:cNvSpPr>
              <p:nvPr/>
            </p:nvSpPr>
            <p:spPr bwMode="auto">
              <a:xfrm>
                <a:off x="13614635" y="6174652"/>
                <a:ext cx="456987" cy="456987"/>
              </a:xfrm>
              <a:prstGeom prst="ellipse">
                <a:avLst/>
              </a:prstGeom>
              <a:solidFill>
                <a:srgbClr val="FFB900">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66" name="Freeform 8"/>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67" name="Freeform 9"/>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68" name="Freeform 10"/>
              <p:cNvSpPr>
                <a:spLocks/>
              </p:cNvSpPr>
              <p:nvPr/>
            </p:nvSpPr>
            <p:spPr bwMode="auto">
              <a:xfrm>
                <a:off x="13843569" y="6333144"/>
                <a:ext cx="121511" cy="20868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sp>
            <p:nvSpPr>
              <p:cNvPr id="69" name="Freeform 11"/>
              <p:cNvSpPr>
                <a:spLocks/>
              </p:cNvSpPr>
              <p:nvPr/>
            </p:nvSpPr>
            <p:spPr bwMode="auto">
              <a:xfrm>
                <a:off x="13722058" y="6263583"/>
                <a:ext cx="243022" cy="140002"/>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139">
                  <a:defRPr/>
                </a:pPr>
                <a:endParaRPr lang="en-US">
                  <a:solidFill>
                    <a:srgbClr val="505050"/>
                  </a:solidFill>
                  <a:ea typeface="ＭＳ Ｐゴシック" charset="0"/>
                </a:endParaRPr>
              </a:p>
            </p:txBody>
          </p:sp>
        </p:grpSp>
      </p:grpSp>
      <p:sp>
        <p:nvSpPr>
          <p:cNvPr id="43" name="Down Arrow 42"/>
          <p:cNvSpPr/>
          <p:nvPr/>
        </p:nvSpPr>
        <p:spPr bwMode="auto">
          <a:xfrm rot="14473594">
            <a:off x="5017080" y="658990"/>
            <a:ext cx="351287" cy="4877327"/>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37" name="Group 36"/>
          <p:cNvGrpSpPr/>
          <p:nvPr/>
        </p:nvGrpSpPr>
        <p:grpSpPr>
          <a:xfrm>
            <a:off x="660201" y="418779"/>
            <a:ext cx="1895406" cy="1274338"/>
            <a:chOff x="7508894" y="4145334"/>
            <a:chExt cx="2628527" cy="1767237"/>
          </a:xfrm>
        </p:grpSpPr>
        <p:pic>
          <p:nvPicPr>
            <p:cNvPr id="38" name="Picture 37"/>
            <p:cNvPicPr>
              <a:picLocks noChangeAspect="1"/>
            </p:cNvPicPr>
            <p:nvPr/>
          </p:nvPicPr>
          <p:blipFill>
            <a:blip r:embed="rId3"/>
            <a:stretch>
              <a:fillRect/>
            </a:stretch>
          </p:blipFill>
          <p:spPr>
            <a:xfrm>
              <a:off x="7508894" y="4145334"/>
              <a:ext cx="2628527" cy="1767237"/>
            </a:xfrm>
            <a:prstGeom prst="rect">
              <a:avLst/>
            </a:prstGeom>
          </p:spPr>
        </p:pic>
        <p:sp>
          <p:nvSpPr>
            <p:cNvPr id="39" name="TextBox 38"/>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grpSp>
        <p:nvGrpSpPr>
          <p:cNvPr id="15" name="Group 14"/>
          <p:cNvGrpSpPr/>
          <p:nvPr/>
        </p:nvGrpSpPr>
        <p:grpSpPr>
          <a:xfrm>
            <a:off x="7137101" y="4924870"/>
            <a:ext cx="4464495" cy="1488688"/>
            <a:chOff x="452147" y="2891637"/>
            <a:chExt cx="1370087" cy="456857"/>
          </a:xfrm>
        </p:grpSpPr>
        <p:sp>
          <p:nvSpPr>
            <p:cNvPr id="20" name="Rectangle 19"/>
            <p:cNvSpPr/>
            <p:nvPr/>
          </p:nvSpPr>
          <p:spPr>
            <a:xfrm>
              <a:off x="1195214" y="3078743"/>
              <a:ext cx="627020" cy="166669"/>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pPr>
              <a:r>
                <a:rPr lang="en-US" sz="1961" dirty="0">
                  <a:solidFill>
                    <a:srgbClr val="FFFFFF"/>
                  </a:solidFill>
                  <a:latin typeface="Segoe UI Light"/>
                  <a:ea typeface="ＭＳ Ｐゴシック" charset="0"/>
                  <a:cs typeface="Segoe UI Semibold" panose="020B0702040204020203" pitchFamily="34" charset="0"/>
                </a:rPr>
                <a:t>Windows Server</a:t>
              </a:r>
            </a:p>
            <a:p>
              <a:pPr defTabSz="895919" fontAlgn="base">
                <a:lnSpc>
                  <a:spcPct val="90000"/>
                </a:lnSpc>
                <a:spcBef>
                  <a:spcPct val="0"/>
                </a:spcBef>
                <a:spcAft>
                  <a:spcPct val="0"/>
                </a:spcAft>
                <a:buSzPct val="80000"/>
              </a:pPr>
              <a:r>
                <a:rPr lang="en-US" sz="1961" dirty="0">
                  <a:solidFill>
                    <a:srgbClr val="FFFFFF"/>
                  </a:solidFill>
                  <a:latin typeface="Segoe UI Light"/>
                  <a:ea typeface="ＭＳ Ｐゴシック" charset="0"/>
                  <a:cs typeface="Segoe UI Semibold" panose="020B0702040204020203" pitchFamily="34" charset="0"/>
                </a:rPr>
                <a:t>Active Directory</a:t>
              </a:r>
            </a:p>
          </p:txBody>
        </p:sp>
        <p:pic>
          <p:nvPicPr>
            <p:cNvPr id="17" name="Picture 16"/>
            <p:cNvPicPr>
              <a:picLocks noChangeAspect="1"/>
            </p:cNvPicPr>
            <p:nvPr/>
          </p:nvPicPr>
          <p:blipFill>
            <a:blip r:embed="rId4"/>
            <a:stretch>
              <a:fillRect/>
            </a:stretch>
          </p:blipFill>
          <p:spPr>
            <a:xfrm>
              <a:off x="452147" y="2891637"/>
              <a:ext cx="690146" cy="456857"/>
            </a:xfrm>
            <a:prstGeom prst="rect">
              <a:avLst/>
            </a:prstGeom>
          </p:spPr>
        </p:pic>
      </p:grpSp>
      <p:grpSp>
        <p:nvGrpSpPr>
          <p:cNvPr id="21" name="Group 20"/>
          <p:cNvGrpSpPr/>
          <p:nvPr/>
        </p:nvGrpSpPr>
        <p:grpSpPr>
          <a:xfrm>
            <a:off x="2084791" y="4119121"/>
            <a:ext cx="819115" cy="837038"/>
            <a:chOff x="2499131" y="3956368"/>
            <a:chExt cx="819115" cy="837038"/>
          </a:xfrm>
        </p:grpSpPr>
        <p:pic>
          <p:nvPicPr>
            <p:cNvPr id="22" name="Picture 21"/>
            <p:cNvPicPr>
              <a:picLocks noChangeAspect="1"/>
            </p:cNvPicPr>
            <p:nvPr/>
          </p:nvPicPr>
          <p:blipFill>
            <a:blip r:embed="rId5"/>
            <a:stretch>
              <a:fillRect/>
            </a:stretch>
          </p:blipFill>
          <p:spPr>
            <a:xfrm>
              <a:off x="2657471" y="3956368"/>
              <a:ext cx="660775" cy="411299"/>
            </a:xfrm>
            <a:prstGeom prst="rect">
              <a:avLst/>
            </a:prstGeom>
          </p:spPr>
        </p:pic>
        <p:pic>
          <p:nvPicPr>
            <p:cNvPr id="23" name="Picture 22"/>
            <p:cNvPicPr>
              <a:picLocks noChangeAspect="1"/>
            </p:cNvPicPr>
            <p:nvPr/>
          </p:nvPicPr>
          <p:blipFill>
            <a:blip r:embed="rId6"/>
            <a:stretch>
              <a:fillRect/>
            </a:stretch>
          </p:blipFill>
          <p:spPr>
            <a:xfrm>
              <a:off x="2674446" y="4361880"/>
              <a:ext cx="640548" cy="431526"/>
            </a:xfrm>
            <a:prstGeom prst="rect">
              <a:avLst/>
            </a:prstGeom>
          </p:spPr>
        </p:pic>
        <p:pic>
          <p:nvPicPr>
            <p:cNvPr id="24" name="Picture 23"/>
            <p:cNvPicPr>
              <a:picLocks noChangeAspect="1"/>
            </p:cNvPicPr>
            <p:nvPr/>
          </p:nvPicPr>
          <p:blipFill>
            <a:blip r:embed="rId7"/>
            <a:stretch>
              <a:fillRect/>
            </a:stretch>
          </p:blipFill>
          <p:spPr>
            <a:xfrm rot="16200000">
              <a:off x="2283368" y="4273236"/>
              <a:ext cx="471982" cy="40456"/>
            </a:xfrm>
            <a:prstGeom prst="rect">
              <a:avLst/>
            </a:prstGeom>
          </p:spPr>
        </p:pic>
      </p:grpSp>
      <p:pic>
        <p:nvPicPr>
          <p:cNvPr id="25" name="Picture 24"/>
          <p:cNvPicPr>
            <a:picLocks noChangeAspect="1"/>
          </p:cNvPicPr>
          <p:nvPr/>
        </p:nvPicPr>
        <p:blipFill>
          <a:blip r:embed="rId8"/>
          <a:stretch>
            <a:fillRect/>
          </a:stretch>
        </p:blipFill>
        <p:spPr>
          <a:xfrm>
            <a:off x="1164419" y="3644886"/>
            <a:ext cx="920372" cy="2505456"/>
          </a:xfrm>
          <a:prstGeom prst="rect">
            <a:avLst/>
          </a:prstGeom>
        </p:spPr>
      </p:pic>
      <p:pic>
        <p:nvPicPr>
          <p:cNvPr id="27" name="Picture 26"/>
          <p:cNvPicPr>
            <a:picLocks noChangeAspect="1"/>
          </p:cNvPicPr>
          <p:nvPr/>
        </p:nvPicPr>
        <p:blipFill>
          <a:blip r:embed="rId9"/>
          <a:stretch>
            <a:fillRect/>
          </a:stretch>
        </p:blipFill>
        <p:spPr>
          <a:xfrm>
            <a:off x="11618837" y="112886"/>
            <a:ext cx="482386" cy="583351"/>
          </a:xfrm>
          <a:prstGeom prst="rect">
            <a:avLst/>
          </a:prstGeom>
        </p:spPr>
      </p:pic>
      <p:grpSp>
        <p:nvGrpSpPr>
          <p:cNvPr id="28" name="Group 27"/>
          <p:cNvGrpSpPr/>
          <p:nvPr/>
        </p:nvGrpSpPr>
        <p:grpSpPr>
          <a:xfrm>
            <a:off x="2084791" y="328910"/>
            <a:ext cx="5225924" cy="1638258"/>
            <a:chOff x="5079169" y="4224074"/>
            <a:chExt cx="5330714" cy="1671108"/>
          </a:xfrm>
        </p:grpSpPr>
        <p:grpSp>
          <p:nvGrpSpPr>
            <p:cNvPr id="29" name="Group 28"/>
            <p:cNvGrpSpPr/>
            <p:nvPr/>
          </p:nvGrpSpPr>
          <p:grpSpPr>
            <a:xfrm>
              <a:off x="5079169" y="4224074"/>
              <a:ext cx="2338242" cy="1671108"/>
              <a:chOff x="5084066" y="4224074"/>
              <a:chExt cx="2338242" cy="1671108"/>
            </a:xfrm>
          </p:grpSpPr>
          <p:grpSp>
            <p:nvGrpSpPr>
              <p:cNvPr id="31" name="Group 30"/>
              <p:cNvGrpSpPr/>
              <p:nvPr/>
            </p:nvGrpSpPr>
            <p:grpSpPr>
              <a:xfrm>
                <a:off x="5084066" y="4224074"/>
                <a:ext cx="2338242" cy="1671108"/>
                <a:chOff x="2658482" y="4224074"/>
                <a:chExt cx="2338242" cy="1671108"/>
              </a:xfrm>
            </p:grpSpPr>
            <p:grpSp>
              <p:nvGrpSpPr>
                <p:cNvPr id="33" name="Group 32"/>
                <p:cNvGrpSpPr/>
                <p:nvPr/>
              </p:nvGrpSpPr>
              <p:grpSpPr>
                <a:xfrm>
                  <a:off x="2658482" y="4224074"/>
                  <a:ext cx="2338242" cy="1671108"/>
                  <a:chOff x="2658482" y="4224074"/>
                  <a:chExt cx="2338242" cy="1671108"/>
                </a:xfrm>
              </p:grpSpPr>
              <p:pic>
                <p:nvPicPr>
                  <p:cNvPr id="35" name="Picture 34"/>
                  <p:cNvPicPr>
                    <a:picLocks noChangeAspect="1"/>
                  </p:cNvPicPr>
                  <p:nvPr/>
                </p:nvPicPr>
                <p:blipFill>
                  <a:blip r:embed="rId10"/>
                  <a:stretch>
                    <a:fillRect/>
                  </a:stretch>
                </p:blipFill>
                <p:spPr>
                  <a:xfrm>
                    <a:off x="2658482" y="4315745"/>
                    <a:ext cx="2338242" cy="1579437"/>
                  </a:xfrm>
                  <a:prstGeom prst="rect">
                    <a:avLst/>
                  </a:prstGeom>
                </p:spPr>
              </p:pic>
              <p:sp>
                <p:nvSpPr>
                  <p:cNvPr id="36" name="Oval 35"/>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34" name="Freeform 33"/>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32" name="Picture 31"/>
              <p:cNvPicPr>
                <a:picLocks noChangeAspect="1"/>
              </p:cNvPicPr>
              <p:nvPr/>
            </p:nvPicPr>
            <p:blipFill>
              <a:blip r:embed="rId11"/>
              <a:stretch>
                <a:fillRect/>
              </a:stretch>
            </p:blipFill>
            <p:spPr>
              <a:xfrm>
                <a:off x="5836281" y="4743137"/>
                <a:ext cx="869145" cy="869145"/>
              </a:xfrm>
              <a:prstGeom prst="rect">
                <a:avLst/>
              </a:prstGeom>
            </p:spPr>
          </p:pic>
        </p:grpSp>
        <p:sp>
          <p:nvSpPr>
            <p:cNvPr id="30" name="TextBox 29"/>
            <p:cNvSpPr txBox="1"/>
            <p:nvPr/>
          </p:nvSpPr>
          <p:spPr>
            <a:xfrm>
              <a:off x="7539746" y="4870578"/>
              <a:ext cx="2870137" cy="553987"/>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defRPr/>
              </a:pPr>
              <a:r>
                <a:rPr lang="en-US" sz="1961" dirty="0">
                  <a:solidFill>
                    <a:srgbClr val="FFFFFF"/>
                  </a:solidFill>
                  <a:latin typeface="Segoe UI Light"/>
                  <a:ea typeface="ＭＳ Ｐゴシック" charset="0"/>
                  <a:cs typeface="Segoe UI Semibold" panose="020B0702040204020203" pitchFamily="34" charset="0"/>
                </a:rPr>
                <a:t>Microsoft Azure </a:t>
              </a:r>
              <a:endParaRPr lang="en-US" sz="1961" dirty="0" smtClean="0">
                <a:solidFill>
                  <a:srgbClr val="FFFFFF"/>
                </a:solidFill>
                <a:latin typeface="Segoe UI Light"/>
                <a:ea typeface="ＭＳ Ｐゴシック" charset="0"/>
                <a:cs typeface="Segoe UI Semibold" panose="020B0702040204020203" pitchFamily="34" charset="0"/>
              </a:endParaRPr>
            </a:p>
            <a:p>
              <a:pPr defTabSz="895919" fontAlgn="base">
                <a:lnSpc>
                  <a:spcPct val="90000"/>
                </a:lnSpc>
                <a:spcBef>
                  <a:spcPct val="0"/>
                </a:spcBef>
                <a:spcAft>
                  <a:spcPct val="0"/>
                </a:spcAft>
                <a:buSzPct val="80000"/>
                <a:defRPr/>
              </a:pPr>
              <a:r>
                <a:rPr lang="en-US" sz="1961" dirty="0" smtClean="0">
                  <a:solidFill>
                    <a:srgbClr val="FFFFFF"/>
                  </a:solidFill>
                  <a:latin typeface="Segoe UI Light"/>
                  <a:ea typeface="ＭＳ Ｐゴシック" charset="0"/>
                  <a:cs typeface="Segoe UI Semibold" panose="020B0702040204020203" pitchFamily="34" charset="0"/>
                </a:rPr>
                <a:t>Active </a:t>
              </a:r>
              <a:r>
                <a:rPr lang="en-US" sz="1961" dirty="0">
                  <a:solidFill>
                    <a:srgbClr val="FFFFFF"/>
                  </a:solidFill>
                  <a:latin typeface="Segoe UI Light"/>
                  <a:ea typeface="ＭＳ Ｐゴシック" charset="0"/>
                  <a:cs typeface="Segoe UI Semibold" panose="020B0702040204020203" pitchFamily="34" charset="0"/>
                </a:rPr>
                <a:t>Directory</a:t>
              </a:r>
            </a:p>
          </p:txBody>
        </p:sp>
      </p:grpSp>
      <p:pic>
        <p:nvPicPr>
          <p:cNvPr id="40" name="Picture 39"/>
          <p:cNvPicPr>
            <a:picLocks noChangeAspect="1"/>
          </p:cNvPicPr>
          <p:nvPr/>
        </p:nvPicPr>
        <p:blipFill>
          <a:blip r:embed="rId12"/>
          <a:stretch>
            <a:fillRect/>
          </a:stretch>
        </p:blipFill>
        <p:spPr>
          <a:xfrm>
            <a:off x="10722773" y="3344841"/>
            <a:ext cx="880117" cy="1548560"/>
          </a:xfrm>
          <a:prstGeom prst="rect">
            <a:avLst/>
          </a:prstGeom>
        </p:spPr>
      </p:pic>
      <p:sp>
        <p:nvSpPr>
          <p:cNvPr id="42" name="TextBox 41"/>
          <p:cNvSpPr txBox="1"/>
          <p:nvPr/>
        </p:nvSpPr>
        <p:spPr>
          <a:xfrm>
            <a:off x="3674278" y="2189018"/>
            <a:ext cx="1656184" cy="960263"/>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SSO Token</a:t>
            </a:r>
          </a:p>
        </p:txBody>
      </p:sp>
      <p:grpSp>
        <p:nvGrpSpPr>
          <p:cNvPr id="45" name="Group 44"/>
          <p:cNvGrpSpPr/>
          <p:nvPr/>
        </p:nvGrpSpPr>
        <p:grpSpPr>
          <a:xfrm>
            <a:off x="6975387" y="562008"/>
            <a:ext cx="1494437" cy="1004755"/>
            <a:chOff x="10628955" y="3238085"/>
            <a:chExt cx="1458490" cy="980587"/>
          </a:xfrm>
        </p:grpSpPr>
        <p:pic>
          <p:nvPicPr>
            <p:cNvPr id="46" name="Picture 45"/>
            <p:cNvPicPr>
              <a:picLocks noChangeAspect="1"/>
            </p:cNvPicPr>
            <p:nvPr/>
          </p:nvPicPr>
          <p:blipFill>
            <a:blip r:embed="rId3"/>
            <a:stretch>
              <a:fillRect/>
            </a:stretch>
          </p:blipFill>
          <p:spPr>
            <a:xfrm>
              <a:off x="10628955" y="3238085"/>
              <a:ext cx="1458490" cy="980587"/>
            </a:xfrm>
            <a:prstGeom prst="rect">
              <a:avLst/>
            </a:prstGeom>
          </p:spPr>
        </p:pic>
        <p:sp>
          <p:nvSpPr>
            <p:cNvPr id="47" name="TextBox 46"/>
            <p:cNvSpPr txBox="1"/>
            <p:nvPr/>
          </p:nvSpPr>
          <p:spPr>
            <a:xfrm>
              <a:off x="10691609" y="3647935"/>
              <a:ext cx="1333920"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smtClean="0">
                  <a:solidFill>
                    <a:srgbClr val="FFFFFF"/>
                  </a:solidFill>
                  <a:latin typeface="Segoe UI Light"/>
                  <a:ea typeface="ＭＳ Ｐゴシック" charset="0"/>
                  <a:cs typeface="Segoe UI Light"/>
                </a:rPr>
                <a:t>OneDrive</a:t>
              </a:r>
              <a:endParaRPr lang="en-US" sz="1765" dirty="0">
                <a:solidFill>
                  <a:srgbClr val="FFFFFF"/>
                </a:solidFill>
                <a:latin typeface="Segoe UI Light"/>
                <a:ea typeface="ＭＳ Ｐゴシック" charset="0"/>
                <a:cs typeface="Segoe UI Light"/>
              </a:endParaRPr>
            </a:p>
          </p:txBody>
        </p:sp>
      </p:grpSp>
      <p:grpSp>
        <p:nvGrpSpPr>
          <p:cNvPr id="48" name="Group 47"/>
          <p:cNvGrpSpPr/>
          <p:nvPr/>
        </p:nvGrpSpPr>
        <p:grpSpPr>
          <a:xfrm>
            <a:off x="8249332" y="486178"/>
            <a:ext cx="1783830" cy="1203651"/>
            <a:chOff x="10266385" y="3762279"/>
            <a:chExt cx="1740922" cy="1174699"/>
          </a:xfrm>
        </p:grpSpPr>
        <p:pic>
          <p:nvPicPr>
            <p:cNvPr id="49" name="Picture 48"/>
            <p:cNvPicPr>
              <a:picLocks noChangeAspect="1"/>
            </p:cNvPicPr>
            <p:nvPr/>
          </p:nvPicPr>
          <p:blipFill>
            <a:blip r:embed="rId13"/>
            <a:stretch>
              <a:fillRect/>
            </a:stretch>
          </p:blipFill>
          <p:spPr>
            <a:xfrm>
              <a:off x="10266385" y="3762279"/>
              <a:ext cx="1740922" cy="1174699"/>
            </a:xfrm>
            <a:prstGeom prst="rect">
              <a:avLst/>
            </a:prstGeom>
          </p:spPr>
        </p:pic>
        <p:sp>
          <p:nvSpPr>
            <p:cNvPr id="50" name="TextBox 49"/>
            <p:cNvSpPr txBox="1"/>
            <p:nvPr/>
          </p:nvSpPr>
          <p:spPr>
            <a:xfrm>
              <a:off x="10405117" y="4325388"/>
              <a:ext cx="1489586" cy="238520"/>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a:solidFill>
                    <a:srgbClr val="FFFFFF"/>
                  </a:solidFill>
                  <a:latin typeface="Segoe UI Light"/>
                  <a:ea typeface="ＭＳ Ｐゴシック" charset="0"/>
                  <a:cs typeface="Segoe UI Light"/>
                </a:rPr>
                <a:t>Office 365</a:t>
              </a:r>
            </a:p>
          </p:txBody>
        </p:sp>
      </p:grpSp>
      <p:grpSp>
        <p:nvGrpSpPr>
          <p:cNvPr id="51" name="Group 50"/>
          <p:cNvGrpSpPr/>
          <p:nvPr/>
        </p:nvGrpSpPr>
        <p:grpSpPr>
          <a:xfrm>
            <a:off x="7556295" y="1368568"/>
            <a:ext cx="1488435" cy="1000719"/>
            <a:chOff x="9301960" y="4339948"/>
            <a:chExt cx="1452632" cy="976648"/>
          </a:xfrm>
        </p:grpSpPr>
        <p:pic>
          <p:nvPicPr>
            <p:cNvPr id="52" name="Picture 51"/>
            <p:cNvPicPr>
              <a:picLocks noChangeAspect="1"/>
            </p:cNvPicPr>
            <p:nvPr/>
          </p:nvPicPr>
          <p:blipFill>
            <a:blip r:embed="rId3"/>
            <a:stretch>
              <a:fillRect/>
            </a:stretch>
          </p:blipFill>
          <p:spPr>
            <a:xfrm>
              <a:off x="9301960" y="4339948"/>
              <a:ext cx="1452632" cy="976648"/>
            </a:xfrm>
            <a:prstGeom prst="rect">
              <a:avLst/>
            </a:prstGeom>
          </p:spPr>
        </p:pic>
        <p:sp>
          <p:nvSpPr>
            <p:cNvPr id="53" name="TextBox 52"/>
            <p:cNvSpPr txBox="1"/>
            <p:nvPr/>
          </p:nvSpPr>
          <p:spPr>
            <a:xfrm>
              <a:off x="9610026" y="4769105"/>
              <a:ext cx="919773" cy="238547"/>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65" dirty="0" smtClean="0">
                  <a:solidFill>
                    <a:srgbClr val="FFFFFF"/>
                  </a:solidFill>
                  <a:latin typeface="Segoe UI Light"/>
                  <a:ea typeface="ＭＳ Ｐゴシック" charset="0"/>
                  <a:cs typeface="Segoe UI Light"/>
                </a:rPr>
                <a:t>Dynamics</a:t>
              </a:r>
              <a:endParaRPr lang="en-US" sz="1765" dirty="0">
                <a:solidFill>
                  <a:srgbClr val="FFFFFF"/>
                </a:solidFill>
                <a:latin typeface="Segoe UI Light"/>
                <a:ea typeface="ＭＳ Ｐゴシック" charset="0"/>
                <a:cs typeface="Segoe UI Light"/>
              </a:endParaRPr>
            </a:p>
          </p:txBody>
        </p:sp>
      </p:grpSp>
      <p:sp>
        <p:nvSpPr>
          <p:cNvPr id="109" name="Down Arrow 108"/>
          <p:cNvSpPr/>
          <p:nvPr/>
        </p:nvSpPr>
        <p:spPr bwMode="auto">
          <a:xfrm rot="16200000">
            <a:off x="5333055" y="2117937"/>
            <a:ext cx="351287" cy="4877327"/>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10" name="TextBox 109"/>
          <p:cNvSpPr txBox="1"/>
          <p:nvPr/>
        </p:nvSpPr>
        <p:spPr>
          <a:xfrm>
            <a:off x="3844726" y="4642059"/>
            <a:ext cx="1656184" cy="960263"/>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Kerberos Ticket</a:t>
            </a:r>
          </a:p>
        </p:txBody>
      </p:sp>
      <p:sp>
        <p:nvSpPr>
          <p:cNvPr id="111" name="TextBox 110"/>
          <p:cNvSpPr txBox="1"/>
          <p:nvPr/>
        </p:nvSpPr>
        <p:spPr>
          <a:xfrm>
            <a:off x="1976340" y="4914915"/>
            <a:ext cx="1203524" cy="627864"/>
          </a:xfrm>
          <a:prstGeom prst="rect">
            <a:avLst/>
          </a:prstGeom>
          <a:noFill/>
        </p:spPr>
        <p:txBody>
          <a:bodyPr wrap="square" lIns="182880" tIns="146304" rIns="182880" bIns="146304" rtlCol="0">
            <a:spAutoFit/>
          </a:bodyPr>
          <a:lstStyle/>
          <a:p>
            <a:pPr algn="ctr">
              <a:lnSpc>
                <a:spcPct val="90000"/>
              </a:lnSpc>
              <a:spcAft>
                <a:spcPts val="600"/>
              </a:spcAft>
            </a:pPr>
            <a:r>
              <a:rPr lang="en-NZ" sz="2400" dirty="0">
                <a:solidFill>
                  <a:schemeClr val="accent5"/>
                </a:solidFill>
              </a:rPr>
              <a:t>P</a:t>
            </a:r>
            <a:r>
              <a:rPr lang="en-NZ" sz="2400" dirty="0" smtClean="0">
                <a:solidFill>
                  <a:schemeClr val="accent5"/>
                </a:solidFill>
              </a:rPr>
              <a:t>RT</a:t>
            </a:r>
          </a:p>
        </p:txBody>
      </p:sp>
      <p:sp>
        <p:nvSpPr>
          <p:cNvPr id="112" name="TextBox 111"/>
          <p:cNvSpPr txBox="1"/>
          <p:nvPr/>
        </p:nvSpPr>
        <p:spPr>
          <a:xfrm>
            <a:off x="1953845" y="5333725"/>
            <a:ext cx="1203524" cy="627864"/>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solidFill>
                  <a:schemeClr val="accent5"/>
                </a:solidFill>
              </a:rPr>
              <a:t>TGT</a:t>
            </a:r>
          </a:p>
        </p:txBody>
      </p:sp>
      <p:pic>
        <p:nvPicPr>
          <p:cNvPr id="113" name="Picture 112"/>
          <p:cNvPicPr>
            <a:picLocks noChangeAspect="1"/>
          </p:cNvPicPr>
          <p:nvPr/>
        </p:nvPicPr>
        <p:blipFill rotWithShape="1">
          <a:blip r:embed="rId14"/>
          <a:srcRect b="27520"/>
          <a:stretch/>
        </p:blipFill>
        <p:spPr>
          <a:xfrm>
            <a:off x="7647239" y="4893401"/>
            <a:ext cx="531738" cy="867157"/>
          </a:xfrm>
          <a:prstGeom prst="rect">
            <a:avLst/>
          </a:prstGeom>
        </p:spPr>
      </p:pic>
      <p:pic>
        <p:nvPicPr>
          <p:cNvPr id="114" name="Picture 113"/>
          <p:cNvPicPr>
            <a:picLocks noChangeAspect="1"/>
          </p:cNvPicPr>
          <p:nvPr/>
        </p:nvPicPr>
        <p:blipFill rotWithShape="1">
          <a:blip r:embed="rId14"/>
          <a:srcRect b="27520"/>
          <a:stretch/>
        </p:blipFill>
        <p:spPr>
          <a:xfrm>
            <a:off x="3695862" y="1189063"/>
            <a:ext cx="531738" cy="867157"/>
          </a:xfrm>
          <a:prstGeom prst="rect">
            <a:avLst/>
          </a:prstGeom>
        </p:spPr>
      </p:pic>
      <p:pic>
        <p:nvPicPr>
          <p:cNvPr id="115" name="Picture 114"/>
          <p:cNvPicPr>
            <a:picLocks noChangeAspect="1"/>
          </p:cNvPicPr>
          <p:nvPr/>
        </p:nvPicPr>
        <p:blipFill>
          <a:blip r:embed="rId15"/>
          <a:stretch>
            <a:fillRect/>
          </a:stretch>
        </p:blipFill>
        <p:spPr>
          <a:xfrm>
            <a:off x="6146229" y="5816793"/>
            <a:ext cx="570768" cy="1074386"/>
          </a:xfrm>
          <a:prstGeom prst="rect">
            <a:avLst/>
          </a:prstGeom>
        </p:spPr>
      </p:pic>
      <p:sp>
        <p:nvSpPr>
          <p:cNvPr id="116" name="Rectangle 115"/>
          <p:cNvSpPr/>
          <p:nvPr/>
        </p:nvSpPr>
        <p:spPr>
          <a:xfrm>
            <a:off x="6768740" y="6549833"/>
            <a:ext cx="4114513" cy="271549"/>
          </a:xfrm>
          <a:prstGeom prst="rect">
            <a:avLst/>
          </a:prstGeom>
        </p:spPr>
        <p:txBody>
          <a:bodyPr wrap="square" lIns="0" tIns="0" rIns="0" bIns="0" rtlCol="0">
            <a:spAutoFit/>
          </a:bodyPr>
          <a:lstStyle/>
          <a:p>
            <a:pPr defTabSz="895919" fontAlgn="base">
              <a:lnSpc>
                <a:spcPct val="90000"/>
              </a:lnSpc>
              <a:spcBef>
                <a:spcPct val="0"/>
              </a:spcBef>
              <a:spcAft>
                <a:spcPct val="0"/>
              </a:spcAft>
              <a:buSzPct val="80000"/>
            </a:pPr>
            <a:r>
              <a:rPr lang="en-US" sz="1961" dirty="0" smtClean="0">
                <a:solidFill>
                  <a:srgbClr val="FFFFFF"/>
                </a:solidFill>
                <a:latin typeface="Segoe UI Light"/>
                <a:ea typeface="ＭＳ Ｐゴシック" charset="0"/>
                <a:cs typeface="Segoe UI Semibold" panose="020B0702040204020203" pitchFamily="34" charset="0"/>
              </a:rPr>
              <a:t>System Centre Configuration Manager</a:t>
            </a:r>
            <a:endParaRPr lang="en-US" sz="1961" dirty="0">
              <a:solidFill>
                <a:srgbClr val="FFFFFF"/>
              </a:solidFill>
              <a:latin typeface="Segoe UI Light"/>
              <a:ea typeface="ＭＳ Ｐゴシック" charset="0"/>
              <a:cs typeface="Segoe UI Semibold" panose="020B0702040204020203" pitchFamily="34" charset="0"/>
            </a:endParaRPr>
          </a:p>
        </p:txBody>
      </p:sp>
    </p:spTree>
    <p:extLst>
      <p:ext uri="{BB962C8B-B14F-4D97-AF65-F5344CB8AC3E}">
        <p14:creationId xmlns:p14="http://schemas.microsoft.com/office/powerpoint/2010/main" val="1155243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p:bldP spid="109" grpId="0" animBg="1"/>
      <p:bldP spid="1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Windows 10 with Policies Deployed</a:t>
            </a:r>
            <a:endParaRPr lang="en-NZ" dirty="0"/>
          </a:p>
        </p:txBody>
      </p:sp>
      <p:sp>
        <p:nvSpPr>
          <p:cNvPr id="3" name="Text Placeholder 2"/>
          <p:cNvSpPr>
            <a:spLocks noGrp="1"/>
          </p:cNvSpPr>
          <p:nvPr>
            <p:ph type="body" sz="quarter" idx="12"/>
          </p:nvPr>
        </p:nvSpPr>
        <p:spPr/>
        <p:txBody>
          <a:bodyPr/>
          <a:lstStyle/>
          <a:p>
            <a:endParaRPr lang="en-NZ"/>
          </a:p>
        </p:txBody>
      </p:sp>
    </p:spTree>
    <p:extLst>
      <p:ext uri="{BB962C8B-B14F-4D97-AF65-F5344CB8AC3E}">
        <p14:creationId xmlns:p14="http://schemas.microsoft.com/office/powerpoint/2010/main" val="3290501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557" y="1350894"/>
            <a:ext cx="11889564" cy="2016224"/>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NZ" sz="5400" b="1" dirty="0" smtClean="0"/>
              <a:t>Windows 10 + Azure AD + Intune</a:t>
            </a:r>
          </a:p>
          <a:p>
            <a:pPr algn="ctr"/>
            <a:r>
              <a:rPr lang="en-NZ" sz="5400" b="1" dirty="0" smtClean="0"/>
              <a:t> </a:t>
            </a:r>
          </a:p>
          <a:p>
            <a:pPr algn="ctr"/>
            <a:r>
              <a:rPr lang="en-NZ" sz="5400" b="1" dirty="0" smtClean="0"/>
              <a:t>Equals</a:t>
            </a:r>
          </a:p>
          <a:p>
            <a:pPr algn="ctr"/>
            <a:endParaRPr lang="en-NZ" sz="5400" b="1" dirty="0" smtClean="0"/>
          </a:p>
          <a:p>
            <a:pPr algn="ctr"/>
            <a:r>
              <a:rPr lang="en-NZ" sz="5400" b="1" dirty="0" smtClean="0"/>
              <a:t> Desktop Management in the Cloud</a:t>
            </a:r>
            <a:endParaRPr lang="en-NZ" sz="5400" b="1" dirty="0"/>
          </a:p>
        </p:txBody>
      </p:sp>
      <p:grpSp>
        <p:nvGrpSpPr>
          <p:cNvPr id="4" name="Group 3"/>
          <p:cNvGrpSpPr/>
          <p:nvPr/>
        </p:nvGrpSpPr>
        <p:grpSpPr>
          <a:xfrm>
            <a:off x="5498157" y="544934"/>
            <a:ext cx="2664296" cy="1904135"/>
            <a:chOff x="5084066" y="4224074"/>
            <a:chExt cx="2338242" cy="1671108"/>
          </a:xfrm>
        </p:grpSpPr>
        <p:grpSp>
          <p:nvGrpSpPr>
            <p:cNvPr id="6" name="Group 5"/>
            <p:cNvGrpSpPr/>
            <p:nvPr/>
          </p:nvGrpSpPr>
          <p:grpSpPr>
            <a:xfrm>
              <a:off x="5084066" y="4224074"/>
              <a:ext cx="2338242" cy="1671108"/>
              <a:chOff x="2658482" y="4224074"/>
              <a:chExt cx="2338242" cy="1671108"/>
            </a:xfrm>
          </p:grpSpPr>
          <p:grpSp>
            <p:nvGrpSpPr>
              <p:cNvPr id="8" name="Group 7"/>
              <p:cNvGrpSpPr/>
              <p:nvPr/>
            </p:nvGrpSpPr>
            <p:grpSpPr>
              <a:xfrm>
                <a:off x="2658482" y="4224074"/>
                <a:ext cx="2338242" cy="1671108"/>
                <a:chOff x="2658482" y="4224074"/>
                <a:chExt cx="2338242" cy="1671108"/>
              </a:xfrm>
            </p:grpSpPr>
            <p:pic>
              <p:nvPicPr>
                <p:cNvPr id="10" name="Picture 9"/>
                <p:cNvPicPr>
                  <a:picLocks noChangeAspect="1"/>
                </p:cNvPicPr>
                <p:nvPr/>
              </p:nvPicPr>
              <p:blipFill>
                <a:blip r:embed="rId3"/>
                <a:stretch>
                  <a:fillRect/>
                </a:stretch>
              </p:blipFill>
              <p:spPr>
                <a:xfrm>
                  <a:off x="2658482" y="4315745"/>
                  <a:ext cx="2338242" cy="1579437"/>
                </a:xfrm>
                <a:prstGeom prst="rect">
                  <a:avLst/>
                </a:prstGeom>
              </p:spPr>
            </p:pic>
            <p:sp>
              <p:nvSpPr>
                <p:cNvPr id="11" name="Oval 10"/>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9" name="Freeform 8"/>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7" name="Picture 6"/>
            <p:cNvPicPr>
              <a:picLocks noChangeAspect="1"/>
            </p:cNvPicPr>
            <p:nvPr/>
          </p:nvPicPr>
          <p:blipFill>
            <a:blip r:embed="rId4"/>
            <a:stretch>
              <a:fillRect/>
            </a:stretch>
          </p:blipFill>
          <p:spPr>
            <a:xfrm>
              <a:off x="5836281" y="4743137"/>
              <a:ext cx="869145" cy="869145"/>
            </a:xfrm>
            <a:prstGeom prst="rect">
              <a:avLst/>
            </a:prstGeom>
          </p:spPr>
        </p:pic>
      </p:grpSp>
      <p:grpSp>
        <p:nvGrpSpPr>
          <p:cNvPr id="12" name="Group 11"/>
          <p:cNvGrpSpPr/>
          <p:nvPr/>
        </p:nvGrpSpPr>
        <p:grpSpPr>
          <a:xfrm>
            <a:off x="8738517" y="859262"/>
            <a:ext cx="2052463" cy="1379932"/>
            <a:chOff x="7508894" y="4145334"/>
            <a:chExt cx="2628527" cy="1767237"/>
          </a:xfrm>
        </p:grpSpPr>
        <p:pic>
          <p:nvPicPr>
            <p:cNvPr id="13" name="Picture 12"/>
            <p:cNvPicPr>
              <a:picLocks noChangeAspect="1"/>
            </p:cNvPicPr>
            <p:nvPr/>
          </p:nvPicPr>
          <p:blipFill>
            <a:blip r:embed="rId5"/>
            <a:stretch>
              <a:fillRect/>
            </a:stretch>
          </p:blipFill>
          <p:spPr>
            <a:xfrm>
              <a:off x="7508894" y="4145334"/>
              <a:ext cx="2628527" cy="1767237"/>
            </a:xfrm>
            <a:prstGeom prst="rect">
              <a:avLst/>
            </a:prstGeom>
          </p:spPr>
        </p:pic>
        <p:sp>
          <p:nvSpPr>
            <p:cNvPr id="14" name="TextBox 13"/>
            <p:cNvSpPr txBox="1"/>
            <p:nvPr/>
          </p:nvSpPr>
          <p:spPr>
            <a:xfrm>
              <a:off x="8192314" y="5096323"/>
              <a:ext cx="1261685" cy="387798"/>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2800" dirty="0">
                  <a:solidFill>
                    <a:srgbClr val="FFFFFF"/>
                  </a:solidFill>
                  <a:latin typeface="Segoe UI Light"/>
                  <a:ea typeface="ＭＳ Ｐゴシック" charset="0"/>
                  <a:cs typeface="Segoe UI Light"/>
                </a:rPr>
                <a:t>Intune</a:t>
              </a:r>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044" y="928599"/>
            <a:ext cx="3791015" cy="1594633"/>
          </a:xfrm>
          <a:prstGeom prst="rect">
            <a:avLst/>
          </a:prstGeom>
        </p:spPr>
      </p:pic>
      <p:sp>
        <p:nvSpPr>
          <p:cNvPr id="16" name="Rectangle 15"/>
          <p:cNvSpPr/>
          <p:nvPr/>
        </p:nvSpPr>
        <p:spPr bwMode="auto">
          <a:xfrm>
            <a:off x="8162453" y="256902"/>
            <a:ext cx="3600400" cy="25202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7" name="Rectangle 16"/>
          <p:cNvSpPr/>
          <p:nvPr/>
        </p:nvSpPr>
        <p:spPr bwMode="auto">
          <a:xfrm>
            <a:off x="4922093" y="400918"/>
            <a:ext cx="6840760" cy="212231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8" name="Rectangle 17"/>
          <p:cNvSpPr/>
          <p:nvPr/>
        </p:nvSpPr>
        <p:spPr bwMode="auto">
          <a:xfrm>
            <a:off x="4757059" y="2777182"/>
            <a:ext cx="2934067" cy="93610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9" name="Rectangle 18"/>
          <p:cNvSpPr/>
          <p:nvPr/>
        </p:nvSpPr>
        <p:spPr bwMode="auto">
          <a:xfrm>
            <a:off x="1105669" y="4217342"/>
            <a:ext cx="10297144" cy="12241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1760500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3" name="Rectangle 2"/>
          <p:cNvSpPr/>
          <p:nvPr/>
        </p:nvSpPr>
        <p:spPr>
          <a:xfrm>
            <a:off x="1087515" y="4075546"/>
            <a:ext cx="458233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dirty="0">
                <a:solidFill>
                  <a:srgbClr val="000000"/>
                </a:solidFill>
                <a:latin typeface="Segoe UI Light"/>
                <a:cs typeface="Segoe UI" panose="020B0502040204020203" pitchFamily="34" charset="0"/>
              </a:rPr>
              <a:t>In-place Upgrade to Windows 10 Using New SCCM Tech Preview [M394] </a:t>
            </a:r>
            <a:endParaRPr lang="en-NZ" sz="2448" dirty="0" smtClean="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Fri 11:55am – NZ1</a:t>
            </a:r>
            <a:endParaRPr lang="en-US" sz="1632" dirty="0">
              <a:solidFill>
                <a:srgbClr val="000000"/>
              </a:solidFill>
              <a:latin typeface="Segoe UI Light"/>
              <a:cs typeface="Segoe UI" panose="020B0502040204020203" pitchFamily="34" charset="0"/>
            </a:endParaRPr>
          </a:p>
          <a:p>
            <a:pPr defTabSz="932597">
              <a:defRPr/>
            </a:pPr>
            <a:endParaRPr lang="en-US" sz="1632" dirty="0">
              <a:solidFill>
                <a:srgbClr val="000000"/>
              </a:solidFill>
              <a:cs typeface="Segoe UI" panose="020B0502040204020203" pitchFamily="34" charset="0"/>
            </a:endParaRPr>
          </a:p>
        </p:txBody>
      </p:sp>
      <p:sp>
        <p:nvSpPr>
          <p:cNvPr id="6" name="Rectangle 5"/>
          <p:cNvSpPr/>
          <p:nvPr/>
        </p:nvSpPr>
        <p:spPr>
          <a:xfrm>
            <a:off x="6609576" y="2848244"/>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dirty="0">
                <a:solidFill>
                  <a:srgbClr val="000000"/>
                </a:solidFill>
                <a:latin typeface="Segoe UI Light"/>
                <a:cs typeface="Segoe UI" panose="020B0502040204020203" pitchFamily="34" charset="0"/>
              </a:rPr>
              <a:t>Devices </a:t>
            </a:r>
            <a:r>
              <a:rPr lang="en-NZ" sz="2448" dirty="0" err="1">
                <a:solidFill>
                  <a:srgbClr val="000000"/>
                </a:solidFill>
                <a:latin typeface="Segoe UI Light"/>
                <a:cs typeface="Segoe UI" panose="020B0502040204020203" pitchFamily="34" charset="0"/>
              </a:rPr>
              <a:t>Devices</a:t>
            </a:r>
            <a:r>
              <a:rPr lang="en-NZ" sz="2448" dirty="0">
                <a:solidFill>
                  <a:srgbClr val="000000"/>
                </a:solidFill>
                <a:latin typeface="Segoe UI Light"/>
                <a:cs typeface="Segoe UI" panose="020B0502040204020203" pitchFamily="34" charset="0"/>
              </a:rPr>
              <a:t> </a:t>
            </a:r>
            <a:r>
              <a:rPr lang="en-NZ" sz="2448" dirty="0" err="1">
                <a:solidFill>
                  <a:srgbClr val="000000"/>
                </a:solidFill>
                <a:latin typeface="Segoe UI Light"/>
                <a:cs typeface="Segoe UI" panose="020B0502040204020203" pitchFamily="34" charset="0"/>
              </a:rPr>
              <a:t>Devices</a:t>
            </a:r>
            <a:r>
              <a:rPr lang="en-NZ" sz="2448" dirty="0">
                <a:solidFill>
                  <a:srgbClr val="000000"/>
                </a:solidFill>
                <a:latin typeface="Segoe UI Light"/>
                <a:cs typeface="Segoe UI" panose="020B0502040204020203" pitchFamily="34" charset="0"/>
              </a:rPr>
              <a:t>! [M120] </a:t>
            </a:r>
            <a:endParaRPr lang="en-NZ" sz="2448" dirty="0" smtClean="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Fri 1:55pm – </a:t>
            </a:r>
            <a:r>
              <a:rPr lang="en-US" sz="1632" dirty="0" err="1" smtClean="0">
                <a:solidFill>
                  <a:srgbClr val="000000"/>
                </a:solidFill>
                <a:cs typeface="Segoe UI" panose="020B0502040204020203" pitchFamily="34" charset="0"/>
              </a:rPr>
              <a:t>SkyCity</a:t>
            </a:r>
            <a:r>
              <a:rPr lang="en-US" sz="1632" dirty="0" smtClean="0">
                <a:solidFill>
                  <a:srgbClr val="000000"/>
                </a:solidFill>
                <a:cs typeface="Segoe UI" panose="020B0502040204020203" pitchFamily="34" charset="0"/>
              </a:rPr>
              <a:t> Theatre</a:t>
            </a:r>
            <a:endParaRPr lang="en-US" sz="1632" dirty="0">
              <a:solidFill>
                <a:srgbClr val="000000"/>
              </a:solidFill>
              <a:cs typeface="Segoe UI" panose="020B0502040204020203" pitchFamily="34" charset="0"/>
            </a:endParaRPr>
          </a:p>
        </p:txBody>
      </p:sp>
      <p:sp>
        <p:nvSpPr>
          <p:cNvPr id="8" name="Rectangle 7"/>
          <p:cNvSpPr/>
          <p:nvPr/>
        </p:nvSpPr>
        <p:spPr>
          <a:xfrm>
            <a:off x="1087514" y="2848244"/>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dirty="0" smtClean="0">
                <a:solidFill>
                  <a:srgbClr val="000000"/>
                </a:solidFill>
                <a:latin typeface="Segoe UI Light"/>
                <a:cs typeface="Segoe UI" panose="020B0502040204020203" pitchFamily="34" charset="0"/>
              </a:rPr>
              <a:t>Managing </a:t>
            </a:r>
            <a:r>
              <a:rPr lang="en-NZ" sz="2448" dirty="0">
                <a:solidFill>
                  <a:srgbClr val="000000"/>
                </a:solidFill>
                <a:latin typeface="Segoe UI Light"/>
                <a:cs typeface="Segoe UI" panose="020B0502040204020203" pitchFamily="34" charset="0"/>
              </a:rPr>
              <a:t>Windows 10 with Group Policy and Intune [M393</a:t>
            </a:r>
            <a:r>
              <a:rPr lang="en-NZ" sz="2448" dirty="0" smtClean="0">
                <a:solidFill>
                  <a:srgbClr val="000000"/>
                </a:solidFill>
                <a:latin typeface="Segoe UI Light"/>
                <a:cs typeface="Segoe UI" panose="020B0502040204020203" pitchFamily="34" charset="0"/>
              </a:rPr>
              <a:t>]</a:t>
            </a:r>
            <a:r>
              <a:rPr lang="en-US" sz="1632" dirty="0" smtClean="0">
                <a:solidFill>
                  <a:srgbClr val="000000"/>
                </a:solidFill>
                <a:cs typeface="Segoe UI" panose="020B0502040204020203" pitchFamily="34" charset="0"/>
              </a:rPr>
              <a:t> Fri 10:40am – NZ1</a:t>
            </a:r>
            <a:endParaRPr lang="en-US" sz="1632" dirty="0">
              <a:solidFill>
                <a:srgbClr val="000000"/>
              </a:solidFill>
              <a:latin typeface="Segoe UI Light"/>
              <a:cs typeface="Segoe UI" panose="020B0502040204020203" pitchFamily="34" charset="0"/>
            </a:endParaRPr>
          </a:p>
        </p:txBody>
      </p:sp>
      <p:sp>
        <p:nvSpPr>
          <p:cNvPr id="5" name="Rectangle 4"/>
          <p:cNvSpPr/>
          <p:nvPr/>
        </p:nvSpPr>
        <p:spPr>
          <a:xfrm>
            <a:off x="1087513" y="5618614"/>
            <a:ext cx="465426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dirty="0">
                <a:solidFill>
                  <a:srgbClr val="000000"/>
                </a:solidFill>
                <a:latin typeface="Segoe UI Light"/>
                <a:cs typeface="Segoe UI" panose="020B0502040204020203" pitchFamily="34" charset="0"/>
              </a:rPr>
              <a:t>Windows 10 Ask Me Anything [M265] </a:t>
            </a:r>
            <a:endParaRPr lang="en-NZ" sz="2448" dirty="0" smtClean="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Fri 1:55pm - Marlborough</a:t>
            </a:r>
            <a:endParaRPr lang="en-US" sz="1632" dirty="0">
              <a:solidFill>
                <a:srgbClr val="000000"/>
              </a:solidFill>
              <a:latin typeface="Segoe UI Light"/>
              <a:cs typeface="Segoe UI" panose="020B0502040204020203" pitchFamily="34" charset="0"/>
            </a:endParaRPr>
          </a:p>
        </p:txBody>
      </p:sp>
      <p:sp>
        <p:nvSpPr>
          <p:cNvPr id="9" name="Rectangle 8"/>
          <p:cNvSpPr/>
          <p:nvPr/>
        </p:nvSpPr>
        <p:spPr>
          <a:xfrm>
            <a:off x="6126599" y="4270929"/>
            <a:ext cx="4996834" cy="2047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us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Malcyj-mct.blogspot.co.nz | @</a:t>
            </a:r>
            <a:r>
              <a:rPr lang="en-US" sz="1632" dirty="0" err="1" smtClean="0">
                <a:solidFill>
                  <a:srgbClr val="000000"/>
                </a:solidFill>
                <a:cs typeface="Segoe UI" panose="020B0502040204020203" pitchFamily="34" charset="0"/>
              </a:rPr>
              <a:t>Malcy_J</a:t>
            </a:r>
            <a:endParaRPr lang="en-US" sz="1632" dirty="0" smtClean="0">
              <a:solidFill>
                <a:srgbClr val="000000"/>
              </a:solidFill>
              <a:cs typeface="Segoe UI" panose="020B0502040204020203" pitchFamily="34" charset="0"/>
            </a:endParaRP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Blog.Bowbyes.co.nz | @</a:t>
            </a:r>
            <a:r>
              <a:rPr lang="en-US" sz="1632" dirty="0" err="1" smtClean="0">
                <a:solidFill>
                  <a:srgbClr val="000000"/>
                </a:solidFill>
                <a:cs typeface="Segoe UI" panose="020B0502040204020203" pitchFamily="34" charset="0"/>
              </a:rPr>
              <a:t>DBowbyes</a:t>
            </a:r>
            <a:endParaRPr lang="en-US" sz="1632" dirty="0" smtClean="0">
              <a:solidFill>
                <a:srgbClr val="000000"/>
              </a:solidFill>
              <a:cs typeface="Segoe UI" panose="020B0502040204020203" pitchFamily="34" charset="0"/>
            </a:endParaRP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75480" y="3992086"/>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3" name="TextBox 12"/>
          <p:cNvSpPr txBox="1"/>
          <p:nvPr/>
        </p:nvSpPr>
        <p:spPr>
          <a:xfrm>
            <a:off x="275480" y="5571902"/>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5" name="TextBox 14"/>
          <p:cNvSpPr txBox="1"/>
          <p:nvPr/>
        </p:nvSpPr>
        <p:spPr>
          <a:xfrm>
            <a:off x="5912197" y="2772389"/>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5</a:t>
            </a: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bwMode="invGray">
          <a:xfrm>
            <a:off x="447869" y="1395987"/>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12348"/>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591282" y="1262768"/>
            <a:ext cx="12018355" cy="4444294"/>
          </a:xfrm>
          <a:prstGeom prst="rect">
            <a:avLst/>
          </a:prstGeom>
          <a:noFill/>
        </p:spPr>
        <p:txBody>
          <a:bodyPr wrap="none" lIns="182880" tIns="146304" rIns="182880" bIns="146304" rtlCol="0">
            <a:spAutoFit/>
          </a:bodyPr>
          <a:lstStyle/>
          <a:p>
            <a:pPr lvl="0">
              <a:lnSpc>
                <a:spcPct val="90000"/>
              </a:lnSpc>
              <a:spcBef>
                <a:spcPct val="20000"/>
              </a:spcBef>
              <a:buSzPct val="105000"/>
            </a:pPr>
            <a:r>
              <a:rPr lang="en-US" sz="8000" dirty="0">
                <a:gradFill>
                  <a:gsLst>
                    <a:gs pos="1250">
                      <a:schemeClr val="tx1"/>
                    </a:gs>
                    <a:gs pos="100000">
                      <a:schemeClr val="tx1"/>
                    </a:gs>
                  </a:gsLst>
                  <a:lin ang="5400000" scaled="0"/>
                </a:gradFill>
                <a:latin typeface="+mj-lt"/>
              </a:rPr>
              <a:t>Complete your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session </a:t>
            </a:r>
            <a:r>
              <a:rPr lang="en-US" sz="8000" dirty="0">
                <a:gradFill>
                  <a:gsLst>
                    <a:gs pos="1250">
                      <a:schemeClr val="tx1"/>
                    </a:gs>
                    <a:gs pos="100000">
                      <a:schemeClr val="tx1"/>
                    </a:gs>
                  </a:gsLst>
                  <a:lin ang="5400000" scaled="0"/>
                </a:gradFill>
                <a:latin typeface="+mj-lt"/>
              </a:rPr>
              <a:t>evaluation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now </a:t>
            </a:r>
            <a:r>
              <a:rPr lang="en-US" sz="8000" dirty="0">
                <a:gradFill>
                  <a:gsLst>
                    <a:gs pos="1250">
                      <a:schemeClr val="tx1"/>
                    </a:gs>
                    <a:gs pos="100000">
                      <a:schemeClr val="tx1"/>
                    </a:gs>
                  </a:gsLst>
                  <a:lin ang="5400000" scaled="0"/>
                </a:gradFill>
                <a:latin typeface="+mj-lt"/>
              </a:rPr>
              <a:t>and win!</a:t>
            </a:r>
          </a:p>
          <a:p>
            <a:pPr>
              <a:lnSpc>
                <a:spcPct val="90000"/>
              </a:lnSpc>
              <a:spcAft>
                <a:spcPts val="600"/>
              </a:spcAft>
            </a:pPr>
            <a:endParaRPr lang="en-NZ" sz="2400" dirty="0"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14479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02013" y="1120998"/>
            <a:ext cx="4392488" cy="4392488"/>
          </a:xfrm>
          <a:prstGeom prst="rect">
            <a:avLst/>
          </a:prstGeom>
        </p:spPr>
      </p:pic>
    </p:spTree>
    <p:extLst>
      <p:ext uri="{BB962C8B-B14F-4D97-AF65-F5344CB8AC3E}">
        <p14:creationId xmlns:p14="http://schemas.microsoft.com/office/powerpoint/2010/main" val="37491545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22093" y="2201118"/>
            <a:ext cx="2998487" cy="2967152"/>
            <a:chOff x="7597807" y="4343411"/>
            <a:chExt cx="1681170" cy="1871668"/>
          </a:xfrm>
        </p:grpSpPr>
        <p:grpSp>
          <p:nvGrpSpPr>
            <p:cNvPr id="3" name="Group 4"/>
            <p:cNvGrpSpPr>
              <a:grpSpLocks noChangeAspect="1"/>
            </p:cNvGrpSpPr>
            <p:nvPr/>
          </p:nvGrpSpPr>
          <p:grpSpPr bwMode="auto">
            <a:xfrm>
              <a:off x="7597807" y="4343411"/>
              <a:ext cx="1681170" cy="1871668"/>
              <a:chOff x="4786" y="2736"/>
              <a:chExt cx="1059" cy="1179"/>
            </a:xfrm>
          </p:grpSpPr>
          <p:sp>
            <p:nvSpPr>
              <p:cNvPr id="5" name="AutoShape 3"/>
              <p:cNvSpPr>
                <a:spLocks noChangeAspect="1" noChangeArrowheads="1" noTextEdit="1"/>
              </p:cNvSpPr>
              <p:nvPr/>
            </p:nvSpPr>
            <p:spPr bwMode="auto">
              <a:xfrm>
                <a:off x="4788" y="2736"/>
                <a:ext cx="1057"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4862" y="3210"/>
                <a:ext cx="902" cy="65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4862" y="3210"/>
                <a:ext cx="902"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4862" y="3210"/>
                <a:ext cx="902" cy="9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5100" y="2837"/>
                <a:ext cx="426" cy="12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100" y="2837"/>
                <a:ext cx="426" cy="9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5022" y="3388"/>
                <a:ext cx="248" cy="47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5022" y="3388"/>
                <a:ext cx="248"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5022" y="3388"/>
                <a:ext cx="27" cy="4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5022" y="3388"/>
                <a:ext cx="27"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4902" y="3388"/>
                <a:ext cx="83" cy="28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4902" y="3388"/>
                <a:ext cx="8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4827" y="3214"/>
                <a:ext cx="120" cy="60"/>
              </a:xfrm>
              <a:custGeom>
                <a:avLst/>
                <a:gdLst>
                  <a:gd name="T0" fmla="*/ 31 w 62"/>
                  <a:gd name="T1" fmla="*/ 31 h 31"/>
                  <a:gd name="T2" fmla="*/ 62 w 62"/>
                  <a:gd name="T3" fmla="*/ 0 h 31"/>
                  <a:gd name="T4" fmla="*/ 0 w 62"/>
                  <a:gd name="T5" fmla="*/ 0 h 31"/>
                  <a:gd name="T6" fmla="*/ 31 w 62"/>
                  <a:gd name="T7" fmla="*/ 31 h 31"/>
                </a:gdLst>
                <a:ahLst/>
                <a:cxnLst>
                  <a:cxn ang="0">
                    <a:pos x="T0" y="T1"/>
                  </a:cxn>
                  <a:cxn ang="0">
                    <a:pos x="T2" y="T3"/>
                  </a:cxn>
                  <a:cxn ang="0">
                    <a:pos x="T4" y="T5"/>
                  </a:cxn>
                  <a:cxn ang="0">
                    <a:pos x="T6" y="T7"/>
                  </a:cxn>
                </a:cxnLst>
                <a:rect l="0" t="0" r="r" b="b"/>
                <a:pathLst>
                  <a:path w="62" h="31">
                    <a:moveTo>
                      <a:pt x="31" y="31"/>
                    </a:moveTo>
                    <a:cubicBezTo>
                      <a:pt x="48" y="31"/>
                      <a:pt x="62" y="17"/>
                      <a:pt x="62" y="0"/>
                    </a:cubicBezTo>
                    <a:cubicBezTo>
                      <a:pt x="0" y="0"/>
                      <a:pt x="0" y="0"/>
                      <a:pt x="0" y="0"/>
                    </a:cubicBezTo>
                    <a:cubicBezTo>
                      <a:pt x="0" y="17"/>
                      <a:pt x="14" y="31"/>
                      <a:pt x="31"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4947" y="3214"/>
                <a:ext cx="122" cy="60"/>
              </a:xfrm>
              <a:custGeom>
                <a:avLst/>
                <a:gdLst>
                  <a:gd name="T0" fmla="*/ 32 w 63"/>
                  <a:gd name="T1" fmla="*/ 31 h 31"/>
                  <a:gd name="T2" fmla="*/ 63 w 63"/>
                  <a:gd name="T3" fmla="*/ 0 h 31"/>
                  <a:gd name="T4" fmla="*/ 0 w 63"/>
                  <a:gd name="T5" fmla="*/ 0 h 31"/>
                  <a:gd name="T6" fmla="*/ 32 w 63"/>
                  <a:gd name="T7" fmla="*/ 31 h 31"/>
                </a:gdLst>
                <a:ahLst/>
                <a:cxnLst>
                  <a:cxn ang="0">
                    <a:pos x="T0" y="T1"/>
                  </a:cxn>
                  <a:cxn ang="0">
                    <a:pos x="T2" y="T3"/>
                  </a:cxn>
                  <a:cxn ang="0">
                    <a:pos x="T4" y="T5"/>
                  </a:cxn>
                  <a:cxn ang="0">
                    <a:pos x="T6" y="T7"/>
                  </a:cxn>
                </a:cxnLst>
                <a:rect l="0" t="0" r="r" b="b"/>
                <a:pathLst>
                  <a:path w="63" h="31">
                    <a:moveTo>
                      <a:pt x="32" y="31"/>
                    </a:moveTo>
                    <a:cubicBezTo>
                      <a:pt x="49" y="31"/>
                      <a:pt x="63" y="17"/>
                      <a:pt x="63" y="0"/>
                    </a:cubicBezTo>
                    <a:cubicBezTo>
                      <a:pt x="0" y="0"/>
                      <a:pt x="0" y="0"/>
                      <a:pt x="0" y="0"/>
                    </a:cubicBezTo>
                    <a:cubicBezTo>
                      <a:pt x="0" y="17"/>
                      <a:pt x="14" y="31"/>
                      <a:pt x="32"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5069" y="3214"/>
                <a:ext cx="122" cy="60"/>
              </a:xfrm>
              <a:custGeom>
                <a:avLst/>
                <a:gdLst>
                  <a:gd name="T0" fmla="*/ 31 w 63"/>
                  <a:gd name="T1" fmla="*/ 31 h 31"/>
                  <a:gd name="T2" fmla="*/ 63 w 63"/>
                  <a:gd name="T3" fmla="*/ 0 h 31"/>
                  <a:gd name="T4" fmla="*/ 0 w 63"/>
                  <a:gd name="T5" fmla="*/ 0 h 31"/>
                  <a:gd name="T6" fmla="*/ 31 w 63"/>
                  <a:gd name="T7" fmla="*/ 31 h 31"/>
                </a:gdLst>
                <a:ahLst/>
                <a:cxnLst>
                  <a:cxn ang="0">
                    <a:pos x="T0" y="T1"/>
                  </a:cxn>
                  <a:cxn ang="0">
                    <a:pos x="T2" y="T3"/>
                  </a:cxn>
                  <a:cxn ang="0">
                    <a:pos x="T4" y="T5"/>
                  </a:cxn>
                  <a:cxn ang="0">
                    <a:pos x="T6" y="T7"/>
                  </a:cxn>
                </a:cxnLst>
                <a:rect l="0" t="0" r="r" b="b"/>
                <a:pathLst>
                  <a:path w="63" h="31">
                    <a:moveTo>
                      <a:pt x="31" y="31"/>
                    </a:moveTo>
                    <a:cubicBezTo>
                      <a:pt x="49" y="31"/>
                      <a:pt x="63" y="17"/>
                      <a:pt x="63" y="0"/>
                    </a:cubicBezTo>
                    <a:cubicBezTo>
                      <a:pt x="0" y="0"/>
                      <a:pt x="0" y="0"/>
                      <a:pt x="0" y="0"/>
                    </a:cubicBezTo>
                    <a:cubicBezTo>
                      <a:pt x="0" y="17"/>
                      <a:pt x="14" y="31"/>
                      <a:pt x="31"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5191" y="3214"/>
                <a:ext cx="120" cy="60"/>
              </a:xfrm>
              <a:custGeom>
                <a:avLst/>
                <a:gdLst>
                  <a:gd name="T0" fmla="*/ 31 w 62"/>
                  <a:gd name="T1" fmla="*/ 31 h 31"/>
                  <a:gd name="T2" fmla="*/ 62 w 62"/>
                  <a:gd name="T3" fmla="*/ 0 h 31"/>
                  <a:gd name="T4" fmla="*/ 0 w 62"/>
                  <a:gd name="T5" fmla="*/ 0 h 31"/>
                  <a:gd name="T6" fmla="*/ 31 w 62"/>
                  <a:gd name="T7" fmla="*/ 31 h 31"/>
                </a:gdLst>
                <a:ahLst/>
                <a:cxnLst>
                  <a:cxn ang="0">
                    <a:pos x="T0" y="T1"/>
                  </a:cxn>
                  <a:cxn ang="0">
                    <a:pos x="T2" y="T3"/>
                  </a:cxn>
                  <a:cxn ang="0">
                    <a:pos x="T4" y="T5"/>
                  </a:cxn>
                  <a:cxn ang="0">
                    <a:pos x="T6" y="T7"/>
                  </a:cxn>
                </a:cxnLst>
                <a:rect l="0" t="0" r="r" b="b"/>
                <a:pathLst>
                  <a:path w="62" h="31">
                    <a:moveTo>
                      <a:pt x="31" y="31"/>
                    </a:moveTo>
                    <a:cubicBezTo>
                      <a:pt x="48" y="31"/>
                      <a:pt x="62" y="17"/>
                      <a:pt x="62" y="0"/>
                    </a:cubicBezTo>
                    <a:cubicBezTo>
                      <a:pt x="0" y="0"/>
                      <a:pt x="0" y="0"/>
                      <a:pt x="0" y="0"/>
                    </a:cubicBezTo>
                    <a:cubicBezTo>
                      <a:pt x="0" y="17"/>
                      <a:pt x="14" y="31"/>
                      <a:pt x="31"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5311" y="3214"/>
                <a:ext cx="122" cy="60"/>
              </a:xfrm>
              <a:custGeom>
                <a:avLst/>
                <a:gdLst>
                  <a:gd name="T0" fmla="*/ 32 w 63"/>
                  <a:gd name="T1" fmla="*/ 31 h 31"/>
                  <a:gd name="T2" fmla="*/ 63 w 63"/>
                  <a:gd name="T3" fmla="*/ 0 h 31"/>
                  <a:gd name="T4" fmla="*/ 0 w 63"/>
                  <a:gd name="T5" fmla="*/ 0 h 31"/>
                  <a:gd name="T6" fmla="*/ 32 w 63"/>
                  <a:gd name="T7" fmla="*/ 31 h 31"/>
                </a:gdLst>
                <a:ahLst/>
                <a:cxnLst>
                  <a:cxn ang="0">
                    <a:pos x="T0" y="T1"/>
                  </a:cxn>
                  <a:cxn ang="0">
                    <a:pos x="T2" y="T3"/>
                  </a:cxn>
                  <a:cxn ang="0">
                    <a:pos x="T4" y="T5"/>
                  </a:cxn>
                  <a:cxn ang="0">
                    <a:pos x="T6" y="T7"/>
                  </a:cxn>
                </a:cxnLst>
                <a:rect l="0" t="0" r="r" b="b"/>
                <a:pathLst>
                  <a:path w="63" h="31">
                    <a:moveTo>
                      <a:pt x="32" y="31"/>
                    </a:moveTo>
                    <a:cubicBezTo>
                      <a:pt x="49" y="31"/>
                      <a:pt x="63" y="17"/>
                      <a:pt x="63" y="0"/>
                    </a:cubicBezTo>
                    <a:cubicBezTo>
                      <a:pt x="0" y="0"/>
                      <a:pt x="0" y="0"/>
                      <a:pt x="0" y="0"/>
                    </a:cubicBezTo>
                    <a:cubicBezTo>
                      <a:pt x="0" y="17"/>
                      <a:pt x="15" y="31"/>
                      <a:pt x="32"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5433" y="3214"/>
                <a:ext cx="122" cy="60"/>
              </a:xfrm>
              <a:custGeom>
                <a:avLst/>
                <a:gdLst>
                  <a:gd name="T0" fmla="*/ 32 w 63"/>
                  <a:gd name="T1" fmla="*/ 31 h 31"/>
                  <a:gd name="T2" fmla="*/ 63 w 63"/>
                  <a:gd name="T3" fmla="*/ 0 h 31"/>
                  <a:gd name="T4" fmla="*/ 0 w 63"/>
                  <a:gd name="T5" fmla="*/ 0 h 31"/>
                  <a:gd name="T6" fmla="*/ 32 w 63"/>
                  <a:gd name="T7" fmla="*/ 31 h 31"/>
                </a:gdLst>
                <a:ahLst/>
                <a:cxnLst>
                  <a:cxn ang="0">
                    <a:pos x="T0" y="T1"/>
                  </a:cxn>
                  <a:cxn ang="0">
                    <a:pos x="T2" y="T3"/>
                  </a:cxn>
                  <a:cxn ang="0">
                    <a:pos x="T4" y="T5"/>
                  </a:cxn>
                  <a:cxn ang="0">
                    <a:pos x="T6" y="T7"/>
                  </a:cxn>
                </a:cxnLst>
                <a:rect l="0" t="0" r="r" b="b"/>
                <a:pathLst>
                  <a:path w="63" h="31">
                    <a:moveTo>
                      <a:pt x="32" y="31"/>
                    </a:moveTo>
                    <a:cubicBezTo>
                      <a:pt x="49" y="31"/>
                      <a:pt x="63" y="17"/>
                      <a:pt x="63" y="0"/>
                    </a:cubicBezTo>
                    <a:cubicBezTo>
                      <a:pt x="0" y="0"/>
                      <a:pt x="0" y="0"/>
                      <a:pt x="0" y="0"/>
                    </a:cubicBezTo>
                    <a:cubicBezTo>
                      <a:pt x="0" y="17"/>
                      <a:pt x="14" y="31"/>
                      <a:pt x="32"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5555" y="3214"/>
                <a:ext cx="122" cy="60"/>
              </a:xfrm>
              <a:custGeom>
                <a:avLst/>
                <a:gdLst>
                  <a:gd name="T0" fmla="*/ 31 w 63"/>
                  <a:gd name="T1" fmla="*/ 31 h 31"/>
                  <a:gd name="T2" fmla="*/ 63 w 63"/>
                  <a:gd name="T3" fmla="*/ 0 h 31"/>
                  <a:gd name="T4" fmla="*/ 0 w 63"/>
                  <a:gd name="T5" fmla="*/ 0 h 31"/>
                  <a:gd name="T6" fmla="*/ 31 w 63"/>
                  <a:gd name="T7" fmla="*/ 31 h 31"/>
                </a:gdLst>
                <a:ahLst/>
                <a:cxnLst>
                  <a:cxn ang="0">
                    <a:pos x="T0" y="T1"/>
                  </a:cxn>
                  <a:cxn ang="0">
                    <a:pos x="T2" y="T3"/>
                  </a:cxn>
                  <a:cxn ang="0">
                    <a:pos x="T4" y="T5"/>
                  </a:cxn>
                  <a:cxn ang="0">
                    <a:pos x="T6" y="T7"/>
                  </a:cxn>
                </a:cxnLst>
                <a:rect l="0" t="0" r="r" b="b"/>
                <a:pathLst>
                  <a:path w="63" h="31">
                    <a:moveTo>
                      <a:pt x="31" y="31"/>
                    </a:moveTo>
                    <a:cubicBezTo>
                      <a:pt x="49" y="31"/>
                      <a:pt x="63" y="17"/>
                      <a:pt x="63" y="0"/>
                    </a:cubicBezTo>
                    <a:cubicBezTo>
                      <a:pt x="0" y="0"/>
                      <a:pt x="0" y="0"/>
                      <a:pt x="0" y="0"/>
                    </a:cubicBezTo>
                    <a:cubicBezTo>
                      <a:pt x="0" y="17"/>
                      <a:pt x="14" y="31"/>
                      <a:pt x="31"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5677" y="3214"/>
                <a:ext cx="120" cy="60"/>
              </a:xfrm>
              <a:custGeom>
                <a:avLst/>
                <a:gdLst>
                  <a:gd name="T0" fmla="*/ 31 w 62"/>
                  <a:gd name="T1" fmla="*/ 31 h 31"/>
                  <a:gd name="T2" fmla="*/ 62 w 62"/>
                  <a:gd name="T3" fmla="*/ 0 h 31"/>
                  <a:gd name="T4" fmla="*/ 0 w 62"/>
                  <a:gd name="T5" fmla="*/ 0 h 31"/>
                  <a:gd name="T6" fmla="*/ 31 w 62"/>
                  <a:gd name="T7" fmla="*/ 31 h 31"/>
                </a:gdLst>
                <a:ahLst/>
                <a:cxnLst>
                  <a:cxn ang="0">
                    <a:pos x="T0" y="T1"/>
                  </a:cxn>
                  <a:cxn ang="0">
                    <a:pos x="T2" y="T3"/>
                  </a:cxn>
                  <a:cxn ang="0">
                    <a:pos x="T4" y="T5"/>
                  </a:cxn>
                  <a:cxn ang="0">
                    <a:pos x="T6" y="T7"/>
                  </a:cxn>
                </a:cxnLst>
                <a:rect l="0" t="0" r="r" b="b"/>
                <a:pathLst>
                  <a:path w="62" h="31">
                    <a:moveTo>
                      <a:pt x="31" y="31"/>
                    </a:moveTo>
                    <a:cubicBezTo>
                      <a:pt x="48" y="31"/>
                      <a:pt x="62" y="17"/>
                      <a:pt x="62" y="0"/>
                    </a:cubicBezTo>
                    <a:cubicBezTo>
                      <a:pt x="0" y="0"/>
                      <a:pt x="0" y="0"/>
                      <a:pt x="0" y="0"/>
                    </a:cubicBezTo>
                    <a:cubicBezTo>
                      <a:pt x="0" y="17"/>
                      <a:pt x="14" y="31"/>
                      <a:pt x="31" y="31"/>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4827" y="2963"/>
                <a:ext cx="157" cy="251"/>
              </a:xfrm>
              <a:custGeom>
                <a:avLst/>
                <a:gdLst>
                  <a:gd name="T0" fmla="*/ 20 w 81"/>
                  <a:gd name="T1" fmla="*/ 0 h 130"/>
                  <a:gd name="T2" fmla="*/ 81 w 81"/>
                  <a:gd name="T3" fmla="*/ 0 h 130"/>
                  <a:gd name="T4" fmla="*/ 62 w 81"/>
                  <a:gd name="T5" fmla="*/ 130 h 130"/>
                  <a:gd name="T6" fmla="*/ 0 w 81"/>
                  <a:gd name="T7" fmla="*/ 130 h 130"/>
                  <a:gd name="T8" fmla="*/ 20 w 81"/>
                  <a:gd name="T9" fmla="*/ 0 h 130"/>
                </a:gdLst>
                <a:ahLst/>
                <a:cxnLst>
                  <a:cxn ang="0">
                    <a:pos x="T0" y="T1"/>
                  </a:cxn>
                  <a:cxn ang="0">
                    <a:pos x="T2" y="T3"/>
                  </a:cxn>
                  <a:cxn ang="0">
                    <a:pos x="T4" y="T5"/>
                  </a:cxn>
                  <a:cxn ang="0">
                    <a:pos x="T6" y="T7"/>
                  </a:cxn>
                  <a:cxn ang="0">
                    <a:pos x="T8" y="T9"/>
                  </a:cxn>
                </a:cxnLst>
                <a:rect l="0" t="0" r="r" b="b"/>
                <a:pathLst>
                  <a:path w="81" h="130">
                    <a:moveTo>
                      <a:pt x="20" y="0"/>
                    </a:moveTo>
                    <a:cubicBezTo>
                      <a:pt x="45" y="0"/>
                      <a:pt x="57" y="0"/>
                      <a:pt x="81" y="0"/>
                    </a:cubicBezTo>
                    <a:cubicBezTo>
                      <a:pt x="74" y="49"/>
                      <a:pt x="68" y="81"/>
                      <a:pt x="62" y="130"/>
                    </a:cubicBezTo>
                    <a:cubicBezTo>
                      <a:pt x="37" y="130"/>
                      <a:pt x="25" y="130"/>
                      <a:pt x="0" y="130"/>
                    </a:cubicBezTo>
                    <a:cubicBezTo>
                      <a:pt x="6" y="81"/>
                      <a:pt x="13" y="49"/>
                      <a:pt x="2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4947" y="2963"/>
                <a:ext cx="149" cy="251"/>
              </a:xfrm>
              <a:custGeom>
                <a:avLst/>
                <a:gdLst>
                  <a:gd name="T0" fmla="*/ 19 w 77"/>
                  <a:gd name="T1" fmla="*/ 0 h 130"/>
                  <a:gd name="T2" fmla="*/ 77 w 77"/>
                  <a:gd name="T3" fmla="*/ 0 h 130"/>
                  <a:gd name="T4" fmla="*/ 63 w 77"/>
                  <a:gd name="T5" fmla="*/ 130 h 130"/>
                  <a:gd name="T6" fmla="*/ 0 w 77"/>
                  <a:gd name="T7" fmla="*/ 130 h 130"/>
                  <a:gd name="T8" fmla="*/ 19 w 77"/>
                  <a:gd name="T9" fmla="*/ 0 h 130"/>
                </a:gdLst>
                <a:ahLst/>
                <a:cxnLst>
                  <a:cxn ang="0">
                    <a:pos x="T0" y="T1"/>
                  </a:cxn>
                  <a:cxn ang="0">
                    <a:pos x="T2" y="T3"/>
                  </a:cxn>
                  <a:cxn ang="0">
                    <a:pos x="T4" y="T5"/>
                  </a:cxn>
                  <a:cxn ang="0">
                    <a:pos x="T6" y="T7"/>
                  </a:cxn>
                  <a:cxn ang="0">
                    <a:pos x="T8" y="T9"/>
                  </a:cxn>
                </a:cxnLst>
                <a:rect l="0" t="0" r="r" b="b"/>
                <a:pathLst>
                  <a:path w="77" h="130">
                    <a:moveTo>
                      <a:pt x="19" y="0"/>
                    </a:moveTo>
                    <a:cubicBezTo>
                      <a:pt x="42" y="0"/>
                      <a:pt x="54" y="0"/>
                      <a:pt x="77" y="0"/>
                    </a:cubicBezTo>
                    <a:cubicBezTo>
                      <a:pt x="72" y="49"/>
                      <a:pt x="67" y="81"/>
                      <a:pt x="63" y="130"/>
                    </a:cubicBezTo>
                    <a:cubicBezTo>
                      <a:pt x="38" y="130"/>
                      <a:pt x="25" y="130"/>
                      <a:pt x="0" y="130"/>
                    </a:cubicBezTo>
                    <a:cubicBezTo>
                      <a:pt x="6" y="81"/>
                      <a:pt x="12" y="49"/>
                      <a:pt x="19"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5069" y="2963"/>
                <a:ext cx="135" cy="251"/>
              </a:xfrm>
              <a:custGeom>
                <a:avLst/>
                <a:gdLst>
                  <a:gd name="T0" fmla="*/ 14 w 70"/>
                  <a:gd name="T1" fmla="*/ 0 h 130"/>
                  <a:gd name="T2" fmla="*/ 70 w 70"/>
                  <a:gd name="T3" fmla="*/ 0 h 130"/>
                  <a:gd name="T4" fmla="*/ 63 w 70"/>
                  <a:gd name="T5" fmla="*/ 130 h 130"/>
                  <a:gd name="T6" fmla="*/ 0 w 70"/>
                  <a:gd name="T7" fmla="*/ 130 h 130"/>
                  <a:gd name="T8" fmla="*/ 14 w 70"/>
                  <a:gd name="T9" fmla="*/ 0 h 130"/>
                </a:gdLst>
                <a:ahLst/>
                <a:cxnLst>
                  <a:cxn ang="0">
                    <a:pos x="T0" y="T1"/>
                  </a:cxn>
                  <a:cxn ang="0">
                    <a:pos x="T2" y="T3"/>
                  </a:cxn>
                  <a:cxn ang="0">
                    <a:pos x="T4" y="T5"/>
                  </a:cxn>
                  <a:cxn ang="0">
                    <a:pos x="T6" y="T7"/>
                  </a:cxn>
                  <a:cxn ang="0">
                    <a:pos x="T8" y="T9"/>
                  </a:cxn>
                </a:cxnLst>
                <a:rect l="0" t="0" r="r" b="b"/>
                <a:pathLst>
                  <a:path w="70" h="130">
                    <a:moveTo>
                      <a:pt x="14" y="0"/>
                    </a:moveTo>
                    <a:cubicBezTo>
                      <a:pt x="37" y="0"/>
                      <a:pt x="48" y="0"/>
                      <a:pt x="70" y="0"/>
                    </a:cubicBezTo>
                    <a:cubicBezTo>
                      <a:pt x="68" y="49"/>
                      <a:pt x="65" y="81"/>
                      <a:pt x="63" y="130"/>
                    </a:cubicBezTo>
                    <a:cubicBezTo>
                      <a:pt x="38" y="130"/>
                      <a:pt x="25" y="130"/>
                      <a:pt x="0" y="130"/>
                    </a:cubicBezTo>
                    <a:cubicBezTo>
                      <a:pt x="4" y="81"/>
                      <a:pt x="9" y="49"/>
                      <a:pt x="14"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5191" y="2963"/>
                <a:ext cx="122" cy="251"/>
              </a:xfrm>
              <a:custGeom>
                <a:avLst/>
                <a:gdLst>
                  <a:gd name="T0" fmla="*/ 7 w 63"/>
                  <a:gd name="T1" fmla="*/ 0 h 130"/>
                  <a:gd name="T2" fmla="*/ 62 w 63"/>
                  <a:gd name="T3" fmla="*/ 0 h 130"/>
                  <a:gd name="T4" fmla="*/ 62 w 63"/>
                  <a:gd name="T5" fmla="*/ 130 h 130"/>
                  <a:gd name="T6" fmla="*/ 0 w 63"/>
                  <a:gd name="T7" fmla="*/ 130 h 130"/>
                  <a:gd name="T8" fmla="*/ 7 w 63"/>
                  <a:gd name="T9" fmla="*/ 0 h 130"/>
                </a:gdLst>
                <a:ahLst/>
                <a:cxnLst>
                  <a:cxn ang="0">
                    <a:pos x="T0" y="T1"/>
                  </a:cxn>
                  <a:cxn ang="0">
                    <a:pos x="T2" y="T3"/>
                  </a:cxn>
                  <a:cxn ang="0">
                    <a:pos x="T4" y="T5"/>
                  </a:cxn>
                  <a:cxn ang="0">
                    <a:pos x="T6" y="T7"/>
                  </a:cxn>
                  <a:cxn ang="0">
                    <a:pos x="T8" y="T9"/>
                  </a:cxn>
                </a:cxnLst>
                <a:rect l="0" t="0" r="r" b="b"/>
                <a:pathLst>
                  <a:path w="63" h="130">
                    <a:moveTo>
                      <a:pt x="7" y="0"/>
                    </a:moveTo>
                    <a:cubicBezTo>
                      <a:pt x="29" y="0"/>
                      <a:pt x="40" y="0"/>
                      <a:pt x="62" y="0"/>
                    </a:cubicBezTo>
                    <a:cubicBezTo>
                      <a:pt x="62" y="49"/>
                      <a:pt x="63" y="81"/>
                      <a:pt x="62" y="130"/>
                    </a:cubicBezTo>
                    <a:cubicBezTo>
                      <a:pt x="37" y="130"/>
                      <a:pt x="25" y="130"/>
                      <a:pt x="0" y="130"/>
                    </a:cubicBezTo>
                    <a:cubicBezTo>
                      <a:pt x="2" y="81"/>
                      <a:pt x="5" y="49"/>
                      <a:pt x="7"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311" y="2963"/>
                <a:ext cx="122" cy="251"/>
              </a:xfrm>
              <a:custGeom>
                <a:avLst/>
                <a:gdLst>
                  <a:gd name="T0" fmla="*/ 0 w 63"/>
                  <a:gd name="T1" fmla="*/ 0 h 130"/>
                  <a:gd name="T2" fmla="*/ 56 w 63"/>
                  <a:gd name="T3" fmla="*/ 0 h 130"/>
                  <a:gd name="T4" fmla="*/ 63 w 63"/>
                  <a:gd name="T5" fmla="*/ 130 h 130"/>
                  <a:gd name="T6" fmla="*/ 0 w 63"/>
                  <a:gd name="T7" fmla="*/ 130 h 130"/>
                  <a:gd name="T8" fmla="*/ 0 w 63"/>
                  <a:gd name="T9" fmla="*/ 0 h 130"/>
                </a:gdLst>
                <a:ahLst/>
                <a:cxnLst>
                  <a:cxn ang="0">
                    <a:pos x="T0" y="T1"/>
                  </a:cxn>
                  <a:cxn ang="0">
                    <a:pos x="T2" y="T3"/>
                  </a:cxn>
                  <a:cxn ang="0">
                    <a:pos x="T4" y="T5"/>
                  </a:cxn>
                  <a:cxn ang="0">
                    <a:pos x="T6" y="T7"/>
                  </a:cxn>
                  <a:cxn ang="0">
                    <a:pos x="T8" y="T9"/>
                  </a:cxn>
                </a:cxnLst>
                <a:rect l="0" t="0" r="r" b="b"/>
                <a:pathLst>
                  <a:path w="63" h="130">
                    <a:moveTo>
                      <a:pt x="0" y="0"/>
                    </a:moveTo>
                    <a:cubicBezTo>
                      <a:pt x="23" y="0"/>
                      <a:pt x="34" y="0"/>
                      <a:pt x="56" y="0"/>
                    </a:cubicBezTo>
                    <a:cubicBezTo>
                      <a:pt x="58" y="49"/>
                      <a:pt x="61" y="81"/>
                      <a:pt x="63" y="130"/>
                    </a:cubicBezTo>
                    <a:cubicBezTo>
                      <a:pt x="38" y="130"/>
                      <a:pt x="26" y="130"/>
                      <a:pt x="0" y="130"/>
                    </a:cubicBezTo>
                    <a:cubicBezTo>
                      <a:pt x="1" y="81"/>
                      <a:pt x="0" y="49"/>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5419" y="2963"/>
                <a:ext cx="136" cy="251"/>
              </a:xfrm>
              <a:custGeom>
                <a:avLst/>
                <a:gdLst>
                  <a:gd name="T0" fmla="*/ 0 w 70"/>
                  <a:gd name="T1" fmla="*/ 0 h 130"/>
                  <a:gd name="T2" fmla="*/ 56 w 70"/>
                  <a:gd name="T3" fmla="*/ 0 h 130"/>
                  <a:gd name="T4" fmla="*/ 70 w 70"/>
                  <a:gd name="T5" fmla="*/ 130 h 130"/>
                  <a:gd name="T6" fmla="*/ 7 w 70"/>
                  <a:gd name="T7" fmla="*/ 130 h 130"/>
                  <a:gd name="T8" fmla="*/ 0 w 70"/>
                  <a:gd name="T9" fmla="*/ 0 h 130"/>
                </a:gdLst>
                <a:ahLst/>
                <a:cxnLst>
                  <a:cxn ang="0">
                    <a:pos x="T0" y="T1"/>
                  </a:cxn>
                  <a:cxn ang="0">
                    <a:pos x="T2" y="T3"/>
                  </a:cxn>
                  <a:cxn ang="0">
                    <a:pos x="T4" y="T5"/>
                  </a:cxn>
                  <a:cxn ang="0">
                    <a:pos x="T6" y="T7"/>
                  </a:cxn>
                  <a:cxn ang="0">
                    <a:pos x="T8" y="T9"/>
                  </a:cxn>
                </a:cxnLst>
                <a:rect l="0" t="0" r="r" b="b"/>
                <a:pathLst>
                  <a:path w="70" h="130">
                    <a:moveTo>
                      <a:pt x="0" y="0"/>
                    </a:moveTo>
                    <a:cubicBezTo>
                      <a:pt x="22" y="0"/>
                      <a:pt x="33" y="0"/>
                      <a:pt x="56" y="0"/>
                    </a:cubicBezTo>
                    <a:cubicBezTo>
                      <a:pt x="61" y="49"/>
                      <a:pt x="66" y="81"/>
                      <a:pt x="70" y="130"/>
                    </a:cubicBezTo>
                    <a:cubicBezTo>
                      <a:pt x="45" y="130"/>
                      <a:pt x="32" y="130"/>
                      <a:pt x="7" y="130"/>
                    </a:cubicBezTo>
                    <a:cubicBezTo>
                      <a:pt x="5" y="81"/>
                      <a:pt x="2" y="49"/>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5528" y="2963"/>
                <a:ext cx="149" cy="251"/>
              </a:xfrm>
              <a:custGeom>
                <a:avLst/>
                <a:gdLst>
                  <a:gd name="T0" fmla="*/ 0 w 77"/>
                  <a:gd name="T1" fmla="*/ 0 h 130"/>
                  <a:gd name="T2" fmla="*/ 58 w 77"/>
                  <a:gd name="T3" fmla="*/ 0 h 130"/>
                  <a:gd name="T4" fmla="*/ 77 w 77"/>
                  <a:gd name="T5" fmla="*/ 130 h 130"/>
                  <a:gd name="T6" fmla="*/ 14 w 77"/>
                  <a:gd name="T7" fmla="*/ 130 h 130"/>
                  <a:gd name="T8" fmla="*/ 0 w 77"/>
                  <a:gd name="T9" fmla="*/ 0 h 130"/>
                </a:gdLst>
                <a:ahLst/>
                <a:cxnLst>
                  <a:cxn ang="0">
                    <a:pos x="T0" y="T1"/>
                  </a:cxn>
                  <a:cxn ang="0">
                    <a:pos x="T2" y="T3"/>
                  </a:cxn>
                  <a:cxn ang="0">
                    <a:pos x="T4" y="T5"/>
                  </a:cxn>
                  <a:cxn ang="0">
                    <a:pos x="T6" y="T7"/>
                  </a:cxn>
                  <a:cxn ang="0">
                    <a:pos x="T8" y="T9"/>
                  </a:cxn>
                </a:cxnLst>
                <a:rect l="0" t="0" r="r" b="b"/>
                <a:pathLst>
                  <a:path w="77" h="130">
                    <a:moveTo>
                      <a:pt x="0" y="0"/>
                    </a:moveTo>
                    <a:cubicBezTo>
                      <a:pt x="23" y="0"/>
                      <a:pt x="35" y="0"/>
                      <a:pt x="58" y="0"/>
                    </a:cubicBezTo>
                    <a:cubicBezTo>
                      <a:pt x="64" y="49"/>
                      <a:pt x="71" y="81"/>
                      <a:pt x="77" y="130"/>
                    </a:cubicBezTo>
                    <a:cubicBezTo>
                      <a:pt x="52" y="130"/>
                      <a:pt x="39" y="130"/>
                      <a:pt x="14" y="130"/>
                    </a:cubicBezTo>
                    <a:cubicBezTo>
                      <a:pt x="10" y="81"/>
                      <a:pt x="5" y="49"/>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5640" y="2963"/>
                <a:ext cx="157" cy="251"/>
              </a:xfrm>
              <a:custGeom>
                <a:avLst/>
                <a:gdLst>
                  <a:gd name="T0" fmla="*/ 0 w 81"/>
                  <a:gd name="T1" fmla="*/ 0 h 130"/>
                  <a:gd name="T2" fmla="*/ 61 w 81"/>
                  <a:gd name="T3" fmla="*/ 0 h 130"/>
                  <a:gd name="T4" fmla="*/ 81 w 81"/>
                  <a:gd name="T5" fmla="*/ 130 h 130"/>
                  <a:gd name="T6" fmla="*/ 19 w 81"/>
                  <a:gd name="T7" fmla="*/ 130 h 130"/>
                  <a:gd name="T8" fmla="*/ 0 w 81"/>
                  <a:gd name="T9" fmla="*/ 0 h 130"/>
                </a:gdLst>
                <a:ahLst/>
                <a:cxnLst>
                  <a:cxn ang="0">
                    <a:pos x="T0" y="T1"/>
                  </a:cxn>
                  <a:cxn ang="0">
                    <a:pos x="T2" y="T3"/>
                  </a:cxn>
                  <a:cxn ang="0">
                    <a:pos x="T4" y="T5"/>
                  </a:cxn>
                  <a:cxn ang="0">
                    <a:pos x="T6" y="T7"/>
                  </a:cxn>
                  <a:cxn ang="0">
                    <a:pos x="T8" y="T9"/>
                  </a:cxn>
                </a:cxnLst>
                <a:rect l="0" t="0" r="r" b="b"/>
                <a:pathLst>
                  <a:path w="81" h="130">
                    <a:moveTo>
                      <a:pt x="0" y="0"/>
                    </a:moveTo>
                    <a:cubicBezTo>
                      <a:pt x="24" y="0"/>
                      <a:pt x="36" y="0"/>
                      <a:pt x="61" y="0"/>
                    </a:cubicBezTo>
                    <a:cubicBezTo>
                      <a:pt x="68" y="49"/>
                      <a:pt x="75" y="81"/>
                      <a:pt x="81" y="130"/>
                    </a:cubicBezTo>
                    <a:cubicBezTo>
                      <a:pt x="56" y="130"/>
                      <a:pt x="44" y="130"/>
                      <a:pt x="19" y="130"/>
                    </a:cubicBezTo>
                    <a:cubicBezTo>
                      <a:pt x="13" y="81"/>
                      <a:pt x="6" y="49"/>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5069" y="2879"/>
                <a:ext cx="60" cy="31"/>
              </a:xfrm>
              <a:custGeom>
                <a:avLst/>
                <a:gdLst>
                  <a:gd name="T0" fmla="*/ 15 w 31"/>
                  <a:gd name="T1" fmla="*/ 16 h 16"/>
                  <a:gd name="T2" fmla="*/ 31 w 31"/>
                  <a:gd name="T3" fmla="*/ 0 h 16"/>
                  <a:gd name="T4" fmla="*/ 0 w 31"/>
                  <a:gd name="T5" fmla="*/ 0 h 16"/>
                  <a:gd name="T6" fmla="*/ 15 w 31"/>
                  <a:gd name="T7" fmla="*/ 16 h 16"/>
                </a:gdLst>
                <a:ahLst/>
                <a:cxnLst>
                  <a:cxn ang="0">
                    <a:pos x="T0" y="T1"/>
                  </a:cxn>
                  <a:cxn ang="0">
                    <a:pos x="T2" y="T3"/>
                  </a:cxn>
                  <a:cxn ang="0">
                    <a:pos x="T4" y="T5"/>
                  </a:cxn>
                  <a:cxn ang="0">
                    <a:pos x="T6" y="T7"/>
                  </a:cxn>
                </a:cxnLst>
                <a:rect l="0" t="0" r="r" b="b"/>
                <a:pathLst>
                  <a:path w="31" h="16">
                    <a:moveTo>
                      <a:pt x="15" y="16"/>
                    </a:moveTo>
                    <a:cubicBezTo>
                      <a:pt x="24" y="16"/>
                      <a:pt x="31" y="9"/>
                      <a:pt x="31" y="0"/>
                    </a:cubicBezTo>
                    <a:cubicBezTo>
                      <a:pt x="0" y="0"/>
                      <a:pt x="0" y="0"/>
                      <a:pt x="0" y="0"/>
                    </a:cubicBezTo>
                    <a:cubicBezTo>
                      <a:pt x="0" y="9"/>
                      <a:pt x="7" y="16"/>
                      <a:pt x="15"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5129" y="2879"/>
                <a:ext cx="62" cy="31"/>
              </a:xfrm>
              <a:custGeom>
                <a:avLst/>
                <a:gdLst>
                  <a:gd name="T0" fmla="*/ 16 w 32"/>
                  <a:gd name="T1" fmla="*/ 16 h 16"/>
                  <a:gd name="T2" fmla="*/ 32 w 32"/>
                  <a:gd name="T3" fmla="*/ 0 h 16"/>
                  <a:gd name="T4" fmla="*/ 0 w 32"/>
                  <a:gd name="T5" fmla="*/ 0 h 16"/>
                  <a:gd name="T6" fmla="*/ 16 w 32"/>
                  <a:gd name="T7" fmla="*/ 16 h 16"/>
                </a:gdLst>
                <a:ahLst/>
                <a:cxnLst>
                  <a:cxn ang="0">
                    <a:pos x="T0" y="T1"/>
                  </a:cxn>
                  <a:cxn ang="0">
                    <a:pos x="T2" y="T3"/>
                  </a:cxn>
                  <a:cxn ang="0">
                    <a:pos x="T4" y="T5"/>
                  </a:cxn>
                  <a:cxn ang="0">
                    <a:pos x="T6" y="T7"/>
                  </a:cxn>
                </a:cxnLst>
                <a:rect l="0" t="0" r="r" b="b"/>
                <a:pathLst>
                  <a:path w="32" h="16">
                    <a:moveTo>
                      <a:pt x="16" y="16"/>
                    </a:moveTo>
                    <a:cubicBezTo>
                      <a:pt x="25" y="16"/>
                      <a:pt x="32" y="9"/>
                      <a:pt x="32"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5191" y="2879"/>
                <a:ext cx="60" cy="31"/>
              </a:xfrm>
              <a:custGeom>
                <a:avLst/>
                <a:gdLst>
                  <a:gd name="T0" fmla="*/ 15 w 31"/>
                  <a:gd name="T1" fmla="*/ 16 h 16"/>
                  <a:gd name="T2" fmla="*/ 31 w 31"/>
                  <a:gd name="T3" fmla="*/ 0 h 16"/>
                  <a:gd name="T4" fmla="*/ 0 w 31"/>
                  <a:gd name="T5" fmla="*/ 0 h 16"/>
                  <a:gd name="T6" fmla="*/ 15 w 31"/>
                  <a:gd name="T7" fmla="*/ 16 h 16"/>
                </a:gdLst>
                <a:ahLst/>
                <a:cxnLst>
                  <a:cxn ang="0">
                    <a:pos x="T0" y="T1"/>
                  </a:cxn>
                  <a:cxn ang="0">
                    <a:pos x="T2" y="T3"/>
                  </a:cxn>
                  <a:cxn ang="0">
                    <a:pos x="T4" y="T5"/>
                  </a:cxn>
                  <a:cxn ang="0">
                    <a:pos x="T6" y="T7"/>
                  </a:cxn>
                </a:cxnLst>
                <a:rect l="0" t="0" r="r" b="b"/>
                <a:pathLst>
                  <a:path w="31" h="16">
                    <a:moveTo>
                      <a:pt x="15" y="16"/>
                    </a:moveTo>
                    <a:cubicBezTo>
                      <a:pt x="24" y="16"/>
                      <a:pt x="31" y="9"/>
                      <a:pt x="31" y="0"/>
                    </a:cubicBezTo>
                    <a:cubicBezTo>
                      <a:pt x="0" y="0"/>
                      <a:pt x="0" y="0"/>
                      <a:pt x="0" y="0"/>
                    </a:cubicBezTo>
                    <a:cubicBezTo>
                      <a:pt x="0" y="9"/>
                      <a:pt x="7" y="16"/>
                      <a:pt x="15"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5251" y="2879"/>
                <a:ext cx="60" cy="31"/>
              </a:xfrm>
              <a:custGeom>
                <a:avLst/>
                <a:gdLst>
                  <a:gd name="T0" fmla="*/ 16 w 31"/>
                  <a:gd name="T1" fmla="*/ 16 h 16"/>
                  <a:gd name="T2" fmla="*/ 31 w 31"/>
                  <a:gd name="T3" fmla="*/ 0 h 16"/>
                  <a:gd name="T4" fmla="*/ 0 w 31"/>
                  <a:gd name="T5" fmla="*/ 0 h 16"/>
                  <a:gd name="T6" fmla="*/ 16 w 31"/>
                  <a:gd name="T7" fmla="*/ 16 h 16"/>
                </a:gdLst>
                <a:ahLst/>
                <a:cxnLst>
                  <a:cxn ang="0">
                    <a:pos x="T0" y="T1"/>
                  </a:cxn>
                  <a:cxn ang="0">
                    <a:pos x="T2" y="T3"/>
                  </a:cxn>
                  <a:cxn ang="0">
                    <a:pos x="T4" y="T5"/>
                  </a:cxn>
                  <a:cxn ang="0">
                    <a:pos x="T6" y="T7"/>
                  </a:cxn>
                </a:cxnLst>
                <a:rect l="0" t="0" r="r" b="b"/>
                <a:pathLst>
                  <a:path w="31" h="16">
                    <a:moveTo>
                      <a:pt x="16" y="16"/>
                    </a:moveTo>
                    <a:cubicBezTo>
                      <a:pt x="24" y="16"/>
                      <a:pt x="31" y="9"/>
                      <a:pt x="31"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5311" y="2879"/>
                <a:ext cx="62" cy="31"/>
              </a:xfrm>
              <a:custGeom>
                <a:avLst/>
                <a:gdLst>
                  <a:gd name="T0" fmla="*/ 16 w 32"/>
                  <a:gd name="T1" fmla="*/ 16 h 16"/>
                  <a:gd name="T2" fmla="*/ 32 w 32"/>
                  <a:gd name="T3" fmla="*/ 0 h 16"/>
                  <a:gd name="T4" fmla="*/ 0 w 32"/>
                  <a:gd name="T5" fmla="*/ 0 h 16"/>
                  <a:gd name="T6" fmla="*/ 16 w 32"/>
                  <a:gd name="T7" fmla="*/ 16 h 16"/>
                </a:gdLst>
                <a:ahLst/>
                <a:cxnLst>
                  <a:cxn ang="0">
                    <a:pos x="T0" y="T1"/>
                  </a:cxn>
                  <a:cxn ang="0">
                    <a:pos x="T2" y="T3"/>
                  </a:cxn>
                  <a:cxn ang="0">
                    <a:pos x="T4" y="T5"/>
                  </a:cxn>
                  <a:cxn ang="0">
                    <a:pos x="T6" y="T7"/>
                  </a:cxn>
                </a:cxnLst>
                <a:rect l="0" t="0" r="r" b="b"/>
                <a:pathLst>
                  <a:path w="32" h="16">
                    <a:moveTo>
                      <a:pt x="16" y="16"/>
                    </a:moveTo>
                    <a:cubicBezTo>
                      <a:pt x="25" y="16"/>
                      <a:pt x="32" y="9"/>
                      <a:pt x="32" y="0"/>
                    </a:cubicBezTo>
                    <a:cubicBezTo>
                      <a:pt x="0" y="0"/>
                      <a:pt x="0" y="0"/>
                      <a:pt x="0" y="0"/>
                    </a:cubicBezTo>
                    <a:cubicBezTo>
                      <a:pt x="0" y="9"/>
                      <a:pt x="8" y="16"/>
                      <a:pt x="16"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5373" y="2879"/>
                <a:ext cx="60" cy="31"/>
              </a:xfrm>
              <a:custGeom>
                <a:avLst/>
                <a:gdLst>
                  <a:gd name="T0" fmla="*/ 16 w 31"/>
                  <a:gd name="T1" fmla="*/ 16 h 16"/>
                  <a:gd name="T2" fmla="*/ 31 w 31"/>
                  <a:gd name="T3" fmla="*/ 0 h 16"/>
                  <a:gd name="T4" fmla="*/ 0 w 31"/>
                  <a:gd name="T5" fmla="*/ 0 h 16"/>
                  <a:gd name="T6" fmla="*/ 16 w 31"/>
                  <a:gd name="T7" fmla="*/ 16 h 16"/>
                </a:gdLst>
                <a:ahLst/>
                <a:cxnLst>
                  <a:cxn ang="0">
                    <a:pos x="T0" y="T1"/>
                  </a:cxn>
                  <a:cxn ang="0">
                    <a:pos x="T2" y="T3"/>
                  </a:cxn>
                  <a:cxn ang="0">
                    <a:pos x="T4" y="T5"/>
                  </a:cxn>
                  <a:cxn ang="0">
                    <a:pos x="T6" y="T7"/>
                  </a:cxn>
                </a:cxnLst>
                <a:rect l="0" t="0" r="r" b="b"/>
                <a:pathLst>
                  <a:path w="31" h="16">
                    <a:moveTo>
                      <a:pt x="16" y="16"/>
                    </a:moveTo>
                    <a:cubicBezTo>
                      <a:pt x="24" y="16"/>
                      <a:pt x="31" y="9"/>
                      <a:pt x="31"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5433" y="2879"/>
                <a:ext cx="62" cy="31"/>
              </a:xfrm>
              <a:custGeom>
                <a:avLst/>
                <a:gdLst>
                  <a:gd name="T0" fmla="*/ 16 w 32"/>
                  <a:gd name="T1" fmla="*/ 16 h 16"/>
                  <a:gd name="T2" fmla="*/ 32 w 32"/>
                  <a:gd name="T3" fmla="*/ 0 h 16"/>
                  <a:gd name="T4" fmla="*/ 0 w 32"/>
                  <a:gd name="T5" fmla="*/ 0 h 16"/>
                  <a:gd name="T6" fmla="*/ 16 w 32"/>
                  <a:gd name="T7" fmla="*/ 16 h 16"/>
                </a:gdLst>
                <a:ahLst/>
                <a:cxnLst>
                  <a:cxn ang="0">
                    <a:pos x="T0" y="T1"/>
                  </a:cxn>
                  <a:cxn ang="0">
                    <a:pos x="T2" y="T3"/>
                  </a:cxn>
                  <a:cxn ang="0">
                    <a:pos x="T4" y="T5"/>
                  </a:cxn>
                  <a:cxn ang="0">
                    <a:pos x="T6" y="T7"/>
                  </a:cxn>
                </a:cxnLst>
                <a:rect l="0" t="0" r="r" b="b"/>
                <a:pathLst>
                  <a:path w="32" h="16">
                    <a:moveTo>
                      <a:pt x="16" y="16"/>
                    </a:moveTo>
                    <a:cubicBezTo>
                      <a:pt x="25" y="16"/>
                      <a:pt x="32" y="9"/>
                      <a:pt x="32" y="0"/>
                    </a:cubicBezTo>
                    <a:cubicBezTo>
                      <a:pt x="0" y="0"/>
                      <a:pt x="0" y="0"/>
                      <a:pt x="0" y="0"/>
                    </a:cubicBezTo>
                    <a:cubicBezTo>
                      <a:pt x="0" y="9"/>
                      <a:pt x="7" y="16"/>
                      <a:pt x="16" y="1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5495" y="2879"/>
                <a:ext cx="60" cy="31"/>
              </a:xfrm>
              <a:custGeom>
                <a:avLst/>
                <a:gdLst>
                  <a:gd name="T0" fmla="*/ 16 w 31"/>
                  <a:gd name="T1" fmla="*/ 16 h 16"/>
                  <a:gd name="T2" fmla="*/ 31 w 31"/>
                  <a:gd name="T3" fmla="*/ 0 h 16"/>
                  <a:gd name="T4" fmla="*/ 0 w 31"/>
                  <a:gd name="T5" fmla="*/ 0 h 16"/>
                  <a:gd name="T6" fmla="*/ 16 w 31"/>
                  <a:gd name="T7" fmla="*/ 16 h 16"/>
                </a:gdLst>
                <a:ahLst/>
                <a:cxnLst>
                  <a:cxn ang="0">
                    <a:pos x="T0" y="T1"/>
                  </a:cxn>
                  <a:cxn ang="0">
                    <a:pos x="T2" y="T3"/>
                  </a:cxn>
                  <a:cxn ang="0">
                    <a:pos x="T4" y="T5"/>
                  </a:cxn>
                  <a:cxn ang="0">
                    <a:pos x="T6" y="T7"/>
                  </a:cxn>
                </a:cxnLst>
                <a:rect l="0" t="0" r="r" b="b"/>
                <a:pathLst>
                  <a:path w="31" h="16">
                    <a:moveTo>
                      <a:pt x="16" y="16"/>
                    </a:moveTo>
                    <a:cubicBezTo>
                      <a:pt x="24" y="16"/>
                      <a:pt x="31" y="9"/>
                      <a:pt x="31" y="0"/>
                    </a:cubicBezTo>
                    <a:cubicBezTo>
                      <a:pt x="0" y="0"/>
                      <a:pt x="0" y="0"/>
                      <a:pt x="0" y="0"/>
                    </a:cubicBezTo>
                    <a:cubicBezTo>
                      <a:pt x="0" y="9"/>
                      <a:pt x="7" y="16"/>
                      <a:pt x="16" y="1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5069" y="2738"/>
                <a:ext cx="77" cy="141"/>
              </a:xfrm>
              <a:custGeom>
                <a:avLst/>
                <a:gdLst>
                  <a:gd name="T0" fmla="*/ 10 w 40"/>
                  <a:gd name="T1" fmla="*/ 0 h 73"/>
                  <a:gd name="T2" fmla="*/ 40 w 40"/>
                  <a:gd name="T3" fmla="*/ 0 h 73"/>
                  <a:gd name="T4" fmla="*/ 31 w 40"/>
                  <a:gd name="T5" fmla="*/ 73 h 73"/>
                  <a:gd name="T6" fmla="*/ 0 w 40"/>
                  <a:gd name="T7" fmla="*/ 73 h 73"/>
                  <a:gd name="T8" fmla="*/ 10 w 40"/>
                  <a:gd name="T9" fmla="*/ 0 h 73"/>
                </a:gdLst>
                <a:ahLst/>
                <a:cxnLst>
                  <a:cxn ang="0">
                    <a:pos x="T0" y="T1"/>
                  </a:cxn>
                  <a:cxn ang="0">
                    <a:pos x="T2" y="T3"/>
                  </a:cxn>
                  <a:cxn ang="0">
                    <a:pos x="T4" y="T5"/>
                  </a:cxn>
                  <a:cxn ang="0">
                    <a:pos x="T6" y="T7"/>
                  </a:cxn>
                  <a:cxn ang="0">
                    <a:pos x="T8" y="T9"/>
                  </a:cxn>
                </a:cxnLst>
                <a:rect l="0" t="0" r="r" b="b"/>
                <a:pathLst>
                  <a:path w="40" h="73">
                    <a:moveTo>
                      <a:pt x="10" y="0"/>
                    </a:moveTo>
                    <a:cubicBezTo>
                      <a:pt x="22" y="0"/>
                      <a:pt x="28" y="0"/>
                      <a:pt x="40" y="0"/>
                    </a:cubicBezTo>
                    <a:cubicBezTo>
                      <a:pt x="37" y="25"/>
                      <a:pt x="34" y="49"/>
                      <a:pt x="31" y="73"/>
                    </a:cubicBezTo>
                    <a:cubicBezTo>
                      <a:pt x="19" y="73"/>
                      <a:pt x="12" y="73"/>
                      <a:pt x="0" y="73"/>
                    </a:cubicBezTo>
                    <a:cubicBezTo>
                      <a:pt x="3" y="49"/>
                      <a:pt x="6" y="25"/>
                      <a:pt x="1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5129" y="2738"/>
                <a:ext cx="73" cy="141"/>
              </a:xfrm>
              <a:custGeom>
                <a:avLst/>
                <a:gdLst>
                  <a:gd name="T0" fmla="*/ 9 w 38"/>
                  <a:gd name="T1" fmla="*/ 0 h 73"/>
                  <a:gd name="T2" fmla="*/ 38 w 38"/>
                  <a:gd name="T3" fmla="*/ 0 h 73"/>
                  <a:gd name="T4" fmla="*/ 32 w 38"/>
                  <a:gd name="T5" fmla="*/ 73 h 73"/>
                  <a:gd name="T6" fmla="*/ 0 w 38"/>
                  <a:gd name="T7" fmla="*/ 73 h 73"/>
                  <a:gd name="T8" fmla="*/ 9 w 38"/>
                  <a:gd name="T9" fmla="*/ 0 h 73"/>
                </a:gdLst>
                <a:ahLst/>
                <a:cxnLst>
                  <a:cxn ang="0">
                    <a:pos x="T0" y="T1"/>
                  </a:cxn>
                  <a:cxn ang="0">
                    <a:pos x="T2" y="T3"/>
                  </a:cxn>
                  <a:cxn ang="0">
                    <a:pos x="T4" y="T5"/>
                  </a:cxn>
                  <a:cxn ang="0">
                    <a:pos x="T6" y="T7"/>
                  </a:cxn>
                  <a:cxn ang="0">
                    <a:pos x="T8" y="T9"/>
                  </a:cxn>
                </a:cxnLst>
                <a:rect l="0" t="0" r="r" b="b"/>
                <a:pathLst>
                  <a:path w="38" h="73">
                    <a:moveTo>
                      <a:pt x="9" y="0"/>
                    </a:moveTo>
                    <a:cubicBezTo>
                      <a:pt x="21" y="0"/>
                      <a:pt x="27" y="0"/>
                      <a:pt x="38" y="0"/>
                    </a:cubicBezTo>
                    <a:cubicBezTo>
                      <a:pt x="36" y="25"/>
                      <a:pt x="34" y="49"/>
                      <a:pt x="32" y="73"/>
                    </a:cubicBezTo>
                    <a:cubicBezTo>
                      <a:pt x="19" y="73"/>
                      <a:pt x="13" y="73"/>
                      <a:pt x="0" y="73"/>
                    </a:cubicBezTo>
                    <a:cubicBezTo>
                      <a:pt x="3" y="49"/>
                      <a:pt x="6" y="25"/>
                      <a:pt x="9"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5191" y="2738"/>
                <a:ext cx="67" cy="141"/>
              </a:xfrm>
              <a:custGeom>
                <a:avLst/>
                <a:gdLst>
                  <a:gd name="T0" fmla="*/ 6 w 35"/>
                  <a:gd name="T1" fmla="*/ 0 h 73"/>
                  <a:gd name="T2" fmla="*/ 35 w 35"/>
                  <a:gd name="T3" fmla="*/ 0 h 73"/>
                  <a:gd name="T4" fmla="*/ 31 w 35"/>
                  <a:gd name="T5" fmla="*/ 73 h 73"/>
                  <a:gd name="T6" fmla="*/ 0 w 35"/>
                  <a:gd name="T7" fmla="*/ 73 h 73"/>
                  <a:gd name="T8" fmla="*/ 6 w 35"/>
                  <a:gd name="T9" fmla="*/ 0 h 73"/>
                </a:gdLst>
                <a:ahLst/>
                <a:cxnLst>
                  <a:cxn ang="0">
                    <a:pos x="T0" y="T1"/>
                  </a:cxn>
                  <a:cxn ang="0">
                    <a:pos x="T2" y="T3"/>
                  </a:cxn>
                  <a:cxn ang="0">
                    <a:pos x="T4" y="T5"/>
                  </a:cxn>
                  <a:cxn ang="0">
                    <a:pos x="T6" y="T7"/>
                  </a:cxn>
                  <a:cxn ang="0">
                    <a:pos x="T8" y="T9"/>
                  </a:cxn>
                </a:cxnLst>
                <a:rect l="0" t="0" r="r" b="b"/>
                <a:pathLst>
                  <a:path w="35" h="73">
                    <a:moveTo>
                      <a:pt x="6" y="0"/>
                    </a:moveTo>
                    <a:cubicBezTo>
                      <a:pt x="18" y="0"/>
                      <a:pt x="24" y="0"/>
                      <a:pt x="35" y="0"/>
                    </a:cubicBezTo>
                    <a:cubicBezTo>
                      <a:pt x="33" y="25"/>
                      <a:pt x="32" y="49"/>
                      <a:pt x="31" y="73"/>
                    </a:cubicBezTo>
                    <a:cubicBezTo>
                      <a:pt x="18" y="73"/>
                      <a:pt x="12" y="73"/>
                      <a:pt x="0" y="73"/>
                    </a:cubicBezTo>
                    <a:cubicBezTo>
                      <a:pt x="2" y="49"/>
                      <a:pt x="4" y="25"/>
                      <a:pt x="6"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5251" y="2738"/>
                <a:ext cx="62" cy="141"/>
              </a:xfrm>
              <a:custGeom>
                <a:avLst/>
                <a:gdLst>
                  <a:gd name="T0" fmla="*/ 4 w 32"/>
                  <a:gd name="T1" fmla="*/ 0 h 73"/>
                  <a:gd name="T2" fmla="*/ 31 w 32"/>
                  <a:gd name="T3" fmla="*/ 0 h 73"/>
                  <a:gd name="T4" fmla="*/ 31 w 32"/>
                  <a:gd name="T5" fmla="*/ 73 h 73"/>
                  <a:gd name="T6" fmla="*/ 0 w 32"/>
                  <a:gd name="T7" fmla="*/ 73 h 73"/>
                  <a:gd name="T8" fmla="*/ 4 w 32"/>
                  <a:gd name="T9" fmla="*/ 0 h 73"/>
                </a:gdLst>
                <a:ahLst/>
                <a:cxnLst>
                  <a:cxn ang="0">
                    <a:pos x="T0" y="T1"/>
                  </a:cxn>
                  <a:cxn ang="0">
                    <a:pos x="T2" y="T3"/>
                  </a:cxn>
                  <a:cxn ang="0">
                    <a:pos x="T4" y="T5"/>
                  </a:cxn>
                  <a:cxn ang="0">
                    <a:pos x="T6" y="T7"/>
                  </a:cxn>
                  <a:cxn ang="0">
                    <a:pos x="T8" y="T9"/>
                  </a:cxn>
                </a:cxnLst>
                <a:rect l="0" t="0" r="r" b="b"/>
                <a:pathLst>
                  <a:path w="32" h="73">
                    <a:moveTo>
                      <a:pt x="4" y="0"/>
                    </a:moveTo>
                    <a:cubicBezTo>
                      <a:pt x="15" y="0"/>
                      <a:pt x="20" y="0"/>
                      <a:pt x="31" y="0"/>
                    </a:cubicBezTo>
                    <a:cubicBezTo>
                      <a:pt x="31" y="25"/>
                      <a:pt x="32" y="49"/>
                      <a:pt x="31" y="73"/>
                    </a:cubicBezTo>
                    <a:cubicBezTo>
                      <a:pt x="19" y="73"/>
                      <a:pt x="13" y="73"/>
                      <a:pt x="0" y="73"/>
                    </a:cubicBezTo>
                    <a:cubicBezTo>
                      <a:pt x="1" y="49"/>
                      <a:pt x="2" y="25"/>
                      <a:pt x="4"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5311" y="2738"/>
                <a:ext cx="62" cy="141"/>
              </a:xfrm>
              <a:custGeom>
                <a:avLst/>
                <a:gdLst>
                  <a:gd name="T0" fmla="*/ 0 w 32"/>
                  <a:gd name="T1" fmla="*/ 0 h 73"/>
                  <a:gd name="T2" fmla="*/ 28 w 32"/>
                  <a:gd name="T3" fmla="*/ 0 h 73"/>
                  <a:gd name="T4" fmla="*/ 32 w 32"/>
                  <a:gd name="T5" fmla="*/ 73 h 73"/>
                  <a:gd name="T6" fmla="*/ 0 w 32"/>
                  <a:gd name="T7" fmla="*/ 73 h 73"/>
                  <a:gd name="T8" fmla="*/ 0 w 32"/>
                  <a:gd name="T9" fmla="*/ 0 h 73"/>
                </a:gdLst>
                <a:ahLst/>
                <a:cxnLst>
                  <a:cxn ang="0">
                    <a:pos x="T0" y="T1"/>
                  </a:cxn>
                  <a:cxn ang="0">
                    <a:pos x="T2" y="T3"/>
                  </a:cxn>
                  <a:cxn ang="0">
                    <a:pos x="T4" y="T5"/>
                  </a:cxn>
                  <a:cxn ang="0">
                    <a:pos x="T6" y="T7"/>
                  </a:cxn>
                  <a:cxn ang="0">
                    <a:pos x="T8" y="T9"/>
                  </a:cxn>
                </a:cxnLst>
                <a:rect l="0" t="0" r="r" b="b"/>
                <a:pathLst>
                  <a:path w="32" h="73">
                    <a:moveTo>
                      <a:pt x="0" y="0"/>
                    </a:moveTo>
                    <a:cubicBezTo>
                      <a:pt x="12" y="0"/>
                      <a:pt x="17" y="0"/>
                      <a:pt x="28" y="0"/>
                    </a:cubicBezTo>
                    <a:cubicBezTo>
                      <a:pt x="29" y="25"/>
                      <a:pt x="31" y="49"/>
                      <a:pt x="32" y="73"/>
                    </a:cubicBezTo>
                    <a:cubicBezTo>
                      <a:pt x="19" y="73"/>
                      <a:pt x="13" y="73"/>
                      <a:pt x="0" y="73"/>
                    </a:cubicBezTo>
                    <a:cubicBezTo>
                      <a:pt x="1" y="49"/>
                      <a:pt x="0" y="25"/>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5365" y="2738"/>
                <a:ext cx="68" cy="141"/>
              </a:xfrm>
              <a:custGeom>
                <a:avLst/>
                <a:gdLst>
                  <a:gd name="T0" fmla="*/ 0 w 35"/>
                  <a:gd name="T1" fmla="*/ 0 h 73"/>
                  <a:gd name="T2" fmla="*/ 29 w 35"/>
                  <a:gd name="T3" fmla="*/ 0 h 73"/>
                  <a:gd name="T4" fmla="*/ 35 w 35"/>
                  <a:gd name="T5" fmla="*/ 73 h 73"/>
                  <a:gd name="T6" fmla="*/ 4 w 35"/>
                  <a:gd name="T7" fmla="*/ 73 h 73"/>
                  <a:gd name="T8" fmla="*/ 0 w 35"/>
                  <a:gd name="T9" fmla="*/ 0 h 73"/>
                </a:gdLst>
                <a:ahLst/>
                <a:cxnLst>
                  <a:cxn ang="0">
                    <a:pos x="T0" y="T1"/>
                  </a:cxn>
                  <a:cxn ang="0">
                    <a:pos x="T2" y="T3"/>
                  </a:cxn>
                  <a:cxn ang="0">
                    <a:pos x="T4" y="T5"/>
                  </a:cxn>
                  <a:cxn ang="0">
                    <a:pos x="T6" y="T7"/>
                  </a:cxn>
                  <a:cxn ang="0">
                    <a:pos x="T8" y="T9"/>
                  </a:cxn>
                </a:cxnLst>
                <a:rect l="0" t="0" r="r" b="b"/>
                <a:pathLst>
                  <a:path w="35" h="73">
                    <a:moveTo>
                      <a:pt x="0" y="0"/>
                    </a:moveTo>
                    <a:cubicBezTo>
                      <a:pt x="11" y="0"/>
                      <a:pt x="17" y="0"/>
                      <a:pt x="29" y="0"/>
                    </a:cubicBezTo>
                    <a:cubicBezTo>
                      <a:pt x="31" y="25"/>
                      <a:pt x="33" y="49"/>
                      <a:pt x="35" y="73"/>
                    </a:cubicBezTo>
                    <a:cubicBezTo>
                      <a:pt x="23" y="73"/>
                      <a:pt x="17" y="73"/>
                      <a:pt x="4" y="73"/>
                    </a:cubicBezTo>
                    <a:cubicBezTo>
                      <a:pt x="3" y="49"/>
                      <a:pt x="1" y="25"/>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5421" y="2738"/>
                <a:ext cx="74" cy="141"/>
              </a:xfrm>
              <a:custGeom>
                <a:avLst/>
                <a:gdLst>
                  <a:gd name="T0" fmla="*/ 0 w 38"/>
                  <a:gd name="T1" fmla="*/ 0 h 73"/>
                  <a:gd name="T2" fmla="*/ 29 w 38"/>
                  <a:gd name="T3" fmla="*/ 0 h 73"/>
                  <a:gd name="T4" fmla="*/ 38 w 38"/>
                  <a:gd name="T5" fmla="*/ 73 h 73"/>
                  <a:gd name="T6" fmla="*/ 6 w 38"/>
                  <a:gd name="T7" fmla="*/ 73 h 73"/>
                  <a:gd name="T8" fmla="*/ 0 w 38"/>
                  <a:gd name="T9" fmla="*/ 0 h 73"/>
                </a:gdLst>
                <a:ahLst/>
                <a:cxnLst>
                  <a:cxn ang="0">
                    <a:pos x="T0" y="T1"/>
                  </a:cxn>
                  <a:cxn ang="0">
                    <a:pos x="T2" y="T3"/>
                  </a:cxn>
                  <a:cxn ang="0">
                    <a:pos x="T4" y="T5"/>
                  </a:cxn>
                  <a:cxn ang="0">
                    <a:pos x="T6" y="T7"/>
                  </a:cxn>
                  <a:cxn ang="0">
                    <a:pos x="T8" y="T9"/>
                  </a:cxn>
                </a:cxnLst>
                <a:rect l="0" t="0" r="r" b="b"/>
                <a:pathLst>
                  <a:path w="38" h="73">
                    <a:moveTo>
                      <a:pt x="0" y="0"/>
                    </a:moveTo>
                    <a:cubicBezTo>
                      <a:pt x="11" y="0"/>
                      <a:pt x="17" y="0"/>
                      <a:pt x="29" y="0"/>
                    </a:cubicBezTo>
                    <a:cubicBezTo>
                      <a:pt x="32" y="25"/>
                      <a:pt x="35" y="49"/>
                      <a:pt x="38" y="73"/>
                    </a:cubicBezTo>
                    <a:cubicBezTo>
                      <a:pt x="25" y="73"/>
                      <a:pt x="19" y="73"/>
                      <a:pt x="6" y="73"/>
                    </a:cubicBezTo>
                    <a:cubicBezTo>
                      <a:pt x="4" y="49"/>
                      <a:pt x="2" y="25"/>
                      <a:pt x="0"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5477" y="2738"/>
                <a:ext cx="78" cy="141"/>
              </a:xfrm>
              <a:custGeom>
                <a:avLst/>
                <a:gdLst>
                  <a:gd name="T0" fmla="*/ 0 w 40"/>
                  <a:gd name="T1" fmla="*/ 0 h 73"/>
                  <a:gd name="T2" fmla="*/ 30 w 40"/>
                  <a:gd name="T3" fmla="*/ 0 h 73"/>
                  <a:gd name="T4" fmla="*/ 40 w 40"/>
                  <a:gd name="T5" fmla="*/ 73 h 73"/>
                  <a:gd name="T6" fmla="*/ 9 w 40"/>
                  <a:gd name="T7" fmla="*/ 73 h 73"/>
                  <a:gd name="T8" fmla="*/ 0 w 40"/>
                  <a:gd name="T9" fmla="*/ 0 h 73"/>
                </a:gdLst>
                <a:ahLst/>
                <a:cxnLst>
                  <a:cxn ang="0">
                    <a:pos x="T0" y="T1"/>
                  </a:cxn>
                  <a:cxn ang="0">
                    <a:pos x="T2" y="T3"/>
                  </a:cxn>
                  <a:cxn ang="0">
                    <a:pos x="T4" y="T5"/>
                  </a:cxn>
                  <a:cxn ang="0">
                    <a:pos x="T6" y="T7"/>
                  </a:cxn>
                  <a:cxn ang="0">
                    <a:pos x="T8" y="T9"/>
                  </a:cxn>
                </a:cxnLst>
                <a:rect l="0" t="0" r="r" b="b"/>
                <a:pathLst>
                  <a:path w="40" h="73">
                    <a:moveTo>
                      <a:pt x="0" y="0"/>
                    </a:moveTo>
                    <a:cubicBezTo>
                      <a:pt x="12" y="0"/>
                      <a:pt x="18" y="0"/>
                      <a:pt x="30" y="0"/>
                    </a:cubicBezTo>
                    <a:cubicBezTo>
                      <a:pt x="34" y="25"/>
                      <a:pt x="37" y="49"/>
                      <a:pt x="40" y="73"/>
                    </a:cubicBezTo>
                    <a:cubicBezTo>
                      <a:pt x="28" y="73"/>
                      <a:pt x="21" y="73"/>
                      <a:pt x="9" y="73"/>
                    </a:cubicBezTo>
                    <a:cubicBezTo>
                      <a:pt x="6" y="49"/>
                      <a:pt x="3" y="25"/>
                      <a:pt x="0" y="0"/>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4902" y="3388"/>
                <a:ext cx="27" cy="28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4902" y="3388"/>
                <a:ext cx="2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5301" y="3388"/>
                <a:ext cx="316" cy="364"/>
              </a:xfrm>
              <a:custGeom>
                <a:avLst/>
                <a:gdLst>
                  <a:gd name="T0" fmla="*/ 0 w 316"/>
                  <a:gd name="T1" fmla="*/ 0 h 364"/>
                  <a:gd name="T2" fmla="*/ 0 w 316"/>
                  <a:gd name="T3" fmla="*/ 364 h 364"/>
                  <a:gd name="T4" fmla="*/ 184 w 316"/>
                  <a:gd name="T5" fmla="*/ 364 h 364"/>
                  <a:gd name="T6" fmla="*/ 316 w 316"/>
                  <a:gd name="T7" fmla="*/ 0 h 364"/>
                  <a:gd name="T8" fmla="*/ 0 w 316"/>
                  <a:gd name="T9" fmla="*/ 0 h 364"/>
                </a:gdLst>
                <a:ahLst/>
                <a:cxnLst>
                  <a:cxn ang="0">
                    <a:pos x="T0" y="T1"/>
                  </a:cxn>
                  <a:cxn ang="0">
                    <a:pos x="T2" y="T3"/>
                  </a:cxn>
                  <a:cxn ang="0">
                    <a:pos x="T4" y="T5"/>
                  </a:cxn>
                  <a:cxn ang="0">
                    <a:pos x="T6" y="T7"/>
                  </a:cxn>
                  <a:cxn ang="0">
                    <a:pos x="T8" y="T9"/>
                  </a:cxn>
                </a:cxnLst>
                <a:rect l="0" t="0" r="r" b="b"/>
                <a:pathLst>
                  <a:path w="316" h="364">
                    <a:moveTo>
                      <a:pt x="0" y="0"/>
                    </a:moveTo>
                    <a:lnTo>
                      <a:pt x="0" y="364"/>
                    </a:lnTo>
                    <a:lnTo>
                      <a:pt x="184" y="364"/>
                    </a:lnTo>
                    <a:lnTo>
                      <a:pt x="316"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5301" y="3388"/>
                <a:ext cx="316" cy="364"/>
              </a:xfrm>
              <a:custGeom>
                <a:avLst/>
                <a:gdLst>
                  <a:gd name="T0" fmla="*/ 0 w 316"/>
                  <a:gd name="T1" fmla="*/ 0 h 364"/>
                  <a:gd name="T2" fmla="*/ 0 w 316"/>
                  <a:gd name="T3" fmla="*/ 364 h 364"/>
                  <a:gd name="T4" fmla="*/ 184 w 316"/>
                  <a:gd name="T5" fmla="*/ 364 h 364"/>
                  <a:gd name="T6" fmla="*/ 316 w 316"/>
                  <a:gd name="T7" fmla="*/ 0 h 364"/>
                  <a:gd name="T8" fmla="*/ 0 w 316"/>
                  <a:gd name="T9" fmla="*/ 0 h 364"/>
                </a:gdLst>
                <a:ahLst/>
                <a:cxnLst>
                  <a:cxn ang="0">
                    <a:pos x="T0" y="T1"/>
                  </a:cxn>
                  <a:cxn ang="0">
                    <a:pos x="T2" y="T3"/>
                  </a:cxn>
                  <a:cxn ang="0">
                    <a:pos x="T4" y="T5"/>
                  </a:cxn>
                  <a:cxn ang="0">
                    <a:pos x="T6" y="T7"/>
                  </a:cxn>
                  <a:cxn ang="0">
                    <a:pos x="T8" y="T9"/>
                  </a:cxn>
                </a:cxnLst>
                <a:rect l="0" t="0" r="r" b="b"/>
                <a:pathLst>
                  <a:path w="316" h="364">
                    <a:moveTo>
                      <a:pt x="0" y="0"/>
                    </a:moveTo>
                    <a:lnTo>
                      <a:pt x="0" y="364"/>
                    </a:lnTo>
                    <a:lnTo>
                      <a:pt x="184" y="364"/>
                    </a:lnTo>
                    <a:lnTo>
                      <a:pt x="3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5485" y="3388"/>
                <a:ext cx="236" cy="364"/>
              </a:xfrm>
              <a:custGeom>
                <a:avLst/>
                <a:gdLst>
                  <a:gd name="T0" fmla="*/ 236 w 236"/>
                  <a:gd name="T1" fmla="*/ 0 h 364"/>
                  <a:gd name="T2" fmla="*/ 132 w 236"/>
                  <a:gd name="T3" fmla="*/ 0 h 364"/>
                  <a:gd name="T4" fmla="*/ 0 w 236"/>
                  <a:gd name="T5" fmla="*/ 364 h 364"/>
                  <a:gd name="T6" fmla="*/ 236 w 236"/>
                  <a:gd name="T7" fmla="*/ 364 h 364"/>
                  <a:gd name="T8" fmla="*/ 236 w 236"/>
                  <a:gd name="T9" fmla="*/ 0 h 364"/>
                </a:gdLst>
                <a:ahLst/>
                <a:cxnLst>
                  <a:cxn ang="0">
                    <a:pos x="T0" y="T1"/>
                  </a:cxn>
                  <a:cxn ang="0">
                    <a:pos x="T2" y="T3"/>
                  </a:cxn>
                  <a:cxn ang="0">
                    <a:pos x="T4" y="T5"/>
                  </a:cxn>
                  <a:cxn ang="0">
                    <a:pos x="T6" y="T7"/>
                  </a:cxn>
                  <a:cxn ang="0">
                    <a:pos x="T8" y="T9"/>
                  </a:cxn>
                </a:cxnLst>
                <a:rect l="0" t="0" r="r" b="b"/>
                <a:pathLst>
                  <a:path w="236" h="364">
                    <a:moveTo>
                      <a:pt x="236" y="0"/>
                    </a:moveTo>
                    <a:lnTo>
                      <a:pt x="132" y="0"/>
                    </a:lnTo>
                    <a:lnTo>
                      <a:pt x="0" y="364"/>
                    </a:lnTo>
                    <a:lnTo>
                      <a:pt x="236" y="364"/>
                    </a:lnTo>
                    <a:lnTo>
                      <a:pt x="236"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5485" y="3388"/>
                <a:ext cx="236" cy="364"/>
              </a:xfrm>
              <a:custGeom>
                <a:avLst/>
                <a:gdLst>
                  <a:gd name="T0" fmla="*/ 236 w 236"/>
                  <a:gd name="T1" fmla="*/ 0 h 364"/>
                  <a:gd name="T2" fmla="*/ 132 w 236"/>
                  <a:gd name="T3" fmla="*/ 0 h 364"/>
                  <a:gd name="T4" fmla="*/ 0 w 236"/>
                  <a:gd name="T5" fmla="*/ 364 h 364"/>
                  <a:gd name="T6" fmla="*/ 236 w 236"/>
                  <a:gd name="T7" fmla="*/ 364 h 364"/>
                  <a:gd name="T8" fmla="*/ 236 w 236"/>
                  <a:gd name="T9" fmla="*/ 0 h 364"/>
                </a:gdLst>
                <a:ahLst/>
                <a:cxnLst>
                  <a:cxn ang="0">
                    <a:pos x="T0" y="T1"/>
                  </a:cxn>
                  <a:cxn ang="0">
                    <a:pos x="T2" y="T3"/>
                  </a:cxn>
                  <a:cxn ang="0">
                    <a:pos x="T4" y="T5"/>
                  </a:cxn>
                  <a:cxn ang="0">
                    <a:pos x="T6" y="T7"/>
                  </a:cxn>
                  <a:cxn ang="0">
                    <a:pos x="T8" y="T9"/>
                  </a:cxn>
                </a:cxnLst>
                <a:rect l="0" t="0" r="r" b="b"/>
                <a:pathLst>
                  <a:path w="236" h="364">
                    <a:moveTo>
                      <a:pt x="236" y="0"/>
                    </a:moveTo>
                    <a:lnTo>
                      <a:pt x="132" y="0"/>
                    </a:lnTo>
                    <a:lnTo>
                      <a:pt x="0" y="364"/>
                    </a:lnTo>
                    <a:lnTo>
                      <a:pt x="236" y="364"/>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4"/>
              <p:cNvSpPr>
                <a:spLocks noChangeArrowheads="1"/>
              </p:cNvSpPr>
              <p:nvPr/>
            </p:nvSpPr>
            <p:spPr bwMode="auto">
              <a:xfrm>
                <a:off x="4902" y="3667"/>
                <a:ext cx="83" cy="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5"/>
              <p:cNvSpPr>
                <a:spLocks noChangeArrowheads="1"/>
              </p:cNvSpPr>
              <p:nvPr/>
            </p:nvSpPr>
            <p:spPr bwMode="auto">
              <a:xfrm>
                <a:off x="4902" y="3667"/>
                <a:ext cx="83"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6"/>
              <p:cNvSpPr>
                <a:spLocks noChangeArrowheads="1"/>
              </p:cNvSpPr>
              <p:nvPr/>
            </p:nvSpPr>
            <p:spPr bwMode="auto">
              <a:xfrm>
                <a:off x="5301" y="3745"/>
                <a:ext cx="420" cy="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5301" y="3745"/>
                <a:ext cx="420"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5022" y="3853"/>
                <a:ext cx="248" cy="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9"/>
              <p:cNvSpPr>
                <a:spLocks noChangeArrowheads="1"/>
              </p:cNvSpPr>
              <p:nvPr/>
            </p:nvSpPr>
            <p:spPr bwMode="auto">
              <a:xfrm>
                <a:off x="5301" y="3388"/>
                <a:ext cx="27" cy="36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60"/>
              <p:cNvSpPr>
                <a:spLocks noChangeArrowheads="1"/>
              </p:cNvSpPr>
              <p:nvPr/>
            </p:nvSpPr>
            <p:spPr bwMode="auto">
              <a:xfrm>
                <a:off x="5301" y="3388"/>
                <a:ext cx="27"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5328" y="3388"/>
                <a:ext cx="289" cy="357"/>
              </a:xfrm>
              <a:custGeom>
                <a:avLst/>
                <a:gdLst>
                  <a:gd name="T0" fmla="*/ 289 w 289"/>
                  <a:gd name="T1" fmla="*/ 0 h 357"/>
                  <a:gd name="T2" fmla="*/ 0 w 289"/>
                  <a:gd name="T3" fmla="*/ 0 h 357"/>
                  <a:gd name="T4" fmla="*/ 0 w 289"/>
                  <a:gd name="T5" fmla="*/ 357 h 357"/>
                  <a:gd name="T6" fmla="*/ 159 w 289"/>
                  <a:gd name="T7" fmla="*/ 357 h 357"/>
                  <a:gd name="T8" fmla="*/ 0 w 289"/>
                  <a:gd name="T9" fmla="*/ 357 h 357"/>
                  <a:gd name="T10" fmla="*/ 0 w 289"/>
                  <a:gd name="T11" fmla="*/ 300 h 357"/>
                  <a:gd name="T12" fmla="*/ 0 w 289"/>
                  <a:gd name="T13" fmla="*/ 271 h 357"/>
                  <a:gd name="T14" fmla="*/ 0 w 289"/>
                  <a:gd name="T15" fmla="*/ 194 h 357"/>
                  <a:gd name="T16" fmla="*/ 72 w 289"/>
                  <a:gd name="T17" fmla="*/ 194 h 357"/>
                  <a:gd name="T18" fmla="*/ 72 w 289"/>
                  <a:gd name="T19" fmla="*/ 237 h 357"/>
                  <a:gd name="T20" fmla="*/ 149 w 289"/>
                  <a:gd name="T21" fmla="*/ 237 h 357"/>
                  <a:gd name="T22" fmla="*/ 149 w 289"/>
                  <a:gd name="T23" fmla="*/ 194 h 357"/>
                  <a:gd name="T24" fmla="*/ 217 w 289"/>
                  <a:gd name="T25" fmla="*/ 194 h 357"/>
                  <a:gd name="T26" fmla="*/ 289 w 289"/>
                  <a:gd name="T2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357">
                    <a:moveTo>
                      <a:pt x="289" y="0"/>
                    </a:moveTo>
                    <a:lnTo>
                      <a:pt x="0" y="0"/>
                    </a:lnTo>
                    <a:lnTo>
                      <a:pt x="0" y="357"/>
                    </a:lnTo>
                    <a:lnTo>
                      <a:pt x="159" y="357"/>
                    </a:lnTo>
                    <a:lnTo>
                      <a:pt x="0" y="357"/>
                    </a:lnTo>
                    <a:lnTo>
                      <a:pt x="0" y="300"/>
                    </a:lnTo>
                    <a:lnTo>
                      <a:pt x="0" y="271"/>
                    </a:lnTo>
                    <a:lnTo>
                      <a:pt x="0" y="194"/>
                    </a:lnTo>
                    <a:lnTo>
                      <a:pt x="72" y="194"/>
                    </a:lnTo>
                    <a:lnTo>
                      <a:pt x="72" y="237"/>
                    </a:lnTo>
                    <a:lnTo>
                      <a:pt x="149" y="237"/>
                    </a:lnTo>
                    <a:lnTo>
                      <a:pt x="149" y="194"/>
                    </a:lnTo>
                    <a:lnTo>
                      <a:pt x="217" y="194"/>
                    </a:lnTo>
                    <a:lnTo>
                      <a:pt x="289" y="0"/>
                    </a:lnTo>
                    <a:close/>
                  </a:path>
                </a:pathLst>
              </a:custGeom>
              <a:solidFill>
                <a:srgbClr val="40CD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5328" y="3388"/>
                <a:ext cx="289" cy="357"/>
              </a:xfrm>
              <a:custGeom>
                <a:avLst/>
                <a:gdLst>
                  <a:gd name="T0" fmla="*/ 289 w 289"/>
                  <a:gd name="T1" fmla="*/ 0 h 357"/>
                  <a:gd name="T2" fmla="*/ 0 w 289"/>
                  <a:gd name="T3" fmla="*/ 0 h 357"/>
                  <a:gd name="T4" fmla="*/ 0 w 289"/>
                  <a:gd name="T5" fmla="*/ 357 h 357"/>
                  <a:gd name="T6" fmla="*/ 159 w 289"/>
                  <a:gd name="T7" fmla="*/ 357 h 357"/>
                  <a:gd name="T8" fmla="*/ 0 w 289"/>
                  <a:gd name="T9" fmla="*/ 357 h 357"/>
                  <a:gd name="T10" fmla="*/ 0 w 289"/>
                  <a:gd name="T11" fmla="*/ 300 h 357"/>
                  <a:gd name="T12" fmla="*/ 0 w 289"/>
                  <a:gd name="T13" fmla="*/ 271 h 357"/>
                  <a:gd name="T14" fmla="*/ 0 w 289"/>
                  <a:gd name="T15" fmla="*/ 194 h 357"/>
                  <a:gd name="T16" fmla="*/ 72 w 289"/>
                  <a:gd name="T17" fmla="*/ 194 h 357"/>
                  <a:gd name="T18" fmla="*/ 72 w 289"/>
                  <a:gd name="T19" fmla="*/ 237 h 357"/>
                  <a:gd name="T20" fmla="*/ 149 w 289"/>
                  <a:gd name="T21" fmla="*/ 237 h 357"/>
                  <a:gd name="T22" fmla="*/ 149 w 289"/>
                  <a:gd name="T23" fmla="*/ 194 h 357"/>
                  <a:gd name="T24" fmla="*/ 217 w 289"/>
                  <a:gd name="T25" fmla="*/ 194 h 357"/>
                  <a:gd name="T26" fmla="*/ 289 w 289"/>
                  <a:gd name="T2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357">
                    <a:moveTo>
                      <a:pt x="289" y="0"/>
                    </a:moveTo>
                    <a:lnTo>
                      <a:pt x="0" y="0"/>
                    </a:lnTo>
                    <a:lnTo>
                      <a:pt x="0" y="357"/>
                    </a:lnTo>
                    <a:lnTo>
                      <a:pt x="159" y="357"/>
                    </a:lnTo>
                    <a:lnTo>
                      <a:pt x="0" y="357"/>
                    </a:lnTo>
                    <a:lnTo>
                      <a:pt x="0" y="300"/>
                    </a:lnTo>
                    <a:lnTo>
                      <a:pt x="0" y="271"/>
                    </a:lnTo>
                    <a:lnTo>
                      <a:pt x="0" y="194"/>
                    </a:lnTo>
                    <a:lnTo>
                      <a:pt x="72" y="194"/>
                    </a:lnTo>
                    <a:lnTo>
                      <a:pt x="72" y="237"/>
                    </a:lnTo>
                    <a:lnTo>
                      <a:pt x="149" y="237"/>
                    </a:lnTo>
                    <a:lnTo>
                      <a:pt x="149" y="194"/>
                    </a:lnTo>
                    <a:lnTo>
                      <a:pt x="217" y="194"/>
                    </a:lnTo>
                    <a:lnTo>
                      <a:pt x="2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5328" y="3745"/>
                <a:ext cx="159" cy="7"/>
              </a:xfrm>
              <a:custGeom>
                <a:avLst/>
                <a:gdLst>
                  <a:gd name="T0" fmla="*/ 159 w 159"/>
                  <a:gd name="T1" fmla="*/ 0 h 7"/>
                  <a:gd name="T2" fmla="*/ 0 w 159"/>
                  <a:gd name="T3" fmla="*/ 0 h 7"/>
                  <a:gd name="T4" fmla="*/ 0 w 159"/>
                  <a:gd name="T5" fmla="*/ 7 h 7"/>
                  <a:gd name="T6" fmla="*/ 157 w 159"/>
                  <a:gd name="T7" fmla="*/ 7 h 7"/>
                  <a:gd name="T8" fmla="*/ 159 w 159"/>
                  <a:gd name="T9" fmla="*/ 0 h 7"/>
                </a:gdLst>
                <a:ahLst/>
                <a:cxnLst>
                  <a:cxn ang="0">
                    <a:pos x="T0" y="T1"/>
                  </a:cxn>
                  <a:cxn ang="0">
                    <a:pos x="T2" y="T3"/>
                  </a:cxn>
                  <a:cxn ang="0">
                    <a:pos x="T4" y="T5"/>
                  </a:cxn>
                  <a:cxn ang="0">
                    <a:pos x="T6" y="T7"/>
                  </a:cxn>
                  <a:cxn ang="0">
                    <a:pos x="T8" y="T9"/>
                  </a:cxn>
                </a:cxnLst>
                <a:rect l="0" t="0" r="r" b="b"/>
                <a:pathLst>
                  <a:path w="159" h="7">
                    <a:moveTo>
                      <a:pt x="159" y="0"/>
                    </a:moveTo>
                    <a:lnTo>
                      <a:pt x="0" y="0"/>
                    </a:lnTo>
                    <a:lnTo>
                      <a:pt x="0" y="7"/>
                    </a:lnTo>
                    <a:lnTo>
                      <a:pt x="157" y="7"/>
                    </a:lnTo>
                    <a:lnTo>
                      <a:pt x="159"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5328" y="3745"/>
                <a:ext cx="159" cy="7"/>
              </a:xfrm>
              <a:custGeom>
                <a:avLst/>
                <a:gdLst>
                  <a:gd name="T0" fmla="*/ 159 w 159"/>
                  <a:gd name="T1" fmla="*/ 0 h 7"/>
                  <a:gd name="T2" fmla="*/ 0 w 159"/>
                  <a:gd name="T3" fmla="*/ 0 h 7"/>
                  <a:gd name="T4" fmla="*/ 0 w 159"/>
                  <a:gd name="T5" fmla="*/ 7 h 7"/>
                  <a:gd name="T6" fmla="*/ 157 w 159"/>
                  <a:gd name="T7" fmla="*/ 7 h 7"/>
                  <a:gd name="T8" fmla="*/ 159 w 159"/>
                  <a:gd name="T9" fmla="*/ 0 h 7"/>
                </a:gdLst>
                <a:ahLst/>
                <a:cxnLst>
                  <a:cxn ang="0">
                    <a:pos x="T0" y="T1"/>
                  </a:cxn>
                  <a:cxn ang="0">
                    <a:pos x="T2" y="T3"/>
                  </a:cxn>
                  <a:cxn ang="0">
                    <a:pos x="T4" y="T5"/>
                  </a:cxn>
                  <a:cxn ang="0">
                    <a:pos x="T6" y="T7"/>
                  </a:cxn>
                  <a:cxn ang="0">
                    <a:pos x="T8" y="T9"/>
                  </a:cxn>
                </a:cxnLst>
                <a:rect l="0" t="0" r="r" b="b"/>
                <a:pathLst>
                  <a:path w="159" h="7">
                    <a:moveTo>
                      <a:pt x="159" y="0"/>
                    </a:moveTo>
                    <a:lnTo>
                      <a:pt x="0" y="0"/>
                    </a:lnTo>
                    <a:lnTo>
                      <a:pt x="0" y="7"/>
                    </a:lnTo>
                    <a:lnTo>
                      <a:pt x="157" y="7"/>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5301" y="3388"/>
                <a:ext cx="27" cy="364"/>
              </a:xfrm>
              <a:custGeom>
                <a:avLst/>
                <a:gdLst>
                  <a:gd name="T0" fmla="*/ 27 w 27"/>
                  <a:gd name="T1" fmla="*/ 0 h 364"/>
                  <a:gd name="T2" fmla="*/ 0 w 27"/>
                  <a:gd name="T3" fmla="*/ 0 h 364"/>
                  <a:gd name="T4" fmla="*/ 0 w 27"/>
                  <a:gd name="T5" fmla="*/ 364 h 364"/>
                  <a:gd name="T6" fmla="*/ 27 w 27"/>
                  <a:gd name="T7" fmla="*/ 364 h 364"/>
                  <a:gd name="T8" fmla="*/ 27 w 27"/>
                  <a:gd name="T9" fmla="*/ 357 h 364"/>
                  <a:gd name="T10" fmla="*/ 27 w 27"/>
                  <a:gd name="T11" fmla="*/ 0 h 364"/>
                </a:gdLst>
                <a:ahLst/>
                <a:cxnLst>
                  <a:cxn ang="0">
                    <a:pos x="T0" y="T1"/>
                  </a:cxn>
                  <a:cxn ang="0">
                    <a:pos x="T2" y="T3"/>
                  </a:cxn>
                  <a:cxn ang="0">
                    <a:pos x="T4" y="T5"/>
                  </a:cxn>
                  <a:cxn ang="0">
                    <a:pos x="T6" y="T7"/>
                  </a:cxn>
                  <a:cxn ang="0">
                    <a:pos x="T8" y="T9"/>
                  </a:cxn>
                  <a:cxn ang="0">
                    <a:pos x="T10" y="T11"/>
                  </a:cxn>
                </a:cxnLst>
                <a:rect l="0" t="0" r="r" b="b"/>
                <a:pathLst>
                  <a:path w="27" h="364">
                    <a:moveTo>
                      <a:pt x="27" y="0"/>
                    </a:moveTo>
                    <a:lnTo>
                      <a:pt x="0" y="0"/>
                    </a:lnTo>
                    <a:lnTo>
                      <a:pt x="0" y="364"/>
                    </a:lnTo>
                    <a:lnTo>
                      <a:pt x="27" y="364"/>
                    </a:lnTo>
                    <a:lnTo>
                      <a:pt x="27" y="357"/>
                    </a:lnTo>
                    <a:lnTo>
                      <a:pt x="27"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5301" y="3388"/>
                <a:ext cx="27" cy="364"/>
              </a:xfrm>
              <a:custGeom>
                <a:avLst/>
                <a:gdLst>
                  <a:gd name="T0" fmla="*/ 27 w 27"/>
                  <a:gd name="T1" fmla="*/ 0 h 364"/>
                  <a:gd name="T2" fmla="*/ 0 w 27"/>
                  <a:gd name="T3" fmla="*/ 0 h 364"/>
                  <a:gd name="T4" fmla="*/ 0 w 27"/>
                  <a:gd name="T5" fmla="*/ 364 h 364"/>
                  <a:gd name="T6" fmla="*/ 27 w 27"/>
                  <a:gd name="T7" fmla="*/ 364 h 364"/>
                  <a:gd name="T8" fmla="*/ 27 w 27"/>
                  <a:gd name="T9" fmla="*/ 357 h 364"/>
                  <a:gd name="T10" fmla="*/ 27 w 27"/>
                  <a:gd name="T11" fmla="*/ 0 h 364"/>
                </a:gdLst>
                <a:ahLst/>
                <a:cxnLst>
                  <a:cxn ang="0">
                    <a:pos x="T0" y="T1"/>
                  </a:cxn>
                  <a:cxn ang="0">
                    <a:pos x="T2" y="T3"/>
                  </a:cxn>
                  <a:cxn ang="0">
                    <a:pos x="T4" y="T5"/>
                  </a:cxn>
                  <a:cxn ang="0">
                    <a:pos x="T6" y="T7"/>
                  </a:cxn>
                  <a:cxn ang="0">
                    <a:pos x="T8" y="T9"/>
                  </a:cxn>
                  <a:cxn ang="0">
                    <a:pos x="T10" y="T11"/>
                  </a:cxn>
                </a:cxnLst>
                <a:rect l="0" t="0" r="r" b="b"/>
                <a:pathLst>
                  <a:path w="27" h="364">
                    <a:moveTo>
                      <a:pt x="27" y="0"/>
                    </a:moveTo>
                    <a:lnTo>
                      <a:pt x="0" y="0"/>
                    </a:lnTo>
                    <a:lnTo>
                      <a:pt x="0" y="364"/>
                    </a:lnTo>
                    <a:lnTo>
                      <a:pt x="27" y="364"/>
                    </a:lnTo>
                    <a:lnTo>
                      <a:pt x="27" y="357"/>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5049" y="3388"/>
                <a:ext cx="144" cy="376"/>
              </a:xfrm>
              <a:custGeom>
                <a:avLst/>
                <a:gdLst>
                  <a:gd name="T0" fmla="*/ 144 w 144"/>
                  <a:gd name="T1" fmla="*/ 0 h 376"/>
                  <a:gd name="T2" fmla="*/ 0 w 144"/>
                  <a:gd name="T3" fmla="*/ 0 h 376"/>
                  <a:gd name="T4" fmla="*/ 0 w 144"/>
                  <a:gd name="T5" fmla="*/ 376 h 376"/>
                  <a:gd name="T6" fmla="*/ 0 w 144"/>
                  <a:gd name="T7" fmla="*/ 225 h 376"/>
                  <a:gd name="T8" fmla="*/ 0 w 144"/>
                  <a:gd name="T9" fmla="*/ 198 h 376"/>
                  <a:gd name="T10" fmla="*/ 0 w 144"/>
                  <a:gd name="T11" fmla="*/ 118 h 376"/>
                  <a:gd name="T12" fmla="*/ 20 w 144"/>
                  <a:gd name="T13" fmla="*/ 118 h 376"/>
                  <a:gd name="T14" fmla="*/ 20 w 144"/>
                  <a:gd name="T15" fmla="*/ 161 h 376"/>
                  <a:gd name="T16" fmla="*/ 31 w 144"/>
                  <a:gd name="T17" fmla="*/ 161 h 376"/>
                  <a:gd name="T18" fmla="*/ 31 w 144"/>
                  <a:gd name="T19" fmla="*/ 118 h 376"/>
                  <a:gd name="T20" fmla="*/ 97 w 144"/>
                  <a:gd name="T21" fmla="*/ 118 h 376"/>
                  <a:gd name="T22" fmla="*/ 144 w 144"/>
                  <a:gd name="T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376">
                    <a:moveTo>
                      <a:pt x="144" y="0"/>
                    </a:moveTo>
                    <a:lnTo>
                      <a:pt x="0" y="0"/>
                    </a:lnTo>
                    <a:lnTo>
                      <a:pt x="0" y="376"/>
                    </a:lnTo>
                    <a:lnTo>
                      <a:pt x="0" y="225"/>
                    </a:lnTo>
                    <a:lnTo>
                      <a:pt x="0" y="198"/>
                    </a:lnTo>
                    <a:lnTo>
                      <a:pt x="0" y="118"/>
                    </a:lnTo>
                    <a:lnTo>
                      <a:pt x="20" y="118"/>
                    </a:lnTo>
                    <a:lnTo>
                      <a:pt x="20" y="161"/>
                    </a:lnTo>
                    <a:lnTo>
                      <a:pt x="31" y="161"/>
                    </a:lnTo>
                    <a:lnTo>
                      <a:pt x="31" y="118"/>
                    </a:lnTo>
                    <a:lnTo>
                      <a:pt x="97" y="118"/>
                    </a:lnTo>
                    <a:lnTo>
                      <a:pt x="144" y="0"/>
                    </a:lnTo>
                    <a:close/>
                  </a:path>
                </a:pathLst>
              </a:custGeom>
              <a:solidFill>
                <a:srgbClr val="40CD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049" y="3388"/>
                <a:ext cx="144" cy="376"/>
              </a:xfrm>
              <a:custGeom>
                <a:avLst/>
                <a:gdLst>
                  <a:gd name="T0" fmla="*/ 144 w 144"/>
                  <a:gd name="T1" fmla="*/ 0 h 376"/>
                  <a:gd name="T2" fmla="*/ 0 w 144"/>
                  <a:gd name="T3" fmla="*/ 0 h 376"/>
                  <a:gd name="T4" fmla="*/ 0 w 144"/>
                  <a:gd name="T5" fmla="*/ 376 h 376"/>
                  <a:gd name="T6" fmla="*/ 0 w 144"/>
                  <a:gd name="T7" fmla="*/ 225 h 376"/>
                  <a:gd name="T8" fmla="*/ 0 w 144"/>
                  <a:gd name="T9" fmla="*/ 198 h 376"/>
                  <a:gd name="T10" fmla="*/ 0 w 144"/>
                  <a:gd name="T11" fmla="*/ 118 h 376"/>
                  <a:gd name="T12" fmla="*/ 20 w 144"/>
                  <a:gd name="T13" fmla="*/ 118 h 376"/>
                  <a:gd name="T14" fmla="*/ 20 w 144"/>
                  <a:gd name="T15" fmla="*/ 161 h 376"/>
                  <a:gd name="T16" fmla="*/ 31 w 144"/>
                  <a:gd name="T17" fmla="*/ 161 h 376"/>
                  <a:gd name="T18" fmla="*/ 31 w 144"/>
                  <a:gd name="T19" fmla="*/ 118 h 376"/>
                  <a:gd name="T20" fmla="*/ 97 w 144"/>
                  <a:gd name="T21" fmla="*/ 118 h 376"/>
                  <a:gd name="T22" fmla="*/ 144 w 144"/>
                  <a:gd name="T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376">
                    <a:moveTo>
                      <a:pt x="144" y="0"/>
                    </a:moveTo>
                    <a:lnTo>
                      <a:pt x="0" y="0"/>
                    </a:lnTo>
                    <a:lnTo>
                      <a:pt x="0" y="376"/>
                    </a:lnTo>
                    <a:lnTo>
                      <a:pt x="0" y="225"/>
                    </a:lnTo>
                    <a:lnTo>
                      <a:pt x="0" y="198"/>
                    </a:lnTo>
                    <a:lnTo>
                      <a:pt x="0" y="118"/>
                    </a:lnTo>
                    <a:lnTo>
                      <a:pt x="20" y="118"/>
                    </a:lnTo>
                    <a:lnTo>
                      <a:pt x="20" y="161"/>
                    </a:lnTo>
                    <a:lnTo>
                      <a:pt x="31" y="161"/>
                    </a:lnTo>
                    <a:lnTo>
                      <a:pt x="31" y="118"/>
                    </a:lnTo>
                    <a:lnTo>
                      <a:pt x="97" y="118"/>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5022" y="3388"/>
                <a:ext cx="27" cy="446"/>
              </a:xfrm>
              <a:custGeom>
                <a:avLst/>
                <a:gdLst>
                  <a:gd name="T0" fmla="*/ 27 w 27"/>
                  <a:gd name="T1" fmla="*/ 0 h 446"/>
                  <a:gd name="T2" fmla="*/ 0 w 27"/>
                  <a:gd name="T3" fmla="*/ 0 h 446"/>
                  <a:gd name="T4" fmla="*/ 0 w 27"/>
                  <a:gd name="T5" fmla="*/ 446 h 446"/>
                  <a:gd name="T6" fmla="*/ 27 w 27"/>
                  <a:gd name="T7" fmla="*/ 376 h 446"/>
                  <a:gd name="T8" fmla="*/ 27 w 27"/>
                  <a:gd name="T9" fmla="*/ 0 h 446"/>
                </a:gdLst>
                <a:ahLst/>
                <a:cxnLst>
                  <a:cxn ang="0">
                    <a:pos x="T0" y="T1"/>
                  </a:cxn>
                  <a:cxn ang="0">
                    <a:pos x="T2" y="T3"/>
                  </a:cxn>
                  <a:cxn ang="0">
                    <a:pos x="T4" y="T5"/>
                  </a:cxn>
                  <a:cxn ang="0">
                    <a:pos x="T6" y="T7"/>
                  </a:cxn>
                  <a:cxn ang="0">
                    <a:pos x="T8" y="T9"/>
                  </a:cxn>
                </a:cxnLst>
                <a:rect l="0" t="0" r="r" b="b"/>
                <a:pathLst>
                  <a:path w="27" h="446">
                    <a:moveTo>
                      <a:pt x="27" y="0"/>
                    </a:moveTo>
                    <a:lnTo>
                      <a:pt x="0" y="0"/>
                    </a:lnTo>
                    <a:lnTo>
                      <a:pt x="0" y="446"/>
                    </a:lnTo>
                    <a:lnTo>
                      <a:pt x="27" y="376"/>
                    </a:lnTo>
                    <a:lnTo>
                      <a:pt x="27"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5022" y="3388"/>
                <a:ext cx="27" cy="446"/>
              </a:xfrm>
              <a:custGeom>
                <a:avLst/>
                <a:gdLst>
                  <a:gd name="T0" fmla="*/ 27 w 27"/>
                  <a:gd name="T1" fmla="*/ 0 h 446"/>
                  <a:gd name="T2" fmla="*/ 0 w 27"/>
                  <a:gd name="T3" fmla="*/ 0 h 446"/>
                  <a:gd name="T4" fmla="*/ 0 w 27"/>
                  <a:gd name="T5" fmla="*/ 446 h 446"/>
                  <a:gd name="T6" fmla="*/ 27 w 27"/>
                  <a:gd name="T7" fmla="*/ 376 h 446"/>
                  <a:gd name="T8" fmla="*/ 27 w 27"/>
                  <a:gd name="T9" fmla="*/ 0 h 446"/>
                </a:gdLst>
                <a:ahLst/>
                <a:cxnLst>
                  <a:cxn ang="0">
                    <a:pos x="T0" y="T1"/>
                  </a:cxn>
                  <a:cxn ang="0">
                    <a:pos x="T2" y="T3"/>
                  </a:cxn>
                  <a:cxn ang="0">
                    <a:pos x="T4" y="T5"/>
                  </a:cxn>
                  <a:cxn ang="0">
                    <a:pos x="T6" y="T7"/>
                  </a:cxn>
                  <a:cxn ang="0">
                    <a:pos x="T8" y="T9"/>
                  </a:cxn>
                </a:cxnLst>
                <a:rect l="0" t="0" r="r" b="b"/>
                <a:pathLst>
                  <a:path w="27" h="446">
                    <a:moveTo>
                      <a:pt x="27" y="0"/>
                    </a:moveTo>
                    <a:lnTo>
                      <a:pt x="0" y="0"/>
                    </a:lnTo>
                    <a:lnTo>
                      <a:pt x="0" y="446"/>
                    </a:lnTo>
                    <a:lnTo>
                      <a:pt x="27" y="376"/>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5049" y="3506"/>
                <a:ext cx="221" cy="347"/>
              </a:xfrm>
              <a:custGeom>
                <a:avLst/>
                <a:gdLst>
                  <a:gd name="T0" fmla="*/ 109 w 221"/>
                  <a:gd name="T1" fmla="*/ 0 h 347"/>
                  <a:gd name="T2" fmla="*/ 97 w 221"/>
                  <a:gd name="T3" fmla="*/ 0 h 347"/>
                  <a:gd name="T4" fmla="*/ 0 w 221"/>
                  <a:gd name="T5" fmla="*/ 258 h 347"/>
                  <a:gd name="T6" fmla="*/ 0 w 221"/>
                  <a:gd name="T7" fmla="*/ 347 h 347"/>
                  <a:gd name="T8" fmla="*/ 221 w 221"/>
                  <a:gd name="T9" fmla="*/ 347 h 347"/>
                  <a:gd name="T10" fmla="*/ 221 w 221"/>
                  <a:gd name="T11" fmla="*/ 80 h 347"/>
                  <a:gd name="T12" fmla="*/ 171 w 221"/>
                  <a:gd name="T13" fmla="*/ 80 h 347"/>
                  <a:gd name="T14" fmla="*/ 171 w 221"/>
                  <a:gd name="T15" fmla="*/ 49 h 347"/>
                  <a:gd name="T16" fmla="*/ 109 w 221"/>
                  <a:gd name="T17" fmla="*/ 49 h 347"/>
                  <a:gd name="T18" fmla="*/ 109 w 221"/>
                  <a:gd name="T1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47">
                    <a:moveTo>
                      <a:pt x="109" y="0"/>
                    </a:moveTo>
                    <a:lnTo>
                      <a:pt x="97" y="0"/>
                    </a:lnTo>
                    <a:lnTo>
                      <a:pt x="0" y="258"/>
                    </a:lnTo>
                    <a:lnTo>
                      <a:pt x="0" y="347"/>
                    </a:lnTo>
                    <a:lnTo>
                      <a:pt x="221" y="347"/>
                    </a:lnTo>
                    <a:lnTo>
                      <a:pt x="221" y="80"/>
                    </a:lnTo>
                    <a:lnTo>
                      <a:pt x="171" y="80"/>
                    </a:lnTo>
                    <a:lnTo>
                      <a:pt x="171" y="49"/>
                    </a:lnTo>
                    <a:lnTo>
                      <a:pt x="109" y="49"/>
                    </a:lnTo>
                    <a:lnTo>
                      <a:pt x="109" y="0"/>
                    </a:lnTo>
                    <a:close/>
                  </a:path>
                </a:pathLst>
              </a:custGeom>
              <a:solidFill>
                <a:srgbClr val="00AD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5049" y="3506"/>
                <a:ext cx="221" cy="347"/>
              </a:xfrm>
              <a:custGeom>
                <a:avLst/>
                <a:gdLst>
                  <a:gd name="T0" fmla="*/ 109 w 221"/>
                  <a:gd name="T1" fmla="*/ 0 h 347"/>
                  <a:gd name="T2" fmla="*/ 97 w 221"/>
                  <a:gd name="T3" fmla="*/ 0 h 347"/>
                  <a:gd name="T4" fmla="*/ 0 w 221"/>
                  <a:gd name="T5" fmla="*/ 258 h 347"/>
                  <a:gd name="T6" fmla="*/ 0 w 221"/>
                  <a:gd name="T7" fmla="*/ 347 h 347"/>
                  <a:gd name="T8" fmla="*/ 221 w 221"/>
                  <a:gd name="T9" fmla="*/ 347 h 347"/>
                  <a:gd name="T10" fmla="*/ 221 w 221"/>
                  <a:gd name="T11" fmla="*/ 80 h 347"/>
                  <a:gd name="T12" fmla="*/ 171 w 221"/>
                  <a:gd name="T13" fmla="*/ 80 h 347"/>
                  <a:gd name="T14" fmla="*/ 171 w 221"/>
                  <a:gd name="T15" fmla="*/ 49 h 347"/>
                  <a:gd name="T16" fmla="*/ 109 w 221"/>
                  <a:gd name="T17" fmla="*/ 49 h 347"/>
                  <a:gd name="T18" fmla="*/ 109 w 221"/>
                  <a:gd name="T1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47">
                    <a:moveTo>
                      <a:pt x="109" y="0"/>
                    </a:moveTo>
                    <a:lnTo>
                      <a:pt x="97" y="0"/>
                    </a:lnTo>
                    <a:lnTo>
                      <a:pt x="0" y="258"/>
                    </a:lnTo>
                    <a:lnTo>
                      <a:pt x="0" y="347"/>
                    </a:lnTo>
                    <a:lnTo>
                      <a:pt x="221" y="347"/>
                    </a:lnTo>
                    <a:lnTo>
                      <a:pt x="221" y="80"/>
                    </a:lnTo>
                    <a:lnTo>
                      <a:pt x="171" y="80"/>
                    </a:lnTo>
                    <a:lnTo>
                      <a:pt x="171" y="49"/>
                    </a:lnTo>
                    <a:lnTo>
                      <a:pt x="109" y="49"/>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5049" y="3506"/>
                <a:ext cx="97" cy="258"/>
              </a:xfrm>
              <a:custGeom>
                <a:avLst/>
                <a:gdLst>
                  <a:gd name="T0" fmla="*/ 97 w 97"/>
                  <a:gd name="T1" fmla="*/ 0 h 258"/>
                  <a:gd name="T2" fmla="*/ 31 w 97"/>
                  <a:gd name="T3" fmla="*/ 0 h 258"/>
                  <a:gd name="T4" fmla="*/ 31 w 97"/>
                  <a:gd name="T5" fmla="*/ 43 h 258"/>
                  <a:gd name="T6" fmla="*/ 20 w 97"/>
                  <a:gd name="T7" fmla="*/ 43 h 258"/>
                  <a:gd name="T8" fmla="*/ 20 w 97"/>
                  <a:gd name="T9" fmla="*/ 0 h 258"/>
                  <a:gd name="T10" fmla="*/ 0 w 97"/>
                  <a:gd name="T11" fmla="*/ 0 h 258"/>
                  <a:gd name="T12" fmla="*/ 0 w 97"/>
                  <a:gd name="T13" fmla="*/ 80 h 258"/>
                  <a:gd name="T14" fmla="*/ 0 w 97"/>
                  <a:gd name="T15" fmla="*/ 107 h 258"/>
                  <a:gd name="T16" fmla="*/ 0 w 97"/>
                  <a:gd name="T17" fmla="*/ 258 h 258"/>
                  <a:gd name="T18" fmla="*/ 97 w 97"/>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58">
                    <a:moveTo>
                      <a:pt x="97" y="0"/>
                    </a:moveTo>
                    <a:lnTo>
                      <a:pt x="31" y="0"/>
                    </a:lnTo>
                    <a:lnTo>
                      <a:pt x="31" y="43"/>
                    </a:lnTo>
                    <a:lnTo>
                      <a:pt x="20" y="43"/>
                    </a:lnTo>
                    <a:lnTo>
                      <a:pt x="20" y="0"/>
                    </a:lnTo>
                    <a:lnTo>
                      <a:pt x="0" y="0"/>
                    </a:lnTo>
                    <a:lnTo>
                      <a:pt x="0" y="80"/>
                    </a:lnTo>
                    <a:lnTo>
                      <a:pt x="0" y="107"/>
                    </a:lnTo>
                    <a:lnTo>
                      <a:pt x="0" y="258"/>
                    </a:lnTo>
                    <a:lnTo>
                      <a:pt x="97" y="0"/>
                    </a:lnTo>
                    <a:close/>
                  </a:path>
                </a:pathLst>
              </a:custGeom>
              <a:solidFill>
                <a:srgbClr val="33B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5049" y="3506"/>
                <a:ext cx="97" cy="258"/>
              </a:xfrm>
              <a:custGeom>
                <a:avLst/>
                <a:gdLst>
                  <a:gd name="T0" fmla="*/ 97 w 97"/>
                  <a:gd name="T1" fmla="*/ 0 h 258"/>
                  <a:gd name="T2" fmla="*/ 31 w 97"/>
                  <a:gd name="T3" fmla="*/ 0 h 258"/>
                  <a:gd name="T4" fmla="*/ 31 w 97"/>
                  <a:gd name="T5" fmla="*/ 43 h 258"/>
                  <a:gd name="T6" fmla="*/ 20 w 97"/>
                  <a:gd name="T7" fmla="*/ 43 h 258"/>
                  <a:gd name="T8" fmla="*/ 20 w 97"/>
                  <a:gd name="T9" fmla="*/ 0 h 258"/>
                  <a:gd name="T10" fmla="*/ 0 w 97"/>
                  <a:gd name="T11" fmla="*/ 0 h 258"/>
                  <a:gd name="T12" fmla="*/ 0 w 97"/>
                  <a:gd name="T13" fmla="*/ 80 h 258"/>
                  <a:gd name="T14" fmla="*/ 0 w 97"/>
                  <a:gd name="T15" fmla="*/ 107 h 258"/>
                  <a:gd name="T16" fmla="*/ 0 w 97"/>
                  <a:gd name="T17" fmla="*/ 258 h 258"/>
                  <a:gd name="T18" fmla="*/ 97 w 97"/>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58">
                    <a:moveTo>
                      <a:pt x="97" y="0"/>
                    </a:moveTo>
                    <a:lnTo>
                      <a:pt x="31" y="0"/>
                    </a:lnTo>
                    <a:lnTo>
                      <a:pt x="31" y="43"/>
                    </a:lnTo>
                    <a:lnTo>
                      <a:pt x="20" y="43"/>
                    </a:lnTo>
                    <a:lnTo>
                      <a:pt x="20" y="0"/>
                    </a:lnTo>
                    <a:lnTo>
                      <a:pt x="0" y="0"/>
                    </a:lnTo>
                    <a:lnTo>
                      <a:pt x="0" y="80"/>
                    </a:lnTo>
                    <a:lnTo>
                      <a:pt x="0" y="107"/>
                    </a:lnTo>
                    <a:lnTo>
                      <a:pt x="0" y="258"/>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4786" y="3863"/>
                <a:ext cx="1057" cy="52"/>
              </a:xfrm>
              <a:custGeom>
                <a:avLst/>
                <a:gdLst>
                  <a:gd name="T0" fmla="*/ 1057 w 1057"/>
                  <a:gd name="T1" fmla="*/ 52 h 52"/>
                  <a:gd name="T2" fmla="*/ 0 w 1057"/>
                  <a:gd name="T3" fmla="*/ 52 h 52"/>
                  <a:gd name="T4" fmla="*/ 0 w 1057"/>
                  <a:gd name="T5" fmla="*/ 31 h 52"/>
                  <a:gd name="T6" fmla="*/ 77 w 1057"/>
                  <a:gd name="T7" fmla="*/ 0 h 52"/>
                  <a:gd name="T8" fmla="*/ 978 w 1057"/>
                  <a:gd name="T9" fmla="*/ 0 h 52"/>
                  <a:gd name="T10" fmla="*/ 1057 w 1057"/>
                  <a:gd name="T11" fmla="*/ 31 h 52"/>
                  <a:gd name="T12" fmla="*/ 1057 w 105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057" h="52">
                    <a:moveTo>
                      <a:pt x="1057" y="52"/>
                    </a:moveTo>
                    <a:lnTo>
                      <a:pt x="0" y="52"/>
                    </a:lnTo>
                    <a:lnTo>
                      <a:pt x="0" y="31"/>
                    </a:lnTo>
                    <a:lnTo>
                      <a:pt x="77" y="0"/>
                    </a:lnTo>
                    <a:lnTo>
                      <a:pt x="978" y="0"/>
                    </a:lnTo>
                    <a:lnTo>
                      <a:pt x="1057" y="31"/>
                    </a:lnTo>
                    <a:lnTo>
                      <a:pt x="1057" y="5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Line 76"/>
              <p:cNvSpPr>
                <a:spLocks noChangeShapeType="1"/>
              </p:cNvSpPr>
              <p:nvPr/>
            </p:nvSpPr>
            <p:spPr bwMode="auto">
              <a:xfrm flipH="1" flipV="1">
                <a:off x="5166" y="3549"/>
                <a:ext cx="42" cy="50"/>
              </a:xfrm>
              <a:prstGeom prst="line">
                <a:avLst/>
              </a:prstGeom>
              <a:noFill/>
              <a:ln w="4763" cap="rnd">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77"/>
              <p:cNvSpPr>
                <a:spLocks noChangeShapeType="1"/>
              </p:cNvSpPr>
              <p:nvPr/>
            </p:nvSpPr>
            <p:spPr bwMode="auto">
              <a:xfrm flipV="1">
                <a:off x="5127" y="3549"/>
                <a:ext cx="39" cy="43"/>
              </a:xfrm>
              <a:prstGeom prst="line">
                <a:avLst/>
              </a:prstGeom>
              <a:noFill/>
              <a:ln w="4763" cap="rnd">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5107" y="3582"/>
                <a:ext cx="117" cy="77"/>
              </a:xfrm>
              <a:custGeom>
                <a:avLst/>
                <a:gdLst>
                  <a:gd name="T0" fmla="*/ 109 w 117"/>
                  <a:gd name="T1" fmla="*/ 77 h 77"/>
                  <a:gd name="T2" fmla="*/ 0 w 117"/>
                  <a:gd name="T3" fmla="*/ 66 h 77"/>
                  <a:gd name="T4" fmla="*/ 8 w 117"/>
                  <a:gd name="T5" fmla="*/ 0 h 77"/>
                  <a:gd name="T6" fmla="*/ 117 w 117"/>
                  <a:gd name="T7" fmla="*/ 12 h 77"/>
                  <a:gd name="T8" fmla="*/ 109 w 117"/>
                  <a:gd name="T9" fmla="*/ 77 h 77"/>
                </a:gdLst>
                <a:ahLst/>
                <a:cxnLst>
                  <a:cxn ang="0">
                    <a:pos x="T0" y="T1"/>
                  </a:cxn>
                  <a:cxn ang="0">
                    <a:pos x="T2" y="T3"/>
                  </a:cxn>
                  <a:cxn ang="0">
                    <a:pos x="T4" y="T5"/>
                  </a:cxn>
                  <a:cxn ang="0">
                    <a:pos x="T6" y="T7"/>
                  </a:cxn>
                  <a:cxn ang="0">
                    <a:pos x="T8" y="T9"/>
                  </a:cxn>
                </a:cxnLst>
                <a:rect l="0" t="0" r="r" b="b"/>
                <a:pathLst>
                  <a:path w="117" h="77">
                    <a:moveTo>
                      <a:pt x="109" y="77"/>
                    </a:moveTo>
                    <a:lnTo>
                      <a:pt x="0" y="66"/>
                    </a:lnTo>
                    <a:lnTo>
                      <a:pt x="8" y="0"/>
                    </a:lnTo>
                    <a:lnTo>
                      <a:pt x="117" y="12"/>
                    </a:lnTo>
                    <a:lnTo>
                      <a:pt x="109" y="7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5115" y="3590"/>
                <a:ext cx="101" cy="62"/>
              </a:xfrm>
              <a:custGeom>
                <a:avLst/>
                <a:gdLst>
                  <a:gd name="T0" fmla="*/ 95 w 101"/>
                  <a:gd name="T1" fmla="*/ 62 h 62"/>
                  <a:gd name="T2" fmla="*/ 0 w 101"/>
                  <a:gd name="T3" fmla="*/ 50 h 62"/>
                  <a:gd name="T4" fmla="*/ 6 w 101"/>
                  <a:gd name="T5" fmla="*/ 0 h 62"/>
                  <a:gd name="T6" fmla="*/ 101 w 101"/>
                  <a:gd name="T7" fmla="*/ 11 h 62"/>
                  <a:gd name="T8" fmla="*/ 95 w 101"/>
                  <a:gd name="T9" fmla="*/ 62 h 62"/>
                </a:gdLst>
                <a:ahLst/>
                <a:cxnLst>
                  <a:cxn ang="0">
                    <a:pos x="T0" y="T1"/>
                  </a:cxn>
                  <a:cxn ang="0">
                    <a:pos x="T2" y="T3"/>
                  </a:cxn>
                  <a:cxn ang="0">
                    <a:pos x="T4" y="T5"/>
                  </a:cxn>
                  <a:cxn ang="0">
                    <a:pos x="T6" y="T7"/>
                  </a:cxn>
                  <a:cxn ang="0">
                    <a:pos x="T8" y="T9"/>
                  </a:cxn>
                </a:cxnLst>
                <a:rect l="0" t="0" r="r" b="b"/>
                <a:pathLst>
                  <a:path w="101" h="62">
                    <a:moveTo>
                      <a:pt x="95" y="62"/>
                    </a:moveTo>
                    <a:lnTo>
                      <a:pt x="0" y="50"/>
                    </a:lnTo>
                    <a:lnTo>
                      <a:pt x="6" y="0"/>
                    </a:lnTo>
                    <a:lnTo>
                      <a:pt x="101" y="11"/>
                    </a:lnTo>
                    <a:lnTo>
                      <a:pt x="95" y="6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noEditPoints="1"/>
              </p:cNvSpPr>
              <p:nvPr/>
            </p:nvSpPr>
            <p:spPr bwMode="auto">
              <a:xfrm>
                <a:off x="5113" y="3588"/>
                <a:ext cx="105" cy="66"/>
              </a:xfrm>
              <a:custGeom>
                <a:avLst/>
                <a:gdLst>
                  <a:gd name="T0" fmla="*/ 97 w 105"/>
                  <a:gd name="T1" fmla="*/ 66 h 66"/>
                  <a:gd name="T2" fmla="*/ 0 w 105"/>
                  <a:gd name="T3" fmla="*/ 54 h 66"/>
                  <a:gd name="T4" fmla="*/ 6 w 105"/>
                  <a:gd name="T5" fmla="*/ 0 h 66"/>
                  <a:gd name="T6" fmla="*/ 105 w 105"/>
                  <a:gd name="T7" fmla="*/ 11 h 66"/>
                  <a:gd name="T8" fmla="*/ 97 w 105"/>
                  <a:gd name="T9" fmla="*/ 66 h 66"/>
                  <a:gd name="T10" fmla="*/ 4 w 105"/>
                  <a:gd name="T11" fmla="*/ 52 h 66"/>
                  <a:gd name="T12" fmla="*/ 95 w 105"/>
                  <a:gd name="T13" fmla="*/ 62 h 66"/>
                  <a:gd name="T14" fmla="*/ 99 w 105"/>
                  <a:gd name="T15" fmla="*/ 15 h 66"/>
                  <a:gd name="T16" fmla="*/ 10 w 105"/>
                  <a:gd name="T17" fmla="*/ 4 h 66"/>
                  <a:gd name="T18" fmla="*/ 4 w 105"/>
                  <a:gd name="T19"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6">
                    <a:moveTo>
                      <a:pt x="97" y="66"/>
                    </a:moveTo>
                    <a:lnTo>
                      <a:pt x="0" y="54"/>
                    </a:lnTo>
                    <a:lnTo>
                      <a:pt x="6" y="0"/>
                    </a:lnTo>
                    <a:lnTo>
                      <a:pt x="105" y="11"/>
                    </a:lnTo>
                    <a:lnTo>
                      <a:pt x="97" y="66"/>
                    </a:lnTo>
                    <a:close/>
                    <a:moveTo>
                      <a:pt x="4" y="52"/>
                    </a:moveTo>
                    <a:lnTo>
                      <a:pt x="95" y="62"/>
                    </a:lnTo>
                    <a:lnTo>
                      <a:pt x="99" y="15"/>
                    </a:lnTo>
                    <a:lnTo>
                      <a:pt x="10" y="4"/>
                    </a:lnTo>
                    <a:lnTo>
                      <a:pt x="4" y="5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noEditPoints="1"/>
              </p:cNvSpPr>
              <p:nvPr/>
            </p:nvSpPr>
            <p:spPr bwMode="auto">
              <a:xfrm>
                <a:off x="5127" y="3607"/>
                <a:ext cx="21" cy="21"/>
              </a:xfrm>
              <a:custGeom>
                <a:avLst/>
                <a:gdLst>
                  <a:gd name="T0" fmla="*/ 5 w 11"/>
                  <a:gd name="T1" fmla="*/ 11 h 11"/>
                  <a:gd name="T2" fmla="*/ 1 w 11"/>
                  <a:gd name="T3" fmla="*/ 9 h 11"/>
                  <a:gd name="T4" fmla="*/ 0 w 11"/>
                  <a:gd name="T5" fmla="*/ 5 h 11"/>
                  <a:gd name="T6" fmla="*/ 2 w 11"/>
                  <a:gd name="T7" fmla="*/ 1 h 11"/>
                  <a:gd name="T8" fmla="*/ 6 w 11"/>
                  <a:gd name="T9" fmla="*/ 0 h 11"/>
                  <a:gd name="T10" fmla="*/ 9 w 11"/>
                  <a:gd name="T11" fmla="*/ 2 h 11"/>
                  <a:gd name="T12" fmla="*/ 10 w 11"/>
                  <a:gd name="T13" fmla="*/ 6 h 11"/>
                  <a:gd name="T14" fmla="*/ 8 w 11"/>
                  <a:gd name="T15" fmla="*/ 10 h 11"/>
                  <a:gd name="T16" fmla="*/ 5 w 11"/>
                  <a:gd name="T17" fmla="*/ 11 h 11"/>
                  <a:gd name="T18" fmla="*/ 6 w 11"/>
                  <a:gd name="T19" fmla="*/ 2 h 11"/>
                  <a:gd name="T20" fmla="*/ 4 w 11"/>
                  <a:gd name="T21" fmla="*/ 3 h 11"/>
                  <a:gd name="T22" fmla="*/ 3 w 11"/>
                  <a:gd name="T23" fmla="*/ 5 h 11"/>
                  <a:gd name="T24" fmla="*/ 3 w 11"/>
                  <a:gd name="T25" fmla="*/ 8 h 11"/>
                  <a:gd name="T26" fmla="*/ 5 w 11"/>
                  <a:gd name="T27" fmla="*/ 9 h 11"/>
                  <a:gd name="T28" fmla="*/ 7 w 11"/>
                  <a:gd name="T29" fmla="*/ 8 h 11"/>
                  <a:gd name="T30" fmla="*/ 8 w 11"/>
                  <a:gd name="T31" fmla="*/ 6 h 11"/>
                  <a:gd name="T32" fmla="*/ 7 w 11"/>
                  <a:gd name="T33" fmla="*/ 3 h 11"/>
                  <a:gd name="T34" fmla="*/ 6 w 11"/>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5" y="11"/>
                    </a:moveTo>
                    <a:cubicBezTo>
                      <a:pt x="3" y="11"/>
                      <a:pt x="2" y="10"/>
                      <a:pt x="1" y="9"/>
                    </a:cubicBezTo>
                    <a:cubicBezTo>
                      <a:pt x="0" y="8"/>
                      <a:pt x="0" y="7"/>
                      <a:pt x="0" y="5"/>
                    </a:cubicBezTo>
                    <a:cubicBezTo>
                      <a:pt x="0" y="3"/>
                      <a:pt x="1" y="2"/>
                      <a:pt x="2" y="1"/>
                    </a:cubicBezTo>
                    <a:cubicBezTo>
                      <a:pt x="3" y="0"/>
                      <a:pt x="4" y="0"/>
                      <a:pt x="6" y="0"/>
                    </a:cubicBezTo>
                    <a:cubicBezTo>
                      <a:pt x="7" y="0"/>
                      <a:pt x="9" y="1"/>
                      <a:pt x="9" y="2"/>
                    </a:cubicBezTo>
                    <a:cubicBezTo>
                      <a:pt x="10" y="3"/>
                      <a:pt x="11" y="4"/>
                      <a:pt x="10" y="6"/>
                    </a:cubicBezTo>
                    <a:cubicBezTo>
                      <a:pt x="10" y="8"/>
                      <a:pt x="10" y="9"/>
                      <a:pt x="8" y="10"/>
                    </a:cubicBezTo>
                    <a:cubicBezTo>
                      <a:pt x="7" y="11"/>
                      <a:pt x="6" y="11"/>
                      <a:pt x="5" y="11"/>
                    </a:cubicBezTo>
                    <a:close/>
                    <a:moveTo>
                      <a:pt x="6" y="2"/>
                    </a:moveTo>
                    <a:cubicBezTo>
                      <a:pt x="5" y="2"/>
                      <a:pt x="4" y="2"/>
                      <a:pt x="4" y="3"/>
                    </a:cubicBezTo>
                    <a:cubicBezTo>
                      <a:pt x="3" y="3"/>
                      <a:pt x="3" y="4"/>
                      <a:pt x="3" y="5"/>
                    </a:cubicBezTo>
                    <a:cubicBezTo>
                      <a:pt x="2" y="6"/>
                      <a:pt x="3" y="7"/>
                      <a:pt x="3" y="8"/>
                    </a:cubicBezTo>
                    <a:cubicBezTo>
                      <a:pt x="3" y="8"/>
                      <a:pt x="4" y="9"/>
                      <a:pt x="5" y="9"/>
                    </a:cubicBezTo>
                    <a:cubicBezTo>
                      <a:pt x="6" y="9"/>
                      <a:pt x="6" y="9"/>
                      <a:pt x="7" y="8"/>
                    </a:cubicBezTo>
                    <a:cubicBezTo>
                      <a:pt x="7" y="8"/>
                      <a:pt x="8" y="7"/>
                      <a:pt x="8" y="6"/>
                    </a:cubicBezTo>
                    <a:cubicBezTo>
                      <a:pt x="8" y="5"/>
                      <a:pt x="8" y="4"/>
                      <a:pt x="7" y="3"/>
                    </a:cubicBezTo>
                    <a:cubicBezTo>
                      <a:pt x="7" y="2"/>
                      <a:pt x="6" y="2"/>
                      <a:pt x="6" y="2"/>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noEditPoints="1"/>
              </p:cNvSpPr>
              <p:nvPr/>
            </p:nvSpPr>
            <p:spPr bwMode="auto">
              <a:xfrm>
                <a:off x="5150" y="3609"/>
                <a:ext cx="16" cy="21"/>
              </a:xfrm>
              <a:custGeom>
                <a:avLst/>
                <a:gdLst>
                  <a:gd name="T0" fmla="*/ 2 w 8"/>
                  <a:gd name="T1" fmla="*/ 7 h 11"/>
                  <a:gd name="T2" fmla="*/ 2 w 8"/>
                  <a:gd name="T3" fmla="*/ 11 h 11"/>
                  <a:gd name="T4" fmla="*/ 0 w 8"/>
                  <a:gd name="T5" fmla="*/ 10 h 11"/>
                  <a:gd name="T6" fmla="*/ 1 w 8"/>
                  <a:gd name="T7" fmla="*/ 0 h 11"/>
                  <a:gd name="T8" fmla="*/ 4 w 8"/>
                  <a:gd name="T9" fmla="*/ 0 h 11"/>
                  <a:gd name="T10" fmla="*/ 8 w 8"/>
                  <a:gd name="T11" fmla="*/ 4 h 11"/>
                  <a:gd name="T12" fmla="*/ 7 w 8"/>
                  <a:gd name="T13" fmla="*/ 7 h 11"/>
                  <a:gd name="T14" fmla="*/ 3 w 8"/>
                  <a:gd name="T15" fmla="*/ 7 h 11"/>
                  <a:gd name="T16" fmla="*/ 2 w 8"/>
                  <a:gd name="T17" fmla="*/ 7 h 11"/>
                  <a:gd name="T18" fmla="*/ 3 w 8"/>
                  <a:gd name="T19" fmla="*/ 2 h 11"/>
                  <a:gd name="T20" fmla="*/ 3 w 8"/>
                  <a:gd name="T21" fmla="*/ 5 h 11"/>
                  <a:gd name="T22" fmla="*/ 3 w 8"/>
                  <a:gd name="T23" fmla="*/ 5 h 11"/>
                  <a:gd name="T24" fmla="*/ 6 w 8"/>
                  <a:gd name="T25" fmla="*/ 4 h 11"/>
                  <a:gd name="T26" fmla="*/ 4 w 8"/>
                  <a:gd name="T27" fmla="*/ 2 h 11"/>
                  <a:gd name="T28" fmla="*/ 3 w 8"/>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2" y="7"/>
                    </a:moveTo>
                    <a:cubicBezTo>
                      <a:pt x="2" y="11"/>
                      <a:pt x="2" y="11"/>
                      <a:pt x="2" y="11"/>
                    </a:cubicBezTo>
                    <a:cubicBezTo>
                      <a:pt x="0" y="10"/>
                      <a:pt x="0" y="10"/>
                      <a:pt x="0" y="10"/>
                    </a:cubicBezTo>
                    <a:cubicBezTo>
                      <a:pt x="1" y="0"/>
                      <a:pt x="1" y="0"/>
                      <a:pt x="1" y="0"/>
                    </a:cubicBezTo>
                    <a:cubicBezTo>
                      <a:pt x="4" y="0"/>
                      <a:pt x="4" y="0"/>
                      <a:pt x="4" y="0"/>
                    </a:cubicBezTo>
                    <a:cubicBezTo>
                      <a:pt x="7" y="1"/>
                      <a:pt x="8" y="2"/>
                      <a:pt x="8" y="4"/>
                    </a:cubicBezTo>
                    <a:cubicBezTo>
                      <a:pt x="8" y="5"/>
                      <a:pt x="7" y="6"/>
                      <a:pt x="7" y="7"/>
                    </a:cubicBezTo>
                    <a:cubicBezTo>
                      <a:pt x="6" y="7"/>
                      <a:pt x="5" y="7"/>
                      <a:pt x="3" y="7"/>
                    </a:cubicBezTo>
                    <a:lnTo>
                      <a:pt x="2" y="7"/>
                    </a:lnTo>
                    <a:close/>
                    <a:moveTo>
                      <a:pt x="3" y="2"/>
                    </a:moveTo>
                    <a:cubicBezTo>
                      <a:pt x="3" y="5"/>
                      <a:pt x="3" y="5"/>
                      <a:pt x="3" y="5"/>
                    </a:cubicBezTo>
                    <a:cubicBezTo>
                      <a:pt x="3" y="5"/>
                      <a:pt x="3" y="5"/>
                      <a:pt x="3" y="5"/>
                    </a:cubicBezTo>
                    <a:cubicBezTo>
                      <a:pt x="5" y="6"/>
                      <a:pt x="5" y="5"/>
                      <a:pt x="6" y="4"/>
                    </a:cubicBezTo>
                    <a:cubicBezTo>
                      <a:pt x="6" y="3"/>
                      <a:pt x="5" y="2"/>
                      <a:pt x="4" y="2"/>
                    </a:cubicBezTo>
                    <a:lnTo>
                      <a:pt x="3" y="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p:nvSpPr>
            <p:spPr bwMode="auto">
              <a:xfrm>
                <a:off x="5167" y="3611"/>
                <a:ext cx="14" cy="21"/>
              </a:xfrm>
              <a:custGeom>
                <a:avLst/>
                <a:gdLst>
                  <a:gd name="T0" fmla="*/ 12 w 14"/>
                  <a:gd name="T1" fmla="*/ 21 h 21"/>
                  <a:gd name="T2" fmla="*/ 0 w 14"/>
                  <a:gd name="T3" fmla="*/ 21 h 21"/>
                  <a:gd name="T4" fmla="*/ 2 w 14"/>
                  <a:gd name="T5" fmla="*/ 0 h 21"/>
                  <a:gd name="T6" fmla="*/ 14 w 14"/>
                  <a:gd name="T7" fmla="*/ 2 h 21"/>
                  <a:gd name="T8" fmla="*/ 14 w 14"/>
                  <a:gd name="T9" fmla="*/ 6 h 21"/>
                  <a:gd name="T10" fmla="*/ 6 w 14"/>
                  <a:gd name="T11" fmla="*/ 4 h 21"/>
                  <a:gd name="T12" fmla="*/ 6 w 14"/>
                  <a:gd name="T13" fmla="*/ 10 h 21"/>
                  <a:gd name="T14" fmla="*/ 12 w 14"/>
                  <a:gd name="T15" fmla="*/ 10 h 21"/>
                  <a:gd name="T16" fmla="*/ 12 w 14"/>
                  <a:gd name="T17" fmla="*/ 14 h 21"/>
                  <a:gd name="T18" fmla="*/ 6 w 14"/>
                  <a:gd name="T19" fmla="*/ 12 h 21"/>
                  <a:gd name="T20" fmla="*/ 4 w 14"/>
                  <a:gd name="T21" fmla="*/ 17 h 21"/>
                  <a:gd name="T22" fmla="*/ 12 w 14"/>
                  <a:gd name="T23" fmla="*/ 17 h 21"/>
                  <a:gd name="T24" fmla="*/ 12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12" y="21"/>
                    </a:moveTo>
                    <a:lnTo>
                      <a:pt x="0" y="21"/>
                    </a:lnTo>
                    <a:lnTo>
                      <a:pt x="2" y="0"/>
                    </a:lnTo>
                    <a:lnTo>
                      <a:pt x="14" y="2"/>
                    </a:lnTo>
                    <a:lnTo>
                      <a:pt x="14" y="6"/>
                    </a:lnTo>
                    <a:lnTo>
                      <a:pt x="6" y="4"/>
                    </a:lnTo>
                    <a:lnTo>
                      <a:pt x="6" y="10"/>
                    </a:lnTo>
                    <a:lnTo>
                      <a:pt x="12" y="10"/>
                    </a:lnTo>
                    <a:lnTo>
                      <a:pt x="12" y="14"/>
                    </a:lnTo>
                    <a:lnTo>
                      <a:pt x="6" y="12"/>
                    </a:lnTo>
                    <a:lnTo>
                      <a:pt x="4" y="17"/>
                    </a:lnTo>
                    <a:lnTo>
                      <a:pt x="12" y="17"/>
                    </a:lnTo>
                    <a:lnTo>
                      <a:pt x="12" y="21"/>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p:nvSpPr>
            <p:spPr bwMode="auto">
              <a:xfrm>
                <a:off x="5183" y="3613"/>
                <a:ext cx="21" cy="23"/>
              </a:xfrm>
              <a:custGeom>
                <a:avLst/>
                <a:gdLst>
                  <a:gd name="T0" fmla="*/ 9 w 11"/>
                  <a:gd name="T1" fmla="*/ 12 h 12"/>
                  <a:gd name="T2" fmla="*/ 7 w 11"/>
                  <a:gd name="T3" fmla="*/ 11 h 12"/>
                  <a:gd name="T4" fmla="*/ 3 w 11"/>
                  <a:gd name="T5" fmla="*/ 4 h 12"/>
                  <a:gd name="T6" fmla="*/ 3 w 11"/>
                  <a:gd name="T7" fmla="*/ 3 h 12"/>
                  <a:gd name="T8" fmla="*/ 3 w 11"/>
                  <a:gd name="T9" fmla="*/ 3 h 12"/>
                  <a:gd name="T10" fmla="*/ 3 w 11"/>
                  <a:gd name="T11" fmla="*/ 5 h 12"/>
                  <a:gd name="T12" fmla="*/ 2 w 11"/>
                  <a:gd name="T13" fmla="*/ 11 h 12"/>
                  <a:gd name="T14" fmla="*/ 0 w 11"/>
                  <a:gd name="T15" fmla="*/ 10 h 12"/>
                  <a:gd name="T16" fmla="*/ 1 w 11"/>
                  <a:gd name="T17" fmla="*/ 0 h 12"/>
                  <a:gd name="T18" fmla="*/ 4 w 11"/>
                  <a:gd name="T19" fmla="*/ 0 h 12"/>
                  <a:gd name="T20" fmla="*/ 7 w 11"/>
                  <a:gd name="T21" fmla="*/ 7 h 12"/>
                  <a:gd name="T22" fmla="*/ 8 w 11"/>
                  <a:gd name="T23" fmla="*/ 8 h 12"/>
                  <a:gd name="T24" fmla="*/ 8 w 11"/>
                  <a:gd name="T25" fmla="*/ 8 h 12"/>
                  <a:gd name="T26" fmla="*/ 8 w 11"/>
                  <a:gd name="T27" fmla="*/ 7 h 12"/>
                  <a:gd name="T28" fmla="*/ 8 w 11"/>
                  <a:gd name="T29" fmla="*/ 1 h 12"/>
                  <a:gd name="T30" fmla="*/ 11 w 11"/>
                  <a:gd name="T31" fmla="*/ 1 h 12"/>
                  <a:gd name="T32" fmla="*/ 9 w 11"/>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9" y="12"/>
                    </a:moveTo>
                    <a:cubicBezTo>
                      <a:pt x="7" y="11"/>
                      <a:pt x="7" y="11"/>
                      <a:pt x="7" y="11"/>
                    </a:cubicBezTo>
                    <a:cubicBezTo>
                      <a:pt x="3" y="4"/>
                      <a:pt x="3" y="4"/>
                      <a:pt x="3" y="4"/>
                    </a:cubicBezTo>
                    <a:cubicBezTo>
                      <a:pt x="3" y="4"/>
                      <a:pt x="3" y="3"/>
                      <a:pt x="3" y="3"/>
                    </a:cubicBezTo>
                    <a:cubicBezTo>
                      <a:pt x="3" y="3"/>
                      <a:pt x="3" y="3"/>
                      <a:pt x="3" y="3"/>
                    </a:cubicBezTo>
                    <a:cubicBezTo>
                      <a:pt x="3" y="4"/>
                      <a:pt x="3" y="4"/>
                      <a:pt x="3" y="5"/>
                    </a:cubicBezTo>
                    <a:cubicBezTo>
                      <a:pt x="2" y="11"/>
                      <a:pt x="2" y="11"/>
                      <a:pt x="2" y="11"/>
                    </a:cubicBezTo>
                    <a:cubicBezTo>
                      <a:pt x="0" y="10"/>
                      <a:pt x="0" y="10"/>
                      <a:pt x="0" y="10"/>
                    </a:cubicBezTo>
                    <a:cubicBezTo>
                      <a:pt x="1" y="0"/>
                      <a:pt x="1" y="0"/>
                      <a:pt x="1" y="0"/>
                    </a:cubicBezTo>
                    <a:cubicBezTo>
                      <a:pt x="4" y="0"/>
                      <a:pt x="4" y="0"/>
                      <a:pt x="4" y="0"/>
                    </a:cubicBezTo>
                    <a:cubicBezTo>
                      <a:pt x="7" y="7"/>
                      <a:pt x="7" y="7"/>
                      <a:pt x="7" y="7"/>
                    </a:cubicBezTo>
                    <a:cubicBezTo>
                      <a:pt x="8" y="8"/>
                      <a:pt x="8" y="8"/>
                      <a:pt x="8" y="8"/>
                    </a:cubicBezTo>
                    <a:cubicBezTo>
                      <a:pt x="8" y="8"/>
                      <a:pt x="8" y="8"/>
                      <a:pt x="8" y="8"/>
                    </a:cubicBezTo>
                    <a:cubicBezTo>
                      <a:pt x="8" y="8"/>
                      <a:pt x="8" y="7"/>
                      <a:pt x="8" y="7"/>
                    </a:cubicBezTo>
                    <a:cubicBezTo>
                      <a:pt x="8" y="1"/>
                      <a:pt x="8" y="1"/>
                      <a:pt x="8" y="1"/>
                    </a:cubicBezTo>
                    <a:cubicBezTo>
                      <a:pt x="11" y="1"/>
                      <a:pt x="11" y="1"/>
                      <a:pt x="11" y="1"/>
                    </a:cubicBezTo>
                    <a:lnTo>
                      <a:pt x="9" y="1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p:cNvSpPr>
              <p:nvPr/>
            </p:nvSpPr>
            <p:spPr bwMode="auto">
              <a:xfrm>
                <a:off x="5487" y="3582"/>
                <a:ext cx="234" cy="163"/>
              </a:xfrm>
              <a:custGeom>
                <a:avLst/>
                <a:gdLst>
                  <a:gd name="T0" fmla="*/ 68 w 234"/>
                  <a:gd name="T1" fmla="*/ 0 h 163"/>
                  <a:gd name="T2" fmla="*/ 58 w 234"/>
                  <a:gd name="T3" fmla="*/ 0 h 163"/>
                  <a:gd name="T4" fmla="*/ 0 w 234"/>
                  <a:gd name="T5" fmla="*/ 163 h 163"/>
                  <a:gd name="T6" fmla="*/ 234 w 234"/>
                  <a:gd name="T7" fmla="*/ 163 h 163"/>
                  <a:gd name="T8" fmla="*/ 234 w 234"/>
                  <a:gd name="T9" fmla="*/ 77 h 163"/>
                  <a:gd name="T10" fmla="*/ 232 w 234"/>
                  <a:gd name="T11" fmla="*/ 77 h 163"/>
                  <a:gd name="T12" fmla="*/ 232 w 234"/>
                  <a:gd name="T13" fmla="*/ 46 h 163"/>
                  <a:gd name="T14" fmla="*/ 153 w 234"/>
                  <a:gd name="T15" fmla="*/ 46 h 163"/>
                  <a:gd name="T16" fmla="*/ 153 w 234"/>
                  <a:gd name="T17" fmla="*/ 77 h 163"/>
                  <a:gd name="T18" fmla="*/ 130 w 234"/>
                  <a:gd name="T19" fmla="*/ 77 h 163"/>
                  <a:gd name="T20" fmla="*/ 130 w 234"/>
                  <a:gd name="T21" fmla="*/ 48 h 163"/>
                  <a:gd name="T22" fmla="*/ 68 w 234"/>
                  <a:gd name="T23" fmla="*/ 48 h 163"/>
                  <a:gd name="T24" fmla="*/ 68 w 234"/>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163">
                    <a:moveTo>
                      <a:pt x="68" y="0"/>
                    </a:moveTo>
                    <a:lnTo>
                      <a:pt x="58" y="0"/>
                    </a:lnTo>
                    <a:lnTo>
                      <a:pt x="0" y="163"/>
                    </a:lnTo>
                    <a:lnTo>
                      <a:pt x="234" y="163"/>
                    </a:lnTo>
                    <a:lnTo>
                      <a:pt x="234" y="77"/>
                    </a:lnTo>
                    <a:lnTo>
                      <a:pt x="232" y="77"/>
                    </a:lnTo>
                    <a:lnTo>
                      <a:pt x="232" y="46"/>
                    </a:lnTo>
                    <a:lnTo>
                      <a:pt x="153" y="46"/>
                    </a:lnTo>
                    <a:lnTo>
                      <a:pt x="153" y="77"/>
                    </a:lnTo>
                    <a:lnTo>
                      <a:pt x="130" y="77"/>
                    </a:lnTo>
                    <a:lnTo>
                      <a:pt x="130" y="48"/>
                    </a:lnTo>
                    <a:lnTo>
                      <a:pt x="68" y="48"/>
                    </a:lnTo>
                    <a:lnTo>
                      <a:pt x="68" y="0"/>
                    </a:lnTo>
                    <a:close/>
                  </a:path>
                </a:pathLst>
              </a:custGeom>
              <a:solidFill>
                <a:srgbClr val="00AD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5487" y="3582"/>
                <a:ext cx="234" cy="163"/>
              </a:xfrm>
              <a:custGeom>
                <a:avLst/>
                <a:gdLst>
                  <a:gd name="T0" fmla="*/ 68 w 234"/>
                  <a:gd name="T1" fmla="*/ 0 h 163"/>
                  <a:gd name="T2" fmla="*/ 58 w 234"/>
                  <a:gd name="T3" fmla="*/ 0 h 163"/>
                  <a:gd name="T4" fmla="*/ 0 w 234"/>
                  <a:gd name="T5" fmla="*/ 163 h 163"/>
                  <a:gd name="T6" fmla="*/ 234 w 234"/>
                  <a:gd name="T7" fmla="*/ 163 h 163"/>
                  <a:gd name="T8" fmla="*/ 234 w 234"/>
                  <a:gd name="T9" fmla="*/ 77 h 163"/>
                  <a:gd name="T10" fmla="*/ 232 w 234"/>
                  <a:gd name="T11" fmla="*/ 77 h 163"/>
                  <a:gd name="T12" fmla="*/ 232 w 234"/>
                  <a:gd name="T13" fmla="*/ 46 h 163"/>
                  <a:gd name="T14" fmla="*/ 153 w 234"/>
                  <a:gd name="T15" fmla="*/ 46 h 163"/>
                  <a:gd name="T16" fmla="*/ 153 w 234"/>
                  <a:gd name="T17" fmla="*/ 77 h 163"/>
                  <a:gd name="T18" fmla="*/ 130 w 234"/>
                  <a:gd name="T19" fmla="*/ 77 h 163"/>
                  <a:gd name="T20" fmla="*/ 130 w 234"/>
                  <a:gd name="T21" fmla="*/ 48 h 163"/>
                  <a:gd name="T22" fmla="*/ 68 w 234"/>
                  <a:gd name="T23" fmla="*/ 48 h 163"/>
                  <a:gd name="T24" fmla="*/ 68 w 234"/>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163">
                    <a:moveTo>
                      <a:pt x="68" y="0"/>
                    </a:moveTo>
                    <a:lnTo>
                      <a:pt x="58" y="0"/>
                    </a:lnTo>
                    <a:lnTo>
                      <a:pt x="0" y="163"/>
                    </a:lnTo>
                    <a:lnTo>
                      <a:pt x="234" y="163"/>
                    </a:lnTo>
                    <a:lnTo>
                      <a:pt x="234" y="77"/>
                    </a:lnTo>
                    <a:lnTo>
                      <a:pt x="232" y="77"/>
                    </a:lnTo>
                    <a:lnTo>
                      <a:pt x="232" y="46"/>
                    </a:lnTo>
                    <a:lnTo>
                      <a:pt x="153" y="46"/>
                    </a:lnTo>
                    <a:lnTo>
                      <a:pt x="153" y="77"/>
                    </a:lnTo>
                    <a:lnTo>
                      <a:pt x="130" y="77"/>
                    </a:lnTo>
                    <a:lnTo>
                      <a:pt x="130" y="48"/>
                    </a:lnTo>
                    <a:lnTo>
                      <a:pt x="68" y="48"/>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5328" y="3582"/>
                <a:ext cx="217" cy="163"/>
              </a:xfrm>
              <a:custGeom>
                <a:avLst/>
                <a:gdLst>
                  <a:gd name="T0" fmla="*/ 217 w 217"/>
                  <a:gd name="T1" fmla="*/ 0 h 163"/>
                  <a:gd name="T2" fmla="*/ 149 w 217"/>
                  <a:gd name="T3" fmla="*/ 0 h 163"/>
                  <a:gd name="T4" fmla="*/ 149 w 217"/>
                  <a:gd name="T5" fmla="*/ 43 h 163"/>
                  <a:gd name="T6" fmla="*/ 72 w 217"/>
                  <a:gd name="T7" fmla="*/ 43 h 163"/>
                  <a:gd name="T8" fmla="*/ 72 w 217"/>
                  <a:gd name="T9" fmla="*/ 0 h 163"/>
                  <a:gd name="T10" fmla="*/ 0 w 217"/>
                  <a:gd name="T11" fmla="*/ 0 h 163"/>
                  <a:gd name="T12" fmla="*/ 0 w 217"/>
                  <a:gd name="T13" fmla="*/ 77 h 163"/>
                  <a:gd name="T14" fmla="*/ 0 w 217"/>
                  <a:gd name="T15" fmla="*/ 106 h 163"/>
                  <a:gd name="T16" fmla="*/ 0 w 217"/>
                  <a:gd name="T17" fmla="*/ 163 h 163"/>
                  <a:gd name="T18" fmla="*/ 159 w 217"/>
                  <a:gd name="T19" fmla="*/ 163 h 163"/>
                  <a:gd name="T20" fmla="*/ 217 w 217"/>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163">
                    <a:moveTo>
                      <a:pt x="217" y="0"/>
                    </a:moveTo>
                    <a:lnTo>
                      <a:pt x="149" y="0"/>
                    </a:lnTo>
                    <a:lnTo>
                      <a:pt x="149" y="43"/>
                    </a:lnTo>
                    <a:lnTo>
                      <a:pt x="72" y="43"/>
                    </a:lnTo>
                    <a:lnTo>
                      <a:pt x="72" y="0"/>
                    </a:lnTo>
                    <a:lnTo>
                      <a:pt x="0" y="0"/>
                    </a:lnTo>
                    <a:lnTo>
                      <a:pt x="0" y="77"/>
                    </a:lnTo>
                    <a:lnTo>
                      <a:pt x="0" y="106"/>
                    </a:lnTo>
                    <a:lnTo>
                      <a:pt x="0" y="163"/>
                    </a:lnTo>
                    <a:lnTo>
                      <a:pt x="159" y="163"/>
                    </a:lnTo>
                    <a:lnTo>
                      <a:pt x="217" y="0"/>
                    </a:lnTo>
                    <a:close/>
                  </a:path>
                </a:pathLst>
              </a:custGeom>
              <a:solidFill>
                <a:srgbClr val="33B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p:cNvSpPr>
              <p:nvPr/>
            </p:nvSpPr>
            <p:spPr bwMode="auto">
              <a:xfrm>
                <a:off x="5328" y="3582"/>
                <a:ext cx="217" cy="163"/>
              </a:xfrm>
              <a:custGeom>
                <a:avLst/>
                <a:gdLst>
                  <a:gd name="T0" fmla="*/ 217 w 217"/>
                  <a:gd name="T1" fmla="*/ 0 h 163"/>
                  <a:gd name="T2" fmla="*/ 149 w 217"/>
                  <a:gd name="T3" fmla="*/ 0 h 163"/>
                  <a:gd name="T4" fmla="*/ 149 w 217"/>
                  <a:gd name="T5" fmla="*/ 43 h 163"/>
                  <a:gd name="T6" fmla="*/ 72 w 217"/>
                  <a:gd name="T7" fmla="*/ 43 h 163"/>
                  <a:gd name="T8" fmla="*/ 72 w 217"/>
                  <a:gd name="T9" fmla="*/ 0 h 163"/>
                  <a:gd name="T10" fmla="*/ 0 w 217"/>
                  <a:gd name="T11" fmla="*/ 0 h 163"/>
                  <a:gd name="T12" fmla="*/ 0 w 217"/>
                  <a:gd name="T13" fmla="*/ 77 h 163"/>
                  <a:gd name="T14" fmla="*/ 0 w 217"/>
                  <a:gd name="T15" fmla="*/ 106 h 163"/>
                  <a:gd name="T16" fmla="*/ 0 w 217"/>
                  <a:gd name="T17" fmla="*/ 163 h 163"/>
                  <a:gd name="T18" fmla="*/ 159 w 217"/>
                  <a:gd name="T19" fmla="*/ 163 h 163"/>
                  <a:gd name="T20" fmla="*/ 217 w 217"/>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163">
                    <a:moveTo>
                      <a:pt x="217" y="0"/>
                    </a:moveTo>
                    <a:lnTo>
                      <a:pt x="149" y="0"/>
                    </a:lnTo>
                    <a:lnTo>
                      <a:pt x="149" y="43"/>
                    </a:lnTo>
                    <a:lnTo>
                      <a:pt x="72" y="43"/>
                    </a:lnTo>
                    <a:lnTo>
                      <a:pt x="72" y="0"/>
                    </a:lnTo>
                    <a:lnTo>
                      <a:pt x="0" y="0"/>
                    </a:lnTo>
                    <a:lnTo>
                      <a:pt x="0" y="77"/>
                    </a:lnTo>
                    <a:lnTo>
                      <a:pt x="0" y="106"/>
                    </a:lnTo>
                    <a:lnTo>
                      <a:pt x="0" y="163"/>
                    </a:lnTo>
                    <a:lnTo>
                      <a:pt x="159" y="163"/>
                    </a:lnTo>
                    <a:lnTo>
                      <a:pt x="2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noEditPoints="1"/>
              </p:cNvSpPr>
              <p:nvPr/>
            </p:nvSpPr>
            <p:spPr bwMode="auto">
              <a:xfrm>
                <a:off x="5361" y="3481"/>
                <a:ext cx="35" cy="47"/>
              </a:xfrm>
              <a:custGeom>
                <a:avLst/>
                <a:gdLst>
                  <a:gd name="T0" fmla="*/ 15 w 18"/>
                  <a:gd name="T1" fmla="*/ 14 h 24"/>
                  <a:gd name="T2" fmla="*/ 16 w 18"/>
                  <a:gd name="T3" fmla="*/ 16 h 24"/>
                  <a:gd name="T4" fmla="*/ 16 w 18"/>
                  <a:gd name="T5" fmla="*/ 18 h 24"/>
                  <a:gd name="T6" fmla="*/ 14 w 18"/>
                  <a:gd name="T7" fmla="*/ 20 h 24"/>
                  <a:gd name="T8" fmla="*/ 13 w 18"/>
                  <a:gd name="T9" fmla="*/ 21 h 24"/>
                  <a:gd name="T10" fmla="*/ 11 w 18"/>
                  <a:gd name="T11" fmla="*/ 22 h 24"/>
                  <a:gd name="T12" fmla="*/ 9 w 18"/>
                  <a:gd name="T13" fmla="*/ 23 h 24"/>
                  <a:gd name="T14" fmla="*/ 7 w 18"/>
                  <a:gd name="T15" fmla="*/ 24 h 24"/>
                  <a:gd name="T16" fmla="*/ 6 w 18"/>
                  <a:gd name="T17" fmla="*/ 24 h 24"/>
                  <a:gd name="T18" fmla="*/ 5 w 18"/>
                  <a:gd name="T19" fmla="*/ 24 h 24"/>
                  <a:gd name="T20" fmla="*/ 5 w 18"/>
                  <a:gd name="T21" fmla="*/ 24 h 24"/>
                  <a:gd name="T22" fmla="*/ 4 w 18"/>
                  <a:gd name="T23" fmla="*/ 24 h 24"/>
                  <a:gd name="T24" fmla="*/ 3 w 18"/>
                  <a:gd name="T25" fmla="*/ 23 h 24"/>
                  <a:gd name="T26" fmla="*/ 1 w 18"/>
                  <a:gd name="T27" fmla="*/ 22 h 24"/>
                  <a:gd name="T28" fmla="*/ 1 w 18"/>
                  <a:gd name="T29" fmla="*/ 22 h 24"/>
                  <a:gd name="T30" fmla="*/ 0 w 18"/>
                  <a:gd name="T31" fmla="*/ 21 h 24"/>
                  <a:gd name="T32" fmla="*/ 0 w 18"/>
                  <a:gd name="T33" fmla="*/ 21 h 24"/>
                  <a:gd name="T34" fmla="*/ 0 w 18"/>
                  <a:gd name="T35" fmla="*/ 20 h 24"/>
                  <a:gd name="T36" fmla="*/ 0 w 18"/>
                  <a:gd name="T37" fmla="*/ 16 h 24"/>
                  <a:gd name="T38" fmla="*/ 0 w 18"/>
                  <a:gd name="T39" fmla="*/ 12 h 24"/>
                  <a:gd name="T40" fmla="*/ 0 w 18"/>
                  <a:gd name="T41" fmla="*/ 8 h 24"/>
                  <a:gd name="T42" fmla="*/ 0 w 18"/>
                  <a:gd name="T43" fmla="*/ 3 h 24"/>
                  <a:gd name="T44" fmla="*/ 2 w 18"/>
                  <a:gd name="T45" fmla="*/ 2 h 24"/>
                  <a:gd name="T46" fmla="*/ 5 w 18"/>
                  <a:gd name="T47" fmla="*/ 1 h 24"/>
                  <a:gd name="T48" fmla="*/ 8 w 18"/>
                  <a:gd name="T49" fmla="*/ 0 h 24"/>
                  <a:gd name="T50" fmla="*/ 10 w 18"/>
                  <a:gd name="T51" fmla="*/ 0 h 24"/>
                  <a:gd name="T52" fmla="*/ 13 w 18"/>
                  <a:gd name="T53" fmla="*/ 0 h 24"/>
                  <a:gd name="T54" fmla="*/ 15 w 18"/>
                  <a:gd name="T55" fmla="*/ 1 h 24"/>
                  <a:gd name="T56" fmla="*/ 16 w 18"/>
                  <a:gd name="T57" fmla="*/ 3 h 24"/>
                  <a:gd name="T58" fmla="*/ 17 w 18"/>
                  <a:gd name="T59" fmla="*/ 5 h 24"/>
                  <a:gd name="T60" fmla="*/ 18 w 18"/>
                  <a:gd name="T61" fmla="*/ 7 h 24"/>
                  <a:gd name="T62" fmla="*/ 17 w 18"/>
                  <a:gd name="T63" fmla="*/ 8 h 24"/>
                  <a:gd name="T64" fmla="*/ 17 w 18"/>
                  <a:gd name="T65" fmla="*/ 9 h 24"/>
                  <a:gd name="T66" fmla="*/ 16 w 18"/>
                  <a:gd name="T67" fmla="*/ 11 h 24"/>
                  <a:gd name="T68" fmla="*/ 14 w 18"/>
                  <a:gd name="T69" fmla="*/ 12 h 24"/>
                  <a:gd name="T70" fmla="*/ 13 w 18"/>
                  <a:gd name="T71" fmla="*/ 13 h 24"/>
                  <a:gd name="T72" fmla="*/ 15 w 18"/>
                  <a:gd name="T73" fmla="*/ 14 h 24"/>
                  <a:gd name="T74" fmla="*/ 5 w 18"/>
                  <a:gd name="T75" fmla="*/ 18 h 24"/>
                  <a:gd name="T76" fmla="*/ 5 w 18"/>
                  <a:gd name="T77" fmla="*/ 20 h 24"/>
                  <a:gd name="T78" fmla="*/ 7 w 18"/>
                  <a:gd name="T79" fmla="*/ 19 h 24"/>
                  <a:gd name="T80" fmla="*/ 9 w 18"/>
                  <a:gd name="T81" fmla="*/ 18 h 24"/>
                  <a:gd name="T82" fmla="*/ 10 w 18"/>
                  <a:gd name="T83" fmla="*/ 17 h 24"/>
                  <a:gd name="T84" fmla="*/ 10 w 18"/>
                  <a:gd name="T85" fmla="*/ 16 h 24"/>
                  <a:gd name="T86" fmla="*/ 10 w 18"/>
                  <a:gd name="T87" fmla="*/ 15 h 24"/>
                  <a:gd name="T88" fmla="*/ 9 w 18"/>
                  <a:gd name="T89" fmla="*/ 15 h 24"/>
                  <a:gd name="T90" fmla="*/ 7 w 18"/>
                  <a:gd name="T91" fmla="*/ 15 h 24"/>
                  <a:gd name="T92" fmla="*/ 5 w 18"/>
                  <a:gd name="T93" fmla="*/ 16 h 24"/>
                  <a:gd name="T94" fmla="*/ 5 w 18"/>
                  <a:gd name="T95" fmla="*/ 18 h 24"/>
                  <a:gd name="T96" fmla="*/ 9 w 18"/>
                  <a:gd name="T97" fmla="*/ 10 h 24"/>
                  <a:gd name="T98" fmla="*/ 11 w 18"/>
                  <a:gd name="T99" fmla="*/ 8 h 24"/>
                  <a:gd name="T100" fmla="*/ 12 w 18"/>
                  <a:gd name="T101" fmla="*/ 7 h 24"/>
                  <a:gd name="T102" fmla="*/ 12 w 18"/>
                  <a:gd name="T103" fmla="*/ 5 h 24"/>
                  <a:gd name="T104" fmla="*/ 12 w 18"/>
                  <a:gd name="T105" fmla="*/ 5 h 24"/>
                  <a:gd name="T106" fmla="*/ 10 w 18"/>
                  <a:gd name="T107" fmla="*/ 5 h 24"/>
                  <a:gd name="T108" fmla="*/ 9 w 18"/>
                  <a:gd name="T109" fmla="*/ 5 h 24"/>
                  <a:gd name="T110" fmla="*/ 7 w 18"/>
                  <a:gd name="T111" fmla="*/ 6 h 24"/>
                  <a:gd name="T112" fmla="*/ 6 w 18"/>
                  <a:gd name="T113" fmla="*/ 9 h 24"/>
                  <a:gd name="T114" fmla="*/ 6 w 18"/>
                  <a:gd name="T115" fmla="*/ 11 h 24"/>
                  <a:gd name="T116" fmla="*/ 9 w 18"/>
                  <a:gd name="T11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24">
                    <a:moveTo>
                      <a:pt x="15" y="14"/>
                    </a:moveTo>
                    <a:cubicBezTo>
                      <a:pt x="15" y="15"/>
                      <a:pt x="16" y="15"/>
                      <a:pt x="16" y="16"/>
                    </a:cubicBezTo>
                    <a:cubicBezTo>
                      <a:pt x="16" y="17"/>
                      <a:pt x="16" y="17"/>
                      <a:pt x="16" y="18"/>
                    </a:cubicBezTo>
                    <a:cubicBezTo>
                      <a:pt x="15" y="18"/>
                      <a:pt x="15" y="19"/>
                      <a:pt x="14" y="20"/>
                    </a:cubicBezTo>
                    <a:cubicBezTo>
                      <a:pt x="14" y="20"/>
                      <a:pt x="13" y="20"/>
                      <a:pt x="13" y="21"/>
                    </a:cubicBezTo>
                    <a:cubicBezTo>
                      <a:pt x="12" y="21"/>
                      <a:pt x="12" y="22"/>
                      <a:pt x="11" y="22"/>
                    </a:cubicBezTo>
                    <a:cubicBezTo>
                      <a:pt x="10" y="22"/>
                      <a:pt x="10" y="23"/>
                      <a:pt x="9" y="23"/>
                    </a:cubicBezTo>
                    <a:cubicBezTo>
                      <a:pt x="8" y="23"/>
                      <a:pt x="8" y="24"/>
                      <a:pt x="7" y="24"/>
                    </a:cubicBezTo>
                    <a:cubicBezTo>
                      <a:pt x="6" y="24"/>
                      <a:pt x="6" y="24"/>
                      <a:pt x="6" y="24"/>
                    </a:cubicBezTo>
                    <a:cubicBezTo>
                      <a:pt x="5" y="24"/>
                      <a:pt x="5" y="24"/>
                      <a:pt x="5" y="24"/>
                    </a:cubicBezTo>
                    <a:cubicBezTo>
                      <a:pt x="5" y="24"/>
                      <a:pt x="5" y="24"/>
                      <a:pt x="5" y="24"/>
                    </a:cubicBezTo>
                    <a:cubicBezTo>
                      <a:pt x="4" y="24"/>
                      <a:pt x="4" y="24"/>
                      <a:pt x="4" y="24"/>
                    </a:cubicBezTo>
                    <a:cubicBezTo>
                      <a:pt x="4" y="24"/>
                      <a:pt x="3" y="23"/>
                      <a:pt x="3" y="23"/>
                    </a:cubicBezTo>
                    <a:cubicBezTo>
                      <a:pt x="2" y="23"/>
                      <a:pt x="2" y="23"/>
                      <a:pt x="1" y="22"/>
                    </a:cubicBezTo>
                    <a:cubicBezTo>
                      <a:pt x="1" y="22"/>
                      <a:pt x="1" y="22"/>
                      <a:pt x="1" y="22"/>
                    </a:cubicBezTo>
                    <a:cubicBezTo>
                      <a:pt x="0" y="21"/>
                      <a:pt x="0" y="21"/>
                      <a:pt x="0" y="21"/>
                    </a:cubicBezTo>
                    <a:cubicBezTo>
                      <a:pt x="0" y="21"/>
                      <a:pt x="0" y="21"/>
                      <a:pt x="0" y="21"/>
                    </a:cubicBezTo>
                    <a:cubicBezTo>
                      <a:pt x="0" y="20"/>
                      <a:pt x="0" y="20"/>
                      <a:pt x="0" y="20"/>
                    </a:cubicBezTo>
                    <a:cubicBezTo>
                      <a:pt x="0" y="19"/>
                      <a:pt x="0" y="18"/>
                      <a:pt x="0" y="16"/>
                    </a:cubicBezTo>
                    <a:cubicBezTo>
                      <a:pt x="0" y="15"/>
                      <a:pt x="0" y="14"/>
                      <a:pt x="0" y="12"/>
                    </a:cubicBezTo>
                    <a:cubicBezTo>
                      <a:pt x="0" y="11"/>
                      <a:pt x="0" y="9"/>
                      <a:pt x="0" y="8"/>
                    </a:cubicBezTo>
                    <a:cubicBezTo>
                      <a:pt x="0" y="6"/>
                      <a:pt x="0" y="5"/>
                      <a:pt x="0" y="3"/>
                    </a:cubicBezTo>
                    <a:cubicBezTo>
                      <a:pt x="0" y="3"/>
                      <a:pt x="1" y="3"/>
                      <a:pt x="2" y="2"/>
                    </a:cubicBezTo>
                    <a:cubicBezTo>
                      <a:pt x="3" y="2"/>
                      <a:pt x="4" y="1"/>
                      <a:pt x="5" y="1"/>
                    </a:cubicBezTo>
                    <a:cubicBezTo>
                      <a:pt x="6" y="1"/>
                      <a:pt x="7" y="1"/>
                      <a:pt x="8" y="0"/>
                    </a:cubicBezTo>
                    <a:cubicBezTo>
                      <a:pt x="9" y="0"/>
                      <a:pt x="9" y="0"/>
                      <a:pt x="10" y="0"/>
                    </a:cubicBezTo>
                    <a:cubicBezTo>
                      <a:pt x="11" y="0"/>
                      <a:pt x="12" y="0"/>
                      <a:pt x="13" y="0"/>
                    </a:cubicBezTo>
                    <a:cubicBezTo>
                      <a:pt x="14" y="0"/>
                      <a:pt x="14" y="1"/>
                      <a:pt x="15" y="1"/>
                    </a:cubicBezTo>
                    <a:cubicBezTo>
                      <a:pt x="15" y="2"/>
                      <a:pt x="16" y="2"/>
                      <a:pt x="16" y="3"/>
                    </a:cubicBezTo>
                    <a:cubicBezTo>
                      <a:pt x="17" y="4"/>
                      <a:pt x="17" y="4"/>
                      <a:pt x="17" y="5"/>
                    </a:cubicBezTo>
                    <a:cubicBezTo>
                      <a:pt x="18" y="6"/>
                      <a:pt x="18" y="6"/>
                      <a:pt x="18" y="7"/>
                    </a:cubicBezTo>
                    <a:cubicBezTo>
                      <a:pt x="18" y="7"/>
                      <a:pt x="17" y="8"/>
                      <a:pt x="17" y="8"/>
                    </a:cubicBezTo>
                    <a:cubicBezTo>
                      <a:pt x="17" y="9"/>
                      <a:pt x="17" y="9"/>
                      <a:pt x="17" y="9"/>
                    </a:cubicBezTo>
                    <a:cubicBezTo>
                      <a:pt x="16" y="10"/>
                      <a:pt x="16" y="10"/>
                      <a:pt x="16" y="11"/>
                    </a:cubicBezTo>
                    <a:cubicBezTo>
                      <a:pt x="15" y="11"/>
                      <a:pt x="15" y="11"/>
                      <a:pt x="14" y="12"/>
                    </a:cubicBezTo>
                    <a:cubicBezTo>
                      <a:pt x="14" y="12"/>
                      <a:pt x="13" y="12"/>
                      <a:pt x="13" y="13"/>
                    </a:cubicBezTo>
                    <a:cubicBezTo>
                      <a:pt x="14" y="13"/>
                      <a:pt x="14" y="13"/>
                      <a:pt x="15" y="14"/>
                    </a:cubicBezTo>
                    <a:close/>
                    <a:moveTo>
                      <a:pt x="5" y="18"/>
                    </a:moveTo>
                    <a:cubicBezTo>
                      <a:pt x="5" y="19"/>
                      <a:pt x="5" y="19"/>
                      <a:pt x="5" y="20"/>
                    </a:cubicBezTo>
                    <a:cubicBezTo>
                      <a:pt x="6" y="20"/>
                      <a:pt x="6" y="19"/>
                      <a:pt x="7" y="19"/>
                    </a:cubicBezTo>
                    <a:cubicBezTo>
                      <a:pt x="8" y="19"/>
                      <a:pt x="9" y="18"/>
                      <a:pt x="9" y="18"/>
                    </a:cubicBezTo>
                    <a:cubicBezTo>
                      <a:pt x="9" y="17"/>
                      <a:pt x="10" y="17"/>
                      <a:pt x="10" y="17"/>
                    </a:cubicBezTo>
                    <a:cubicBezTo>
                      <a:pt x="10" y="16"/>
                      <a:pt x="10" y="16"/>
                      <a:pt x="10" y="16"/>
                    </a:cubicBezTo>
                    <a:cubicBezTo>
                      <a:pt x="10" y="15"/>
                      <a:pt x="10" y="15"/>
                      <a:pt x="10" y="15"/>
                    </a:cubicBezTo>
                    <a:cubicBezTo>
                      <a:pt x="9" y="15"/>
                      <a:pt x="9" y="15"/>
                      <a:pt x="9" y="15"/>
                    </a:cubicBezTo>
                    <a:cubicBezTo>
                      <a:pt x="8" y="15"/>
                      <a:pt x="8" y="15"/>
                      <a:pt x="7" y="15"/>
                    </a:cubicBezTo>
                    <a:cubicBezTo>
                      <a:pt x="7" y="15"/>
                      <a:pt x="6" y="16"/>
                      <a:pt x="5" y="16"/>
                    </a:cubicBezTo>
                    <a:cubicBezTo>
                      <a:pt x="5" y="17"/>
                      <a:pt x="5" y="17"/>
                      <a:pt x="5" y="18"/>
                    </a:cubicBezTo>
                    <a:close/>
                    <a:moveTo>
                      <a:pt x="9" y="10"/>
                    </a:moveTo>
                    <a:cubicBezTo>
                      <a:pt x="10" y="9"/>
                      <a:pt x="10" y="9"/>
                      <a:pt x="11" y="8"/>
                    </a:cubicBezTo>
                    <a:cubicBezTo>
                      <a:pt x="11" y="8"/>
                      <a:pt x="12" y="7"/>
                      <a:pt x="12" y="7"/>
                    </a:cubicBezTo>
                    <a:cubicBezTo>
                      <a:pt x="12" y="6"/>
                      <a:pt x="12" y="6"/>
                      <a:pt x="12" y="5"/>
                    </a:cubicBezTo>
                    <a:cubicBezTo>
                      <a:pt x="12" y="5"/>
                      <a:pt x="12" y="5"/>
                      <a:pt x="12" y="5"/>
                    </a:cubicBezTo>
                    <a:cubicBezTo>
                      <a:pt x="11" y="5"/>
                      <a:pt x="11" y="5"/>
                      <a:pt x="10" y="5"/>
                    </a:cubicBezTo>
                    <a:cubicBezTo>
                      <a:pt x="10" y="5"/>
                      <a:pt x="9" y="5"/>
                      <a:pt x="9" y="5"/>
                    </a:cubicBezTo>
                    <a:cubicBezTo>
                      <a:pt x="8" y="6"/>
                      <a:pt x="7" y="6"/>
                      <a:pt x="7" y="6"/>
                    </a:cubicBezTo>
                    <a:cubicBezTo>
                      <a:pt x="6" y="7"/>
                      <a:pt x="6" y="8"/>
                      <a:pt x="6" y="9"/>
                    </a:cubicBezTo>
                    <a:cubicBezTo>
                      <a:pt x="6" y="10"/>
                      <a:pt x="6" y="11"/>
                      <a:pt x="6" y="11"/>
                    </a:cubicBezTo>
                    <a:cubicBezTo>
                      <a:pt x="7" y="11"/>
                      <a:pt x="8" y="10"/>
                      <a:pt x="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5394" y="3479"/>
                <a:ext cx="35" cy="45"/>
              </a:xfrm>
              <a:custGeom>
                <a:avLst/>
                <a:gdLst>
                  <a:gd name="T0" fmla="*/ 1 w 18"/>
                  <a:gd name="T1" fmla="*/ 18 h 23"/>
                  <a:gd name="T2" fmla="*/ 1 w 18"/>
                  <a:gd name="T3" fmla="*/ 16 h 23"/>
                  <a:gd name="T4" fmla="*/ 0 w 18"/>
                  <a:gd name="T5" fmla="*/ 12 h 23"/>
                  <a:gd name="T6" fmla="*/ 1 w 18"/>
                  <a:gd name="T7" fmla="*/ 9 h 23"/>
                  <a:gd name="T8" fmla="*/ 1 w 18"/>
                  <a:gd name="T9" fmla="*/ 5 h 23"/>
                  <a:gd name="T10" fmla="*/ 2 w 18"/>
                  <a:gd name="T11" fmla="*/ 2 h 23"/>
                  <a:gd name="T12" fmla="*/ 2 w 18"/>
                  <a:gd name="T13" fmla="*/ 1 h 23"/>
                  <a:gd name="T14" fmla="*/ 4 w 18"/>
                  <a:gd name="T15" fmla="*/ 1 h 23"/>
                  <a:gd name="T16" fmla="*/ 5 w 18"/>
                  <a:gd name="T17" fmla="*/ 1 h 23"/>
                  <a:gd name="T18" fmla="*/ 7 w 18"/>
                  <a:gd name="T19" fmla="*/ 2 h 23"/>
                  <a:gd name="T20" fmla="*/ 8 w 18"/>
                  <a:gd name="T21" fmla="*/ 5 h 23"/>
                  <a:gd name="T22" fmla="*/ 7 w 18"/>
                  <a:gd name="T23" fmla="*/ 8 h 23"/>
                  <a:gd name="T24" fmla="*/ 7 w 18"/>
                  <a:gd name="T25" fmla="*/ 11 h 23"/>
                  <a:gd name="T26" fmla="*/ 6 w 18"/>
                  <a:gd name="T27" fmla="*/ 14 h 23"/>
                  <a:gd name="T28" fmla="*/ 6 w 18"/>
                  <a:gd name="T29" fmla="*/ 17 h 23"/>
                  <a:gd name="T30" fmla="*/ 6 w 18"/>
                  <a:gd name="T31" fmla="*/ 19 h 23"/>
                  <a:gd name="T32" fmla="*/ 7 w 18"/>
                  <a:gd name="T33" fmla="*/ 20 h 23"/>
                  <a:gd name="T34" fmla="*/ 9 w 18"/>
                  <a:gd name="T35" fmla="*/ 19 h 23"/>
                  <a:gd name="T36" fmla="*/ 10 w 18"/>
                  <a:gd name="T37" fmla="*/ 17 h 23"/>
                  <a:gd name="T38" fmla="*/ 11 w 18"/>
                  <a:gd name="T39" fmla="*/ 13 h 23"/>
                  <a:gd name="T40" fmla="*/ 11 w 18"/>
                  <a:gd name="T41" fmla="*/ 9 h 23"/>
                  <a:gd name="T42" fmla="*/ 12 w 18"/>
                  <a:gd name="T43" fmla="*/ 4 h 23"/>
                  <a:gd name="T44" fmla="*/ 12 w 18"/>
                  <a:gd name="T45" fmla="*/ 1 h 23"/>
                  <a:gd name="T46" fmla="*/ 13 w 18"/>
                  <a:gd name="T47" fmla="*/ 0 h 23"/>
                  <a:gd name="T48" fmla="*/ 14 w 18"/>
                  <a:gd name="T49" fmla="*/ 0 h 23"/>
                  <a:gd name="T50" fmla="*/ 15 w 18"/>
                  <a:gd name="T51" fmla="*/ 0 h 23"/>
                  <a:gd name="T52" fmla="*/ 17 w 18"/>
                  <a:gd name="T53" fmla="*/ 1 h 23"/>
                  <a:gd name="T54" fmla="*/ 18 w 18"/>
                  <a:gd name="T55" fmla="*/ 1 h 23"/>
                  <a:gd name="T56" fmla="*/ 18 w 18"/>
                  <a:gd name="T57" fmla="*/ 2 h 23"/>
                  <a:gd name="T58" fmla="*/ 18 w 18"/>
                  <a:gd name="T59" fmla="*/ 2 h 23"/>
                  <a:gd name="T60" fmla="*/ 18 w 18"/>
                  <a:gd name="T61" fmla="*/ 3 h 23"/>
                  <a:gd name="T62" fmla="*/ 17 w 18"/>
                  <a:gd name="T63" fmla="*/ 10 h 23"/>
                  <a:gd name="T64" fmla="*/ 16 w 18"/>
                  <a:gd name="T65" fmla="*/ 15 h 23"/>
                  <a:gd name="T66" fmla="*/ 14 w 18"/>
                  <a:gd name="T67" fmla="*/ 19 h 23"/>
                  <a:gd name="T68" fmla="*/ 12 w 18"/>
                  <a:gd name="T69" fmla="*/ 22 h 23"/>
                  <a:gd name="T70" fmla="*/ 10 w 18"/>
                  <a:gd name="T71" fmla="*/ 23 h 23"/>
                  <a:gd name="T72" fmla="*/ 8 w 18"/>
                  <a:gd name="T73" fmla="*/ 23 h 23"/>
                  <a:gd name="T74" fmla="*/ 4 w 18"/>
                  <a:gd name="T75" fmla="*/ 22 h 23"/>
                  <a:gd name="T76" fmla="*/ 3 w 18"/>
                  <a:gd name="T77" fmla="*/ 22 h 23"/>
                  <a:gd name="T78" fmla="*/ 2 w 18"/>
                  <a:gd name="T79" fmla="*/ 21 h 23"/>
                  <a:gd name="T80" fmla="*/ 1 w 18"/>
                  <a:gd name="T8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23">
                    <a:moveTo>
                      <a:pt x="1" y="18"/>
                    </a:moveTo>
                    <a:cubicBezTo>
                      <a:pt x="1" y="18"/>
                      <a:pt x="1" y="17"/>
                      <a:pt x="1" y="16"/>
                    </a:cubicBezTo>
                    <a:cubicBezTo>
                      <a:pt x="0" y="15"/>
                      <a:pt x="0" y="14"/>
                      <a:pt x="0" y="12"/>
                    </a:cubicBezTo>
                    <a:cubicBezTo>
                      <a:pt x="0" y="11"/>
                      <a:pt x="1" y="10"/>
                      <a:pt x="1" y="9"/>
                    </a:cubicBezTo>
                    <a:cubicBezTo>
                      <a:pt x="1" y="8"/>
                      <a:pt x="1" y="7"/>
                      <a:pt x="1" y="5"/>
                    </a:cubicBezTo>
                    <a:cubicBezTo>
                      <a:pt x="1" y="4"/>
                      <a:pt x="2" y="3"/>
                      <a:pt x="2" y="2"/>
                    </a:cubicBezTo>
                    <a:cubicBezTo>
                      <a:pt x="2" y="1"/>
                      <a:pt x="2" y="1"/>
                      <a:pt x="2" y="1"/>
                    </a:cubicBezTo>
                    <a:cubicBezTo>
                      <a:pt x="3" y="1"/>
                      <a:pt x="3" y="1"/>
                      <a:pt x="4" y="1"/>
                    </a:cubicBezTo>
                    <a:cubicBezTo>
                      <a:pt x="4" y="1"/>
                      <a:pt x="5" y="1"/>
                      <a:pt x="5" y="1"/>
                    </a:cubicBezTo>
                    <a:cubicBezTo>
                      <a:pt x="6" y="2"/>
                      <a:pt x="6" y="2"/>
                      <a:pt x="7" y="2"/>
                    </a:cubicBezTo>
                    <a:cubicBezTo>
                      <a:pt x="8" y="3"/>
                      <a:pt x="8" y="4"/>
                      <a:pt x="8" y="5"/>
                    </a:cubicBezTo>
                    <a:cubicBezTo>
                      <a:pt x="8" y="6"/>
                      <a:pt x="7" y="7"/>
                      <a:pt x="7" y="8"/>
                    </a:cubicBezTo>
                    <a:cubicBezTo>
                      <a:pt x="7" y="9"/>
                      <a:pt x="7" y="10"/>
                      <a:pt x="7" y="11"/>
                    </a:cubicBezTo>
                    <a:cubicBezTo>
                      <a:pt x="6" y="12"/>
                      <a:pt x="6" y="13"/>
                      <a:pt x="6" y="14"/>
                    </a:cubicBezTo>
                    <a:cubicBezTo>
                      <a:pt x="6" y="15"/>
                      <a:pt x="6" y="16"/>
                      <a:pt x="6" y="17"/>
                    </a:cubicBezTo>
                    <a:cubicBezTo>
                      <a:pt x="6" y="18"/>
                      <a:pt x="6" y="18"/>
                      <a:pt x="6" y="19"/>
                    </a:cubicBezTo>
                    <a:cubicBezTo>
                      <a:pt x="7" y="19"/>
                      <a:pt x="7" y="20"/>
                      <a:pt x="7" y="20"/>
                    </a:cubicBezTo>
                    <a:cubicBezTo>
                      <a:pt x="8" y="20"/>
                      <a:pt x="8" y="20"/>
                      <a:pt x="9" y="19"/>
                    </a:cubicBezTo>
                    <a:cubicBezTo>
                      <a:pt x="9" y="18"/>
                      <a:pt x="9" y="18"/>
                      <a:pt x="10" y="17"/>
                    </a:cubicBezTo>
                    <a:cubicBezTo>
                      <a:pt x="10" y="15"/>
                      <a:pt x="10" y="14"/>
                      <a:pt x="11" y="13"/>
                    </a:cubicBezTo>
                    <a:cubicBezTo>
                      <a:pt x="11" y="12"/>
                      <a:pt x="11" y="10"/>
                      <a:pt x="11" y="9"/>
                    </a:cubicBezTo>
                    <a:cubicBezTo>
                      <a:pt x="11" y="7"/>
                      <a:pt x="12" y="6"/>
                      <a:pt x="12" y="4"/>
                    </a:cubicBezTo>
                    <a:cubicBezTo>
                      <a:pt x="12" y="3"/>
                      <a:pt x="12" y="2"/>
                      <a:pt x="12" y="1"/>
                    </a:cubicBezTo>
                    <a:cubicBezTo>
                      <a:pt x="12" y="0"/>
                      <a:pt x="12" y="0"/>
                      <a:pt x="13" y="0"/>
                    </a:cubicBezTo>
                    <a:cubicBezTo>
                      <a:pt x="13" y="0"/>
                      <a:pt x="13" y="0"/>
                      <a:pt x="14" y="0"/>
                    </a:cubicBezTo>
                    <a:cubicBezTo>
                      <a:pt x="14" y="0"/>
                      <a:pt x="15" y="0"/>
                      <a:pt x="15" y="0"/>
                    </a:cubicBezTo>
                    <a:cubicBezTo>
                      <a:pt x="16" y="0"/>
                      <a:pt x="17" y="1"/>
                      <a:pt x="17" y="1"/>
                    </a:cubicBezTo>
                    <a:cubicBezTo>
                      <a:pt x="18" y="1"/>
                      <a:pt x="18" y="1"/>
                      <a:pt x="18" y="1"/>
                    </a:cubicBezTo>
                    <a:cubicBezTo>
                      <a:pt x="18" y="2"/>
                      <a:pt x="18" y="2"/>
                      <a:pt x="18" y="2"/>
                    </a:cubicBezTo>
                    <a:cubicBezTo>
                      <a:pt x="18" y="2"/>
                      <a:pt x="18" y="2"/>
                      <a:pt x="18" y="2"/>
                    </a:cubicBezTo>
                    <a:cubicBezTo>
                      <a:pt x="18" y="3"/>
                      <a:pt x="18" y="3"/>
                      <a:pt x="18" y="3"/>
                    </a:cubicBezTo>
                    <a:cubicBezTo>
                      <a:pt x="18" y="5"/>
                      <a:pt x="17" y="7"/>
                      <a:pt x="17" y="10"/>
                    </a:cubicBezTo>
                    <a:cubicBezTo>
                      <a:pt x="17" y="12"/>
                      <a:pt x="16" y="14"/>
                      <a:pt x="16" y="15"/>
                    </a:cubicBezTo>
                    <a:cubicBezTo>
                      <a:pt x="15" y="17"/>
                      <a:pt x="15" y="18"/>
                      <a:pt x="14" y="19"/>
                    </a:cubicBezTo>
                    <a:cubicBezTo>
                      <a:pt x="14" y="21"/>
                      <a:pt x="13" y="21"/>
                      <a:pt x="12" y="22"/>
                    </a:cubicBezTo>
                    <a:cubicBezTo>
                      <a:pt x="12" y="22"/>
                      <a:pt x="11" y="23"/>
                      <a:pt x="10" y="23"/>
                    </a:cubicBezTo>
                    <a:cubicBezTo>
                      <a:pt x="10" y="23"/>
                      <a:pt x="9" y="23"/>
                      <a:pt x="8" y="23"/>
                    </a:cubicBezTo>
                    <a:cubicBezTo>
                      <a:pt x="7" y="23"/>
                      <a:pt x="5" y="23"/>
                      <a:pt x="4" y="22"/>
                    </a:cubicBezTo>
                    <a:cubicBezTo>
                      <a:pt x="4" y="22"/>
                      <a:pt x="4" y="22"/>
                      <a:pt x="3" y="22"/>
                    </a:cubicBezTo>
                    <a:cubicBezTo>
                      <a:pt x="3" y="21"/>
                      <a:pt x="2" y="21"/>
                      <a:pt x="2" y="21"/>
                    </a:cubicBezTo>
                    <a:cubicBezTo>
                      <a:pt x="2" y="20"/>
                      <a:pt x="1" y="19"/>
                      <a:pt x="1"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5427" y="3474"/>
                <a:ext cx="35" cy="48"/>
              </a:xfrm>
              <a:custGeom>
                <a:avLst/>
                <a:gdLst>
                  <a:gd name="T0" fmla="*/ 17 w 18"/>
                  <a:gd name="T1" fmla="*/ 7 h 25"/>
                  <a:gd name="T2" fmla="*/ 15 w 18"/>
                  <a:gd name="T3" fmla="*/ 10 h 25"/>
                  <a:gd name="T4" fmla="*/ 13 w 18"/>
                  <a:gd name="T5" fmla="*/ 14 h 25"/>
                  <a:gd name="T6" fmla="*/ 11 w 18"/>
                  <a:gd name="T7" fmla="*/ 18 h 25"/>
                  <a:gd name="T8" fmla="*/ 11 w 18"/>
                  <a:gd name="T9" fmla="*/ 21 h 25"/>
                  <a:gd name="T10" fmla="*/ 10 w 18"/>
                  <a:gd name="T11" fmla="*/ 24 h 25"/>
                  <a:gd name="T12" fmla="*/ 10 w 18"/>
                  <a:gd name="T13" fmla="*/ 25 h 25"/>
                  <a:gd name="T14" fmla="*/ 9 w 18"/>
                  <a:gd name="T15" fmla="*/ 25 h 25"/>
                  <a:gd name="T16" fmla="*/ 8 w 18"/>
                  <a:gd name="T17" fmla="*/ 24 h 25"/>
                  <a:gd name="T18" fmla="*/ 7 w 18"/>
                  <a:gd name="T19" fmla="*/ 24 h 25"/>
                  <a:gd name="T20" fmla="*/ 6 w 18"/>
                  <a:gd name="T21" fmla="*/ 23 h 25"/>
                  <a:gd name="T22" fmla="*/ 6 w 18"/>
                  <a:gd name="T23" fmla="*/ 22 h 25"/>
                  <a:gd name="T24" fmla="*/ 6 w 18"/>
                  <a:gd name="T25" fmla="*/ 20 h 25"/>
                  <a:gd name="T26" fmla="*/ 6 w 18"/>
                  <a:gd name="T27" fmla="*/ 16 h 25"/>
                  <a:gd name="T28" fmla="*/ 4 w 18"/>
                  <a:gd name="T29" fmla="*/ 13 h 25"/>
                  <a:gd name="T30" fmla="*/ 3 w 18"/>
                  <a:gd name="T31" fmla="*/ 10 h 25"/>
                  <a:gd name="T32" fmla="*/ 1 w 18"/>
                  <a:gd name="T33" fmla="*/ 7 h 25"/>
                  <a:gd name="T34" fmla="*/ 0 w 18"/>
                  <a:gd name="T35" fmla="*/ 3 h 25"/>
                  <a:gd name="T36" fmla="*/ 0 w 18"/>
                  <a:gd name="T37" fmla="*/ 3 h 25"/>
                  <a:gd name="T38" fmla="*/ 1 w 18"/>
                  <a:gd name="T39" fmla="*/ 2 h 25"/>
                  <a:gd name="T40" fmla="*/ 2 w 18"/>
                  <a:gd name="T41" fmla="*/ 2 h 25"/>
                  <a:gd name="T42" fmla="*/ 4 w 18"/>
                  <a:gd name="T43" fmla="*/ 2 h 25"/>
                  <a:gd name="T44" fmla="*/ 5 w 18"/>
                  <a:gd name="T45" fmla="*/ 2 h 25"/>
                  <a:gd name="T46" fmla="*/ 6 w 18"/>
                  <a:gd name="T47" fmla="*/ 4 h 25"/>
                  <a:gd name="T48" fmla="*/ 7 w 18"/>
                  <a:gd name="T49" fmla="*/ 7 h 25"/>
                  <a:gd name="T50" fmla="*/ 9 w 18"/>
                  <a:gd name="T51" fmla="*/ 11 h 25"/>
                  <a:gd name="T52" fmla="*/ 11 w 18"/>
                  <a:gd name="T53" fmla="*/ 6 h 25"/>
                  <a:gd name="T54" fmla="*/ 14 w 18"/>
                  <a:gd name="T55" fmla="*/ 1 h 25"/>
                  <a:gd name="T56" fmla="*/ 14 w 18"/>
                  <a:gd name="T57" fmla="*/ 0 h 25"/>
                  <a:gd name="T58" fmla="*/ 15 w 18"/>
                  <a:gd name="T59" fmla="*/ 1 h 25"/>
                  <a:gd name="T60" fmla="*/ 17 w 18"/>
                  <a:gd name="T61" fmla="*/ 1 h 25"/>
                  <a:gd name="T62" fmla="*/ 18 w 18"/>
                  <a:gd name="T63" fmla="*/ 2 h 25"/>
                  <a:gd name="T64" fmla="*/ 18 w 18"/>
                  <a:gd name="T65" fmla="*/ 3 h 25"/>
                  <a:gd name="T66" fmla="*/ 18 w 18"/>
                  <a:gd name="T67" fmla="*/ 3 h 25"/>
                  <a:gd name="T68" fmla="*/ 18 w 18"/>
                  <a:gd name="T69" fmla="*/ 4 h 25"/>
                  <a:gd name="T70" fmla="*/ 18 w 18"/>
                  <a:gd name="T71" fmla="*/ 4 h 25"/>
                  <a:gd name="T72" fmla="*/ 17 w 18"/>
                  <a:gd name="T73"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25">
                    <a:moveTo>
                      <a:pt x="17" y="7"/>
                    </a:moveTo>
                    <a:cubicBezTo>
                      <a:pt x="17" y="8"/>
                      <a:pt x="16" y="9"/>
                      <a:pt x="15" y="10"/>
                    </a:cubicBezTo>
                    <a:cubicBezTo>
                      <a:pt x="15" y="12"/>
                      <a:pt x="14" y="13"/>
                      <a:pt x="13" y="14"/>
                    </a:cubicBezTo>
                    <a:cubicBezTo>
                      <a:pt x="13" y="15"/>
                      <a:pt x="12" y="17"/>
                      <a:pt x="11" y="18"/>
                    </a:cubicBezTo>
                    <a:cubicBezTo>
                      <a:pt x="11" y="19"/>
                      <a:pt x="11" y="20"/>
                      <a:pt x="11" y="21"/>
                    </a:cubicBezTo>
                    <a:cubicBezTo>
                      <a:pt x="11" y="22"/>
                      <a:pt x="11" y="23"/>
                      <a:pt x="10" y="24"/>
                    </a:cubicBezTo>
                    <a:cubicBezTo>
                      <a:pt x="10" y="25"/>
                      <a:pt x="10" y="25"/>
                      <a:pt x="10" y="25"/>
                    </a:cubicBezTo>
                    <a:cubicBezTo>
                      <a:pt x="10" y="25"/>
                      <a:pt x="10" y="25"/>
                      <a:pt x="9" y="25"/>
                    </a:cubicBezTo>
                    <a:cubicBezTo>
                      <a:pt x="9" y="25"/>
                      <a:pt x="8" y="25"/>
                      <a:pt x="8" y="24"/>
                    </a:cubicBezTo>
                    <a:cubicBezTo>
                      <a:pt x="7" y="24"/>
                      <a:pt x="7" y="24"/>
                      <a:pt x="7" y="24"/>
                    </a:cubicBezTo>
                    <a:cubicBezTo>
                      <a:pt x="6" y="24"/>
                      <a:pt x="6" y="24"/>
                      <a:pt x="6" y="23"/>
                    </a:cubicBezTo>
                    <a:cubicBezTo>
                      <a:pt x="6" y="23"/>
                      <a:pt x="6" y="23"/>
                      <a:pt x="6" y="22"/>
                    </a:cubicBezTo>
                    <a:cubicBezTo>
                      <a:pt x="6" y="22"/>
                      <a:pt x="6" y="21"/>
                      <a:pt x="6" y="20"/>
                    </a:cubicBezTo>
                    <a:cubicBezTo>
                      <a:pt x="6" y="19"/>
                      <a:pt x="6" y="18"/>
                      <a:pt x="6" y="16"/>
                    </a:cubicBezTo>
                    <a:cubicBezTo>
                      <a:pt x="5" y="15"/>
                      <a:pt x="5" y="14"/>
                      <a:pt x="4" y="13"/>
                    </a:cubicBezTo>
                    <a:cubicBezTo>
                      <a:pt x="4" y="12"/>
                      <a:pt x="3" y="11"/>
                      <a:pt x="3" y="10"/>
                    </a:cubicBezTo>
                    <a:cubicBezTo>
                      <a:pt x="2" y="9"/>
                      <a:pt x="2" y="8"/>
                      <a:pt x="1" y="7"/>
                    </a:cubicBezTo>
                    <a:cubicBezTo>
                      <a:pt x="1" y="5"/>
                      <a:pt x="0" y="4"/>
                      <a:pt x="0" y="3"/>
                    </a:cubicBezTo>
                    <a:cubicBezTo>
                      <a:pt x="0" y="3"/>
                      <a:pt x="0" y="3"/>
                      <a:pt x="0" y="3"/>
                    </a:cubicBezTo>
                    <a:cubicBezTo>
                      <a:pt x="0" y="2"/>
                      <a:pt x="0" y="2"/>
                      <a:pt x="1" y="2"/>
                    </a:cubicBezTo>
                    <a:cubicBezTo>
                      <a:pt x="1" y="2"/>
                      <a:pt x="2" y="2"/>
                      <a:pt x="2" y="2"/>
                    </a:cubicBezTo>
                    <a:cubicBezTo>
                      <a:pt x="3" y="2"/>
                      <a:pt x="3" y="2"/>
                      <a:pt x="4" y="2"/>
                    </a:cubicBezTo>
                    <a:cubicBezTo>
                      <a:pt x="4" y="2"/>
                      <a:pt x="5" y="2"/>
                      <a:pt x="5" y="2"/>
                    </a:cubicBezTo>
                    <a:cubicBezTo>
                      <a:pt x="5" y="3"/>
                      <a:pt x="5" y="3"/>
                      <a:pt x="6" y="4"/>
                    </a:cubicBezTo>
                    <a:cubicBezTo>
                      <a:pt x="6" y="5"/>
                      <a:pt x="7" y="6"/>
                      <a:pt x="7" y="7"/>
                    </a:cubicBezTo>
                    <a:cubicBezTo>
                      <a:pt x="8" y="8"/>
                      <a:pt x="8" y="10"/>
                      <a:pt x="9" y="11"/>
                    </a:cubicBezTo>
                    <a:cubicBezTo>
                      <a:pt x="10" y="10"/>
                      <a:pt x="11" y="8"/>
                      <a:pt x="11" y="6"/>
                    </a:cubicBezTo>
                    <a:cubicBezTo>
                      <a:pt x="12" y="5"/>
                      <a:pt x="13" y="3"/>
                      <a:pt x="14" y="1"/>
                    </a:cubicBezTo>
                    <a:cubicBezTo>
                      <a:pt x="14" y="1"/>
                      <a:pt x="14" y="1"/>
                      <a:pt x="14" y="0"/>
                    </a:cubicBezTo>
                    <a:cubicBezTo>
                      <a:pt x="15" y="0"/>
                      <a:pt x="15" y="0"/>
                      <a:pt x="15" y="1"/>
                    </a:cubicBezTo>
                    <a:cubicBezTo>
                      <a:pt x="16" y="1"/>
                      <a:pt x="16" y="1"/>
                      <a:pt x="17" y="1"/>
                    </a:cubicBezTo>
                    <a:cubicBezTo>
                      <a:pt x="17" y="2"/>
                      <a:pt x="17" y="2"/>
                      <a:pt x="18" y="2"/>
                    </a:cubicBezTo>
                    <a:cubicBezTo>
                      <a:pt x="18" y="3"/>
                      <a:pt x="18" y="3"/>
                      <a:pt x="18" y="3"/>
                    </a:cubicBezTo>
                    <a:cubicBezTo>
                      <a:pt x="18" y="3"/>
                      <a:pt x="18" y="3"/>
                      <a:pt x="18" y="3"/>
                    </a:cubicBezTo>
                    <a:cubicBezTo>
                      <a:pt x="18" y="4"/>
                      <a:pt x="18" y="4"/>
                      <a:pt x="18" y="4"/>
                    </a:cubicBezTo>
                    <a:cubicBezTo>
                      <a:pt x="18" y="4"/>
                      <a:pt x="18" y="4"/>
                      <a:pt x="18" y="4"/>
                    </a:cubicBezTo>
                    <a:cubicBezTo>
                      <a:pt x="18" y="5"/>
                      <a:pt x="18" y="6"/>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noEditPoints="1"/>
              </p:cNvSpPr>
              <p:nvPr/>
            </p:nvSpPr>
            <p:spPr bwMode="auto">
              <a:xfrm>
                <a:off x="5479" y="3472"/>
                <a:ext cx="35" cy="44"/>
              </a:xfrm>
              <a:custGeom>
                <a:avLst/>
                <a:gdLst>
                  <a:gd name="T0" fmla="*/ 16 w 18"/>
                  <a:gd name="T1" fmla="*/ 3 h 23"/>
                  <a:gd name="T2" fmla="*/ 17 w 18"/>
                  <a:gd name="T3" fmla="*/ 5 h 23"/>
                  <a:gd name="T4" fmla="*/ 18 w 18"/>
                  <a:gd name="T5" fmla="*/ 9 h 23"/>
                  <a:gd name="T6" fmla="*/ 17 w 18"/>
                  <a:gd name="T7" fmla="*/ 14 h 23"/>
                  <a:gd name="T8" fmla="*/ 16 w 18"/>
                  <a:gd name="T9" fmla="*/ 18 h 23"/>
                  <a:gd name="T10" fmla="*/ 14 w 18"/>
                  <a:gd name="T11" fmla="*/ 21 h 23"/>
                  <a:gd name="T12" fmla="*/ 12 w 18"/>
                  <a:gd name="T13" fmla="*/ 23 h 23"/>
                  <a:gd name="T14" fmla="*/ 9 w 18"/>
                  <a:gd name="T15" fmla="*/ 23 h 23"/>
                  <a:gd name="T16" fmla="*/ 7 w 18"/>
                  <a:gd name="T17" fmla="*/ 23 h 23"/>
                  <a:gd name="T18" fmla="*/ 5 w 18"/>
                  <a:gd name="T19" fmla="*/ 22 h 23"/>
                  <a:gd name="T20" fmla="*/ 3 w 18"/>
                  <a:gd name="T21" fmla="*/ 22 h 23"/>
                  <a:gd name="T22" fmla="*/ 2 w 18"/>
                  <a:gd name="T23" fmla="*/ 20 h 23"/>
                  <a:gd name="T24" fmla="*/ 1 w 18"/>
                  <a:gd name="T25" fmla="*/ 18 h 23"/>
                  <a:gd name="T26" fmla="*/ 1 w 18"/>
                  <a:gd name="T27" fmla="*/ 15 h 23"/>
                  <a:gd name="T28" fmla="*/ 1 w 18"/>
                  <a:gd name="T29" fmla="*/ 11 h 23"/>
                  <a:gd name="T30" fmla="*/ 1 w 18"/>
                  <a:gd name="T31" fmla="*/ 8 h 23"/>
                  <a:gd name="T32" fmla="*/ 3 w 18"/>
                  <a:gd name="T33" fmla="*/ 4 h 23"/>
                  <a:gd name="T34" fmla="*/ 5 w 18"/>
                  <a:gd name="T35" fmla="*/ 2 h 23"/>
                  <a:gd name="T36" fmla="*/ 7 w 18"/>
                  <a:gd name="T37" fmla="*/ 0 h 23"/>
                  <a:gd name="T38" fmla="*/ 9 w 18"/>
                  <a:gd name="T39" fmla="*/ 0 h 23"/>
                  <a:gd name="T40" fmla="*/ 12 w 18"/>
                  <a:gd name="T41" fmla="*/ 0 h 23"/>
                  <a:gd name="T42" fmla="*/ 15 w 18"/>
                  <a:gd name="T43" fmla="*/ 1 h 23"/>
                  <a:gd name="T44" fmla="*/ 16 w 18"/>
                  <a:gd name="T45" fmla="*/ 3 h 23"/>
                  <a:gd name="T46" fmla="*/ 10 w 18"/>
                  <a:gd name="T47" fmla="*/ 5 h 23"/>
                  <a:gd name="T48" fmla="*/ 8 w 18"/>
                  <a:gd name="T49" fmla="*/ 7 h 23"/>
                  <a:gd name="T50" fmla="*/ 7 w 18"/>
                  <a:gd name="T51" fmla="*/ 9 h 23"/>
                  <a:gd name="T52" fmla="*/ 7 w 18"/>
                  <a:gd name="T53" fmla="*/ 12 h 23"/>
                  <a:gd name="T54" fmla="*/ 6 w 18"/>
                  <a:gd name="T55" fmla="*/ 15 h 23"/>
                  <a:gd name="T56" fmla="*/ 6 w 18"/>
                  <a:gd name="T57" fmla="*/ 17 h 23"/>
                  <a:gd name="T58" fmla="*/ 7 w 18"/>
                  <a:gd name="T59" fmla="*/ 19 h 23"/>
                  <a:gd name="T60" fmla="*/ 8 w 18"/>
                  <a:gd name="T61" fmla="*/ 20 h 23"/>
                  <a:gd name="T62" fmla="*/ 9 w 18"/>
                  <a:gd name="T63" fmla="*/ 19 h 23"/>
                  <a:gd name="T64" fmla="*/ 10 w 18"/>
                  <a:gd name="T65" fmla="*/ 18 h 23"/>
                  <a:gd name="T66" fmla="*/ 11 w 18"/>
                  <a:gd name="T67" fmla="*/ 16 h 23"/>
                  <a:gd name="T68" fmla="*/ 12 w 18"/>
                  <a:gd name="T69" fmla="*/ 13 h 23"/>
                  <a:gd name="T70" fmla="*/ 12 w 18"/>
                  <a:gd name="T71" fmla="*/ 10 h 23"/>
                  <a:gd name="T72" fmla="*/ 12 w 18"/>
                  <a:gd name="T73" fmla="*/ 8 h 23"/>
                  <a:gd name="T74" fmla="*/ 12 w 18"/>
                  <a:gd name="T75" fmla="*/ 5 h 23"/>
                  <a:gd name="T76" fmla="*/ 11 w 18"/>
                  <a:gd name="T77" fmla="*/ 4 h 23"/>
                  <a:gd name="T78" fmla="*/ 10 w 18"/>
                  <a:gd name="T7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23">
                    <a:moveTo>
                      <a:pt x="16" y="3"/>
                    </a:moveTo>
                    <a:cubicBezTo>
                      <a:pt x="17" y="3"/>
                      <a:pt x="17" y="4"/>
                      <a:pt x="17" y="5"/>
                    </a:cubicBezTo>
                    <a:cubicBezTo>
                      <a:pt x="17" y="6"/>
                      <a:pt x="18" y="8"/>
                      <a:pt x="18" y="9"/>
                    </a:cubicBezTo>
                    <a:cubicBezTo>
                      <a:pt x="18" y="10"/>
                      <a:pt x="18" y="12"/>
                      <a:pt x="17" y="14"/>
                    </a:cubicBezTo>
                    <a:cubicBezTo>
                      <a:pt x="17" y="15"/>
                      <a:pt x="17" y="16"/>
                      <a:pt x="16" y="18"/>
                    </a:cubicBezTo>
                    <a:cubicBezTo>
                      <a:pt x="15" y="19"/>
                      <a:pt x="15" y="20"/>
                      <a:pt x="14" y="21"/>
                    </a:cubicBezTo>
                    <a:cubicBezTo>
                      <a:pt x="13" y="22"/>
                      <a:pt x="12" y="22"/>
                      <a:pt x="12" y="23"/>
                    </a:cubicBezTo>
                    <a:cubicBezTo>
                      <a:pt x="11" y="23"/>
                      <a:pt x="10" y="23"/>
                      <a:pt x="9" y="23"/>
                    </a:cubicBezTo>
                    <a:cubicBezTo>
                      <a:pt x="8" y="23"/>
                      <a:pt x="8" y="23"/>
                      <a:pt x="7" y="23"/>
                    </a:cubicBezTo>
                    <a:cubicBezTo>
                      <a:pt x="6" y="23"/>
                      <a:pt x="6" y="23"/>
                      <a:pt x="5" y="22"/>
                    </a:cubicBezTo>
                    <a:cubicBezTo>
                      <a:pt x="4" y="22"/>
                      <a:pt x="4" y="22"/>
                      <a:pt x="3" y="22"/>
                    </a:cubicBezTo>
                    <a:cubicBezTo>
                      <a:pt x="3" y="21"/>
                      <a:pt x="3" y="21"/>
                      <a:pt x="2" y="20"/>
                    </a:cubicBezTo>
                    <a:cubicBezTo>
                      <a:pt x="2" y="20"/>
                      <a:pt x="1" y="19"/>
                      <a:pt x="1" y="18"/>
                    </a:cubicBezTo>
                    <a:cubicBezTo>
                      <a:pt x="1" y="17"/>
                      <a:pt x="1" y="16"/>
                      <a:pt x="1" y="15"/>
                    </a:cubicBezTo>
                    <a:cubicBezTo>
                      <a:pt x="0" y="13"/>
                      <a:pt x="0" y="12"/>
                      <a:pt x="1" y="11"/>
                    </a:cubicBezTo>
                    <a:cubicBezTo>
                      <a:pt x="1" y="10"/>
                      <a:pt x="1" y="9"/>
                      <a:pt x="1" y="8"/>
                    </a:cubicBezTo>
                    <a:cubicBezTo>
                      <a:pt x="2" y="7"/>
                      <a:pt x="2" y="5"/>
                      <a:pt x="3" y="4"/>
                    </a:cubicBezTo>
                    <a:cubicBezTo>
                      <a:pt x="3" y="3"/>
                      <a:pt x="4" y="2"/>
                      <a:pt x="5" y="2"/>
                    </a:cubicBezTo>
                    <a:cubicBezTo>
                      <a:pt x="6" y="1"/>
                      <a:pt x="6" y="1"/>
                      <a:pt x="7" y="0"/>
                    </a:cubicBezTo>
                    <a:cubicBezTo>
                      <a:pt x="8" y="0"/>
                      <a:pt x="9" y="0"/>
                      <a:pt x="9" y="0"/>
                    </a:cubicBezTo>
                    <a:cubicBezTo>
                      <a:pt x="10" y="0"/>
                      <a:pt x="11" y="0"/>
                      <a:pt x="12" y="0"/>
                    </a:cubicBezTo>
                    <a:cubicBezTo>
                      <a:pt x="13" y="1"/>
                      <a:pt x="14" y="1"/>
                      <a:pt x="15" y="1"/>
                    </a:cubicBezTo>
                    <a:cubicBezTo>
                      <a:pt x="15" y="2"/>
                      <a:pt x="16" y="2"/>
                      <a:pt x="16" y="3"/>
                    </a:cubicBezTo>
                    <a:close/>
                    <a:moveTo>
                      <a:pt x="10" y="5"/>
                    </a:moveTo>
                    <a:cubicBezTo>
                      <a:pt x="9" y="5"/>
                      <a:pt x="9" y="6"/>
                      <a:pt x="8" y="7"/>
                    </a:cubicBezTo>
                    <a:cubicBezTo>
                      <a:pt x="8" y="8"/>
                      <a:pt x="8" y="8"/>
                      <a:pt x="7" y="9"/>
                    </a:cubicBezTo>
                    <a:cubicBezTo>
                      <a:pt x="7" y="10"/>
                      <a:pt x="7" y="11"/>
                      <a:pt x="7" y="12"/>
                    </a:cubicBezTo>
                    <a:cubicBezTo>
                      <a:pt x="6" y="13"/>
                      <a:pt x="6" y="14"/>
                      <a:pt x="6" y="15"/>
                    </a:cubicBezTo>
                    <a:cubicBezTo>
                      <a:pt x="6" y="15"/>
                      <a:pt x="6" y="16"/>
                      <a:pt x="6" y="17"/>
                    </a:cubicBezTo>
                    <a:cubicBezTo>
                      <a:pt x="6" y="18"/>
                      <a:pt x="7" y="18"/>
                      <a:pt x="7" y="19"/>
                    </a:cubicBezTo>
                    <a:cubicBezTo>
                      <a:pt x="7" y="19"/>
                      <a:pt x="8" y="20"/>
                      <a:pt x="8" y="20"/>
                    </a:cubicBezTo>
                    <a:cubicBezTo>
                      <a:pt x="8" y="20"/>
                      <a:pt x="9" y="20"/>
                      <a:pt x="9" y="19"/>
                    </a:cubicBezTo>
                    <a:cubicBezTo>
                      <a:pt x="9" y="19"/>
                      <a:pt x="10" y="19"/>
                      <a:pt x="10" y="18"/>
                    </a:cubicBezTo>
                    <a:cubicBezTo>
                      <a:pt x="10" y="17"/>
                      <a:pt x="11" y="17"/>
                      <a:pt x="11" y="16"/>
                    </a:cubicBezTo>
                    <a:cubicBezTo>
                      <a:pt x="11" y="15"/>
                      <a:pt x="12" y="14"/>
                      <a:pt x="12" y="13"/>
                    </a:cubicBezTo>
                    <a:cubicBezTo>
                      <a:pt x="12" y="12"/>
                      <a:pt x="12" y="11"/>
                      <a:pt x="12" y="10"/>
                    </a:cubicBezTo>
                    <a:cubicBezTo>
                      <a:pt x="12" y="9"/>
                      <a:pt x="12" y="8"/>
                      <a:pt x="12" y="8"/>
                    </a:cubicBezTo>
                    <a:cubicBezTo>
                      <a:pt x="12" y="7"/>
                      <a:pt x="12" y="6"/>
                      <a:pt x="12" y="5"/>
                    </a:cubicBezTo>
                    <a:cubicBezTo>
                      <a:pt x="11" y="5"/>
                      <a:pt x="11" y="4"/>
                      <a:pt x="11" y="4"/>
                    </a:cubicBezTo>
                    <a:cubicBezTo>
                      <a:pt x="10"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5516" y="3468"/>
                <a:ext cx="35" cy="46"/>
              </a:xfrm>
              <a:custGeom>
                <a:avLst/>
                <a:gdLst>
                  <a:gd name="T0" fmla="*/ 12 w 18"/>
                  <a:gd name="T1" fmla="*/ 7 h 24"/>
                  <a:gd name="T2" fmla="*/ 13 w 18"/>
                  <a:gd name="T3" fmla="*/ 1 h 24"/>
                  <a:gd name="T4" fmla="*/ 13 w 18"/>
                  <a:gd name="T5" fmla="*/ 0 h 24"/>
                  <a:gd name="T6" fmla="*/ 14 w 18"/>
                  <a:gd name="T7" fmla="*/ 0 h 24"/>
                  <a:gd name="T8" fmla="*/ 15 w 18"/>
                  <a:gd name="T9" fmla="*/ 0 h 24"/>
                  <a:gd name="T10" fmla="*/ 16 w 18"/>
                  <a:gd name="T11" fmla="*/ 0 h 24"/>
                  <a:gd name="T12" fmla="*/ 16 w 18"/>
                  <a:gd name="T13" fmla="*/ 0 h 24"/>
                  <a:gd name="T14" fmla="*/ 17 w 18"/>
                  <a:gd name="T15" fmla="*/ 1 h 24"/>
                  <a:gd name="T16" fmla="*/ 18 w 18"/>
                  <a:gd name="T17" fmla="*/ 2 h 24"/>
                  <a:gd name="T18" fmla="*/ 18 w 18"/>
                  <a:gd name="T19" fmla="*/ 3 h 24"/>
                  <a:gd name="T20" fmla="*/ 17 w 18"/>
                  <a:gd name="T21" fmla="*/ 7 h 24"/>
                  <a:gd name="T22" fmla="*/ 17 w 18"/>
                  <a:gd name="T23" fmla="*/ 12 h 24"/>
                  <a:gd name="T24" fmla="*/ 16 w 18"/>
                  <a:gd name="T25" fmla="*/ 18 h 24"/>
                  <a:gd name="T26" fmla="*/ 15 w 18"/>
                  <a:gd name="T27" fmla="*/ 22 h 24"/>
                  <a:gd name="T28" fmla="*/ 14 w 18"/>
                  <a:gd name="T29" fmla="*/ 23 h 24"/>
                  <a:gd name="T30" fmla="*/ 11 w 18"/>
                  <a:gd name="T31" fmla="*/ 22 h 24"/>
                  <a:gd name="T32" fmla="*/ 9 w 18"/>
                  <a:gd name="T33" fmla="*/ 21 h 24"/>
                  <a:gd name="T34" fmla="*/ 8 w 18"/>
                  <a:gd name="T35" fmla="*/ 19 h 24"/>
                  <a:gd name="T36" fmla="*/ 7 w 18"/>
                  <a:gd name="T37" fmla="*/ 17 h 24"/>
                  <a:gd name="T38" fmla="*/ 6 w 18"/>
                  <a:gd name="T39" fmla="*/ 14 h 24"/>
                  <a:gd name="T40" fmla="*/ 5 w 18"/>
                  <a:gd name="T41" fmla="*/ 12 h 24"/>
                  <a:gd name="T42" fmla="*/ 5 w 18"/>
                  <a:gd name="T43" fmla="*/ 15 h 24"/>
                  <a:gd name="T44" fmla="*/ 5 w 18"/>
                  <a:gd name="T45" fmla="*/ 18 h 24"/>
                  <a:gd name="T46" fmla="*/ 5 w 18"/>
                  <a:gd name="T47" fmla="*/ 21 h 24"/>
                  <a:gd name="T48" fmla="*/ 4 w 18"/>
                  <a:gd name="T49" fmla="*/ 23 h 24"/>
                  <a:gd name="T50" fmla="*/ 4 w 18"/>
                  <a:gd name="T51" fmla="*/ 24 h 24"/>
                  <a:gd name="T52" fmla="*/ 3 w 18"/>
                  <a:gd name="T53" fmla="*/ 24 h 24"/>
                  <a:gd name="T54" fmla="*/ 2 w 18"/>
                  <a:gd name="T55" fmla="*/ 23 h 24"/>
                  <a:gd name="T56" fmla="*/ 1 w 18"/>
                  <a:gd name="T57" fmla="*/ 23 h 24"/>
                  <a:gd name="T58" fmla="*/ 0 w 18"/>
                  <a:gd name="T59" fmla="*/ 22 h 24"/>
                  <a:gd name="T60" fmla="*/ 0 w 18"/>
                  <a:gd name="T61" fmla="*/ 21 h 24"/>
                  <a:gd name="T62" fmla="*/ 0 w 18"/>
                  <a:gd name="T63" fmla="*/ 19 h 24"/>
                  <a:gd name="T64" fmla="*/ 0 w 18"/>
                  <a:gd name="T65" fmla="*/ 16 h 24"/>
                  <a:gd name="T66" fmla="*/ 0 w 18"/>
                  <a:gd name="T67" fmla="*/ 13 h 24"/>
                  <a:gd name="T68" fmla="*/ 0 w 18"/>
                  <a:gd name="T69" fmla="*/ 9 h 24"/>
                  <a:gd name="T70" fmla="*/ 0 w 18"/>
                  <a:gd name="T71" fmla="*/ 5 h 24"/>
                  <a:gd name="T72" fmla="*/ 1 w 18"/>
                  <a:gd name="T73" fmla="*/ 2 h 24"/>
                  <a:gd name="T74" fmla="*/ 1 w 18"/>
                  <a:gd name="T75" fmla="*/ 1 h 24"/>
                  <a:gd name="T76" fmla="*/ 2 w 18"/>
                  <a:gd name="T77" fmla="*/ 1 h 24"/>
                  <a:gd name="T78" fmla="*/ 4 w 18"/>
                  <a:gd name="T79" fmla="*/ 1 h 24"/>
                  <a:gd name="T80" fmla="*/ 6 w 18"/>
                  <a:gd name="T81" fmla="*/ 2 h 24"/>
                  <a:gd name="T82" fmla="*/ 8 w 18"/>
                  <a:gd name="T83" fmla="*/ 3 h 24"/>
                  <a:gd name="T84" fmla="*/ 8 w 18"/>
                  <a:gd name="T85" fmla="*/ 4 h 24"/>
                  <a:gd name="T86" fmla="*/ 9 w 18"/>
                  <a:gd name="T87" fmla="*/ 6 h 24"/>
                  <a:gd name="T88" fmla="*/ 9 w 18"/>
                  <a:gd name="T89" fmla="*/ 9 h 24"/>
                  <a:gd name="T90" fmla="*/ 10 w 18"/>
                  <a:gd name="T91" fmla="*/ 11 h 24"/>
                  <a:gd name="T92" fmla="*/ 11 w 18"/>
                  <a:gd name="T93" fmla="*/ 14 h 24"/>
                  <a:gd name="T94" fmla="*/ 12 w 18"/>
                  <a:gd name="T9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24">
                    <a:moveTo>
                      <a:pt x="12" y="7"/>
                    </a:moveTo>
                    <a:cubicBezTo>
                      <a:pt x="12" y="5"/>
                      <a:pt x="12" y="3"/>
                      <a:pt x="13" y="1"/>
                    </a:cubicBezTo>
                    <a:cubicBezTo>
                      <a:pt x="13" y="1"/>
                      <a:pt x="13" y="0"/>
                      <a:pt x="13" y="0"/>
                    </a:cubicBezTo>
                    <a:cubicBezTo>
                      <a:pt x="13" y="0"/>
                      <a:pt x="14" y="0"/>
                      <a:pt x="14" y="0"/>
                    </a:cubicBezTo>
                    <a:cubicBezTo>
                      <a:pt x="15" y="0"/>
                      <a:pt x="15" y="0"/>
                      <a:pt x="15" y="0"/>
                    </a:cubicBezTo>
                    <a:cubicBezTo>
                      <a:pt x="16" y="0"/>
                      <a:pt x="16" y="0"/>
                      <a:pt x="16" y="0"/>
                    </a:cubicBezTo>
                    <a:cubicBezTo>
                      <a:pt x="16" y="0"/>
                      <a:pt x="16" y="0"/>
                      <a:pt x="16" y="0"/>
                    </a:cubicBezTo>
                    <a:cubicBezTo>
                      <a:pt x="17" y="1"/>
                      <a:pt x="17" y="1"/>
                      <a:pt x="17" y="1"/>
                    </a:cubicBezTo>
                    <a:cubicBezTo>
                      <a:pt x="18" y="1"/>
                      <a:pt x="18" y="1"/>
                      <a:pt x="18" y="2"/>
                    </a:cubicBezTo>
                    <a:cubicBezTo>
                      <a:pt x="18" y="2"/>
                      <a:pt x="18" y="2"/>
                      <a:pt x="18" y="3"/>
                    </a:cubicBezTo>
                    <a:cubicBezTo>
                      <a:pt x="18" y="4"/>
                      <a:pt x="18" y="6"/>
                      <a:pt x="17" y="7"/>
                    </a:cubicBezTo>
                    <a:cubicBezTo>
                      <a:pt x="17" y="9"/>
                      <a:pt x="17" y="11"/>
                      <a:pt x="17" y="12"/>
                    </a:cubicBezTo>
                    <a:cubicBezTo>
                      <a:pt x="16" y="14"/>
                      <a:pt x="16" y="16"/>
                      <a:pt x="16" y="18"/>
                    </a:cubicBezTo>
                    <a:cubicBezTo>
                      <a:pt x="16" y="19"/>
                      <a:pt x="15" y="21"/>
                      <a:pt x="15" y="22"/>
                    </a:cubicBezTo>
                    <a:cubicBezTo>
                      <a:pt x="15" y="23"/>
                      <a:pt x="15" y="23"/>
                      <a:pt x="14" y="23"/>
                    </a:cubicBezTo>
                    <a:cubicBezTo>
                      <a:pt x="13" y="23"/>
                      <a:pt x="12" y="22"/>
                      <a:pt x="11" y="22"/>
                    </a:cubicBezTo>
                    <a:cubicBezTo>
                      <a:pt x="10" y="22"/>
                      <a:pt x="10" y="22"/>
                      <a:pt x="9" y="21"/>
                    </a:cubicBezTo>
                    <a:cubicBezTo>
                      <a:pt x="9" y="20"/>
                      <a:pt x="9" y="20"/>
                      <a:pt x="8" y="19"/>
                    </a:cubicBezTo>
                    <a:cubicBezTo>
                      <a:pt x="8" y="18"/>
                      <a:pt x="8" y="18"/>
                      <a:pt x="7" y="17"/>
                    </a:cubicBezTo>
                    <a:cubicBezTo>
                      <a:pt x="7" y="16"/>
                      <a:pt x="7" y="15"/>
                      <a:pt x="6" y="14"/>
                    </a:cubicBezTo>
                    <a:cubicBezTo>
                      <a:pt x="6" y="13"/>
                      <a:pt x="6" y="13"/>
                      <a:pt x="5" y="12"/>
                    </a:cubicBezTo>
                    <a:cubicBezTo>
                      <a:pt x="5" y="13"/>
                      <a:pt x="5" y="14"/>
                      <a:pt x="5" y="15"/>
                    </a:cubicBezTo>
                    <a:cubicBezTo>
                      <a:pt x="5" y="16"/>
                      <a:pt x="5" y="17"/>
                      <a:pt x="5" y="18"/>
                    </a:cubicBezTo>
                    <a:cubicBezTo>
                      <a:pt x="5" y="19"/>
                      <a:pt x="5" y="20"/>
                      <a:pt x="5" y="21"/>
                    </a:cubicBezTo>
                    <a:cubicBezTo>
                      <a:pt x="5" y="22"/>
                      <a:pt x="5" y="22"/>
                      <a:pt x="4" y="23"/>
                    </a:cubicBezTo>
                    <a:cubicBezTo>
                      <a:pt x="4" y="24"/>
                      <a:pt x="4" y="24"/>
                      <a:pt x="4" y="24"/>
                    </a:cubicBezTo>
                    <a:cubicBezTo>
                      <a:pt x="4" y="24"/>
                      <a:pt x="4" y="24"/>
                      <a:pt x="3" y="24"/>
                    </a:cubicBezTo>
                    <a:cubicBezTo>
                      <a:pt x="3" y="24"/>
                      <a:pt x="2" y="24"/>
                      <a:pt x="2" y="23"/>
                    </a:cubicBezTo>
                    <a:cubicBezTo>
                      <a:pt x="2" y="23"/>
                      <a:pt x="1" y="23"/>
                      <a:pt x="1" y="23"/>
                    </a:cubicBezTo>
                    <a:cubicBezTo>
                      <a:pt x="0" y="23"/>
                      <a:pt x="0" y="23"/>
                      <a:pt x="0" y="22"/>
                    </a:cubicBezTo>
                    <a:cubicBezTo>
                      <a:pt x="0" y="22"/>
                      <a:pt x="0" y="22"/>
                      <a:pt x="0" y="21"/>
                    </a:cubicBezTo>
                    <a:cubicBezTo>
                      <a:pt x="0" y="21"/>
                      <a:pt x="0" y="20"/>
                      <a:pt x="0" y="19"/>
                    </a:cubicBezTo>
                    <a:cubicBezTo>
                      <a:pt x="0" y="19"/>
                      <a:pt x="0" y="18"/>
                      <a:pt x="0" y="16"/>
                    </a:cubicBezTo>
                    <a:cubicBezTo>
                      <a:pt x="0" y="15"/>
                      <a:pt x="0" y="14"/>
                      <a:pt x="0" y="13"/>
                    </a:cubicBezTo>
                    <a:cubicBezTo>
                      <a:pt x="0" y="12"/>
                      <a:pt x="0" y="10"/>
                      <a:pt x="0" y="9"/>
                    </a:cubicBezTo>
                    <a:cubicBezTo>
                      <a:pt x="0" y="8"/>
                      <a:pt x="0" y="7"/>
                      <a:pt x="0" y="5"/>
                    </a:cubicBezTo>
                    <a:cubicBezTo>
                      <a:pt x="0" y="4"/>
                      <a:pt x="0" y="3"/>
                      <a:pt x="1" y="2"/>
                    </a:cubicBezTo>
                    <a:cubicBezTo>
                      <a:pt x="1" y="2"/>
                      <a:pt x="1" y="1"/>
                      <a:pt x="1" y="1"/>
                    </a:cubicBezTo>
                    <a:cubicBezTo>
                      <a:pt x="1" y="1"/>
                      <a:pt x="2" y="1"/>
                      <a:pt x="2" y="1"/>
                    </a:cubicBezTo>
                    <a:cubicBezTo>
                      <a:pt x="3" y="1"/>
                      <a:pt x="4" y="1"/>
                      <a:pt x="4" y="1"/>
                    </a:cubicBezTo>
                    <a:cubicBezTo>
                      <a:pt x="5" y="2"/>
                      <a:pt x="6" y="2"/>
                      <a:pt x="6" y="2"/>
                    </a:cubicBezTo>
                    <a:cubicBezTo>
                      <a:pt x="7" y="2"/>
                      <a:pt x="7" y="2"/>
                      <a:pt x="8" y="3"/>
                    </a:cubicBezTo>
                    <a:cubicBezTo>
                      <a:pt x="8" y="3"/>
                      <a:pt x="8" y="4"/>
                      <a:pt x="8" y="4"/>
                    </a:cubicBezTo>
                    <a:cubicBezTo>
                      <a:pt x="8" y="5"/>
                      <a:pt x="8" y="5"/>
                      <a:pt x="9" y="6"/>
                    </a:cubicBezTo>
                    <a:cubicBezTo>
                      <a:pt x="9" y="7"/>
                      <a:pt x="9" y="8"/>
                      <a:pt x="9" y="9"/>
                    </a:cubicBezTo>
                    <a:cubicBezTo>
                      <a:pt x="10" y="10"/>
                      <a:pt x="10" y="10"/>
                      <a:pt x="10" y="11"/>
                    </a:cubicBezTo>
                    <a:cubicBezTo>
                      <a:pt x="10" y="12"/>
                      <a:pt x="11" y="13"/>
                      <a:pt x="11" y="14"/>
                    </a:cubicBezTo>
                    <a:cubicBezTo>
                      <a:pt x="11" y="12"/>
                      <a:pt x="11" y="10"/>
                      <a:pt x="1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p:nvSpPr>
            <p:spPr bwMode="auto">
              <a:xfrm>
                <a:off x="5551" y="3464"/>
                <a:ext cx="29" cy="46"/>
              </a:xfrm>
              <a:custGeom>
                <a:avLst/>
                <a:gdLst>
                  <a:gd name="T0" fmla="*/ 3 w 15"/>
                  <a:gd name="T1" fmla="*/ 2 h 24"/>
                  <a:gd name="T2" fmla="*/ 6 w 15"/>
                  <a:gd name="T3" fmla="*/ 1 h 24"/>
                  <a:gd name="T4" fmla="*/ 9 w 15"/>
                  <a:gd name="T5" fmla="*/ 1 h 24"/>
                  <a:gd name="T6" fmla="*/ 12 w 15"/>
                  <a:gd name="T7" fmla="*/ 0 h 24"/>
                  <a:gd name="T8" fmla="*/ 14 w 15"/>
                  <a:gd name="T9" fmla="*/ 1 h 24"/>
                  <a:gd name="T10" fmla="*/ 15 w 15"/>
                  <a:gd name="T11" fmla="*/ 2 h 24"/>
                  <a:gd name="T12" fmla="*/ 15 w 15"/>
                  <a:gd name="T13" fmla="*/ 3 h 24"/>
                  <a:gd name="T14" fmla="*/ 15 w 15"/>
                  <a:gd name="T15" fmla="*/ 4 h 24"/>
                  <a:gd name="T16" fmla="*/ 14 w 15"/>
                  <a:gd name="T17" fmla="*/ 5 h 24"/>
                  <a:gd name="T18" fmla="*/ 11 w 15"/>
                  <a:gd name="T19" fmla="*/ 5 h 24"/>
                  <a:gd name="T20" fmla="*/ 8 w 15"/>
                  <a:gd name="T21" fmla="*/ 6 h 24"/>
                  <a:gd name="T22" fmla="*/ 7 w 15"/>
                  <a:gd name="T23" fmla="*/ 8 h 24"/>
                  <a:gd name="T24" fmla="*/ 7 w 15"/>
                  <a:gd name="T25" fmla="*/ 11 h 24"/>
                  <a:gd name="T26" fmla="*/ 8 w 15"/>
                  <a:gd name="T27" fmla="*/ 11 h 24"/>
                  <a:gd name="T28" fmla="*/ 10 w 15"/>
                  <a:gd name="T29" fmla="*/ 11 h 24"/>
                  <a:gd name="T30" fmla="*/ 11 w 15"/>
                  <a:gd name="T31" fmla="*/ 11 h 24"/>
                  <a:gd name="T32" fmla="*/ 12 w 15"/>
                  <a:gd name="T33" fmla="*/ 11 h 24"/>
                  <a:gd name="T34" fmla="*/ 12 w 15"/>
                  <a:gd name="T35" fmla="*/ 12 h 24"/>
                  <a:gd name="T36" fmla="*/ 13 w 15"/>
                  <a:gd name="T37" fmla="*/ 13 h 24"/>
                  <a:gd name="T38" fmla="*/ 13 w 15"/>
                  <a:gd name="T39" fmla="*/ 14 h 24"/>
                  <a:gd name="T40" fmla="*/ 12 w 15"/>
                  <a:gd name="T41" fmla="*/ 15 h 24"/>
                  <a:gd name="T42" fmla="*/ 9 w 15"/>
                  <a:gd name="T43" fmla="*/ 15 h 24"/>
                  <a:gd name="T44" fmla="*/ 6 w 15"/>
                  <a:gd name="T45" fmla="*/ 16 h 24"/>
                  <a:gd name="T46" fmla="*/ 6 w 15"/>
                  <a:gd name="T47" fmla="*/ 18 h 24"/>
                  <a:gd name="T48" fmla="*/ 5 w 15"/>
                  <a:gd name="T49" fmla="*/ 19 h 24"/>
                  <a:gd name="T50" fmla="*/ 8 w 15"/>
                  <a:gd name="T51" fmla="*/ 19 h 24"/>
                  <a:gd name="T52" fmla="*/ 10 w 15"/>
                  <a:gd name="T53" fmla="*/ 18 h 24"/>
                  <a:gd name="T54" fmla="*/ 11 w 15"/>
                  <a:gd name="T55" fmla="*/ 18 h 24"/>
                  <a:gd name="T56" fmla="*/ 12 w 15"/>
                  <a:gd name="T57" fmla="*/ 19 h 24"/>
                  <a:gd name="T58" fmla="*/ 12 w 15"/>
                  <a:gd name="T59" fmla="*/ 20 h 24"/>
                  <a:gd name="T60" fmla="*/ 13 w 15"/>
                  <a:gd name="T61" fmla="*/ 21 h 24"/>
                  <a:gd name="T62" fmla="*/ 13 w 15"/>
                  <a:gd name="T63" fmla="*/ 22 h 24"/>
                  <a:gd name="T64" fmla="*/ 12 w 15"/>
                  <a:gd name="T65" fmla="*/ 22 h 24"/>
                  <a:gd name="T66" fmla="*/ 9 w 15"/>
                  <a:gd name="T67" fmla="*/ 23 h 24"/>
                  <a:gd name="T68" fmla="*/ 6 w 15"/>
                  <a:gd name="T69" fmla="*/ 24 h 24"/>
                  <a:gd name="T70" fmla="*/ 4 w 15"/>
                  <a:gd name="T71" fmla="*/ 24 h 24"/>
                  <a:gd name="T72" fmla="*/ 3 w 15"/>
                  <a:gd name="T73" fmla="*/ 24 h 24"/>
                  <a:gd name="T74" fmla="*/ 2 w 15"/>
                  <a:gd name="T75" fmla="*/ 23 h 24"/>
                  <a:gd name="T76" fmla="*/ 1 w 15"/>
                  <a:gd name="T77" fmla="*/ 23 h 24"/>
                  <a:gd name="T78" fmla="*/ 0 w 15"/>
                  <a:gd name="T79" fmla="*/ 22 h 24"/>
                  <a:gd name="T80" fmla="*/ 0 w 15"/>
                  <a:gd name="T81" fmla="*/ 21 h 24"/>
                  <a:gd name="T82" fmla="*/ 1 w 15"/>
                  <a:gd name="T83" fmla="*/ 3 h 24"/>
                  <a:gd name="T84" fmla="*/ 3 w 15"/>
                  <a:gd name="T8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 h="24">
                    <a:moveTo>
                      <a:pt x="3" y="2"/>
                    </a:moveTo>
                    <a:cubicBezTo>
                      <a:pt x="4" y="2"/>
                      <a:pt x="5" y="2"/>
                      <a:pt x="6" y="1"/>
                    </a:cubicBezTo>
                    <a:cubicBezTo>
                      <a:pt x="7" y="1"/>
                      <a:pt x="8" y="1"/>
                      <a:pt x="9" y="1"/>
                    </a:cubicBezTo>
                    <a:cubicBezTo>
                      <a:pt x="10" y="0"/>
                      <a:pt x="11" y="0"/>
                      <a:pt x="12" y="0"/>
                    </a:cubicBezTo>
                    <a:cubicBezTo>
                      <a:pt x="13" y="0"/>
                      <a:pt x="14" y="0"/>
                      <a:pt x="14" y="1"/>
                    </a:cubicBezTo>
                    <a:cubicBezTo>
                      <a:pt x="15" y="1"/>
                      <a:pt x="15" y="2"/>
                      <a:pt x="15" y="2"/>
                    </a:cubicBezTo>
                    <a:cubicBezTo>
                      <a:pt x="15" y="2"/>
                      <a:pt x="15" y="3"/>
                      <a:pt x="15" y="3"/>
                    </a:cubicBezTo>
                    <a:cubicBezTo>
                      <a:pt x="15" y="4"/>
                      <a:pt x="15" y="4"/>
                      <a:pt x="15" y="4"/>
                    </a:cubicBezTo>
                    <a:cubicBezTo>
                      <a:pt x="15" y="4"/>
                      <a:pt x="15" y="4"/>
                      <a:pt x="14" y="5"/>
                    </a:cubicBezTo>
                    <a:cubicBezTo>
                      <a:pt x="13" y="5"/>
                      <a:pt x="12" y="5"/>
                      <a:pt x="11" y="5"/>
                    </a:cubicBezTo>
                    <a:cubicBezTo>
                      <a:pt x="10" y="5"/>
                      <a:pt x="9" y="6"/>
                      <a:pt x="8" y="6"/>
                    </a:cubicBezTo>
                    <a:cubicBezTo>
                      <a:pt x="8" y="7"/>
                      <a:pt x="7" y="8"/>
                      <a:pt x="7" y="8"/>
                    </a:cubicBezTo>
                    <a:cubicBezTo>
                      <a:pt x="7" y="9"/>
                      <a:pt x="7" y="10"/>
                      <a:pt x="7" y="11"/>
                    </a:cubicBezTo>
                    <a:cubicBezTo>
                      <a:pt x="7" y="11"/>
                      <a:pt x="8" y="11"/>
                      <a:pt x="8" y="11"/>
                    </a:cubicBezTo>
                    <a:cubicBezTo>
                      <a:pt x="9" y="11"/>
                      <a:pt x="9" y="11"/>
                      <a:pt x="10" y="11"/>
                    </a:cubicBezTo>
                    <a:cubicBezTo>
                      <a:pt x="10" y="11"/>
                      <a:pt x="11" y="11"/>
                      <a:pt x="11" y="11"/>
                    </a:cubicBezTo>
                    <a:cubicBezTo>
                      <a:pt x="12" y="11"/>
                      <a:pt x="12" y="11"/>
                      <a:pt x="12" y="11"/>
                    </a:cubicBezTo>
                    <a:cubicBezTo>
                      <a:pt x="12" y="12"/>
                      <a:pt x="12" y="12"/>
                      <a:pt x="12" y="12"/>
                    </a:cubicBezTo>
                    <a:cubicBezTo>
                      <a:pt x="13" y="13"/>
                      <a:pt x="13" y="13"/>
                      <a:pt x="13" y="13"/>
                    </a:cubicBezTo>
                    <a:cubicBezTo>
                      <a:pt x="13" y="14"/>
                      <a:pt x="13" y="14"/>
                      <a:pt x="13" y="14"/>
                    </a:cubicBezTo>
                    <a:cubicBezTo>
                      <a:pt x="13" y="14"/>
                      <a:pt x="13" y="14"/>
                      <a:pt x="12" y="15"/>
                    </a:cubicBezTo>
                    <a:cubicBezTo>
                      <a:pt x="11" y="15"/>
                      <a:pt x="10" y="15"/>
                      <a:pt x="9" y="15"/>
                    </a:cubicBezTo>
                    <a:cubicBezTo>
                      <a:pt x="8" y="16"/>
                      <a:pt x="7" y="16"/>
                      <a:pt x="6" y="16"/>
                    </a:cubicBezTo>
                    <a:cubicBezTo>
                      <a:pt x="6" y="17"/>
                      <a:pt x="6" y="17"/>
                      <a:pt x="6" y="18"/>
                    </a:cubicBezTo>
                    <a:cubicBezTo>
                      <a:pt x="6" y="18"/>
                      <a:pt x="5" y="19"/>
                      <a:pt x="5" y="19"/>
                    </a:cubicBezTo>
                    <a:cubicBezTo>
                      <a:pt x="6" y="19"/>
                      <a:pt x="7" y="19"/>
                      <a:pt x="8" y="19"/>
                    </a:cubicBezTo>
                    <a:cubicBezTo>
                      <a:pt x="8" y="19"/>
                      <a:pt x="9" y="19"/>
                      <a:pt x="10" y="18"/>
                    </a:cubicBezTo>
                    <a:cubicBezTo>
                      <a:pt x="11" y="18"/>
                      <a:pt x="11" y="18"/>
                      <a:pt x="11" y="18"/>
                    </a:cubicBezTo>
                    <a:cubicBezTo>
                      <a:pt x="12" y="19"/>
                      <a:pt x="12" y="19"/>
                      <a:pt x="12" y="19"/>
                    </a:cubicBezTo>
                    <a:cubicBezTo>
                      <a:pt x="12" y="20"/>
                      <a:pt x="12" y="20"/>
                      <a:pt x="12" y="20"/>
                    </a:cubicBezTo>
                    <a:cubicBezTo>
                      <a:pt x="13" y="21"/>
                      <a:pt x="13" y="21"/>
                      <a:pt x="13" y="21"/>
                    </a:cubicBezTo>
                    <a:cubicBezTo>
                      <a:pt x="13" y="22"/>
                      <a:pt x="13" y="22"/>
                      <a:pt x="13" y="22"/>
                    </a:cubicBezTo>
                    <a:cubicBezTo>
                      <a:pt x="13" y="22"/>
                      <a:pt x="13" y="22"/>
                      <a:pt x="12" y="22"/>
                    </a:cubicBezTo>
                    <a:cubicBezTo>
                      <a:pt x="11" y="22"/>
                      <a:pt x="10" y="23"/>
                      <a:pt x="9" y="23"/>
                    </a:cubicBezTo>
                    <a:cubicBezTo>
                      <a:pt x="8" y="23"/>
                      <a:pt x="7" y="24"/>
                      <a:pt x="6" y="24"/>
                    </a:cubicBezTo>
                    <a:cubicBezTo>
                      <a:pt x="5" y="24"/>
                      <a:pt x="4" y="24"/>
                      <a:pt x="4" y="24"/>
                    </a:cubicBezTo>
                    <a:cubicBezTo>
                      <a:pt x="4" y="24"/>
                      <a:pt x="3" y="24"/>
                      <a:pt x="3" y="24"/>
                    </a:cubicBezTo>
                    <a:cubicBezTo>
                      <a:pt x="2" y="23"/>
                      <a:pt x="2" y="23"/>
                      <a:pt x="2" y="23"/>
                    </a:cubicBezTo>
                    <a:cubicBezTo>
                      <a:pt x="2" y="23"/>
                      <a:pt x="2" y="23"/>
                      <a:pt x="1" y="23"/>
                    </a:cubicBezTo>
                    <a:cubicBezTo>
                      <a:pt x="0" y="22"/>
                      <a:pt x="0" y="22"/>
                      <a:pt x="0" y="22"/>
                    </a:cubicBezTo>
                    <a:cubicBezTo>
                      <a:pt x="0" y="21"/>
                      <a:pt x="0" y="21"/>
                      <a:pt x="0" y="21"/>
                    </a:cubicBezTo>
                    <a:cubicBezTo>
                      <a:pt x="1" y="3"/>
                      <a:pt x="1" y="3"/>
                      <a:pt x="1" y="3"/>
                    </a:cubicBezTo>
                    <a:cubicBezTo>
                      <a:pt x="2" y="3"/>
                      <a:pt x="3"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5386" y="3539"/>
                <a:ext cx="33" cy="45"/>
              </a:xfrm>
              <a:custGeom>
                <a:avLst/>
                <a:gdLst>
                  <a:gd name="T0" fmla="*/ 16 w 17"/>
                  <a:gd name="T1" fmla="*/ 10 h 23"/>
                  <a:gd name="T2" fmla="*/ 12 w 17"/>
                  <a:gd name="T3" fmla="*/ 7 h 23"/>
                  <a:gd name="T4" fmla="*/ 12 w 17"/>
                  <a:gd name="T5" fmla="*/ 6 h 23"/>
                  <a:gd name="T6" fmla="*/ 12 w 17"/>
                  <a:gd name="T7" fmla="*/ 5 h 23"/>
                  <a:gd name="T8" fmla="*/ 11 w 17"/>
                  <a:gd name="T9" fmla="*/ 4 h 23"/>
                  <a:gd name="T10" fmla="*/ 8 w 17"/>
                  <a:gd name="T11" fmla="*/ 6 h 23"/>
                  <a:gd name="T12" fmla="*/ 6 w 17"/>
                  <a:gd name="T13" fmla="*/ 12 h 23"/>
                  <a:gd name="T14" fmla="*/ 6 w 17"/>
                  <a:gd name="T15" fmla="*/ 17 h 23"/>
                  <a:gd name="T16" fmla="*/ 7 w 17"/>
                  <a:gd name="T17" fmla="*/ 20 h 23"/>
                  <a:gd name="T18" fmla="*/ 9 w 17"/>
                  <a:gd name="T19" fmla="*/ 19 h 23"/>
                  <a:gd name="T20" fmla="*/ 11 w 17"/>
                  <a:gd name="T21" fmla="*/ 16 h 23"/>
                  <a:gd name="T22" fmla="*/ 7 w 17"/>
                  <a:gd name="T23" fmla="*/ 14 h 23"/>
                  <a:gd name="T24" fmla="*/ 7 w 17"/>
                  <a:gd name="T25" fmla="*/ 13 h 23"/>
                  <a:gd name="T26" fmla="*/ 9 w 17"/>
                  <a:gd name="T27" fmla="*/ 12 h 23"/>
                  <a:gd name="T28" fmla="*/ 13 w 17"/>
                  <a:gd name="T29" fmla="*/ 11 h 23"/>
                  <a:gd name="T30" fmla="*/ 15 w 17"/>
                  <a:gd name="T31" fmla="*/ 12 h 23"/>
                  <a:gd name="T32" fmla="*/ 16 w 17"/>
                  <a:gd name="T33" fmla="*/ 13 h 23"/>
                  <a:gd name="T34" fmla="*/ 17 w 17"/>
                  <a:gd name="T35" fmla="*/ 15 h 23"/>
                  <a:gd name="T36" fmla="*/ 12 w 17"/>
                  <a:gd name="T37" fmla="*/ 22 h 23"/>
                  <a:gd name="T38" fmla="*/ 8 w 17"/>
                  <a:gd name="T39" fmla="*/ 23 h 23"/>
                  <a:gd name="T40" fmla="*/ 3 w 17"/>
                  <a:gd name="T41" fmla="*/ 22 h 23"/>
                  <a:gd name="T42" fmla="*/ 1 w 17"/>
                  <a:gd name="T43" fmla="*/ 18 h 23"/>
                  <a:gd name="T44" fmla="*/ 0 w 17"/>
                  <a:gd name="T45" fmla="*/ 11 h 23"/>
                  <a:gd name="T46" fmla="*/ 3 w 17"/>
                  <a:gd name="T47" fmla="*/ 4 h 23"/>
                  <a:gd name="T48" fmla="*/ 7 w 17"/>
                  <a:gd name="T49" fmla="*/ 0 h 23"/>
                  <a:gd name="T50" fmla="*/ 9 w 17"/>
                  <a:gd name="T51" fmla="*/ 0 h 23"/>
                  <a:gd name="T52" fmla="*/ 11 w 17"/>
                  <a:gd name="T53" fmla="*/ 0 h 23"/>
                  <a:gd name="T54" fmla="*/ 14 w 17"/>
                  <a:gd name="T55" fmla="*/ 0 h 23"/>
                  <a:gd name="T56" fmla="*/ 16 w 17"/>
                  <a:gd name="T57" fmla="*/ 3 h 23"/>
                  <a:gd name="T58" fmla="*/ 17 w 17"/>
                  <a:gd name="T59" fmla="*/ 6 h 23"/>
                  <a:gd name="T60" fmla="*/ 17 w 17"/>
                  <a:gd name="T61" fmla="*/ 8 h 23"/>
                  <a:gd name="T62" fmla="*/ 17 w 17"/>
                  <a:gd name="T63"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3">
                    <a:moveTo>
                      <a:pt x="17" y="10"/>
                    </a:moveTo>
                    <a:cubicBezTo>
                      <a:pt x="17" y="10"/>
                      <a:pt x="16" y="10"/>
                      <a:pt x="16" y="10"/>
                    </a:cubicBezTo>
                    <a:cubicBezTo>
                      <a:pt x="15" y="10"/>
                      <a:pt x="14" y="10"/>
                      <a:pt x="13" y="9"/>
                    </a:cubicBezTo>
                    <a:cubicBezTo>
                      <a:pt x="12" y="9"/>
                      <a:pt x="12" y="8"/>
                      <a:pt x="12" y="7"/>
                    </a:cubicBezTo>
                    <a:cubicBezTo>
                      <a:pt x="12" y="7"/>
                      <a:pt x="12" y="7"/>
                      <a:pt x="12" y="7"/>
                    </a:cubicBezTo>
                    <a:cubicBezTo>
                      <a:pt x="12" y="6"/>
                      <a:pt x="12" y="6"/>
                      <a:pt x="12" y="6"/>
                    </a:cubicBezTo>
                    <a:cubicBezTo>
                      <a:pt x="12" y="6"/>
                      <a:pt x="12" y="6"/>
                      <a:pt x="12" y="6"/>
                    </a:cubicBezTo>
                    <a:cubicBezTo>
                      <a:pt x="12" y="5"/>
                      <a:pt x="12" y="5"/>
                      <a:pt x="12" y="5"/>
                    </a:cubicBezTo>
                    <a:cubicBezTo>
                      <a:pt x="11" y="4"/>
                      <a:pt x="11" y="4"/>
                      <a:pt x="11" y="4"/>
                    </a:cubicBezTo>
                    <a:cubicBezTo>
                      <a:pt x="11" y="4"/>
                      <a:pt x="11" y="4"/>
                      <a:pt x="11" y="4"/>
                    </a:cubicBezTo>
                    <a:cubicBezTo>
                      <a:pt x="11" y="4"/>
                      <a:pt x="10" y="4"/>
                      <a:pt x="10" y="5"/>
                    </a:cubicBezTo>
                    <a:cubicBezTo>
                      <a:pt x="9" y="5"/>
                      <a:pt x="9" y="6"/>
                      <a:pt x="8" y="6"/>
                    </a:cubicBezTo>
                    <a:cubicBezTo>
                      <a:pt x="8" y="7"/>
                      <a:pt x="8" y="8"/>
                      <a:pt x="7" y="9"/>
                    </a:cubicBezTo>
                    <a:cubicBezTo>
                      <a:pt x="7" y="10"/>
                      <a:pt x="6" y="11"/>
                      <a:pt x="6" y="12"/>
                    </a:cubicBezTo>
                    <a:cubicBezTo>
                      <a:pt x="6" y="13"/>
                      <a:pt x="6" y="14"/>
                      <a:pt x="6" y="15"/>
                    </a:cubicBezTo>
                    <a:cubicBezTo>
                      <a:pt x="6" y="16"/>
                      <a:pt x="6" y="17"/>
                      <a:pt x="6" y="17"/>
                    </a:cubicBezTo>
                    <a:cubicBezTo>
                      <a:pt x="6" y="18"/>
                      <a:pt x="6" y="19"/>
                      <a:pt x="6" y="19"/>
                    </a:cubicBezTo>
                    <a:cubicBezTo>
                      <a:pt x="7" y="20"/>
                      <a:pt x="7" y="20"/>
                      <a:pt x="7" y="20"/>
                    </a:cubicBezTo>
                    <a:cubicBezTo>
                      <a:pt x="8" y="20"/>
                      <a:pt x="8" y="20"/>
                      <a:pt x="8" y="20"/>
                    </a:cubicBezTo>
                    <a:cubicBezTo>
                      <a:pt x="9" y="20"/>
                      <a:pt x="9" y="19"/>
                      <a:pt x="9" y="19"/>
                    </a:cubicBezTo>
                    <a:cubicBezTo>
                      <a:pt x="10" y="19"/>
                      <a:pt x="10" y="18"/>
                      <a:pt x="10" y="18"/>
                    </a:cubicBezTo>
                    <a:cubicBezTo>
                      <a:pt x="10" y="17"/>
                      <a:pt x="11" y="17"/>
                      <a:pt x="11" y="16"/>
                    </a:cubicBezTo>
                    <a:cubicBezTo>
                      <a:pt x="10" y="16"/>
                      <a:pt x="9" y="16"/>
                      <a:pt x="8" y="16"/>
                    </a:cubicBezTo>
                    <a:cubicBezTo>
                      <a:pt x="8" y="15"/>
                      <a:pt x="7" y="15"/>
                      <a:pt x="7" y="14"/>
                    </a:cubicBezTo>
                    <a:cubicBezTo>
                      <a:pt x="7" y="13"/>
                      <a:pt x="7" y="13"/>
                      <a:pt x="7" y="13"/>
                    </a:cubicBezTo>
                    <a:cubicBezTo>
                      <a:pt x="7" y="13"/>
                      <a:pt x="7" y="13"/>
                      <a:pt x="7" y="13"/>
                    </a:cubicBezTo>
                    <a:cubicBezTo>
                      <a:pt x="8" y="13"/>
                      <a:pt x="8" y="13"/>
                      <a:pt x="8" y="13"/>
                    </a:cubicBezTo>
                    <a:cubicBezTo>
                      <a:pt x="9" y="12"/>
                      <a:pt x="9" y="12"/>
                      <a:pt x="9" y="12"/>
                    </a:cubicBezTo>
                    <a:cubicBezTo>
                      <a:pt x="9" y="12"/>
                      <a:pt x="10" y="12"/>
                      <a:pt x="11" y="12"/>
                    </a:cubicBezTo>
                    <a:cubicBezTo>
                      <a:pt x="12" y="12"/>
                      <a:pt x="12" y="12"/>
                      <a:pt x="13" y="11"/>
                    </a:cubicBezTo>
                    <a:cubicBezTo>
                      <a:pt x="13" y="11"/>
                      <a:pt x="14" y="11"/>
                      <a:pt x="14" y="11"/>
                    </a:cubicBezTo>
                    <a:cubicBezTo>
                      <a:pt x="14" y="11"/>
                      <a:pt x="15" y="12"/>
                      <a:pt x="15" y="12"/>
                    </a:cubicBezTo>
                    <a:cubicBezTo>
                      <a:pt x="16" y="13"/>
                      <a:pt x="16" y="13"/>
                      <a:pt x="16" y="13"/>
                    </a:cubicBezTo>
                    <a:cubicBezTo>
                      <a:pt x="16" y="13"/>
                      <a:pt x="16" y="13"/>
                      <a:pt x="16" y="13"/>
                    </a:cubicBezTo>
                    <a:cubicBezTo>
                      <a:pt x="17" y="14"/>
                      <a:pt x="17" y="14"/>
                      <a:pt x="17" y="14"/>
                    </a:cubicBezTo>
                    <a:cubicBezTo>
                      <a:pt x="17" y="15"/>
                      <a:pt x="17" y="15"/>
                      <a:pt x="17" y="15"/>
                    </a:cubicBezTo>
                    <a:cubicBezTo>
                      <a:pt x="16" y="17"/>
                      <a:pt x="16" y="18"/>
                      <a:pt x="15" y="20"/>
                    </a:cubicBezTo>
                    <a:cubicBezTo>
                      <a:pt x="14" y="21"/>
                      <a:pt x="13" y="22"/>
                      <a:pt x="12" y="22"/>
                    </a:cubicBezTo>
                    <a:cubicBezTo>
                      <a:pt x="12" y="23"/>
                      <a:pt x="11" y="23"/>
                      <a:pt x="11" y="23"/>
                    </a:cubicBezTo>
                    <a:cubicBezTo>
                      <a:pt x="10" y="23"/>
                      <a:pt x="9" y="23"/>
                      <a:pt x="8" y="23"/>
                    </a:cubicBezTo>
                    <a:cubicBezTo>
                      <a:pt x="7" y="23"/>
                      <a:pt x="6" y="23"/>
                      <a:pt x="4" y="23"/>
                    </a:cubicBezTo>
                    <a:cubicBezTo>
                      <a:pt x="4" y="22"/>
                      <a:pt x="3" y="22"/>
                      <a:pt x="3" y="22"/>
                    </a:cubicBezTo>
                    <a:cubicBezTo>
                      <a:pt x="2" y="21"/>
                      <a:pt x="2" y="21"/>
                      <a:pt x="2" y="20"/>
                    </a:cubicBezTo>
                    <a:cubicBezTo>
                      <a:pt x="1" y="20"/>
                      <a:pt x="1" y="19"/>
                      <a:pt x="1" y="18"/>
                    </a:cubicBezTo>
                    <a:cubicBezTo>
                      <a:pt x="0" y="17"/>
                      <a:pt x="0" y="16"/>
                      <a:pt x="0" y="14"/>
                    </a:cubicBezTo>
                    <a:cubicBezTo>
                      <a:pt x="0" y="13"/>
                      <a:pt x="0" y="12"/>
                      <a:pt x="0" y="11"/>
                    </a:cubicBezTo>
                    <a:cubicBezTo>
                      <a:pt x="1" y="10"/>
                      <a:pt x="1" y="8"/>
                      <a:pt x="1" y="7"/>
                    </a:cubicBezTo>
                    <a:cubicBezTo>
                      <a:pt x="2" y="6"/>
                      <a:pt x="2" y="5"/>
                      <a:pt x="3" y="4"/>
                    </a:cubicBezTo>
                    <a:cubicBezTo>
                      <a:pt x="4" y="3"/>
                      <a:pt x="5" y="2"/>
                      <a:pt x="6" y="1"/>
                    </a:cubicBezTo>
                    <a:cubicBezTo>
                      <a:pt x="7" y="0"/>
                      <a:pt x="7" y="0"/>
                      <a:pt x="7" y="0"/>
                    </a:cubicBezTo>
                    <a:cubicBezTo>
                      <a:pt x="7" y="0"/>
                      <a:pt x="7" y="0"/>
                      <a:pt x="8" y="0"/>
                    </a:cubicBezTo>
                    <a:cubicBezTo>
                      <a:pt x="8" y="0"/>
                      <a:pt x="8" y="0"/>
                      <a:pt x="9" y="0"/>
                    </a:cubicBezTo>
                    <a:cubicBezTo>
                      <a:pt x="9" y="0"/>
                      <a:pt x="9" y="0"/>
                      <a:pt x="10" y="0"/>
                    </a:cubicBezTo>
                    <a:cubicBezTo>
                      <a:pt x="10" y="0"/>
                      <a:pt x="11" y="0"/>
                      <a:pt x="11" y="0"/>
                    </a:cubicBezTo>
                    <a:cubicBezTo>
                      <a:pt x="12" y="0"/>
                      <a:pt x="12" y="0"/>
                      <a:pt x="13" y="0"/>
                    </a:cubicBezTo>
                    <a:cubicBezTo>
                      <a:pt x="13" y="0"/>
                      <a:pt x="13" y="0"/>
                      <a:pt x="14" y="0"/>
                    </a:cubicBezTo>
                    <a:cubicBezTo>
                      <a:pt x="14" y="1"/>
                      <a:pt x="15" y="1"/>
                      <a:pt x="15" y="1"/>
                    </a:cubicBezTo>
                    <a:cubicBezTo>
                      <a:pt x="16" y="2"/>
                      <a:pt x="16" y="2"/>
                      <a:pt x="16" y="3"/>
                    </a:cubicBezTo>
                    <a:cubicBezTo>
                      <a:pt x="17" y="3"/>
                      <a:pt x="17" y="4"/>
                      <a:pt x="17" y="4"/>
                    </a:cubicBezTo>
                    <a:cubicBezTo>
                      <a:pt x="17" y="5"/>
                      <a:pt x="17" y="5"/>
                      <a:pt x="17" y="6"/>
                    </a:cubicBezTo>
                    <a:cubicBezTo>
                      <a:pt x="17" y="6"/>
                      <a:pt x="17" y="6"/>
                      <a:pt x="17" y="7"/>
                    </a:cubicBezTo>
                    <a:cubicBezTo>
                      <a:pt x="17" y="7"/>
                      <a:pt x="17" y="8"/>
                      <a:pt x="17" y="8"/>
                    </a:cubicBezTo>
                    <a:cubicBezTo>
                      <a:pt x="17" y="9"/>
                      <a:pt x="17" y="9"/>
                      <a:pt x="17" y="9"/>
                    </a:cubicBezTo>
                    <a:lnTo>
                      <a:pt x="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421" y="3536"/>
                <a:ext cx="31" cy="46"/>
              </a:xfrm>
              <a:custGeom>
                <a:avLst/>
                <a:gdLst>
                  <a:gd name="T0" fmla="*/ 4 w 16"/>
                  <a:gd name="T1" fmla="*/ 2 h 24"/>
                  <a:gd name="T2" fmla="*/ 6 w 16"/>
                  <a:gd name="T3" fmla="*/ 1 h 24"/>
                  <a:gd name="T4" fmla="*/ 9 w 16"/>
                  <a:gd name="T5" fmla="*/ 0 h 24"/>
                  <a:gd name="T6" fmla="*/ 13 w 16"/>
                  <a:gd name="T7" fmla="*/ 0 h 24"/>
                  <a:gd name="T8" fmla="*/ 15 w 16"/>
                  <a:gd name="T9" fmla="*/ 1 h 24"/>
                  <a:gd name="T10" fmla="*/ 15 w 16"/>
                  <a:gd name="T11" fmla="*/ 2 h 24"/>
                  <a:gd name="T12" fmla="*/ 16 w 16"/>
                  <a:gd name="T13" fmla="*/ 3 h 24"/>
                  <a:gd name="T14" fmla="*/ 16 w 16"/>
                  <a:gd name="T15" fmla="*/ 4 h 24"/>
                  <a:gd name="T16" fmla="*/ 15 w 16"/>
                  <a:gd name="T17" fmla="*/ 4 h 24"/>
                  <a:gd name="T18" fmla="*/ 11 w 16"/>
                  <a:gd name="T19" fmla="*/ 5 h 24"/>
                  <a:gd name="T20" fmla="*/ 8 w 16"/>
                  <a:gd name="T21" fmla="*/ 6 h 24"/>
                  <a:gd name="T22" fmla="*/ 7 w 16"/>
                  <a:gd name="T23" fmla="*/ 8 h 24"/>
                  <a:gd name="T24" fmla="*/ 7 w 16"/>
                  <a:gd name="T25" fmla="*/ 11 h 24"/>
                  <a:gd name="T26" fmla="*/ 8 w 16"/>
                  <a:gd name="T27" fmla="*/ 11 h 24"/>
                  <a:gd name="T28" fmla="*/ 10 w 16"/>
                  <a:gd name="T29" fmla="*/ 10 h 24"/>
                  <a:gd name="T30" fmla="*/ 11 w 16"/>
                  <a:gd name="T31" fmla="*/ 10 h 24"/>
                  <a:gd name="T32" fmla="*/ 12 w 16"/>
                  <a:gd name="T33" fmla="*/ 11 h 24"/>
                  <a:gd name="T34" fmla="*/ 13 w 16"/>
                  <a:gd name="T35" fmla="*/ 12 h 24"/>
                  <a:gd name="T36" fmla="*/ 13 w 16"/>
                  <a:gd name="T37" fmla="*/ 13 h 24"/>
                  <a:gd name="T38" fmla="*/ 13 w 16"/>
                  <a:gd name="T39" fmla="*/ 14 h 24"/>
                  <a:gd name="T40" fmla="*/ 12 w 16"/>
                  <a:gd name="T41" fmla="*/ 14 h 24"/>
                  <a:gd name="T42" fmla="*/ 9 w 16"/>
                  <a:gd name="T43" fmla="*/ 15 h 24"/>
                  <a:gd name="T44" fmla="*/ 6 w 16"/>
                  <a:gd name="T45" fmla="*/ 16 h 24"/>
                  <a:gd name="T46" fmla="*/ 6 w 16"/>
                  <a:gd name="T47" fmla="*/ 18 h 24"/>
                  <a:gd name="T48" fmla="*/ 5 w 16"/>
                  <a:gd name="T49" fmla="*/ 19 h 24"/>
                  <a:gd name="T50" fmla="*/ 8 w 16"/>
                  <a:gd name="T51" fmla="*/ 19 h 24"/>
                  <a:gd name="T52" fmla="*/ 10 w 16"/>
                  <a:gd name="T53" fmla="*/ 18 h 24"/>
                  <a:gd name="T54" fmla="*/ 11 w 16"/>
                  <a:gd name="T55" fmla="*/ 18 h 24"/>
                  <a:gd name="T56" fmla="*/ 12 w 16"/>
                  <a:gd name="T57" fmla="*/ 19 h 24"/>
                  <a:gd name="T58" fmla="*/ 13 w 16"/>
                  <a:gd name="T59" fmla="*/ 20 h 24"/>
                  <a:gd name="T60" fmla="*/ 13 w 16"/>
                  <a:gd name="T61" fmla="*/ 21 h 24"/>
                  <a:gd name="T62" fmla="*/ 13 w 16"/>
                  <a:gd name="T63" fmla="*/ 21 h 24"/>
                  <a:gd name="T64" fmla="*/ 12 w 16"/>
                  <a:gd name="T65" fmla="*/ 22 h 24"/>
                  <a:gd name="T66" fmla="*/ 9 w 16"/>
                  <a:gd name="T67" fmla="*/ 23 h 24"/>
                  <a:gd name="T68" fmla="*/ 6 w 16"/>
                  <a:gd name="T69" fmla="*/ 24 h 24"/>
                  <a:gd name="T70" fmla="*/ 4 w 16"/>
                  <a:gd name="T71" fmla="*/ 24 h 24"/>
                  <a:gd name="T72" fmla="*/ 3 w 16"/>
                  <a:gd name="T73" fmla="*/ 23 h 24"/>
                  <a:gd name="T74" fmla="*/ 2 w 16"/>
                  <a:gd name="T75" fmla="*/ 23 h 24"/>
                  <a:gd name="T76" fmla="*/ 1 w 16"/>
                  <a:gd name="T77" fmla="*/ 22 h 24"/>
                  <a:gd name="T78" fmla="*/ 1 w 16"/>
                  <a:gd name="T79" fmla="*/ 21 h 24"/>
                  <a:gd name="T80" fmla="*/ 0 w 16"/>
                  <a:gd name="T81" fmla="*/ 20 h 24"/>
                  <a:gd name="T82" fmla="*/ 1 w 16"/>
                  <a:gd name="T83" fmla="*/ 3 h 24"/>
                  <a:gd name="T84" fmla="*/ 4 w 16"/>
                  <a:gd name="T8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24">
                    <a:moveTo>
                      <a:pt x="4" y="2"/>
                    </a:moveTo>
                    <a:cubicBezTo>
                      <a:pt x="5" y="2"/>
                      <a:pt x="5" y="1"/>
                      <a:pt x="6" y="1"/>
                    </a:cubicBezTo>
                    <a:cubicBezTo>
                      <a:pt x="7" y="1"/>
                      <a:pt x="8" y="1"/>
                      <a:pt x="9" y="0"/>
                    </a:cubicBezTo>
                    <a:cubicBezTo>
                      <a:pt x="11" y="0"/>
                      <a:pt x="12" y="0"/>
                      <a:pt x="13" y="0"/>
                    </a:cubicBezTo>
                    <a:cubicBezTo>
                      <a:pt x="14" y="0"/>
                      <a:pt x="14" y="0"/>
                      <a:pt x="15" y="1"/>
                    </a:cubicBezTo>
                    <a:cubicBezTo>
                      <a:pt x="15" y="1"/>
                      <a:pt x="15" y="2"/>
                      <a:pt x="15" y="2"/>
                    </a:cubicBezTo>
                    <a:cubicBezTo>
                      <a:pt x="15" y="2"/>
                      <a:pt x="15" y="3"/>
                      <a:pt x="16" y="3"/>
                    </a:cubicBezTo>
                    <a:cubicBezTo>
                      <a:pt x="16" y="3"/>
                      <a:pt x="16" y="4"/>
                      <a:pt x="16" y="4"/>
                    </a:cubicBezTo>
                    <a:cubicBezTo>
                      <a:pt x="15" y="4"/>
                      <a:pt x="15" y="4"/>
                      <a:pt x="15" y="4"/>
                    </a:cubicBezTo>
                    <a:cubicBezTo>
                      <a:pt x="14" y="5"/>
                      <a:pt x="12" y="5"/>
                      <a:pt x="11" y="5"/>
                    </a:cubicBezTo>
                    <a:cubicBezTo>
                      <a:pt x="10" y="5"/>
                      <a:pt x="9" y="5"/>
                      <a:pt x="8" y="6"/>
                    </a:cubicBezTo>
                    <a:cubicBezTo>
                      <a:pt x="8" y="7"/>
                      <a:pt x="8" y="7"/>
                      <a:pt x="7" y="8"/>
                    </a:cubicBezTo>
                    <a:cubicBezTo>
                      <a:pt x="7" y="9"/>
                      <a:pt x="7" y="10"/>
                      <a:pt x="7" y="11"/>
                    </a:cubicBezTo>
                    <a:cubicBezTo>
                      <a:pt x="7" y="11"/>
                      <a:pt x="8" y="11"/>
                      <a:pt x="8" y="11"/>
                    </a:cubicBezTo>
                    <a:cubicBezTo>
                      <a:pt x="9" y="11"/>
                      <a:pt x="9" y="10"/>
                      <a:pt x="10" y="10"/>
                    </a:cubicBezTo>
                    <a:cubicBezTo>
                      <a:pt x="11" y="10"/>
                      <a:pt x="11" y="10"/>
                      <a:pt x="11" y="10"/>
                    </a:cubicBezTo>
                    <a:cubicBezTo>
                      <a:pt x="12" y="11"/>
                      <a:pt x="12" y="11"/>
                      <a:pt x="12" y="11"/>
                    </a:cubicBezTo>
                    <a:cubicBezTo>
                      <a:pt x="13" y="12"/>
                      <a:pt x="13" y="12"/>
                      <a:pt x="13" y="12"/>
                    </a:cubicBezTo>
                    <a:cubicBezTo>
                      <a:pt x="13" y="13"/>
                      <a:pt x="13" y="13"/>
                      <a:pt x="13" y="13"/>
                    </a:cubicBezTo>
                    <a:cubicBezTo>
                      <a:pt x="13" y="13"/>
                      <a:pt x="13" y="14"/>
                      <a:pt x="13" y="14"/>
                    </a:cubicBezTo>
                    <a:cubicBezTo>
                      <a:pt x="13" y="14"/>
                      <a:pt x="13" y="14"/>
                      <a:pt x="12" y="14"/>
                    </a:cubicBezTo>
                    <a:cubicBezTo>
                      <a:pt x="11" y="15"/>
                      <a:pt x="10" y="15"/>
                      <a:pt x="9" y="15"/>
                    </a:cubicBezTo>
                    <a:cubicBezTo>
                      <a:pt x="8" y="15"/>
                      <a:pt x="7" y="16"/>
                      <a:pt x="6" y="16"/>
                    </a:cubicBezTo>
                    <a:cubicBezTo>
                      <a:pt x="6" y="17"/>
                      <a:pt x="6" y="17"/>
                      <a:pt x="6" y="18"/>
                    </a:cubicBezTo>
                    <a:cubicBezTo>
                      <a:pt x="6" y="18"/>
                      <a:pt x="6" y="19"/>
                      <a:pt x="5" y="19"/>
                    </a:cubicBezTo>
                    <a:cubicBezTo>
                      <a:pt x="6" y="19"/>
                      <a:pt x="7" y="19"/>
                      <a:pt x="8" y="19"/>
                    </a:cubicBezTo>
                    <a:cubicBezTo>
                      <a:pt x="9" y="18"/>
                      <a:pt x="9" y="18"/>
                      <a:pt x="10" y="18"/>
                    </a:cubicBezTo>
                    <a:cubicBezTo>
                      <a:pt x="11" y="18"/>
                      <a:pt x="11" y="18"/>
                      <a:pt x="11" y="18"/>
                    </a:cubicBezTo>
                    <a:cubicBezTo>
                      <a:pt x="12" y="19"/>
                      <a:pt x="12" y="19"/>
                      <a:pt x="12" y="19"/>
                    </a:cubicBezTo>
                    <a:cubicBezTo>
                      <a:pt x="13" y="20"/>
                      <a:pt x="13" y="20"/>
                      <a:pt x="13" y="20"/>
                    </a:cubicBezTo>
                    <a:cubicBezTo>
                      <a:pt x="13" y="21"/>
                      <a:pt x="13" y="21"/>
                      <a:pt x="13" y="21"/>
                    </a:cubicBezTo>
                    <a:cubicBezTo>
                      <a:pt x="13" y="21"/>
                      <a:pt x="13" y="21"/>
                      <a:pt x="13" y="21"/>
                    </a:cubicBezTo>
                    <a:cubicBezTo>
                      <a:pt x="13" y="21"/>
                      <a:pt x="13" y="22"/>
                      <a:pt x="12" y="22"/>
                    </a:cubicBezTo>
                    <a:cubicBezTo>
                      <a:pt x="11" y="22"/>
                      <a:pt x="10" y="22"/>
                      <a:pt x="9" y="23"/>
                    </a:cubicBezTo>
                    <a:cubicBezTo>
                      <a:pt x="8" y="23"/>
                      <a:pt x="7" y="23"/>
                      <a:pt x="6" y="24"/>
                    </a:cubicBezTo>
                    <a:cubicBezTo>
                      <a:pt x="5" y="24"/>
                      <a:pt x="5" y="24"/>
                      <a:pt x="4" y="24"/>
                    </a:cubicBezTo>
                    <a:cubicBezTo>
                      <a:pt x="4" y="24"/>
                      <a:pt x="4" y="24"/>
                      <a:pt x="3" y="23"/>
                    </a:cubicBezTo>
                    <a:cubicBezTo>
                      <a:pt x="2" y="23"/>
                      <a:pt x="2" y="23"/>
                      <a:pt x="2" y="23"/>
                    </a:cubicBezTo>
                    <a:cubicBezTo>
                      <a:pt x="2" y="23"/>
                      <a:pt x="2" y="23"/>
                      <a:pt x="1" y="22"/>
                    </a:cubicBezTo>
                    <a:cubicBezTo>
                      <a:pt x="1" y="21"/>
                      <a:pt x="1" y="21"/>
                      <a:pt x="1" y="21"/>
                    </a:cubicBezTo>
                    <a:cubicBezTo>
                      <a:pt x="0" y="21"/>
                      <a:pt x="0" y="21"/>
                      <a:pt x="0" y="20"/>
                    </a:cubicBezTo>
                    <a:cubicBezTo>
                      <a:pt x="1" y="3"/>
                      <a:pt x="1" y="3"/>
                      <a:pt x="1" y="3"/>
                    </a:cubicBezTo>
                    <a:cubicBezTo>
                      <a:pt x="2" y="2"/>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5448" y="3532"/>
                <a:ext cx="37" cy="46"/>
              </a:xfrm>
              <a:custGeom>
                <a:avLst/>
                <a:gdLst>
                  <a:gd name="T0" fmla="*/ 16 w 19"/>
                  <a:gd name="T1" fmla="*/ 5 h 24"/>
                  <a:gd name="T2" fmla="*/ 13 w 19"/>
                  <a:gd name="T3" fmla="*/ 5 h 24"/>
                  <a:gd name="T4" fmla="*/ 13 w 19"/>
                  <a:gd name="T5" fmla="*/ 10 h 24"/>
                  <a:gd name="T6" fmla="*/ 12 w 19"/>
                  <a:gd name="T7" fmla="*/ 15 h 24"/>
                  <a:gd name="T8" fmla="*/ 11 w 19"/>
                  <a:gd name="T9" fmla="*/ 19 h 24"/>
                  <a:gd name="T10" fmla="*/ 11 w 19"/>
                  <a:gd name="T11" fmla="*/ 24 h 24"/>
                  <a:gd name="T12" fmla="*/ 11 w 19"/>
                  <a:gd name="T13" fmla="*/ 24 h 24"/>
                  <a:gd name="T14" fmla="*/ 10 w 19"/>
                  <a:gd name="T15" fmla="*/ 24 h 24"/>
                  <a:gd name="T16" fmla="*/ 9 w 19"/>
                  <a:gd name="T17" fmla="*/ 24 h 24"/>
                  <a:gd name="T18" fmla="*/ 8 w 19"/>
                  <a:gd name="T19" fmla="*/ 24 h 24"/>
                  <a:gd name="T20" fmla="*/ 7 w 19"/>
                  <a:gd name="T21" fmla="*/ 24 h 24"/>
                  <a:gd name="T22" fmla="*/ 7 w 19"/>
                  <a:gd name="T23" fmla="*/ 23 h 24"/>
                  <a:gd name="T24" fmla="*/ 6 w 19"/>
                  <a:gd name="T25" fmla="*/ 23 h 24"/>
                  <a:gd name="T26" fmla="*/ 6 w 19"/>
                  <a:gd name="T27" fmla="*/ 22 h 24"/>
                  <a:gd name="T28" fmla="*/ 6 w 19"/>
                  <a:gd name="T29" fmla="*/ 19 h 24"/>
                  <a:gd name="T30" fmla="*/ 6 w 19"/>
                  <a:gd name="T31" fmla="*/ 15 h 24"/>
                  <a:gd name="T32" fmla="*/ 7 w 19"/>
                  <a:gd name="T33" fmla="*/ 11 h 24"/>
                  <a:gd name="T34" fmla="*/ 7 w 19"/>
                  <a:gd name="T35" fmla="*/ 7 h 24"/>
                  <a:gd name="T36" fmla="*/ 6 w 19"/>
                  <a:gd name="T37" fmla="*/ 7 h 24"/>
                  <a:gd name="T38" fmla="*/ 4 w 19"/>
                  <a:gd name="T39" fmla="*/ 7 h 24"/>
                  <a:gd name="T40" fmla="*/ 3 w 19"/>
                  <a:gd name="T41" fmla="*/ 8 h 24"/>
                  <a:gd name="T42" fmla="*/ 2 w 19"/>
                  <a:gd name="T43" fmla="*/ 7 h 24"/>
                  <a:gd name="T44" fmla="*/ 1 w 19"/>
                  <a:gd name="T45" fmla="*/ 6 h 24"/>
                  <a:gd name="T46" fmla="*/ 0 w 19"/>
                  <a:gd name="T47" fmla="*/ 4 h 24"/>
                  <a:gd name="T48" fmla="*/ 0 w 19"/>
                  <a:gd name="T49" fmla="*/ 4 h 24"/>
                  <a:gd name="T50" fmla="*/ 1 w 19"/>
                  <a:gd name="T51" fmla="*/ 3 h 24"/>
                  <a:gd name="T52" fmla="*/ 4 w 19"/>
                  <a:gd name="T53" fmla="*/ 2 h 24"/>
                  <a:gd name="T54" fmla="*/ 8 w 19"/>
                  <a:gd name="T55" fmla="*/ 1 h 24"/>
                  <a:gd name="T56" fmla="*/ 12 w 19"/>
                  <a:gd name="T57" fmla="*/ 1 h 24"/>
                  <a:gd name="T58" fmla="*/ 16 w 19"/>
                  <a:gd name="T59" fmla="*/ 0 h 24"/>
                  <a:gd name="T60" fmla="*/ 17 w 19"/>
                  <a:gd name="T61" fmla="*/ 0 h 24"/>
                  <a:gd name="T62" fmla="*/ 17 w 19"/>
                  <a:gd name="T63" fmla="*/ 1 h 24"/>
                  <a:gd name="T64" fmla="*/ 18 w 19"/>
                  <a:gd name="T65" fmla="*/ 2 h 24"/>
                  <a:gd name="T66" fmla="*/ 19 w 19"/>
                  <a:gd name="T67" fmla="*/ 3 h 24"/>
                  <a:gd name="T68" fmla="*/ 19 w 19"/>
                  <a:gd name="T69" fmla="*/ 4 h 24"/>
                  <a:gd name="T70" fmla="*/ 18 w 19"/>
                  <a:gd name="T71" fmla="*/ 4 h 24"/>
                  <a:gd name="T72" fmla="*/ 16 w 19"/>
                  <a:gd name="T7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24">
                    <a:moveTo>
                      <a:pt x="16" y="5"/>
                    </a:moveTo>
                    <a:cubicBezTo>
                      <a:pt x="15" y="5"/>
                      <a:pt x="14" y="5"/>
                      <a:pt x="13" y="5"/>
                    </a:cubicBezTo>
                    <a:cubicBezTo>
                      <a:pt x="13" y="7"/>
                      <a:pt x="13" y="8"/>
                      <a:pt x="13" y="10"/>
                    </a:cubicBezTo>
                    <a:cubicBezTo>
                      <a:pt x="13" y="12"/>
                      <a:pt x="12" y="13"/>
                      <a:pt x="12" y="15"/>
                    </a:cubicBezTo>
                    <a:cubicBezTo>
                      <a:pt x="12" y="16"/>
                      <a:pt x="12" y="18"/>
                      <a:pt x="11" y="19"/>
                    </a:cubicBezTo>
                    <a:cubicBezTo>
                      <a:pt x="11" y="21"/>
                      <a:pt x="11" y="22"/>
                      <a:pt x="11" y="24"/>
                    </a:cubicBezTo>
                    <a:cubicBezTo>
                      <a:pt x="11" y="24"/>
                      <a:pt x="11" y="24"/>
                      <a:pt x="11" y="24"/>
                    </a:cubicBezTo>
                    <a:cubicBezTo>
                      <a:pt x="10" y="24"/>
                      <a:pt x="10" y="24"/>
                      <a:pt x="10" y="24"/>
                    </a:cubicBezTo>
                    <a:cubicBezTo>
                      <a:pt x="9" y="24"/>
                      <a:pt x="9" y="24"/>
                      <a:pt x="9" y="24"/>
                    </a:cubicBezTo>
                    <a:cubicBezTo>
                      <a:pt x="9" y="24"/>
                      <a:pt x="9" y="24"/>
                      <a:pt x="8" y="24"/>
                    </a:cubicBezTo>
                    <a:cubicBezTo>
                      <a:pt x="8" y="24"/>
                      <a:pt x="8" y="24"/>
                      <a:pt x="7" y="24"/>
                    </a:cubicBezTo>
                    <a:cubicBezTo>
                      <a:pt x="7" y="23"/>
                      <a:pt x="7" y="23"/>
                      <a:pt x="7" y="23"/>
                    </a:cubicBezTo>
                    <a:cubicBezTo>
                      <a:pt x="6" y="23"/>
                      <a:pt x="6" y="23"/>
                      <a:pt x="6" y="23"/>
                    </a:cubicBezTo>
                    <a:cubicBezTo>
                      <a:pt x="6" y="22"/>
                      <a:pt x="6" y="22"/>
                      <a:pt x="6" y="22"/>
                    </a:cubicBezTo>
                    <a:cubicBezTo>
                      <a:pt x="6" y="21"/>
                      <a:pt x="6" y="20"/>
                      <a:pt x="6" y="19"/>
                    </a:cubicBezTo>
                    <a:cubicBezTo>
                      <a:pt x="6" y="18"/>
                      <a:pt x="6" y="16"/>
                      <a:pt x="6" y="15"/>
                    </a:cubicBezTo>
                    <a:cubicBezTo>
                      <a:pt x="6" y="13"/>
                      <a:pt x="6" y="12"/>
                      <a:pt x="7" y="11"/>
                    </a:cubicBezTo>
                    <a:cubicBezTo>
                      <a:pt x="7" y="9"/>
                      <a:pt x="7" y="8"/>
                      <a:pt x="7" y="7"/>
                    </a:cubicBezTo>
                    <a:cubicBezTo>
                      <a:pt x="7" y="7"/>
                      <a:pt x="6" y="7"/>
                      <a:pt x="6" y="7"/>
                    </a:cubicBezTo>
                    <a:cubicBezTo>
                      <a:pt x="5" y="7"/>
                      <a:pt x="5" y="7"/>
                      <a:pt x="4" y="7"/>
                    </a:cubicBezTo>
                    <a:cubicBezTo>
                      <a:pt x="4" y="8"/>
                      <a:pt x="4" y="8"/>
                      <a:pt x="3" y="8"/>
                    </a:cubicBezTo>
                    <a:cubicBezTo>
                      <a:pt x="3" y="8"/>
                      <a:pt x="3" y="7"/>
                      <a:pt x="2" y="7"/>
                    </a:cubicBezTo>
                    <a:cubicBezTo>
                      <a:pt x="2" y="7"/>
                      <a:pt x="2" y="6"/>
                      <a:pt x="1" y="6"/>
                    </a:cubicBezTo>
                    <a:cubicBezTo>
                      <a:pt x="1" y="5"/>
                      <a:pt x="1" y="5"/>
                      <a:pt x="0" y="4"/>
                    </a:cubicBezTo>
                    <a:cubicBezTo>
                      <a:pt x="0" y="4"/>
                      <a:pt x="0" y="4"/>
                      <a:pt x="0" y="4"/>
                    </a:cubicBezTo>
                    <a:cubicBezTo>
                      <a:pt x="1" y="3"/>
                      <a:pt x="1" y="3"/>
                      <a:pt x="1" y="3"/>
                    </a:cubicBezTo>
                    <a:cubicBezTo>
                      <a:pt x="2" y="3"/>
                      <a:pt x="3" y="3"/>
                      <a:pt x="4" y="2"/>
                    </a:cubicBezTo>
                    <a:cubicBezTo>
                      <a:pt x="5" y="2"/>
                      <a:pt x="7" y="2"/>
                      <a:pt x="8" y="1"/>
                    </a:cubicBezTo>
                    <a:cubicBezTo>
                      <a:pt x="9" y="1"/>
                      <a:pt x="11" y="1"/>
                      <a:pt x="12" y="1"/>
                    </a:cubicBezTo>
                    <a:cubicBezTo>
                      <a:pt x="13" y="1"/>
                      <a:pt x="14" y="0"/>
                      <a:pt x="16" y="0"/>
                    </a:cubicBezTo>
                    <a:cubicBezTo>
                      <a:pt x="16" y="0"/>
                      <a:pt x="16" y="0"/>
                      <a:pt x="17" y="0"/>
                    </a:cubicBezTo>
                    <a:cubicBezTo>
                      <a:pt x="17" y="1"/>
                      <a:pt x="17" y="1"/>
                      <a:pt x="17" y="1"/>
                    </a:cubicBezTo>
                    <a:cubicBezTo>
                      <a:pt x="18" y="1"/>
                      <a:pt x="18" y="1"/>
                      <a:pt x="18" y="2"/>
                    </a:cubicBezTo>
                    <a:cubicBezTo>
                      <a:pt x="19" y="2"/>
                      <a:pt x="19" y="3"/>
                      <a:pt x="19" y="3"/>
                    </a:cubicBezTo>
                    <a:cubicBezTo>
                      <a:pt x="19" y="4"/>
                      <a:pt x="19" y="4"/>
                      <a:pt x="19" y="4"/>
                    </a:cubicBezTo>
                    <a:cubicBezTo>
                      <a:pt x="19" y="4"/>
                      <a:pt x="19" y="4"/>
                      <a:pt x="18" y="4"/>
                    </a:cubicBezTo>
                    <a:cubicBezTo>
                      <a:pt x="17" y="5"/>
                      <a:pt x="17" y="5"/>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noEditPoints="1"/>
              </p:cNvSpPr>
              <p:nvPr/>
            </p:nvSpPr>
            <p:spPr bwMode="auto">
              <a:xfrm>
                <a:off x="5502" y="3528"/>
                <a:ext cx="33" cy="46"/>
              </a:xfrm>
              <a:custGeom>
                <a:avLst/>
                <a:gdLst>
                  <a:gd name="T0" fmla="*/ 16 w 17"/>
                  <a:gd name="T1" fmla="*/ 4 h 24"/>
                  <a:gd name="T2" fmla="*/ 16 w 17"/>
                  <a:gd name="T3" fmla="*/ 6 h 24"/>
                  <a:gd name="T4" fmla="*/ 17 w 17"/>
                  <a:gd name="T5" fmla="*/ 10 h 24"/>
                  <a:gd name="T6" fmla="*/ 17 w 17"/>
                  <a:gd name="T7" fmla="*/ 14 h 24"/>
                  <a:gd name="T8" fmla="*/ 15 w 17"/>
                  <a:gd name="T9" fmla="*/ 18 h 24"/>
                  <a:gd name="T10" fmla="*/ 13 w 17"/>
                  <a:gd name="T11" fmla="*/ 22 h 24"/>
                  <a:gd name="T12" fmla="*/ 11 w 17"/>
                  <a:gd name="T13" fmla="*/ 23 h 24"/>
                  <a:gd name="T14" fmla="*/ 8 w 17"/>
                  <a:gd name="T15" fmla="*/ 24 h 24"/>
                  <a:gd name="T16" fmla="*/ 6 w 17"/>
                  <a:gd name="T17" fmla="*/ 24 h 24"/>
                  <a:gd name="T18" fmla="*/ 4 w 17"/>
                  <a:gd name="T19" fmla="*/ 23 h 24"/>
                  <a:gd name="T20" fmla="*/ 3 w 17"/>
                  <a:gd name="T21" fmla="*/ 22 h 24"/>
                  <a:gd name="T22" fmla="*/ 2 w 17"/>
                  <a:gd name="T23" fmla="*/ 21 h 24"/>
                  <a:gd name="T24" fmla="*/ 0 w 17"/>
                  <a:gd name="T25" fmla="*/ 18 h 24"/>
                  <a:gd name="T26" fmla="*/ 0 w 17"/>
                  <a:gd name="T27" fmla="*/ 15 h 24"/>
                  <a:gd name="T28" fmla="*/ 0 w 17"/>
                  <a:gd name="T29" fmla="*/ 12 h 24"/>
                  <a:gd name="T30" fmla="*/ 1 w 17"/>
                  <a:gd name="T31" fmla="*/ 8 h 24"/>
                  <a:gd name="T32" fmla="*/ 2 w 17"/>
                  <a:gd name="T33" fmla="*/ 5 h 24"/>
                  <a:gd name="T34" fmla="*/ 4 w 17"/>
                  <a:gd name="T35" fmla="*/ 2 h 24"/>
                  <a:gd name="T36" fmla="*/ 6 w 17"/>
                  <a:gd name="T37" fmla="*/ 1 h 24"/>
                  <a:gd name="T38" fmla="*/ 9 w 17"/>
                  <a:gd name="T39" fmla="*/ 0 h 24"/>
                  <a:gd name="T40" fmla="*/ 12 w 17"/>
                  <a:gd name="T41" fmla="*/ 1 h 24"/>
                  <a:gd name="T42" fmla="*/ 14 w 17"/>
                  <a:gd name="T43" fmla="*/ 2 h 24"/>
                  <a:gd name="T44" fmla="*/ 16 w 17"/>
                  <a:gd name="T45" fmla="*/ 4 h 24"/>
                  <a:gd name="T46" fmla="*/ 9 w 17"/>
                  <a:gd name="T47" fmla="*/ 6 h 24"/>
                  <a:gd name="T48" fmla="*/ 8 w 17"/>
                  <a:gd name="T49" fmla="*/ 7 h 24"/>
                  <a:gd name="T50" fmla="*/ 7 w 17"/>
                  <a:gd name="T51" fmla="*/ 10 h 24"/>
                  <a:gd name="T52" fmla="*/ 6 w 17"/>
                  <a:gd name="T53" fmla="*/ 13 h 24"/>
                  <a:gd name="T54" fmla="*/ 6 w 17"/>
                  <a:gd name="T55" fmla="*/ 15 h 24"/>
                  <a:gd name="T56" fmla="*/ 6 w 17"/>
                  <a:gd name="T57" fmla="*/ 18 h 24"/>
                  <a:gd name="T58" fmla="*/ 6 w 17"/>
                  <a:gd name="T59" fmla="*/ 20 h 24"/>
                  <a:gd name="T60" fmla="*/ 7 w 17"/>
                  <a:gd name="T61" fmla="*/ 20 h 24"/>
                  <a:gd name="T62" fmla="*/ 8 w 17"/>
                  <a:gd name="T63" fmla="*/ 20 h 24"/>
                  <a:gd name="T64" fmla="*/ 10 w 17"/>
                  <a:gd name="T65" fmla="*/ 19 h 24"/>
                  <a:gd name="T66" fmla="*/ 10 w 17"/>
                  <a:gd name="T67" fmla="*/ 17 h 24"/>
                  <a:gd name="T68" fmla="*/ 11 w 17"/>
                  <a:gd name="T69" fmla="*/ 14 h 24"/>
                  <a:gd name="T70" fmla="*/ 11 w 17"/>
                  <a:gd name="T71" fmla="*/ 11 h 24"/>
                  <a:gd name="T72" fmla="*/ 11 w 17"/>
                  <a:gd name="T73" fmla="*/ 8 h 24"/>
                  <a:gd name="T74" fmla="*/ 11 w 17"/>
                  <a:gd name="T75" fmla="*/ 6 h 24"/>
                  <a:gd name="T76" fmla="*/ 10 w 17"/>
                  <a:gd name="T77" fmla="*/ 5 h 24"/>
                  <a:gd name="T78" fmla="*/ 9 w 17"/>
                  <a:gd name="T7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24">
                    <a:moveTo>
                      <a:pt x="16" y="4"/>
                    </a:moveTo>
                    <a:cubicBezTo>
                      <a:pt x="16" y="4"/>
                      <a:pt x="16" y="5"/>
                      <a:pt x="16" y="6"/>
                    </a:cubicBezTo>
                    <a:cubicBezTo>
                      <a:pt x="17" y="7"/>
                      <a:pt x="17" y="8"/>
                      <a:pt x="17" y="10"/>
                    </a:cubicBezTo>
                    <a:cubicBezTo>
                      <a:pt x="17" y="11"/>
                      <a:pt x="17" y="13"/>
                      <a:pt x="17" y="14"/>
                    </a:cubicBezTo>
                    <a:cubicBezTo>
                      <a:pt x="16" y="16"/>
                      <a:pt x="16" y="17"/>
                      <a:pt x="15" y="18"/>
                    </a:cubicBezTo>
                    <a:cubicBezTo>
                      <a:pt x="15" y="20"/>
                      <a:pt x="14" y="21"/>
                      <a:pt x="13" y="22"/>
                    </a:cubicBezTo>
                    <a:cubicBezTo>
                      <a:pt x="12" y="23"/>
                      <a:pt x="12" y="23"/>
                      <a:pt x="11" y="23"/>
                    </a:cubicBezTo>
                    <a:cubicBezTo>
                      <a:pt x="10" y="24"/>
                      <a:pt x="9" y="24"/>
                      <a:pt x="8" y="24"/>
                    </a:cubicBezTo>
                    <a:cubicBezTo>
                      <a:pt x="8" y="24"/>
                      <a:pt x="7" y="24"/>
                      <a:pt x="6" y="24"/>
                    </a:cubicBezTo>
                    <a:cubicBezTo>
                      <a:pt x="6" y="23"/>
                      <a:pt x="5" y="23"/>
                      <a:pt x="4" y="23"/>
                    </a:cubicBezTo>
                    <a:cubicBezTo>
                      <a:pt x="4" y="23"/>
                      <a:pt x="3" y="23"/>
                      <a:pt x="3" y="22"/>
                    </a:cubicBezTo>
                    <a:cubicBezTo>
                      <a:pt x="2" y="22"/>
                      <a:pt x="2" y="21"/>
                      <a:pt x="2" y="21"/>
                    </a:cubicBezTo>
                    <a:cubicBezTo>
                      <a:pt x="1" y="20"/>
                      <a:pt x="1" y="19"/>
                      <a:pt x="0" y="18"/>
                    </a:cubicBezTo>
                    <a:cubicBezTo>
                      <a:pt x="0" y="17"/>
                      <a:pt x="0" y="16"/>
                      <a:pt x="0" y="15"/>
                    </a:cubicBezTo>
                    <a:cubicBezTo>
                      <a:pt x="0" y="14"/>
                      <a:pt x="0" y="13"/>
                      <a:pt x="0" y="12"/>
                    </a:cubicBezTo>
                    <a:cubicBezTo>
                      <a:pt x="0" y="11"/>
                      <a:pt x="0" y="9"/>
                      <a:pt x="1" y="8"/>
                    </a:cubicBezTo>
                    <a:cubicBezTo>
                      <a:pt x="1" y="7"/>
                      <a:pt x="2" y="6"/>
                      <a:pt x="2" y="5"/>
                    </a:cubicBezTo>
                    <a:cubicBezTo>
                      <a:pt x="3" y="4"/>
                      <a:pt x="3" y="3"/>
                      <a:pt x="4" y="2"/>
                    </a:cubicBezTo>
                    <a:cubicBezTo>
                      <a:pt x="5" y="2"/>
                      <a:pt x="6" y="1"/>
                      <a:pt x="6" y="1"/>
                    </a:cubicBezTo>
                    <a:cubicBezTo>
                      <a:pt x="7" y="1"/>
                      <a:pt x="8" y="0"/>
                      <a:pt x="9" y="0"/>
                    </a:cubicBezTo>
                    <a:cubicBezTo>
                      <a:pt x="10" y="1"/>
                      <a:pt x="11" y="1"/>
                      <a:pt x="12" y="1"/>
                    </a:cubicBezTo>
                    <a:cubicBezTo>
                      <a:pt x="13" y="1"/>
                      <a:pt x="13" y="2"/>
                      <a:pt x="14" y="2"/>
                    </a:cubicBezTo>
                    <a:cubicBezTo>
                      <a:pt x="15" y="2"/>
                      <a:pt x="15" y="3"/>
                      <a:pt x="16" y="4"/>
                    </a:cubicBezTo>
                    <a:close/>
                    <a:moveTo>
                      <a:pt x="9" y="6"/>
                    </a:moveTo>
                    <a:cubicBezTo>
                      <a:pt x="8" y="6"/>
                      <a:pt x="8" y="7"/>
                      <a:pt x="8" y="7"/>
                    </a:cubicBezTo>
                    <a:cubicBezTo>
                      <a:pt x="7" y="8"/>
                      <a:pt x="7" y="9"/>
                      <a:pt x="7" y="10"/>
                    </a:cubicBezTo>
                    <a:cubicBezTo>
                      <a:pt x="6" y="11"/>
                      <a:pt x="6" y="12"/>
                      <a:pt x="6" y="13"/>
                    </a:cubicBezTo>
                    <a:cubicBezTo>
                      <a:pt x="6" y="13"/>
                      <a:pt x="6" y="14"/>
                      <a:pt x="6" y="15"/>
                    </a:cubicBezTo>
                    <a:cubicBezTo>
                      <a:pt x="6" y="16"/>
                      <a:pt x="6" y="17"/>
                      <a:pt x="6" y="18"/>
                    </a:cubicBezTo>
                    <a:cubicBezTo>
                      <a:pt x="6" y="18"/>
                      <a:pt x="6" y="19"/>
                      <a:pt x="6" y="20"/>
                    </a:cubicBezTo>
                    <a:cubicBezTo>
                      <a:pt x="7" y="20"/>
                      <a:pt x="7" y="20"/>
                      <a:pt x="7" y="20"/>
                    </a:cubicBezTo>
                    <a:cubicBezTo>
                      <a:pt x="8" y="21"/>
                      <a:pt x="8" y="20"/>
                      <a:pt x="8" y="20"/>
                    </a:cubicBezTo>
                    <a:cubicBezTo>
                      <a:pt x="9" y="20"/>
                      <a:pt x="9" y="19"/>
                      <a:pt x="10" y="19"/>
                    </a:cubicBezTo>
                    <a:cubicBezTo>
                      <a:pt x="10" y="18"/>
                      <a:pt x="10" y="17"/>
                      <a:pt x="10" y="17"/>
                    </a:cubicBezTo>
                    <a:cubicBezTo>
                      <a:pt x="11" y="16"/>
                      <a:pt x="11" y="15"/>
                      <a:pt x="11" y="14"/>
                    </a:cubicBezTo>
                    <a:cubicBezTo>
                      <a:pt x="11" y="13"/>
                      <a:pt x="11" y="12"/>
                      <a:pt x="11" y="11"/>
                    </a:cubicBezTo>
                    <a:cubicBezTo>
                      <a:pt x="11" y="10"/>
                      <a:pt x="11" y="9"/>
                      <a:pt x="11" y="8"/>
                    </a:cubicBezTo>
                    <a:cubicBezTo>
                      <a:pt x="11" y="7"/>
                      <a:pt x="11" y="7"/>
                      <a:pt x="11" y="6"/>
                    </a:cubicBezTo>
                    <a:cubicBezTo>
                      <a:pt x="11" y="5"/>
                      <a:pt x="10" y="5"/>
                      <a:pt x="10" y="5"/>
                    </a:cubicBezTo>
                    <a:cubicBezTo>
                      <a:pt x="10" y="5"/>
                      <a:pt x="9" y="5"/>
                      <a:pt x="9"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5537" y="3524"/>
                <a:ext cx="37" cy="46"/>
              </a:xfrm>
              <a:custGeom>
                <a:avLst/>
                <a:gdLst>
                  <a:gd name="T0" fmla="*/ 12 w 19"/>
                  <a:gd name="T1" fmla="*/ 8 h 24"/>
                  <a:gd name="T2" fmla="*/ 13 w 19"/>
                  <a:gd name="T3" fmla="*/ 2 h 24"/>
                  <a:gd name="T4" fmla="*/ 14 w 19"/>
                  <a:gd name="T5" fmla="*/ 1 h 24"/>
                  <a:gd name="T6" fmla="*/ 15 w 19"/>
                  <a:gd name="T7" fmla="*/ 1 h 24"/>
                  <a:gd name="T8" fmla="*/ 16 w 19"/>
                  <a:gd name="T9" fmla="*/ 1 h 24"/>
                  <a:gd name="T10" fmla="*/ 16 w 19"/>
                  <a:gd name="T11" fmla="*/ 1 h 24"/>
                  <a:gd name="T12" fmla="*/ 17 w 19"/>
                  <a:gd name="T13" fmla="*/ 1 h 24"/>
                  <a:gd name="T14" fmla="*/ 18 w 19"/>
                  <a:gd name="T15" fmla="*/ 2 h 24"/>
                  <a:gd name="T16" fmla="*/ 19 w 19"/>
                  <a:gd name="T17" fmla="*/ 2 h 24"/>
                  <a:gd name="T18" fmla="*/ 19 w 19"/>
                  <a:gd name="T19" fmla="*/ 4 h 24"/>
                  <a:gd name="T20" fmla="*/ 18 w 19"/>
                  <a:gd name="T21" fmla="*/ 8 h 24"/>
                  <a:gd name="T22" fmla="*/ 17 w 19"/>
                  <a:gd name="T23" fmla="*/ 13 h 24"/>
                  <a:gd name="T24" fmla="*/ 16 w 19"/>
                  <a:gd name="T25" fmla="*/ 18 h 24"/>
                  <a:gd name="T26" fmla="*/ 15 w 19"/>
                  <a:gd name="T27" fmla="*/ 23 h 24"/>
                  <a:gd name="T28" fmla="*/ 14 w 19"/>
                  <a:gd name="T29" fmla="*/ 23 h 24"/>
                  <a:gd name="T30" fmla="*/ 11 w 19"/>
                  <a:gd name="T31" fmla="*/ 23 h 24"/>
                  <a:gd name="T32" fmla="*/ 10 w 19"/>
                  <a:gd name="T33" fmla="*/ 21 h 24"/>
                  <a:gd name="T34" fmla="*/ 9 w 19"/>
                  <a:gd name="T35" fmla="*/ 20 h 24"/>
                  <a:gd name="T36" fmla="*/ 8 w 19"/>
                  <a:gd name="T37" fmla="*/ 17 h 24"/>
                  <a:gd name="T38" fmla="*/ 7 w 19"/>
                  <a:gd name="T39" fmla="*/ 15 h 24"/>
                  <a:gd name="T40" fmla="*/ 6 w 19"/>
                  <a:gd name="T41" fmla="*/ 12 h 24"/>
                  <a:gd name="T42" fmla="*/ 6 w 19"/>
                  <a:gd name="T43" fmla="*/ 16 h 24"/>
                  <a:gd name="T44" fmla="*/ 5 w 19"/>
                  <a:gd name="T45" fmla="*/ 19 h 24"/>
                  <a:gd name="T46" fmla="*/ 5 w 19"/>
                  <a:gd name="T47" fmla="*/ 22 h 24"/>
                  <a:gd name="T48" fmla="*/ 5 w 19"/>
                  <a:gd name="T49" fmla="*/ 24 h 24"/>
                  <a:gd name="T50" fmla="*/ 5 w 19"/>
                  <a:gd name="T51" fmla="*/ 24 h 24"/>
                  <a:gd name="T52" fmla="*/ 4 w 19"/>
                  <a:gd name="T53" fmla="*/ 24 h 24"/>
                  <a:gd name="T54" fmla="*/ 2 w 19"/>
                  <a:gd name="T55" fmla="*/ 24 h 24"/>
                  <a:gd name="T56" fmla="*/ 1 w 19"/>
                  <a:gd name="T57" fmla="*/ 24 h 24"/>
                  <a:gd name="T58" fmla="*/ 0 w 19"/>
                  <a:gd name="T59" fmla="*/ 23 h 24"/>
                  <a:gd name="T60" fmla="*/ 0 w 19"/>
                  <a:gd name="T61" fmla="*/ 22 h 24"/>
                  <a:gd name="T62" fmla="*/ 0 w 19"/>
                  <a:gd name="T63" fmla="*/ 20 h 24"/>
                  <a:gd name="T64" fmla="*/ 0 w 19"/>
                  <a:gd name="T65" fmla="*/ 17 h 24"/>
                  <a:gd name="T66" fmla="*/ 0 w 19"/>
                  <a:gd name="T67" fmla="*/ 13 h 24"/>
                  <a:gd name="T68" fmla="*/ 0 w 19"/>
                  <a:gd name="T69" fmla="*/ 10 h 24"/>
                  <a:gd name="T70" fmla="*/ 1 w 19"/>
                  <a:gd name="T71" fmla="*/ 6 h 24"/>
                  <a:gd name="T72" fmla="*/ 1 w 19"/>
                  <a:gd name="T73" fmla="*/ 3 h 24"/>
                  <a:gd name="T74" fmla="*/ 1 w 19"/>
                  <a:gd name="T75" fmla="*/ 2 h 24"/>
                  <a:gd name="T76" fmla="*/ 3 w 19"/>
                  <a:gd name="T77" fmla="*/ 2 h 24"/>
                  <a:gd name="T78" fmla="*/ 5 w 19"/>
                  <a:gd name="T79" fmla="*/ 2 h 24"/>
                  <a:gd name="T80" fmla="*/ 7 w 19"/>
                  <a:gd name="T81" fmla="*/ 3 h 24"/>
                  <a:gd name="T82" fmla="*/ 8 w 19"/>
                  <a:gd name="T83" fmla="*/ 3 h 24"/>
                  <a:gd name="T84" fmla="*/ 9 w 19"/>
                  <a:gd name="T85" fmla="*/ 5 h 24"/>
                  <a:gd name="T86" fmla="*/ 9 w 19"/>
                  <a:gd name="T87" fmla="*/ 7 h 24"/>
                  <a:gd name="T88" fmla="*/ 10 w 19"/>
                  <a:gd name="T89" fmla="*/ 9 h 24"/>
                  <a:gd name="T90" fmla="*/ 11 w 19"/>
                  <a:gd name="T91" fmla="*/ 12 h 24"/>
                  <a:gd name="T92" fmla="*/ 11 w 19"/>
                  <a:gd name="T93" fmla="*/ 15 h 24"/>
                  <a:gd name="T94" fmla="*/ 12 w 19"/>
                  <a:gd name="T9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24">
                    <a:moveTo>
                      <a:pt x="12" y="8"/>
                    </a:moveTo>
                    <a:cubicBezTo>
                      <a:pt x="12" y="6"/>
                      <a:pt x="13" y="4"/>
                      <a:pt x="13" y="2"/>
                    </a:cubicBezTo>
                    <a:cubicBezTo>
                      <a:pt x="13" y="1"/>
                      <a:pt x="13" y="1"/>
                      <a:pt x="14" y="1"/>
                    </a:cubicBezTo>
                    <a:cubicBezTo>
                      <a:pt x="14" y="1"/>
                      <a:pt x="14" y="0"/>
                      <a:pt x="15" y="1"/>
                    </a:cubicBezTo>
                    <a:cubicBezTo>
                      <a:pt x="16" y="1"/>
                      <a:pt x="16" y="1"/>
                      <a:pt x="16" y="1"/>
                    </a:cubicBezTo>
                    <a:cubicBezTo>
                      <a:pt x="16" y="1"/>
                      <a:pt x="16" y="1"/>
                      <a:pt x="16" y="1"/>
                    </a:cubicBezTo>
                    <a:cubicBezTo>
                      <a:pt x="17" y="1"/>
                      <a:pt x="17" y="1"/>
                      <a:pt x="17" y="1"/>
                    </a:cubicBezTo>
                    <a:cubicBezTo>
                      <a:pt x="18" y="2"/>
                      <a:pt x="18" y="2"/>
                      <a:pt x="18" y="2"/>
                    </a:cubicBezTo>
                    <a:cubicBezTo>
                      <a:pt x="18" y="2"/>
                      <a:pt x="19" y="2"/>
                      <a:pt x="19" y="2"/>
                    </a:cubicBezTo>
                    <a:cubicBezTo>
                      <a:pt x="19" y="3"/>
                      <a:pt x="19" y="3"/>
                      <a:pt x="19" y="4"/>
                    </a:cubicBezTo>
                    <a:cubicBezTo>
                      <a:pt x="18" y="5"/>
                      <a:pt x="18" y="6"/>
                      <a:pt x="18" y="8"/>
                    </a:cubicBezTo>
                    <a:cubicBezTo>
                      <a:pt x="17" y="10"/>
                      <a:pt x="17" y="11"/>
                      <a:pt x="17" y="13"/>
                    </a:cubicBezTo>
                    <a:cubicBezTo>
                      <a:pt x="17" y="15"/>
                      <a:pt x="16" y="17"/>
                      <a:pt x="16" y="18"/>
                    </a:cubicBezTo>
                    <a:cubicBezTo>
                      <a:pt x="16" y="20"/>
                      <a:pt x="16" y="21"/>
                      <a:pt x="15" y="23"/>
                    </a:cubicBezTo>
                    <a:cubicBezTo>
                      <a:pt x="15" y="23"/>
                      <a:pt x="15" y="23"/>
                      <a:pt x="14" y="23"/>
                    </a:cubicBezTo>
                    <a:cubicBezTo>
                      <a:pt x="13" y="23"/>
                      <a:pt x="12" y="23"/>
                      <a:pt x="11" y="23"/>
                    </a:cubicBezTo>
                    <a:cubicBezTo>
                      <a:pt x="11" y="23"/>
                      <a:pt x="10" y="22"/>
                      <a:pt x="10" y="21"/>
                    </a:cubicBezTo>
                    <a:cubicBezTo>
                      <a:pt x="9" y="21"/>
                      <a:pt x="9" y="20"/>
                      <a:pt x="9" y="20"/>
                    </a:cubicBezTo>
                    <a:cubicBezTo>
                      <a:pt x="8" y="19"/>
                      <a:pt x="8" y="18"/>
                      <a:pt x="8" y="17"/>
                    </a:cubicBezTo>
                    <a:cubicBezTo>
                      <a:pt x="7" y="17"/>
                      <a:pt x="7" y="16"/>
                      <a:pt x="7" y="15"/>
                    </a:cubicBezTo>
                    <a:cubicBezTo>
                      <a:pt x="6" y="14"/>
                      <a:pt x="6" y="13"/>
                      <a:pt x="6" y="12"/>
                    </a:cubicBezTo>
                    <a:cubicBezTo>
                      <a:pt x="6" y="13"/>
                      <a:pt x="6" y="14"/>
                      <a:pt x="6" y="16"/>
                    </a:cubicBezTo>
                    <a:cubicBezTo>
                      <a:pt x="5" y="17"/>
                      <a:pt x="5" y="18"/>
                      <a:pt x="5" y="19"/>
                    </a:cubicBezTo>
                    <a:cubicBezTo>
                      <a:pt x="5" y="20"/>
                      <a:pt x="5" y="21"/>
                      <a:pt x="5" y="22"/>
                    </a:cubicBezTo>
                    <a:cubicBezTo>
                      <a:pt x="5" y="22"/>
                      <a:pt x="5" y="23"/>
                      <a:pt x="5" y="24"/>
                    </a:cubicBezTo>
                    <a:cubicBezTo>
                      <a:pt x="5" y="24"/>
                      <a:pt x="5" y="24"/>
                      <a:pt x="5" y="24"/>
                    </a:cubicBezTo>
                    <a:cubicBezTo>
                      <a:pt x="4" y="24"/>
                      <a:pt x="4" y="24"/>
                      <a:pt x="4" y="24"/>
                    </a:cubicBezTo>
                    <a:cubicBezTo>
                      <a:pt x="3" y="24"/>
                      <a:pt x="3" y="24"/>
                      <a:pt x="2" y="24"/>
                    </a:cubicBezTo>
                    <a:cubicBezTo>
                      <a:pt x="2" y="24"/>
                      <a:pt x="1" y="24"/>
                      <a:pt x="1" y="24"/>
                    </a:cubicBezTo>
                    <a:cubicBezTo>
                      <a:pt x="1" y="24"/>
                      <a:pt x="0" y="23"/>
                      <a:pt x="0" y="23"/>
                    </a:cubicBezTo>
                    <a:cubicBezTo>
                      <a:pt x="0" y="23"/>
                      <a:pt x="0" y="23"/>
                      <a:pt x="0" y="22"/>
                    </a:cubicBezTo>
                    <a:cubicBezTo>
                      <a:pt x="0" y="22"/>
                      <a:pt x="0" y="21"/>
                      <a:pt x="0" y="20"/>
                    </a:cubicBezTo>
                    <a:cubicBezTo>
                      <a:pt x="0" y="19"/>
                      <a:pt x="0" y="18"/>
                      <a:pt x="0" y="17"/>
                    </a:cubicBezTo>
                    <a:cubicBezTo>
                      <a:pt x="0" y="16"/>
                      <a:pt x="0" y="15"/>
                      <a:pt x="0" y="13"/>
                    </a:cubicBezTo>
                    <a:cubicBezTo>
                      <a:pt x="0" y="12"/>
                      <a:pt x="0" y="11"/>
                      <a:pt x="0" y="10"/>
                    </a:cubicBezTo>
                    <a:cubicBezTo>
                      <a:pt x="0" y="8"/>
                      <a:pt x="0" y="7"/>
                      <a:pt x="1" y="6"/>
                    </a:cubicBezTo>
                    <a:cubicBezTo>
                      <a:pt x="1" y="5"/>
                      <a:pt x="1" y="4"/>
                      <a:pt x="1" y="3"/>
                    </a:cubicBezTo>
                    <a:cubicBezTo>
                      <a:pt x="1" y="2"/>
                      <a:pt x="1" y="2"/>
                      <a:pt x="1" y="2"/>
                    </a:cubicBezTo>
                    <a:cubicBezTo>
                      <a:pt x="2" y="2"/>
                      <a:pt x="2" y="2"/>
                      <a:pt x="3" y="2"/>
                    </a:cubicBezTo>
                    <a:cubicBezTo>
                      <a:pt x="3" y="2"/>
                      <a:pt x="4" y="2"/>
                      <a:pt x="5" y="2"/>
                    </a:cubicBezTo>
                    <a:cubicBezTo>
                      <a:pt x="5" y="2"/>
                      <a:pt x="6" y="2"/>
                      <a:pt x="7" y="3"/>
                    </a:cubicBezTo>
                    <a:cubicBezTo>
                      <a:pt x="7" y="3"/>
                      <a:pt x="8" y="3"/>
                      <a:pt x="8" y="3"/>
                    </a:cubicBezTo>
                    <a:cubicBezTo>
                      <a:pt x="8" y="4"/>
                      <a:pt x="8" y="4"/>
                      <a:pt x="9" y="5"/>
                    </a:cubicBezTo>
                    <a:cubicBezTo>
                      <a:pt x="9" y="5"/>
                      <a:pt x="9" y="6"/>
                      <a:pt x="9" y="7"/>
                    </a:cubicBezTo>
                    <a:cubicBezTo>
                      <a:pt x="9" y="8"/>
                      <a:pt x="9" y="8"/>
                      <a:pt x="10" y="9"/>
                    </a:cubicBezTo>
                    <a:cubicBezTo>
                      <a:pt x="10" y="10"/>
                      <a:pt x="10" y="11"/>
                      <a:pt x="11" y="12"/>
                    </a:cubicBezTo>
                    <a:cubicBezTo>
                      <a:pt x="11" y="13"/>
                      <a:pt x="11" y="14"/>
                      <a:pt x="11" y="15"/>
                    </a:cubicBezTo>
                    <a:cubicBezTo>
                      <a:pt x="11" y="12"/>
                      <a:pt x="12" y="10"/>
                      <a:pt x="1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5572" y="3522"/>
                <a:ext cx="31" cy="46"/>
              </a:xfrm>
              <a:custGeom>
                <a:avLst/>
                <a:gdLst>
                  <a:gd name="T0" fmla="*/ 4 w 16"/>
                  <a:gd name="T1" fmla="*/ 2 h 24"/>
                  <a:gd name="T2" fmla="*/ 7 w 16"/>
                  <a:gd name="T3" fmla="*/ 1 h 24"/>
                  <a:gd name="T4" fmla="*/ 10 w 16"/>
                  <a:gd name="T5" fmla="*/ 0 h 24"/>
                  <a:gd name="T6" fmla="*/ 13 w 16"/>
                  <a:gd name="T7" fmla="*/ 0 h 24"/>
                  <a:gd name="T8" fmla="*/ 15 w 16"/>
                  <a:gd name="T9" fmla="*/ 1 h 24"/>
                  <a:gd name="T10" fmla="*/ 15 w 16"/>
                  <a:gd name="T11" fmla="*/ 2 h 24"/>
                  <a:gd name="T12" fmla="*/ 16 w 16"/>
                  <a:gd name="T13" fmla="*/ 3 h 24"/>
                  <a:gd name="T14" fmla="*/ 16 w 16"/>
                  <a:gd name="T15" fmla="*/ 4 h 24"/>
                  <a:gd name="T16" fmla="*/ 15 w 16"/>
                  <a:gd name="T17" fmla="*/ 4 h 24"/>
                  <a:gd name="T18" fmla="*/ 12 w 16"/>
                  <a:gd name="T19" fmla="*/ 5 h 24"/>
                  <a:gd name="T20" fmla="*/ 8 w 16"/>
                  <a:gd name="T21" fmla="*/ 6 h 24"/>
                  <a:gd name="T22" fmla="*/ 8 w 16"/>
                  <a:gd name="T23" fmla="*/ 8 h 24"/>
                  <a:gd name="T24" fmla="*/ 7 w 16"/>
                  <a:gd name="T25" fmla="*/ 11 h 24"/>
                  <a:gd name="T26" fmla="*/ 9 w 16"/>
                  <a:gd name="T27" fmla="*/ 11 h 24"/>
                  <a:gd name="T28" fmla="*/ 10 w 16"/>
                  <a:gd name="T29" fmla="*/ 10 h 24"/>
                  <a:gd name="T30" fmla="*/ 11 w 16"/>
                  <a:gd name="T31" fmla="*/ 10 h 24"/>
                  <a:gd name="T32" fmla="*/ 12 w 16"/>
                  <a:gd name="T33" fmla="*/ 11 h 24"/>
                  <a:gd name="T34" fmla="*/ 13 w 16"/>
                  <a:gd name="T35" fmla="*/ 12 h 24"/>
                  <a:gd name="T36" fmla="*/ 13 w 16"/>
                  <a:gd name="T37" fmla="*/ 13 h 24"/>
                  <a:gd name="T38" fmla="*/ 13 w 16"/>
                  <a:gd name="T39" fmla="*/ 14 h 24"/>
                  <a:gd name="T40" fmla="*/ 12 w 16"/>
                  <a:gd name="T41" fmla="*/ 14 h 24"/>
                  <a:gd name="T42" fmla="*/ 9 w 16"/>
                  <a:gd name="T43" fmla="*/ 15 h 24"/>
                  <a:gd name="T44" fmla="*/ 6 w 16"/>
                  <a:gd name="T45" fmla="*/ 16 h 24"/>
                  <a:gd name="T46" fmla="*/ 6 w 16"/>
                  <a:gd name="T47" fmla="*/ 18 h 24"/>
                  <a:gd name="T48" fmla="*/ 6 w 16"/>
                  <a:gd name="T49" fmla="*/ 19 h 24"/>
                  <a:gd name="T50" fmla="*/ 8 w 16"/>
                  <a:gd name="T51" fmla="*/ 18 h 24"/>
                  <a:gd name="T52" fmla="*/ 10 w 16"/>
                  <a:gd name="T53" fmla="*/ 18 h 24"/>
                  <a:gd name="T54" fmla="*/ 12 w 16"/>
                  <a:gd name="T55" fmla="*/ 18 h 24"/>
                  <a:gd name="T56" fmla="*/ 12 w 16"/>
                  <a:gd name="T57" fmla="*/ 19 h 24"/>
                  <a:gd name="T58" fmla="*/ 13 w 16"/>
                  <a:gd name="T59" fmla="*/ 20 h 24"/>
                  <a:gd name="T60" fmla="*/ 13 w 16"/>
                  <a:gd name="T61" fmla="*/ 20 h 24"/>
                  <a:gd name="T62" fmla="*/ 13 w 16"/>
                  <a:gd name="T63" fmla="*/ 21 h 24"/>
                  <a:gd name="T64" fmla="*/ 13 w 16"/>
                  <a:gd name="T65" fmla="*/ 22 h 24"/>
                  <a:gd name="T66" fmla="*/ 9 w 16"/>
                  <a:gd name="T67" fmla="*/ 23 h 24"/>
                  <a:gd name="T68" fmla="*/ 6 w 16"/>
                  <a:gd name="T69" fmla="*/ 23 h 24"/>
                  <a:gd name="T70" fmla="*/ 4 w 16"/>
                  <a:gd name="T71" fmla="*/ 24 h 24"/>
                  <a:gd name="T72" fmla="*/ 3 w 16"/>
                  <a:gd name="T73" fmla="*/ 23 h 24"/>
                  <a:gd name="T74" fmla="*/ 3 w 16"/>
                  <a:gd name="T75" fmla="*/ 23 h 24"/>
                  <a:gd name="T76" fmla="*/ 2 w 16"/>
                  <a:gd name="T77" fmla="*/ 22 h 24"/>
                  <a:gd name="T78" fmla="*/ 1 w 16"/>
                  <a:gd name="T79" fmla="*/ 21 h 24"/>
                  <a:gd name="T80" fmla="*/ 0 w 16"/>
                  <a:gd name="T81" fmla="*/ 20 h 24"/>
                  <a:gd name="T82" fmla="*/ 1 w 16"/>
                  <a:gd name="T83" fmla="*/ 3 h 24"/>
                  <a:gd name="T84" fmla="*/ 4 w 16"/>
                  <a:gd name="T8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24">
                    <a:moveTo>
                      <a:pt x="4" y="2"/>
                    </a:moveTo>
                    <a:cubicBezTo>
                      <a:pt x="5" y="2"/>
                      <a:pt x="6" y="1"/>
                      <a:pt x="7" y="1"/>
                    </a:cubicBezTo>
                    <a:cubicBezTo>
                      <a:pt x="8" y="1"/>
                      <a:pt x="9" y="0"/>
                      <a:pt x="10" y="0"/>
                    </a:cubicBezTo>
                    <a:cubicBezTo>
                      <a:pt x="11" y="0"/>
                      <a:pt x="12" y="0"/>
                      <a:pt x="13" y="0"/>
                    </a:cubicBezTo>
                    <a:cubicBezTo>
                      <a:pt x="14" y="0"/>
                      <a:pt x="14" y="0"/>
                      <a:pt x="15" y="1"/>
                    </a:cubicBezTo>
                    <a:cubicBezTo>
                      <a:pt x="15" y="1"/>
                      <a:pt x="15" y="1"/>
                      <a:pt x="15" y="2"/>
                    </a:cubicBezTo>
                    <a:cubicBezTo>
                      <a:pt x="16" y="2"/>
                      <a:pt x="16" y="2"/>
                      <a:pt x="16" y="3"/>
                    </a:cubicBezTo>
                    <a:cubicBezTo>
                      <a:pt x="16" y="3"/>
                      <a:pt x="16" y="4"/>
                      <a:pt x="16" y="4"/>
                    </a:cubicBezTo>
                    <a:cubicBezTo>
                      <a:pt x="16" y="4"/>
                      <a:pt x="15" y="4"/>
                      <a:pt x="15" y="4"/>
                    </a:cubicBezTo>
                    <a:cubicBezTo>
                      <a:pt x="14" y="4"/>
                      <a:pt x="13" y="5"/>
                      <a:pt x="12" y="5"/>
                    </a:cubicBezTo>
                    <a:cubicBezTo>
                      <a:pt x="10" y="5"/>
                      <a:pt x="9" y="5"/>
                      <a:pt x="8" y="6"/>
                    </a:cubicBezTo>
                    <a:cubicBezTo>
                      <a:pt x="8" y="6"/>
                      <a:pt x="8" y="7"/>
                      <a:pt x="8" y="8"/>
                    </a:cubicBezTo>
                    <a:cubicBezTo>
                      <a:pt x="7" y="9"/>
                      <a:pt x="7" y="10"/>
                      <a:pt x="7" y="11"/>
                    </a:cubicBezTo>
                    <a:cubicBezTo>
                      <a:pt x="8" y="11"/>
                      <a:pt x="8" y="11"/>
                      <a:pt x="9" y="11"/>
                    </a:cubicBezTo>
                    <a:cubicBezTo>
                      <a:pt x="9" y="10"/>
                      <a:pt x="10" y="10"/>
                      <a:pt x="10" y="10"/>
                    </a:cubicBezTo>
                    <a:cubicBezTo>
                      <a:pt x="11" y="10"/>
                      <a:pt x="11" y="10"/>
                      <a:pt x="11" y="10"/>
                    </a:cubicBezTo>
                    <a:cubicBezTo>
                      <a:pt x="12" y="11"/>
                      <a:pt x="12" y="11"/>
                      <a:pt x="12" y="11"/>
                    </a:cubicBezTo>
                    <a:cubicBezTo>
                      <a:pt x="13" y="12"/>
                      <a:pt x="13" y="12"/>
                      <a:pt x="13" y="12"/>
                    </a:cubicBezTo>
                    <a:cubicBezTo>
                      <a:pt x="13" y="13"/>
                      <a:pt x="13" y="13"/>
                      <a:pt x="13" y="13"/>
                    </a:cubicBezTo>
                    <a:cubicBezTo>
                      <a:pt x="13" y="13"/>
                      <a:pt x="13" y="14"/>
                      <a:pt x="13" y="14"/>
                    </a:cubicBezTo>
                    <a:cubicBezTo>
                      <a:pt x="13" y="14"/>
                      <a:pt x="13" y="14"/>
                      <a:pt x="12" y="14"/>
                    </a:cubicBezTo>
                    <a:cubicBezTo>
                      <a:pt x="11" y="15"/>
                      <a:pt x="10" y="15"/>
                      <a:pt x="9" y="15"/>
                    </a:cubicBezTo>
                    <a:cubicBezTo>
                      <a:pt x="8" y="15"/>
                      <a:pt x="7" y="16"/>
                      <a:pt x="6" y="16"/>
                    </a:cubicBezTo>
                    <a:cubicBezTo>
                      <a:pt x="6" y="16"/>
                      <a:pt x="6" y="17"/>
                      <a:pt x="6" y="18"/>
                    </a:cubicBezTo>
                    <a:cubicBezTo>
                      <a:pt x="6" y="18"/>
                      <a:pt x="6" y="19"/>
                      <a:pt x="6" y="19"/>
                    </a:cubicBezTo>
                    <a:cubicBezTo>
                      <a:pt x="6" y="19"/>
                      <a:pt x="7" y="19"/>
                      <a:pt x="8" y="18"/>
                    </a:cubicBezTo>
                    <a:cubicBezTo>
                      <a:pt x="9" y="18"/>
                      <a:pt x="10" y="18"/>
                      <a:pt x="10" y="18"/>
                    </a:cubicBezTo>
                    <a:cubicBezTo>
                      <a:pt x="11" y="18"/>
                      <a:pt x="11" y="18"/>
                      <a:pt x="12" y="18"/>
                    </a:cubicBezTo>
                    <a:cubicBezTo>
                      <a:pt x="12" y="19"/>
                      <a:pt x="12" y="19"/>
                      <a:pt x="12" y="19"/>
                    </a:cubicBezTo>
                    <a:cubicBezTo>
                      <a:pt x="13" y="20"/>
                      <a:pt x="13" y="20"/>
                      <a:pt x="13" y="20"/>
                    </a:cubicBezTo>
                    <a:cubicBezTo>
                      <a:pt x="13" y="20"/>
                      <a:pt x="13" y="20"/>
                      <a:pt x="13" y="20"/>
                    </a:cubicBezTo>
                    <a:cubicBezTo>
                      <a:pt x="13" y="21"/>
                      <a:pt x="13" y="21"/>
                      <a:pt x="13" y="21"/>
                    </a:cubicBezTo>
                    <a:cubicBezTo>
                      <a:pt x="13" y="21"/>
                      <a:pt x="13" y="21"/>
                      <a:pt x="13" y="22"/>
                    </a:cubicBezTo>
                    <a:cubicBezTo>
                      <a:pt x="11" y="22"/>
                      <a:pt x="10" y="22"/>
                      <a:pt x="9" y="23"/>
                    </a:cubicBezTo>
                    <a:cubicBezTo>
                      <a:pt x="8" y="23"/>
                      <a:pt x="7" y="23"/>
                      <a:pt x="6" y="23"/>
                    </a:cubicBezTo>
                    <a:cubicBezTo>
                      <a:pt x="5" y="24"/>
                      <a:pt x="5" y="24"/>
                      <a:pt x="4" y="24"/>
                    </a:cubicBezTo>
                    <a:cubicBezTo>
                      <a:pt x="4" y="24"/>
                      <a:pt x="4" y="24"/>
                      <a:pt x="3" y="23"/>
                    </a:cubicBezTo>
                    <a:cubicBezTo>
                      <a:pt x="3" y="23"/>
                      <a:pt x="3" y="23"/>
                      <a:pt x="3" y="23"/>
                    </a:cubicBezTo>
                    <a:cubicBezTo>
                      <a:pt x="2" y="23"/>
                      <a:pt x="2" y="22"/>
                      <a:pt x="2" y="22"/>
                    </a:cubicBezTo>
                    <a:cubicBezTo>
                      <a:pt x="1" y="21"/>
                      <a:pt x="1" y="21"/>
                      <a:pt x="1" y="21"/>
                    </a:cubicBezTo>
                    <a:cubicBezTo>
                      <a:pt x="1" y="21"/>
                      <a:pt x="0" y="21"/>
                      <a:pt x="0" y="20"/>
                    </a:cubicBezTo>
                    <a:cubicBezTo>
                      <a:pt x="1" y="3"/>
                      <a:pt x="1" y="3"/>
                      <a:pt x="1" y="3"/>
                    </a:cubicBezTo>
                    <a:cubicBezTo>
                      <a:pt x="2" y="2"/>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5408" y="3596"/>
                <a:ext cx="67" cy="104"/>
              </a:xfrm>
              <a:custGeom>
                <a:avLst/>
                <a:gdLst>
                  <a:gd name="T0" fmla="*/ 25 w 35"/>
                  <a:gd name="T1" fmla="*/ 11 h 54"/>
                  <a:gd name="T2" fmla="*/ 17 w 35"/>
                  <a:gd name="T3" fmla="*/ 13 h 54"/>
                  <a:gd name="T4" fmla="*/ 16 w 35"/>
                  <a:gd name="T5" fmla="*/ 18 h 54"/>
                  <a:gd name="T6" fmla="*/ 15 w 35"/>
                  <a:gd name="T7" fmla="*/ 25 h 54"/>
                  <a:gd name="T8" fmla="*/ 18 w 35"/>
                  <a:gd name="T9" fmla="*/ 24 h 54"/>
                  <a:gd name="T10" fmla="*/ 22 w 35"/>
                  <a:gd name="T11" fmla="*/ 24 h 54"/>
                  <a:gd name="T12" fmla="*/ 26 w 35"/>
                  <a:gd name="T13" fmla="*/ 25 h 54"/>
                  <a:gd name="T14" fmla="*/ 28 w 35"/>
                  <a:gd name="T15" fmla="*/ 27 h 54"/>
                  <a:gd name="T16" fmla="*/ 29 w 35"/>
                  <a:gd name="T17" fmla="*/ 30 h 54"/>
                  <a:gd name="T18" fmla="*/ 29 w 35"/>
                  <a:gd name="T19" fmla="*/ 31 h 54"/>
                  <a:gd name="T20" fmla="*/ 27 w 35"/>
                  <a:gd name="T21" fmla="*/ 32 h 54"/>
                  <a:gd name="T22" fmla="*/ 20 w 35"/>
                  <a:gd name="T23" fmla="*/ 34 h 54"/>
                  <a:gd name="T24" fmla="*/ 13 w 35"/>
                  <a:gd name="T25" fmla="*/ 36 h 54"/>
                  <a:gd name="T26" fmla="*/ 12 w 35"/>
                  <a:gd name="T27" fmla="*/ 45 h 54"/>
                  <a:gd name="T28" fmla="*/ 11 w 35"/>
                  <a:gd name="T29" fmla="*/ 52 h 54"/>
                  <a:gd name="T30" fmla="*/ 10 w 35"/>
                  <a:gd name="T31" fmla="*/ 54 h 54"/>
                  <a:gd name="T32" fmla="*/ 8 w 35"/>
                  <a:gd name="T33" fmla="*/ 54 h 54"/>
                  <a:gd name="T34" fmla="*/ 5 w 35"/>
                  <a:gd name="T35" fmla="*/ 53 h 54"/>
                  <a:gd name="T36" fmla="*/ 2 w 35"/>
                  <a:gd name="T37" fmla="*/ 53 h 54"/>
                  <a:gd name="T38" fmla="*/ 1 w 35"/>
                  <a:gd name="T39" fmla="*/ 51 h 54"/>
                  <a:gd name="T40" fmla="*/ 0 w 35"/>
                  <a:gd name="T41" fmla="*/ 49 h 54"/>
                  <a:gd name="T42" fmla="*/ 0 w 35"/>
                  <a:gd name="T43" fmla="*/ 44 h 54"/>
                  <a:gd name="T44" fmla="*/ 1 w 35"/>
                  <a:gd name="T45" fmla="*/ 37 h 54"/>
                  <a:gd name="T46" fmla="*/ 1 w 35"/>
                  <a:gd name="T47" fmla="*/ 29 h 54"/>
                  <a:gd name="T48" fmla="*/ 1 w 35"/>
                  <a:gd name="T49" fmla="*/ 20 h 54"/>
                  <a:gd name="T50" fmla="*/ 1 w 35"/>
                  <a:gd name="T51" fmla="*/ 12 h 54"/>
                  <a:gd name="T52" fmla="*/ 1 w 35"/>
                  <a:gd name="T53" fmla="*/ 5 h 54"/>
                  <a:gd name="T54" fmla="*/ 6 w 35"/>
                  <a:gd name="T55" fmla="*/ 4 h 54"/>
                  <a:gd name="T56" fmla="*/ 13 w 35"/>
                  <a:gd name="T57" fmla="*/ 2 h 54"/>
                  <a:gd name="T58" fmla="*/ 20 w 35"/>
                  <a:gd name="T59" fmla="*/ 1 h 54"/>
                  <a:gd name="T60" fmla="*/ 27 w 35"/>
                  <a:gd name="T61" fmla="*/ 0 h 54"/>
                  <a:gd name="T62" fmla="*/ 29 w 35"/>
                  <a:gd name="T63" fmla="*/ 0 h 54"/>
                  <a:gd name="T64" fmla="*/ 30 w 35"/>
                  <a:gd name="T65" fmla="*/ 0 h 54"/>
                  <a:gd name="T66" fmla="*/ 31 w 35"/>
                  <a:gd name="T67" fmla="*/ 0 h 54"/>
                  <a:gd name="T68" fmla="*/ 32 w 35"/>
                  <a:gd name="T69" fmla="*/ 2 h 54"/>
                  <a:gd name="T70" fmla="*/ 34 w 35"/>
                  <a:gd name="T71" fmla="*/ 7 h 54"/>
                  <a:gd name="T72" fmla="*/ 34 w 35"/>
                  <a:gd name="T73" fmla="*/ 9 h 54"/>
                  <a:gd name="T74" fmla="*/ 32 w 35"/>
                  <a:gd name="T75" fmla="*/ 10 h 54"/>
                  <a:gd name="T76" fmla="*/ 25 w 35"/>
                  <a:gd name="T77"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54">
                    <a:moveTo>
                      <a:pt x="25" y="11"/>
                    </a:moveTo>
                    <a:cubicBezTo>
                      <a:pt x="22" y="12"/>
                      <a:pt x="20" y="12"/>
                      <a:pt x="17" y="13"/>
                    </a:cubicBezTo>
                    <a:cubicBezTo>
                      <a:pt x="17" y="15"/>
                      <a:pt x="16" y="17"/>
                      <a:pt x="16" y="18"/>
                    </a:cubicBezTo>
                    <a:cubicBezTo>
                      <a:pt x="16" y="20"/>
                      <a:pt x="15" y="23"/>
                      <a:pt x="15" y="25"/>
                    </a:cubicBezTo>
                    <a:cubicBezTo>
                      <a:pt x="16" y="24"/>
                      <a:pt x="17" y="24"/>
                      <a:pt x="18" y="24"/>
                    </a:cubicBezTo>
                    <a:cubicBezTo>
                      <a:pt x="20" y="24"/>
                      <a:pt x="21" y="24"/>
                      <a:pt x="22" y="24"/>
                    </a:cubicBezTo>
                    <a:cubicBezTo>
                      <a:pt x="24" y="23"/>
                      <a:pt x="25" y="24"/>
                      <a:pt x="26" y="25"/>
                    </a:cubicBezTo>
                    <a:cubicBezTo>
                      <a:pt x="27" y="26"/>
                      <a:pt x="27" y="26"/>
                      <a:pt x="28" y="27"/>
                    </a:cubicBezTo>
                    <a:cubicBezTo>
                      <a:pt x="28" y="28"/>
                      <a:pt x="28" y="29"/>
                      <a:pt x="29" y="30"/>
                    </a:cubicBezTo>
                    <a:cubicBezTo>
                      <a:pt x="29" y="30"/>
                      <a:pt x="29" y="31"/>
                      <a:pt x="29" y="31"/>
                    </a:cubicBezTo>
                    <a:cubicBezTo>
                      <a:pt x="28" y="32"/>
                      <a:pt x="28" y="32"/>
                      <a:pt x="27" y="32"/>
                    </a:cubicBezTo>
                    <a:cubicBezTo>
                      <a:pt x="25" y="33"/>
                      <a:pt x="22" y="33"/>
                      <a:pt x="20" y="34"/>
                    </a:cubicBezTo>
                    <a:cubicBezTo>
                      <a:pt x="18" y="35"/>
                      <a:pt x="16" y="35"/>
                      <a:pt x="13" y="36"/>
                    </a:cubicBezTo>
                    <a:cubicBezTo>
                      <a:pt x="13" y="39"/>
                      <a:pt x="13" y="42"/>
                      <a:pt x="12" y="45"/>
                    </a:cubicBezTo>
                    <a:cubicBezTo>
                      <a:pt x="12" y="48"/>
                      <a:pt x="12" y="50"/>
                      <a:pt x="11" y="52"/>
                    </a:cubicBezTo>
                    <a:cubicBezTo>
                      <a:pt x="11" y="53"/>
                      <a:pt x="11" y="53"/>
                      <a:pt x="10" y="54"/>
                    </a:cubicBezTo>
                    <a:cubicBezTo>
                      <a:pt x="10" y="54"/>
                      <a:pt x="9" y="54"/>
                      <a:pt x="8" y="54"/>
                    </a:cubicBezTo>
                    <a:cubicBezTo>
                      <a:pt x="7" y="54"/>
                      <a:pt x="6" y="54"/>
                      <a:pt x="5" y="53"/>
                    </a:cubicBezTo>
                    <a:cubicBezTo>
                      <a:pt x="4" y="53"/>
                      <a:pt x="3" y="53"/>
                      <a:pt x="2" y="53"/>
                    </a:cubicBezTo>
                    <a:cubicBezTo>
                      <a:pt x="1" y="52"/>
                      <a:pt x="1" y="52"/>
                      <a:pt x="1" y="51"/>
                    </a:cubicBezTo>
                    <a:cubicBezTo>
                      <a:pt x="0" y="51"/>
                      <a:pt x="0" y="50"/>
                      <a:pt x="0" y="49"/>
                    </a:cubicBezTo>
                    <a:cubicBezTo>
                      <a:pt x="0" y="48"/>
                      <a:pt x="0" y="46"/>
                      <a:pt x="0" y="44"/>
                    </a:cubicBezTo>
                    <a:cubicBezTo>
                      <a:pt x="0" y="42"/>
                      <a:pt x="0" y="40"/>
                      <a:pt x="1" y="37"/>
                    </a:cubicBezTo>
                    <a:cubicBezTo>
                      <a:pt x="1" y="35"/>
                      <a:pt x="1" y="32"/>
                      <a:pt x="1" y="29"/>
                    </a:cubicBezTo>
                    <a:cubicBezTo>
                      <a:pt x="1" y="26"/>
                      <a:pt x="1" y="23"/>
                      <a:pt x="1" y="20"/>
                    </a:cubicBezTo>
                    <a:cubicBezTo>
                      <a:pt x="1" y="17"/>
                      <a:pt x="2" y="15"/>
                      <a:pt x="1" y="12"/>
                    </a:cubicBezTo>
                    <a:cubicBezTo>
                      <a:pt x="1" y="10"/>
                      <a:pt x="1" y="7"/>
                      <a:pt x="1" y="5"/>
                    </a:cubicBezTo>
                    <a:cubicBezTo>
                      <a:pt x="3" y="5"/>
                      <a:pt x="4" y="4"/>
                      <a:pt x="6" y="4"/>
                    </a:cubicBezTo>
                    <a:cubicBezTo>
                      <a:pt x="9" y="3"/>
                      <a:pt x="11" y="3"/>
                      <a:pt x="13" y="2"/>
                    </a:cubicBezTo>
                    <a:cubicBezTo>
                      <a:pt x="15" y="2"/>
                      <a:pt x="18" y="1"/>
                      <a:pt x="20" y="1"/>
                    </a:cubicBezTo>
                    <a:cubicBezTo>
                      <a:pt x="22" y="0"/>
                      <a:pt x="25" y="0"/>
                      <a:pt x="27" y="0"/>
                    </a:cubicBezTo>
                    <a:cubicBezTo>
                      <a:pt x="28" y="0"/>
                      <a:pt x="28" y="0"/>
                      <a:pt x="29" y="0"/>
                    </a:cubicBezTo>
                    <a:cubicBezTo>
                      <a:pt x="29" y="0"/>
                      <a:pt x="30" y="0"/>
                      <a:pt x="30" y="0"/>
                    </a:cubicBezTo>
                    <a:cubicBezTo>
                      <a:pt x="31" y="0"/>
                      <a:pt x="31" y="0"/>
                      <a:pt x="31" y="0"/>
                    </a:cubicBezTo>
                    <a:cubicBezTo>
                      <a:pt x="31" y="1"/>
                      <a:pt x="32" y="1"/>
                      <a:pt x="32" y="2"/>
                    </a:cubicBezTo>
                    <a:cubicBezTo>
                      <a:pt x="33" y="3"/>
                      <a:pt x="34" y="5"/>
                      <a:pt x="34" y="7"/>
                    </a:cubicBezTo>
                    <a:cubicBezTo>
                      <a:pt x="35" y="8"/>
                      <a:pt x="35" y="8"/>
                      <a:pt x="34" y="9"/>
                    </a:cubicBezTo>
                    <a:cubicBezTo>
                      <a:pt x="34" y="9"/>
                      <a:pt x="33" y="9"/>
                      <a:pt x="32" y="10"/>
                    </a:cubicBezTo>
                    <a:cubicBezTo>
                      <a:pt x="30" y="10"/>
                      <a:pt x="28" y="11"/>
                      <a:pt x="2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noEditPoints="1"/>
              </p:cNvSpPr>
              <p:nvPr/>
            </p:nvSpPr>
            <p:spPr bwMode="auto">
              <a:xfrm>
                <a:off x="5475" y="3588"/>
                <a:ext cx="80" cy="106"/>
              </a:xfrm>
              <a:custGeom>
                <a:avLst/>
                <a:gdLst>
                  <a:gd name="T0" fmla="*/ 11 w 41"/>
                  <a:gd name="T1" fmla="*/ 47 h 55"/>
                  <a:gd name="T2" fmla="*/ 10 w 41"/>
                  <a:gd name="T3" fmla="*/ 53 h 55"/>
                  <a:gd name="T4" fmla="*/ 10 w 41"/>
                  <a:gd name="T5" fmla="*/ 55 h 55"/>
                  <a:gd name="T6" fmla="*/ 8 w 41"/>
                  <a:gd name="T7" fmla="*/ 55 h 55"/>
                  <a:gd name="T8" fmla="*/ 5 w 41"/>
                  <a:gd name="T9" fmla="*/ 54 h 55"/>
                  <a:gd name="T10" fmla="*/ 3 w 41"/>
                  <a:gd name="T11" fmla="*/ 54 h 55"/>
                  <a:gd name="T12" fmla="*/ 1 w 41"/>
                  <a:gd name="T13" fmla="*/ 52 h 55"/>
                  <a:gd name="T14" fmla="*/ 0 w 41"/>
                  <a:gd name="T15" fmla="*/ 50 h 55"/>
                  <a:gd name="T16" fmla="*/ 0 w 41"/>
                  <a:gd name="T17" fmla="*/ 46 h 55"/>
                  <a:gd name="T18" fmla="*/ 0 w 41"/>
                  <a:gd name="T19" fmla="*/ 41 h 55"/>
                  <a:gd name="T20" fmla="*/ 0 w 41"/>
                  <a:gd name="T21" fmla="*/ 34 h 55"/>
                  <a:gd name="T22" fmla="*/ 1 w 41"/>
                  <a:gd name="T23" fmla="*/ 28 h 55"/>
                  <a:gd name="T24" fmla="*/ 1 w 41"/>
                  <a:gd name="T25" fmla="*/ 21 h 55"/>
                  <a:gd name="T26" fmla="*/ 2 w 41"/>
                  <a:gd name="T27" fmla="*/ 15 h 55"/>
                  <a:gd name="T28" fmla="*/ 3 w 41"/>
                  <a:gd name="T29" fmla="*/ 11 h 55"/>
                  <a:gd name="T30" fmla="*/ 4 w 41"/>
                  <a:gd name="T31" fmla="*/ 8 h 55"/>
                  <a:gd name="T32" fmla="*/ 11 w 41"/>
                  <a:gd name="T33" fmla="*/ 4 h 55"/>
                  <a:gd name="T34" fmla="*/ 19 w 41"/>
                  <a:gd name="T35" fmla="*/ 1 h 55"/>
                  <a:gd name="T36" fmla="*/ 26 w 41"/>
                  <a:gd name="T37" fmla="*/ 1 h 55"/>
                  <a:gd name="T38" fmla="*/ 32 w 41"/>
                  <a:gd name="T39" fmla="*/ 3 h 55"/>
                  <a:gd name="T40" fmla="*/ 37 w 41"/>
                  <a:gd name="T41" fmla="*/ 8 h 55"/>
                  <a:gd name="T42" fmla="*/ 40 w 41"/>
                  <a:gd name="T43" fmla="*/ 14 h 55"/>
                  <a:gd name="T44" fmla="*/ 40 w 41"/>
                  <a:gd name="T45" fmla="*/ 20 h 55"/>
                  <a:gd name="T46" fmla="*/ 34 w 41"/>
                  <a:gd name="T47" fmla="*/ 28 h 55"/>
                  <a:gd name="T48" fmla="*/ 23 w 41"/>
                  <a:gd name="T49" fmla="*/ 36 h 55"/>
                  <a:gd name="T50" fmla="*/ 26 w 41"/>
                  <a:gd name="T51" fmla="*/ 39 h 55"/>
                  <a:gd name="T52" fmla="*/ 30 w 41"/>
                  <a:gd name="T53" fmla="*/ 42 h 55"/>
                  <a:gd name="T54" fmla="*/ 34 w 41"/>
                  <a:gd name="T55" fmla="*/ 45 h 55"/>
                  <a:gd name="T56" fmla="*/ 37 w 41"/>
                  <a:gd name="T57" fmla="*/ 47 h 55"/>
                  <a:gd name="T58" fmla="*/ 38 w 41"/>
                  <a:gd name="T59" fmla="*/ 49 h 55"/>
                  <a:gd name="T60" fmla="*/ 37 w 41"/>
                  <a:gd name="T61" fmla="*/ 50 h 55"/>
                  <a:gd name="T62" fmla="*/ 36 w 41"/>
                  <a:gd name="T63" fmla="*/ 51 h 55"/>
                  <a:gd name="T64" fmla="*/ 34 w 41"/>
                  <a:gd name="T65" fmla="*/ 52 h 55"/>
                  <a:gd name="T66" fmla="*/ 31 w 41"/>
                  <a:gd name="T67" fmla="*/ 52 h 55"/>
                  <a:gd name="T68" fmla="*/ 27 w 41"/>
                  <a:gd name="T69" fmla="*/ 51 h 55"/>
                  <a:gd name="T70" fmla="*/ 24 w 41"/>
                  <a:gd name="T71" fmla="*/ 49 h 55"/>
                  <a:gd name="T72" fmla="*/ 20 w 41"/>
                  <a:gd name="T73" fmla="*/ 46 h 55"/>
                  <a:gd name="T74" fmla="*/ 16 w 41"/>
                  <a:gd name="T75" fmla="*/ 43 h 55"/>
                  <a:gd name="T76" fmla="*/ 12 w 41"/>
                  <a:gd name="T77" fmla="*/ 40 h 55"/>
                  <a:gd name="T78" fmla="*/ 11 w 41"/>
                  <a:gd name="T79" fmla="*/ 47 h 55"/>
                  <a:gd name="T80" fmla="*/ 15 w 41"/>
                  <a:gd name="T81" fmla="*/ 22 h 55"/>
                  <a:gd name="T82" fmla="*/ 14 w 41"/>
                  <a:gd name="T83" fmla="*/ 29 h 55"/>
                  <a:gd name="T84" fmla="*/ 21 w 41"/>
                  <a:gd name="T85" fmla="*/ 25 h 55"/>
                  <a:gd name="T86" fmla="*/ 25 w 41"/>
                  <a:gd name="T87" fmla="*/ 21 h 55"/>
                  <a:gd name="T88" fmla="*/ 28 w 41"/>
                  <a:gd name="T89" fmla="*/ 17 h 55"/>
                  <a:gd name="T90" fmla="*/ 28 w 41"/>
                  <a:gd name="T91" fmla="*/ 14 h 55"/>
                  <a:gd name="T92" fmla="*/ 24 w 41"/>
                  <a:gd name="T93" fmla="*/ 12 h 55"/>
                  <a:gd name="T94" fmla="*/ 20 w 41"/>
                  <a:gd name="T95" fmla="*/ 13 h 55"/>
                  <a:gd name="T96" fmla="*/ 16 w 41"/>
                  <a:gd name="T97" fmla="*/ 15 h 55"/>
                  <a:gd name="T98" fmla="*/ 15 w 41"/>
                  <a:gd name="T99"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55">
                    <a:moveTo>
                      <a:pt x="11" y="47"/>
                    </a:moveTo>
                    <a:cubicBezTo>
                      <a:pt x="11" y="49"/>
                      <a:pt x="11" y="51"/>
                      <a:pt x="10" y="53"/>
                    </a:cubicBezTo>
                    <a:cubicBezTo>
                      <a:pt x="10" y="54"/>
                      <a:pt x="10" y="54"/>
                      <a:pt x="10" y="55"/>
                    </a:cubicBezTo>
                    <a:cubicBezTo>
                      <a:pt x="9" y="55"/>
                      <a:pt x="9" y="55"/>
                      <a:pt x="8" y="55"/>
                    </a:cubicBezTo>
                    <a:cubicBezTo>
                      <a:pt x="7" y="55"/>
                      <a:pt x="6" y="55"/>
                      <a:pt x="5" y="54"/>
                    </a:cubicBezTo>
                    <a:cubicBezTo>
                      <a:pt x="4" y="54"/>
                      <a:pt x="3" y="54"/>
                      <a:pt x="3" y="54"/>
                    </a:cubicBezTo>
                    <a:cubicBezTo>
                      <a:pt x="2" y="53"/>
                      <a:pt x="1" y="53"/>
                      <a:pt x="1" y="52"/>
                    </a:cubicBezTo>
                    <a:cubicBezTo>
                      <a:pt x="0" y="52"/>
                      <a:pt x="0" y="51"/>
                      <a:pt x="0" y="50"/>
                    </a:cubicBezTo>
                    <a:cubicBezTo>
                      <a:pt x="0" y="49"/>
                      <a:pt x="0" y="48"/>
                      <a:pt x="0" y="46"/>
                    </a:cubicBezTo>
                    <a:cubicBezTo>
                      <a:pt x="0" y="45"/>
                      <a:pt x="0" y="43"/>
                      <a:pt x="0" y="41"/>
                    </a:cubicBezTo>
                    <a:cubicBezTo>
                      <a:pt x="0" y="39"/>
                      <a:pt x="0" y="37"/>
                      <a:pt x="0" y="34"/>
                    </a:cubicBezTo>
                    <a:cubicBezTo>
                      <a:pt x="0" y="32"/>
                      <a:pt x="1" y="30"/>
                      <a:pt x="1" y="28"/>
                    </a:cubicBezTo>
                    <a:cubicBezTo>
                      <a:pt x="1" y="25"/>
                      <a:pt x="1" y="23"/>
                      <a:pt x="1" y="21"/>
                    </a:cubicBezTo>
                    <a:cubicBezTo>
                      <a:pt x="1" y="19"/>
                      <a:pt x="1" y="17"/>
                      <a:pt x="2" y="15"/>
                    </a:cubicBezTo>
                    <a:cubicBezTo>
                      <a:pt x="2" y="13"/>
                      <a:pt x="2" y="12"/>
                      <a:pt x="3" y="11"/>
                    </a:cubicBezTo>
                    <a:cubicBezTo>
                      <a:pt x="3" y="9"/>
                      <a:pt x="3" y="9"/>
                      <a:pt x="4" y="8"/>
                    </a:cubicBezTo>
                    <a:cubicBezTo>
                      <a:pt x="6" y="7"/>
                      <a:pt x="9" y="6"/>
                      <a:pt x="11" y="4"/>
                    </a:cubicBezTo>
                    <a:cubicBezTo>
                      <a:pt x="14" y="3"/>
                      <a:pt x="16" y="2"/>
                      <a:pt x="19" y="1"/>
                    </a:cubicBezTo>
                    <a:cubicBezTo>
                      <a:pt x="21" y="1"/>
                      <a:pt x="24" y="0"/>
                      <a:pt x="26" y="1"/>
                    </a:cubicBezTo>
                    <a:cubicBezTo>
                      <a:pt x="28" y="1"/>
                      <a:pt x="31" y="2"/>
                      <a:pt x="32" y="3"/>
                    </a:cubicBezTo>
                    <a:cubicBezTo>
                      <a:pt x="34" y="5"/>
                      <a:pt x="35" y="6"/>
                      <a:pt x="37" y="8"/>
                    </a:cubicBezTo>
                    <a:cubicBezTo>
                      <a:pt x="38" y="9"/>
                      <a:pt x="39" y="11"/>
                      <a:pt x="40" y="14"/>
                    </a:cubicBezTo>
                    <a:cubicBezTo>
                      <a:pt x="41" y="16"/>
                      <a:pt x="41" y="18"/>
                      <a:pt x="40" y="20"/>
                    </a:cubicBezTo>
                    <a:cubicBezTo>
                      <a:pt x="39" y="23"/>
                      <a:pt x="37" y="26"/>
                      <a:pt x="34" y="28"/>
                    </a:cubicBezTo>
                    <a:cubicBezTo>
                      <a:pt x="31" y="31"/>
                      <a:pt x="27" y="33"/>
                      <a:pt x="23" y="36"/>
                    </a:cubicBezTo>
                    <a:cubicBezTo>
                      <a:pt x="24" y="37"/>
                      <a:pt x="25" y="38"/>
                      <a:pt x="26" y="39"/>
                    </a:cubicBezTo>
                    <a:cubicBezTo>
                      <a:pt x="27" y="40"/>
                      <a:pt x="29" y="41"/>
                      <a:pt x="30" y="42"/>
                    </a:cubicBezTo>
                    <a:cubicBezTo>
                      <a:pt x="31" y="43"/>
                      <a:pt x="32" y="44"/>
                      <a:pt x="34" y="45"/>
                    </a:cubicBezTo>
                    <a:cubicBezTo>
                      <a:pt x="35" y="46"/>
                      <a:pt x="36" y="47"/>
                      <a:pt x="37" y="47"/>
                    </a:cubicBezTo>
                    <a:cubicBezTo>
                      <a:pt x="38" y="48"/>
                      <a:pt x="38" y="48"/>
                      <a:pt x="38" y="49"/>
                    </a:cubicBezTo>
                    <a:cubicBezTo>
                      <a:pt x="38" y="49"/>
                      <a:pt x="38" y="50"/>
                      <a:pt x="37" y="50"/>
                    </a:cubicBezTo>
                    <a:cubicBezTo>
                      <a:pt x="37" y="51"/>
                      <a:pt x="36" y="51"/>
                      <a:pt x="36" y="51"/>
                    </a:cubicBezTo>
                    <a:cubicBezTo>
                      <a:pt x="35" y="52"/>
                      <a:pt x="34" y="52"/>
                      <a:pt x="34" y="52"/>
                    </a:cubicBezTo>
                    <a:cubicBezTo>
                      <a:pt x="33" y="52"/>
                      <a:pt x="32" y="52"/>
                      <a:pt x="31" y="52"/>
                    </a:cubicBezTo>
                    <a:cubicBezTo>
                      <a:pt x="30" y="52"/>
                      <a:pt x="29" y="52"/>
                      <a:pt x="27" y="51"/>
                    </a:cubicBezTo>
                    <a:cubicBezTo>
                      <a:pt x="26" y="51"/>
                      <a:pt x="25" y="50"/>
                      <a:pt x="24" y="49"/>
                    </a:cubicBezTo>
                    <a:cubicBezTo>
                      <a:pt x="23" y="48"/>
                      <a:pt x="21" y="47"/>
                      <a:pt x="20" y="46"/>
                    </a:cubicBezTo>
                    <a:cubicBezTo>
                      <a:pt x="19" y="45"/>
                      <a:pt x="17" y="44"/>
                      <a:pt x="16" y="43"/>
                    </a:cubicBezTo>
                    <a:cubicBezTo>
                      <a:pt x="14" y="42"/>
                      <a:pt x="13" y="41"/>
                      <a:pt x="12" y="40"/>
                    </a:cubicBezTo>
                    <a:cubicBezTo>
                      <a:pt x="12" y="42"/>
                      <a:pt x="11" y="45"/>
                      <a:pt x="11" y="47"/>
                    </a:cubicBezTo>
                    <a:close/>
                    <a:moveTo>
                      <a:pt x="15" y="22"/>
                    </a:moveTo>
                    <a:cubicBezTo>
                      <a:pt x="15" y="24"/>
                      <a:pt x="14" y="27"/>
                      <a:pt x="14" y="29"/>
                    </a:cubicBezTo>
                    <a:cubicBezTo>
                      <a:pt x="16" y="28"/>
                      <a:pt x="19" y="27"/>
                      <a:pt x="21" y="25"/>
                    </a:cubicBezTo>
                    <a:cubicBezTo>
                      <a:pt x="22" y="24"/>
                      <a:pt x="24" y="22"/>
                      <a:pt x="25" y="21"/>
                    </a:cubicBezTo>
                    <a:cubicBezTo>
                      <a:pt x="27" y="19"/>
                      <a:pt x="28" y="18"/>
                      <a:pt x="28" y="17"/>
                    </a:cubicBezTo>
                    <a:cubicBezTo>
                      <a:pt x="29" y="15"/>
                      <a:pt x="29" y="14"/>
                      <a:pt x="28" y="14"/>
                    </a:cubicBezTo>
                    <a:cubicBezTo>
                      <a:pt x="28" y="13"/>
                      <a:pt x="26" y="12"/>
                      <a:pt x="24" y="12"/>
                    </a:cubicBezTo>
                    <a:cubicBezTo>
                      <a:pt x="23" y="13"/>
                      <a:pt x="22" y="13"/>
                      <a:pt x="20" y="13"/>
                    </a:cubicBezTo>
                    <a:cubicBezTo>
                      <a:pt x="19" y="14"/>
                      <a:pt x="18" y="14"/>
                      <a:pt x="16" y="15"/>
                    </a:cubicBezTo>
                    <a:cubicBezTo>
                      <a:pt x="16" y="17"/>
                      <a:pt x="15" y="19"/>
                      <a:pt x="1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p:nvSpPr>
            <p:spPr bwMode="auto">
              <a:xfrm>
                <a:off x="5557" y="3580"/>
                <a:ext cx="65" cy="107"/>
              </a:xfrm>
              <a:custGeom>
                <a:avLst/>
                <a:gdLst>
                  <a:gd name="T0" fmla="*/ 7 w 34"/>
                  <a:gd name="T1" fmla="*/ 5 h 55"/>
                  <a:gd name="T2" fmla="*/ 14 w 34"/>
                  <a:gd name="T3" fmla="*/ 3 h 55"/>
                  <a:gd name="T4" fmla="*/ 20 w 34"/>
                  <a:gd name="T5" fmla="*/ 2 h 55"/>
                  <a:gd name="T6" fmla="*/ 28 w 34"/>
                  <a:gd name="T7" fmla="*/ 1 h 55"/>
                  <a:gd name="T8" fmla="*/ 32 w 34"/>
                  <a:gd name="T9" fmla="*/ 3 h 55"/>
                  <a:gd name="T10" fmla="*/ 33 w 34"/>
                  <a:gd name="T11" fmla="*/ 5 h 55"/>
                  <a:gd name="T12" fmla="*/ 34 w 34"/>
                  <a:gd name="T13" fmla="*/ 8 h 55"/>
                  <a:gd name="T14" fmla="*/ 34 w 34"/>
                  <a:gd name="T15" fmla="*/ 10 h 55"/>
                  <a:gd name="T16" fmla="*/ 32 w 34"/>
                  <a:gd name="T17" fmla="*/ 11 h 55"/>
                  <a:gd name="T18" fmla="*/ 25 w 34"/>
                  <a:gd name="T19" fmla="*/ 12 h 55"/>
                  <a:gd name="T20" fmla="*/ 17 w 34"/>
                  <a:gd name="T21" fmla="*/ 14 h 55"/>
                  <a:gd name="T22" fmla="*/ 16 w 34"/>
                  <a:gd name="T23" fmla="*/ 20 h 55"/>
                  <a:gd name="T24" fmla="*/ 15 w 34"/>
                  <a:gd name="T25" fmla="*/ 26 h 55"/>
                  <a:gd name="T26" fmla="*/ 18 w 34"/>
                  <a:gd name="T27" fmla="*/ 25 h 55"/>
                  <a:gd name="T28" fmla="*/ 22 w 34"/>
                  <a:gd name="T29" fmla="*/ 25 h 55"/>
                  <a:gd name="T30" fmla="*/ 25 w 34"/>
                  <a:gd name="T31" fmla="*/ 25 h 55"/>
                  <a:gd name="T32" fmla="*/ 26 w 34"/>
                  <a:gd name="T33" fmla="*/ 26 h 55"/>
                  <a:gd name="T34" fmla="*/ 28 w 34"/>
                  <a:gd name="T35" fmla="*/ 28 h 55"/>
                  <a:gd name="T36" fmla="*/ 28 w 34"/>
                  <a:gd name="T37" fmla="*/ 31 h 55"/>
                  <a:gd name="T38" fmla="*/ 29 w 34"/>
                  <a:gd name="T39" fmla="*/ 32 h 55"/>
                  <a:gd name="T40" fmla="*/ 27 w 34"/>
                  <a:gd name="T41" fmla="*/ 33 h 55"/>
                  <a:gd name="T42" fmla="*/ 20 w 34"/>
                  <a:gd name="T43" fmla="*/ 35 h 55"/>
                  <a:gd name="T44" fmla="*/ 13 w 34"/>
                  <a:gd name="T45" fmla="*/ 37 h 55"/>
                  <a:gd name="T46" fmla="*/ 12 w 34"/>
                  <a:gd name="T47" fmla="*/ 41 h 55"/>
                  <a:gd name="T48" fmla="*/ 11 w 34"/>
                  <a:gd name="T49" fmla="*/ 44 h 55"/>
                  <a:gd name="T50" fmla="*/ 17 w 34"/>
                  <a:gd name="T51" fmla="*/ 43 h 55"/>
                  <a:gd name="T52" fmla="*/ 22 w 34"/>
                  <a:gd name="T53" fmla="*/ 42 h 55"/>
                  <a:gd name="T54" fmla="*/ 25 w 34"/>
                  <a:gd name="T55" fmla="*/ 42 h 55"/>
                  <a:gd name="T56" fmla="*/ 26 w 34"/>
                  <a:gd name="T57" fmla="*/ 43 h 55"/>
                  <a:gd name="T58" fmla="*/ 28 w 34"/>
                  <a:gd name="T59" fmla="*/ 46 h 55"/>
                  <a:gd name="T60" fmla="*/ 29 w 34"/>
                  <a:gd name="T61" fmla="*/ 48 h 55"/>
                  <a:gd name="T62" fmla="*/ 29 w 34"/>
                  <a:gd name="T63" fmla="*/ 49 h 55"/>
                  <a:gd name="T64" fmla="*/ 27 w 34"/>
                  <a:gd name="T65" fmla="*/ 50 h 55"/>
                  <a:gd name="T66" fmla="*/ 19 w 34"/>
                  <a:gd name="T67" fmla="*/ 52 h 55"/>
                  <a:gd name="T68" fmla="*/ 12 w 34"/>
                  <a:gd name="T69" fmla="*/ 54 h 55"/>
                  <a:gd name="T70" fmla="*/ 9 w 34"/>
                  <a:gd name="T71" fmla="*/ 55 h 55"/>
                  <a:gd name="T72" fmla="*/ 6 w 34"/>
                  <a:gd name="T73" fmla="*/ 54 h 55"/>
                  <a:gd name="T74" fmla="*/ 4 w 34"/>
                  <a:gd name="T75" fmla="*/ 53 h 55"/>
                  <a:gd name="T76" fmla="*/ 2 w 34"/>
                  <a:gd name="T77" fmla="*/ 52 h 55"/>
                  <a:gd name="T78" fmla="*/ 0 w 34"/>
                  <a:gd name="T79" fmla="*/ 50 h 55"/>
                  <a:gd name="T80" fmla="*/ 0 w 34"/>
                  <a:gd name="T81" fmla="*/ 47 h 55"/>
                  <a:gd name="T82" fmla="*/ 2 w 34"/>
                  <a:gd name="T83" fmla="*/ 7 h 55"/>
                  <a:gd name="T84" fmla="*/ 7 w 34"/>
                  <a:gd name="T85"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 h="55">
                    <a:moveTo>
                      <a:pt x="7" y="5"/>
                    </a:moveTo>
                    <a:cubicBezTo>
                      <a:pt x="9" y="5"/>
                      <a:pt x="11" y="4"/>
                      <a:pt x="14" y="3"/>
                    </a:cubicBezTo>
                    <a:cubicBezTo>
                      <a:pt x="16" y="3"/>
                      <a:pt x="18" y="2"/>
                      <a:pt x="20" y="2"/>
                    </a:cubicBezTo>
                    <a:cubicBezTo>
                      <a:pt x="23" y="1"/>
                      <a:pt x="25" y="1"/>
                      <a:pt x="28" y="1"/>
                    </a:cubicBezTo>
                    <a:cubicBezTo>
                      <a:pt x="30" y="0"/>
                      <a:pt x="31" y="1"/>
                      <a:pt x="32" y="3"/>
                    </a:cubicBezTo>
                    <a:cubicBezTo>
                      <a:pt x="33" y="4"/>
                      <a:pt x="33" y="5"/>
                      <a:pt x="33" y="5"/>
                    </a:cubicBezTo>
                    <a:cubicBezTo>
                      <a:pt x="34" y="6"/>
                      <a:pt x="34" y="7"/>
                      <a:pt x="34" y="8"/>
                    </a:cubicBezTo>
                    <a:cubicBezTo>
                      <a:pt x="34" y="9"/>
                      <a:pt x="34" y="9"/>
                      <a:pt x="34" y="10"/>
                    </a:cubicBezTo>
                    <a:cubicBezTo>
                      <a:pt x="34" y="10"/>
                      <a:pt x="33" y="11"/>
                      <a:pt x="32" y="11"/>
                    </a:cubicBezTo>
                    <a:cubicBezTo>
                      <a:pt x="30" y="11"/>
                      <a:pt x="27" y="12"/>
                      <a:pt x="25" y="12"/>
                    </a:cubicBezTo>
                    <a:cubicBezTo>
                      <a:pt x="22" y="13"/>
                      <a:pt x="20" y="13"/>
                      <a:pt x="17" y="14"/>
                    </a:cubicBezTo>
                    <a:cubicBezTo>
                      <a:pt x="16" y="16"/>
                      <a:pt x="16" y="18"/>
                      <a:pt x="16" y="20"/>
                    </a:cubicBezTo>
                    <a:cubicBezTo>
                      <a:pt x="15" y="22"/>
                      <a:pt x="15" y="24"/>
                      <a:pt x="15" y="26"/>
                    </a:cubicBezTo>
                    <a:cubicBezTo>
                      <a:pt x="16" y="26"/>
                      <a:pt x="17" y="25"/>
                      <a:pt x="18" y="25"/>
                    </a:cubicBezTo>
                    <a:cubicBezTo>
                      <a:pt x="19" y="25"/>
                      <a:pt x="21" y="25"/>
                      <a:pt x="22" y="25"/>
                    </a:cubicBezTo>
                    <a:cubicBezTo>
                      <a:pt x="23" y="25"/>
                      <a:pt x="24" y="25"/>
                      <a:pt x="25" y="25"/>
                    </a:cubicBezTo>
                    <a:cubicBezTo>
                      <a:pt x="25" y="25"/>
                      <a:pt x="26" y="25"/>
                      <a:pt x="26" y="26"/>
                    </a:cubicBezTo>
                    <a:cubicBezTo>
                      <a:pt x="27" y="27"/>
                      <a:pt x="27" y="28"/>
                      <a:pt x="28" y="28"/>
                    </a:cubicBezTo>
                    <a:cubicBezTo>
                      <a:pt x="28" y="29"/>
                      <a:pt x="28" y="30"/>
                      <a:pt x="28" y="31"/>
                    </a:cubicBezTo>
                    <a:cubicBezTo>
                      <a:pt x="29" y="31"/>
                      <a:pt x="29" y="32"/>
                      <a:pt x="29" y="32"/>
                    </a:cubicBezTo>
                    <a:cubicBezTo>
                      <a:pt x="28" y="33"/>
                      <a:pt x="28" y="33"/>
                      <a:pt x="27" y="33"/>
                    </a:cubicBezTo>
                    <a:cubicBezTo>
                      <a:pt x="24" y="34"/>
                      <a:pt x="22" y="35"/>
                      <a:pt x="20" y="35"/>
                    </a:cubicBezTo>
                    <a:cubicBezTo>
                      <a:pt x="17" y="36"/>
                      <a:pt x="15" y="37"/>
                      <a:pt x="13" y="37"/>
                    </a:cubicBezTo>
                    <a:cubicBezTo>
                      <a:pt x="12" y="39"/>
                      <a:pt x="12" y="40"/>
                      <a:pt x="12" y="41"/>
                    </a:cubicBezTo>
                    <a:cubicBezTo>
                      <a:pt x="12" y="42"/>
                      <a:pt x="12" y="43"/>
                      <a:pt x="11" y="44"/>
                    </a:cubicBezTo>
                    <a:cubicBezTo>
                      <a:pt x="13" y="44"/>
                      <a:pt x="15" y="43"/>
                      <a:pt x="17" y="43"/>
                    </a:cubicBezTo>
                    <a:cubicBezTo>
                      <a:pt x="18" y="43"/>
                      <a:pt x="20" y="42"/>
                      <a:pt x="22" y="42"/>
                    </a:cubicBezTo>
                    <a:cubicBezTo>
                      <a:pt x="23" y="42"/>
                      <a:pt x="24" y="42"/>
                      <a:pt x="25" y="42"/>
                    </a:cubicBezTo>
                    <a:cubicBezTo>
                      <a:pt x="25" y="42"/>
                      <a:pt x="26" y="43"/>
                      <a:pt x="26" y="43"/>
                    </a:cubicBezTo>
                    <a:cubicBezTo>
                      <a:pt x="27" y="44"/>
                      <a:pt x="27" y="45"/>
                      <a:pt x="28" y="46"/>
                    </a:cubicBezTo>
                    <a:cubicBezTo>
                      <a:pt x="28" y="46"/>
                      <a:pt x="28" y="47"/>
                      <a:pt x="29" y="48"/>
                    </a:cubicBezTo>
                    <a:cubicBezTo>
                      <a:pt x="29" y="48"/>
                      <a:pt x="29" y="49"/>
                      <a:pt x="29" y="49"/>
                    </a:cubicBezTo>
                    <a:cubicBezTo>
                      <a:pt x="29" y="50"/>
                      <a:pt x="28" y="50"/>
                      <a:pt x="27" y="50"/>
                    </a:cubicBezTo>
                    <a:cubicBezTo>
                      <a:pt x="25" y="51"/>
                      <a:pt x="22" y="52"/>
                      <a:pt x="19" y="52"/>
                    </a:cubicBezTo>
                    <a:cubicBezTo>
                      <a:pt x="17" y="53"/>
                      <a:pt x="14" y="54"/>
                      <a:pt x="12" y="54"/>
                    </a:cubicBezTo>
                    <a:cubicBezTo>
                      <a:pt x="11" y="55"/>
                      <a:pt x="9" y="55"/>
                      <a:pt x="9" y="55"/>
                    </a:cubicBezTo>
                    <a:cubicBezTo>
                      <a:pt x="8" y="55"/>
                      <a:pt x="7" y="55"/>
                      <a:pt x="6" y="54"/>
                    </a:cubicBezTo>
                    <a:cubicBezTo>
                      <a:pt x="6" y="54"/>
                      <a:pt x="5" y="53"/>
                      <a:pt x="4" y="53"/>
                    </a:cubicBezTo>
                    <a:cubicBezTo>
                      <a:pt x="4" y="53"/>
                      <a:pt x="3" y="52"/>
                      <a:pt x="2" y="52"/>
                    </a:cubicBezTo>
                    <a:cubicBezTo>
                      <a:pt x="1" y="51"/>
                      <a:pt x="1" y="50"/>
                      <a:pt x="0" y="50"/>
                    </a:cubicBezTo>
                    <a:cubicBezTo>
                      <a:pt x="0" y="49"/>
                      <a:pt x="0" y="48"/>
                      <a:pt x="0" y="47"/>
                    </a:cubicBezTo>
                    <a:cubicBezTo>
                      <a:pt x="2" y="7"/>
                      <a:pt x="2" y="7"/>
                      <a:pt x="2" y="7"/>
                    </a:cubicBezTo>
                    <a:cubicBezTo>
                      <a:pt x="3" y="7"/>
                      <a:pt x="5"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5622" y="3574"/>
                <a:ext cx="68" cy="107"/>
              </a:xfrm>
              <a:custGeom>
                <a:avLst/>
                <a:gdLst>
                  <a:gd name="T0" fmla="*/ 7 w 35"/>
                  <a:gd name="T1" fmla="*/ 5 h 55"/>
                  <a:gd name="T2" fmla="*/ 14 w 35"/>
                  <a:gd name="T3" fmla="*/ 3 h 55"/>
                  <a:gd name="T4" fmla="*/ 21 w 35"/>
                  <a:gd name="T5" fmla="*/ 2 h 55"/>
                  <a:gd name="T6" fmla="*/ 28 w 35"/>
                  <a:gd name="T7" fmla="*/ 1 h 55"/>
                  <a:gd name="T8" fmla="*/ 32 w 35"/>
                  <a:gd name="T9" fmla="*/ 3 h 55"/>
                  <a:gd name="T10" fmla="*/ 34 w 35"/>
                  <a:gd name="T11" fmla="*/ 5 h 55"/>
                  <a:gd name="T12" fmla="*/ 34 w 35"/>
                  <a:gd name="T13" fmla="*/ 8 h 55"/>
                  <a:gd name="T14" fmla="*/ 34 w 35"/>
                  <a:gd name="T15" fmla="*/ 10 h 55"/>
                  <a:gd name="T16" fmla="*/ 32 w 35"/>
                  <a:gd name="T17" fmla="*/ 11 h 55"/>
                  <a:gd name="T18" fmla="*/ 25 w 35"/>
                  <a:gd name="T19" fmla="*/ 12 h 55"/>
                  <a:gd name="T20" fmla="*/ 17 w 35"/>
                  <a:gd name="T21" fmla="*/ 14 h 55"/>
                  <a:gd name="T22" fmla="*/ 16 w 35"/>
                  <a:gd name="T23" fmla="*/ 20 h 55"/>
                  <a:gd name="T24" fmla="*/ 15 w 35"/>
                  <a:gd name="T25" fmla="*/ 26 h 55"/>
                  <a:gd name="T26" fmla="*/ 18 w 35"/>
                  <a:gd name="T27" fmla="*/ 25 h 55"/>
                  <a:gd name="T28" fmla="*/ 22 w 35"/>
                  <a:gd name="T29" fmla="*/ 25 h 55"/>
                  <a:gd name="T30" fmla="*/ 25 w 35"/>
                  <a:gd name="T31" fmla="*/ 25 h 55"/>
                  <a:gd name="T32" fmla="*/ 26 w 35"/>
                  <a:gd name="T33" fmla="*/ 26 h 55"/>
                  <a:gd name="T34" fmla="*/ 28 w 35"/>
                  <a:gd name="T35" fmla="*/ 28 h 55"/>
                  <a:gd name="T36" fmla="*/ 29 w 35"/>
                  <a:gd name="T37" fmla="*/ 31 h 55"/>
                  <a:gd name="T38" fmla="*/ 29 w 35"/>
                  <a:gd name="T39" fmla="*/ 32 h 55"/>
                  <a:gd name="T40" fmla="*/ 27 w 35"/>
                  <a:gd name="T41" fmla="*/ 33 h 55"/>
                  <a:gd name="T42" fmla="*/ 20 w 35"/>
                  <a:gd name="T43" fmla="*/ 35 h 55"/>
                  <a:gd name="T44" fmla="*/ 13 w 35"/>
                  <a:gd name="T45" fmla="*/ 37 h 55"/>
                  <a:gd name="T46" fmla="*/ 12 w 35"/>
                  <a:gd name="T47" fmla="*/ 41 h 55"/>
                  <a:gd name="T48" fmla="*/ 12 w 35"/>
                  <a:gd name="T49" fmla="*/ 44 h 55"/>
                  <a:gd name="T50" fmla="*/ 17 w 35"/>
                  <a:gd name="T51" fmla="*/ 43 h 55"/>
                  <a:gd name="T52" fmla="*/ 22 w 35"/>
                  <a:gd name="T53" fmla="*/ 42 h 55"/>
                  <a:gd name="T54" fmla="*/ 25 w 35"/>
                  <a:gd name="T55" fmla="*/ 42 h 55"/>
                  <a:gd name="T56" fmla="*/ 26 w 35"/>
                  <a:gd name="T57" fmla="*/ 43 h 55"/>
                  <a:gd name="T58" fmla="*/ 28 w 35"/>
                  <a:gd name="T59" fmla="*/ 45 h 55"/>
                  <a:gd name="T60" fmla="*/ 29 w 35"/>
                  <a:gd name="T61" fmla="*/ 47 h 55"/>
                  <a:gd name="T62" fmla="*/ 29 w 35"/>
                  <a:gd name="T63" fmla="*/ 49 h 55"/>
                  <a:gd name="T64" fmla="*/ 27 w 35"/>
                  <a:gd name="T65" fmla="*/ 50 h 55"/>
                  <a:gd name="T66" fmla="*/ 20 w 35"/>
                  <a:gd name="T67" fmla="*/ 52 h 55"/>
                  <a:gd name="T68" fmla="*/ 12 w 35"/>
                  <a:gd name="T69" fmla="*/ 54 h 55"/>
                  <a:gd name="T70" fmla="*/ 9 w 35"/>
                  <a:gd name="T71" fmla="*/ 55 h 55"/>
                  <a:gd name="T72" fmla="*/ 7 w 35"/>
                  <a:gd name="T73" fmla="*/ 54 h 55"/>
                  <a:gd name="T74" fmla="*/ 4 w 35"/>
                  <a:gd name="T75" fmla="*/ 53 h 55"/>
                  <a:gd name="T76" fmla="*/ 2 w 35"/>
                  <a:gd name="T77" fmla="*/ 51 h 55"/>
                  <a:gd name="T78" fmla="*/ 0 w 35"/>
                  <a:gd name="T79" fmla="*/ 50 h 55"/>
                  <a:gd name="T80" fmla="*/ 0 w 35"/>
                  <a:gd name="T81" fmla="*/ 47 h 55"/>
                  <a:gd name="T82" fmla="*/ 2 w 35"/>
                  <a:gd name="T83" fmla="*/ 7 h 55"/>
                  <a:gd name="T84" fmla="*/ 7 w 35"/>
                  <a:gd name="T85"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 h="55">
                    <a:moveTo>
                      <a:pt x="7" y="5"/>
                    </a:moveTo>
                    <a:cubicBezTo>
                      <a:pt x="9" y="5"/>
                      <a:pt x="11" y="4"/>
                      <a:pt x="14" y="3"/>
                    </a:cubicBezTo>
                    <a:cubicBezTo>
                      <a:pt x="16" y="3"/>
                      <a:pt x="18" y="2"/>
                      <a:pt x="21" y="2"/>
                    </a:cubicBezTo>
                    <a:cubicBezTo>
                      <a:pt x="23" y="1"/>
                      <a:pt x="25" y="1"/>
                      <a:pt x="28" y="1"/>
                    </a:cubicBezTo>
                    <a:cubicBezTo>
                      <a:pt x="30" y="0"/>
                      <a:pt x="31" y="1"/>
                      <a:pt x="32" y="3"/>
                    </a:cubicBezTo>
                    <a:cubicBezTo>
                      <a:pt x="33" y="4"/>
                      <a:pt x="33" y="4"/>
                      <a:pt x="34" y="5"/>
                    </a:cubicBezTo>
                    <a:cubicBezTo>
                      <a:pt x="34" y="6"/>
                      <a:pt x="34" y="7"/>
                      <a:pt x="34" y="8"/>
                    </a:cubicBezTo>
                    <a:cubicBezTo>
                      <a:pt x="35" y="9"/>
                      <a:pt x="35" y="9"/>
                      <a:pt x="34" y="10"/>
                    </a:cubicBezTo>
                    <a:cubicBezTo>
                      <a:pt x="34" y="10"/>
                      <a:pt x="33" y="10"/>
                      <a:pt x="32" y="11"/>
                    </a:cubicBezTo>
                    <a:cubicBezTo>
                      <a:pt x="30" y="11"/>
                      <a:pt x="27" y="12"/>
                      <a:pt x="25" y="12"/>
                    </a:cubicBezTo>
                    <a:cubicBezTo>
                      <a:pt x="22" y="13"/>
                      <a:pt x="20" y="13"/>
                      <a:pt x="17" y="14"/>
                    </a:cubicBezTo>
                    <a:cubicBezTo>
                      <a:pt x="17" y="16"/>
                      <a:pt x="16" y="18"/>
                      <a:pt x="16" y="20"/>
                    </a:cubicBezTo>
                    <a:cubicBezTo>
                      <a:pt x="16" y="22"/>
                      <a:pt x="15" y="24"/>
                      <a:pt x="15" y="26"/>
                    </a:cubicBezTo>
                    <a:cubicBezTo>
                      <a:pt x="16" y="25"/>
                      <a:pt x="17" y="25"/>
                      <a:pt x="18" y="25"/>
                    </a:cubicBezTo>
                    <a:cubicBezTo>
                      <a:pt x="19" y="25"/>
                      <a:pt x="21" y="25"/>
                      <a:pt x="22" y="25"/>
                    </a:cubicBezTo>
                    <a:cubicBezTo>
                      <a:pt x="23" y="24"/>
                      <a:pt x="24" y="24"/>
                      <a:pt x="25" y="25"/>
                    </a:cubicBezTo>
                    <a:cubicBezTo>
                      <a:pt x="25" y="25"/>
                      <a:pt x="26" y="25"/>
                      <a:pt x="26" y="26"/>
                    </a:cubicBezTo>
                    <a:cubicBezTo>
                      <a:pt x="27" y="27"/>
                      <a:pt x="27" y="28"/>
                      <a:pt x="28" y="28"/>
                    </a:cubicBezTo>
                    <a:cubicBezTo>
                      <a:pt x="28" y="29"/>
                      <a:pt x="28" y="30"/>
                      <a:pt x="29" y="31"/>
                    </a:cubicBezTo>
                    <a:cubicBezTo>
                      <a:pt x="29" y="31"/>
                      <a:pt x="29" y="32"/>
                      <a:pt x="29" y="32"/>
                    </a:cubicBezTo>
                    <a:cubicBezTo>
                      <a:pt x="29" y="33"/>
                      <a:pt x="28" y="33"/>
                      <a:pt x="27" y="33"/>
                    </a:cubicBezTo>
                    <a:cubicBezTo>
                      <a:pt x="25" y="34"/>
                      <a:pt x="22" y="35"/>
                      <a:pt x="20" y="35"/>
                    </a:cubicBezTo>
                    <a:cubicBezTo>
                      <a:pt x="17" y="36"/>
                      <a:pt x="15" y="37"/>
                      <a:pt x="13" y="37"/>
                    </a:cubicBezTo>
                    <a:cubicBezTo>
                      <a:pt x="12" y="38"/>
                      <a:pt x="12" y="40"/>
                      <a:pt x="12" y="41"/>
                    </a:cubicBezTo>
                    <a:cubicBezTo>
                      <a:pt x="12" y="42"/>
                      <a:pt x="12" y="43"/>
                      <a:pt x="12" y="44"/>
                    </a:cubicBezTo>
                    <a:cubicBezTo>
                      <a:pt x="13" y="44"/>
                      <a:pt x="15" y="43"/>
                      <a:pt x="17" y="43"/>
                    </a:cubicBezTo>
                    <a:cubicBezTo>
                      <a:pt x="18" y="43"/>
                      <a:pt x="20" y="42"/>
                      <a:pt x="22" y="42"/>
                    </a:cubicBezTo>
                    <a:cubicBezTo>
                      <a:pt x="23" y="42"/>
                      <a:pt x="24" y="42"/>
                      <a:pt x="25" y="42"/>
                    </a:cubicBezTo>
                    <a:cubicBezTo>
                      <a:pt x="25" y="42"/>
                      <a:pt x="26" y="43"/>
                      <a:pt x="26" y="43"/>
                    </a:cubicBezTo>
                    <a:cubicBezTo>
                      <a:pt x="27" y="44"/>
                      <a:pt x="27" y="45"/>
                      <a:pt x="28" y="45"/>
                    </a:cubicBezTo>
                    <a:cubicBezTo>
                      <a:pt x="28" y="46"/>
                      <a:pt x="28" y="47"/>
                      <a:pt x="29" y="47"/>
                    </a:cubicBezTo>
                    <a:cubicBezTo>
                      <a:pt x="29" y="48"/>
                      <a:pt x="29" y="49"/>
                      <a:pt x="29" y="49"/>
                    </a:cubicBezTo>
                    <a:cubicBezTo>
                      <a:pt x="29" y="49"/>
                      <a:pt x="28" y="50"/>
                      <a:pt x="27" y="50"/>
                    </a:cubicBezTo>
                    <a:cubicBezTo>
                      <a:pt x="25" y="51"/>
                      <a:pt x="22" y="51"/>
                      <a:pt x="20" y="52"/>
                    </a:cubicBezTo>
                    <a:cubicBezTo>
                      <a:pt x="17" y="53"/>
                      <a:pt x="15" y="54"/>
                      <a:pt x="12" y="54"/>
                    </a:cubicBezTo>
                    <a:cubicBezTo>
                      <a:pt x="11" y="55"/>
                      <a:pt x="10" y="55"/>
                      <a:pt x="9" y="55"/>
                    </a:cubicBezTo>
                    <a:cubicBezTo>
                      <a:pt x="8" y="55"/>
                      <a:pt x="7" y="54"/>
                      <a:pt x="7" y="54"/>
                    </a:cubicBezTo>
                    <a:cubicBezTo>
                      <a:pt x="6" y="54"/>
                      <a:pt x="5" y="53"/>
                      <a:pt x="4" y="53"/>
                    </a:cubicBezTo>
                    <a:cubicBezTo>
                      <a:pt x="4" y="53"/>
                      <a:pt x="3" y="52"/>
                      <a:pt x="2" y="51"/>
                    </a:cubicBezTo>
                    <a:cubicBezTo>
                      <a:pt x="1" y="51"/>
                      <a:pt x="1" y="50"/>
                      <a:pt x="0" y="50"/>
                    </a:cubicBezTo>
                    <a:cubicBezTo>
                      <a:pt x="0" y="49"/>
                      <a:pt x="0" y="48"/>
                      <a:pt x="0" y="47"/>
                    </a:cubicBezTo>
                    <a:cubicBezTo>
                      <a:pt x="2" y="7"/>
                      <a:pt x="2" y="7"/>
                      <a:pt x="2" y="7"/>
                    </a:cubicBezTo>
                    <a:cubicBezTo>
                      <a:pt x="3" y="7"/>
                      <a:pt x="5"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5"/>
              <p:cNvSpPr>
                <a:spLocks noChangeArrowheads="1"/>
              </p:cNvSpPr>
              <p:nvPr/>
            </p:nvSpPr>
            <p:spPr bwMode="auto">
              <a:xfrm>
                <a:off x="4929" y="3388"/>
                <a:ext cx="56" cy="279"/>
              </a:xfrm>
              <a:prstGeom prst="rect">
                <a:avLst/>
              </a:prstGeom>
              <a:solidFill>
                <a:srgbClr val="40CD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06"/>
              <p:cNvSpPr>
                <a:spLocks noChangeArrowheads="1"/>
              </p:cNvSpPr>
              <p:nvPr/>
            </p:nvSpPr>
            <p:spPr bwMode="auto">
              <a:xfrm>
                <a:off x="4929" y="3388"/>
                <a:ext cx="5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7"/>
              <p:cNvSpPr>
                <a:spLocks/>
              </p:cNvSpPr>
              <p:nvPr/>
            </p:nvSpPr>
            <p:spPr bwMode="auto">
              <a:xfrm>
                <a:off x="4902" y="3388"/>
                <a:ext cx="27" cy="287"/>
              </a:xfrm>
              <a:custGeom>
                <a:avLst/>
                <a:gdLst>
                  <a:gd name="T0" fmla="*/ 27 w 27"/>
                  <a:gd name="T1" fmla="*/ 0 h 287"/>
                  <a:gd name="T2" fmla="*/ 0 w 27"/>
                  <a:gd name="T3" fmla="*/ 0 h 287"/>
                  <a:gd name="T4" fmla="*/ 0 w 27"/>
                  <a:gd name="T5" fmla="*/ 287 h 287"/>
                  <a:gd name="T6" fmla="*/ 0 w 27"/>
                  <a:gd name="T7" fmla="*/ 287 h 287"/>
                  <a:gd name="T8" fmla="*/ 0 w 27"/>
                  <a:gd name="T9" fmla="*/ 279 h 287"/>
                  <a:gd name="T10" fmla="*/ 27 w 27"/>
                  <a:gd name="T11" fmla="*/ 279 h 287"/>
                  <a:gd name="T12" fmla="*/ 27 w 27"/>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27" h="287">
                    <a:moveTo>
                      <a:pt x="27" y="0"/>
                    </a:moveTo>
                    <a:lnTo>
                      <a:pt x="0" y="0"/>
                    </a:lnTo>
                    <a:lnTo>
                      <a:pt x="0" y="287"/>
                    </a:lnTo>
                    <a:lnTo>
                      <a:pt x="0" y="287"/>
                    </a:lnTo>
                    <a:lnTo>
                      <a:pt x="0" y="279"/>
                    </a:lnTo>
                    <a:lnTo>
                      <a:pt x="27" y="279"/>
                    </a:lnTo>
                    <a:lnTo>
                      <a:pt x="27"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4902" y="3388"/>
                <a:ext cx="27" cy="287"/>
              </a:xfrm>
              <a:custGeom>
                <a:avLst/>
                <a:gdLst>
                  <a:gd name="T0" fmla="*/ 27 w 27"/>
                  <a:gd name="T1" fmla="*/ 0 h 287"/>
                  <a:gd name="T2" fmla="*/ 0 w 27"/>
                  <a:gd name="T3" fmla="*/ 0 h 287"/>
                  <a:gd name="T4" fmla="*/ 0 w 27"/>
                  <a:gd name="T5" fmla="*/ 287 h 287"/>
                  <a:gd name="T6" fmla="*/ 0 w 27"/>
                  <a:gd name="T7" fmla="*/ 287 h 287"/>
                  <a:gd name="T8" fmla="*/ 0 w 27"/>
                  <a:gd name="T9" fmla="*/ 279 h 287"/>
                  <a:gd name="T10" fmla="*/ 27 w 27"/>
                  <a:gd name="T11" fmla="*/ 279 h 287"/>
                  <a:gd name="T12" fmla="*/ 27 w 27"/>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27" h="287">
                    <a:moveTo>
                      <a:pt x="27" y="0"/>
                    </a:moveTo>
                    <a:lnTo>
                      <a:pt x="0" y="0"/>
                    </a:lnTo>
                    <a:lnTo>
                      <a:pt x="0" y="287"/>
                    </a:lnTo>
                    <a:lnTo>
                      <a:pt x="0" y="287"/>
                    </a:lnTo>
                    <a:lnTo>
                      <a:pt x="0" y="279"/>
                    </a:lnTo>
                    <a:lnTo>
                      <a:pt x="27" y="279"/>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4902" y="3667"/>
                <a:ext cx="83" cy="8"/>
              </a:xfrm>
              <a:custGeom>
                <a:avLst/>
                <a:gdLst>
                  <a:gd name="T0" fmla="*/ 83 w 83"/>
                  <a:gd name="T1" fmla="*/ 0 h 8"/>
                  <a:gd name="T2" fmla="*/ 83 w 83"/>
                  <a:gd name="T3" fmla="*/ 0 h 8"/>
                  <a:gd name="T4" fmla="*/ 27 w 83"/>
                  <a:gd name="T5" fmla="*/ 0 h 8"/>
                  <a:gd name="T6" fmla="*/ 0 w 83"/>
                  <a:gd name="T7" fmla="*/ 0 h 8"/>
                  <a:gd name="T8" fmla="*/ 0 w 83"/>
                  <a:gd name="T9" fmla="*/ 8 h 8"/>
                  <a:gd name="T10" fmla="*/ 83 w 83"/>
                  <a:gd name="T11" fmla="*/ 8 h 8"/>
                  <a:gd name="T12" fmla="*/ 83 w 8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83" y="0"/>
                    </a:moveTo>
                    <a:lnTo>
                      <a:pt x="83" y="0"/>
                    </a:lnTo>
                    <a:lnTo>
                      <a:pt x="27" y="0"/>
                    </a:lnTo>
                    <a:lnTo>
                      <a:pt x="0" y="0"/>
                    </a:lnTo>
                    <a:lnTo>
                      <a:pt x="0" y="8"/>
                    </a:lnTo>
                    <a:lnTo>
                      <a:pt x="83" y="8"/>
                    </a:lnTo>
                    <a:lnTo>
                      <a:pt x="83" y="0"/>
                    </a:lnTo>
                    <a:close/>
                  </a:path>
                </a:pathLst>
              </a:custGeom>
              <a:solidFill>
                <a:srgbClr val="409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0"/>
              <p:cNvSpPr>
                <a:spLocks/>
              </p:cNvSpPr>
              <p:nvPr/>
            </p:nvSpPr>
            <p:spPr bwMode="auto">
              <a:xfrm>
                <a:off x="4902" y="3667"/>
                <a:ext cx="83" cy="8"/>
              </a:xfrm>
              <a:custGeom>
                <a:avLst/>
                <a:gdLst>
                  <a:gd name="T0" fmla="*/ 83 w 83"/>
                  <a:gd name="T1" fmla="*/ 0 h 8"/>
                  <a:gd name="T2" fmla="*/ 83 w 83"/>
                  <a:gd name="T3" fmla="*/ 0 h 8"/>
                  <a:gd name="T4" fmla="*/ 27 w 83"/>
                  <a:gd name="T5" fmla="*/ 0 h 8"/>
                  <a:gd name="T6" fmla="*/ 0 w 83"/>
                  <a:gd name="T7" fmla="*/ 0 h 8"/>
                  <a:gd name="T8" fmla="*/ 0 w 83"/>
                  <a:gd name="T9" fmla="*/ 8 h 8"/>
                  <a:gd name="T10" fmla="*/ 83 w 83"/>
                  <a:gd name="T11" fmla="*/ 8 h 8"/>
                  <a:gd name="T12" fmla="*/ 83 w 8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83" y="0"/>
                    </a:moveTo>
                    <a:lnTo>
                      <a:pt x="83" y="0"/>
                    </a:lnTo>
                    <a:lnTo>
                      <a:pt x="27" y="0"/>
                    </a:lnTo>
                    <a:lnTo>
                      <a:pt x="0" y="0"/>
                    </a:lnTo>
                    <a:lnTo>
                      <a:pt x="0" y="8"/>
                    </a:lnTo>
                    <a:lnTo>
                      <a:pt x="83" y="8"/>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713" y="4811791"/>
              <a:ext cx="974725" cy="22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826019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6149" y="2633166"/>
            <a:ext cx="1141537" cy="2148773"/>
          </a:xfrm>
          <a:prstGeom prst="rect">
            <a:avLst/>
          </a:prstGeom>
        </p:spPr>
      </p:pic>
      <p:pic>
        <p:nvPicPr>
          <p:cNvPr id="3" name="Picture 2"/>
          <p:cNvPicPr>
            <a:picLocks noChangeAspect="1"/>
          </p:cNvPicPr>
          <p:nvPr/>
        </p:nvPicPr>
        <p:blipFill>
          <a:blip r:embed="rId4"/>
          <a:stretch>
            <a:fillRect/>
          </a:stretch>
        </p:blipFill>
        <p:spPr>
          <a:xfrm>
            <a:off x="8614683" y="2716269"/>
            <a:ext cx="2398260" cy="1670217"/>
          </a:xfrm>
          <a:prstGeom prst="rect">
            <a:avLst/>
          </a:prstGeom>
        </p:spPr>
      </p:pic>
      <p:grpSp>
        <p:nvGrpSpPr>
          <p:cNvPr id="4" name="Group 3"/>
          <p:cNvGrpSpPr/>
          <p:nvPr/>
        </p:nvGrpSpPr>
        <p:grpSpPr>
          <a:xfrm>
            <a:off x="1321693" y="2789378"/>
            <a:ext cx="2295524" cy="1357313"/>
            <a:chOff x="3579812" y="4800602"/>
            <a:chExt cx="2295524" cy="1357313"/>
          </a:xfrm>
        </p:grpSpPr>
        <p:grpSp>
          <p:nvGrpSpPr>
            <p:cNvPr id="5" name="Group 4"/>
            <p:cNvGrpSpPr>
              <a:grpSpLocks noChangeAspect="1"/>
            </p:cNvGrpSpPr>
            <p:nvPr/>
          </p:nvGrpSpPr>
          <p:grpSpPr bwMode="auto">
            <a:xfrm>
              <a:off x="3579812" y="4800602"/>
              <a:ext cx="2295524" cy="1357313"/>
              <a:chOff x="2255" y="3024"/>
              <a:chExt cx="1446" cy="855"/>
            </a:xfrm>
          </p:grpSpPr>
          <p:sp>
            <p:nvSpPr>
              <p:cNvPr id="14"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2"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3"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4"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6"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 name="TextBox 5"/>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7"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8"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9"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10"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12"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13"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43" name="Group 42"/>
          <p:cNvGrpSpPr/>
          <p:nvPr/>
        </p:nvGrpSpPr>
        <p:grpSpPr>
          <a:xfrm>
            <a:off x="4988395" y="2789378"/>
            <a:ext cx="1812594" cy="1852255"/>
            <a:chOff x="2499131" y="3956368"/>
            <a:chExt cx="819115" cy="837038"/>
          </a:xfrm>
        </p:grpSpPr>
        <p:pic>
          <p:nvPicPr>
            <p:cNvPr id="44" name="Picture 43"/>
            <p:cNvPicPr>
              <a:picLocks noChangeAspect="1"/>
            </p:cNvPicPr>
            <p:nvPr/>
          </p:nvPicPr>
          <p:blipFill>
            <a:blip r:embed="rId5"/>
            <a:stretch>
              <a:fillRect/>
            </a:stretch>
          </p:blipFill>
          <p:spPr>
            <a:xfrm>
              <a:off x="2657471" y="3956368"/>
              <a:ext cx="660775" cy="411299"/>
            </a:xfrm>
            <a:prstGeom prst="rect">
              <a:avLst/>
            </a:prstGeom>
          </p:spPr>
        </p:pic>
        <p:pic>
          <p:nvPicPr>
            <p:cNvPr id="45" name="Picture 44"/>
            <p:cNvPicPr>
              <a:picLocks noChangeAspect="1"/>
            </p:cNvPicPr>
            <p:nvPr/>
          </p:nvPicPr>
          <p:blipFill>
            <a:blip r:embed="rId6"/>
            <a:stretch>
              <a:fillRect/>
            </a:stretch>
          </p:blipFill>
          <p:spPr>
            <a:xfrm>
              <a:off x="2674446" y="4361880"/>
              <a:ext cx="640548" cy="431526"/>
            </a:xfrm>
            <a:prstGeom prst="rect">
              <a:avLst/>
            </a:prstGeom>
          </p:spPr>
        </p:pic>
        <p:pic>
          <p:nvPicPr>
            <p:cNvPr id="46" name="Picture 45"/>
            <p:cNvPicPr>
              <a:picLocks noChangeAspect="1"/>
            </p:cNvPicPr>
            <p:nvPr/>
          </p:nvPicPr>
          <p:blipFill>
            <a:blip r:embed="rId7"/>
            <a:stretch>
              <a:fillRect/>
            </a:stretch>
          </p:blipFill>
          <p:spPr>
            <a:xfrm rot="16200000">
              <a:off x="2283368" y="4273236"/>
              <a:ext cx="471982" cy="40456"/>
            </a:xfrm>
            <a:prstGeom prst="rect">
              <a:avLst/>
            </a:prstGeom>
          </p:spPr>
        </p:pic>
      </p:grpSp>
      <p:pic>
        <p:nvPicPr>
          <p:cNvPr id="47" name="Picture 46"/>
          <p:cNvPicPr>
            <a:picLocks noChangeAspect="1"/>
          </p:cNvPicPr>
          <p:nvPr/>
        </p:nvPicPr>
        <p:blipFill>
          <a:blip r:embed="rId8"/>
          <a:stretch>
            <a:fillRect/>
          </a:stretch>
        </p:blipFill>
        <p:spPr>
          <a:xfrm>
            <a:off x="7874421" y="3111643"/>
            <a:ext cx="377868" cy="652680"/>
          </a:xfrm>
          <a:prstGeom prst="rect">
            <a:avLst/>
          </a:prstGeom>
        </p:spPr>
      </p:pic>
      <p:pic>
        <p:nvPicPr>
          <p:cNvPr id="48" name="Picture 47"/>
          <p:cNvPicPr>
            <a:picLocks noChangeAspect="1"/>
          </p:cNvPicPr>
          <p:nvPr/>
        </p:nvPicPr>
        <p:blipFill>
          <a:blip r:embed="rId9"/>
          <a:stretch>
            <a:fillRect/>
          </a:stretch>
        </p:blipFill>
        <p:spPr>
          <a:xfrm>
            <a:off x="1148580" y="3111643"/>
            <a:ext cx="3024336" cy="3024336"/>
          </a:xfrm>
          <a:prstGeom prst="rect">
            <a:avLst/>
          </a:prstGeom>
        </p:spPr>
      </p:pic>
      <p:pic>
        <p:nvPicPr>
          <p:cNvPr id="49" name="Picture 48"/>
          <p:cNvPicPr>
            <a:picLocks noChangeAspect="1"/>
          </p:cNvPicPr>
          <p:nvPr/>
        </p:nvPicPr>
        <p:blipFill>
          <a:blip r:embed="rId9"/>
          <a:stretch>
            <a:fillRect/>
          </a:stretch>
        </p:blipFill>
        <p:spPr>
          <a:xfrm>
            <a:off x="4574801" y="3262531"/>
            <a:ext cx="3024336" cy="3024336"/>
          </a:xfrm>
          <a:prstGeom prst="rect">
            <a:avLst/>
          </a:prstGeom>
        </p:spPr>
      </p:pic>
      <p:pic>
        <p:nvPicPr>
          <p:cNvPr id="50" name="Picture 49"/>
          <p:cNvPicPr>
            <a:picLocks noChangeAspect="1"/>
          </p:cNvPicPr>
          <p:nvPr/>
        </p:nvPicPr>
        <p:blipFill>
          <a:blip r:embed="rId9"/>
          <a:stretch>
            <a:fillRect/>
          </a:stretch>
        </p:blipFill>
        <p:spPr>
          <a:xfrm>
            <a:off x="8527315" y="3129465"/>
            <a:ext cx="3024336" cy="3024336"/>
          </a:xfrm>
          <a:prstGeom prst="rect">
            <a:avLst/>
          </a:prstGeom>
        </p:spPr>
      </p:pic>
    </p:spTree>
    <p:extLst>
      <p:ext uri="{BB962C8B-B14F-4D97-AF65-F5344CB8AC3E}">
        <p14:creationId xmlns:p14="http://schemas.microsoft.com/office/powerpoint/2010/main" val="4149149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6" name="Group 365"/>
          <p:cNvGrpSpPr/>
          <p:nvPr/>
        </p:nvGrpSpPr>
        <p:grpSpPr>
          <a:xfrm>
            <a:off x="5726249" y="1988579"/>
            <a:ext cx="1522104" cy="1087826"/>
            <a:chOff x="5084066" y="4224074"/>
            <a:chExt cx="2338242" cy="1671108"/>
          </a:xfrm>
        </p:grpSpPr>
        <p:grpSp>
          <p:nvGrpSpPr>
            <p:cNvPr id="368" name="Group 367"/>
            <p:cNvGrpSpPr/>
            <p:nvPr/>
          </p:nvGrpSpPr>
          <p:grpSpPr>
            <a:xfrm>
              <a:off x="5084066" y="4224074"/>
              <a:ext cx="2338242" cy="1671108"/>
              <a:chOff x="2658482" y="4224074"/>
              <a:chExt cx="2338242" cy="1671108"/>
            </a:xfrm>
          </p:grpSpPr>
          <p:grpSp>
            <p:nvGrpSpPr>
              <p:cNvPr id="370" name="Group 369"/>
              <p:cNvGrpSpPr/>
              <p:nvPr/>
            </p:nvGrpSpPr>
            <p:grpSpPr>
              <a:xfrm>
                <a:off x="2658482" y="4224074"/>
                <a:ext cx="2338242" cy="1671108"/>
                <a:chOff x="2658482" y="4224074"/>
                <a:chExt cx="2338242" cy="1671108"/>
              </a:xfrm>
            </p:grpSpPr>
            <p:pic>
              <p:nvPicPr>
                <p:cNvPr id="372" name="Picture 371"/>
                <p:cNvPicPr>
                  <a:picLocks noChangeAspect="1"/>
                </p:cNvPicPr>
                <p:nvPr/>
              </p:nvPicPr>
              <p:blipFill>
                <a:blip r:embed="rId3"/>
                <a:stretch>
                  <a:fillRect/>
                </a:stretch>
              </p:blipFill>
              <p:spPr>
                <a:xfrm>
                  <a:off x="2658482" y="4315745"/>
                  <a:ext cx="2338242" cy="1579437"/>
                </a:xfrm>
                <a:prstGeom prst="rect">
                  <a:avLst/>
                </a:prstGeom>
              </p:spPr>
            </p:pic>
            <p:sp>
              <p:nvSpPr>
                <p:cNvPr id="373" name="Oval 372"/>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371" name="Freeform 370"/>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369" name="Picture 368"/>
            <p:cNvPicPr>
              <a:picLocks noChangeAspect="1"/>
            </p:cNvPicPr>
            <p:nvPr/>
          </p:nvPicPr>
          <p:blipFill>
            <a:blip r:embed="rId4"/>
            <a:stretch>
              <a:fillRect/>
            </a:stretch>
          </p:blipFill>
          <p:spPr>
            <a:xfrm>
              <a:off x="5836281" y="4743137"/>
              <a:ext cx="869145" cy="869145"/>
            </a:xfrm>
            <a:prstGeom prst="rect">
              <a:avLst/>
            </a:prstGeom>
          </p:spPr>
        </p:pic>
      </p:grpSp>
      <p:pic>
        <p:nvPicPr>
          <p:cNvPr id="378" name="Picture 377"/>
          <p:cNvPicPr>
            <a:picLocks noChangeAspect="1"/>
          </p:cNvPicPr>
          <p:nvPr/>
        </p:nvPicPr>
        <p:blipFill>
          <a:blip r:embed="rId5"/>
          <a:stretch>
            <a:fillRect/>
          </a:stretch>
        </p:blipFill>
        <p:spPr>
          <a:xfrm>
            <a:off x="879579" y="2469889"/>
            <a:ext cx="2170306" cy="4059485"/>
          </a:xfrm>
          <a:prstGeom prst="rect">
            <a:avLst/>
          </a:prstGeom>
        </p:spPr>
      </p:pic>
      <p:grpSp>
        <p:nvGrpSpPr>
          <p:cNvPr id="351" name="Group 350"/>
          <p:cNvGrpSpPr/>
          <p:nvPr/>
        </p:nvGrpSpPr>
        <p:grpSpPr>
          <a:xfrm>
            <a:off x="3199582" y="1243361"/>
            <a:ext cx="1895406" cy="1274338"/>
            <a:chOff x="7508894" y="4145334"/>
            <a:chExt cx="2628527" cy="1767237"/>
          </a:xfrm>
        </p:grpSpPr>
        <p:pic>
          <p:nvPicPr>
            <p:cNvPr id="352" name="Picture 351"/>
            <p:cNvPicPr>
              <a:picLocks noChangeAspect="1"/>
            </p:cNvPicPr>
            <p:nvPr/>
          </p:nvPicPr>
          <p:blipFill>
            <a:blip r:embed="rId6"/>
            <a:stretch>
              <a:fillRect/>
            </a:stretch>
          </p:blipFill>
          <p:spPr>
            <a:xfrm>
              <a:off x="7508894" y="4145334"/>
              <a:ext cx="2628527" cy="1767237"/>
            </a:xfrm>
            <a:prstGeom prst="rect">
              <a:avLst/>
            </a:prstGeom>
          </p:spPr>
        </p:pic>
        <p:sp>
          <p:nvSpPr>
            <p:cNvPr id="353" name="TextBox 352"/>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smtClean="0">
                  <a:solidFill>
                    <a:srgbClr val="FFFFFF"/>
                  </a:solidFill>
                  <a:latin typeface="Segoe UI Light"/>
                  <a:ea typeface="ＭＳ Ｐゴシック" charset="0"/>
                  <a:cs typeface="Segoe UI Light"/>
                </a:rPr>
                <a:t>MDM</a:t>
              </a:r>
              <a:endParaRPr lang="en-US" sz="1770" dirty="0">
                <a:solidFill>
                  <a:srgbClr val="FFFFFF"/>
                </a:solidFill>
                <a:latin typeface="Segoe UI Light"/>
                <a:ea typeface="ＭＳ Ｐゴシック" charset="0"/>
                <a:cs typeface="Segoe UI Light"/>
              </a:endParaRPr>
            </a:p>
          </p:txBody>
        </p:sp>
      </p:grpSp>
      <p:grpSp>
        <p:nvGrpSpPr>
          <p:cNvPr id="365" name="Group 364"/>
          <p:cNvGrpSpPr/>
          <p:nvPr/>
        </p:nvGrpSpPr>
        <p:grpSpPr>
          <a:xfrm>
            <a:off x="3553941" y="4073326"/>
            <a:ext cx="2295524" cy="1357313"/>
            <a:chOff x="3579812" y="4800602"/>
            <a:chExt cx="2295524" cy="1357313"/>
          </a:xfrm>
        </p:grpSpPr>
        <p:grpSp>
          <p:nvGrpSpPr>
            <p:cNvPr id="367" name="Group 4"/>
            <p:cNvGrpSpPr>
              <a:grpSpLocks noChangeAspect="1"/>
            </p:cNvGrpSpPr>
            <p:nvPr/>
          </p:nvGrpSpPr>
          <p:grpSpPr bwMode="auto">
            <a:xfrm>
              <a:off x="3579812" y="4800602"/>
              <a:ext cx="2295524" cy="1357313"/>
              <a:chOff x="2255" y="3024"/>
              <a:chExt cx="1446" cy="855"/>
            </a:xfrm>
          </p:grpSpPr>
          <p:sp>
            <p:nvSpPr>
              <p:cNvPr id="386"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7"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8"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9"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0"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1"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2"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3"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4"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5"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6"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7"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8"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9"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0"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1"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2"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3"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4"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5"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6"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7"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8"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9"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0"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1"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2"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3"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4"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77" name="TextBox 376"/>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379"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380"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381"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382"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3"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384"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385"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53" name="TextBox 52"/>
          <p:cNvSpPr txBox="1"/>
          <p:nvPr/>
        </p:nvSpPr>
        <p:spPr>
          <a:xfrm>
            <a:off x="7357430" y="3292889"/>
            <a:ext cx="4367777" cy="627864"/>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Set local administrators</a:t>
            </a:r>
          </a:p>
        </p:txBody>
      </p:sp>
      <p:grpSp>
        <p:nvGrpSpPr>
          <p:cNvPr id="2" name="Group 1"/>
          <p:cNvGrpSpPr/>
          <p:nvPr/>
        </p:nvGrpSpPr>
        <p:grpSpPr>
          <a:xfrm>
            <a:off x="5310607" y="2994354"/>
            <a:ext cx="444518" cy="1115580"/>
            <a:chOff x="7887212" y="3559973"/>
            <a:chExt cx="444518" cy="1893572"/>
          </a:xfrm>
        </p:grpSpPr>
        <p:sp>
          <p:nvSpPr>
            <p:cNvPr id="52" name="Down Arrow 51"/>
            <p:cNvSpPr/>
            <p:nvPr/>
          </p:nvSpPr>
          <p:spPr bwMode="auto">
            <a:xfrm rot="2460079">
              <a:off x="7887212" y="3685494"/>
              <a:ext cx="351287" cy="1768051"/>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54" name="Down Arrow 53"/>
            <p:cNvSpPr/>
            <p:nvPr/>
          </p:nvSpPr>
          <p:spPr bwMode="auto">
            <a:xfrm rot="13267364">
              <a:off x="7980443" y="3559973"/>
              <a:ext cx="351287" cy="1768051"/>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sp>
        <p:nvSpPr>
          <p:cNvPr id="56" name="TextBox 55"/>
          <p:cNvSpPr txBox="1"/>
          <p:nvPr/>
        </p:nvSpPr>
        <p:spPr>
          <a:xfrm>
            <a:off x="7357430" y="1988579"/>
            <a:ext cx="4367777" cy="960263"/>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All staff in Dave's Azure AD can log in to the device</a:t>
            </a:r>
          </a:p>
        </p:txBody>
      </p:sp>
      <p:sp>
        <p:nvSpPr>
          <p:cNvPr id="57" name="TextBox 56"/>
          <p:cNvSpPr txBox="1"/>
          <p:nvPr/>
        </p:nvSpPr>
        <p:spPr>
          <a:xfrm>
            <a:off x="7357430" y="4264800"/>
            <a:ext cx="4367777" cy="960263"/>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Staff can be blocked from logging on to the device </a:t>
            </a:r>
          </a:p>
        </p:txBody>
      </p:sp>
      <p:sp>
        <p:nvSpPr>
          <p:cNvPr id="61" name="TextBox 60"/>
          <p:cNvSpPr txBox="1"/>
          <p:nvPr/>
        </p:nvSpPr>
        <p:spPr>
          <a:xfrm>
            <a:off x="7442373" y="5569111"/>
            <a:ext cx="4367777" cy="960263"/>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MDM enrolment of device can be enforced </a:t>
            </a:r>
          </a:p>
        </p:txBody>
      </p:sp>
      <p:sp>
        <p:nvSpPr>
          <p:cNvPr id="63" name="TextBox 62"/>
          <p:cNvSpPr txBox="1"/>
          <p:nvPr/>
        </p:nvSpPr>
        <p:spPr>
          <a:xfrm>
            <a:off x="3337917" y="393223"/>
            <a:ext cx="11161240" cy="1209562"/>
          </a:xfrm>
          <a:prstGeom prst="rect">
            <a:avLst/>
          </a:prstGeom>
          <a:noFill/>
        </p:spPr>
        <p:txBody>
          <a:bodyPr wrap="square" lIns="182880" tIns="146304" rIns="182880" bIns="146304" rtlCol="0">
            <a:spAutoFit/>
          </a:bodyPr>
          <a:lstStyle/>
          <a:p>
            <a:pPr algn="ctr">
              <a:lnSpc>
                <a:spcPct val="90000"/>
              </a:lnSpc>
              <a:spcAft>
                <a:spcPts val="600"/>
              </a:spcAft>
            </a:pPr>
            <a:r>
              <a:rPr lang="en-NZ" sz="6600" dirty="0" smtClean="0">
                <a:gradFill>
                  <a:gsLst>
                    <a:gs pos="2917">
                      <a:schemeClr val="tx1"/>
                    </a:gs>
                    <a:gs pos="30000">
                      <a:schemeClr val="tx1"/>
                    </a:gs>
                  </a:gsLst>
                  <a:lin ang="5400000" scaled="0"/>
                </a:gradFill>
              </a:rPr>
              <a:t>Azure AD Join</a:t>
            </a:r>
          </a:p>
        </p:txBody>
      </p:sp>
    </p:spTree>
    <p:extLst>
      <p:ext uri="{BB962C8B-B14F-4D97-AF65-F5344CB8AC3E}">
        <p14:creationId xmlns:p14="http://schemas.microsoft.com/office/powerpoint/2010/main" val="34703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animEffect transition="in" filter="fade">
                                      <p:cBhvr>
                                        <p:cTn id="12" dur="500"/>
                                        <p:tgtEl>
                                          <p:spTgt spid="36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51"/>
                                        </p:tgtEl>
                                        <p:attrNameLst>
                                          <p:attrName>style.visibility</p:attrName>
                                        </p:attrNameLst>
                                      </p:cBhvr>
                                      <p:to>
                                        <p:strVal val="visible"/>
                                      </p:to>
                                    </p:set>
                                    <p:animEffect transition="in" filter="fade">
                                      <p:cBhvr>
                                        <p:cTn id="44"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7" grpId="0"/>
      <p:bldP spid="61"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6" name="Group 365"/>
          <p:cNvGrpSpPr/>
          <p:nvPr/>
        </p:nvGrpSpPr>
        <p:grpSpPr>
          <a:xfrm>
            <a:off x="5726249" y="1988579"/>
            <a:ext cx="1522104" cy="1087826"/>
            <a:chOff x="5084066" y="4224074"/>
            <a:chExt cx="2338242" cy="1671108"/>
          </a:xfrm>
        </p:grpSpPr>
        <p:grpSp>
          <p:nvGrpSpPr>
            <p:cNvPr id="368" name="Group 367"/>
            <p:cNvGrpSpPr/>
            <p:nvPr/>
          </p:nvGrpSpPr>
          <p:grpSpPr>
            <a:xfrm>
              <a:off x="5084066" y="4224074"/>
              <a:ext cx="2338242" cy="1671108"/>
              <a:chOff x="2658482" y="4224074"/>
              <a:chExt cx="2338242" cy="1671108"/>
            </a:xfrm>
          </p:grpSpPr>
          <p:grpSp>
            <p:nvGrpSpPr>
              <p:cNvPr id="370" name="Group 369"/>
              <p:cNvGrpSpPr/>
              <p:nvPr/>
            </p:nvGrpSpPr>
            <p:grpSpPr>
              <a:xfrm>
                <a:off x="2658482" y="4224074"/>
                <a:ext cx="2338242" cy="1671108"/>
                <a:chOff x="2658482" y="4224074"/>
                <a:chExt cx="2338242" cy="1671108"/>
              </a:xfrm>
            </p:grpSpPr>
            <p:pic>
              <p:nvPicPr>
                <p:cNvPr id="372" name="Picture 371"/>
                <p:cNvPicPr>
                  <a:picLocks noChangeAspect="1"/>
                </p:cNvPicPr>
                <p:nvPr/>
              </p:nvPicPr>
              <p:blipFill>
                <a:blip r:embed="rId3"/>
                <a:stretch>
                  <a:fillRect/>
                </a:stretch>
              </p:blipFill>
              <p:spPr>
                <a:xfrm>
                  <a:off x="2658482" y="4315745"/>
                  <a:ext cx="2338242" cy="1579437"/>
                </a:xfrm>
                <a:prstGeom prst="rect">
                  <a:avLst/>
                </a:prstGeom>
              </p:spPr>
            </p:pic>
            <p:sp>
              <p:nvSpPr>
                <p:cNvPr id="373" name="Oval 372"/>
                <p:cNvSpPr/>
                <p:nvPr/>
              </p:nvSpPr>
              <p:spPr bwMode="auto">
                <a:xfrm>
                  <a:off x="4215886" y="4224074"/>
                  <a:ext cx="734386" cy="734384"/>
                </a:xfrm>
                <a:prstGeom prst="ellipse">
                  <a:avLst/>
                </a:prstGeom>
                <a:solidFill>
                  <a:schemeClr val="tx2"/>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grpSp>
          <p:sp>
            <p:nvSpPr>
              <p:cNvPr id="371" name="Freeform 370"/>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14139">
                  <a:defRPr/>
                </a:pPr>
                <a:endParaRPr lang="en-US" dirty="0">
                  <a:solidFill>
                    <a:srgbClr val="505050"/>
                  </a:solidFill>
                  <a:ea typeface="ＭＳ Ｐゴシック" charset="0"/>
                </a:endParaRPr>
              </a:p>
            </p:txBody>
          </p:sp>
        </p:grpSp>
        <p:pic>
          <p:nvPicPr>
            <p:cNvPr id="369" name="Picture 368"/>
            <p:cNvPicPr>
              <a:picLocks noChangeAspect="1"/>
            </p:cNvPicPr>
            <p:nvPr/>
          </p:nvPicPr>
          <p:blipFill>
            <a:blip r:embed="rId4"/>
            <a:stretch>
              <a:fillRect/>
            </a:stretch>
          </p:blipFill>
          <p:spPr>
            <a:xfrm>
              <a:off x="5836281" y="4743137"/>
              <a:ext cx="869145" cy="869145"/>
            </a:xfrm>
            <a:prstGeom prst="rect">
              <a:avLst/>
            </a:prstGeom>
          </p:spPr>
        </p:pic>
      </p:grpSp>
      <p:pic>
        <p:nvPicPr>
          <p:cNvPr id="378" name="Picture 377"/>
          <p:cNvPicPr>
            <a:picLocks noChangeAspect="1"/>
          </p:cNvPicPr>
          <p:nvPr/>
        </p:nvPicPr>
        <p:blipFill>
          <a:blip r:embed="rId5"/>
          <a:stretch>
            <a:fillRect/>
          </a:stretch>
        </p:blipFill>
        <p:spPr>
          <a:xfrm>
            <a:off x="879579" y="2469889"/>
            <a:ext cx="2170306" cy="4059485"/>
          </a:xfrm>
          <a:prstGeom prst="rect">
            <a:avLst/>
          </a:prstGeom>
        </p:spPr>
      </p:pic>
      <p:grpSp>
        <p:nvGrpSpPr>
          <p:cNvPr id="351" name="Group 350"/>
          <p:cNvGrpSpPr/>
          <p:nvPr/>
        </p:nvGrpSpPr>
        <p:grpSpPr>
          <a:xfrm>
            <a:off x="3199582" y="1243361"/>
            <a:ext cx="1895406" cy="1274338"/>
            <a:chOff x="7508894" y="4145334"/>
            <a:chExt cx="2628527" cy="1767237"/>
          </a:xfrm>
        </p:grpSpPr>
        <p:pic>
          <p:nvPicPr>
            <p:cNvPr id="352" name="Picture 351"/>
            <p:cNvPicPr>
              <a:picLocks noChangeAspect="1"/>
            </p:cNvPicPr>
            <p:nvPr/>
          </p:nvPicPr>
          <p:blipFill>
            <a:blip r:embed="rId6"/>
            <a:stretch>
              <a:fillRect/>
            </a:stretch>
          </p:blipFill>
          <p:spPr>
            <a:xfrm>
              <a:off x="7508894" y="4145334"/>
              <a:ext cx="2628527" cy="1767237"/>
            </a:xfrm>
            <a:prstGeom prst="rect">
              <a:avLst/>
            </a:prstGeom>
          </p:spPr>
        </p:pic>
        <p:sp>
          <p:nvSpPr>
            <p:cNvPr id="353" name="TextBox 352"/>
            <p:cNvSpPr txBox="1"/>
            <p:nvPr/>
          </p:nvSpPr>
          <p:spPr>
            <a:xfrm>
              <a:off x="8192314" y="5096323"/>
              <a:ext cx="1261685" cy="339946"/>
            </a:xfrm>
            <a:prstGeom prst="rect">
              <a:avLst/>
            </a:prstGeom>
          </p:spPr>
          <p:txBody>
            <a:bodyPr wrap="square" lIns="0" tIns="0" rIns="0" bIns="0" rtlCol="0">
              <a:spAutoFit/>
            </a:bodyPr>
            <a:lstStyle/>
            <a:p>
              <a:pPr algn="ctr" defTabSz="895919" fontAlgn="base">
                <a:lnSpc>
                  <a:spcPct val="90000"/>
                </a:lnSpc>
                <a:spcBef>
                  <a:spcPct val="0"/>
                </a:spcBef>
                <a:spcAft>
                  <a:spcPct val="0"/>
                </a:spcAft>
                <a:buSzPct val="80000"/>
                <a:defRPr/>
              </a:pPr>
              <a:r>
                <a:rPr lang="en-US" sz="1770" dirty="0">
                  <a:solidFill>
                    <a:srgbClr val="FFFFFF"/>
                  </a:solidFill>
                  <a:latin typeface="Segoe UI Light"/>
                  <a:ea typeface="ＭＳ Ｐゴシック" charset="0"/>
                  <a:cs typeface="Segoe UI Light"/>
                </a:rPr>
                <a:t>Intune</a:t>
              </a:r>
            </a:p>
          </p:txBody>
        </p:sp>
      </p:grpSp>
      <p:grpSp>
        <p:nvGrpSpPr>
          <p:cNvPr id="365" name="Group 364"/>
          <p:cNvGrpSpPr/>
          <p:nvPr/>
        </p:nvGrpSpPr>
        <p:grpSpPr>
          <a:xfrm>
            <a:off x="3553941" y="4073326"/>
            <a:ext cx="2295524" cy="1357313"/>
            <a:chOff x="3579812" y="4800602"/>
            <a:chExt cx="2295524" cy="1357313"/>
          </a:xfrm>
        </p:grpSpPr>
        <p:grpSp>
          <p:nvGrpSpPr>
            <p:cNvPr id="367" name="Group 4"/>
            <p:cNvGrpSpPr>
              <a:grpSpLocks noChangeAspect="1"/>
            </p:cNvGrpSpPr>
            <p:nvPr/>
          </p:nvGrpSpPr>
          <p:grpSpPr bwMode="auto">
            <a:xfrm>
              <a:off x="3579812" y="4800602"/>
              <a:ext cx="2295524" cy="1357313"/>
              <a:chOff x="2255" y="3024"/>
              <a:chExt cx="1446" cy="855"/>
            </a:xfrm>
          </p:grpSpPr>
          <p:sp>
            <p:nvSpPr>
              <p:cNvPr id="386" name="AutoShape 3"/>
              <p:cNvSpPr>
                <a:spLocks noChangeAspect="1" noChangeArrowheads="1" noTextEdit="1"/>
              </p:cNvSpPr>
              <p:nvPr/>
            </p:nvSpPr>
            <p:spPr bwMode="auto">
              <a:xfrm>
                <a:off x="2255" y="3024"/>
                <a:ext cx="1443"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7" name="Freeform 5"/>
              <p:cNvSpPr>
                <a:spLocks/>
              </p:cNvSpPr>
              <p:nvPr/>
            </p:nvSpPr>
            <p:spPr bwMode="auto">
              <a:xfrm>
                <a:off x="2872" y="3694"/>
                <a:ext cx="455" cy="54"/>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8" name="Rectangle 6"/>
              <p:cNvSpPr>
                <a:spLocks noChangeArrowheads="1"/>
              </p:cNvSpPr>
              <p:nvPr/>
            </p:nvSpPr>
            <p:spPr bwMode="auto">
              <a:xfrm>
                <a:off x="2872" y="3748"/>
                <a:ext cx="45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9" name="Freeform 7"/>
              <p:cNvSpPr>
                <a:spLocks/>
              </p:cNvSpPr>
              <p:nvPr/>
            </p:nvSpPr>
            <p:spPr bwMode="auto">
              <a:xfrm>
                <a:off x="2640" y="3024"/>
                <a:ext cx="922" cy="554"/>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0" name="Freeform 8"/>
              <p:cNvSpPr>
                <a:spLocks/>
              </p:cNvSpPr>
              <p:nvPr/>
            </p:nvSpPr>
            <p:spPr bwMode="auto">
              <a:xfrm>
                <a:off x="3039" y="3575"/>
                <a:ext cx="119" cy="145"/>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1" name="Freeform 9"/>
              <p:cNvSpPr>
                <a:spLocks/>
              </p:cNvSpPr>
              <p:nvPr/>
            </p:nvSpPr>
            <p:spPr bwMode="auto">
              <a:xfrm>
                <a:off x="2665" y="3049"/>
                <a:ext cx="869" cy="480"/>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2" name="Rectangle 20"/>
              <p:cNvSpPr>
                <a:spLocks noChangeArrowheads="1"/>
              </p:cNvSpPr>
              <p:nvPr/>
            </p:nvSpPr>
            <p:spPr bwMode="auto">
              <a:xfrm>
                <a:off x="2819" y="3490"/>
                <a:ext cx="201" cy="31"/>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3" name="Rectangle 23"/>
              <p:cNvSpPr>
                <a:spLocks noChangeArrowheads="1"/>
              </p:cNvSpPr>
              <p:nvPr/>
            </p:nvSpPr>
            <p:spPr bwMode="auto">
              <a:xfrm>
                <a:off x="2824" y="3385"/>
                <a:ext cx="96" cy="97"/>
              </a:xfrm>
              <a:prstGeom prst="rect">
                <a:avLst/>
              </a:prstGeom>
              <a:solidFill>
                <a:srgbClr val="019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4" name="Rectangle 24"/>
              <p:cNvSpPr>
                <a:spLocks noChangeArrowheads="1"/>
              </p:cNvSpPr>
              <p:nvPr/>
            </p:nvSpPr>
            <p:spPr bwMode="auto">
              <a:xfrm>
                <a:off x="2928" y="3384"/>
                <a:ext cx="96" cy="9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5" name="Rectangle 25"/>
              <p:cNvSpPr>
                <a:spLocks noChangeArrowheads="1"/>
              </p:cNvSpPr>
              <p:nvPr/>
            </p:nvSpPr>
            <p:spPr bwMode="auto">
              <a:xfrm>
                <a:off x="2985" y="3277"/>
                <a:ext cx="34" cy="97"/>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6" name="Rectangle 27"/>
              <p:cNvSpPr>
                <a:spLocks noChangeArrowheads="1"/>
              </p:cNvSpPr>
              <p:nvPr/>
            </p:nvSpPr>
            <p:spPr bwMode="auto">
              <a:xfrm>
                <a:off x="2829" y="3279"/>
                <a:ext cx="136" cy="9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7" name="Freeform 30"/>
              <p:cNvSpPr>
                <a:spLocks/>
              </p:cNvSpPr>
              <p:nvPr/>
            </p:nvSpPr>
            <p:spPr bwMode="auto">
              <a:xfrm>
                <a:off x="2739" y="3084"/>
                <a:ext cx="11" cy="25"/>
              </a:xfrm>
              <a:custGeom>
                <a:avLst/>
                <a:gdLst>
                  <a:gd name="T0" fmla="*/ 0 w 4"/>
                  <a:gd name="T1" fmla="*/ 8 h 9"/>
                  <a:gd name="T2" fmla="*/ 0 w 4"/>
                  <a:gd name="T3" fmla="*/ 7 h 9"/>
                  <a:gd name="T4" fmla="*/ 2 w 4"/>
                  <a:gd name="T5" fmla="*/ 8 h 9"/>
                  <a:gd name="T6" fmla="*/ 3 w 4"/>
                  <a:gd name="T7" fmla="*/ 8 h 9"/>
                  <a:gd name="T8" fmla="*/ 4 w 4"/>
                  <a:gd name="T9" fmla="*/ 6 h 9"/>
                  <a:gd name="T10" fmla="*/ 3 w 4"/>
                  <a:gd name="T11" fmla="*/ 5 h 9"/>
                  <a:gd name="T12" fmla="*/ 2 w 4"/>
                  <a:gd name="T13" fmla="*/ 4 h 9"/>
                  <a:gd name="T14" fmla="*/ 0 w 4"/>
                  <a:gd name="T15" fmla="*/ 3 h 9"/>
                  <a:gd name="T16" fmla="*/ 0 w 4"/>
                  <a:gd name="T17" fmla="*/ 2 h 9"/>
                  <a:gd name="T18" fmla="*/ 0 w 4"/>
                  <a:gd name="T19" fmla="*/ 0 h 9"/>
                  <a:gd name="T20" fmla="*/ 2 w 4"/>
                  <a:gd name="T21" fmla="*/ 0 h 9"/>
                  <a:gd name="T22" fmla="*/ 4 w 4"/>
                  <a:gd name="T23" fmla="*/ 0 h 9"/>
                  <a:gd name="T24" fmla="*/ 4 w 4"/>
                  <a:gd name="T25" fmla="*/ 1 h 9"/>
                  <a:gd name="T26" fmla="*/ 2 w 4"/>
                  <a:gd name="T27" fmla="*/ 0 h 9"/>
                  <a:gd name="T28" fmla="*/ 1 w 4"/>
                  <a:gd name="T29" fmla="*/ 1 h 9"/>
                  <a:gd name="T30" fmla="*/ 0 w 4"/>
                  <a:gd name="T31" fmla="*/ 2 h 9"/>
                  <a:gd name="T32" fmla="*/ 1 w 4"/>
                  <a:gd name="T33" fmla="*/ 3 h 9"/>
                  <a:gd name="T34" fmla="*/ 2 w 4"/>
                  <a:gd name="T35" fmla="*/ 4 h 9"/>
                  <a:gd name="T36" fmla="*/ 4 w 4"/>
                  <a:gd name="T37" fmla="*/ 5 h 9"/>
                  <a:gd name="T38" fmla="*/ 4 w 4"/>
                  <a:gd name="T39" fmla="*/ 6 h 9"/>
                  <a:gd name="T40" fmla="*/ 4 w 4"/>
                  <a:gd name="T41" fmla="*/ 8 h 9"/>
                  <a:gd name="T42" fmla="*/ 2 w 4"/>
                  <a:gd name="T43" fmla="*/ 9 h 9"/>
                  <a:gd name="T44" fmla="*/ 1 w 4"/>
                  <a:gd name="T45" fmla="*/ 9 h 9"/>
                  <a:gd name="T46" fmla="*/ 0 w 4"/>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9">
                    <a:moveTo>
                      <a:pt x="0" y="8"/>
                    </a:moveTo>
                    <a:cubicBezTo>
                      <a:pt x="0" y="7"/>
                      <a:pt x="0" y="7"/>
                      <a:pt x="0" y="7"/>
                    </a:cubicBezTo>
                    <a:cubicBezTo>
                      <a:pt x="0" y="8"/>
                      <a:pt x="1" y="8"/>
                      <a:pt x="2" y="8"/>
                    </a:cubicBezTo>
                    <a:cubicBezTo>
                      <a:pt x="2" y="8"/>
                      <a:pt x="3" y="8"/>
                      <a:pt x="3" y="8"/>
                    </a:cubicBezTo>
                    <a:cubicBezTo>
                      <a:pt x="3" y="7"/>
                      <a:pt x="4" y="7"/>
                      <a:pt x="4" y="6"/>
                    </a:cubicBezTo>
                    <a:cubicBezTo>
                      <a:pt x="4" y="6"/>
                      <a:pt x="4" y="6"/>
                      <a:pt x="3" y="5"/>
                    </a:cubicBezTo>
                    <a:cubicBezTo>
                      <a:pt x="3" y="5"/>
                      <a:pt x="3" y="5"/>
                      <a:pt x="2" y="4"/>
                    </a:cubicBezTo>
                    <a:cubicBezTo>
                      <a:pt x="1" y="4"/>
                      <a:pt x="0" y="3"/>
                      <a:pt x="0" y="3"/>
                    </a:cubicBezTo>
                    <a:cubicBezTo>
                      <a:pt x="0" y="3"/>
                      <a:pt x="0" y="2"/>
                      <a:pt x="0" y="2"/>
                    </a:cubicBezTo>
                    <a:cubicBezTo>
                      <a:pt x="0" y="1"/>
                      <a:pt x="0" y="1"/>
                      <a:pt x="0" y="0"/>
                    </a:cubicBezTo>
                    <a:cubicBezTo>
                      <a:pt x="1" y="0"/>
                      <a:pt x="2" y="0"/>
                      <a:pt x="2" y="0"/>
                    </a:cubicBezTo>
                    <a:cubicBezTo>
                      <a:pt x="3" y="0"/>
                      <a:pt x="3" y="0"/>
                      <a:pt x="4" y="0"/>
                    </a:cubicBezTo>
                    <a:cubicBezTo>
                      <a:pt x="4" y="1"/>
                      <a:pt x="4" y="1"/>
                      <a:pt x="4" y="1"/>
                    </a:cubicBezTo>
                    <a:cubicBezTo>
                      <a:pt x="3" y="0"/>
                      <a:pt x="3" y="0"/>
                      <a:pt x="2" y="0"/>
                    </a:cubicBezTo>
                    <a:cubicBezTo>
                      <a:pt x="2" y="0"/>
                      <a:pt x="1" y="0"/>
                      <a:pt x="1" y="1"/>
                    </a:cubicBezTo>
                    <a:cubicBezTo>
                      <a:pt x="1" y="1"/>
                      <a:pt x="0" y="1"/>
                      <a:pt x="0" y="2"/>
                    </a:cubicBezTo>
                    <a:cubicBezTo>
                      <a:pt x="0" y="2"/>
                      <a:pt x="0" y="3"/>
                      <a:pt x="1" y="3"/>
                    </a:cubicBezTo>
                    <a:cubicBezTo>
                      <a:pt x="1" y="3"/>
                      <a:pt x="1" y="3"/>
                      <a:pt x="2" y="4"/>
                    </a:cubicBezTo>
                    <a:cubicBezTo>
                      <a:pt x="3" y="4"/>
                      <a:pt x="4" y="5"/>
                      <a:pt x="4" y="5"/>
                    </a:cubicBezTo>
                    <a:cubicBezTo>
                      <a:pt x="4" y="5"/>
                      <a:pt x="4" y="6"/>
                      <a:pt x="4" y="6"/>
                    </a:cubicBezTo>
                    <a:cubicBezTo>
                      <a:pt x="4" y="7"/>
                      <a:pt x="4" y="8"/>
                      <a:pt x="4" y="8"/>
                    </a:cubicBezTo>
                    <a:cubicBezTo>
                      <a:pt x="3" y="8"/>
                      <a:pt x="2" y="9"/>
                      <a:pt x="2" y="9"/>
                    </a:cubicBezTo>
                    <a:cubicBezTo>
                      <a:pt x="1" y="9"/>
                      <a:pt x="1" y="9"/>
                      <a:pt x="1" y="9"/>
                    </a:cubicBezTo>
                    <a:cubicBezTo>
                      <a:pt x="0" y="8"/>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8" name="Freeform 31"/>
              <p:cNvSpPr>
                <a:spLocks/>
              </p:cNvSpPr>
              <p:nvPr/>
            </p:nvSpPr>
            <p:spPr bwMode="auto">
              <a:xfrm>
                <a:off x="2753" y="3084"/>
                <a:ext cx="8" cy="25"/>
              </a:xfrm>
              <a:custGeom>
                <a:avLst/>
                <a:gdLst>
                  <a:gd name="T0" fmla="*/ 3 w 3"/>
                  <a:gd name="T1" fmla="*/ 8 h 9"/>
                  <a:gd name="T2" fmla="*/ 3 w 3"/>
                  <a:gd name="T3" fmla="*/ 9 h 9"/>
                  <a:gd name="T4" fmla="*/ 1 w 3"/>
                  <a:gd name="T5" fmla="*/ 7 h 9"/>
                  <a:gd name="T6" fmla="*/ 1 w 3"/>
                  <a:gd name="T7" fmla="*/ 3 h 9"/>
                  <a:gd name="T8" fmla="*/ 0 w 3"/>
                  <a:gd name="T9" fmla="*/ 3 h 9"/>
                  <a:gd name="T10" fmla="*/ 0 w 3"/>
                  <a:gd name="T11" fmla="*/ 2 h 9"/>
                  <a:gd name="T12" fmla="*/ 1 w 3"/>
                  <a:gd name="T13" fmla="*/ 2 h 9"/>
                  <a:gd name="T14" fmla="*/ 1 w 3"/>
                  <a:gd name="T15" fmla="*/ 1 h 9"/>
                  <a:gd name="T16" fmla="*/ 2 w 3"/>
                  <a:gd name="T17" fmla="*/ 1 h 9"/>
                  <a:gd name="T18" fmla="*/ 2 w 3"/>
                  <a:gd name="T19" fmla="*/ 0 h 9"/>
                  <a:gd name="T20" fmla="*/ 2 w 3"/>
                  <a:gd name="T21" fmla="*/ 2 h 9"/>
                  <a:gd name="T22" fmla="*/ 3 w 3"/>
                  <a:gd name="T23" fmla="*/ 2 h 9"/>
                  <a:gd name="T24" fmla="*/ 3 w 3"/>
                  <a:gd name="T25" fmla="*/ 3 h 9"/>
                  <a:gd name="T26" fmla="*/ 2 w 3"/>
                  <a:gd name="T27" fmla="*/ 3 h 9"/>
                  <a:gd name="T28" fmla="*/ 2 w 3"/>
                  <a:gd name="T29" fmla="*/ 7 h 9"/>
                  <a:gd name="T30" fmla="*/ 2 w 3"/>
                  <a:gd name="T31" fmla="*/ 8 h 9"/>
                  <a:gd name="T32" fmla="*/ 3 w 3"/>
                  <a:gd name="T33" fmla="*/ 8 h 9"/>
                  <a:gd name="T34" fmla="*/ 3 w 3"/>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9">
                    <a:moveTo>
                      <a:pt x="3"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1" y="1"/>
                      <a:pt x="1" y="1"/>
                      <a:pt x="2" y="1"/>
                    </a:cubicBezTo>
                    <a:cubicBezTo>
                      <a:pt x="2" y="1"/>
                      <a:pt x="2" y="0"/>
                      <a:pt x="2" y="0"/>
                    </a:cubicBezTo>
                    <a:cubicBezTo>
                      <a:pt x="2" y="2"/>
                      <a:pt x="2" y="2"/>
                      <a:pt x="2" y="2"/>
                    </a:cubicBezTo>
                    <a:cubicBezTo>
                      <a:pt x="3" y="2"/>
                      <a:pt x="3" y="2"/>
                      <a:pt x="3" y="2"/>
                    </a:cubicBezTo>
                    <a:cubicBezTo>
                      <a:pt x="3" y="3"/>
                      <a:pt x="3" y="3"/>
                      <a:pt x="3" y="3"/>
                    </a:cubicBezTo>
                    <a:cubicBezTo>
                      <a:pt x="2" y="3"/>
                      <a:pt x="2" y="3"/>
                      <a:pt x="2" y="3"/>
                    </a:cubicBezTo>
                    <a:cubicBezTo>
                      <a:pt x="2" y="7"/>
                      <a:pt x="2" y="7"/>
                      <a:pt x="2" y="7"/>
                    </a:cubicBezTo>
                    <a:cubicBezTo>
                      <a:pt x="2" y="7"/>
                      <a:pt x="2" y="8"/>
                      <a:pt x="2" y="8"/>
                    </a:cubicBezTo>
                    <a:cubicBezTo>
                      <a:pt x="2" y="8"/>
                      <a:pt x="2" y="8"/>
                      <a:pt x="3" y="8"/>
                    </a:cubicBezTo>
                    <a:cubicBezTo>
                      <a:pt x="3" y="8"/>
                      <a:pt x="3" y="8"/>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9" name="Freeform 32"/>
              <p:cNvSpPr>
                <a:spLocks noEditPoints="1"/>
              </p:cNvSpPr>
              <p:nvPr/>
            </p:nvSpPr>
            <p:spPr bwMode="auto">
              <a:xfrm>
                <a:off x="2767" y="3089"/>
                <a:ext cx="11" cy="20"/>
              </a:xfrm>
              <a:custGeom>
                <a:avLst/>
                <a:gdLst>
                  <a:gd name="T0" fmla="*/ 4 w 4"/>
                  <a:gd name="T1" fmla="*/ 6 h 7"/>
                  <a:gd name="T2" fmla="*/ 4 w 4"/>
                  <a:gd name="T3" fmla="*/ 5 h 7"/>
                  <a:gd name="T4" fmla="*/ 4 w 4"/>
                  <a:gd name="T5" fmla="*/ 5 h 7"/>
                  <a:gd name="T6" fmla="*/ 3 w 4"/>
                  <a:gd name="T7" fmla="*/ 6 h 7"/>
                  <a:gd name="T8" fmla="*/ 2 w 4"/>
                  <a:gd name="T9" fmla="*/ 7 h 7"/>
                  <a:gd name="T10" fmla="*/ 0 w 4"/>
                  <a:gd name="T11" fmla="*/ 6 h 7"/>
                  <a:gd name="T12" fmla="*/ 0 w 4"/>
                  <a:gd name="T13" fmla="*/ 5 h 7"/>
                  <a:gd name="T14" fmla="*/ 2 w 4"/>
                  <a:gd name="T15" fmla="*/ 3 h 7"/>
                  <a:gd name="T16" fmla="*/ 4 w 4"/>
                  <a:gd name="T17" fmla="*/ 3 h 7"/>
                  <a:gd name="T18" fmla="*/ 2 w 4"/>
                  <a:gd name="T19" fmla="*/ 1 h 7"/>
                  <a:gd name="T20" fmla="*/ 0 w 4"/>
                  <a:gd name="T21" fmla="*/ 1 h 7"/>
                  <a:gd name="T22" fmla="*/ 0 w 4"/>
                  <a:gd name="T23" fmla="*/ 1 h 7"/>
                  <a:gd name="T24" fmla="*/ 1 w 4"/>
                  <a:gd name="T25" fmla="*/ 0 h 7"/>
                  <a:gd name="T26" fmla="*/ 2 w 4"/>
                  <a:gd name="T27" fmla="*/ 0 h 7"/>
                  <a:gd name="T28" fmla="*/ 4 w 4"/>
                  <a:gd name="T29" fmla="*/ 1 h 7"/>
                  <a:gd name="T30" fmla="*/ 4 w 4"/>
                  <a:gd name="T31" fmla="*/ 2 h 7"/>
                  <a:gd name="T32" fmla="*/ 4 w 4"/>
                  <a:gd name="T33" fmla="*/ 6 h 7"/>
                  <a:gd name="T34" fmla="*/ 2 w 4"/>
                  <a:gd name="T35" fmla="*/ 3 h 7"/>
                  <a:gd name="T36" fmla="*/ 1 w 4"/>
                  <a:gd name="T37" fmla="*/ 4 h 7"/>
                  <a:gd name="T38" fmla="*/ 0 w 4"/>
                  <a:gd name="T39" fmla="*/ 5 h 7"/>
                  <a:gd name="T40" fmla="*/ 1 w 4"/>
                  <a:gd name="T41" fmla="*/ 6 h 7"/>
                  <a:gd name="T42" fmla="*/ 2 w 4"/>
                  <a:gd name="T43" fmla="*/ 6 h 7"/>
                  <a:gd name="T44" fmla="*/ 3 w 4"/>
                  <a:gd name="T45" fmla="*/ 5 h 7"/>
                  <a:gd name="T46" fmla="*/ 4 w 4"/>
                  <a:gd name="T47" fmla="*/ 4 h 7"/>
                  <a:gd name="T48" fmla="*/ 4 w 4"/>
                  <a:gd name="T49" fmla="*/ 3 h 7"/>
                  <a:gd name="T50" fmla="*/ 2 w 4"/>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7">
                    <a:moveTo>
                      <a:pt x="4" y="6"/>
                    </a:moveTo>
                    <a:cubicBezTo>
                      <a:pt x="4" y="5"/>
                      <a:pt x="4" y="5"/>
                      <a:pt x="4" y="5"/>
                    </a:cubicBezTo>
                    <a:cubicBezTo>
                      <a:pt x="4" y="5"/>
                      <a:pt x="4" y="5"/>
                      <a:pt x="4" y="5"/>
                    </a:cubicBezTo>
                    <a:cubicBezTo>
                      <a:pt x="4" y="6"/>
                      <a:pt x="3" y="6"/>
                      <a:pt x="3" y="6"/>
                    </a:cubicBezTo>
                    <a:cubicBezTo>
                      <a:pt x="2" y="7"/>
                      <a:pt x="2" y="7"/>
                      <a:pt x="2" y="7"/>
                    </a:cubicBezTo>
                    <a:cubicBezTo>
                      <a:pt x="1" y="7"/>
                      <a:pt x="1" y="6"/>
                      <a:pt x="0" y="6"/>
                    </a:cubicBezTo>
                    <a:cubicBezTo>
                      <a:pt x="0" y="6"/>
                      <a:pt x="0" y="5"/>
                      <a:pt x="0" y="5"/>
                    </a:cubicBezTo>
                    <a:cubicBezTo>
                      <a:pt x="0" y="4"/>
                      <a:pt x="0" y="3"/>
                      <a:pt x="2" y="3"/>
                    </a:cubicBezTo>
                    <a:cubicBezTo>
                      <a:pt x="4" y="3"/>
                      <a:pt x="4" y="3"/>
                      <a:pt x="4" y="3"/>
                    </a:cubicBezTo>
                    <a:cubicBezTo>
                      <a:pt x="4" y="1"/>
                      <a:pt x="3" y="1"/>
                      <a:pt x="2" y="1"/>
                    </a:cubicBezTo>
                    <a:cubicBezTo>
                      <a:pt x="2" y="1"/>
                      <a:pt x="1" y="1"/>
                      <a:pt x="0" y="1"/>
                    </a:cubicBezTo>
                    <a:cubicBezTo>
                      <a:pt x="0" y="1"/>
                      <a:pt x="0" y="1"/>
                      <a:pt x="0" y="1"/>
                    </a:cubicBezTo>
                    <a:cubicBezTo>
                      <a:pt x="0" y="1"/>
                      <a:pt x="1" y="0"/>
                      <a:pt x="1" y="0"/>
                    </a:cubicBezTo>
                    <a:cubicBezTo>
                      <a:pt x="2" y="0"/>
                      <a:pt x="2" y="0"/>
                      <a:pt x="2" y="0"/>
                    </a:cubicBezTo>
                    <a:cubicBezTo>
                      <a:pt x="3" y="0"/>
                      <a:pt x="3" y="0"/>
                      <a:pt x="4" y="1"/>
                    </a:cubicBezTo>
                    <a:cubicBezTo>
                      <a:pt x="4" y="1"/>
                      <a:pt x="4" y="2"/>
                      <a:pt x="4" y="2"/>
                    </a:cubicBezTo>
                    <a:cubicBezTo>
                      <a:pt x="4" y="6"/>
                      <a:pt x="4" y="6"/>
                      <a:pt x="4" y="6"/>
                    </a:cubicBezTo>
                    <a:close/>
                    <a:moveTo>
                      <a:pt x="2" y="3"/>
                    </a:moveTo>
                    <a:cubicBezTo>
                      <a:pt x="1" y="3"/>
                      <a:pt x="1" y="4"/>
                      <a:pt x="1" y="4"/>
                    </a:cubicBezTo>
                    <a:cubicBezTo>
                      <a:pt x="0" y="4"/>
                      <a:pt x="0" y="4"/>
                      <a:pt x="0" y="5"/>
                    </a:cubicBezTo>
                    <a:cubicBezTo>
                      <a:pt x="0" y="5"/>
                      <a:pt x="0" y="6"/>
                      <a:pt x="1" y="6"/>
                    </a:cubicBezTo>
                    <a:cubicBezTo>
                      <a:pt x="1" y="6"/>
                      <a:pt x="1" y="6"/>
                      <a:pt x="2" y="6"/>
                    </a:cubicBezTo>
                    <a:cubicBezTo>
                      <a:pt x="2" y="6"/>
                      <a:pt x="3" y="6"/>
                      <a:pt x="3" y="5"/>
                    </a:cubicBezTo>
                    <a:cubicBezTo>
                      <a:pt x="4" y="5"/>
                      <a:pt x="4" y="4"/>
                      <a:pt x="4" y="4"/>
                    </a:cubicBezTo>
                    <a:cubicBezTo>
                      <a:pt x="4" y="3"/>
                      <a:pt x="4" y="3"/>
                      <a:pt x="4"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0" name="Freeform 33"/>
              <p:cNvSpPr>
                <a:spLocks/>
              </p:cNvSpPr>
              <p:nvPr/>
            </p:nvSpPr>
            <p:spPr bwMode="auto">
              <a:xfrm>
                <a:off x="2784" y="3089"/>
                <a:ext cx="9" cy="17"/>
              </a:xfrm>
              <a:custGeom>
                <a:avLst/>
                <a:gdLst>
                  <a:gd name="T0" fmla="*/ 3 w 3"/>
                  <a:gd name="T1" fmla="*/ 1 h 6"/>
                  <a:gd name="T2" fmla="*/ 3 w 3"/>
                  <a:gd name="T3" fmla="*/ 1 h 6"/>
                  <a:gd name="T4" fmla="*/ 1 w 3"/>
                  <a:gd name="T5" fmla="*/ 1 h 6"/>
                  <a:gd name="T6" fmla="*/ 1 w 3"/>
                  <a:gd name="T7" fmla="*/ 4 h 6"/>
                  <a:gd name="T8" fmla="*/ 1 w 3"/>
                  <a:gd name="T9" fmla="*/ 6 h 6"/>
                  <a:gd name="T10" fmla="*/ 0 w 3"/>
                  <a:gd name="T11" fmla="*/ 6 h 6"/>
                  <a:gd name="T12" fmla="*/ 0 w 3"/>
                  <a:gd name="T13" fmla="*/ 0 h 6"/>
                  <a:gd name="T14" fmla="*/ 1 w 3"/>
                  <a:gd name="T15" fmla="*/ 0 h 6"/>
                  <a:gd name="T16" fmla="*/ 1 w 3"/>
                  <a:gd name="T17" fmla="*/ 2 h 6"/>
                  <a:gd name="T18" fmla="*/ 1 w 3"/>
                  <a:gd name="T19" fmla="*/ 2 h 6"/>
                  <a:gd name="T20" fmla="*/ 2 w 3"/>
                  <a:gd name="T21" fmla="*/ 1 h 6"/>
                  <a:gd name="T22" fmla="*/ 3 w 3"/>
                  <a:gd name="T23" fmla="*/ 0 h 6"/>
                  <a:gd name="T24" fmla="*/ 3 w 3"/>
                  <a:gd name="T25" fmla="*/ 0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1"/>
                      <a:pt x="3" y="1"/>
                    </a:cubicBezTo>
                    <a:cubicBezTo>
                      <a:pt x="2" y="1"/>
                      <a:pt x="2" y="1"/>
                      <a:pt x="1" y="1"/>
                    </a:cubicBezTo>
                    <a:cubicBezTo>
                      <a:pt x="1" y="2"/>
                      <a:pt x="1" y="3"/>
                      <a:pt x="1" y="4"/>
                    </a:cubicBezTo>
                    <a:cubicBezTo>
                      <a:pt x="1" y="6"/>
                      <a:pt x="1" y="6"/>
                      <a:pt x="1" y="6"/>
                    </a:cubicBezTo>
                    <a:cubicBezTo>
                      <a:pt x="0" y="6"/>
                      <a:pt x="0" y="6"/>
                      <a:pt x="0" y="6"/>
                    </a:cubicBezTo>
                    <a:cubicBezTo>
                      <a:pt x="0" y="0"/>
                      <a:pt x="0" y="0"/>
                      <a:pt x="0" y="0"/>
                    </a:cubicBezTo>
                    <a:cubicBezTo>
                      <a:pt x="1" y="0"/>
                      <a:pt x="1" y="0"/>
                      <a:pt x="1" y="0"/>
                    </a:cubicBezTo>
                    <a:cubicBezTo>
                      <a:pt x="1" y="2"/>
                      <a:pt x="1" y="2"/>
                      <a:pt x="1" y="2"/>
                    </a:cubicBezTo>
                    <a:cubicBezTo>
                      <a:pt x="1" y="2"/>
                      <a:pt x="1" y="2"/>
                      <a:pt x="1" y="2"/>
                    </a:cubicBezTo>
                    <a:cubicBezTo>
                      <a:pt x="1" y="1"/>
                      <a:pt x="1" y="1"/>
                      <a:pt x="2" y="1"/>
                    </a:cubicBezTo>
                    <a:cubicBezTo>
                      <a:pt x="2" y="0"/>
                      <a:pt x="2" y="0"/>
                      <a:pt x="3" y="0"/>
                    </a:cubicBezTo>
                    <a:cubicBezTo>
                      <a:pt x="3" y="0"/>
                      <a:pt x="3" y="0"/>
                      <a:pt x="3"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1" name="Freeform 34"/>
              <p:cNvSpPr>
                <a:spLocks/>
              </p:cNvSpPr>
              <p:nvPr/>
            </p:nvSpPr>
            <p:spPr bwMode="auto">
              <a:xfrm>
                <a:off x="2795" y="3084"/>
                <a:ext cx="12" cy="25"/>
              </a:xfrm>
              <a:custGeom>
                <a:avLst/>
                <a:gdLst>
                  <a:gd name="T0" fmla="*/ 4 w 4"/>
                  <a:gd name="T1" fmla="*/ 8 h 9"/>
                  <a:gd name="T2" fmla="*/ 3 w 4"/>
                  <a:gd name="T3" fmla="*/ 9 h 9"/>
                  <a:gd name="T4" fmla="*/ 1 w 4"/>
                  <a:gd name="T5" fmla="*/ 7 h 9"/>
                  <a:gd name="T6" fmla="*/ 1 w 4"/>
                  <a:gd name="T7" fmla="*/ 3 h 9"/>
                  <a:gd name="T8" fmla="*/ 0 w 4"/>
                  <a:gd name="T9" fmla="*/ 3 h 9"/>
                  <a:gd name="T10" fmla="*/ 0 w 4"/>
                  <a:gd name="T11" fmla="*/ 2 h 9"/>
                  <a:gd name="T12" fmla="*/ 1 w 4"/>
                  <a:gd name="T13" fmla="*/ 2 h 9"/>
                  <a:gd name="T14" fmla="*/ 1 w 4"/>
                  <a:gd name="T15" fmla="*/ 1 h 9"/>
                  <a:gd name="T16" fmla="*/ 2 w 4"/>
                  <a:gd name="T17" fmla="*/ 1 h 9"/>
                  <a:gd name="T18" fmla="*/ 2 w 4"/>
                  <a:gd name="T19" fmla="*/ 0 h 9"/>
                  <a:gd name="T20" fmla="*/ 2 w 4"/>
                  <a:gd name="T21" fmla="*/ 2 h 9"/>
                  <a:gd name="T22" fmla="*/ 4 w 4"/>
                  <a:gd name="T23" fmla="*/ 2 h 9"/>
                  <a:gd name="T24" fmla="*/ 4 w 4"/>
                  <a:gd name="T25" fmla="*/ 3 h 9"/>
                  <a:gd name="T26" fmla="*/ 2 w 4"/>
                  <a:gd name="T27" fmla="*/ 3 h 9"/>
                  <a:gd name="T28" fmla="*/ 2 w 4"/>
                  <a:gd name="T29" fmla="*/ 7 h 9"/>
                  <a:gd name="T30" fmla="*/ 2 w 4"/>
                  <a:gd name="T31" fmla="*/ 8 h 9"/>
                  <a:gd name="T32" fmla="*/ 3 w 4"/>
                  <a:gd name="T33" fmla="*/ 8 h 9"/>
                  <a:gd name="T34" fmla="*/ 4 w 4"/>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4" y="8"/>
                    </a:moveTo>
                    <a:cubicBezTo>
                      <a:pt x="3" y="9"/>
                      <a:pt x="3" y="9"/>
                      <a:pt x="3" y="9"/>
                    </a:cubicBezTo>
                    <a:cubicBezTo>
                      <a:pt x="2" y="9"/>
                      <a:pt x="1" y="8"/>
                      <a:pt x="1" y="7"/>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1"/>
                      <a:pt x="2" y="0"/>
                      <a:pt x="2" y="0"/>
                    </a:cubicBezTo>
                    <a:cubicBezTo>
                      <a:pt x="2" y="2"/>
                      <a:pt x="2" y="2"/>
                      <a:pt x="2" y="2"/>
                    </a:cubicBezTo>
                    <a:cubicBezTo>
                      <a:pt x="4" y="2"/>
                      <a:pt x="4" y="2"/>
                      <a:pt x="4" y="2"/>
                    </a:cubicBezTo>
                    <a:cubicBezTo>
                      <a:pt x="4" y="3"/>
                      <a:pt x="4" y="3"/>
                      <a:pt x="4" y="3"/>
                    </a:cubicBezTo>
                    <a:cubicBezTo>
                      <a:pt x="2" y="3"/>
                      <a:pt x="2" y="3"/>
                      <a:pt x="2" y="3"/>
                    </a:cubicBezTo>
                    <a:cubicBezTo>
                      <a:pt x="2" y="7"/>
                      <a:pt x="2" y="7"/>
                      <a:pt x="2" y="7"/>
                    </a:cubicBezTo>
                    <a:cubicBezTo>
                      <a:pt x="2" y="7"/>
                      <a:pt x="2" y="8"/>
                      <a:pt x="2" y="8"/>
                    </a:cubicBezTo>
                    <a:cubicBezTo>
                      <a:pt x="2" y="8"/>
                      <a:pt x="3" y="8"/>
                      <a:pt x="3" y="8"/>
                    </a:cubicBezTo>
                    <a:cubicBezTo>
                      <a:pt x="3" y="8"/>
                      <a:pt x="3" y="8"/>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2" name="Freeform 35"/>
              <p:cNvSpPr>
                <a:spLocks/>
              </p:cNvSpPr>
              <p:nvPr/>
            </p:nvSpPr>
            <p:spPr bwMode="auto">
              <a:xfrm>
                <a:off x="2255" y="3078"/>
                <a:ext cx="323" cy="792"/>
              </a:xfrm>
              <a:custGeom>
                <a:avLst/>
                <a:gdLst>
                  <a:gd name="T0" fmla="*/ 114 w 114"/>
                  <a:gd name="T1" fmla="*/ 266 h 279"/>
                  <a:gd name="T2" fmla="*/ 101 w 114"/>
                  <a:gd name="T3" fmla="*/ 279 h 279"/>
                  <a:gd name="T4" fmla="*/ 13 w 114"/>
                  <a:gd name="T5" fmla="*/ 279 h 279"/>
                  <a:gd name="T6" fmla="*/ 0 w 114"/>
                  <a:gd name="T7" fmla="*/ 266 h 279"/>
                  <a:gd name="T8" fmla="*/ 0 w 114"/>
                  <a:gd name="T9" fmla="*/ 13 h 279"/>
                  <a:gd name="T10" fmla="*/ 13 w 114"/>
                  <a:gd name="T11" fmla="*/ 0 h 279"/>
                  <a:gd name="T12" fmla="*/ 101 w 114"/>
                  <a:gd name="T13" fmla="*/ 0 h 279"/>
                  <a:gd name="T14" fmla="*/ 114 w 114"/>
                  <a:gd name="T15" fmla="*/ 13 h 279"/>
                  <a:gd name="T16" fmla="*/ 114 w 114"/>
                  <a:gd name="T17" fmla="*/ 26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79">
                    <a:moveTo>
                      <a:pt x="114" y="266"/>
                    </a:moveTo>
                    <a:cubicBezTo>
                      <a:pt x="114" y="273"/>
                      <a:pt x="108" y="279"/>
                      <a:pt x="101" y="279"/>
                    </a:cubicBezTo>
                    <a:cubicBezTo>
                      <a:pt x="13" y="279"/>
                      <a:pt x="13" y="279"/>
                      <a:pt x="13" y="279"/>
                    </a:cubicBezTo>
                    <a:cubicBezTo>
                      <a:pt x="6" y="279"/>
                      <a:pt x="0" y="273"/>
                      <a:pt x="0" y="266"/>
                    </a:cubicBezTo>
                    <a:cubicBezTo>
                      <a:pt x="0" y="13"/>
                      <a:pt x="0" y="13"/>
                      <a:pt x="0" y="13"/>
                    </a:cubicBezTo>
                    <a:cubicBezTo>
                      <a:pt x="0" y="6"/>
                      <a:pt x="6" y="0"/>
                      <a:pt x="13" y="0"/>
                    </a:cubicBezTo>
                    <a:cubicBezTo>
                      <a:pt x="101" y="0"/>
                      <a:pt x="101" y="0"/>
                      <a:pt x="101" y="0"/>
                    </a:cubicBezTo>
                    <a:cubicBezTo>
                      <a:pt x="108" y="0"/>
                      <a:pt x="114" y="6"/>
                      <a:pt x="114" y="13"/>
                    </a:cubicBezTo>
                    <a:lnTo>
                      <a:pt x="114" y="26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3" name="Oval 36"/>
              <p:cNvSpPr>
                <a:spLocks noChangeArrowheads="1"/>
              </p:cNvSpPr>
              <p:nvPr/>
            </p:nvSpPr>
            <p:spPr bwMode="auto">
              <a:xfrm>
                <a:off x="2289" y="3470"/>
                <a:ext cx="71" cy="6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4" name="Rectangle 37"/>
              <p:cNvSpPr>
                <a:spLocks noChangeArrowheads="1"/>
              </p:cNvSpPr>
              <p:nvPr/>
            </p:nvSpPr>
            <p:spPr bwMode="auto">
              <a:xfrm>
                <a:off x="2255" y="3262"/>
                <a:ext cx="323" cy="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5" name="Rectangle 38"/>
              <p:cNvSpPr>
                <a:spLocks noChangeArrowheads="1"/>
              </p:cNvSpPr>
              <p:nvPr/>
            </p:nvSpPr>
            <p:spPr bwMode="auto">
              <a:xfrm>
                <a:off x="2391" y="3262"/>
                <a:ext cx="48" cy="1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6" name="Oval 39"/>
              <p:cNvSpPr>
                <a:spLocks noChangeArrowheads="1"/>
              </p:cNvSpPr>
              <p:nvPr/>
            </p:nvSpPr>
            <p:spPr bwMode="auto">
              <a:xfrm>
                <a:off x="2512" y="3120"/>
                <a:ext cx="20" cy="23"/>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7" name="Freeform 40"/>
              <p:cNvSpPr>
                <a:spLocks/>
              </p:cNvSpPr>
              <p:nvPr/>
            </p:nvSpPr>
            <p:spPr bwMode="auto">
              <a:xfrm>
                <a:off x="3537" y="3765"/>
                <a:ext cx="164" cy="77"/>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8" name="Freeform 41"/>
              <p:cNvSpPr>
                <a:spLocks/>
              </p:cNvSpPr>
              <p:nvPr/>
            </p:nvSpPr>
            <p:spPr bwMode="auto">
              <a:xfrm>
                <a:off x="3613" y="3759"/>
                <a:ext cx="14" cy="46"/>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9" name="Freeform 42"/>
              <p:cNvSpPr>
                <a:spLocks/>
              </p:cNvSpPr>
              <p:nvPr/>
            </p:nvSpPr>
            <p:spPr bwMode="auto">
              <a:xfrm>
                <a:off x="2691" y="3791"/>
                <a:ext cx="818" cy="71"/>
              </a:xfrm>
              <a:custGeom>
                <a:avLst/>
                <a:gdLst>
                  <a:gd name="T0" fmla="*/ 818 w 818"/>
                  <a:gd name="T1" fmla="*/ 71 h 71"/>
                  <a:gd name="T2" fmla="*/ 0 w 818"/>
                  <a:gd name="T3" fmla="*/ 71 h 71"/>
                  <a:gd name="T4" fmla="*/ 65 w 818"/>
                  <a:gd name="T5" fmla="*/ 0 h 71"/>
                  <a:gd name="T6" fmla="*/ 750 w 818"/>
                  <a:gd name="T7" fmla="*/ 0 h 71"/>
                  <a:gd name="T8" fmla="*/ 818 w 818"/>
                  <a:gd name="T9" fmla="*/ 71 h 71"/>
                </a:gdLst>
                <a:ahLst/>
                <a:cxnLst>
                  <a:cxn ang="0">
                    <a:pos x="T0" y="T1"/>
                  </a:cxn>
                  <a:cxn ang="0">
                    <a:pos x="T2" y="T3"/>
                  </a:cxn>
                  <a:cxn ang="0">
                    <a:pos x="T4" y="T5"/>
                  </a:cxn>
                  <a:cxn ang="0">
                    <a:pos x="T6" y="T7"/>
                  </a:cxn>
                  <a:cxn ang="0">
                    <a:pos x="T8" y="T9"/>
                  </a:cxn>
                </a:cxnLst>
                <a:rect l="0" t="0" r="r" b="b"/>
                <a:pathLst>
                  <a:path w="818" h="71">
                    <a:moveTo>
                      <a:pt x="818" y="71"/>
                    </a:moveTo>
                    <a:lnTo>
                      <a:pt x="0" y="71"/>
                    </a:lnTo>
                    <a:lnTo>
                      <a:pt x="65" y="0"/>
                    </a:lnTo>
                    <a:lnTo>
                      <a:pt x="750" y="0"/>
                    </a:lnTo>
                    <a:lnTo>
                      <a:pt x="818" y="7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0" name="Rectangle 43"/>
              <p:cNvSpPr>
                <a:spLocks noChangeArrowheads="1"/>
              </p:cNvSpPr>
              <p:nvPr/>
            </p:nvSpPr>
            <p:spPr bwMode="auto">
              <a:xfrm>
                <a:off x="2691" y="3862"/>
                <a:ext cx="818" cy="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1" name="Freeform 44"/>
              <p:cNvSpPr>
                <a:spLocks/>
              </p:cNvSpPr>
              <p:nvPr/>
            </p:nvSpPr>
            <p:spPr bwMode="auto">
              <a:xfrm>
                <a:off x="2742" y="3805"/>
                <a:ext cx="546" cy="43"/>
              </a:xfrm>
              <a:custGeom>
                <a:avLst/>
                <a:gdLst>
                  <a:gd name="T0" fmla="*/ 523 w 546"/>
                  <a:gd name="T1" fmla="*/ 0 h 43"/>
                  <a:gd name="T2" fmla="*/ 36 w 546"/>
                  <a:gd name="T3" fmla="*/ 0 h 43"/>
                  <a:gd name="T4" fmla="*/ 0 w 546"/>
                  <a:gd name="T5" fmla="*/ 43 h 43"/>
                  <a:gd name="T6" fmla="*/ 546 w 546"/>
                  <a:gd name="T7" fmla="*/ 43 h 43"/>
                  <a:gd name="T8" fmla="*/ 523 w 546"/>
                  <a:gd name="T9" fmla="*/ 0 h 43"/>
                </a:gdLst>
                <a:ahLst/>
                <a:cxnLst>
                  <a:cxn ang="0">
                    <a:pos x="T0" y="T1"/>
                  </a:cxn>
                  <a:cxn ang="0">
                    <a:pos x="T2" y="T3"/>
                  </a:cxn>
                  <a:cxn ang="0">
                    <a:pos x="T4" y="T5"/>
                  </a:cxn>
                  <a:cxn ang="0">
                    <a:pos x="T6" y="T7"/>
                  </a:cxn>
                  <a:cxn ang="0">
                    <a:pos x="T8" y="T9"/>
                  </a:cxn>
                </a:cxnLst>
                <a:rect l="0" t="0" r="r" b="b"/>
                <a:pathLst>
                  <a:path w="546" h="43">
                    <a:moveTo>
                      <a:pt x="523" y="0"/>
                    </a:moveTo>
                    <a:lnTo>
                      <a:pt x="36" y="0"/>
                    </a:lnTo>
                    <a:lnTo>
                      <a:pt x="0" y="43"/>
                    </a:lnTo>
                    <a:lnTo>
                      <a:pt x="546" y="43"/>
                    </a:lnTo>
                    <a:lnTo>
                      <a:pt x="52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2" name="Freeform 45"/>
              <p:cNvSpPr>
                <a:spLocks/>
              </p:cNvSpPr>
              <p:nvPr/>
            </p:nvSpPr>
            <p:spPr bwMode="auto">
              <a:xfrm>
                <a:off x="3285" y="3805"/>
                <a:ext cx="170" cy="43"/>
              </a:xfrm>
              <a:custGeom>
                <a:avLst/>
                <a:gdLst>
                  <a:gd name="T0" fmla="*/ 0 w 170"/>
                  <a:gd name="T1" fmla="*/ 0 h 43"/>
                  <a:gd name="T2" fmla="*/ 133 w 170"/>
                  <a:gd name="T3" fmla="*/ 0 h 43"/>
                  <a:gd name="T4" fmla="*/ 170 w 170"/>
                  <a:gd name="T5" fmla="*/ 43 h 43"/>
                  <a:gd name="T6" fmla="*/ 28 w 170"/>
                  <a:gd name="T7" fmla="*/ 43 h 43"/>
                  <a:gd name="T8" fmla="*/ 0 w 170"/>
                  <a:gd name="T9" fmla="*/ 0 h 43"/>
                </a:gdLst>
                <a:ahLst/>
                <a:cxnLst>
                  <a:cxn ang="0">
                    <a:pos x="T0" y="T1"/>
                  </a:cxn>
                  <a:cxn ang="0">
                    <a:pos x="T2" y="T3"/>
                  </a:cxn>
                  <a:cxn ang="0">
                    <a:pos x="T4" y="T5"/>
                  </a:cxn>
                  <a:cxn ang="0">
                    <a:pos x="T6" y="T7"/>
                  </a:cxn>
                  <a:cxn ang="0">
                    <a:pos x="T8" y="T9"/>
                  </a:cxn>
                </a:cxnLst>
                <a:rect l="0" t="0" r="r" b="b"/>
                <a:pathLst>
                  <a:path w="170" h="43">
                    <a:moveTo>
                      <a:pt x="0" y="0"/>
                    </a:moveTo>
                    <a:lnTo>
                      <a:pt x="133" y="0"/>
                    </a:lnTo>
                    <a:lnTo>
                      <a:pt x="170" y="43"/>
                    </a:lnTo>
                    <a:lnTo>
                      <a:pt x="28" y="43"/>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3" name="Rectangle 46"/>
              <p:cNvSpPr>
                <a:spLocks noChangeArrowheads="1"/>
              </p:cNvSpPr>
              <p:nvPr/>
            </p:nvSpPr>
            <p:spPr bwMode="auto">
              <a:xfrm>
                <a:off x="2745" y="3830"/>
                <a:ext cx="710" cy="6"/>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4" name="Rectangle 47"/>
              <p:cNvSpPr>
                <a:spLocks noChangeArrowheads="1"/>
              </p:cNvSpPr>
              <p:nvPr/>
            </p:nvSpPr>
            <p:spPr bwMode="auto">
              <a:xfrm>
                <a:off x="2745" y="3816"/>
                <a:ext cx="710" cy="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77" name="TextBox 376"/>
            <p:cNvSpPr txBox="1"/>
            <p:nvPr/>
          </p:nvSpPr>
          <p:spPr>
            <a:xfrm>
              <a:off x="4850084" y="4937422"/>
              <a:ext cx="760139"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10</a:t>
              </a:r>
            </a:p>
          </p:txBody>
        </p:sp>
        <p:sp>
          <p:nvSpPr>
            <p:cNvPr id="379" name="Rectangle 20"/>
            <p:cNvSpPr>
              <a:spLocks noChangeArrowheads="1"/>
            </p:cNvSpPr>
            <p:nvPr/>
          </p:nvSpPr>
          <p:spPr bwMode="auto">
            <a:xfrm>
              <a:off x="4245515" y="5540378"/>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380" name="Rectangle 20"/>
            <p:cNvSpPr>
              <a:spLocks noChangeArrowheads="1"/>
            </p:cNvSpPr>
            <p:nvPr/>
          </p:nvSpPr>
          <p:spPr bwMode="auto">
            <a:xfrm>
              <a:off x="4245515" y="5481894"/>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381" name="Rectangle 20"/>
            <p:cNvSpPr>
              <a:spLocks noChangeArrowheads="1"/>
            </p:cNvSpPr>
            <p:nvPr/>
          </p:nvSpPr>
          <p:spPr bwMode="auto">
            <a:xfrm>
              <a:off x="4245515" y="5423410"/>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sp>
          <p:nvSpPr>
            <p:cNvPr id="382" name="Rectangle 20"/>
            <p:cNvSpPr>
              <a:spLocks noChangeArrowheads="1"/>
            </p:cNvSpPr>
            <p:nvPr/>
          </p:nvSpPr>
          <p:spPr bwMode="auto">
            <a:xfrm>
              <a:off x="4245515" y="5364926"/>
              <a:ext cx="209007" cy="5159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3" name="Rectangle 20"/>
            <p:cNvSpPr>
              <a:spLocks noChangeArrowheads="1"/>
            </p:cNvSpPr>
            <p:nvPr/>
          </p:nvSpPr>
          <p:spPr bwMode="auto">
            <a:xfrm>
              <a:off x="4245515" y="5306442"/>
              <a:ext cx="209007" cy="51594"/>
            </a:xfrm>
            <a:prstGeom prst="rect">
              <a:avLst/>
            </a:prstGeom>
            <a:solidFill>
              <a:srgbClr val="019E4A"/>
            </a:solidFill>
            <a:ln>
              <a:noFill/>
            </a:ln>
          </p:spPr>
          <p:txBody>
            <a:bodyPr vert="horz" wrap="square" lIns="91440" tIns="45720" rIns="91440" bIns="45720" numCol="1" anchor="t" anchorCtr="0" compatLnSpc="1">
              <a:prstTxWarp prst="textNoShape">
                <a:avLst/>
              </a:prstTxWarp>
            </a:bodyPr>
            <a:lstStyle/>
            <a:p>
              <a:endParaRPr lang="en-NZ"/>
            </a:p>
          </p:txBody>
        </p:sp>
        <p:sp>
          <p:nvSpPr>
            <p:cNvPr id="384" name="Rectangle 20"/>
            <p:cNvSpPr>
              <a:spLocks noChangeArrowheads="1"/>
            </p:cNvSpPr>
            <p:nvPr/>
          </p:nvSpPr>
          <p:spPr bwMode="auto">
            <a:xfrm>
              <a:off x="4245515" y="5247958"/>
              <a:ext cx="209007" cy="51594"/>
            </a:xfrm>
            <a:prstGeom prst="rect">
              <a:avLst/>
            </a:prstGeom>
            <a:solidFill>
              <a:srgbClr val="0072C6"/>
            </a:solidFill>
            <a:ln>
              <a:noFill/>
            </a:ln>
          </p:spPr>
          <p:txBody>
            <a:bodyPr vert="horz" wrap="square" lIns="91440" tIns="45720" rIns="91440" bIns="45720" numCol="1" anchor="t" anchorCtr="0" compatLnSpc="1">
              <a:prstTxWarp prst="textNoShape">
                <a:avLst/>
              </a:prstTxWarp>
            </a:bodyPr>
            <a:lstStyle/>
            <a:p>
              <a:endParaRPr lang="en-NZ"/>
            </a:p>
          </p:txBody>
        </p:sp>
        <p:sp>
          <p:nvSpPr>
            <p:cNvPr id="385" name="Rectangle 20"/>
            <p:cNvSpPr>
              <a:spLocks noChangeArrowheads="1"/>
            </p:cNvSpPr>
            <p:nvPr/>
          </p:nvSpPr>
          <p:spPr bwMode="auto">
            <a:xfrm>
              <a:off x="4245515" y="5189474"/>
              <a:ext cx="209007" cy="51594"/>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58" name="Group 57"/>
          <p:cNvGrpSpPr/>
          <p:nvPr/>
        </p:nvGrpSpPr>
        <p:grpSpPr>
          <a:xfrm rot="18115743">
            <a:off x="4195998" y="2586809"/>
            <a:ext cx="444518" cy="1432803"/>
            <a:chOff x="7887212" y="3559973"/>
            <a:chExt cx="444518" cy="1893572"/>
          </a:xfrm>
        </p:grpSpPr>
        <p:sp>
          <p:nvSpPr>
            <p:cNvPr id="59" name="Down Arrow 58"/>
            <p:cNvSpPr/>
            <p:nvPr/>
          </p:nvSpPr>
          <p:spPr bwMode="auto">
            <a:xfrm rot="2460079">
              <a:off x="7887212" y="3685494"/>
              <a:ext cx="351287" cy="1768051"/>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60" name="Down Arrow 59"/>
            <p:cNvSpPr/>
            <p:nvPr/>
          </p:nvSpPr>
          <p:spPr bwMode="auto">
            <a:xfrm rot="13267364">
              <a:off x="7980443" y="3559973"/>
              <a:ext cx="351287" cy="1768051"/>
            </a:xfrm>
            <a:prstGeom prst="downArrow">
              <a:avLst/>
            </a:prstGeom>
            <a:solidFill>
              <a:schemeClr val="tx1"/>
            </a:solid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sp>
        <p:nvSpPr>
          <p:cNvPr id="61" name="TextBox 60"/>
          <p:cNvSpPr txBox="1"/>
          <p:nvPr/>
        </p:nvSpPr>
        <p:spPr>
          <a:xfrm>
            <a:off x="7357430" y="2359718"/>
            <a:ext cx="4367777" cy="960263"/>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Apply Policy Settings to the </a:t>
            </a:r>
            <a:r>
              <a:rPr lang="en-NZ" sz="2400" dirty="0">
                <a:solidFill>
                  <a:schemeClr val="accent5"/>
                </a:solidFill>
              </a:rPr>
              <a:t>d</a:t>
            </a:r>
            <a:r>
              <a:rPr lang="en-NZ" sz="2400" dirty="0" smtClean="0">
                <a:solidFill>
                  <a:schemeClr val="accent5"/>
                </a:solidFill>
              </a:rPr>
              <a:t>evice</a:t>
            </a:r>
          </a:p>
        </p:txBody>
      </p:sp>
      <p:sp>
        <p:nvSpPr>
          <p:cNvPr id="62" name="TextBox 61"/>
          <p:cNvSpPr txBox="1"/>
          <p:nvPr/>
        </p:nvSpPr>
        <p:spPr>
          <a:xfrm>
            <a:off x="7357430" y="3277845"/>
            <a:ext cx="4367777" cy="960263"/>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Push software down to the device</a:t>
            </a:r>
          </a:p>
        </p:txBody>
      </p:sp>
      <p:sp>
        <p:nvSpPr>
          <p:cNvPr id="63" name="TextBox 62"/>
          <p:cNvSpPr txBox="1"/>
          <p:nvPr/>
        </p:nvSpPr>
        <p:spPr>
          <a:xfrm>
            <a:off x="7354507" y="4175045"/>
            <a:ext cx="4367777" cy="1292662"/>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Report on the Health of the device against compliance Policies</a:t>
            </a:r>
          </a:p>
        </p:txBody>
      </p:sp>
      <p:sp>
        <p:nvSpPr>
          <p:cNvPr id="64" name="TextBox 63"/>
          <p:cNvSpPr txBox="1"/>
          <p:nvPr/>
        </p:nvSpPr>
        <p:spPr>
          <a:xfrm>
            <a:off x="7349745" y="5310783"/>
            <a:ext cx="4367777" cy="627864"/>
          </a:xfrm>
          <a:prstGeom prst="rect">
            <a:avLst/>
          </a:prstGeom>
          <a:noFill/>
        </p:spPr>
        <p:txBody>
          <a:bodyPr wrap="square" lIns="182880" tIns="146304" rIns="182880" bIns="146304" rtlCol="0">
            <a:spAutoFit/>
          </a:bodyPr>
          <a:lstStyle/>
          <a:p>
            <a:pPr algn="r">
              <a:lnSpc>
                <a:spcPct val="90000"/>
              </a:lnSpc>
              <a:spcAft>
                <a:spcPts val="600"/>
              </a:spcAft>
            </a:pPr>
            <a:r>
              <a:rPr lang="en-NZ" sz="2400" dirty="0" smtClean="0">
                <a:solidFill>
                  <a:schemeClr val="accent5"/>
                </a:solidFill>
              </a:rPr>
              <a:t>If needed wipe the device</a:t>
            </a:r>
          </a:p>
        </p:txBody>
      </p:sp>
      <p:sp>
        <p:nvSpPr>
          <p:cNvPr id="65" name="TextBox 64"/>
          <p:cNvSpPr txBox="1"/>
          <p:nvPr/>
        </p:nvSpPr>
        <p:spPr>
          <a:xfrm>
            <a:off x="2977877" y="349597"/>
            <a:ext cx="8784976" cy="1209562"/>
          </a:xfrm>
          <a:prstGeom prst="rect">
            <a:avLst/>
          </a:prstGeom>
          <a:noFill/>
        </p:spPr>
        <p:txBody>
          <a:bodyPr wrap="square" lIns="182880" tIns="146304" rIns="182880" bIns="146304" rtlCol="0">
            <a:spAutoFit/>
          </a:bodyPr>
          <a:lstStyle/>
          <a:p>
            <a:pPr algn="r">
              <a:lnSpc>
                <a:spcPct val="90000"/>
              </a:lnSpc>
              <a:spcAft>
                <a:spcPts val="600"/>
              </a:spcAft>
            </a:pPr>
            <a:r>
              <a:rPr lang="en-NZ" sz="6600" dirty="0" smtClean="0">
                <a:gradFill>
                  <a:gsLst>
                    <a:gs pos="2917">
                      <a:schemeClr val="tx1"/>
                    </a:gs>
                    <a:gs pos="30000">
                      <a:schemeClr val="tx1"/>
                    </a:gs>
                  </a:gsLst>
                  <a:lin ang="5400000" scaled="0"/>
                </a:gradFill>
              </a:rPr>
              <a:t>Intune Enrolment</a:t>
            </a:r>
          </a:p>
        </p:txBody>
      </p:sp>
    </p:spTree>
    <p:extLst>
      <p:ext uri="{BB962C8B-B14F-4D97-AF65-F5344CB8AC3E}">
        <p14:creationId xmlns:p14="http://schemas.microsoft.com/office/powerpoint/2010/main" val="536676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ignitenz-2015-speakertemplate</Template>
  <TotalTime>0</TotalTime>
  <Words>2370</Words>
  <Application>Microsoft Office PowerPoint</Application>
  <PresentationFormat>Custom</PresentationFormat>
  <Paragraphs>423</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ＭＳ Ｐゴシック</vt:lpstr>
      <vt:lpstr>Arial</vt:lpstr>
      <vt:lpstr>Consolas</vt:lpstr>
      <vt:lpstr>Segoe UI</vt:lpstr>
      <vt:lpstr>Segoe UI Light</vt:lpstr>
      <vt:lpstr>Segoe UI Semibold</vt:lpstr>
      <vt:lpstr>Wingdings</vt:lpstr>
      <vt:lpstr>5-30610_Microsoft_Ignite_Keynote_Template</vt:lpstr>
      <vt:lpstr>PowerPoint Presentation</vt:lpstr>
      <vt:lpstr>Windows 10 + Azure AD + Intune = desktop management and provisioning in the Cloud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Azure AD Join OOBE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 the Hood –  Azure AD Join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 the Hood –  Intune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Windows 10 with Policies Deployed</vt:lpstr>
      <vt:lpstr>PowerPoint Presentation</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2015-07-14T22:12:59Z</dcterms:created>
  <dcterms:modified xsi:type="dcterms:W3CDTF">2015-09-04T03:21:23Z</dcterms:modified>
</cp:coreProperties>
</file>