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40"/>
  </p:notesMasterIdLst>
  <p:handoutMasterIdLst>
    <p:handoutMasterId r:id="rId41"/>
  </p:handoutMasterIdLst>
  <p:sldIdLst>
    <p:sldId id="1531" r:id="rId2"/>
    <p:sldId id="1532" r:id="rId3"/>
    <p:sldId id="1521" r:id="rId4"/>
    <p:sldId id="1508" r:id="rId5"/>
    <p:sldId id="1585" r:id="rId6"/>
    <p:sldId id="1586" r:id="rId7"/>
    <p:sldId id="1556" r:id="rId8"/>
    <p:sldId id="1561" r:id="rId9"/>
    <p:sldId id="1594" r:id="rId10"/>
    <p:sldId id="1593" r:id="rId11"/>
    <p:sldId id="1562" r:id="rId12"/>
    <p:sldId id="1559" r:id="rId13"/>
    <p:sldId id="1582" r:id="rId14"/>
    <p:sldId id="1580" r:id="rId15"/>
    <p:sldId id="1581" r:id="rId16"/>
    <p:sldId id="1560" r:id="rId17"/>
    <p:sldId id="1567" r:id="rId18"/>
    <p:sldId id="1566" r:id="rId19"/>
    <p:sldId id="1563" r:id="rId20"/>
    <p:sldId id="1564" r:id="rId21"/>
    <p:sldId id="1565" r:id="rId22"/>
    <p:sldId id="1583" r:id="rId23"/>
    <p:sldId id="1568" r:id="rId24"/>
    <p:sldId id="1569" r:id="rId25"/>
    <p:sldId id="1596" r:id="rId26"/>
    <p:sldId id="1598" r:id="rId27"/>
    <p:sldId id="1572" r:id="rId28"/>
    <p:sldId id="1599" r:id="rId29"/>
    <p:sldId id="1575" r:id="rId30"/>
    <p:sldId id="1577" r:id="rId31"/>
    <p:sldId id="1578" r:id="rId32"/>
    <p:sldId id="1584" r:id="rId33"/>
    <p:sldId id="1595" r:id="rId34"/>
    <p:sldId id="1591" r:id="rId35"/>
    <p:sldId id="1588" r:id="rId36"/>
    <p:sldId id="1589" r:id="rId37"/>
    <p:sldId id="1587" r:id="rId38"/>
    <p:sldId id="1590"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31"/>
            <p14:sldId id="1532"/>
          </p14:sldIdLst>
        </p14:section>
        <p14:section name="Intro" id="{7A226605-D998-4A3D-8EAF-F992F4F0BD90}">
          <p14:sldIdLst>
            <p14:sldId id="1521"/>
            <p14:sldId id="1508"/>
            <p14:sldId id="1585"/>
            <p14:sldId id="1586"/>
            <p14:sldId id="1556"/>
          </p14:sldIdLst>
        </p14:section>
        <p14:section name="RAP as a Service" id="{787A2C39-0FDA-4DE7-933C-2C860E21FD8F}">
          <p14:sldIdLst>
            <p14:sldId id="1561"/>
            <p14:sldId id="1594"/>
            <p14:sldId id="1593"/>
          </p14:sldIdLst>
        </p14:section>
        <p14:section name="Common Issues" id="{C385EB6A-D567-41C7-A40C-68E91433A02F}">
          <p14:sldIdLst>
            <p14:sldId id="1562"/>
            <p14:sldId id="1559"/>
            <p14:sldId id="1582"/>
            <p14:sldId id="1580"/>
            <p14:sldId id="1581"/>
            <p14:sldId id="1560"/>
            <p14:sldId id="1567"/>
            <p14:sldId id="1566"/>
          </p14:sldIdLst>
        </p14:section>
        <p14:section name="Baseline monitoring" id="{69CF074F-0952-4B67-BF6B-343EA7DC8C39}">
          <p14:sldIdLst>
            <p14:sldId id="1563"/>
            <p14:sldId id="1564"/>
            <p14:sldId id="1565"/>
            <p14:sldId id="1583"/>
          </p14:sldIdLst>
        </p14:section>
        <p14:section name="Future Proofing" id="{70D07827-28A1-4378-A26D-B1F8D2A8255B}">
          <p14:sldIdLst>
            <p14:sldId id="1568"/>
            <p14:sldId id="1569"/>
            <p14:sldId id="1596"/>
            <p14:sldId id="1598"/>
          </p14:sldIdLst>
        </p14:section>
        <p14:section name="Other Considersations" id="{B396E735-EE6C-4937-8C70-9BB36563D99A}">
          <p14:sldIdLst>
            <p14:sldId id="1572"/>
            <p14:sldId id="1599"/>
            <p14:sldId id="1575"/>
            <p14:sldId id="1577"/>
            <p14:sldId id="1578"/>
            <p14:sldId id="1584"/>
          </p14:sldIdLst>
        </p14:section>
        <p14:section name="Outro" id="{D4477924-B63D-4B06-9639-12C9D2C687F4}">
          <p14:sldIdLst>
            <p14:sldId id="1595"/>
            <p14:sldId id="1591"/>
            <p14:sldId id="1588"/>
            <p14:sldId id="1589"/>
            <p14:sldId id="1587"/>
            <p14:sldId id="159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5C"/>
    <a:srgbClr val="EAEAEA"/>
    <a:srgbClr val="33CC33"/>
    <a:srgbClr val="66FFCC"/>
    <a:srgbClr val="B5EFFF"/>
    <a:srgbClr val="FFFFFF"/>
    <a:srgbClr val="7030A0"/>
    <a:srgbClr val="00BCF2"/>
    <a:srgbClr val="11CCFF"/>
    <a:srgbClr val="47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0" autoAdjust="0"/>
    <p:restoredTop sz="84375" autoAdjust="0"/>
  </p:normalViewPr>
  <p:slideViewPr>
    <p:cSldViewPr>
      <p:cViewPr varScale="1">
        <p:scale>
          <a:sx n="75" d="100"/>
          <a:sy n="75" d="100"/>
        </p:scale>
        <p:origin x="432" y="90"/>
      </p:cViewPr>
      <p:guideLst/>
    </p:cSldViewPr>
  </p:slideViewPr>
  <p:outlineViewPr>
    <p:cViewPr>
      <p:scale>
        <a:sx n="33" d="100"/>
        <a:sy n="33" d="100"/>
      </p:scale>
      <p:origin x="0" y="-342"/>
    </p:cViewPr>
  </p:outlineViewPr>
  <p:notesTextViewPr>
    <p:cViewPr>
      <p:scale>
        <a:sx n="125" d="100"/>
        <a:sy n="125" d="100"/>
      </p:scale>
      <p:origin x="0" y="0"/>
    </p:cViewPr>
  </p:notesTextViewPr>
  <p:sorterViewPr>
    <p:cViewPr>
      <p:scale>
        <a:sx n="75" d="100"/>
        <a:sy n="75" d="100"/>
      </p:scale>
      <p:origin x="0" y="-111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6D288-F999-419A-9EB3-58C628D0EFC5}" type="doc">
      <dgm:prSet loTypeId="urn:microsoft.com/office/officeart/2005/8/layout/venn2" loCatId="relationship" qsTypeId="urn:microsoft.com/office/officeart/2005/8/quickstyle/simple5" qsCatId="simple" csTypeId="urn:microsoft.com/office/officeart/2005/8/colors/accent1_4" csCatId="accent1" phldr="1"/>
      <dgm:spPr/>
      <dgm:t>
        <a:bodyPr/>
        <a:lstStyle/>
        <a:p>
          <a:endParaRPr lang="en-US"/>
        </a:p>
      </dgm:t>
    </dgm:pt>
    <dgm:pt modelId="{A676C517-F3D7-4C9B-B807-8233DC3C6570}">
      <dgm:prSet phldrT="[Text]" custT="1"/>
      <dgm:spPr/>
      <dgm:t>
        <a:bodyPr/>
        <a:lstStyle/>
        <a:p>
          <a:r>
            <a:rPr lang="en-US" sz="1400" b="1" dirty="0" smtClean="0"/>
            <a:t>On-Premises PLA Design</a:t>
          </a:r>
          <a:endParaRPr lang="en-US" sz="1400" b="1" dirty="0"/>
        </a:p>
      </dgm:t>
    </dgm:pt>
    <dgm:pt modelId="{1EF6CD85-B0EC-4EF2-879E-B92DC839C027}" type="parTrans" cxnId="{5F5AE4A3-FAF9-405A-BF98-5B1CCF388803}">
      <dgm:prSet/>
      <dgm:spPr/>
      <dgm:t>
        <a:bodyPr/>
        <a:lstStyle/>
        <a:p>
          <a:endParaRPr lang="en-US"/>
        </a:p>
      </dgm:t>
    </dgm:pt>
    <dgm:pt modelId="{45F24B16-B2D3-4ACA-B074-E6A66FEAC911}" type="sibTrans" cxnId="{5F5AE4A3-FAF9-405A-BF98-5B1CCF388803}">
      <dgm:prSet/>
      <dgm:spPr/>
      <dgm:t>
        <a:bodyPr/>
        <a:lstStyle/>
        <a:p>
          <a:endParaRPr lang="en-US"/>
        </a:p>
      </dgm:t>
    </dgm:pt>
    <dgm:pt modelId="{F7E42ED5-D064-4331-87EE-263EC58A40C0}">
      <dgm:prSet phldrT="[Text]" custT="1"/>
      <dgm:spPr>
        <a:solidFill>
          <a:schemeClr val="tx2"/>
        </a:solidFill>
      </dgm:spPr>
      <dgm:t>
        <a:bodyPr/>
        <a:lstStyle/>
        <a:p>
          <a:r>
            <a:rPr lang="en-US" sz="1400" b="1" dirty="0" smtClean="0"/>
            <a:t> Microsoft Office 365</a:t>
          </a:r>
        </a:p>
        <a:p>
          <a:r>
            <a:rPr lang="en-US" sz="1400" b="1" dirty="0" smtClean="0"/>
            <a:t>Public Cloud</a:t>
          </a:r>
          <a:endParaRPr lang="en-US" sz="1400" b="1" dirty="0"/>
        </a:p>
      </dgm:t>
    </dgm:pt>
    <dgm:pt modelId="{8E03A9FE-6693-441F-ADD4-65853D49553B}" type="parTrans" cxnId="{789CBDD6-222B-4960-AF31-2FBA7A9D453B}">
      <dgm:prSet/>
      <dgm:spPr/>
      <dgm:t>
        <a:bodyPr/>
        <a:lstStyle/>
        <a:p>
          <a:endParaRPr lang="en-US"/>
        </a:p>
      </dgm:t>
    </dgm:pt>
    <dgm:pt modelId="{C5D74A94-A163-423A-87B5-8BCBE1122EF9}" type="sibTrans" cxnId="{789CBDD6-222B-4960-AF31-2FBA7A9D453B}">
      <dgm:prSet/>
      <dgm:spPr/>
      <dgm:t>
        <a:bodyPr/>
        <a:lstStyle/>
        <a:p>
          <a:endParaRPr lang="en-US"/>
        </a:p>
      </dgm:t>
    </dgm:pt>
    <dgm:pt modelId="{3148C0F8-FD23-48DD-86B0-63876DAC8759}">
      <dgm:prSet phldrT="[Text]" custT="1"/>
      <dgm:spPr/>
      <dgm:t>
        <a:bodyPr/>
        <a:lstStyle/>
        <a:p>
          <a:r>
            <a:rPr lang="en-US" sz="1400" b="1" dirty="0" smtClean="0"/>
            <a:t>On-Premises recommended practices</a:t>
          </a:r>
          <a:endParaRPr lang="en-US" sz="1400" b="1" dirty="0"/>
        </a:p>
      </dgm:t>
    </dgm:pt>
    <dgm:pt modelId="{444F00C3-E23F-4C37-8053-4489E22BE330}" type="parTrans" cxnId="{2041BCEE-B698-4D15-B22C-CCA48623C075}">
      <dgm:prSet/>
      <dgm:spPr/>
      <dgm:t>
        <a:bodyPr/>
        <a:lstStyle/>
        <a:p>
          <a:endParaRPr lang="en-US"/>
        </a:p>
      </dgm:t>
    </dgm:pt>
    <dgm:pt modelId="{497FFECA-5EBE-42C9-8A6A-5913EDB361FF}" type="sibTrans" cxnId="{2041BCEE-B698-4D15-B22C-CCA48623C075}">
      <dgm:prSet/>
      <dgm:spPr/>
      <dgm:t>
        <a:bodyPr/>
        <a:lstStyle/>
        <a:p>
          <a:endParaRPr lang="en-US"/>
        </a:p>
      </dgm:t>
    </dgm:pt>
    <dgm:pt modelId="{7A6E7CD2-12A6-42AA-BF7A-75E106D5A025}" type="pres">
      <dgm:prSet presAssocID="{3A86D288-F999-419A-9EB3-58C628D0EFC5}" presName="Name0" presStyleCnt="0">
        <dgm:presLayoutVars>
          <dgm:chMax val="7"/>
          <dgm:resizeHandles val="exact"/>
        </dgm:presLayoutVars>
      </dgm:prSet>
      <dgm:spPr/>
      <dgm:t>
        <a:bodyPr/>
        <a:lstStyle/>
        <a:p>
          <a:endParaRPr lang="en-US"/>
        </a:p>
      </dgm:t>
    </dgm:pt>
    <dgm:pt modelId="{789A68C3-15A5-43A4-A9A9-4A0543BE93F1}" type="pres">
      <dgm:prSet presAssocID="{3A86D288-F999-419A-9EB3-58C628D0EFC5}" presName="comp1" presStyleCnt="0"/>
      <dgm:spPr/>
      <dgm:t>
        <a:bodyPr/>
        <a:lstStyle/>
        <a:p>
          <a:endParaRPr lang="en-US"/>
        </a:p>
      </dgm:t>
    </dgm:pt>
    <dgm:pt modelId="{66972D32-E5DE-4A11-85F5-5512B08D2770}" type="pres">
      <dgm:prSet presAssocID="{3A86D288-F999-419A-9EB3-58C628D0EFC5}" presName="circle1" presStyleLbl="node1" presStyleIdx="0" presStyleCnt="3" custLinFactNeighborX="-290" custLinFactNeighborY="-145"/>
      <dgm:spPr/>
      <dgm:t>
        <a:bodyPr/>
        <a:lstStyle/>
        <a:p>
          <a:endParaRPr lang="en-US"/>
        </a:p>
      </dgm:t>
    </dgm:pt>
    <dgm:pt modelId="{A8A590E3-F9AE-4168-A3DF-0446E9CB3D83}" type="pres">
      <dgm:prSet presAssocID="{3A86D288-F999-419A-9EB3-58C628D0EFC5}" presName="c1text" presStyleLbl="node1" presStyleIdx="0" presStyleCnt="3">
        <dgm:presLayoutVars>
          <dgm:bulletEnabled val="1"/>
        </dgm:presLayoutVars>
      </dgm:prSet>
      <dgm:spPr/>
      <dgm:t>
        <a:bodyPr/>
        <a:lstStyle/>
        <a:p>
          <a:endParaRPr lang="en-US"/>
        </a:p>
      </dgm:t>
    </dgm:pt>
    <dgm:pt modelId="{DDC6D572-F237-4ECB-A4F2-CBDE8D960999}" type="pres">
      <dgm:prSet presAssocID="{3A86D288-F999-419A-9EB3-58C628D0EFC5}" presName="comp2" presStyleCnt="0"/>
      <dgm:spPr/>
      <dgm:t>
        <a:bodyPr/>
        <a:lstStyle/>
        <a:p>
          <a:endParaRPr lang="en-US"/>
        </a:p>
      </dgm:t>
    </dgm:pt>
    <dgm:pt modelId="{4463BB38-73A7-408F-8D3F-D544E1D0F410}" type="pres">
      <dgm:prSet presAssocID="{3A86D288-F999-419A-9EB3-58C628D0EFC5}" presName="circle2" presStyleLbl="node1" presStyleIdx="1" presStyleCnt="3"/>
      <dgm:spPr/>
      <dgm:t>
        <a:bodyPr/>
        <a:lstStyle/>
        <a:p>
          <a:endParaRPr lang="en-US"/>
        </a:p>
      </dgm:t>
    </dgm:pt>
    <dgm:pt modelId="{294D9375-9AA4-4AA4-9DC1-1E70E4C2D371}" type="pres">
      <dgm:prSet presAssocID="{3A86D288-F999-419A-9EB3-58C628D0EFC5}" presName="c2text" presStyleLbl="node1" presStyleIdx="1" presStyleCnt="3">
        <dgm:presLayoutVars>
          <dgm:bulletEnabled val="1"/>
        </dgm:presLayoutVars>
      </dgm:prSet>
      <dgm:spPr/>
      <dgm:t>
        <a:bodyPr/>
        <a:lstStyle/>
        <a:p>
          <a:endParaRPr lang="en-US"/>
        </a:p>
      </dgm:t>
    </dgm:pt>
    <dgm:pt modelId="{26591756-04A8-45B8-9A11-6AF41FAB1ACB}" type="pres">
      <dgm:prSet presAssocID="{3A86D288-F999-419A-9EB3-58C628D0EFC5}" presName="comp3" presStyleCnt="0"/>
      <dgm:spPr/>
      <dgm:t>
        <a:bodyPr/>
        <a:lstStyle/>
        <a:p>
          <a:endParaRPr lang="en-US"/>
        </a:p>
      </dgm:t>
    </dgm:pt>
    <dgm:pt modelId="{58311E63-8DB2-4A74-BBA5-C29814EADC9B}" type="pres">
      <dgm:prSet presAssocID="{3A86D288-F999-419A-9EB3-58C628D0EFC5}" presName="circle3" presStyleLbl="node1" presStyleIdx="2" presStyleCnt="3"/>
      <dgm:spPr/>
      <dgm:t>
        <a:bodyPr/>
        <a:lstStyle/>
        <a:p>
          <a:endParaRPr lang="en-US"/>
        </a:p>
      </dgm:t>
    </dgm:pt>
    <dgm:pt modelId="{50818AEE-8C1B-4FED-99CB-EC1A4410A982}" type="pres">
      <dgm:prSet presAssocID="{3A86D288-F999-419A-9EB3-58C628D0EFC5}" presName="c3text" presStyleLbl="node1" presStyleIdx="2" presStyleCnt="3">
        <dgm:presLayoutVars>
          <dgm:bulletEnabled val="1"/>
        </dgm:presLayoutVars>
      </dgm:prSet>
      <dgm:spPr/>
      <dgm:t>
        <a:bodyPr/>
        <a:lstStyle/>
        <a:p>
          <a:endParaRPr lang="en-US"/>
        </a:p>
      </dgm:t>
    </dgm:pt>
  </dgm:ptLst>
  <dgm:cxnLst>
    <dgm:cxn modelId="{6BBB1849-857E-44D3-A94C-DFFD2A1E04EA}" type="presOf" srcId="{3148C0F8-FD23-48DD-86B0-63876DAC8759}" destId="{66972D32-E5DE-4A11-85F5-5512B08D2770}" srcOrd="0" destOrd="0" presId="urn:microsoft.com/office/officeart/2005/8/layout/venn2"/>
    <dgm:cxn modelId="{D7BD5D4E-E47B-479B-9A57-7458FF57C95B}" type="presOf" srcId="{A676C517-F3D7-4C9B-B807-8233DC3C6570}" destId="{294D9375-9AA4-4AA4-9DC1-1E70E4C2D371}" srcOrd="1" destOrd="0" presId="urn:microsoft.com/office/officeart/2005/8/layout/venn2"/>
    <dgm:cxn modelId="{B7981A61-CB78-41D8-923F-49245792E706}" type="presOf" srcId="{A676C517-F3D7-4C9B-B807-8233DC3C6570}" destId="{4463BB38-73A7-408F-8D3F-D544E1D0F410}" srcOrd="0" destOrd="0" presId="urn:microsoft.com/office/officeart/2005/8/layout/venn2"/>
    <dgm:cxn modelId="{1CD81085-01F1-4B76-8D52-DB6F5A0A4AEF}" type="presOf" srcId="{F7E42ED5-D064-4331-87EE-263EC58A40C0}" destId="{58311E63-8DB2-4A74-BBA5-C29814EADC9B}" srcOrd="0" destOrd="0" presId="urn:microsoft.com/office/officeart/2005/8/layout/venn2"/>
    <dgm:cxn modelId="{789CBDD6-222B-4960-AF31-2FBA7A9D453B}" srcId="{3A86D288-F999-419A-9EB3-58C628D0EFC5}" destId="{F7E42ED5-D064-4331-87EE-263EC58A40C0}" srcOrd="2" destOrd="0" parTransId="{8E03A9FE-6693-441F-ADD4-65853D49553B}" sibTransId="{C5D74A94-A163-423A-87B5-8BCBE1122EF9}"/>
    <dgm:cxn modelId="{E6BB84FE-784B-4C3D-9BE0-3CBC3041BFBD}" type="presOf" srcId="{F7E42ED5-D064-4331-87EE-263EC58A40C0}" destId="{50818AEE-8C1B-4FED-99CB-EC1A4410A982}" srcOrd="1" destOrd="0" presId="urn:microsoft.com/office/officeart/2005/8/layout/venn2"/>
    <dgm:cxn modelId="{8FAE1F65-1C62-4ECD-B9C1-C187D3B8105E}" type="presOf" srcId="{3148C0F8-FD23-48DD-86B0-63876DAC8759}" destId="{A8A590E3-F9AE-4168-A3DF-0446E9CB3D83}" srcOrd="1" destOrd="0" presId="urn:microsoft.com/office/officeart/2005/8/layout/venn2"/>
    <dgm:cxn modelId="{1E122BF4-7B30-442A-B292-FF0AE8161C5A}" type="presOf" srcId="{3A86D288-F999-419A-9EB3-58C628D0EFC5}" destId="{7A6E7CD2-12A6-42AA-BF7A-75E106D5A025}" srcOrd="0" destOrd="0" presId="urn:microsoft.com/office/officeart/2005/8/layout/venn2"/>
    <dgm:cxn modelId="{5F5AE4A3-FAF9-405A-BF98-5B1CCF388803}" srcId="{3A86D288-F999-419A-9EB3-58C628D0EFC5}" destId="{A676C517-F3D7-4C9B-B807-8233DC3C6570}" srcOrd="1" destOrd="0" parTransId="{1EF6CD85-B0EC-4EF2-879E-B92DC839C027}" sibTransId="{45F24B16-B2D3-4ACA-B074-E6A66FEAC911}"/>
    <dgm:cxn modelId="{2041BCEE-B698-4D15-B22C-CCA48623C075}" srcId="{3A86D288-F999-419A-9EB3-58C628D0EFC5}" destId="{3148C0F8-FD23-48DD-86B0-63876DAC8759}" srcOrd="0" destOrd="0" parTransId="{444F00C3-E23F-4C37-8053-4489E22BE330}" sibTransId="{497FFECA-5EBE-42C9-8A6A-5913EDB361FF}"/>
    <dgm:cxn modelId="{58D10D1D-78C6-4D41-B6B8-51E5435DBF6A}" type="presParOf" srcId="{7A6E7CD2-12A6-42AA-BF7A-75E106D5A025}" destId="{789A68C3-15A5-43A4-A9A9-4A0543BE93F1}" srcOrd="0" destOrd="0" presId="urn:microsoft.com/office/officeart/2005/8/layout/venn2"/>
    <dgm:cxn modelId="{72979FD3-6BCB-42D5-B8B0-A5A6DB08DE67}" type="presParOf" srcId="{789A68C3-15A5-43A4-A9A9-4A0543BE93F1}" destId="{66972D32-E5DE-4A11-85F5-5512B08D2770}" srcOrd="0" destOrd="0" presId="urn:microsoft.com/office/officeart/2005/8/layout/venn2"/>
    <dgm:cxn modelId="{74E8BE6E-85A3-42AE-9295-573714B7397D}" type="presParOf" srcId="{789A68C3-15A5-43A4-A9A9-4A0543BE93F1}" destId="{A8A590E3-F9AE-4168-A3DF-0446E9CB3D83}" srcOrd="1" destOrd="0" presId="urn:microsoft.com/office/officeart/2005/8/layout/venn2"/>
    <dgm:cxn modelId="{9D047382-7CAD-413C-9C38-597013A204D3}" type="presParOf" srcId="{7A6E7CD2-12A6-42AA-BF7A-75E106D5A025}" destId="{DDC6D572-F237-4ECB-A4F2-CBDE8D960999}" srcOrd="1" destOrd="0" presId="urn:microsoft.com/office/officeart/2005/8/layout/venn2"/>
    <dgm:cxn modelId="{089E732E-8EB3-447C-991F-9EFA787A639F}" type="presParOf" srcId="{DDC6D572-F237-4ECB-A4F2-CBDE8D960999}" destId="{4463BB38-73A7-408F-8D3F-D544E1D0F410}" srcOrd="0" destOrd="0" presId="urn:microsoft.com/office/officeart/2005/8/layout/venn2"/>
    <dgm:cxn modelId="{984B814D-E4AC-4E75-9D76-76EF7A6D8EFC}" type="presParOf" srcId="{DDC6D572-F237-4ECB-A4F2-CBDE8D960999}" destId="{294D9375-9AA4-4AA4-9DC1-1E70E4C2D371}" srcOrd="1" destOrd="0" presId="urn:microsoft.com/office/officeart/2005/8/layout/venn2"/>
    <dgm:cxn modelId="{2950DA23-4988-4D50-BF26-61E9B3F6CC0F}" type="presParOf" srcId="{7A6E7CD2-12A6-42AA-BF7A-75E106D5A025}" destId="{26591756-04A8-45B8-9A11-6AF41FAB1ACB}" srcOrd="2" destOrd="0" presId="urn:microsoft.com/office/officeart/2005/8/layout/venn2"/>
    <dgm:cxn modelId="{AD3B4FC7-25C7-486F-A69B-1857E15CD9B1}" type="presParOf" srcId="{26591756-04A8-45B8-9A11-6AF41FAB1ACB}" destId="{58311E63-8DB2-4A74-BBA5-C29814EADC9B}" srcOrd="0" destOrd="0" presId="urn:microsoft.com/office/officeart/2005/8/layout/venn2"/>
    <dgm:cxn modelId="{5D97DC9A-CD93-493A-9AE4-1098AF70F4D3}" type="presParOf" srcId="{26591756-04A8-45B8-9A11-6AF41FAB1ACB}" destId="{50818AEE-8C1B-4FED-99CB-EC1A4410A98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72D32-E5DE-4A11-85F5-5512B08D2770}">
      <dsp:nvSpPr>
        <dsp:cNvPr id="0" name=""/>
        <dsp:cNvSpPr/>
      </dsp:nvSpPr>
      <dsp:spPr>
        <a:xfrm>
          <a:off x="1316627" y="0"/>
          <a:ext cx="5103812" cy="5103812"/>
        </a:xfrm>
        <a:prstGeom prst="ellipse">
          <a:avLst/>
        </a:prstGeom>
        <a:solidFill>
          <a:schemeClr val="accent1">
            <a:shade val="50000"/>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On-Premises recommended practices</a:t>
          </a:r>
          <a:endParaRPr lang="en-US" sz="1400" b="1" kern="1200" dirty="0"/>
        </a:p>
      </dsp:txBody>
      <dsp:txXfrm>
        <a:off x="2976642" y="255190"/>
        <a:ext cx="1783782" cy="765571"/>
      </dsp:txXfrm>
    </dsp:sp>
    <dsp:sp modelId="{4463BB38-73A7-408F-8D3F-D544E1D0F410}">
      <dsp:nvSpPr>
        <dsp:cNvPr id="0" name=""/>
        <dsp:cNvSpPr/>
      </dsp:nvSpPr>
      <dsp:spPr>
        <a:xfrm>
          <a:off x="1969405" y="1275952"/>
          <a:ext cx="3827859" cy="3827859"/>
        </a:xfrm>
        <a:prstGeom prst="ellipse">
          <a:avLst/>
        </a:prstGeom>
        <a:solidFill>
          <a:schemeClr val="accent1">
            <a:shade val="50000"/>
            <a:hueOff val="562587"/>
            <a:satOff val="-28694"/>
            <a:lumOff val="3339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On-Premises PLA Design</a:t>
          </a:r>
          <a:endParaRPr lang="en-US" sz="1400" b="1" kern="1200" dirty="0"/>
        </a:p>
      </dsp:txBody>
      <dsp:txXfrm>
        <a:off x="2991443" y="1515194"/>
        <a:ext cx="1783782" cy="717723"/>
      </dsp:txXfrm>
    </dsp:sp>
    <dsp:sp modelId="{58311E63-8DB2-4A74-BBA5-C29814EADC9B}">
      <dsp:nvSpPr>
        <dsp:cNvPr id="0" name=""/>
        <dsp:cNvSpPr/>
      </dsp:nvSpPr>
      <dsp:spPr>
        <a:xfrm>
          <a:off x="2607382" y="2551906"/>
          <a:ext cx="2551906" cy="2551906"/>
        </a:xfrm>
        <a:prstGeom prst="ellipse">
          <a:avLst/>
        </a:prstGeom>
        <a:solidFill>
          <a:schemeClr val="tx2"/>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 Microsoft Office 365</a:t>
          </a:r>
        </a:p>
        <a:p>
          <a:pPr lvl="0" algn="ctr" defTabSz="622300">
            <a:lnSpc>
              <a:spcPct val="90000"/>
            </a:lnSpc>
            <a:spcBef>
              <a:spcPct val="0"/>
            </a:spcBef>
            <a:spcAft>
              <a:spcPct val="35000"/>
            </a:spcAft>
          </a:pPr>
          <a:r>
            <a:rPr lang="en-US" sz="1400" b="1" kern="1200" dirty="0" smtClean="0"/>
            <a:t>Public Cloud</a:t>
          </a:r>
          <a:endParaRPr lang="en-US" sz="1400" b="1" kern="1200" dirty="0"/>
        </a:p>
      </dsp:txBody>
      <dsp:txXfrm>
        <a:off x="2981099" y="3189882"/>
        <a:ext cx="1804470" cy="127595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9/4/2015 7:59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9/4/2015 7:59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AU" dirty="0" smtClean="0"/>
              <a:t>Explain the intent of the </a:t>
            </a:r>
            <a:r>
              <a:rPr lang="en-AU" dirty="0" err="1" smtClean="0"/>
              <a:t>RAPaaS</a:t>
            </a:r>
            <a:r>
              <a:rPr lang="en-AU" dirty="0" smtClean="0"/>
              <a:t> finding talk is to inform Audience on some of the common pitfalls found on the customer</a:t>
            </a:r>
            <a:r>
              <a:rPr lang="en-AU" baseline="0" dirty="0" smtClean="0"/>
              <a:t> environment so the Audience can take these messages back to their environment and improve their environment. The findings in the environment is not to say the environment was configure incorrectly/badly but it could be certain road blocks / limitations found during the deployment that made customer to configure it in that particular way.</a:t>
            </a:r>
            <a:endParaRPr lang="en-NZ" dirty="0" smtClean="0"/>
          </a:p>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157159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kern="1200" baseline="0" dirty="0" smtClean="0">
                <a:solidFill>
                  <a:schemeClr val="tx1"/>
                </a:solidFill>
                <a:effectLst/>
                <a:latin typeface="Segoe UI Light" pitchFamily="34" charset="0"/>
                <a:ea typeface="+mn-ea"/>
                <a:cs typeface="+mn-cs"/>
                <a:sym typeface="Wingdings" panose="05000000000000000000" pitchFamily="2" charset="2"/>
              </a:rPr>
              <a:t>Do demos around SharePoint on-premises performance monitoring</a:t>
            </a:r>
          </a:p>
          <a:p>
            <a:pPr marL="171450" indent="-171450">
              <a:buFont typeface="Arial" panose="020B0604020202020204" pitchFamily="34" charset="0"/>
              <a:buChar char="•"/>
            </a:pPr>
            <a:r>
              <a:rPr lang="en-US" sz="900" kern="1200" baseline="0" dirty="0" smtClean="0">
                <a:solidFill>
                  <a:schemeClr val="tx1"/>
                </a:solidFill>
                <a:effectLst/>
                <a:latin typeface="Segoe UI Light" pitchFamily="34" charset="0"/>
                <a:ea typeface="+mn-ea"/>
                <a:cs typeface="+mn-cs"/>
                <a:sym typeface="Wingdings" panose="05000000000000000000" pitchFamily="2" charset="2"/>
              </a:rPr>
              <a:t>Provide counters for WFE / App Server Monitoring</a:t>
            </a:r>
          </a:p>
          <a:p>
            <a:pPr marL="171450" indent="-171450">
              <a:buFont typeface="Arial" panose="020B0604020202020204" pitchFamily="34" charset="0"/>
              <a:buChar char="•"/>
            </a:pPr>
            <a:r>
              <a:rPr lang="en-AU" dirty="0" smtClean="0"/>
              <a:t>Provide counters</a:t>
            </a:r>
            <a:r>
              <a:rPr lang="en-AU" baseline="0" dirty="0" smtClean="0"/>
              <a:t> for back-end SQL Server monitoring</a:t>
            </a:r>
          </a:p>
          <a:p>
            <a:pPr marL="171450" indent="-171450">
              <a:buFont typeface="Arial" panose="020B0604020202020204" pitchFamily="34" charset="0"/>
              <a:buChar char="•"/>
            </a:pPr>
            <a:r>
              <a:rPr lang="en-AU" baseline="0" dirty="0" smtClean="0"/>
              <a:t>Use PAL to analyse these counters</a:t>
            </a:r>
          </a:p>
          <a:p>
            <a:pPr marL="171450" indent="-171450">
              <a:buFont typeface="Arial" panose="020B0604020202020204" pitchFamily="34" charset="0"/>
              <a:buChar char="•"/>
            </a:pPr>
            <a:r>
              <a:rPr lang="en-AU" baseline="0" dirty="0" smtClean="0"/>
              <a:t>We can show the use of IIS Logs Analysis from the current SharePoint farm as well</a:t>
            </a:r>
          </a:p>
          <a:p>
            <a:pPr marL="0" indent="0">
              <a:buFont typeface="Arial" panose="020B0604020202020204" pitchFamily="34" charset="0"/>
              <a:buNone/>
            </a:pPr>
            <a:r>
              <a:rPr lang="en-US" baseline="0" dirty="0" smtClean="0"/>
              <a:t>PowerShell script for monitoring SharePoint 2013 - </a:t>
            </a:r>
            <a:endParaRPr lang="en-AU" baseline="0" dirty="0" smtClean="0"/>
          </a:p>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871161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64135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a:t>
            </a:r>
            <a:r>
              <a:rPr lang="en-US" baseline="0" dirty="0" smtClean="0"/>
              <a:t> services can help you with the implantation/delivery/scoping of </a:t>
            </a:r>
            <a:r>
              <a:rPr lang="en-US" baseline="0" dirty="0" err="1" smtClean="0"/>
              <a:t>RAPaaS</a:t>
            </a:r>
            <a:r>
              <a:rPr lang="en-US" baseline="0" dirty="0" smtClean="0"/>
              <a:t> or PLA – should you need it.</a:t>
            </a:r>
          </a:p>
          <a:p>
            <a:endParaRPr lang="en-US" baseline="0" dirty="0" smtClean="0"/>
          </a:p>
          <a:p>
            <a:r>
              <a:rPr lang="en-US" baseline="0" dirty="0" smtClean="0"/>
              <a:t>We have a full range of support offerings, and you can either speak to me after the session, services experts at the Microsoft Stand, or send your inquiry to the </a:t>
            </a:r>
            <a:r>
              <a:rPr lang="en-US" baseline="0" dirty="0" err="1" smtClean="0"/>
              <a:t>ServicesNZ</a:t>
            </a:r>
            <a:r>
              <a:rPr lang="en-US" baseline="0" dirty="0" smtClean="0"/>
              <a:t> email address, and the right person will get in touch with you.</a:t>
            </a:r>
            <a:endParaRPr lang="en-NZ"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31381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1231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9/4/2015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81537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9/4/2015 7:59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71171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9/4/2015 7:59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88006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9/4/2015 7:59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393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9/4/2015 7:59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5546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Only available for premier</a:t>
            </a:r>
          </a:p>
          <a:p>
            <a:r>
              <a:rPr lang="en-AU" dirty="0" smtClean="0"/>
              <a:t>Proactive monitoring </a:t>
            </a:r>
          </a:p>
          <a:p>
            <a:r>
              <a:rPr lang="en-AU" dirty="0" smtClean="0"/>
              <a:t>How do</a:t>
            </a:r>
            <a:r>
              <a:rPr lang="en-AU" baseline="0" dirty="0" smtClean="0"/>
              <a:t> you do it?</a:t>
            </a:r>
          </a:p>
          <a:p>
            <a:r>
              <a:rPr lang="en-AU" baseline="0" dirty="0" smtClean="0"/>
              <a:t>What’s the value for the customer</a:t>
            </a:r>
          </a:p>
          <a:p>
            <a:r>
              <a:rPr lang="en-AU" baseline="0" dirty="0" smtClean="0"/>
              <a:t>2-3 slides</a:t>
            </a:r>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82626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AU" dirty="0" smtClean="0"/>
              <a:t>Understand Health and Risk issues on your environment based on Microsoft recommendations</a:t>
            </a:r>
          </a:p>
          <a:p>
            <a:pPr marL="571500" indent="-571500">
              <a:buFont typeface="Arial" panose="020B0604020202020204" pitchFamily="34" charset="0"/>
              <a:buChar char="•"/>
            </a:pPr>
            <a:endParaRPr lang="en-AU" dirty="0" smtClean="0"/>
          </a:p>
          <a:p>
            <a:pPr marL="571500" indent="-571500">
              <a:buFont typeface="Arial" panose="020B0604020202020204" pitchFamily="34" charset="0"/>
              <a:buChar char="•"/>
            </a:pPr>
            <a:r>
              <a:rPr lang="en-AU" dirty="0" smtClean="0"/>
              <a:t>Knowledge Transfer to explain and discuss health and risk issues</a:t>
            </a:r>
          </a:p>
          <a:p>
            <a:pPr marL="571500" indent="-571500">
              <a:buFont typeface="Arial" panose="020B0604020202020204" pitchFamily="34" charset="0"/>
              <a:buChar char="•"/>
            </a:pPr>
            <a:endParaRPr lang="en-AU" dirty="0" smtClean="0"/>
          </a:p>
          <a:p>
            <a:pPr marL="571500" indent="-571500">
              <a:buFont typeface="Arial" panose="020B0604020202020204" pitchFamily="34" charset="0"/>
              <a:buChar char="•"/>
            </a:pPr>
            <a:r>
              <a:rPr lang="en-AU" dirty="0" smtClean="0"/>
              <a:t>Establish a Remediation Plan to improve your SharePoint environment</a:t>
            </a:r>
            <a:endParaRPr lang="en-NZ" dirty="0" smtClean="0"/>
          </a:p>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28854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dirty="0" smtClean="0"/>
              <a:t>Database files, Transaction logs, and Backups are on the same drive</a:t>
            </a:r>
          </a:p>
          <a:p>
            <a:pPr marL="571500" indent="-571500">
              <a:buFont typeface="Arial" panose="020B0604020202020204" pitchFamily="34" charset="0"/>
              <a:buChar char="•"/>
            </a:pPr>
            <a:endParaRPr lang="en-AU" dirty="0" smtClean="0"/>
          </a:p>
          <a:p>
            <a:pPr marL="571500" indent="-571500">
              <a:buFont typeface="Arial" panose="020B0604020202020204" pitchFamily="34" charset="0"/>
              <a:buChar char="•"/>
            </a:pPr>
            <a:r>
              <a:rPr lang="en-AU" dirty="0" err="1" smtClean="0"/>
              <a:t>TempDB</a:t>
            </a:r>
            <a:r>
              <a:rPr lang="en-AU" dirty="0" smtClean="0"/>
              <a:t> is not optimised</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Power Setting is not set to optimum</a:t>
            </a:r>
            <a:r>
              <a:rPr lang="en-AU" dirty="0" smtClean="0"/>
              <a:t> </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effectLst/>
              </a:rPr>
              <a:t>In Windows Server 2008 and later OS, the default power saving setting is set to Balanced, which means that components such as CPU and storage will be scaled back if the system is not busy. In some cases this may result in performance degradation for SQL Server.</a:t>
            </a:r>
          </a:p>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98152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NZ" dirty="0" smtClean="0"/>
              <a:t>More than 5000 items in a view</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More than 8 lookup field columns</a:t>
            </a:r>
          </a:p>
          <a:p>
            <a:pPr marL="571500" indent="-571500">
              <a:buFont typeface="Arial" panose="020B0604020202020204" pitchFamily="34" charset="0"/>
              <a:buChar char="•"/>
            </a:pPr>
            <a:endParaRPr lang="en-NZ" dirty="0" smtClean="0"/>
          </a:p>
          <a:p>
            <a:pPr marL="571500" indent="-571500">
              <a:buFont typeface="Arial" panose="020B0604020202020204" pitchFamily="34" charset="0"/>
              <a:buChar char="•"/>
            </a:pPr>
            <a:r>
              <a:rPr lang="en-NZ" dirty="0" smtClean="0"/>
              <a:t>More than 10 application pools</a:t>
            </a:r>
          </a:p>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49758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en-AU" sz="900" dirty="0" smtClean="0">
                <a:gradFill>
                  <a:gsLst>
                    <a:gs pos="2917">
                      <a:schemeClr val="tx1"/>
                    </a:gs>
                    <a:gs pos="30000">
                      <a:schemeClr val="tx1"/>
                    </a:gs>
                  </a:gsLst>
                  <a:lin ang="5400000" scaled="0"/>
                </a:gradFill>
              </a:rPr>
              <a:t>Make sure feature is deactivated before removed</a:t>
            </a:r>
          </a:p>
          <a:p>
            <a:pPr>
              <a:lnSpc>
                <a:spcPct val="90000"/>
              </a:lnSpc>
              <a:spcAft>
                <a:spcPts val="600"/>
              </a:spcAft>
            </a:pPr>
            <a:r>
              <a:rPr lang="en-AU" sz="900" dirty="0" smtClean="0">
                <a:gradFill>
                  <a:gsLst>
                    <a:gs pos="2917">
                      <a:schemeClr val="tx1"/>
                    </a:gs>
                    <a:gs pos="30000">
                      <a:schemeClr val="tx1"/>
                    </a:gs>
                  </a:gsLst>
                  <a:lin ang="5400000" scaled="0"/>
                </a:gradFill>
              </a:rPr>
              <a:t>Developer : Leave no residue on deactivation</a:t>
            </a:r>
          </a:p>
          <a:p>
            <a:pPr>
              <a:lnSpc>
                <a:spcPct val="90000"/>
              </a:lnSpc>
              <a:spcAft>
                <a:spcPts val="600"/>
              </a:spcAft>
            </a:pPr>
            <a:endParaRPr lang="en-AU" sz="900" dirty="0" smtClean="0">
              <a:gradFill>
                <a:gsLst>
                  <a:gs pos="2917">
                    <a:schemeClr val="tx1"/>
                  </a:gs>
                  <a:gs pos="30000">
                    <a:schemeClr val="tx1"/>
                  </a:gs>
                </a:gsLst>
                <a:lin ang="5400000" scaled="0"/>
              </a:gradFill>
            </a:endParaRPr>
          </a:p>
          <a:p>
            <a:pPr marL="0" marR="0" indent="0" algn="l" defTabSz="932742" rtl="0" eaLnBrk="1" fontAlgn="auto" latinLnBrk="0" hangingPunct="1">
              <a:lnSpc>
                <a:spcPct val="90000"/>
              </a:lnSpc>
              <a:spcBef>
                <a:spcPts val="0"/>
              </a:spcBef>
              <a:spcAft>
                <a:spcPts val="600"/>
              </a:spcAft>
              <a:buClrTx/>
              <a:buSzTx/>
              <a:buFontTx/>
              <a:buNone/>
              <a:tabLst/>
              <a:defRPr/>
            </a:pPr>
            <a:r>
              <a:rPr lang="en-AU" sz="900" dirty="0" smtClean="0">
                <a:gradFill>
                  <a:gsLst>
                    <a:gs pos="2917">
                      <a:schemeClr val="tx1"/>
                    </a:gs>
                    <a:gs pos="30000">
                      <a:schemeClr val="tx1"/>
                    </a:gs>
                  </a:gsLst>
                  <a:lin ang="5400000" scaled="0"/>
                </a:gradFill>
              </a:rPr>
              <a:t>Detach SP database before removal</a:t>
            </a:r>
          </a:p>
          <a:p>
            <a:pPr>
              <a:lnSpc>
                <a:spcPct val="90000"/>
              </a:lnSpc>
              <a:spcAft>
                <a:spcPts val="600"/>
              </a:spcAft>
            </a:pPr>
            <a:endParaRPr lang="en-AU" sz="900" dirty="0" smtClean="0">
              <a:gradFill>
                <a:gsLst>
                  <a:gs pos="2917">
                    <a:schemeClr val="tx1"/>
                  </a:gs>
                  <a:gs pos="30000">
                    <a:schemeClr val="tx1"/>
                  </a:gs>
                </a:gsLst>
                <a:lin ang="5400000" scaled="0"/>
              </a:gradFill>
            </a:endParaRPr>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57087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NZ" dirty="0" smtClean="0"/>
              <a:t>No governance plans</a:t>
            </a:r>
          </a:p>
          <a:p>
            <a:pPr marL="571500" indent="-571500">
              <a:buFont typeface="Arial" panose="020B0604020202020204" pitchFamily="34" charset="0"/>
              <a:buChar char="•"/>
            </a:pPr>
            <a:endParaRPr lang="en-NZ" dirty="0" smtClean="0"/>
          </a:p>
          <a:p>
            <a:pPr marL="571500" indent="-571500">
              <a:buFont typeface="Arial" panose="020B0604020202020204" pitchFamily="34" charset="0"/>
              <a:buChar char="•"/>
            </a:pPr>
            <a:r>
              <a:rPr lang="en-NZ" dirty="0" smtClean="0"/>
              <a:t>No routine maintenance task</a:t>
            </a:r>
          </a:p>
          <a:p>
            <a:pPr marL="571500" indent="-571500">
              <a:buFont typeface="Arial" panose="020B0604020202020204" pitchFamily="34" charset="0"/>
              <a:buChar char="•"/>
            </a:pPr>
            <a:r>
              <a:rPr lang="en-NZ" dirty="0" smtClean="0"/>
              <a:t>&lt;&lt;SharePoint Whitepaper&gt;&gt;</a:t>
            </a:r>
          </a:p>
          <a:p>
            <a:pPr marL="571500" indent="-571500">
              <a:buFont typeface="Arial" panose="020B0604020202020204" pitchFamily="34" charset="0"/>
              <a:buChar char="•"/>
            </a:pPr>
            <a:endParaRPr lang="en-NZ" dirty="0" smtClean="0"/>
          </a:p>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7:59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191646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177531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215" y="3954457"/>
            <a:ext cx="8535126"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366215" y="2117165"/>
            <a:ext cx="9754430" cy="1837298"/>
          </a:xfrm>
          <a:noFill/>
        </p:spPr>
        <p:txBody>
          <a:bodyPr lIns="146304" tIns="91440" rIns="146304" bIns="91440" anchor="t" anchorCtr="0"/>
          <a:lstStyle>
            <a:lvl1pPr>
              <a:defRPr sz="4800" spc="-75" baseline="0">
                <a:gradFill>
                  <a:gsLst>
                    <a:gs pos="74747">
                      <a:schemeClr val="tx1"/>
                    </a:gs>
                    <a:gs pos="56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653" y="6240429"/>
            <a:ext cx="1707599" cy="274320"/>
          </a:xfrm>
          <a:prstGeom prst="rect">
            <a:avLst/>
          </a:prstGeom>
        </p:spPr>
      </p:pic>
    </p:spTree>
    <p:extLst>
      <p:ext uri="{BB962C8B-B14F-4D97-AF65-F5344CB8AC3E}">
        <p14:creationId xmlns:p14="http://schemas.microsoft.com/office/powerpoint/2010/main" val="3860518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4" r:id="rId1"/>
    <p:sldLayoutId id="2147484335"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333" r:id="rId28"/>
    <p:sldLayoutId id="2147484336" r:id="rId29"/>
    <p:sldLayoutId id="2147484337"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9.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technet.microsoft.com/en-us/library/cc262813(v=office.14).aspx" TargetMode="External"/><Relationship Id="rId5" Type="http://schemas.openxmlformats.org/officeDocument/2006/relationships/hyperlink" Target="https://msdn.microsoft.com/en-us/library/office/ee557257(v=office.14).aspx"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featureadmin.codeplex.c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ocial.technet.microsoft.com/wiki/contents/articles/21968.sharepoint-deleting-orphan-sites.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en-us/download/details.aspx?id=42531"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technet.microsoft.com/en-us/library/cc262731(v=office.14).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pal.codeplex.com/" TargetMode="External"/><Relationship Id="rId1" Type="http://schemas.openxmlformats.org/officeDocument/2006/relationships/slideLayout" Target="../slideLayouts/slideLayout4.xml"/><Relationship Id="rId4" Type="http://schemas.openxmlformats.org/officeDocument/2006/relationships/hyperlink" Target="http://www.microsoft.com/en-us/download/details.aspx?id=4616"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1.bin"/><Relationship Id="rId7" Type="http://schemas.openxmlformats.org/officeDocument/2006/relationships/image" Target="../media/image29.png"/><Relationship Id="rId12" Type="http://schemas.openxmlformats.org/officeDocument/2006/relationships/image" Target="../media/image3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2.wmf"/><Relationship Id="rId11" Type="http://schemas.openxmlformats.org/officeDocument/2006/relationships/oleObject" Target="../embeddings/oleObject4.bin"/><Relationship Id="rId5" Type="http://schemas.openxmlformats.org/officeDocument/2006/relationships/oleObject" Target="../embeddings/oleObject2.bin"/><Relationship Id="rId10" Type="http://schemas.openxmlformats.org/officeDocument/2006/relationships/image" Target="../media/image33.wmf"/><Relationship Id="rId4" Type="http://schemas.openxmlformats.org/officeDocument/2006/relationships/image" Target="../media/image31.wmf"/><Relationship Id="rId9"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hyperlink" Target="http://www.harbar.net/archive/2013/02/13/Using-SSL-for-Central-Administration-with-SharePoint-2013.aspx" TargetMode="External"/><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aka.ms/technetnz" TargetMode="External"/><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www.microsoft.com/learning" TargetMode="External"/><Relationship Id="rId11" Type="http://schemas.openxmlformats.org/officeDocument/2006/relationships/image" Target="../media/image46.png"/><Relationship Id="rId5" Type="http://schemas.openxmlformats.org/officeDocument/2006/relationships/hyperlink" Target="http://aka.ms/ch9nz" TargetMode="External"/><Relationship Id="rId10" Type="http://schemas.openxmlformats.org/officeDocument/2006/relationships/image" Target="../media/image45.png"/><Relationship Id="rId4" Type="http://schemas.openxmlformats.org/officeDocument/2006/relationships/hyperlink" Target="http://aka.ms/msdnnz" TargetMode="External"/><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berryst@Microsoft.com"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2.png"/><Relationship Id="rId11" Type="http://schemas.openxmlformats.org/officeDocument/2006/relationships/image" Target="../media/image17.tmp"/><Relationship Id="rId5" Type="http://schemas.openxmlformats.org/officeDocument/2006/relationships/image" Target="../media/image11.tmp"/><Relationship Id="rId10" Type="http://schemas.openxmlformats.org/officeDocument/2006/relationships/image" Target="../media/image16.tmp"/><Relationship Id="rId4" Type="http://schemas.openxmlformats.org/officeDocument/2006/relationships/image" Target="../media/image10.tmp"/><Relationship Id="rId9" Type="http://schemas.openxmlformats.org/officeDocument/2006/relationships/image" Target="../media/image15.tmp"/></Relationships>
</file>

<file path=ppt/slides/_rels/slide6.xml.rels><?xml version="1.0" encoding="UTF-8" standalone="yes"?>
<Relationships xmlns="http://schemas.openxmlformats.org/package/2006/relationships"><Relationship Id="rId3" Type="http://schemas.openxmlformats.org/officeDocument/2006/relationships/hyperlink" Target="mailto:wayne.ewington@microsoft.com"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906462"/>
            <a:ext cx="11887200" cy="5133713"/>
          </a:xfrm>
        </p:spPr>
        <p:txBody>
          <a:bodyPr/>
          <a:lstStyle/>
          <a:p>
            <a:pPr marL="0" indent="0">
              <a:buNone/>
            </a:pPr>
            <a:r>
              <a:rPr lang="en-US" sz="1600" i="1" dirty="0"/>
              <a:t>Thank you for taking part in Ignite NZ </a:t>
            </a:r>
            <a:r>
              <a:rPr lang="en-US" sz="1600" i="1" dirty="0" smtClean="0"/>
              <a:t>2015</a:t>
            </a:r>
            <a:endParaRPr lang="en-US" i="1" dirty="0"/>
          </a:p>
          <a:p>
            <a:endParaRPr lang="en-US" sz="1600" dirty="0">
              <a:solidFill>
                <a:schemeClr val="tx1">
                  <a:lumMod val="95000"/>
                  <a:lumOff val="5000"/>
                </a:schemeClr>
              </a:solidFill>
            </a:endParaRPr>
          </a:p>
          <a:p>
            <a:r>
              <a:rPr lang="en-US" sz="1600" u="sng" dirty="0"/>
              <a:t>Below is a list of key dates and resources:</a:t>
            </a:r>
          </a:p>
          <a:p>
            <a:endParaRPr lang="en-US" sz="1600" dirty="0"/>
          </a:p>
          <a:p>
            <a:pPr marL="0" indent="0">
              <a:buNone/>
            </a:pPr>
            <a:r>
              <a:rPr lang="en-US" sz="1600" dirty="0">
                <a:solidFill>
                  <a:schemeClr val="accent6"/>
                </a:solidFill>
              </a:rPr>
              <a:t>Important Content Deadlines</a:t>
            </a:r>
            <a:r>
              <a:rPr lang="en-US" sz="1600" dirty="0">
                <a:solidFill>
                  <a:schemeClr val="accent3"/>
                </a:solidFill>
              </a:rPr>
              <a:t> </a:t>
            </a:r>
            <a:r>
              <a:rPr lang="en-US" sz="1600" dirty="0"/>
              <a:t>–detailed instructions are found on the Speaker Portal:</a:t>
            </a:r>
          </a:p>
          <a:p>
            <a:pPr marL="285750" indent="-285750"/>
            <a:r>
              <a:rPr lang="en-US" sz="1600" b="1" dirty="0"/>
              <a:t>August 2</a:t>
            </a:r>
            <a:r>
              <a:rPr lang="en-US" sz="1600" dirty="0"/>
              <a:t> by 11:59pm: Upload a </a:t>
            </a:r>
            <a:r>
              <a:rPr lang="en-US" sz="1600" dirty="0">
                <a:solidFill>
                  <a:schemeClr val="accent6"/>
                </a:solidFill>
              </a:rPr>
              <a:t>DRAFT</a:t>
            </a:r>
            <a:r>
              <a:rPr lang="en-US" sz="1600" dirty="0"/>
              <a:t> of your PPT for Track Owner review.</a:t>
            </a:r>
          </a:p>
          <a:p>
            <a:pPr marL="285750" indent="-285750"/>
            <a:r>
              <a:rPr lang="en-US" sz="1600" b="1" dirty="0"/>
              <a:t>August 28 </a:t>
            </a:r>
            <a:r>
              <a:rPr lang="en-US" sz="1600" dirty="0"/>
              <a:t>by 11:59pm: Upload </a:t>
            </a:r>
            <a:r>
              <a:rPr lang="en-US" sz="1600" dirty="0">
                <a:solidFill>
                  <a:schemeClr val="accent6"/>
                </a:solidFill>
              </a:rPr>
              <a:t>FINAL</a:t>
            </a:r>
            <a:r>
              <a:rPr lang="en-US" sz="1600" dirty="0"/>
              <a:t> PPT presentation on the Speaker Portal. Continue to rehearse your spoken </a:t>
            </a:r>
            <a:br>
              <a:rPr lang="en-US" sz="1600" dirty="0"/>
            </a:br>
            <a:r>
              <a:rPr lang="en-US" sz="1600" dirty="0"/>
              <a:t>presentation but do not make any more edits to the deck. The uploaded version will be available on the PCs at the venue.</a:t>
            </a:r>
          </a:p>
          <a:p>
            <a:pPr marL="285750" indent="-285750"/>
            <a:r>
              <a:rPr lang="en-US" sz="1600" b="1" dirty="0">
                <a:solidFill>
                  <a:schemeClr val="accent6"/>
                </a:solidFill>
              </a:rPr>
              <a:t>YOUR PROMPT FINAL PPT SUBMISSION IS APPRECIATED</a:t>
            </a:r>
            <a:r>
              <a:rPr lang="en-US" sz="1600" dirty="0">
                <a:solidFill>
                  <a:schemeClr val="accent6"/>
                </a:solidFill>
              </a:rPr>
              <a:t>. </a:t>
            </a:r>
            <a:br>
              <a:rPr lang="en-US" sz="1600" dirty="0">
                <a:solidFill>
                  <a:schemeClr val="accent6"/>
                </a:solidFill>
              </a:rPr>
            </a:br>
            <a:r>
              <a:rPr lang="en-US" sz="1600" b="1" dirty="0">
                <a:solidFill>
                  <a:schemeClr val="accent6"/>
                </a:solidFill>
              </a:rPr>
              <a:t>No design support will be offered onsite at the conference.</a:t>
            </a:r>
          </a:p>
          <a:p>
            <a:pPr marL="411330" lvl="2" indent="0">
              <a:buSzPct val="100000"/>
              <a:buNone/>
            </a:pPr>
            <a:endParaRPr lang="en-US" sz="1600" dirty="0"/>
          </a:p>
          <a:p>
            <a:pPr marL="0" lvl="1" indent="0">
              <a:buSzPct val="100000"/>
              <a:buNone/>
            </a:pPr>
            <a:r>
              <a:rPr lang="en-US" sz="1600" dirty="0">
                <a:solidFill>
                  <a:schemeClr val="accent6"/>
                </a:solidFill>
              </a:rPr>
              <a:t>Slide Design Resources</a:t>
            </a:r>
            <a:r>
              <a:rPr lang="en-US" sz="1600" dirty="0">
                <a:solidFill>
                  <a:schemeClr val="accent3"/>
                </a:solidFill>
              </a:rPr>
              <a:t> </a:t>
            </a:r>
            <a:r>
              <a:rPr lang="en-US" sz="1600" dirty="0"/>
              <a:t>– Located on the Speaker Portal  (graphics, webinar, etc.)</a:t>
            </a:r>
          </a:p>
          <a:p>
            <a:pPr marL="285750" lvl="1" indent="-285750">
              <a:buSzPct val="100000"/>
            </a:pPr>
            <a:r>
              <a:rPr lang="en-US" sz="1600" dirty="0"/>
              <a:t>If you include any third-party photography or art, licensing information and permission must be credited </a:t>
            </a:r>
            <a:br>
              <a:rPr lang="en-US" sz="1600" dirty="0"/>
            </a:br>
            <a:r>
              <a:rPr lang="en-US" sz="1600" dirty="0"/>
              <a:t>in the PPT or it may be deleted.</a:t>
            </a:r>
          </a:p>
          <a:p>
            <a:pPr marL="171657" lvl="1" indent="-171657">
              <a:buSzPct val="100000"/>
              <a:buNone/>
            </a:pPr>
            <a:endParaRPr lang="en-US" sz="1600" dirty="0"/>
          </a:p>
          <a:p>
            <a:pPr marL="171657" lvl="1" indent="-171657">
              <a:buSzPct val="100000"/>
              <a:buNone/>
            </a:pPr>
            <a:r>
              <a:rPr lang="en-US" sz="1600" dirty="0">
                <a:solidFill>
                  <a:schemeClr val="accent6"/>
                </a:solidFill>
              </a:rPr>
              <a:t>Points of Contact</a:t>
            </a:r>
          </a:p>
          <a:p>
            <a:pPr marL="171657" lvl="1" indent="-171657">
              <a:buSzPct val="100000"/>
            </a:pPr>
            <a:r>
              <a:rPr lang="en-US" sz="1600" dirty="0"/>
              <a:t>Direct presentation questions to your track owner.</a:t>
            </a:r>
          </a:p>
          <a:p>
            <a:pPr marL="171657" lvl="1" indent="-171657">
              <a:buSzPct val="100000"/>
            </a:pPr>
            <a:endParaRPr lang="en-US" sz="1600" dirty="0"/>
          </a:p>
          <a:p>
            <a:pPr marL="0" lvl="1" indent="0">
              <a:buSzPct val="100000"/>
              <a:buNone/>
            </a:pPr>
            <a:r>
              <a:rPr lang="en-US" sz="1600" dirty="0">
                <a:solidFill>
                  <a:schemeClr val="accent6"/>
                </a:solidFill>
              </a:rPr>
              <a:t>PRINTING: This template is intentionally set to print in color or grayscale, not black and white</a:t>
            </a:r>
            <a:r>
              <a:rPr lang="en-US" sz="1600" dirty="0" smtClean="0">
                <a:solidFill>
                  <a:srgbClr val="7030A0"/>
                </a:solidFill>
              </a:rPr>
              <a:t>.</a:t>
            </a:r>
            <a:endParaRPr lang="en-US" sz="1600" dirty="0">
              <a:solidFill>
                <a:srgbClr val="7030A0"/>
              </a:solidFill>
            </a:endParaRPr>
          </a:p>
        </p:txBody>
      </p:sp>
      <p:sp>
        <p:nvSpPr>
          <p:cNvPr id="3" name="Title 2"/>
          <p:cNvSpPr>
            <a:spLocks noGrp="1"/>
          </p:cNvSpPr>
          <p:nvPr>
            <p:ph type="title"/>
          </p:nvPr>
        </p:nvSpPr>
        <p:spPr/>
        <p:txBody>
          <a:bodyPr/>
          <a:lstStyle/>
          <a:p>
            <a:r>
              <a:rPr lang="en-NZ" sz="4800" dirty="0">
                <a:solidFill>
                  <a:schemeClr val="tx1"/>
                </a:solidFill>
              </a:rPr>
              <a:t>Deadlines &amp; Resources</a:t>
            </a:r>
            <a:endParaRPr lang="en-NZ" dirty="0"/>
          </a:p>
        </p:txBody>
      </p:sp>
    </p:spTree>
    <p:extLst>
      <p:ext uri="{BB962C8B-B14F-4D97-AF65-F5344CB8AC3E}">
        <p14:creationId xmlns:p14="http://schemas.microsoft.com/office/powerpoint/2010/main" val="41011972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800" spc="0" dirty="0" smtClean="0">
                <a:ln>
                  <a:noFill/>
                </a:ln>
                <a:solidFill>
                  <a:srgbClr val="FFFFFF"/>
                </a:solidFill>
                <a:cs typeface="Segoe UI Light"/>
              </a:rPr>
              <a:t>The values of </a:t>
            </a:r>
            <a:r>
              <a:rPr lang="en-US" kern="800" spc="0" dirty="0" err="1" smtClean="0">
                <a:ln>
                  <a:noFill/>
                </a:ln>
                <a:solidFill>
                  <a:srgbClr val="FFFFFF"/>
                </a:solidFill>
                <a:cs typeface="Segoe UI Light"/>
              </a:rPr>
              <a:t>RAPaaS</a:t>
            </a:r>
            <a:endParaRPr lang="en-NZ" dirty="0"/>
          </a:p>
        </p:txBody>
      </p:sp>
      <p:grpSp>
        <p:nvGrpSpPr>
          <p:cNvPr id="13" name="Group 12"/>
          <p:cNvGrpSpPr/>
          <p:nvPr/>
        </p:nvGrpSpPr>
        <p:grpSpPr>
          <a:xfrm>
            <a:off x="2153264" y="2395918"/>
            <a:ext cx="2202688" cy="2202688"/>
            <a:chOff x="1156003" y="2435090"/>
            <a:chExt cx="2159694" cy="2159694"/>
          </a:xfrm>
        </p:grpSpPr>
        <p:sp>
          <p:nvSpPr>
            <p:cNvPr id="14" name="Rectangle 13"/>
            <p:cNvSpPr/>
            <p:nvPr/>
          </p:nvSpPr>
          <p:spPr bwMode="auto">
            <a:xfrm>
              <a:off x="1156003" y="2435090"/>
              <a:ext cx="2159694" cy="2159694"/>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00" dirty="0" smtClean="0">
                  <a:solidFill>
                    <a:schemeClr val="tx1"/>
                  </a:solidFill>
                </a:rPr>
                <a:t>Understand your health and risk issues</a:t>
              </a:r>
              <a:endParaRPr lang="en-NZ" sz="2000" dirty="0">
                <a:solidFill>
                  <a:schemeClr val="tx1"/>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050" y="2700386"/>
              <a:ext cx="592678" cy="838034"/>
            </a:xfrm>
            <a:prstGeom prst="rect">
              <a:avLst/>
            </a:prstGeom>
          </p:spPr>
        </p:pic>
      </p:grpSp>
      <p:grpSp>
        <p:nvGrpSpPr>
          <p:cNvPr id="5" name="Group 4"/>
          <p:cNvGrpSpPr/>
          <p:nvPr/>
        </p:nvGrpSpPr>
        <p:grpSpPr>
          <a:xfrm>
            <a:off x="8080522" y="2395918"/>
            <a:ext cx="2202688" cy="2202688"/>
            <a:chOff x="8282749" y="2208974"/>
            <a:chExt cx="2202688" cy="2202688"/>
          </a:xfrm>
        </p:grpSpPr>
        <p:sp>
          <p:nvSpPr>
            <p:cNvPr id="17" name="Rectangle 16"/>
            <p:cNvSpPr/>
            <p:nvPr/>
          </p:nvSpPr>
          <p:spPr bwMode="auto">
            <a:xfrm>
              <a:off x="8282749" y="2208974"/>
              <a:ext cx="2202688" cy="2202688"/>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2040" dirty="0" smtClean="0">
                  <a:solidFill>
                    <a:schemeClr val="tx1"/>
                  </a:solidFill>
                </a:rPr>
                <a:t>Remediation plan</a:t>
              </a:r>
              <a:endParaRPr lang="en-NZ" sz="2040" dirty="0">
                <a:solidFill>
                  <a:schemeClr val="tx1"/>
                </a:solidFill>
              </a:endParaRPr>
            </a:p>
          </p:txBody>
        </p:sp>
        <p:sp>
          <p:nvSpPr>
            <p:cNvPr id="20" name="Freeform 81"/>
            <p:cNvSpPr>
              <a:spLocks/>
            </p:cNvSpPr>
            <p:nvPr/>
          </p:nvSpPr>
          <p:spPr bwMode="black">
            <a:xfrm>
              <a:off x="9037637" y="2524822"/>
              <a:ext cx="703884" cy="937186"/>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4" name="Group 3"/>
          <p:cNvGrpSpPr/>
          <p:nvPr/>
        </p:nvGrpSpPr>
        <p:grpSpPr>
          <a:xfrm>
            <a:off x="5116893" y="2395918"/>
            <a:ext cx="2202688" cy="2202688"/>
            <a:chOff x="4527354" y="2208974"/>
            <a:chExt cx="2202688" cy="2202688"/>
          </a:xfrm>
        </p:grpSpPr>
        <p:sp>
          <p:nvSpPr>
            <p:cNvPr id="11" name="Rectangle 10"/>
            <p:cNvSpPr/>
            <p:nvPr/>
          </p:nvSpPr>
          <p:spPr bwMode="auto">
            <a:xfrm>
              <a:off x="4527354" y="2208974"/>
              <a:ext cx="2202688" cy="2202688"/>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smtClean="0">
                  <a:solidFill>
                    <a:schemeClr val="tx1"/>
                  </a:solidFill>
                </a:rPr>
                <a:t>Knowledge transfer</a:t>
              </a:r>
              <a:endParaRPr lang="en-NZ" sz="2040" dirty="0">
                <a:solidFill>
                  <a:schemeClr val="tx1"/>
                </a:solidFill>
              </a:endParaRPr>
            </a:p>
          </p:txBody>
        </p:sp>
        <p:sp>
          <p:nvSpPr>
            <p:cNvPr id="21" name="Freeform 81"/>
            <p:cNvSpPr>
              <a:spLocks noEditPoints="1"/>
            </p:cNvSpPr>
            <p:nvPr/>
          </p:nvSpPr>
          <p:spPr bwMode="black">
            <a:xfrm>
              <a:off x="5184784" y="2531928"/>
              <a:ext cx="957253" cy="584334"/>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3684153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Common Issues</a:t>
            </a:r>
            <a:endParaRPr lang="en-NZ" dirty="0"/>
          </a:p>
        </p:txBody>
      </p:sp>
    </p:spTree>
    <p:extLst>
      <p:ext uri="{BB962C8B-B14F-4D97-AF65-F5344CB8AC3E}">
        <p14:creationId xmlns:p14="http://schemas.microsoft.com/office/powerpoint/2010/main" val="33711943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SQL Server configuration</a:t>
            </a:r>
            <a:endParaRPr lang="en-NZ" dirty="0"/>
          </a:p>
        </p:txBody>
      </p:sp>
      <p:grpSp>
        <p:nvGrpSpPr>
          <p:cNvPr id="25" name="Group 24"/>
          <p:cNvGrpSpPr/>
          <p:nvPr/>
        </p:nvGrpSpPr>
        <p:grpSpPr>
          <a:xfrm>
            <a:off x="8173632" y="2414256"/>
            <a:ext cx="2202688" cy="2202688"/>
            <a:chOff x="8282749" y="2208974"/>
            <a:chExt cx="2202688" cy="2202688"/>
          </a:xfrm>
        </p:grpSpPr>
        <p:sp>
          <p:nvSpPr>
            <p:cNvPr id="11" name="Rectangle 10"/>
            <p:cNvSpPr/>
            <p:nvPr/>
          </p:nvSpPr>
          <p:spPr bwMode="auto">
            <a:xfrm>
              <a:off x="8282749" y="2208974"/>
              <a:ext cx="2202688" cy="2202688"/>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2040" dirty="0" smtClean="0">
                  <a:solidFill>
                    <a:schemeClr val="tx1"/>
                  </a:solidFill>
                </a:rPr>
                <a:t>“Balanced” power </a:t>
              </a:r>
              <a:r>
                <a:rPr lang="en-NZ" sz="2040" dirty="0">
                  <a:solidFill>
                    <a:schemeClr val="tx1"/>
                  </a:solidFill>
                </a:rPr>
                <a:t>s</a:t>
              </a:r>
              <a:r>
                <a:rPr lang="en-NZ" sz="2040" dirty="0" smtClean="0">
                  <a:solidFill>
                    <a:schemeClr val="tx1"/>
                  </a:solidFill>
                </a:rPr>
                <a:t>etting</a:t>
              </a:r>
              <a:endParaRPr lang="en-NZ" sz="2040" dirty="0">
                <a:solidFill>
                  <a:schemeClr val="tx1"/>
                </a:solidFill>
              </a:endParaRPr>
            </a:p>
          </p:txBody>
        </p:sp>
        <p:sp>
          <p:nvSpPr>
            <p:cNvPr id="13" name="Freeform 139"/>
            <p:cNvSpPr>
              <a:spLocks/>
            </p:cNvSpPr>
            <p:nvPr/>
          </p:nvSpPr>
          <p:spPr bwMode="black">
            <a:xfrm>
              <a:off x="9014238" y="2614854"/>
              <a:ext cx="739709" cy="620554"/>
            </a:xfrm>
            <a:custGeom>
              <a:avLst/>
              <a:gdLst>
                <a:gd name="T0" fmla="*/ 384 w 450"/>
                <a:gd name="T1" fmla="*/ 111 h 378"/>
                <a:gd name="T2" fmla="*/ 388 w 450"/>
                <a:gd name="T3" fmla="*/ 104 h 378"/>
                <a:gd name="T4" fmla="*/ 381 w 450"/>
                <a:gd name="T5" fmla="*/ 97 h 378"/>
                <a:gd name="T6" fmla="*/ 349 w 450"/>
                <a:gd name="T7" fmla="*/ 97 h 378"/>
                <a:gd name="T8" fmla="*/ 257 w 450"/>
                <a:gd name="T9" fmla="*/ 68 h 378"/>
                <a:gd name="T10" fmla="*/ 231 w 450"/>
                <a:gd name="T11" fmla="*/ 50 h 378"/>
                <a:gd name="T12" fmla="*/ 231 w 450"/>
                <a:gd name="T13" fmla="*/ 33 h 378"/>
                <a:gd name="T14" fmla="*/ 242 w 450"/>
                <a:gd name="T15" fmla="*/ 17 h 378"/>
                <a:gd name="T16" fmla="*/ 224 w 450"/>
                <a:gd name="T17" fmla="*/ 0 h 378"/>
                <a:gd name="T18" fmla="*/ 207 w 450"/>
                <a:gd name="T19" fmla="*/ 17 h 378"/>
                <a:gd name="T20" fmla="*/ 217 w 450"/>
                <a:gd name="T21" fmla="*/ 33 h 378"/>
                <a:gd name="T22" fmla="*/ 217 w 450"/>
                <a:gd name="T23" fmla="*/ 50 h 378"/>
                <a:gd name="T24" fmla="*/ 192 w 450"/>
                <a:gd name="T25" fmla="*/ 68 h 378"/>
                <a:gd name="T26" fmla="*/ 99 w 450"/>
                <a:gd name="T27" fmla="*/ 97 h 378"/>
                <a:gd name="T28" fmla="*/ 69 w 450"/>
                <a:gd name="T29" fmla="*/ 97 h 378"/>
                <a:gd name="T30" fmla="*/ 62 w 450"/>
                <a:gd name="T31" fmla="*/ 104 h 378"/>
                <a:gd name="T32" fmla="*/ 66 w 450"/>
                <a:gd name="T33" fmla="*/ 111 h 378"/>
                <a:gd name="T34" fmla="*/ 6 w 450"/>
                <a:gd name="T35" fmla="*/ 255 h 378"/>
                <a:gd name="T36" fmla="*/ 20 w 450"/>
                <a:gd name="T37" fmla="*/ 255 h 378"/>
                <a:gd name="T38" fmla="*/ 69 w 450"/>
                <a:gd name="T39" fmla="*/ 136 h 378"/>
                <a:gd name="T40" fmla="*/ 125 w 450"/>
                <a:gd name="T41" fmla="*/ 270 h 378"/>
                <a:gd name="T42" fmla="*/ 0 w 450"/>
                <a:gd name="T43" fmla="*/ 270 h 378"/>
                <a:gd name="T44" fmla="*/ 69 w 450"/>
                <a:gd name="T45" fmla="*/ 319 h 378"/>
                <a:gd name="T46" fmla="*/ 139 w 450"/>
                <a:gd name="T47" fmla="*/ 270 h 378"/>
                <a:gd name="T48" fmla="*/ 73 w 450"/>
                <a:gd name="T49" fmla="*/ 112 h 378"/>
                <a:gd name="T50" fmla="*/ 196 w 450"/>
                <a:gd name="T51" fmla="*/ 112 h 378"/>
                <a:gd name="T52" fmla="*/ 213 w 450"/>
                <a:gd name="T53" fmla="*/ 122 h 378"/>
                <a:gd name="T54" fmla="*/ 213 w 450"/>
                <a:gd name="T55" fmla="*/ 328 h 378"/>
                <a:gd name="T56" fmla="*/ 108 w 450"/>
                <a:gd name="T57" fmla="*/ 367 h 378"/>
                <a:gd name="T58" fmla="*/ 108 w 450"/>
                <a:gd name="T59" fmla="*/ 378 h 378"/>
                <a:gd name="T60" fmla="*/ 342 w 450"/>
                <a:gd name="T61" fmla="*/ 378 h 378"/>
                <a:gd name="T62" fmla="*/ 342 w 450"/>
                <a:gd name="T63" fmla="*/ 367 h 378"/>
                <a:gd name="T64" fmla="*/ 236 w 450"/>
                <a:gd name="T65" fmla="*/ 328 h 378"/>
                <a:gd name="T66" fmla="*/ 236 w 450"/>
                <a:gd name="T67" fmla="*/ 122 h 378"/>
                <a:gd name="T68" fmla="*/ 252 w 450"/>
                <a:gd name="T69" fmla="*/ 112 h 378"/>
                <a:gd name="T70" fmla="*/ 377 w 450"/>
                <a:gd name="T71" fmla="*/ 112 h 378"/>
                <a:gd name="T72" fmla="*/ 317 w 450"/>
                <a:gd name="T73" fmla="*/ 255 h 378"/>
                <a:gd name="T74" fmla="*/ 331 w 450"/>
                <a:gd name="T75" fmla="*/ 255 h 378"/>
                <a:gd name="T76" fmla="*/ 380 w 450"/>
                <a:gd name="T77" fmla="*/ 136 h 378"/>
                <a:gd name="T78" fmla="*/ 436 w 450"/>
                <a:gd name="T79" fmla="*/ 270 h 378"/>
                <a:gd name="T80" fmla="*/ 311 w 450"/>
                <a:gd name="T81" fmla="*/ 270 h 378"/>
                <a:gd name="T82" fmla="*/ 380 w 450"/>
                <a:gd name="T83" fmla="*/ 319 h 378"/>
                <a:gd name="T84" fmla="*/ 450 w 450"/>
                <a:gd name="T85" fmla="*/ 270 h 378"/>
                <a:gd name="T86" fmla="*/ 384 w 450"/>
                <a:gd name="T87" fmla="*/ 11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0" h="378">
                  <a:moveTo>
                    <a:pt x="384" y="111"/>
                  </a:moveTo>
                  <a:cubicBezTo>
                    <a:pt x="386" y="110"/>
                    <a:pt x="388" y="107"/>
                    <a:pt x="388" y="104"/>
                  </a:cubicBezTo>
                  <a:cubicBezTo>
                    <a:pt x="388" y="100"/>
                    <a:pt x="385" y="97"/>
                    <a:pt x="381" y="97"/>
                  </a:cubicBezTo>
                  <a:cubicBezTo>
                    <a:pt x="349" y="97"/>
                    <a:pt x="349" y="97"/>
                    <a:pt x="349" y="97"/>
                  </a:cubicBezTo>
                  <a:cubicBezTo>
                    <a:pt x="321" y="89"/>
                    <a:pt x="292" y="74"/>
                    <a:pt x="257" y="68"/>
                  </a:cubicBezTo>
                  <a:cubicBezTo>
                    <a:pt x="251" y="59"/>
                    <a:pt x="242" y="52"/>
                    <a:pt x="231" y="50"/>
                  </a:cubicBezTo>
                  <a:cubicBezTo>
                    <a:pt x="231" y="33"/>
                    <a:pt x="231" y="33"/>
                    <a:pt x="231" y="33"/>
                  </a:cubicBezTo>
                  <a:cubicBezTo>
                    <a:pt x="237" y="31"/>
                    <a:pt x="242" y="24"/>
                    <a:pt x="242" y="17"/>
                  </a:cubicBezTo>
                  <a:cubicBezTo>
                    <a:pt x="242" y="8"/>
                    <a:pt x="234" y="0"/>
                    <a:pt x="224" y="0"/>
                  </a:cubicBezTo>
                  <a:cubicBezTo>
                    <a:pt x="215" y="0"/>
                    <a:pt x="207" y="8"/>
                    <a:pt x="207" y="17"/>
                  </a:cubicBezTo>
                  <a:cubicBezTo>
                    <a:pt x="207" y="24"/>
                    <a:pt x="211" y="31"/>
                    <a:pt x="217" y="33"/>
                  </a:cubicBezTo>
                  <a:cubicBezTo>
                    <a:pt x="217" y="50"/>
                    <a:pt x="217" y="50"/>
                    <a:pt x="217" y="50"/>
                  </a:cubicBezTo>
                  <a:cubicBezTo>
                    <a:pt x="206" y="52"/>
                    <a:pt x="197" y="59"/>
                    <a:pt x="192" y="68"/>
                  </a:cubicBezTo>
                  <a:cubicBezTo>
                    <a:pt x="156" y="74"/>
                    <a:pt x="128" y="89"/>
                    <a:pt x="99" y="97"/>
                  </a:cubicBezTo>
                  <a:cubicBezTo>
                    <a:pt x="69" y="97"/>
                    <a:pt x="69" y="97"/>
                    <a:pt x="69" y="97"/>
                  </a:cubicBezTo>
                  <a:cubicBezTo>
                    <a:pt x="65" y="97"/>
                    <a:pt x="62" y="100"/>
                    <a:pt x="62" y="104"/>
                  </a:cubicBezTo>
                  <a:cubicBezTo>
                    <a:pt x="62" y="107"/>
                    <a:pt x="63" y="110"/>
                    <a:pt x="66" y="111"/>
                  </a:cubicBezTo>
                  <a:cubicBezTo>
                    <a:pt x="6" y="255"/>
                    <a:pt x="6" y="255"/>
                    <a:pt x="6" y="255"/>
                  </a:cubicBezTo>
                  <a:cubicBezTo>
                    <a:pt x="20" y="255"/>
                    <a:pt x="20" y="255"/>
                    <a:pt x="20" y="255"/>
                  </a:cubicBezTo>
                  <a:cubicBezTo>
                    <a:pt x="69" y="136"/>
                    <a:pt x="69" y="136"/>
                    <a:pt x="69" y="136"/>
                  </a:cubicBezTo>
                  <a:cubicBezTo>
                    <a:pt x="125" y="270"/>
                    <a:pt x="125" y="270"/>
                    <a:pt x="125" y="270"/>
                  </a:cubicBezTo>
                  <a:cubicBezTo>
                    <a:pt x="0" y="270"/>
                    <a:pt x="0" y="270"/>
                    <a:pt x="0" y="270"/>
                  </a:cubicBezTo>
                  <a:cubicBezTo>
                    <a:pt x="0" y="297"/>
                    <a:pt x="31" y="319"/>
                    <a:pt x="69" y="319"/>
                  </a:cubicBezTo>
                  <a:cubicBezTo>
                    <a:pt x="108" y="319"/>
                    <a:pt x="139" y="297"/>
                    <a:pt x="139" y="270"/>
                  </a:cubicBezTo>
                  <a:cubicBezTo>
                    <a:pt x="73" y="112"/>
                    <a:pt x="73" y="112"/>
                    <a:pt x="73" y="112"/>
                  </a:cubicBezTo>
                  <a:cubicBezTo>
                    <a:pt x="196" y="112"/>
                    <a:pt x="196" y="112"/>
                    <a:pt x="196" y="112"/>
                  </a:cubicBezTo>
                  <a:cubicBezTo>
                    <a:pt x="201" y="117"/>
                    <a:pt x="206" y="120"/>
                    <a:pt x="213" y="122"/>
                  </a:cubicBezTo>
                  <a:cubicBezTo>
                    <a:pt x="213" y="328"/>
                    <a:pt x="213" y="328"/>
                    <a:pt x="213" y="328"/>
                  </a:cubicBezTo>
                  <a:cubicBezTo>
                    <a:pt x="164" y="331"/>
                    <a:pt x="124" y="351"/>
                    <a:pt x="108" y="367"/>
                  </a:cubicBezTo>
                  <a:cubicBezTo>
                    <a:pt x="108" y="370"/>
                    <a:pt x="108" y="373"/>
                    <a:pt x="108" y="378"/>
                  </a:cubicBezTo>
                  <a:cubicBezTo>
                    <a:pt x="114" y="378"/>
                    <a:pt x="335" y="378"/>
                    <a:pt x="342" y="378"/>
                  </a:cubicBezTo>
                  <a:cubicBezTo>
                    <a:pt x="342" y="373"/>
                    <a:pt x="342" y="370"/>
                    <a:pt x="342" y="367"/>
                  </a:cubicBezTo>
                  <a:cubicBezTo>
                    <a:pt x="326" y="351"/>
                    <a:pt x="285" y="331"/>
                    <a:pt x="236" y="328"/>
                  </a:cubicBezTo>
                  <a:cubicBezTo>
                    <a:pt x="236" y="122"/>
                    <a:pt x="236" y="122"/>
                    <a:pt x="236" y="122"/>
                  </a:cubicBezTo>
                  <a:cubicBezTo>
                    <a:pt x="242" y="120"/>
                    <a:pt x="248" y="117"/>
                    <a:pt x="252" y="112"/>
                  </a:cubicBezTo>
                  <a:cubicBezTo>
                    <a:pt x="377" y="112"/>
                    <a:pt x="377" y="112"/>
                    <a:pt x="377" y="112"/>
                  </a:cubicBezTo>
                  <a:cubicBezTo>
                    <a:pt x="317" y="255"/>
                    <a:pt x="317" y="255"/>
                    <a:pt x="317" y="255"/>
                  </a:cubicBezTo>
                  <a:cubicBezTo>
                    <a:pt x="331" y="255"/>
                    <a:pt x="331" y="255"/>
                    <a:pt x="331" y="255"/>
                  </a:cubicBezTo>
                  <a:cubicBezTo>
                    <a:pt x="380" y="136"/>
                    <a:pt x="380" y="136"/>
                    <a:pt x="380" y="136"/>
                  </a:cubicBezTo>
                  <a:cubicBezTo>
                    <a:pt x="436" y="270"/>
                    <a:pt x="436" y="270"/>
                    <a:pt x="436" y="270"/>
                  </a:cubicBezTo>
                  <a:cubicBezTo>
                    <a:pt x="311" y="270"/>
                    <a:pt x="311" y="270"/>
                    <a:pt x="311" y="270"/>
                  </a:cubicBezTo>
                  <a:cubicBezTo>
                    <a:pt x="311" y="297"/>
                    <a:pt x="342" y="319"/>
                    <a:pt x="380" y="319"/>
                  </a:cubicBezTo>
                  <a:cubicBezTo>
                    <a:pt x="419" y="319"/>
                    <a:pt x="450" y="297"/>
                    <a:pt x="450" y="270"/>
                  </a:cubicBezTo>
                  <a:lnTo>
                    <a:pt x="384" y="111"/>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23" name="Group 22"/>
          <p:cNvGrpSpPr/>
          <p:nvPr/>
        </p:nvGrpSpPr>
        <p:grpSpPr>
          <a:xfrm>
            <a:off x="5116893" y="2395918"/>
            <a:ext cx="2202688" cy="2202688"/>
            <a:chOff x="4527354" y="2208974"/>
            <a:chExt cx="2202688" cy="2202688"/>
          </a:xfrm>
        </p:grpSpPr>
        <p:sp>
          <p:nvSpPr>
            <p:cNvPr id="5" name="Rectangle 4"/>
            <p:cNvSpPr/>
            <p:nvPr/>
          </p:nvSpPr>
          <p:spPr bwMode="auto">
            <a:xfrm>
              <a:off x="4527354" y="2208974"/>
              <a:ext cx="2202688" cy="2202688"/>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err="1" smtClean="0">
                  <a:solidFill>
                    <a:schemeClr val="tx1"/>
                  </a:solidFill>
                </a:rPr>
                <a:t>TempDB</a:t>
              </a:r>
              <a:endParaRPr lang="en-NZ" sz="2040" dirty="0">
                <a:solidFill>
                  <a:schemeClr val="tx1"/>
                </a:solidFill>
              </a:endParaRPr>
            </a:p>
          </p:txBody>
        </p:sp>
        <p:sp>
          <p:nvSpPr>
            <p:cNvPr id="14" name="Freeform 79"/>
            <p:cNvSpPr>
              <a:spLocks noEditPoints="1"/>
            </p:cNvSpPr>
            <p:nvPr/>
          </p:nvSpPr>
          <p:spPr bwMode="black">
            <a:xfrm>
              <a:off x="5380037" y="2694450"/>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24" name="Group 23"/>
          <p:cNvGrpSpPr/>
          <p:nvPr/>
        </p:nvGrpSpPr>
        <p:grpSpPr>
          <a:xfrm>
            <a:off x="2182715" y="2395918"/>
            <a:ext cx="2202688" cy="2202688"/>
            <a:chOff x="1112837" y="2208974"/>
            <a:chExt cx="2202688" cy="2202688"/>
          </a:xfrm>
        </p:grpSpPr>
        <p:sp>
          <p:nvSpPr>
            <p:cNvPr id="8" name="Rectangle 7"/>
            <p:cNvSpPr/>
            <p:nvPr/>
          </p:nvSpPr>
          <p:spPr bwMode="auto">
            <a:xfrm>
              <a:off x="1112837" y="2208974"/>
              <a:ext cx="2202688" cy="2202688"/>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00" dirty="0" smtClean="0">
                  <a:solidFill>
                    <a:schemeClr val="tx1"/>
                  </a:solidFill>
                </a:rPr>
                <a:t>Disk layouts</a:t>
              </a:r>
              <a:endParaRPr lang="en-NZ" sz="2000" dirty="0">
                <a:solidFill>
                  <a:schemeClr val="tx1"/>
                </a:solidFill>
              </a:endParaRPr>
            </a:p>
          </p:txBody>
        </p:sp>
        <p:grpSp>
          <p:nvGrpSpPr>
            <p:cNvPr id="15" name="Group 14"/>
            <p:cNvGrpSpPr/>
            <p:nvPr/>
          </p:nvGrpSpPr>
          <p:grpSpPr bwMode="black">
            <a:xfrm>
              <a:off x="1874837" y="2778107"/>
              <a:ext cx="472982" cy="532211"/>
              <a:chOff x="1752600" y="4267200"/>
              <a:chExt cx="1157286" cy="1302545"/>
            </a:xfrm>
          </p:grpSpPr>
          <p:sp>
            <p:nvSpPr>
              <p:cNvPr id="16"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sp>
        <p:nvSpPr>
          <p:cNvPr id="26" name="TextBox 25"/>
          <p:cNvSpPr txBox="1"/>
          <p:nvPr/>
        </p:nvSpPr>
        <p:spPr>
          <a:xfrm>
            <a:off x="11844325" y="6532860"/>
            <a:ext cx="592150" cy="461665"/>
          </a:xfrm>
          <a:prstGeom prst="rect">
            <a:avLst/>
          </a:prstGeom>
          <a:noFill/>
        </p:spPr>
        <p:txBody>
          <a:bodyPr wrap="none" lIns="182880" tIns="146304" rIns="182880" bIns="146304" rtlCol="0">
            <a:spAutoFit/>
          </a:bodyPr>
          <a:lstStyle/>
          <a:p>
            <a:pPr>
              <a:lnSpc>
                <a:spcPct val="90000"/>
              </a:lnSpc>
              <a:spcAft>
                <a:spcPts val="600"/>
              </a:spcAft>
            </a:pPr>
            <a:r>
              <a:rPr lang="en-NZ" sz="1200" dirty="0" smtClean="0">
                <a:gradFill>
                  <a:gsLst>
                    <a:gs pos="2917">
                      <a:schemeClr val="tx1"/>
                    </a:gs>
                    <a:gs pos="30000">
                      <a:schemeClr val="tx1"/>
                    </a:gs>
                  </a:gsLst>
                  <a:lin ang="5400000" scaled="0"/>
                </a:gradFill>
              </a:rPr>
              <a:t>WE</a:t>
            </a:r>
          </a:p>
        </p:txBody>
      </p:sp>
    </p:spTree>
    <p:extLst>
      <p:ext uri="{BB962C8B-B14F-4D97-AF65-F5344CB8AC3E}">
        <p14:creationId xmlns:p14="http://schemas.microsoft.com/office/powerpoint/2010/main" val="455136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Disk layouts</a:t>
            </a:r>
            <a:endParaRPr lang="en-NZ" dirty="0"/>
          </a:p>
        </p:txBody>
      </p:sp>
      <p:sp>
        <p:nvSpPr>
          <p:cNvPr id="3" name="Text Placeholder 2"/>
          <p:cNvSpPr>
            <a:spLocks noGrp="1"/>
          </p:cNvSpPr>
          <p:nvPr>
            <p:ph type="body" sz="quarter" idx="10"/>
          </p:nvPr>
        </p:nvSpPr>
        <p:spPr>
          <a:xfrm>
            <a:off x="274638" y="1212850"/>
            <a:ext cx="11887200" cy="3311676"/>
          </a:xfrm>
        </p:spPr>
        <p:txBody>
          <a:bodyPr/>
          <a:lstStyle/>
          <a:p>
            <a:r>
              <a:rPr lang="en-NZ" dirty="0" smtClean="0"/>
              <a:t>Separate drives for different purposes</a:t>
            </a:r>
          </a:p>
          <a:p>
            <a:r>
              <a:rPr lang="en-NZ" dirty="0" smtClean="0"/>
              <a:t>Disk latency</a:t>
            </a:r>
          </a:p>
          <a:p>
            <a:r>
              <a:rPr lang="en-NZ" sz="2400" dirty="0" smtClean="0">
                <a:gradFill>
                  <a:gsLst>
                    <a:gs pos="1250">
                      <a:srgbClr val="FFFFFF"/>
                    </a:gs>
                    <a:gs pos="99000">
                      <a:srgbClr val="FFFFFF"/>
                    </a:gs>
                  </a:gsLst>
                  <a:lin ang="5400000" scaled="0"/>
                </a:gradFill>
              </a:rPr>
              <a:t>Database 15ms, Logs  2ms</a:t>
            </a:r>
          </a:p>
          <a:p>
            <a:r>
              <a:rPr lang="en-NZ" sz="2400" dirty="0" err="1" smtClean="0">
                <a:gradFill>
                  <a:gsLst>
                    <a:gs pos="1250">
                      <a:srgbClr val="FFFFFF"/>
                    </a:gs>
                    <a:gs pos="99000">
                      <a:srgbClr val="FFFFFF"/>
                    </a:gs>
                  </a:gsLst>
                  <a:lin ang="5400000" scaled="0"/>
                </a:gradFill>
              </a:rPr>
              <a:t>Perf</a:t>
            </a:r>
            <a:r>
              <a:rPr lang="en-NZ" sz="2400" dirty="0" smtClean="0">
                <a:gradFill>
                  <a:gsLst>
                    <a:gs pos="1250">
                      <a:srgbClr val="FFFFFF"/>
                    </a:gs>
                    <a:gs pos="99000">
                      <a:srgbClr val="FFFFFF"/>
                    </a:gs>
                  </a:gsLst>
                  <a:lin ang="5400000" scaled="0"/>
                </a:gradFill>
              </a:rPr>
              <a:t> Counters: </a:t>
            </a:r>
            <a:r>
              <a:rPr lang="en-NZ" sz="2400" dirty="0" err="1" smtClean="0">
                <a:gradFill>
                  <a:gsLst>
                    <a:gs pos="1250">
                      <a:srgbClr val="FFFFFF"/>
                    </a:gs>
                    <a:gs pos="99000">
                      <a:srgbClr val="FFFFFF"/>
                    </a:gs>
                  </a:gsLst>
                  <a:lin ang="5400000" scaled="0"/>
                </a:gradFill>
              </a:rPr>
              <a:t>Avg</a:t>
            </a:r>
            <a:r>
              <a:rPr lang="en-NZ" sz="2400" dirty="0" smtClean="0">
                <a:gradFill>
                  <a:gsLst>
                    <a:gs pos="1250">
                      <a:srgbClr val="FFFFFF"/>
                    </a:gs>
                    <a:gs pos="99000">
                      <a:srgbClr val="FFFFFF"/>
                    </a:gs>
                  </a:gsLst>
                  <a:lin ang="5400000" scaled="0"/>
                </a:gradFill>
              </a:rPr>
              <a:t> </a:t>
            </a:r>
            <a:r>
              <a:rPr lang="en-NZ" sz="2400" dirty="0">
                <a:gradFill>
                  <a:gsLst>
                    <a:gs pos="1250">
                      <a:srgbClr val="FFFFFF"/>
                    </a:gs>
                    <a:gs pos="99000">
                      <a:srgbClr val="FFFFFF"/>
                    </a:gs>
                  </a:gsLst>
                  <a:lin ang="5400000" scaled="0"/>
                </a:gradFill>
              </a:rPr>
              <a:t>Disk sec/Read </a:t>
            </a:r>
            <a:r>
              <a:rPr lang="en-NZ" sz="2400" dirty="0" smtClean="0">
                <a:gradFill>
                  <a:gsLst>
                    <a:gs pos="1250">
                      <a:srgbClr val="FFFFFF"/>
                    </a:gs>
                    <a:gs pos="99000">
                      <a:srgbClr val="FFFFFF"/>
                    </a:gs>
                  </a:gsLst>
                  <a:lin ang="5400000" scaled="0"/>
                </a:gradFill>
              </a:rPr>
              <a:t>and </a:t>
            </a:r>
            <a:r>
              <a:rPr lang="en-NZ" sz="2400" dirty="0" err="1" smtClean="0">
                <a:gradFill>
                  <a:gsLst>
                    <a:gs pos="1250">
                      <a:srgbClr val="FFFFFF"/>
                    </a:gs>
                    <a:gs pos="99000">
                      <a:srgbClr val="FFFFFF"/>
                    </a:gs>
                  </a:gsLst>
                  <a:lin ang="5400000" scaled="0"/>
                </a:gradFill>
              </a:rPr>
              <a:t>Avg</a:t>
            </a:r>
            <a:r>
              <a:rPr lang="en-NZ" sz="2400" dirty="0" smtClean="0">
                <a:gradFill>
                  <a:gsLst>
                    <a:gs pos="1250">
                      <a:srgbClr val="FFFFFF"/>
                    </a:gs>
                    <a:gs pos="99000">
                      <a:srgbClr val="FFFFFF"/>
                    </a:gs>
                  </a:gsLst>
                  <a:lin ang="5400000" scaled="0"/>
                </a:gradFill>
              </a:rPr>
              <a:t> </a:t>
            </a:r>
            <a:r>
              <a:rPr lang="en-NZ" sz="2400" dirty="0">
                <a:gradFill>
                  <a:gsLst>
                    <a:gs pos="1250">
                      <a:srgbClr val="FFFFFF"/>
                    </a:gs>
                    <a:gs pos="99000">
                      <a:srgbClr val="FFFFFF"/>
                    </a:gs>
                  </a:gsLst>
                  <a:lin ang="5400000" scaled="0"/>
                </a:gradFill>
              </a:rPr>
              <a:t>Disk </a:t>
            </a:r>
            <a:r>
              <a:rPr lang="en-NZ" sz="2400" dirty="0" smtClean="0">
                <a:gradFill>
                  <a:gsLst>
                    <a:gs pos="1250">
                      <a:srgbClr val="FFFFFF"/>
                    </a:gs>
                    <a:gs pos="99000">
                      <a:srgbClr val="FFFFFF"/>
                    </a:gs>
                  </a:gsLst>
                  <a:lin ang="5400000" scaled="0"/>
                </a:gradFill>
              </a:rPr>
              <a:t>sec/Write</a:t>
            </a:r>
            <a:endParaRPr lang="en-NZ" dirty="0" smtClean="0"/>
          </a:p>
          <a:p>
            <a:r>
              <a:rPr lang="en-NZ" dirty="0" smtClean="0"/>
              <a:t>Prioritise for faster disk</a:t>
            </a:r>
          </a:p>
          <a:p>
            <a:r>
              <a:rPr lang="en-NZ" sz="2400" dirty="0" err="1" smtClean="0"/>
              <a:t>TempDB</a:t>
            </a:r>
            <a:r>
              <a:rPr lang="en-NZ" sz="2400" dirty="0" smtClean="0"/>
              <a:t>, Logs, Database</a:t>
            </a:r>
            <a:endParaRPr lang="en-NZ" sz="2400" dirty="0"/>
          </a:p>
        </p:txBody>
      </p:sp>
      <p:sp>
        <p:nvSpPr>
          <p:cNvPr id="4" name="Can 3"/>
          <p:cNvSpPr/>
          <p:nvPr/>
        </p:nvSpPr>
        <p:spPr bwMode="auto">
          <a:xfrm>
            <a:off x="5641182" y="4741228"/>
            <a:ext cx="1154110" cy="1104123"/>
          </a:xfrm>
          <a:prstGeom prst="can">
            <a:avLst/>
          </a:prstGeom>
          <a:solidFill>
            <a:srgbClr val="FF000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nb-NO" sz="1400" dirty="0" smtClean="0">
                <a:solidFill>
                  <a:srgbClr val="FFFFFF"/>
                </a:solidFill>
                <a:ea typeface="Segoe UI" pitchFamily="34" charset="0"/>
                <a:cs typeface="Segoe UI" pitchFamily="34" charset="0"/>
              </a:rPr>
              <a:t>Database</a:t>
            </a:r>
          </a:p>
        </p:txBody>
      </p:sp>
      <p:sp>
        <p:nvSpPr>
          <p:cNvPr id="5" name="Can 4"/>
          <p:cNvSpPr/>
          <p:nvPr/>
        </p:nvSpPr>
        <p:spPr bwMode="auto">
          <a:xfrm>
            <a:off x="4087123" y="4741228"/>
            <a:ext cx="1154110" cy="1104123"/>
          </a:xfrm>
          <a:prstGeom prst="can">
            <a:avLst/>
          </a:prstGeom>
          <a:solidFill>
            <a:schemeClr val="accent6"/>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nb-NO" sz="1400" dirty="0" smtClean="0">
                <a:solidFill>
                  <a:srgbClr val="FFFFFF"/>
                </a:solidFill>
                <a:ea typeface="Segoe UI" pitchFamily="34" charset="0"/>
                <a:cs typeface="Segoe UI" pitchFamily="34" charset="0"/>
              </a:rPr>
              <a:t>Logs</a:t>
            </a:r>
          </a:p>
        </p:txBody>
      </p:sp>
      <p:sp>
        <p:nvSpPr>
          <p:cNvPr id="6" name="Can 5"/>
          <p:cNvSpPr/>
          <p:nvPr/>
        </p:nvSpPr>
        <p:spPr bwMode="auto">
          <a:xfrm>
            <a:off x="8749300" y="4741227"/>
            <a:ext cx="1154110" cy="1104123"/>
          </a:xfrm>
          <a:prstGeom prst="can">
            <a:avLst/>
          </a:prstGeom>
          <a:solidFill>
            <a:schemeClr val="accent3"/>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nb-NO" sz="1400" dirty="0" smtClean="0">
                <a:solidFill>
                  <a:srgbClr val="FFFFFF"/>
                </a:solidFill>
                <a:ea typeface="Segoe UI" pitchFamily="34" charset="0"/>
                <a:cs typeface="Segoe UI" pitchFamily="34" charset="0"/>
              </a:rPr>
              <a:t>Backups</a:t>
            </a:r>
          </a:p>
        </p:txBody>
      </p:sp>
      <p:sp>
        <p:nvSpPr>
          <p:cNvPr id="7" name="Can 6"/>
          <p:cNvSpPr/>
          <p:nvPr/>
        </p:nvSpPr>
        <p:spPr bwMode="auto">
          <a:xfrm>
            <a:off x="7195241" y="4741228"/>
            <a:ext cx="1154110" cy="1104123"/>
          </a:xfrm>
          <a:prstGeom prst="can">
            <a:avLst/>
          </a:prstGeom>
          <a:solidFill>
            <a:srgbClr val="FF000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nb-NO" sz="1400" dirty="0" smtClean="0">
                <a:solidFill>
                  <a:srgbClr val="FFFFFF"/>
                </a:solidFill>
                <a:ea typeface="Segoe UI" pitchFamily="34" charset="0"/>
                <a:cs typeface="Segoe UI" pitchFamily="34" charset="0"/>
              </a:rPr>
              <a:t>OS</a:t>
            </a:r>
          </a:p>
        </p:txBody>
      </p:sp>
      <p:sp>
        <p:nvSpPr>
          <p:cNvPr id="8" name="Can 7"/>
          <p:cNvSpPr/>
          <p:nvPr/>
        </p:nvSpPr>
        <p:spPr bwMode="auto">
          <a:xfrm>
            <a:off x="2533064" y="4741230"/>
            <a:ext cx="1154110" cy="1104123"/>
          </a:xfrm>
          <a:prstGeom prst="can">
            <a:avLst/>
          </a:prstGeom>
          <a:solidFill>
            <a:schemeClr val="accent5"/>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nb-NO" sz="1400" dirty="0" smtClean="0">
                <a:solidFill>
                  <a:srgbClr val="FFFFFF"/>
                </a:solidFill>
                <a:ea typeface="Segoe UI" pitchFamily="34" charset="0"/>
                <a:cs typeface="Segoe UI" pitchFamily="34" charset="0"/>
              </a:rPr>
              <a:t>TempDB</a:t>
            </a:r>
          </a:p>
        </p:txBody>
      </p:sp>
      <p:sp>
        <p:nvSpPr>
          <p:cNvPr id="9" name="Right Arrow 8"/>
          <p:cNvSpPr/>
          <p:nvPr/>
        </p:nvSpPr>
        <p:spPr bwMode="auto">
          <a:xfrm>
            <a:off x="3423006" y="6153377"/>
            <a:ext cx="5326294" cy="65621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72" fontAlgn="base">
              <a:lnSpc>
                <a:spcPct val="90000"/>
              </a:lnSpc>
              <a:spcBef>
                <a:spcPct val="0"/>
              </a:spcBef>
              <a:spcAft>
                <a:spcPct val="0"/>
              </a:spcAft>
            </a:pPr>
            <a:r>
              <a:rPr lang="en-NZ" sz="2400" dirty="0" smtClean="0">
                <a:gradFill>
                  <a:gsLst>
                    <a:gs pos="0">
                      <a:srgbClr val="FFFFFF"/>
                    </a:gs>
                    <a:gs pos="100000">
                      <a:srgbClr val="FFFFFF"/>
                    </a:gs>
                  </a:gsLst>
                  <a:lin ang="5400000" scaled="0"/>
                </a:gradFill>
                <a:ea typeface="Segoe UI" pitchFamily="34" charset="0"/>
                <a:cs typeface="Segoe UI" pitchFamily="34" charset="0"/>
              </a:rPr>
              <a:t>Prioritise</a:t>
            </a:r>
          </a:p>
        </p:txBody>
      </p:sp>
    </p:spTree>
    <p:extLst>
      <p:ext uri="{BB962C8B-B14F-4D97-AF65-F5344CB8AC3E}">
        <p14:creationId xmlns:p14="http://schemas.microsoft.com/office/powerpoint/2010/main" val="25416311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TempDB</a:t>
            </a:r>
            <a:r>
              <a:rPr lang="en-NZ" dirty="0" smtClean="0"/>
              <a:t> files</a:t>
            </a:r>
            <a:endParaRPr lang="en-NZ" dirty="0"/>
          </a:p>
        </p:txBody>
      </p:sp>
      <p:sp>
        <p:nvSpPr>
          <p:cNvPr id="3" name="Text Placeholder 2"/>
          <p:cNvSpPr>
            <a:spLocks noGrp="1"/>
          </p:cNvSpPr>
          <p:nvPr>
            <p:ph type="body" sz="quarter" idx="10"/>
          </p:nvPr>
        </p:nvSpPr>
        <p:spPr>
          <a:xfrm>
            <a:off x="274638" y="1212850"/>
            <a:ext cx="11887200" cy="4259628"/>
          </a:xfrm>
        </p:spPr>
        <p:txBody>
          <a:bodyPr/>
          <a:lstStyle/>
          <a:p>
            <a:r>
              <a:rPr lang="en-US" dirty="0" smtClean="0"/>
              <a:t>Only </a:t>
            </a:r>
            <a:r>
              <a:rPr lang="en-US" dirty="0"/>
              <a:t>one </a:t>
            </a:r>
            <a:r>
              <a:rPr lang="en-US" dirty="0" smtClean="0"/>
              <a:t>transaction </a:t>
            </a:r>
            <a:r>
              <a:rPr lang="en-US" dirty="0"/>
              <a:t>l</a:t>
            </a:r>
            <a:r>
              <a:rPr lang="en-US" dirty="0" smtClean="0"/>
              <a:t>og file</a:t>
            </a:r>
          </a:p>
          <a:p>
            <a:r>
              <a:rPr lang="en-US" dirty="0" smtClean="0"/>
              <a:t>Use RAID-10</a:t>
            </a:r>
          </a:p>
          <a:p>
            <a:r>
              <a:rPr lang="en-US" dirty="0" smtClean="0"/>
              <a:t>Pre-size </a:t>
            </a:r>
            <a:r>
              <a:rPr lang="en-US" dirty="0" err="1" smtClean="0"/>
              <a:t>TempDB</a:t>
            </a:r>
            <a:r>
              <a:rPr lang="en-US" dirty="0" smtClean="0"/>
              <a:t> files</a:t>
            </a:r>
          </a:p>
          <a:p>
            <a:endParaRPr lang="en-US" sz="2400" dirty="0" smtClean="0"/>
          </a:p>
          <a:p>
            <a:r>
              <a:rPr lang="en-US" dirty="0" smtClean="0"/>
              <a:t>Set Auto Growth to fixed size &lt; 200 MB</a:t>
            </a:r>
          </a:p>
          <a:p>
            <a:r>
              <a:rPr lang="en-US" dirty="0" smtClean="0"/>
              <a:t>Turn on Trace Flag 1117</a:t>
            </a:r>
          </a:p>
          <a:p>
            <a:pPr lvl="0"/>
            <a:r>
              <a:rPr lang="en-US" sz="2400" dirty="0" smtClean="0">
                <a:gradFill>
                  <a:gsLst>
                    <a:gs pos="1250">
                      <a:srgbClr val="FFFFFF"/>
                    </a:gs>
                    <a:gs pos="99000">
                      <a:srgbClr val="FFFFFF"/>
                    </a:gs>
                  </a:gsLst>
                  <a:lin ang="5400000" scaled="0"/>
                </a:gradFill>
              </a:rPr>
              <a:t>Ensures even auto growth of </a:t>
            </a:r>
            <a:r>
              <a:rPr lang="en-US" sz="2400" dirty="0" err="1" smtClean="0">
                <a:gradFill>
                  <a:gsLst>
                    <a:gs pos="1250">
                      <a:srgbClr val="FFFFFF"/>
                    </a:gs>
                    <a:gs pos="99000">
                      <a:srgbClr val="FFFFFF"/>
                    </a:gs>
                  </a:gsLst>
                  <a:lin ang="5400000" scaled="0"/>
                </a:gradFill>
              </a:rPr>
              <a:t>TempDB</a:t>
            </a:r>
            <a:r>
              <a:rPr lang="en-US" sz="2400" dirty="0" smtClean="0">
                <a:gradFill>
                  <a:gsLst>
                    <a:gs pos="1250">
                      <a:srgbClr val="FFFFFF"/>
                    </a:gs>
                    <a:gs pos="99000">
                      <a:srgbClr val="FFFFFF"/>
                    </a:gs>
                  </a:gsLst>
                  <a:lin ang="5400000" scaled="0"/>
                </a:gradFill>
              </a:rPr>
              <a:t> files</a:t>
            </a:r>
            <a:endParaRPr lang="en-US" sz="2400" dirty="0">
              <a:gradFill>
                <a:gsLst>
                  <a:gs pos="1250">
                    <a:srgbClr val="FFFFFF"/>
                  </a:gs>
                  <a:gs pos="99000">
                    <a:srgbClr val="FFFFFF"/>
                  </a:gs>
                </a:gsLst>
                <a:lin ang="5400000" scaled="0"/>
              </a:gradFill>
            </a:endParaRPr>
          </a:p>
        </p:txBody>
      </p:sp>
      <p:sp>
        <p:nvSpPr>
          <p:cNvPr id="4" name="Can 3"/>
          <p:cNvSpPr/>
          <p:nvPr/>
        </p:nvSpPr>
        <p:spPr bwMode="auto">
          <a:xfrm>
            <a:off x="9434456" y="4518432"/>
            <a:ext cx="2151350" cy="2058170"/>
          </a:xfrm>
          <a:prstGeom prst="can">
            <a:avLst/>
          </a:prstGeom>
          <a:solidFill>
            <a:schemeClr val="accent5"/>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nb-NO" sz="2400" dirty="0" smtClean="0">
                <a:solidFill>
                  <a:srgbClr val="FFFFFF"/>
                </a:solidFill>
                <a:ea typeface="Segoe UI" pitchFamily="34" charset="0"/>
                <a:cs typeface="Segoe UI" pitchFamily="34" charset="0"/>
              </a:rPr>
              <a:t>TempDB</a:t>
            </a:r>
          </a:p>
        </p:txBody>
      </p:sp>
    </p:spTree>
    <p:extLst>
      <p:ext uri="{BB962C8B-B14F-4D97-AF65-F5344CB8AC3E}">
        <p14:creationId xmlns:p14="http://schemas.microsoft.com/office/powerpoint/2010/main" val="251908081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Number of </a:t>
            </a:r>
            <a:r>
              <a:rPr lang="en-NZ" dirty="0" err="1" smtClean="0"/>
              <a:t>TempDB</a:t>
            </a:r>
            <a:r>
              <a:rPr lang="en-NZ" dirty="0" smtClean="0"/>
              <a:t> data </a:t>
            </a:r>
            <a:r>
              <a:rPr lang="en-NZ" dirty="0"/>
              <a:t>f</a:t>
            </a:r>
            <a:r>
              <a:rPr lang="en-NZ" dirty="0" smtClean="0"/>
              <a:t>iles</a:t>
            </a:r>
            <a:endParaRPr lang="en-NZ" dirty="0"/>
          </a:p>
        </p:txBody>
      </p:sp>
      <p:sp>
        <p:nvSpPr>
          <p:cNvPr id="3" name="Text Placeholder 2"/>
          <p:cNvSpPr>
            <a:spLocks noGrp="1"/>
          </p:cNvSpPr>
          <p:nvPr>
            <p:ph type="body" sz="quarter" idx="10"/>
          </p:nvPr>
        </p:nvSpPr>
        <p:spPr>
          <a:xfrm>
            <a:off x="274638" y="1212850"/>
            <a:ext cx="11887200" cy="1144929"/>
          </a:xfrm>
        </p:spPr>
        <p:txBody>
          <a:bodyPr/>
          <a:lstStyle/>
          <a:p>
            <a:pPr lvl="0"/>
            <a:r>
              <a:rPr lang="en-US" dirty="0" smtClean="0">
                <a:gradFill>
                  <a:gsLst>
                    <a:gs pos="1250">
                      <a:srgbClr val="FFFFFF"/>
                    </a:gs>
                    <a:gs pos="99000">
                      <a:srgbClr val="FFFFFF"/>
                    </a:gs>
                  </a:gsLst>
                  <a:lin ang="5400000" scaled="0"/>
                </a:gradFill>
              </a:rPr>
              <a:t>Same </a:t>
            </a:r>
            <a:r>
              <a:rPr lang="en-US" dirty="0">
                <a:gradFill>
                  <a:gsLst>
                    <a:gs pos="1250">
                      <a:srgbClr val="FFFFFF"/>
                    </a:gs>
                    <a:gs pos="99000">
                      <a:srgbClr val="FFFFFF"/>
                    </a:gs>
                  </a:gsLst>
                  <a:lin ang="5400000" scaled="0"/>
                </a:gradFill>
              </a:rPr>
              <a:t>number of data files as CPUs (max of 8)</a:t>
            </a:r>
          </a:p>
          <a:p>
            <a:pPr lvl="0"/>
            <a:r>
              <a:rPr lang="en-US" sz="2400" dirty="0">
                <a:gradFill>
                  <a:gsLst>
                    <a:gs pos="1250">
                      <a:srgbClr val="FFFFFF"/>
                    </a:gs>
                    <a:gs pos="99000">
                      <a:srgbClr val="FFFFFF"/>
                    </a:gs>
                  </a:gsLst>
                  <a:lin ang="5400000" scaled="0"/>
                </a:gradFill>
              </a:rPr>
              <a:t>If </a:t>
            </a:r>
            <a:r>
              <a:rPr lang="en-US" sz="2400" dirty="0" smtClean="0">
                <a:gradFill>
                  <a:gsLst>
                    <a:gs pos="1250">
                      <a:srgbClr val="FFFFFF"/>
                    </a:gs>
                    <a:gs pos="99000">
                      <a:srgbClr val="FFFFFF"/>
                    </a:gs>
                  </a:gsLst>
                  <a:lin ang="5400000" scaled="0"/>
                </a:gradFill>
              </a:rPr>
              <a:t>still latch contention on </a:t>
            </a:r>
            <a:r>
              <a:rPr lang="en-US" sz="2400" dirty="0" err="1" smtClean="0">
                <a:gradFill>
                  <a:gsLst>
                    <a:gs pos="1250">
                      <a:srgbClr val="FFFFFF"/>
                    </a:gs>
                    <a:gs pos="99000">
                      <a:srgbClr val="FFFFFF"/>
                    </a:gs>
                  </a:gsLst>
                  <a:lin ang="5400000" scaled="0"/>
                </a:gradFill>
              </a:rPr>
              <a:t>TempDB</a:t>
            </a:r>
            <a:r>
              <a:rPr lang="en-US" sz="2400" dirty="0" smtClean="0">
                <a:gradFill>
                  <a:gsLst>
                    <a:gs pos="1250">
                      <a:srgbClr val="FFFFFF"/>
                    </a:gs>
                    <a:gs pos="99000">
                      <a:srgbClr val="FFFFFF"/>
                    </a:gs>
                  </a:gsLst>
                  <a:lin ang="5400000" scaled="0"/>
                </a:gradFill>
              </a:rPr>
              <a:t> system pages, </a:t>
            </a:r>
            <a:r>
              <a:rPr lang="en-US" sz="2400" dirty="0">
                <a:gradFill>
                  <a:gsLst>
                    <a:gs pos="1250">
                      <a:srgbClr val="FFFFFF"/>
                    </a:gs>
                    <a:gs pos="99000">
                      <a:srgbClr val="FFFFFF"/>
                    </a:gs>
                  </a:gsLst>
                  <a:lin ang="5400000" scaled="0"/>
                </a:gradFill>
              </a:rPr>
              <a:t>increase the </a:t>
            </a:r>
            <a:r>
              <a:rPr lang="en-US" sz="2400" dirty="0" smtClean="0">
                <a:gradFill>
                  <a:gsLst>
                    <a:gs pos="1250">
                      <a:srgbClr val="FFFFFF"/>
                    </a:gs>
                    <a:gs pos="99000">
                      <a:srgbClr val="FFFFFF"/>
                    </a:gs>
                  </a:gsLst>
                  <a:lin ang="5400000" scaled="0"/>
                </a:gradFill>
              </a:rPr>
              <a:t>file count </a:t>
            </a:r>
            <a:r>
              <a:rPr lang="en-US" sz="2400" dirty="0">
                <a:gradFill>
                  <a:gsLst>
                    <a:gs pos="1250">
                      <a:srgbClr val="FFFFFF"/>
                    </a:gs>
                    <a:gs pos="99000">
                      <a:srgbClr val="FFFFFF"/>
                    </a:gs>
                  </a:gsLst>
                  <a:lin ang="5400000" scaled="0"/>
                </a:gradFill>
              </a:rPr>
              <a:t>and test</a:t>
            </a:r>
            <a:endParaRPr lang="en-NZ" dirty="0"/>
          </a:p>
        </p:txBody>
      </p:sp>
      <p:pic>
        <p:nvPicPr>
          <p:cNvPr id="4" name="Picture 2" descr="http://blogs.msdn.com/resized-image.ashx/__size/550x0/__key/CommunityServer-Blogs-Components-WeblogFiles/00-00-00-84-42/7140.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48" y="3054427"/>
            <a:ext cx="3217508" cy="2845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waynewin\Pictures\MS Art\_ SEVEN STYLE\hand po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39085">
            <a:off x="2234161" y="4070646"/>
            <a:ext cx="985146" cy="9851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87904" y="2514544"/>
            <a:ext cx="3227296" cy="480131"/>
          </a:xfrm>
          <a:prstGeom prst="rect">
            <a:avLst/>
          </a:prstGeom>
          <a:solidFill>
            <a:schemeClr val="accent4"/>
          </a:solidFill>
        </p:spPr>
        <p:txBody>
          <a:bodyPr wrap="square" lIns="182880" tIns="146304" rIns="182880" bIns="146304" rtlCol="0">
            <a:spAutoFit/>
          </a:bodyPr>
          <a:lstStyle/>
          <a:p>
            <a:r>
              <a:rPr lang="en-NZ" sz="1200" dirty="0">
                <a:solidFill>
                  <a:srgbClr val="0000FF"/>
                </a:solidFill>
                <a:latin typeface="Consolas" panose="020B0609020204030204" pitchFamily="49" charset="0"/>
              </a:rPr>
              <a:t>SELECT</a:t>
            </a:r>
            <a:r>
              <a:rPr lang="en-NZ" sz="1200" dirty="0">
                <a:solidFill>
                  <a:prstClr val="black"/>
                </a:solidFill>
                <a:latin typeface="Consolas" panose="020B0609020204030204" pitchFamily="49" charset="0"/>
              </a:rPr>
              <a:t> </a:t>
            </a:r>
            <a:r>
              <a:rPr lang="en-NZ" sz="1200" dirty="0">
                <a:solidFill>
                  <a:srgbClr val="808080"/>
                </a:solidFill>
                <a:latin typeface="Consolas" panose="020B0609020204030204" pitchFamily="49" charset="0"/>
              </a:rPr>
              <a:t>*</a:t>
            </a:r>
            <a:r>
              <a:rPr lang="en-NZ" sz="1200" dirty="0">
                <a:solidFill>
                  <a:prstClr val="black"/>
                </a:solidFill>
                <a:latin typeface="Consolas" panose="020B0609020204030204" pitchFamily="49" charset="0"/>
              </a:rPr>
              <a:t> </a:t>
            </a:r>
            <a:r>
              <a:rPr lang="en-NZ" sz="1200" dirty="0">
                <a:solidFill>
                  <a:srgbClr val="0000FF"/>
                </a:solidFill>
                <a:latin typeface="Consolas" panose="020B0609020204030204" pitchFamily="49" charset="0"/>
              </a:rPr>
              <a:t>FROM</a:t>
            </a:r>
            <a:r>
              <a:rPr lang="en-NZ" sz="1200" dirty="0">
                <a:solidFill>
                  <a:prstClr val="black"/>
                </a:solidFill>
                <a:latin typeface="Consolas" panose="020B0609020204030204" pitchFamily="49" charset="0"/>
              </a:rPr>
              <a:t> </a:t>
            </a:r>
            <a:r>
              <a:rPr lang="en-NZ" sz="1200" dirty="0" err="1">
                <a:solidFill>
                  <a:srgbClr val="008000"/>
                </a:solidFill>
                <a:latin typeface="Consolas" panose="020B0609020204030204" pitchFamily="49" charset="0"/>
              </a:rPr>
              <a:t>sys</a:t>
            </a:r>
            <a:r>
              <a:rPr lang="en-NZ" sz="1200" dirty="0" err="1">
                <a:solidFill>
                  <a:srgbClr val="808080"/>
                </a:solidFill>
                <a:latin typeface="Consolas" panose="020B0609020204030204" pitchFamily="49" charset="0"/>
              </a:rPr>
              <a:t>.</a:t>
            </a:r>
            <a:r>
              <a:rPr lang="en-NZ" sz="1200" dirty="0" err="1">
                <a:solidFill>
                  <a:srgbClr val="008000"/>
                </a:solidFill>
                <a:latin typeface="Consolas" panose="020B0609020204030204" pitchFamily="49" charset="0"/>
              </a:rPr>
              <a:t>dm_os_schedulers</a:t>
            </a:r>
            <a:endParaRPr lang="en-NZ" sz="1200" dirty="0">
              <a:solidFill>
                <a:srgbClr val="008000"/>
              </a:solidFill>
              <a:latin typeface="Consolas" panose="020B0609020204030204" pitchFamily="49" charset="0"/>
            </a:endParaRPr>
          </a:p>
        </p:txBody>
      </p:sp>
      <p:pic>
        <p:nvPicPr>
          <p:cNvPr id="2052" name="Picture 4" descr="C:\Users\waynewin\AppData\Local\Temp\SNAGHTML5f350c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370" y="3631572"/>
            <a:ext cx="6562166" cy="33629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418310" flipH="1">
            <a:off x="8072669" y="2247751"/>
            <a:ext cx="474611" cy="1933575"/>
          </a:xfrm>
          <a:prstGeom prst="rect">
            <a:avLst/>
          </a:prstGeom>
        </p:spPr>
      </p:pic>
      <p:sp>
        <p:nvSpPr>
          <p:cNvPr id="11" name="TextBox 10"/>
          <p:cNvSpPr txBox="1"/>
          <p:nvPr/>
        </p:nvSpPr>
        <p:spPr>
          <a:xfrm>
            <a:off x="11844325" y="6532860"/>
            <a:ext cx="539250" cy="461665"/>
          </a:xfrm>
          <a:prstGeom prst="rect">
            <a:avLst/>
          </a:prstGeom>
          <a:noFill/>
        </p:spPr>
        <p:txBody>
          <a:bodyPr wrap="none" lIns="182880" tIns="146304" rIns="182880" bIns="146304" rtlCol="0">
            <a:spAutoFit/>
          </a:bodyPr>
          <a:lstStyle/>
          <a:p>
            <a:pPr>
              <a:lnSpc>
                <a:spcPct val="90000"/>
              </a:lnSpc>
              <a:spcAft>
                <a:spcPts val="600"/>
              </a:spcAft>
            </a:pPr>
            <a:r>
              <a:rPr lang="en-NZ" sz="1200">
                <a:gradFill>
                  <a:gsLst>
                    <a:gs pos="2917">
                      <a:schemeClr val="tx1"/>
                    </a:gs>
                    <a:gs pos="30000">
                      <a:schemeClr val="tx1"/>
                    </a:gs>
                  </a:gsLst>
                  <a:lin ang="5400000" scaled="0"/>
                </a:gradFill>
              </a:rPr>
              <a:t>BS</a:t>
            </a:r>
            <a:endParaRPr lang="en-NZ" sz="12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0757994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Exceeding the threshold limits</a:t>
            </a:r>
            <a:endParaRPr lang="en-NZ" dirty="0"/>
          </a:p>
        </p:txBody>
      </p:sp>
      <p:grpSp>
        <p:nvGrpSpPr>
          <p:cNvPr id="4" name="Group 3"/>
          <p:cNvGrpSpPr/>
          <p:nvPr/>
        </p:nvGrpSpPr>
        <p:grpSpPr>
          <a:xfrm>
            <a:off x="5116893" y="2395918"/>
            <a:ext cx="2202688" cy="2202688"/>
            <a:chOff x="3717408" y="2435090"/>
            <a:chExt cx="2159694" cy="2159694"/>
          </a:xfrm>
        </p:grpSpPr>
        <p:sp>
          <p:nvSpPr>
            <p:cNvPr id="5" name="Rectangle 4"/>
            <p:cNvSpPr/>
            <p:nvPr/>
          </p:nvSpPr>
          <p:spPr bwMode="auto">
            <a:xfrm>
              <a:off x="3717408" y="2435090"/>
              <a:ext cx="2159694" cy="2159694"/>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smtClean="0">
                  <a:solidFill>
                    <a:schemeClr val="tx1"/>
                  </a:solidFill>
                </a:rPr>
                <a:t>&gt; 8 lookup field columns</a:t>
              </a:r>
              <a:endParaRPr lang="en-NZ" sz="2040"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636" y="2644228"/>
              <a:ext cx="696387" cy="986083"/>
            </a:xfrm>
            <a:prstGeom prst="rect">
              <a:avLst/>
            </a:prstGeom>
          </p:spPr>
        </p:pic>
      </p:grpSp>
      <p:grpSp>
        <p:nvGrpSpPr>
          <p:cNvPr id="7" name="Group 6"/>
          <p:cNvGrpSpPr/>
          <p:nvPr/>
        </p:nvGrpSpPr>
        <p:grpSpPr>
          <a:xfrm>
            <a:off x="1955033" y="2395918"/>
            <a:ext cx="2202688" cy="2202688"/>
            <a:chOff x="1156003" y="2435090"/>
            <a:chExt cx="2159694" cy="2159694"/>
          </a:xfrm>
        </p:grpSpPr>
        <p:sp>
          <p:nvSpPr>
            <p:cNvPr id="8" name="Rectangle 7"/>
            <p:cNvSpPr/>
            <p:nvPr/>
          </p:nvSpPr>
          <p:spPr bwMode="auto">
            <a:xfrm>
              <a:off x="1156003" y="2435090"/>
              <a:ext cx="2159694" cy="2159694"/>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00" dirty="0" smtClean="0">
                  <a:solidFill>
                    <a:schemeClr val="tx1"/>
                  </a:solidFill>
                </a:rPr>
                <a:t>&gt; 5000 items in a view</a:t>
              </a:r>
              <a:endParaRPr lang="en-NZ" sz="2000" dirty="0">
                <a:solidFill>
                  <a:schemeClr val="tx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050" y="2700386"/>
              <a:ext cx="592678" cy="838034"/>
            </a:xfrm>
            <a:prstGeom prst="rect">
              <a:avLst/>
            </a:prstGeom>
          </p:spPr>
        </p:pic>
      </p:grpSp>
      <p:sp>
        <p:nvSpPr>
          <p:cNvPr id="14" name="Rectangle 13"/>
          <p:cNvSpPr/>
          <p:nvPr/>
        </p:nvSpPr>
        <p:spPr>
          <a:xfrm>
            <a:off x="960437" y="4945062"/>
            <a:ext cx="8164864" cy="1754326"/>
          </a:xfrm>
          <a:prstGeom prst="rect">
            <a:avLst/>
          </a:prstGeom>
        </p:spPr>
        <p:txBody>
          <a:bodyPr wrap="none">
            <a:spAutoFit/>
          </a:bodyPr>
          <a:lstStyle/>
          <a:p>
            <a:r>
              <a:rPr lang="en-US" dirty="0"/>
              <a:t>Handling Large Folders and </a:t>
            </a:r>
            <a:r>
              <a:rPr lang="en-US" dirty="0" smtClean="0"/>
              <a:t>Lists</a:t>
            </a:r>
          </a:p>
          <a:p>
            <a:r>
              <a:rPr lang="en-NZ" dirty="0" smtClean="0">
                <a:hlinkClick r:id="rId5"/>
              </a:rPr>
              <a:t>https://msdn.microsoft.com/en-us/library/office/ee557257(v=office.14).aspx</a:t>
            </a:r>
          </a:p>
          <a:p>
            <a:endParaRPr lang="en-AU" dirty="0" smtClean="0"/>
          </a:p>
          <a:p>
            <a:r>
              <a:rPr lang="en-US" dirty="0" smtClean="0"/>
              <a:t>Designing large lists and maximizing list performance (SharePoint Server 2010)</a:t>
            </a:r>
          </a:p>
          <a:p>
            <a:r>
              <a:rPr lang="en-NZ" dirty="0" smtClean="0">
                <a:hlinkClick r:id="rId6"/>
              </a:rPr>
              <a:t>https://technet.microsoft.com/en-us/library/cc262813(v=office.14).aspx</a:t>
            </a:r>
            <a:endParaRPr lang="en-US" dirty="0" smtClean="0"/>
          </a:p>
          <a:p>
            <a:endParaRPr lang="en-NZ" dirty="0"/>
          </a:p>
        </p:txBody>
      </p:sp>
      <p:grpSp>
        <p:nvGrpSpPr>
          <p:cNvPr id="13" name="Group 12"/>
          <p:cNvGrpSpPr/>
          <p:nvPr/>
        </p:nvGrpSpPr>
        <p:grpSpPr>
          <a:xfrm>
            <a:off x="8278753" y="2278062"/>
            <a:ext cx="2202688" cy="2202688"/>
            <a:chOff x="8282749" y="2208974"/>
            <a:chExt cx="2202688" cy="2202688"/>
          </a:xfrm>
        </p:grpSpPr>
        <p:sp>
          <p:nvSpPr>
            <p:cNvPr id="11" name="Rectangle 10"/>
            <p:cNvSpPr/>
            <p:nvPr/>
          </p:nvSpPr>
          <p:spPr bwMode="auto">
            <a:xfrm>
              <a:off x="8282749" y="2208974"/>
              <a:ext cx="2202688" cy="2202688"/>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2040" dirty="0" smtClean="0">
                  <a:solidFill>
                    <a:schemeClr val="tx1"/>
                  </a:solidFill>
                </a:rPr>
                <a:t>&gt; 10 application pools</a:t>
              </a:r>
              <a:endParaRPr lang="en-NZ" sz="2040" dirty="0">
                <a:solidFill>
                  <a:schemeClr val="tx1"/>
                </a:solidFill>
              </a:endParaRPr>
            </a:p>
          </p:txBody>
        </p:sp>
        <p:sp>
          <p:nvSpPr>
            <p:cNvPr id="15" name="Freeform 156"/>
            <p:cNvSpPr>
              <a:spLocks noEditPoints="1"/>
            </p:cNvSpPr>
            <p:nvPr/>
          </p:nvSpPr>
          <p:spPr bwMode="black">
            <a:xfrm>
              <a:off x="9109701" y="2730342"/>
              <a:ext cx="548783" cy="530679"/>
            </a:xfrm>
            <a:custGeom>
              <a:avLst/>
              <a:gdLst>
                <a:gd name="T0" fmla="*/ 1291 w 1453"/>
                <a:gd name="T1" fmla="*/ 807 h 1407"/>
                <a:gd name="T2" fmla="*/ 867 w 1453"/>
                <a:gd name="T3" fmla="*/ 807 h 1407"/>
                <a:gd name="T4" fmla="*/ 1033 w 1453"/>
                <a:gd name="T5" fmla="*/ 1198 h 1407"/>
                <a:gd name="T6" fmla="*/ 1291 w 1453"/>
                <a:gd name="T7" fmla="*/ 807 h 1407"/>
                <a:gd name="T8" fmla="*/ 704 w 1453"/>
                <a:gd name="T9" fmla="*/ 0 h 1407"/>
                <a:gd name="T10" fmla="*/ 1405 w 1453"/>
                <a:gd name="T11" fmla="*/ 651 h 1407"/>
                <a:gd name="T12" fmla="*/ 1453 w 1453"/>
                <a:gd name="T13" fmla="*/ 651 h 1407"/>
                <a:gd name="T14" fmla="*/ 1453 w 1453"/>
                <a:gd name="T15" fmla="*/ 729 h 1407"/>
                <a:gd name="T16" fmla="*/ 953 w 1453"/>
                <a:gd name="T17" fmla="*/ 1407 h 1407"/>
                <a:gd name="T18" fmla="*/ 935 w 1453"/>
                <a:gd name="T19" fmla="*/ 1366 h 1407"/>
                <a:gd name="T20" fmla="*/ 704 w 1453"/>
                <a:gd name="T21" fmla="*/ 1407 h 1407"/>
                <a:gd name="T22" fmla="*/ 0 w 1453"/>
                <a:gd name="T23" fmla="*/ 703 h 1407"/>
                <a:gd name="T24" fmla="*/ 704 w 1453"/>
                <a:gd name="T25" fmla="*/ 0 h 1407"/>
                <a:gd name="T26" fmla="*/ 1249 w 1453"/>
                <a:gd name="T27" fmla="*/ 651 h 1407"/>
                <a:gd name="T28" fmla="*/ 704 w 1453"/>
                <a:gd name="T29" fmla="*/ 156 h 1407"/>
                <a:gd name="T30" fmla="*/ 156 w 1453"/>
                <a:gd name="T31" fmla="*/ 703 h 1407"/>
                <a:gd name="T32" fmla="*/ 704 w 1453"/>
                <a:gd name="T33" fmla="*/ 1251 h 1407"/>
                <a:gd name="T34" fmla="*/ 875 w 1453"/>
                <a:gd name="T35" fmla="*/ 1224 h 1407"/>
                <a:gd name="T36" fmla="*/ 631 w 1453"/>
                <a:gd name="T37" fmla="*/ 651 h 1407"/>
                <a:gd name="T38" fmla="*/ 1249 w 1453"/>
                <a:gd name="T39" fmla="*/ 651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3" h="1407">
                  <a:moveTo>
                    <a:pt x="1291" y="807"/>
                  </a:moveTo>
                  <a:cubicBezTo>
                    <a:pt x="867" y="807"/>
                    <a:pt x="867" y="807"/>
                    <a:pt x="867" y="807"/>
                  </a:cubicBezTo>
                  <a:cubicBezTo>
                    <a:pt x="1033" y="1198"/>
                    <a:pt x="1033" y="1198"/>
                    <a:pt x="1033" y="1198"/>
                  </a:cubicBezTo>
                  <a:cubicBezTo>
                    <a:pt x="1170" y="1114"/>
                    <a:pt x="1268" y="973"/>
                    <a:pt x="1291" y="807"/>
                  </a:cubicBezTo>
                  <a:close/>
                  <a:moveTo>
                    <a:pt x="704" y="0"/>
                  </a:moveTo>
                  <a:cubicBezTo>
                    <a:pt x="1075" y="0"/>
                    <a:pt x="1379" y="287"/>
                    <a:pt x="1405" y="651"/>
                  </a:cubicBezTo>
                  <a:cubicBezTo>
                    <a:pt x="1453" y="651"/>
                    <a:pt x="1453" y="651"/>
                    <a:pt x="1453" y="651"/>
                  </a:cubicBezTo>
                  <a:cubicBezTo>
                    <a:pt x="1453" y="729"/>
                    <a:pt x="1453" y="729"/>
                    <a:pt x="1453" y="729"/>
                  </a:cubicBezTo>
                  <a:cubicBezTo>
                    <a:pt x="1453" y="1070"/>
                    <a:pt x="1245" y="1283"/>
                    <a:pt x="953" y="1407"/>
                  </a:cubicBezTo>
                  <a:cubicBezTo>
                    <a:pt x="935" y="1366"/>
                    <a:pt x="935" y="1366"/>
                    <a:pt x="935" y="1366"/>
                  </a:cubicBezTo>
                  <a:cubicBezTo>
                    <a:pt x="864" y="1392"/>
                    <a:pt x="792" y="1407"/>
                    <a:pt x="704" y="1407"/>
                  </a:cubicBezTo>
                  <a:cubicBezTo>
                    <a:pt x="315" y="1407"/>
                    <a:pt x="0" y="1092"/>
                    <a:pt x="0" y="703"/>
                  </a:cubicBezTo>
                  <a:cubicBezTo>
                    <a:pt x="0" y="315"/>
                    <a:pt x="315" y="0"/>
                    <a:pt x="704" y="0"/>
                  </a:cubicBezTo>
                  <a:close/>
                  <a:moveTo>
                    <a:pt x="1249" y="651"/>
                  </a:moveTo>
                  <a:cubicBezTo>
                    <a:pt x="1223" y="373"/>
                    <a:pt x="989" y="156"/>
                    <a:pt x="704" y="156"/>
                  </a:cubicBezTo>
                  <a:cubicBezTo>
                    <a:pt x="401" y="156"/>
                    <a:pt x="156" y="401"/>
                    <a:pt x="156" y="703"/>
                  </a:cubicBezTo>
                  <a:cubicBezTo>
                    <a:pt x="156" y="1006"/>
                    <a:pt x="401" y="1251"/>
                    <a:pt x="704" y="1251"/>
                  </a:cubicBezTo>
                  <a:cubicBezTo>
                    <a:pt x="763" y="1251"/>
                    <a:pt x="821" y="1242"/>
                    <a:pt x="875" y="1224"/>
                  </a:cubicBezTo>
                  <a:cubicBezTo>
                    <a:pt x="631" y="651"/>
                    <a:pt x="631" y="651"/>
                    <a:pt x="631" y="651"/>
                  </a:cubicBezTo>
                  <a:cubicBezTo>
                    <a:pt x="1249" y="651"/>
                    <a:pt x="1249" y="651"/>
                    <a:pt x="1249" y="6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406075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Orphaned items</a:t>
            </a:r>
            <a:endParaRPr lang="en-NZ" dirty="0"/>
          </a:p>
        </p:txBody>
      </p:sp>
      <p:sp>
        <p:nvSpPr>
          <p:cNvPr id="12" name="TextBox 11"/>
          <p:cNvSpPr txBox="1"/>
          <p:nvPr/>
        </p:nvSpPr>
        <p:spPr>
          <a:xfrm>
            <a:off x="274637" y="4861825"/>
            <a:ext cx="12085638" cy="926407"/>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SharePoint </a:t>
            </a:r>
            <a:r>
              <a:rPr lang="en-US" sz="2000" dirty="0">
                <a:gradFill>
                  <a:gsLst>
                    <a:gs pos="2917">
                      <a:schemeClr val="tx1"/>
                    </a:gs>
                    <a:gs pos="30000">
                      <a:schemeClr val="tx1"/>
                    </a:gs>
                  </a:gsLst>
                  <a:lin ang="5400000" scaled="0"/>
                </a:gradFill>
              </a:rPr>
              <a:t>Feature Administration and Clean Up </a:t>
            </a:r>
            <a:r>
              <a:rPr lang="en-US" sz="2000" dirty="0" smtClean="0">
                <a:gradFill>
                  <a:gsLst>
                    <a:gs pos="2917">
                      <a:schemeClr val="tx1"/>
                    </a:gs>
                    <a:gs pos="30000">
                      <a:schemeClr val="tx1"/>
                    </a:gs>
                  </a:gsLst>
                  <a:lin ang="5400000" scaled="0"/>
                </a:gradFill>
              </a:rPr>
              <a:t>Tool:</a:t>
            </a:r>
          </a:p>
          <a:p>
            <a:pPr>
              <a:lnSpc>
                <a:spcPct val="90000"/>
              </a:lnSpc>
              <a:spcAft>
                <a:spcPts val="600"/>
              </a:spcAft>
            </a:pPr>
            <a:r>
              <a:rPr lang="en-NZ" sz="2000" dirty="0">
                <a:hlinkClick r:id="rId3"/>
              </a:rPr>
              <a:t>http://featureadmin.codeplex.com</a:t>
            </a:r>
            <a:r>
              <a:rPr lang="en-NZ" sz="2000" dirty="0" smtClean="0">
                <a:hlinkClick r:id="rId3"/>
              </a:rPr>
              <a:t>/</a:t>
            </a:r>
            <a:endParaRPr lang="en-NZ" sz="2000" dirty="0" smtClean="0"/>
          </a:p>
        </p:txBody>
      </p:sp>
      <p:grpSp>
        <p:nvGrpSpPr>
          <p:cNvPr id="10" name="Group 9"/>
          <p:cNvGrpSpPr/>
          <p:nvPr/>
        </p:nvGrpSpPr>
        <p:grpSpPr>
          <a:xfrm>
            <a:off x="3094037" y="2395918"/>
            <a:ext cx="2202688" cy="2202688"/>
            <a:chOff x="1112837" y="2208974"/>
            <a:chExt cx="2202688" cy="2202688"/>
          </a:xfrm>
        </p:grpSpPr>
        <p:sp>
          <p:nvSpPr>
            <p:cNvPr id="8" name="Rectangle 7"/>
            <p:cNvSpPr/>
            <p:nvPr/>
          </p:nvSpPr>
          <p:spPr bwMode="auto">
            <a:xfrm>
              <a:off x="1112837" y="2208974"/>
              <a:ext cx="2202688" cy="2202688"/>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00" dirty="0" smtClean="0">
                  <a:solidFill>
                    <a:schemeClr val="tx1"/>
                  </a:solidFill>
                </a:rPr>
                <a:t>Feature &amp; web part orphans</a:t>
              </a:r>
              <a:endParaRPr lang="en-NZ" sz="2000" dirty="0">
                <a:solidFill>
                  <a:schemeClr val="tx1"/>
                </a:solidFill>
              </a:endParaRPr>
            </a:p>
          </p:txBody>
        </p:sp>
        <p:grpSp>
          <p:nvGrpSpPr>
            <p:cNvPr id="14" name="Group 13"/>
            <p:cNvGrpSpPr/>
            <p:nvPr/>
          </p:nvGrpSpPr>
          <p:grpSpPr bwMode="black">
            <a:xfrm>
              <a:off x="2006122" y="2534680"/>
              <a:ext cx="416117" cy="505835"/>
              <a:chOff x="2499075" y="5550068"/>
              <a:chExt cx="440138" cy="535176"/>
            </a:xfrm>
          </p:grpSpPr>
          <p:sp>
            <p:nvSpPr>
              <p:cNvPr id="15" name="Freeform 72"/>
              <p:cNvSpPr>
                <a:spLocks/>
              </p:cNvSpPr>
              <p:nvPr/>
            </p:nvSpPr>
            <p:spPr bwMode="black">
              <a:xfrm>
                <a:off x="2499075" y="5550068"/>
                <a:ext cx="440138" cy="351331"/>
              </a:xfrm>
              <a:custGeom>
                <a:avLst/>
                <a:gdLst>
                  <a:gd name="T0" fmla="*/ 208 w 239"/>
                  <a:gd name="T1" fmla="*/ 0 h 191"/>
                  <a:gd name="T2" fmla="*/ 184 w 239"/>
                  <a:gd name="T3" fmla="*/ 6 h 191"/>
                  <a:gd name="T4" fmla="*/ 133 w 239"/>
                  <a:gd name="T5" fmla="*/ 6 h 191"/>
                  <a:gd name="T6" fmla="*/ 109 w 239"/>
                  <a:gd name="T7" fmla="*/ 0 h 191"/>
                  <a:gd name="T8" fmla="*/ 78 w 239"/>
                  <a:gd name="T9" fmla="*/ 17 h 191"/>
                  <a:gd name="T10" fmla="*/ 109 w 239"/>
                  <a:gd name="T11" fmla="*/ 35 h 191"/>
                  <a:gd name="T12" fmla="*/ 134 w 239"/>
                  <a:gd name="T13" fmla="*/ 27 h 191"/>
                  <a:gd name="T14" fmla="*/ 145 w 239"/>
                  <a:gd name="T15" fmla="*/ 27 h 191"/>
                  <a:gd name="T16" fmla="*/ 145 w 239"/>
                  <a:gd name="T17" fmla="*/ 52 h 191"/>
                  <a:gd name="T18" fmla="*/ 116 w 239"/>
                  <a:gd name="T19" fmla="*/ 90 h 191"/>
                  <a:gd name="T20" fmla="*/ 116 w 239"/>
                  <a:gd name="T21" fmla="*/ 96 h 191"/>
                  <a:gd name="T22" fmla="*/ 40 w 239"/>
                  <a:gd name="T23" fmla="*/ 96 h 191"/>
                  <a:gd name="T24" fmla="*/ 0 w 239"/>
                  <a:gd name="T25" fmla="*/ 131 h 191"/>
                  <a:gd name="T26" fmla="*/ 0 w 239"/>
                  <a:gd name="T27" fmla="*/ 191 h 191"/>
                  <a:gd name="T28" fmla="*/ 50 w 239"/>
                  <a:gd name="T29" fmla="*/ 191 h 191"/>
                  <a:gd name="T30" fmla="*/ 50 w 239"/>
                  <a:gd name="T31" fmla="*/ 161 h 191"/>
                  <a:gd name="T32" fmla="*/ 66 w 239"/>
                  <a:gd name="T33" fmla="*/ 146 h 191"/>
                  <a:gd name="T34" fmla="*/ 202 w 239"/>
                  <a:gd name="T35" fmla="*/ 146 h 191"/>
                  <a:gd name="T36" fmla="*/ 200 w 239"/>
                  <a:gd name="T37" fmla="*/ 96 h 191"/>
                  <a:gd name="T38" fmla="*/ 193 w 239"/>
                  <a:gd name="T39" fmla="*/ 96 h 191"/>
                  <a:gd name="T40" fmla="*/ 194 w 239"/>
                  <a:gd name="T41" fmla="*/ 90 h 191"/>
                  <a:gd name="T42" fmla="*/ 167 w 239"/>
                  <a:gd name="T43" fmla="*/ 53 h 191"/>
                  <a:gd name="T44" fmla="*/ 167 w 239"/>
                  <a:gd name="T45" fmla="*/ 27 h 191"/>
                  <a:gd name="T46" fmla="*/ 182 w 239"/>
                  <a:gd name="T47" fmla="*/ 27 h 191"/>
                  <a:gd name="T48" fmla="*/ 208 w 239"/>
                  <a:gd name="T49" fmla="*/ 35 h 191"/>
                  <a:gd name="T50" fmla="*/ 239 w 239"/>
                  <a:gd name="T51" fmla="*/ 17 h 191"/>
                  <a:gd name="T52" fmla="*/ 208 w 239"/>
                  <a:gd name="T5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9" h="191">
                    <a:moveTo>
                      <a:pt x="208" y="0"/>
                    </a:moveTo>
                    <a:cubicBezTo>
                      <a:pt x="198" y="0"/>
                      <a:pt x="189" y="2"/>
                      <a:pt x="184" y="6"/>
                    </a:cubicBezTo>
                    <a:cubicBezTo>
                      <a:pt x="133" y="6"/>
                      <a:pt x="133" y="6"/>
                      <a:pt x="133" y="6"/>
                    </a:cubicBezTo>
                    <a:cubicBezTo>
                      <a:pt x="127" y="2"/>
                      <a:pt x="118" y="0"/>
                      <a:pt x="109" y="0"/>
                    </a:cubicBezTo>
                    <a:cubicBezTo>
                      <a:pt x="92" y="0"/>
                      <a:pt x="78" y="8"/>
                      <a:pt x="78" y="17"/>
                    </a:cubicBezTo>
                    <a:cubicBezTo>
                      <a:pt x="78" y="27"/>
                      <a:pt x="92" y="35"/>
                      <a:pt x="109" y="35"/>
                    </a:cubicBezTo>
                    <a:cubicBezTo>
                      <a:pt x="119" y="35"/>
                      <a:pt x="129" y="32"/>
                      <a:pt x="134" y="27"/>
                    </a:cubicBezTo>
                    <a:cubicBezTo>
                      <a:pt x="145" y="27"/>
                      <a:pt x="145" y="27"/>
                      <a:pt x="145" y="27"/>
                    </a:cubicBezTo>
                    <a:cubicBezTo>
                      <a:pt x="145" y="52"/>
                      <a:pt x="145" y="52"/>
                      <a:pt x="145" y="52"/>
                    </a:cubicBezTo>
                    <a:cubicBezTo>
                      <a:pt x="128" y="56"/>
                      <a:pt x="116" y="71"/>
                      <a:pt x="116" y="90"/>
                    </a:cubicBezTo>
                    <a:cubicBezTo>
                      <a:pt x="116" y="92"/>
                      <a:pt x="116" y="94"/>
                      <a:pt x="116" y="96"/>
                    </a:cubicBezTo>
                    <a:cubicBezTo>
                      <a:pt x="83" y="96"/>
                      <a:pt x="49" y="96"/>
                      <a:pt x="40" y="96"/>
                    </a:cubicBezTo>
                    <a:cubicBezTo>
                      <a:pt x="20" y="96"/>
                      <a:pt x="0" y="108"/>
                      <a:pt x="0" y="131"/>
                    </a:cubicBezTo>
                    <a:cubicBezTo>
                      <a:pt x="0" y="154"/>
                      <a:pt x="0" y="191"/>
                      <a:pt x="0" y="191"/>
                    </a:cubicBezTo>
                    <a:cubicBezTo>
                      <a:pt x="50" y="191"/>
                      <a:pt x="50" y="191"/>
                      <a:pt x="50" y="191"/>
                    </a:cubicBezTo>
                    <a:cubicBezTo>
                      <a:pt x="50" y="191"/>
                      <a:pt x="50" y="169"/>
                      <a:pt x="50" y="161"/>
                    </a:cubicBezTo>
                    <a:cubicBezTo>
                      <a:pt x="50" y="154"/>
                      <a:pt x="53" y="146"/>
                      <a:pt x="66" y="146"/>
                    </a:cubicBezTo>
                    <a:cubicBezTo>
                      <a:pt x="78" y="146"/>
                      <a:pt x="202" y="146"/>
                      <a:pt x="202" y="146"/>
                    </a:cubicBezTo>
                    <a:cubicBezTo>
                      <a:pt x="200" y="96"/>
                      <a:pt x="200" y="96"/>
                      <a:pt x="200" y="96"/>
                    </a:cubicBezTo>
                    <a:cubicBezTo>
                      <a:pt x="200" y="96"/>
                      <a:pt x="198" y="96"/>
                      <a:pt x="193" y="96"/>
                    </a:cubicBezTo>
                    <a:cubicBezTo>
                      <a:pt x="193" y="94"/>
                      <a:pt x="194" y="92"/>
                      <a:pt x="194" y="90"/>
                    </a:cubicBezTo>
                    <a:cubicBezTo>
                      <a:pt x="194" y="72"/>
                      <a:pt x="182" y="58"/>
                      <a:pt x="167" y="53"/>
                    </a:cubicBezTo>
                    <a:cubicBezTo>
                      <a:pt x="167" y="27"/>
                      <a:pt x="167" y="27"/>
                      <a:pt x="167" y="27"/>
                    </a:cubicBezTo>
                    <a:cubicBezTo>
                      <a:pt x="182" y="27"/>
                      <a:pt x="182" y="27"/>
                      <a:pt x="182" y="27"/>
                    </a:cubicBezTo>
                    <a:cubicBezTo>
                      <a:pt x="187" y="32"/>
                      <a:pt x="197" y="35"/>
                      <a:pt x="208" y="35"/>
                    </a:cubicBezTo>
                    <a:cubicBezTo>
                      <a:pt x="225" y="35"/>
                      <a:pt x="239" y="27"/>
                      <a:pt x="239" y="17"/>
                    </a:cubicBezTo>
                    <a:cubicBezTo>
                      <a:pt x="239" y="8"/>
                      <a:pt x="225" y="0"/>
                      <a:pt x="208"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16" name="Freeform 73"/>
              <p:cNvSpPr>
                <a:spLocks/>
              </p:cNvSpPr>
              <p:nvPr/>
            </p:nvSpPr>
            <p:spPr bwMode="black">
              <a:xfrm>
                <a:off x="2499075" y="5925548"/>
                <a:ext cx="103608" cy="159696"/>
              </a:xfrm>
              <a:custGeom>
                <a:avLst/>
                <a:gdLst>
                  <a:gd name="T0" fmla="*/ 0 w 56"/>
                  <a:gd name="T1" fmla="*/ 54 h 87"/>
                  <a:gd name="T2" fmla="*/ 28 w 56"/>
                  <a:gd name="T3" fmla="*/ 87 h 87"/>
                  <a:gd name="T4" fmla="*/ 56 w 56"/>
                  <a:gd name="T5" fmla="*/ 54 h 87"/>
                  <a:gd name="T6" fmla="*/ 28 w 56"/>
                  <a:gd name="T7" fmla="*/ 1 h 87"/>
                  <a:gd name="T8" fmla="*/ 0 w 56"/>
                  <a:gd name="T9" fmla="*/ 54 h 87"/>
                </a:gdLst>
                <a:ahLst/>
                <a:cxnLst>
                  <a:cxn ang="0">
                    <a:pos x="T0" y="T1"/>
                  </a:cxn>
                  <a:cxn ang="0">
                    <a:pos x="T2" y="T3"/>
                  </a:cxn>
                  <a:cxn ang="0">
                    <a:pos x="T4" y="T5"/>
                  </a:cxn>
                  <a:cxn ang="0">
                    <a:pos x="T6" y="T7"/>
                  </a:cxn>
                  <a:cxn ang="0">
                    <a:pos x="T8" y="T9"/>
                  </a:cxn>
                </a:cxnLst>
                <a:rect l="0" t="0" r="r" b="b"/>
                <a:pathLst>
                  <a:path w="56" h="87">
                    <a:moveTo>
                      <a:pt x="0" y="54"/>
                    </a:moveTo>
                    <a:cubicBezTo>
                      <a:pt x="0" y="79"/>
                      <a:pt x="10" y="87"/>
                      <a:pt x="28" y="87"/>
                    </a:cubicBezTo>
                    <a:cubicBezTo>
                      <a:pt x="46" y="87"/>
                      <a:pt x="56" y="74"/>
                      <a:pt x="56" y="54"/>
                    </a:cubicBezTo>
                    <a:cubicBezTo>
                      <a:pt x="56" y="37"/>
                      <a:pt x="28" y="1"/>
                      <a:pt x="28" y="1"/>
                    </a:cubicBezTo>
                    <a:cubicBezTo>
                      <a:pt x="28" y="0"/>
                      <a:pt x="0" y="36"/>
                      <a:pt x="0" y="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grpSp>
      <p:grpSp>
        <p:nvGrpSpPr>
          <p:cNvPr id="11" name="Group 10"/>
          <p:cNvGrpSpPr/>
          <p:nvPr/>
        </p:nvGrpSpPr>
        <p:grpSpPr>
          <a:xfrm>
            <a:off x="7132637" y="2395918"/>
            <a:ext cx="2202688" cy="2202688"/>
            <a:chOff x="7894637" y="2232924"/>
            <a:chExt cx="2202688" cy="2202688"/>
          </a:xfrm>
        </p:grpSpPr>
        <p:sp>
          <p:nvSpPr>
            <p:cNvPr id="5" name="Rectangle 4"/>
            <p:cNvSpPr/>
            <p:nvPr/>
          </p:nvSpPr>
          <p:spPr bwMode="auto">
            <a:xfrm>
              <a:off x="7894637" y="2232924"/>
              <a:ext cx="2202688" cy="2202688"/>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smtClean="0">
                  <a:solidFill>
                    <a:schemeClr val="tx1"/>
                  </a:solidFill>
                </a:rPr>
                <a:t>Site orphans</a:t>
              </a:r>
              <a:endParaRPr lang="en-NZ" sz="2040" dirty="0">
                <a:solidFill>
                  <a:schemeClr val="tx1"/>
                </a:solidFill>
              </a:endParaRPr>
            </a:p>
          </p:txBody>
        </p:sp>
        <p:grpSp>
          <p:nvGrpSpPr>
            <p:cNvPr id="17" name="Group 16"/>
            <p:cNvGrpSpPr/>
            <p:nvPr/>
          </p:nvGrpSpPr>
          <p:grpSpPr bwMode="black">
            <a:xfrm>
              <a:off x="8656637" y="2613831"/>
              <a:ext cx="416117" cy="505835"/>
              <a:chOff x="2499075" y="5550068"/>
              <a:chExt cx="440138" cy="535176"/>
            </a:xfrm>
          </p:grpSpPr>
          <p:sp>
            <p:nvSpPr>
              <p:cNvPr id="18" name="Freeform 72"/>
              <p:cNvSpPr>
                <a:spLocks/>
              </p:cNvSpPr>
              <p:nvPr/>
            </p:nvSpPr>
            <p:spPr bwMode="black">
              <a:xfrm>
                <a:off x="2499075" y="5550068"/>
                <a:ext cx="440138" cy="351331"/>
              </a:xfrm>
              <a:custGeom>
                <a:avLst/>
                <a:gdLst>
                  <a:gd name="T0" fmla="*/ 208 w 239"/>
                  <a:gd name="T1" fmla="*/ 0 h 191"/>
                  <a:gd name="T2" fmla="*/ 184 w 239"/>
                  <a:gd name="T3" fmla="*/ 6 h 191"/>
                  <a:gd name="T4" fmla="*/ 133 w 239"/>
                  <a:gd name="T5" fmla="*/ 6 h 191"/>
                  <a:gd name="T6" fmla="*/ 109 w 239"/>
                  <a:gd name="T7" fmla="*/ 0 h 191"/>
                  <a:gd name="T8" fmla="*/ 78 w 239"/>
                  <a:gd name="T9" fmla="*/ 17 h 191"/>
                  <a:gd name="T10" fmla="*/ 109 w 239"/>
                  <a:gd name="T11" fmla="*/ 35 h 191"/>
                  <a:gd name="T12" fmla="*/ 134 w 239"/>
                  <a:gd name="T13" fmla="*/ 27 h 191"/>
                  <a:gd name="T14" fmla="*/ 145 w 239"/>
                  <a:gd name="T15" fmla="*/ 27 h 191"/>
                  <a:gd name="T16" fmla="*/ 145 w 239"/>
                  <a:gd name="T17" fmla="*/ 52 h 191"/>
                  <a:gd name="T18" fmla="*/ 116 w 239"/>
                  <a:gd name="T19" fmla="*/ 90 h 191"/>
                  <a:gd name="T20" fmla="*/ 116 w 239"/>
                  <a:gd name="T21" fmla="*/ 96 h 191"/>
                  <a:gd name="T22" fmla="*/ 40 w 239"/>
                  <a:gd name="T23" fmla="*/ 96 h 191"/>
                  <a:gd name="T24" fmla="*/ 0 w 239"/>
                  <a:gd name="T25" fmla="*/ 131 h 191"/>
                  <a:gd name="T26" fmla="*/ 0 w 239"/>
                  <a:gd name="T27" fmla="*/ 191 h 191"/>
                  <a:gd name="T28" fmla="*/ 50 w 239"/>
                  <a:gd name="T29" fmla="*/ 191 h 191"/>
                  <a:gd name="T30" fmla="*/ 50 w 239"/>
                  <a:gd name="T31" fmla="*/ 161 h 191"/>
                  <a:gd name="T32" fmla="*/ 66 w 239"/>
                  <a:gd name="T33" fmla="*/ 146 h 191"/>
                  <a:gd name="T34" fmla="*/ 202 w 239"/>
                  <a:gd name="T35" fmla="*/ 146 h 191"/>
                  <a:gd name="T36" fmla="*/ 200 w 239"/>
                  <a:gd name="T37" fmla="*/ 96 h 191"/>
                  <a:gd name="T38" fmla="*/ 193 w 239"/>
                  <a:gd name="T39" fmla="*/ 96 h 191"/>
                  <a:gd name="T40" fmla="*/ 194 w 239"/>
                  <a:gd name="T41" fmla="*/ 90 h 191"/>
                  <a:gd name="T42" fmla="*/ 167 w 239"/>
                  <a:gd name="T43" fmla="*/ 53 h 191"/>
                  <a:gd name="T44" fmla="*/ 167 w 239"/>
                  <a:gd name="T45" fmla="*/ 27 h 191"/>
                  <a:gd name="T46" fmla="*/ 182 w 239"/>
                  <a:gd name="T47" fmla="*/ 27 h 191"/>
                  <a:gd name="T48" fmla="*/ 208 w 239"/>
                  <a:gd name="T49" fmla="*/ 35 h 191"/>
                  <a:gd name="T50" fmla="*/ 239 w 239"/>
                  <a:gd name="T51" fmla="*/ 17 h 191"/>
                  <a:gd name="T52" fmla="*/ 208 w 239"/>
                  <a:gd name="T5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9" h="191">
                    <a:moveTo>
                      <a:pt x="208" y="0"/>
                    </a:moveTo>
                    <a:cubicBezTo>
                      <a:pt x="198" y="0"/>
                      <a:pt x="189" y="2"/>
                      <a:pt x="184" y="6"/>
                    </a:cubicBezTo>
                    <a:cubicBezTo>
                      <a:pt x="133" y="6"/>
                      <a:pt x="133" y="6"/>
                      <a:pt x="133" y="6"/>
                    </a:cubicBezTo>
                    <a:cubicBezTo>
                      <a:pt x="127" y="2"/>
                      <a:pt x="118" y="0"/>
                      <a:pt x="109" y="0"/>
                    </a:cubicBezTo>
                    <a:cubicBezTo>
                      <a:pt x="92" y="0"/>
                      <a:pt x="78" y="8"/>
                      <a:pt x="78" y="17"/>
                    </a:cubicBezTo>
                    <a:cubicBezTo>
                      <a:pt x="78" y="27"/>
                      <a:pt x="92" y="35"/>
                      <a:pt x="109" y="35"/>
                    </a:cubicBezTo>
                    <a:cubicBezTo>
                      <a:pt x="119" y="35"/>
                      <a:pt x="129" y="32"/>
                      <a:pt x="134" y="27"/>
                    </a:cubicBezTo>
                    <a:cubicBezTo>
                      <a:pt x="145" y="27"/>
                      <a:pt x="145" y="27"/>
                      <a:pt x="145" y="27"/>
                    </a:cubicBezTo>
                    <a:cubicBezTo>
                      <a:pt x="145" y="52"/>
                      <a:pt x="145" y="52"/>
                      <a:pt x="145" y="52"/>
                    </a:cubicBezTo>
                    <a:cubicBezTo>
                      <a:pt x="128" y="56"/>
                      <a:pt x="116" y="71"/>
                      <a:pt x="116" y="90"/>
                    </a:cubicBezTo>
                    <a:cubicBezTo>
                      <a:pt x="116" y="92"/>
                      <a:pt x="116" y="94"/>
                      <a:pt x="116" y="96"/>
                    </a:cubicBezTo>
                    <a:cubicBezTo>
                      <a:pt x="83" y="96"/>
                      <a:pt x="49" y="96"/>
                      <a:pt x="40" y="96"/>
                    </a:cubicBezTo>
                    <a:cubicBezTo>
                      <a:pt x="20" y="96"/>
                      <a:pt x="0" y="108"/>
                      <a:pt x="0" y="131"/>
                    </a:cubicBezTo>
                    <a:cubicBezTo>
                      <a:pt x="0" y="154"/>
                      <a:pt x="0" y="191"/>
                      <a:pt x="0" y="191"/>
                    </a:cubicBezTo>
                    <a:cubicBezTo>
                      <a:pt x="50" y="191"/>
                      <a:pt x="50" y="191"/>
                      <a:pt x="50" y="191"/>
                    </a:cubicBezTo>
                    <a:cubicBezTo>
                      <a:pt x="50" y="191"/>
                      <a:pt x="50" y="169"/>
                      <a:pt x="50" y="161"/>
                    </a:cubicBezTo>
                    <a:cubicBezTo>
                      <a:pt x="50" y="154"/>
                      <a:pt x="53" y="146"/>
                      <a:pt x="66" y="146"/>
                    </a:cubicBezTo>
                    <a:cubicBezTo>
                      <a:pt x="78" y="146"/>
                      <a:pt x="202" y="146"/>
                      <a:pt x="202" y="146"/>
                    </a:cubicBezTo>
                    <a:cubicBezTo>
                      <a:pt x="200" y="96"/>
                      <a:pt x="200" y="96"/>
                      <a:pt x="200" y="96"/>
                    </a:cubicBezTo>
                    <a:cubicBezTo>
                      <a:pt x="200" y="96"/>
                      <a:pt x="198" y="96"/>
                      <a:pt x="193" y="96"/>
                    </a:cubicBezTo>
                    <a:cubicBezTo>
                      <a:pt x="193" y="94"/>
                      <a:pt x="194" y="92"/>
                      <a:pt x="194" y="90"/>
                    </a:cubicBezTo>
                    <a:cubicBezTo>
                      <a:pt x="194" y="72"/>
                      <a:pt x="182" y="58"/>
                      <a:pt x="167" y="53"/>
                    </a:cubicBezTo>
                    <a:cubicBezTo>
                      <a:pt x="167" y="27"/>
                      <a:pt x="167" y="27"/>
                      <a:pt x="167" y="27"/>
                    </a:cubicBezTo>
                    <a:cubicBezTo>
                      <a:pt x="182" y="27"/>
                      <a:pt x="182" y="27"/>
                      <a:pt x="182" y="27"/>
                    </a:cubicBezTo>
                    <a:cubicBezTo>
                      <a:pt x="187" y="32"/>
                      <a:pt x="197" y="35"/>
                      <a:pt x="208" y="35"/>
                    </a:cubicBezTo>
                    <a:cubicBezTo>
                      <a:pt x="225" y="35"/>
                      <a:pt x="239" y="27"/>
                      <a:pt x="239" y="17"/>
                    </a:cubicBezTo>
                    <a:cubicBezTo>
                      <a:pt x="239" y="8"/>
                      <a:pt x="225" y="0"/>
                      <a:pt x="208"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19" name="Freeform 73"/>
              <p:cNvSpPr>
                <a:spLocks/>
              </p:cNvSpPr>
              <p:nvPr/>
            </p:nvSpPr>
            <p:spPr bwMode="black">
              <a:xfrm>
                <a:off x="2499075" y="5925548"/>
                <a:ext cx="103608" cy="159696"/>
              </a:xfrm>
              <a:custGeom>
                <a:avLst/>
                <a:gdLst>
                  <a:gd name="T0" fmla="*/ 0 w 56"/>
                  <a:gd name="T1" fmla="*/ 54 h 87"/>
                  <a:gd name="T2" fmla="*/ 28 w 56"/>
                  <a:gd name="T3" fmla="*/ 87 h 87"/>
                  <a:gd name="T4" fmla="*/ 56 w 56"/>
                  <a:gd name="T5" fmla="*/ 54 h 87"/>
                  <a:gd name="T6" fmla="*/ 28 w 56"/>
                  <a:gd name="T7" fmla="*/ 1 h 87"/>
                  <a:gd name="T8" fmla="*/ 0 w 56"/>
                  <a:gd name="T9" fmla="*/ 54 h 87"/>
                </a:gdLst>
                <a:ahLst/>
                <a:cxnLst>
                  <a:cxn ang="0">
                    <a:pos x="T0" y="T1"/>
                  </a:cxn>
                  <a:cxn ang="0">
                    <a:pos x="T2" y="T3"/>
                  </a:cxn>
                  <a:cxn ang="0">
                    <a:pos x="T4" y="T5"/>
                  </a:cxn>
                  <a:cxn ang="0">
                    <a:pos x="T6" y="T7"/>
                  </a:cxn>
                  <a:cxn ang="0">
                    <a:pos x="T8" y="T9"/>
                  </a:cxn>
                </a:cxnLst>
                <a:rect l="0" t="0" r="r" b="b"/>
                <a:pathLst>
                  <a:path w="56" h="87">
                    <a:moveTo>
                      <a:pt x="0" y="54"/>
                    </a:moveTo>
                    <a:cubicBezTo>
                      <a:pt x="0" y="79"/>
                      <a:pt x="10" y="87"/>
                      <a:pt x="28" y="87"/>
                    </a:cubicBezTo>
                    <a:cubicBezTo>
                      <a:pt x="46" y="87"/>
                      <a:pt x="56" y="74"/>
                      <a:pt x="56" y="54"/>
                    </a:cubicBezTo>
                    <a:cubicBezTo>
                      <a:pt x="56" y="37"/>
                      <a:pt x="28" y="1"/>
                      <a:pt x="28" y="1"/>
                    </a:cubicBezTo>
                    <a:cubicBezTo>
                      <a:pt x="28" y="0"/>
                      <a:pt x="0" y="36"/>
                      <a:pt x="0" y="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grpSp>
      <p:sp>
        <p:nvSpPr>
          <p:cNvPr id="20" name="TextBox 19"/>
          <p:cNvSpPr txBox="1"/>
          <p:nvPr/>
        </p:nvSpPr>
        <p:spPr>
          <a:xfrm>
            <a:off x="274637" y="5781674"/>
            <a:ext cx="12085638" cy="926407"/>
          </a:xfrm>
          <a:prstGeom prst="rect">
            <a:avLst/>
          </a:prstGeom>
          <a:noFill/>
        </p:spPr>
        <p:txBody>
          <a:bodyPr wrap="square" lIns="182880" tIns="146304" rIns="182880" bIns="146304" rtlCol="0">
            <a:spAutoFit/>
          </a:bodyPr>
          <a:lstStyle/>
          <a:p>
            <a:pPr>
              <a:lnSpc>
                <a:spcPct val="90000"/>
              </a:lnSpc>
              <a:spcAft>
                <a:spcPts val="600"/>
              </a:spcAft>
            </a:pPr>
            <a:r>
              <a:rPr lang="en-NZ" sz="2000" dirty="0" smtClean="0"/>
              <a:t>Deleting </a:t>
            </a:r>
            <a:r>
              <a:rPr lang="en-NZ" sz="2000" dirty="0"/>
              <a:t>Orphan Sites:</a:t>
            </a:r>
          </a:p>
          <a:p>
            <a:pPr>
              <a:lnSpc>
                <a:spcPct val="90000"/>
              </a:lnSpc>
              <a:spcAft>
                <a:spcPts val="600"/>
              </a:spcAft>
            </a:pPr>
            <a:r>
              <a:rPr lang="en-NZ" sz="2000" dirty="0">
                <a:hlinkClick r:id="rId4"/>
              </a:rPr>
              <a:t>http://</a:t>
            </a:r>
            <a:r>
              <a:rPr lang="en-NZ" sz="2000" dirty="0" smtClean="0">
                <a:hlinkClick r:id="rId4"/>
              </a:rPr>
              <a:t>social.technet.microsoft.com/wiki/contents/articles/21968.sharepoint-deleting-orphan-sites.aspx</a:t>
            </a:r>
            <a:endParaRPr lang="en-NZ" sz="2000" dirty="0"/>
          </a:p>
        </p:txBody>
      </p:sp>
    </p:spTree>
    <p:extLst>
      <p:ext uri="{BB962C8B-B14F-4D97-AF65-F5344CB8AC3E}">
        <p14:creationId xmlns:p14="http://schemas.microsoft.com/office/powerpoint/2010/main" val="1286289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Operational management</a:t>
            </a:r>
            <a:endParaRPr lang="en-NZ" dirty="0"/>
          </a:p>
        </p:txBody>
      </p:sp>
      <p:sp>
        <p:nvSpPr>
          <p:cNvPr id="12" name="Rectangle 11"/>
          <p:cNvSpPr/>
          <p:nvPr/>
        </p:nvSpPr>
        <p:spPr>
          <a:xfrm>
            <a:off x="731837" y="5326062"/>
            <a:ext cx="11432366" cy="646331"/>
          </a:xfrm>
          <a:prstGeom prst="rect">
            <a:avLst/>
          </a:prstGeom>
        </p:spPr>
        <p:txBody>
          <a:bodyPr wrap="square">
            <a:spAutoFit/>
          </a:bodyPr>
          <a:lstStyle/>
          <a:p>
            <a:r>
              <a:rPr lang="en-US" dirty="0"/>
              <a:t>SharePoint Server 2013: Operations Framework and Checklists </a:t>
            </a:r>
            <a:endParaRPr lang="en-US" dirty="0" smtClean="0"/>
          </a:p>
          <a:p>
            <a:r>
              <a:rPr lang="en-NZ" dirty="0" smtClean="0">
                <a:hlinkClick r:id="rId3"/>
              </a:rPr>
              <a:t>http</a:t>
            </a:r>
            <a:r>
              <a:rPr lang="en-NZ" dirty="0">
                <a:hlinkClick r:id="rId3"/>
              </a:rPr>
              <a:t>://</a:t>
            </a:r>
            <a:r>
              <a:rPr lang="en-NZ" dirty="0" smtClean="0">
                <a:hlinkClick r:id="rId3"/>
              </a:rPr>
              <a:t>www.microsoft.com/en-us/download/details.aspx?id=42531</a:t>
            </a:r>
            <a:endParaRPr lang="en-NZ" dirty="0" smtClean="0"/>
          </a:p>
        </p:txBody>
      </p:sp>
      <p:grpSp>
        <p:nvGrpSpPr>
          <p:cNvPr id="10" name="Group 9"/>
          <p:cNvGrpSpPr/>
          <p:nvPr/>
        </p:nvGrpSpPr>
        <p:grpSpPr>
          <a:xfrm>
            <a:off x="3547155" y="2375090"/>
            <a:ext cx="2202688" cy="2202688"/>
            <a:chOff x="1112837" y="2208974"/>
            <a:chExt cx="2202688" cy="2202688"/>
          </a:xfrm>
        </p:grpSpPr>
        <p:sp>
          <p:nvSpPr>
            <p:cNvPr id="8" name="Rectangle 7"/>
            <p:cNvSpPr/>
            <p:nvPr/>
          </p:nvSpPr>
          <p:spPr bwMode="auto">
            <a:xfrm>
              <a:off x="1112837" y="2208974"/>
              <a:ext cx="2202688" cy="2202688"/>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00" dirty="0" smtClean="0">
                  <a:solidFill>
                    <a:schemeClr val="tx1"/>
                  </a:solidFill>
                </a:rPr>
                <a:t>No governance plans</a:t>
              </a:r>
              <a:endParaRPr lang="en-NZ" sz="2000" dirty="0">
                <a:solidFill>
                  <a:schemeClr val="tx1"/>
                </a:solidFill>
              </a:endParaRPr>
            </a:p>
          </p:txBody>
        </p:sp>
        <p:sp>
          <p:nvSpPr>
            <p:cNvPr id="11" name="Freeform 18"/>
            <p:cNvSpPr>
              <a:spLocks noEditPoints="1"/>
            </p:cNvSpPr>
            <p:nvPr/>
          </p:nvSpPr>
          <p:spPr bwMode="black">
            <a:xfrm>
              <a:off x="1987589" y="2639550"/>
              <a:ext cx="453183" cy="55287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nvGrpSpPr>
          <p:cNvPr id="14" name="Group 13"/>
          <p:cNvGrpSpPr/>
          <p:nvPr/>
        </p:nvGrpSpPr>
        <p:grpSpPr>
          <a:xfrm>
            <a:off x="6686632" y="2416746"/>
            <a:ext cx="2202688" cy="2202688"/>
            <a:chOff x="5865131" y="2232924"/>
            <a:chExt cx="2202688" cy="2202688"/>
          </a:xfrm>
        </p:grpSpPr>
        <p:sp>
          <p:nvSpPr>
            <p:cNvPr id="5" name="Rectangle 4"/>
            <p:cNvSpPr/>
            <p:nvPr/>
          </p:nvSpPr>
          <p:spPr bwMode="auto">
            <a:xfrm>
              <a:off x="5865131" y="2232924"/>
              <a:ext cx="2202688" cy="2202688"/>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smtClean="0">
                  <a:solidFill>
                    <a:schemeClr val="tx1"/>
                  </a:solidFill>
                </a:rPr>
                <a:t>No routine maintenance task</a:t>
              </a:r>
              <a:endParaRPr lang="en-NZ" sz="2040" dirty="0">
                <a:solidFill>
                  <a:schemeClr val="tx1"/>
                </a:solidFill>
              </a:endParaRPr>
            </a:p>
          </p:txBody>
        </p:sp>
        <p:sp>
          <p:nvSpPr>
            <p:cNvPr id="13" name="Freeform 83"/>
            <p:cNvSpPr>
              <a:spLocks noEditPoints="1"/>
            </p:cNvSpPr>
            <p:nvPr/>
          </p:nvSpPr>
          <p:spPr bwMode="black">
            <a:xfrm>
              <a:off x="6599237" y="2661398"/>
              <a:ext cx="503048" cy="531031"/>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
        <p:nvSpPr>
          <p:cNvPr id="17" name="Rectangle 16"/>
          <p:cNvSpPr/>
          <p:nvPr/>
        </p:nvSpPr>
        <p:spPr>
          <a:xfrm>
            <a:off x="731837" y="6074346"/>
            <a:ext cx="11432366" cy="646331"/>
          </a:xfrm>
          <a:prstGeom prst="rect">
            <a:avLst/>
          </a:prstGeom>
        </p:spPr>
        <p:txBody>
          <a:bodyPr wrap="square">
            <a:spAutoFit/>
          </a:bodyPr>
          <a:lstStyle/>
          <a:p>
            <a:r>
              <a:rPr lang="en-AU" dirty="0" smtClean="0"/>
              <a:t>Database </a:t>
            </a:r>
            <a:r>
              <a:rPr lang="en-AU" dirty="0"/>
              <a:t>maintenance for SharePoint 2010 Products</a:t>
            </a:r>
          </a:p>
          <a:p>
            <a:r>
              <a:rPr lang="en-NZ" dirty="0">
                <a:hlinkClick r:id="rId4"/>
              </a:rPr>
              <a:t>https://technet.microsoft.com/en-us/library/cc262731(v=office.14).aspx</a:t>
            </a:r>
            <a:endParaRPr lang="en-NZ" dirty="0"/>
          </a:p>
        </p:txBody>
      </p:sp>
    </p:spTree>
    <p:extLst>
      <p:ext uri="{BB962C8B-B14F-4D97-AF65-F5344CB8AC3E}">
        <p14:creationId xmlns:p14="http://schemas.microsoft.com/office/powerpoint/2010/main" val="2816028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181734"/>
          </a:xfrm>
        </p:spPr>
        <p:txBody>
          <a:bodyPr/>
          <a:lstStyle/>
          <a:p>
            <a:r>
              <a:rPr lang="en-NZ" dirty="0"/>
              <a:t>Baseline </a:t>
            </a:r>
            <a:r>
              <a:rPr lang="en-NZ" dirty="0" smtClean="0"/>
              <a:t>monitoring</a:t>
            </a:r>
            <a:endParaRPr lang="en-NZ" dirty="0"/>
          </a:p>
        </p:txBody>
      </p:sp>
    </p:spTree>
    <p:extLst>
      <p:ext uri="{BB962C8B-B14F-4D97-AF65-F5344CB8AC3E}">
        <p14:creationId xmlns:p14="http://schemas.microsoft.com/office/powerpoint/2010/main" val="13990511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1"/>
            <a:ext cx="11887200" cy="4942892"/>
          </a:xfrm>
        </p:spPr>
        <p:txBody>
          <a:bodyPr/>
          <a:lstStyle/>
          <a:p>
            <a:pPr defTabSz="932472" fontAlgn="base">
              <a:spcBef>
                <a:spcPct val="0"/>
              </a:spcBef>
              <a:spcAft>
                <a:spcPct val="0"/>
              </a:spcAft>
            </a:pPr>
            <a:endParaRPr lang="en-US" sz="1600" dirty="0"/>
          </a:p>
          <a:p>
            <a:pPr defTabSz="932472" fontAlgn="base">
              <a:spcBef>
                <a:spcPct val="0"/>
              </a:spcBef>
              <a:spcAft>
                <a:spcPct val="0"/>
              </a:spcAft>
            </a:pPr>
            <a:endParaRPr lang="en-US" sz="1600" dirty="0"/>
          </a:p>
          <a:p>
            <a:pPr marL="0" indent="0" defTabSz="932472" fontAlgn="base">
              <a:spcBef>
                <a:spcPct val="0"/>
              </a:spcBef>
              <a:spcAft>
                <a:spcPct val="0"/>
              </a:spcAft>
              <a:buNone/>
            </a:pPr>
            <a:r>
              <a:rPr lang="en-US" sz="1600" dirty="0"/>
              <a:t>Upload your final deck on the speaker portal on or before </a:t>
            </a:r>
            <a:r>
              <a:rPr lang="en-US" sz="1600" b="1" dirty="0">
                <a:solidFill>
                  <a:schemeClr val="accent6"/>
                </a:solidFill>
              </a:rPr>
              <a:t>August 28, 2015 at 11:59pm NZST.</a:t>
            </a:r>
          </a:p>
          <a:p>
            <a:pPr defTabSz="932472" fontAlgn="base">
              <a:spcBef>
                <a:spcPct val="0"/>
              </a:spcBef>
              <a:spcAft>
                <a:spcPct val="0"/>
              </a:spcAft>
            </a:pPr>
            <a:endParaRPr lang="en-GB" sz="1600" dirty="0"/>
          </a:p>
          <a:p>
            <a:pPr marL="0" indent="0" defTabSz="932472" fontAlgn="base">
              <a:spcBef>
                <a:spcPct val="0"/>
              </a:spcBef>
              <a:spcAft>
                <a:spcPct val="0"/>
              </a:spcAft>
              <a:buNone/>
            </a:pPr>
            <a:r>
              <a:rPr lang="en-GB" sz="1600" dirty="0"/>
              <a:t>PowerPoint presentations undergo a brief scrub process and are posted online for delegates to access</a:t>
            </a:r>
            <a:br>
              <a:rPr lang="en-GB" sz="1600" dirty="0"/>
            </a:br>
            <a:r>
              <a:rPr lang="en-GB" sz="1600" dirty="0"/>
              <a:t>after the conference.</a:t>
            </a:r>
          </a:p>
          <a:p>
            <a:endParaRPr lang="en-US" sz="1600" dirty="0"/>
          </a:p>
          <a:p>
            <a:pPr marL="0" indent="0" defTabSz="932472" fontAlgn="base">
              <a:spcBef>
                <a:spcPct val="0"/>
              </a:spcBef>
              <a:spcAft>
                <a:spcPct val="0"/>
              </a:spcAft>
              <a:buNone/>
            </a:pPr>
            <a:r>
              <a:rPr lang="en-GB" sz="1800" dirty="0">
                <a:solidFill>
                  <a:schemeClr val="accent6"/>
                </a:solidFill>
              </a:rPr>
              <a:t>The Scrub Process will include:</a:t>
            </a:r>
          </a:p>
          <a:p>
            <a:pPr marL="238054" indent="-238054" defTabSz="932472" fontAlgn="base">
              <a:spcBef>
                <a:spcPct val="0"/>
              </a:spcBef>
              <a:spcAft>
                <a:spcPct val="0"/>
              </a:spcAft>
            </a:pPr>
            <a:r>
              <a:rPr lang="en-US" sz="1600" dirty="0"/>
              <a:t>Verification that required slides are included</a:t>
            </a:r>
          </a:p>
          <a:p>
            <a:pPr marL="238054" indent="-238054" defTabSz="932472" fontAlgn="base">
              <a:spcBef>
                <a:spcPct val="0"/>
              </a:spcBef>
              <a:spcAft>
                <a:spcPct val="0"/>
              </a:spcAft>
            </a:pPr>
            <a:r>
              <a:rPr lang="en-US" sz="1600" dirty="0"/>
              <a:t>Remove any non-template logos and graphics from the walk-in slide </a:t>
            </a:r>
          </a:p>
          <a:p>
            <a:pPr marL="238054" indent="-238054" defTabSz="932472" fontAlgn="base">
              <a:spcBef>
                <a:spcPct val="0"/>
              </a:spcBef>
              <a:spcAft>
                <a:spcPct val="0"/>
              </a:spcAft>
            </a:pPr>
            <a:r>
              <a:rPr lang="en-US" sz="1600" dirty="0"/>
              <a:t>Remove all comments, hidden slides and speaker notes from slides </a:t>
            </a:r>
          </a:p>
          <a:p>
            <a:pPr marL="238054" indent="-238054" defTabSz="932472" fontAlgn="base">
              <a:spcBef>
                <a:spcPct val="0"/>
              </a:spcBef>
              <a:spcAft>
                <a:spcPct val="0"/>
              </a:spcAft>
            </a:pPr>
            <a:r>
              <a:rPr lang="en-US" sz="1600" dirty="0"/>
              <a:t>Set file properties box</a:t>
            </a:r>
          </a:p>
          <a:p>
            <a:pPr marL="238054" indent="-238054" defTabSz="932472" fontAlgn="base">
              <a:spcBef>
                <a:spcPct val="0"/>
              </a:spcBef>
              <a:spcAft>
                <a:spcPct val="0"/>
              </a:spcAft>
            </a:pPr>
            <a:r>
              <a:rPr lang="en-US" sz="1600" dirty="0"/>
              <a:t>Reset printability to grayscale </a:t>
            </a:r>
          </a:p>
          <a:p>
            <a:pPr marL="238054" indent="-238054" defTabSz="932472" fontAlgn="base">
              <a:spcBef>
                <a:spcPct val="0"/>
              </a:spcBef>
              <a:spcAft>
                <a:spcPct val="0"/>
              </a:spcAft>
            </a:pPr>
            <a:r>
              <a:rPr lang="en-US" sz="1600" dirty="0"/>
              <a:t>Notify Presentation Manager of any images identified as unlicensed for escalation</a:t>
            </a:r>
          </a:p>
          <a:p>
            <a:pPr marL="238054" indent="-238054" defTabSz="932472" fontAlgn="base">
              <a:spcBef>
                <a:spcPct val="0"/>
              </a:spcBef>
              <a:spcAft>
                <a:spcPct val="0"/>
              </a:spcAft>
            </a:pPr>
            <a:r>
              <a:rPr lang="en-US" sz="1600" dirty="0"/>
              <a:t>Rename files to match naming convention</a:t>
            </a:r>
          </a:p>
          <a:p>
            <a:pPr marL="238054" indent="-238054" defTabSz="932472" fontAlgn="base">
              <a:spcBef>
                <a:spcPct val="0"/>
              </a:spcBef>
              <a:spcAft>
                <a:spcPct val="0"/>
              </a:spcAft>
            </a:pPr>
            <a:r>
              <a:rPr lang="en-US" sz="1600" dirty="0"/>
              <a:t>Correct session title and session code to match printed Mini Guide and Schedule Builder</a:t>
            </a:r>
          </a:p>
          <a:p>
            <a:pPr marL="238054" indent="-238054" defTabSz="932472" fontAlgn="base">
              <a:spcBef>
                <a:spcPct val="0"/>
              </a:spcBef>
              <a:spcAft>
                <a:spcPct val="0"/>
              </a:spcAft>
            </a:pPr>
            <a:endParaRPr lang="en-US" sz="1600" dirty="0"/>
          </a:p>
          <a:p>
            <a:pPr defTabSz="932472" fontAlgn="base">
              <a:spcBef>
                <a:spcPct val="0"/>
              </a:spcBef>
              <a:spcAft>
                <a:spcPct val="0"/>
              </a:spcAft>
              <a:buNone/>
            </a:pPr>
            <a:r>
              <a:rPr lang="en-US" sz="1800" dirty="0">
                <a:solidFill>
                  <a:schemeClr val="accent6"/>
                </a:solidFill>
              </a:rPr>
              <a:t>Speakers, you must:</a:t>
            </a:r>
          </a:p>
          <a:p>
            <a:pPr marL="238054" indent="-238054" defTabSz="932472" fontAlgn="base">
              <a:spcBef>
                <a:spcPct val="0"/>
              </a:spcBef>
              <a:spcAft>
                <a:spcPct val="0"/>
              </a:spcAft>
            </a:pPr>
            <a:r>
              <a:rPr lang="en-US" sz="1600" dirty="0"/>
              <a:t>Use the provided event template and associated colors, fonts, layout and transition slides</a:t>
            </a:r>
          </a:p>
          <a:p>
            <a:pPr marL="238054" indent="-238054" defTabSz="932472" fontAlgn="base">
              <a:spcBef>
                <a:spcPct val="0"/>
              </a:spcBef>
              <a:spcAft>
                <a:spcPct val="0"/>
              </a:spcAft>
            </a:pPr>
            <a:r>
              <a:rPr lang="en-US" sz="1600" dirty="0"/>
              <a:t>Correct product names to follow applicable branding rules</a:t>
            </a:r>
          </a:p>
          <a:p>
            <a:pPr marL="0" indent="0" defTabSz="932472" fontAlgn="base">
              <a:spcBef>
                <a:spcPct val="0"/>
              </a:spcBef>
              <a:spcAft>
                <a:spcPct val="0"/>
              </a:spcAft>
              <a:buNone/>
            </a:pPr>
            <a:endParaRPr lang="en-US" sz="1600" dirty="0"/>
          </a:p>
        </p:txBody>
      </p:sp>
      <p:sp>
        <p:nvSpPr>
          <p:cNvPr id="3" name="Title 2"/>
          <p:cNvSpPr>
            <a:spLocks noGrp="1"/>
          </p:cNvSpPr>
          <p:nvPr>
            <p:ph type="title"/>
          </p:nvPr>
        </p:nvSpPr>
        <p:spPr/>
        <p:txBody>
          <a:bodyPr/>
          <a:lstStyle/>
          <a:p>
            <a:r>
              <a:rPr lang="en-NZ" sz="4800" dirty="0">
                <a:solidFill>
                  <a:schemeClr val="tx1"/>
                </a:solidFill>
              </a:rPr>
              <a:t>Scrub Checklist</a:t>
            </a:r>
            <a:endParaRPr lang="en-NZ" dirty="0"/>
          </a:p>
        </p:txBody>
      </p:sp>
    </p:spTree>
    <p:extLst>
      <p:ext uri="{BB962C8B-B14F-4D97-AF65-F5344CB8AC3E}">
        <p14:creationId xmlns:p14="http://schemas.microsoft.com/office/powerpoint/2010/main" val="2664273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Baseline monitoring</a:t>
            </a:r>
            <a:endParaRPr lang="en-NZ" dirty="0"/>
          </a:p>
        </p:txBody>
      </p:sp>
      <p:sp>
        <p:nvSpPr>
          <p:cNvPr id="12" name="Rectangle 11"/>
          <p:cNvSpPr/>
          <p:nvPr/>
        </p:nvSpPr>
        <p:spPr>
          <a:xfrm>
            <a:off x="731837" y="5314519"/>
            <a:ext cx="10746566" cy="646331"/>
          </a:xfrm>
          <a:prstGeom prst="rect">
            <a:avLst/>
          </a:prstGeom>
        </p:spPr>
        <p:txBody>
          <a:bodyPr wrap="square">
            <a:spAutoFit/>
          </a:bodyPr>
          <a:lstStyle/>
          <a:p>
            <a:r>
              <a:rPr lang="en-US" dirty="0" smtClean="0"/>
              <a:t>Performance Analysis of Logs Tool:</a:t>
            </a:r>
          </a:p>
          <a:p>
            <a:r>
              <a:rPr lang="en-NZ" dirty="0">
                <a:hlinkClick r:id="rId2"/>
              </a:rPr>
              <a:t>http://pal.codeplex.com</a:t>
            </a:r>
            <a:r>
              <a:rPr lang="en-NZ" dirty="0" smtClean="0">
                <a:hlinkClick r:id="rId2"/>
              </a:rPr>
              <a:t>/</a:t>
            </a:r>
            <a:endParaRPr lang="en-NZ" dirty="0" smtClean="0"/>
          </a:p>
        </p:txBody>
      </p:sp>
      <p:grpSp>
        <p:nvGrpSpPr>
          <p:cNvPr id="42" name="Group 41"/>
          <p:cNvGrpSpPr/>
          <p:nvPr/>
        </p:nvGrpSpPr>
        <p:grpSpPr>
          <a:xfrm>
            <a:off x="2865437" y="2395918"/>
            <a:ext cx="2202688" cy="2202688"/>
            <a:chOff x="1417637" y="1820862"/>
            <a:chExt cx="2202688" cy="2202688"/>
          </a:xfrm>
        </p:grpSpPr>
        <p:sp>
          <p:nvSpPr>
            <p:cNvPr id="5" name="Rectangle 4"/>
            <p:cNvSpPr/>
            <p:nvPr/>
          </p:nvSpPr>
          <p:spPr bwMode="auto">
            <a:xfrm>
              <a:off x="1417637" y="1820862"/>
              <a:ext cx="2202688" cy="2202688"/>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smtClean="0">
                  <a:solidFill>
                    <a:schemeClr val="tx1"/>
                  </a:solidFill>
                </a:rPr>
                <a:t>Server performance</a:t>
              </a:r>
              <a:endParaRPr lang="en-NZ" sz="2040" dirty="0">
                <a:solidFill>
                  <a:schemeClr val="tx1"/>
                </a:solidFill>
              </a:endParaRPr>
            </a:p>
          </p:txBody>
        </p:sp>
        <p:pic>
          <p:nvPicPr>
            <p:cNvPr id="20" name="Picture 2" descr="\\MAGNUM\Projects\Microsoft\Cloud Power FY12\Design\ICONS_PNG\Next_Gen_Application.png"/>
            <p:cNvPicPr>
              <a:picLocks noChangeAspect="1" noChangeArrowheads="1"/>
            </p:cNvPicPr>
            <p:nvPr/>
          </p:nvPicPr>
          <p:blipFill>
            <a:blip r:embed="rId3" cstate="print">
              <a:lum bright="100000"/>
            </a:blip>
            <a:srcRect/>
            <a:stretch>
              <a:fillRect/>
            </a:stretch>
          </p:blipFill>
          <p:spPr bwMode="auto">
            <a:xfrm>
              <a:off x="1951037" y="2110327"/>
              <a:ext cx="885822" cy="885822"/>
            </a:xfrm>
            <a:prstGeom prst="rect">
              <a:avLst/>
            </a:prstGeom>
            <a:noFill/>
          </p:spPr>
        </p:pic>
      </p:grpSp>
      <p:grpSp>
        <p:nvGrpSpPr>
          <p:cNvPr id="43" name="Group 42"/>
          <p:cNvGrpSpPr/>
          <p:nvPr/>
        </p:nvGrpSpPr>
        <p:grpSpPr>
          <a:xfrm>
            <a:off x="6349414" y="2395918"/>
            <a:ext cx="2202688" cy="2202688"/>
            <a:chOff x="6296574" y="1643004"/>
            <a:chExt cx="2202688" cy="2202688"/>
          </a:xfrm>
        </p:grpSpPr>
        <p:sp>
          <p:nvSpPr>
            <p:cNvPr id="10" name="Rectangle 9"/>
            <p:cNvSpPr/>
            <p:nvPr/>
          </p:nvSpPr>
          <p:spPr bwMode="auto">
            <a:xfrm>
              <a:off x="6296574" y="1643004"/>
              <a:ext cx="2202688" cy="2202688"/>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2040" dirty="0" smtClean="0">
                  <a:solidFill>
                    <a:schemeClr val="tx1"/>
                  </a:solidFill>
                </a:rPr>
                <a:t>Site usage</a:t>
              </a:r>
              <a:endParaRPr lang="en-NZ" sz="2040" dirty="0">
                <a:solidFill>
                  <a:schemeClr val="tx1"/>
                </a:solidFill>
              </a:endParaRPr>
            </a:p>
          </p:txBody>
        </p:sp>
        <p:grpSp>
          <p:nvGrpSpPr>
            <p:cNvPr id="41" name="Group 40"/>
            <p:cNvGrpSpPr/>
            <p:nvPr/>
          </p:nvGrpSpPr>
          <p:grpSpPr>
            <a:xfrm>
              <a:off x="6953952" y="2104917"/>
              <a:ext cx="1040757" cy="961082"/>
              <a:chOff x="3411257" y="4040497"/>
              <a:chExt cx="1040757" cy="961082"/>
            </a:xfrm>
          </p:grpSpPr>
          <p:sp>
            <p:nvSpPr>
              <p:cNvPr id="31" name="Pie 30"/>
              <p:cNvSpPr/>
              <p:nvPr/>
            </p:nvSpPr>
            <p:spPr>
              <a:xfrm rot="10800000">
                <a:off x="3540170" y="4186767"/>
                <a:ext cx="786958" cy="814812"/>
              </a:xfrm>
              <a:prstGeom prst="pie">
                <a:avLst>
                  <a:gd name="adj1" fmla="val 0"/>
                  <a:gd name="adj2" fmla="val 108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2" name="Oval 31"/>
              <p:cNvSpPr/>
              <p:nvPr/>
            </p:nvSpPr>
            <p:spPr>
              <a:xfrm>
                <a:off x="3411257" y="4548497"/>
                <a:ext cx="62555" cy="64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3" name="Oval 32"/>
              <p:cNvSpPr/>
              <p:nvPr/>
            </p:nvSpPr>
            <p:spPr>
              <a:xfrm>
                <a:off x="3475653" y="4294497"/>
                <a:ext cx="62555" cy="64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4" name="Oval 33"/>
              <p:cNvSpPr/>
              <p:nvPr/>
            </p:nvSpPr>
            <p:spPr>
              <a:xfrm>
                <a:off x="3659641" y="4116697"/>
                <a:ext cx="62555" cy="64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5" name="Oval 34"/>
              <p:cNvSpPr/>
              <p:nvPr/>
            </p:nvSpPr>
            <p:spPr>
              <a:xfrm>
                <a:off x="3908024" y="4040497"/>
                <a:ext cx="62555" cy="64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6" name="Oval 35"/>
              <p:cNvSpPr/>
              <p:nvPr/>
            </p:nvSpPr>
            <p:spPr>
              <a:xfrm>
                <a:off x="4168674" y="4116697"/>
                <a:ext cx="62555" cy="64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7" name="Oval 36"/>
              <p:cNvSpPr/>
              <p:nvPr/>
            </p:nvSpPr>
            <p:spPr>
              <a:xfrm>
                <a:off x="4325063" y="4294497"/>
                <a:ext cx="62555" cy="64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8" name="Oval 37"/>
              <p:cNvSpPr/>
              <p:nvPr/>
            </p:nvSpPr>
            <p:spPr>
              <a:xfrm>
                <a:off x="4389459" y="4548497"/>
                <a:ext cx="62555" cy="64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9" name="Down Arrow 38"/>
              <p:cNvSpPr/>
              <p:nvPr/>
            </p:nvSpPr>
            <p:spPr>
              <a:xfrm rot="12635514">
                <a:off x="3964994" y="4131218"/>
                <a:ext cx="148050" cy="518570"/>
              </a:xfrm>
              <a:prstGeom prst="downArrow">
                <a:avLst/>
              </a:prstGeom>
              <a:solidFill>
                <a:schemeClr val="tx1"/>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0" name="Oval 39"/>
              <p:cNvSpPr/>
              <p:nvPr/>
            </p:nvSpPr>
            <p:spPr>
              <a:xfrm>
                <a:off x="3843628" y="4542147"/>
                <a:ext cx="147190" cy="152400"/>
              </a:xfrm>
              <a:prstGeom prst="ellipse">
                <a:avLst/>
              </a:prstGeom>
              <a:solidFill>
                <a:schemeClr val="tx1"/>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grpSp>
      <p:sp>
        <p:nvSpPr>
          <p:cNvPr id="44" name="Rectangle 43"/>
          <p:cNvSpPr/>
          <p:nvPr/>
        </p:nvSpPr>
        <p:spPr>
          <a:xfrm>
            <a:off x="731837" y="6036678"/>
            <a:ext cx="10746566" cy="646331"/>
          </a:xfrm>
          <a:prstGeom prst="rect">
            <a:avLst/>
          </a:prstGeom>
        </p:spPr>
        <p:txBody>
          <a:bodyPr wrap="square">
            <a:spAutoFit/>
          </a:bodyPr>
          <a:lstStyle/>
          <a:p>
            <a:r>
              <a:rPr lang="en-US" dirty="0" smtClean="0"/>
              <a:t>Analyzing </a:t>
            </a:r>
            <a:r>
              <a:rPr lang="en-US" dirty="0"/>
              <a:t>Microsoft SharePoint Products and Technologies Usage:</a:t>
            </a:r>
          </a:p>
          <a:p>
            <a:r>
              <a:rPr lang="en-NZ" dirty="0">
                <a:hlinkClick r:id="rId4"/>
              </a:rPr>
              <a:t>http://</a:t>
            </a:r>
            <a:r>
              <a:rPr lang="en-NZ" dirty="0" smtClean="0">
                <a:hlinkClick r:id="rId4"/>
              </a:rPr>
              <a:t>www.microsoft.com/en-us/download/details.aspx?id=4616</a:t>
            </a:r>
            <a:endParaRPr lang="en-NZ" dirty="0"/>
          </a:p>
        </p:txBody>
      </p:sp>
    </p:spTree>
    <p:extLst>
      <p:ext uri="{BB962C8B-B14F-4D97-AF65-F5344CB8AC3E}">
        <p14:creationId xmlns:p14="http://schemas.microsoft.com/office/powerpoint/2010/main" val="3419225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3175869"/>
          </a:xfrm>
        </p:spPr>
        <p:txBody>
          <a:bodyPr/>
          <a:lstStyle/>
          <a:p>
            <a:r>
              <a:rPr lang="en-NZ"/>
              <a:t>Baseline </a:t>
            </a:r>
            <a:r>
              <a:rPr lang="en-NZ" dirty="0"/>
              <a:t>performance</a:t>
            </a:r>
            <a:r>
              <a:rPr lang="en-NZ"/>
              <a:t> </a:t>
            </a:r>
            <a:r>
              <a:rPr lang="en-NZ" dirty="0"/>
              <a:t>monitoring </a:t>
            </a:r>
            <a:r>
              <a:rPr lang="en-NZ"/>
              <a:t>and IIS log analysis</a:t>
            </a:r>
            <a:endParaRPr lang="en-NZ" dirty="0"/>
          </a:p>
        </p:txBody>
      </p:sp>
    </p:spTree>
    <p:extLst>
      <p:ext uri="{BB962C8B-B14F-4D97-AF65-F5344CB8AC3E}">
        <p14:creationId xmlns:p14="http://schemas.microsoft.com/office/powerpoint/2010/main" val="2980858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Performance baseline reference</a:t>
            </a:r>
            <a:endParaRPr lang="en-NZ" dirty="0"/>
          </a:p>
        </p:txBody>
      </p:sp>
      <p:graphicFrame>
        <p:nvGraphicFramePr>
          <p:cNvPr id="10" name="Object 9"/>
          <p:cNvGraphicFramePr>
            <a:graphicFrameLocks noChangeAspect="1"/>
          </p:cNvGraphicFramePr>
          <p:nvPr>
            <p:extLst>
              <p:ext uri="{D42A27DB-BD31-4B8C-83A1-F6EECF244321}">
                <p14:modId xmlns:p14="http://schemas.microsoft.com/office/powerpoint/2010/main" val="2776676009"/>
              </p:ext>
            </p:extLst>
          </p:nvPr>
        </p:nvGraphicFramePr>
        <p:xfrm>
          <a:off x="1951037" y="4194933"/>
          <a:ext cx="3705516" cy="1066800"/>
        </p:xfrm>
        <a:graphic>
          <a:graphicData uri="http://schemas.openxmlformats.org/presentationml/2006/ole">
            <mc:AlternateContent xmlns:mc="http://schemas.openxmlformats.org/markup-compatibility/2006">
              <mc:Choice xmlns:v="urn:schemas-microsoft-com:vml" Requires="v">
                <p:oleObj spid="_x0000_s1092" name="Packager Shell Object" showAsIcon="1" r:id="rId3" imgW="1455120" imgH="419040" progId="Package">
                  <p:embed/>
                </p:oleObj>
              </mc:Choice>
              <mc:Fallback>
                <p:oleObj name="Packager Shell Object" showAsIcon="1" r:id="rId3" imgW="1455120" imgH="419040" progId="Package">
                  <p:embed/>
                  <p:pic>
                    <p:nvPicPr>
                      <p:cNvPr id="8" name="Object 7"/>
                      <p:cNvPicPr/>
                      <p:nvPr/>
                    </p:nvPicPr>
                    <p:blipFill>
                      <a:blip r:embed="rId4"/>
                      <a:stretch>
                        <a:fillRect/>
                      </a:stretch>
                    </p:blipFill>
                    <p:spPr>
                      <a:xfrm>
                        <a:off x="1951037" y="4194933"/>
                        <a:ext cx="3705516" cy="1066800"/>
                      </a:xfrm>
                      <a:prstGeom prst="rect">
                        <a:avLst/>
                      </a:prstGeom>
                      <a:solidFill>
                        <a:schemeClr val="accent5">
                          <a:lumMod val="75000"/>
                        </a:schemeClr>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72187925"/>
              </p:ext>
            </p:extLst>
          </p:nvPr>
        </p:nvGraphicFramePr>
        <p:xfrm>
          <a:off x="1951037" y="5546847"/>
          <a:ext cx="3705516" cy="1074615"/>
        </p:xfrm>
        <a:graphic>
          <a:graphicData uri="http://schemas.openxmlformats.org/presentationml/2006/ole">
            <mc:AlternateContent xmlns:mc="http://schemas.openxmlformats.org/markup-compatibility/2006">
              <mc:Choice xmlns:v="urn:schemas-microsoft-com:vml" Requires="v">
                <p:oleObj spid="_x0000_s1093" name="Packager Shell Object" showAsIcon="1" r:id="rId5" imgW="1486080" imgH="419040" progId="Package">
                  <p:embed/>
                </p:oleObj>
              </mc:Choice>
              <mc:Fallback>
                <p:oleObj name="Packager Shell Object" showAsIcon="1" r:id="rId5" imgW="1486080" imgH="419040" progId="Package">
                  <p:embed/>
                  <p:pic>
                    <p:nvPicPr>
                      <p:cNvPr id="9" name="Object 8"/>
                      <p:cNvPicPr/>
                      <p:nvPr/>
                    </p:nvPicPr>
                    <p:blipFill>
                      <a:blip r:embed="rId6"/>
                      <a:stretch>
                        <a:fillRect/>
                      </a:stretch>
                    </p:blipFill>
                    <p:spPr>
                      <a:xfrm>
                        <a:off x="1951037" y="5546847"/>
                        <a:ext cx="3705516" cy="1074615"/>
                      </a:xfrm>
                      <a:prstGeom prst="rect">
                        <a:avLst/>
                      </a:prstGeom>
                      <a:solidFill>
                        <a:schemeClr val="accent6">
                          <a:lumMod val="60000"/>
                          <a:lumOff val="40000"/>
                        </a:schemeClr>
                      </a:solidFill>
                    </p:spPr>
                  </p:pic>
                </p:oleObj>
              </mc:Fallback>
            </mc:AlternateContent>
          </a:graphicData>
        </a:graphic>
      </p:graphicFrame>
      <p:grpSp>
        <p:nvGrpSpPr>
          <p:cNvPr id="12" name="Group 11"/>
          <p:cNvGrpSpPr/>
          <p:nvPr/>
        </p:nvGrpSpPr>
        <p:grpSpPr>
          <a:xfrm>
            <a:off x="7139749" y="1820862"/>
            <a:ext cx="2202688" cy="2202688"/>
            <a:chOff x="3717408" y="2435090"/>
            <a:chExt cx="2159694" cy="2159694"/>
          </a:xfrm>
        </p:grpSpPr>
        <p:sp>
          <p:nvSpPr>
            <p:cNvPr id="13" name="Rectangle 12"/>
            <p:cNvSpPr/>
            <p:nvPr/>
          </p:nvSpPr>
          <p:spPr bwMode="auto">
            <a:xfrm>
              <a:off x="3717408" y="2435090"/>
              <a:ext cx="2159694" cy="2159694"/>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smtClean="0">
                  <a:solidFill>
                    <a:schemeClr val="tx1"/>
                  </a:solidFill>
                </a:rPr>
                <a:t>IIS log analysis</a:t>
              </a:r>
              <a:endParaRPr lang="en-NZ" sz="2040" dirty="0">
                <a:solidFill>
                  <a:schemeClr val="tx1"/>
                </a:solidFill>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8636" y="2644228"/>
              <a:ext cx="696387" cy="986083"/>
            </a:xfrm>
            <a:prstGeom prst="rect">
              <a:avLst/>
            </a:prstGeom>
          </p:spPr>
        </p:pic>
      </p:grpSp>
      <p:grpSp>
        <p:nvGrpSpPr>
          <p:cNvPr id="15" name="Group 14"/>
          <p:cNvGrpSpPr/>
          <p:nvPr/>
        </p:nvGrpSpPr>
        <p:grpSpPr>
          <a:xfrm>
            <a:off x="2658432" y="1820862"/>
            <a:ext cx="2202688" cy="2202688"/>
            <a:chOff x="1156003" y="2435090"/>
            <a:chExt cx="2159694" cy="2159694"/>
          </a:xfrm>
        </p:grpSpPr>
        <p:sp>
          <p:nvSpPr>
            <p:cNvPr id="16" name="Rectangle 15"/>
            <p:cNvSpPr/>
            <p:nvPr/>
          </p:nvSpPr>
          <p:spPr bwMode="auto">
            <a:xfrm>
              <a:off x="1156003" y="2435090"/>
              <a:ext cx="2159694" cy="2159694"/>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00" dirty="0" smtClean="0">
                  <a:solidFill>
                    <a:schemeClr val="tx1"/>
                  </a:solidFill>
                </a:rPr>
                <a:t>Performance counters</a:t>
              </a:r>
              <a:endParaRPr lang="en-NZ" sz="2000" dirty="0">
                <a:solidFill>
                  <a:schemeClr val="tx1"/>
                </a:solidFill>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7050" y="2700386"/>
              <a:ext cx="592678" cy="838034"/>
            </a:xfrm>
            <a:prstGeom prst="rect">
              <a:avLst/>
            </a:prstGeom>
          </p:spPr>
        </p:pic>
      </p:grpSp>
      <p:graphicFrame>
        <p:nvGraphicFramePr>
          <p:cNvPr id="2" name="Object 1"/>
          <p:cNvGraphicFramePr>
            <a:graphicFrameLocks noChangeAspect="1"/>
          </p:cNvGraphicFramePr>
          <p:nvPr>
            <p:extLst>
              <p:ext uri="{D42A27DB-BD31-4B8C-83A1-F6EECF244321}">
                <p14:modId xmlns:p14="http://schemas.microsoft.com/office/powerpoint/2010/main" val="884560008"/>
              </p:ext>
            </p:extLst>
          </p:nvPr>
        </p:nvGraphicFramePr>
        <p:xfrm>
          <a:off x="6827837" y="4194933"/>
          <a:ext cx="3040505" cy="1022539"/>
        </p:xfrm>
        <a:graphic>
          <a:graphicData uri="http://schemas.openxmlformats.org/presentationml/2006/ole">
            <mc:AlternateContent xmlns:mc="http://schemas.openxmlformats.org/markup-compatibility/2006">
              <mc:Choice xmlns:v="urn:schemas-microsoft-com:vml" Requires="v">
                <p:oleObj spid="_x0000_s1094" name="Packager Shell Object" showAsIcon="1" r:id="rId9" imgW="1246320" imgH="419040" progId="Package">
                  <p:embed/>
                </p:oleObj>
              </mc:Choice>
              <mc:Fallback>
                <p:oleObj name="Packager Shell Object" showAsIcon="1" r:id="rId9" imgW="1246320" imgH="419040" progId="Package">
                  <p:embed/>
                  <p:pic>
                    <p:nvPicPr>
                      <p:cNvPr id="0" name=""/>
                      <p:cNvPicPr/>
                      <p:nvPr/>
                    </p:nvPicPr>
                    <p:blipFill>
                      <a:blip r:embed="rId10"/>
                      <a:stretch>
                        <a:fillRect/>
                      </a:stretch>
                    </p:blipFill>
                    <p:spPr>
                      <a:xfrm>
                        <a:off x="6827837" y="4194933"/>
                        <a:ext cx="3040505" cy="1022539"/>
                      </a:xfrm>
                      <a:prstGeom prst="rect">
                        <a:avLst/>
                      </a:prstGeom>
                      <a:solidFill>
                        <a:srgbClr val="E1F75C"/>
                      </a:solidFill>
                    </p:spPr>
                  </p:pic>
                </p:oleObj>
              </mc:Fallback>
            </mc:AlternateContent>
          </a:graphicData>
        </a:graphic>
      </p:graphicFrame>
      <p:sp>
        <p:nvSpPr>
          <p:cNvPr id="18" name="TextBox 17"/>
          <p:cNvSpPr txBox="1"/>
          <p:nvPr/>
        </p:nvSpPr>
        <p:spPr>
          <a:xfrm>
            <a:off x="11844325" y="6532860"/>
            <a:ext cx="592150" cy="461665"/>
          </a:xfrm>
          <a:prstGeom prst="rect">
            <a:avLst/>
          </a:prstGeom>
          <a:noFill/>
        </p:spPr>
        <p:txBody>
          <a:bodyPr wrap="none" lIns="182880" tIns="146304" rIns="182880" bIns="146304" rtlCol="0">
            <a:spAutoFit/>
          </a:bodyPr>
          <a:lstStyle/>
          <a:p>
            <a:pPr>
              <a:lnSpc>
                <a:spcPct val="90000"/>
              </a:lnSpc>
              <a:spcAft>
                <a:spcPts val="600"/>
              </a:spcAft>
            </a:pPr>
            <a:r>
              <a:rPr lang="en-NZ" sz="1200" dirty="0" smtClean="0">
                <a:gradFill>
                  <a:gsLst>
                    <a:gs pos="2917">
                      <a:schemeClr val="tx1"/>
                    </a:gs>
                    <a:gs pos="30000">
                      <a:schemeClr val="tx1"/>
                    </a:gs>
                  </a:gsLst>
                  <a:lin ang="5400000" scaled="0"/>
                </a:gradFill>
              </a:rPr>
              <a:t>WE</a:t>
            </a:r>
          </a:p>
        </p:txBody>
      </p:sp>
      <p:graphicFrame>
        <p:nvGraphicFramePr>
          <p:cNvPr id="3" name="Object 2"/>
          <p:cNvGraphicFramePr>
            <a:graphicFrameLocks noChangeAspect="1"/>
          </p:cNvGraphicFramePr>
          <p:nvPr>
            <p:extLst>
              <p:ext uri="{D42A27DB-BD31-4B8C-83A1-F6EECF244321}">
                <p14:modId xmlns:p14="http://schemas.microsoft.com/office/powerpoint/2010/main" val="770090112"/>
              </p:ext>
            </p:extLst>
          </p:nvPr>
        </p:nvGraphicFramePr>
        <p:xfrm>
          <a:off x="6797674" y="5546847"/>
          <a:ext cx="3070668" cy="1074615"/>
        </p:xfrm>
        <a:graphic>
          <a:graphicData uri="http://schemas.openxmlformats.org/presentationml/2006/ole">
            <mc:AlternateContent xmlns:mc="http://schemas.openxmlformats.org/markup-compatibility/2006">
              <mc:Choice xmlns:v="urn:schemas-microsoft-com:vml" Requires="v">
                <p:oleObj spid="_x0000_s1095" name="Packager Shell Object" showAsIcon="1" r:id="rId11" imgW="890280" imgH="419040" progId="Package">
                  <p:embed/>
                </p:oleObj>
              </mc:Choice>
              <mc:Fallback>
                <p:oleObj name="Packager Shell Object" showAsIcon="1" r:id="rId11" imgW="890280" imgH="419040" progId="Package">
                  <p:embed/>
                  <p:pic>
                    <p:nvPicPr>
                      <p:cNvPr id="0" name=""/>
                      <p:cNvPicPr/>
                      <p:nvPr/>
                    </p:nvPicPr>
                    <p:blipFill>
                      <a:blip r:embed="rId12"/>
                      <a:stretch>
                        <a:fillRect/>
                      </a:stretch>
                    </p:blipFill>
                    <p:spPr>
                      <a:xfrm>
                        <a:off x="6797674" y="5546847"/>
                        <a:ext cx="3070668" cy="1074615"/>
                      </a:xfrm>
                      <a:prstGeom prst="rect">
                        <a:avLst/>
                      </a:prstGeom>
                      <a:solidFill>
                        <a:schemeClr val="accent3">
                          <a:lumMod val="60000"/>
                          <a:lumOff val="40000"/>
                        </a:schemeClr>
                      </a:solidFill>
                    </p:spPr>
                  </p:pic>
                </p:oleObj>
              </mc:Fallback>
            </mc:AlternateContent>
          </a:graphicData>
        </a:graphic>
      </p:graphicFrame>
    </p:spTree>
    <p:extLst>
      <p:ext uri="{BB962C8B-B14F-4D97-AF65-F5344CB8AC3E}">
        <p14:creationId xmlns:p14="http://schemas.microsoft.com/office/powerpoint/2010/main" val="205410254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Future proofing</a:t>
            </a:r>
            <a:endParaRPr lang="en-NZ" dirty="0"/>
          </a:p>
        </p:txBody>
      </p:sp>
    </p:spTree>
    <p:extLst>
      <p:ext uri="{BB962C8B-B14F-4D97-AF65-F5344CB8AC3E}">
        <p14:creationId xmlns:p14="http://schemas.microsoft.com/office/powerpoint/2010/main" val="422467537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Deployment Options</a:t>
            </a:r>
            <a:endParaRPr lang="en-NZ" dirty="0"/>
          </a:p>
        </p:txBody>
      </p:sp>
      <p:graphicFrame>
        <p:nvGraphicFramePr>
          <p:cNvPr id="4" name="Diagram 3"/>
          <p:cNvGraphicFramePr/>
          <p:nvPr>
            <p:extLst>
              <p:ext uri="{D42A27DB-BD31-4B8C-83A1-F6EECF244321}">
                <p14:modId xmlns:p14="http://schemas.microsoft.com/office/powerpoint/2010/main" val="228180250"/>
              </p:ext>
            </p:extLst>
          </p:nvPr>
        </p:nvGraphicFramePr>
        <p:xfrm>
          <a:off x="2591753" y="1212850"/>
          <a:ext cx="7766670" cy="51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Callout 1 4"/>
          <p:cNvSpPr/>
          <p:nvPr/>
        </p:nvSpPr>
        <p:spPr bwMode="auto">
          <a:xfrm flipH="1">
            <a:off x="1493837" y="2064396"/>
            <a:ext cx="1495469" cy="684366"/>
          </a:xfrm>
          <a:prstGeom prst="borderCallout1">
            <a:avLst>
              <a:gd name="adj1" fmla="val 21219"/>
              <a:gd name="adj2" fmla="val -8333"/>
              <a:gd name="adj3" fmla="val 78445"/>
              <a:gd name="adj4" fmla="val -79305"/>
            </a:avLst>
          </a:prstGeom>
          <a:solidFill>
            <a:schemeClr val="accent6"/>
          </a:solidFill>
          <a:ln w="28575">
            <a:solidFill>
              <a:schemeClr val="accent6"/>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1400" b="1" dirty="0">
                <a:gradFill>
                  <a:gsLst>
                    <a:gs pos="0">
                      <a:srgbClr val="FFFFFF"/>
                    </a:gs>
                    <a:gs pos="100000">
                      <a:srgbClr val="FFFFFF"/>
                    </a:gs>
                  </a:gsLst>
                  <a:lin ang="5400000" scaled="0"/>
                </a:gradFill>
              </a:rPr>
              <a:t>Supported</a:t>
            </a:r>
          </a:p>
        </p:txBody>
      </p:sp>
      <p:sp>
        <p:nvSpPr>
          <p:cNvPr id="6" name="Line Callout 1 5"/>
          <p:cNvSpPr/>
          <p:nvPr/>
        </p:nvSpPr>
        <p:spPr bwMode="auto">
          <a:xfrm>
            <a:off x="9629700" y="2105698"/>
            <a:ext cx="1457446" cy="684366"/>
          </a:xfrm>
          <a:prstGeom prst="borderCallout1">
            <a:avLst>
              <a:gd name="adj1" fmla="val 21219"/>
              <a:gd name="adj2" fmla="val -8333"/>
              <a:gd name="adj3" fmla="val 75374"/>
              <a:gd name="adj4" fmla="val -113754"/>
            </a:avLst>
          </a:prstGeom>
          <a:solidFill>
            <a:schemeClr val="accent6"/>
          </a:solidFill>
          <a:ln w="28575">
            <a:solidFill>
              <a:schemeClr val="accent6"/>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1400" b="1" dirty="0">
                <a:gradFill>
                  <a:gsLst>
                    <a:gs pos="0">
                      <a:srgbClr val="FFFFFF"/>
                    </a:gs>
                    <a:gs pos="100000">
                      <a:srgbClr val="FFFFFF"/>
                    </a:gs>
                  </a:gsLst>
                  <a:lin ang="5400000" scaled="0"/>
                </a:gradFill>
              </a:rPr>
              <a:t>Recommended</a:t>
            </a:r>
          </a:p>
        </p:txBody>
      </p:sp>
      <p:sp>
        <p:nvSpPr>
          <p:cNvPr id="7" name="Line Callout 1 6"/>
          <p:cNvSpPr/>
          <p:nvPr/>
        </p:nvSpPr>
        <p:spPr bwMode="auto">
          <a:xfrm flipH="1">
            <a:off x="1493836" y="4367279"/>
            <a:ext cx="1495469" cy="684366"/>
          </a:xfrm>
          <a:prstGeom prst="borderCallout1">
            <a:avLst>
              <a:gd name="adj1" fmla="val 21219"/>
              <a:gd name="adj2" fmla="val -8333"/>
              <a:gd name="adj3" fmla="val 73838"/>
              <a:gd name="adj4" fmla="val -135530"/>
            </a:avLst>
          </a:prstGeom>
          <a:solidFill>
            <a:schemeClr val="accent6"/>
          </a:solidFill>
          <a:ln w="28575">
            <a:solidFill>
              <a:schemeClr val="accent6"/>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1400" b="1" dirty="0">
                <a:gradFill>
                  <a:gsLst>
                    <a:gs pos="0">
                      <a:srgbClr val="FFFFFF"/>
                    </a:gs>
                    <a:gs pos="100000">
                      <a:srgbClr val="FFFFFF"/>
                    </a:gs>
                  </a:gsLst>
                  <a:lin ang="5400000" scaled="0"/>
                </a:gradFill>
              </a:rPr>
              <a:t>Structured</a:t>
            </a:r>
          </a:p>
        </p:txBody>
      </p:sp>
      <p:sp>
        <p:nvSpPr>
          <p:cNvPr id="8" name="Line Callout 1 7"/>
          <p:cNvSpPr/>
          <p:nvPr/>
        </p:nvSpPr>
        <p:spPr bwMode="auto">
          <a:xfrm>
            <a:off x="9571037" y="4367279"/>
            <a:ext cx="1381404" cy="684366"/>
          </a:xfrm>
          <a:prstGeom prst="borderCallout1">
            <a:avLst>
              <a:gd name="adj1" fmla="val 21219"/>
              <a:gd name="adj2" fmla="val -8333"/>
              <a:gd name="adj3" fmla="val 96874"/>
              <a:gd name="adj4" fmla="val -156389"/>
            </a:avLst>
          </a:prstGeom>
          <a:solidFill>
            <a:schemeClr val="accent6"/>
          </a:solidFill>
          <a:ln w="28575">
            <a:solidFill>
              <a:schemeClr val="accent6"/>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1400" b="1" dirty="0" err="1">
                <a:gradFill>
                  <a:gsLst>
                    <a:gs pos="0">
                      <a:srgbClr val="FFFFFF"/>
                    </a:gs>
                    <a:gs pos="100000">
                      <a:srgbClr val="FFFFFF"/>
                    </a:gs>
                  </a:gsLst>
                  <a:lin ang="5400000" scaled="0"/>
                </a:gradFill>
              </a:rPr>
              <a:t>Standardised</a:t>
            </a:r>
            <a:endParaRPr lang="en-US" sz="1400" b="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0189037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Product Line Architecture</a:t>
            </a:r>
            <a:endParaRPr lang="en-NZ" dirty="0"/>
          </a:p>
        </p:txBody>
      </p:sp>
      <p:sp>
        <p:nvSpPr>
          <p:cNvPr id="16" name="Rectangle 15"/>
          <p:cNvSpPr/>
          <p:nvPr/>
        </p:nvSpPr>
        <p:spPr bwMode="auto">
          <a:xfrm>
            <a:off x="2213563" y="2646157"/>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Support costs</a:t>
            </a:r>
            <a:endParaRPr lang="en-US" dirty="0">
              <a:solidFill>
                <a:srgbClr val="FFFFFF"/>
              </a:solidFill>
            </a:endParaRPr>
          </a:p>
        </p:txBody>
      </p:sp>
      <p:sp>
        <p:nvSpPr>
          <p:cNvPr id="28" name="Freeform 81"/>
          <p:cNvSpPr>
            <a:spLocks/>
          </p:cNvSpPr>
          <p:nvPr/>
        </p:nvSpPr>
        <p:spPr bwMode="black">
          <a:xfrm>
            <a:off x="2689838" y="2873205"/>
            <a:ext cx="573594" cy="781019"/>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363"/>
            <a:endParaRPr lang="en-US" sz="1600" dirty="0">
              <a:solidFill>
                <a:srgbClr val="FFFFFF"/>
              </a:solidFill>
            </a:endParaRPr>
          </a:p>
        </p:txBody>
      </p:sp>
      <p:grpSp>
        <p:nvGrpSpPr>
          <p:cNvPr id="33" name="Group 32"/>
          <p:cNvGrpSpPr/>
          <p:nvPr/>
        </p:nvGrpSpPr>
        <p:grpSpPr>
          <a:xfrm>
            <a:off x="4305807" y="2622266"/>
            <a:ext cx="1726101" cy="1726101"/>
            <a:chOff x="4305807" y="2622266"/>
            <a:chExt cx="1726101" cy="1726101"/>
          </a:xfrm>
        </p:grpSpPr>
        <p:sp>
          <p:nvSpPr>
            <p:cNvPr id="18" name="Rectangle 17"/>
            <p:cNvSpPr/>
            <p:nvPr/>
          </p:nvSpPr>
          <p:spPr bwMode="auto">
            <a:xfrm>
              <a:off x="4305807" y="2622266"/>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Manage costs</a:t>
              </a:r>
              <a:endParaRPr lang="en-US" dirty="0">
                <a:solidFill>
                  <a:srgbClr val="FFFFFF"/>
                </a:solidFill>
              </a:endParaRPr>
            </a:p>
          </p:txBody>
        </p:sp>
        <p:pic>
          <p:nvPicPr>
            <p:cNvPr id="29" name="Picture 7" descr="\\MAGNUM\Projects\Microsoft\Cloud Power FY12\Design\ICONS_PNG\Within_Your_Reach.png"/>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tretch>
              <a:fillRect/>
            </a:stretch>
          </p:blipFill>
          <p:spPr bwMode="auto">
            <a:xfrm>
              <a:off x="4579097" y="2874595"/>
              <a:ext cx="1186036" cy="739696"/>
            </a:xfrm>
            <a:prstGeom prst="rect">
              <a:avLst/>
            </a:prstGeom>
            <a:noFill/>
          </p:spPr>
        </p:pic>
      </p:grpSp>
      <p:grpSp>
        <p:nvGrpSpPr>
          <p:cNvPr id="34" name="Group 33"/>
          <p:cNvGrpSpPr/>
          <p:nvPr/>
        </p:nvGrpSpPr>
        <p:grpSpPr>
          <a:xfrm>
            <a:off x="6404566" y="2622266"/>
            <a:ext cx="1726101" cy="1726101"/>
            <a:chOff x="6404566" y="2622266"/>
            <a:chExt cx="1726101" cy="1726101"/>
          </a:xfrm>
        </p:grpSpPr>
        <p:sp>
          <p:nvSpPr>
            <p:cNvPr id="19" name="Rectangle 18"/>
            <p:cNvSpPr/>
            <p:nvPr/>
          </p:nvSpPr>
          <p:spPr bwMode="auto">
            <a:xfrm>
              <a:off x="6404566" y="2622266"/>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Reduce complexity</a:t>
              </a:r>
              <a:endParaRPr lang="en-US" dirty="0">
                <a:solidFill>
                  <a:srgbClr val="FFFFFF"/>
                </a:solidFill>
              </a:endParaRPr>
            </a:p>
          </p:txBody>
        </p:sp>
        <p:pic>
          <p:nvPicPr>
            <p:cNvPr id="30" name="Picture 29" descr="\\MAGNUM\Projects\Microsoft\Cloud Power FY12\Design\ICONS_PNG\Application.png"/>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6804637" y="2815829"/>
              <a:ext cx="914400" cy="914400"/>
            </a:xfrm>
            <a:prstGeom prst="rect">
              <a:avLst/>
            </a:prstGeom>
            <a:noFill/>
          </p:spPr>
        </p:pic>
      </p:grpSp>
      <p:grpSp>
        <p:nvGrpSpPr>
          <p:cNvPr id="35" name="Group 34"/>
          <p:cNvGrpSpPr/>
          <p:nvPr/>
        </p:nvGrpSpPr>
        <p:grpSpPr>
          <a:xfrm>
            <a:off x="8496810" y="2622266"/>
            <a:ext cx="1726101" cy="1726101"/>
            <a:chOff x="8496810" y="2622266"/>
            <a:chExt cx="1726101" cy="1726101"/>
          </a:xfrm>
        </p:grpSpPr>
        <p:sp>
          <p:nvSpPr>
            <p:cNvPr id="20" name="Rectangle 19"/>
            <p:cNvSpPr/>
            <p:nvPr/>
          </p:nvSpPr>
          <p:spPr bwMode="auto">
            <a:xfrm>
              <a:off x="8496810" y="2622266"/>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Office 365 ready</a:t>
              </a:r>
              <a:endParaRPr lang="en-US" dirty="0">
                <a:solidFill>
                  <a:srgbClr val="FFFFFF"/>
                </a:solidFill>
              </a:endParaRPr>
            </a:p>
          </p:txBody>
        </p:sp>
        <p:pic>
          <p:nvPicPr>
            <p:cNvPr id="31" name="Picture 6" descr="C:\Users\hannahr\Dropbox\MOD Servers Metro Icon Library\victor melniciuc\PNGs\Icons_Infrastructure-05.png"/>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8750260" y="2873205"/>
              <a:ext cx="1219200" cy="8220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5137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General PLA guidance</a:t>
            </a:r>
            <a:endParaRPr lang="en-NZ" dirty="0"/>
          </a:p>
        </p:txBody>
      </p:sp>
      <p:sp>
        <p:nvSpPr>
          <p:cNvPr id="16" name="Rectangle 15"/>
          <p:cNvSpPr/>
          <p:nvPr/>
        </p:nvSpPr>
        <p:spPr bwMode="auto">
          <a:xfrm>
            <a:off x="2213563" y="2646157"/>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Single Web Application</a:t>
            </a:r>
            <a:endParaRPr lang="en-US" dirty="0">
              <a:solidFill>
                <a:srgbClr val="FFFFFF"/>
              </a:solidFill>
            </a:endParaRPr>
          </a:p>
        </p:txBody>
      </p:sp>
      <p:grpSp>
        <p:nvGrpSpPr>
          <p:cNvPr id="5" name="Group 4"/>
          <p:cNvGrpSpPr/>
          <p:nvPr/>
        </p:nvGrpSpPr>
        <p:grpSpPr>
          <a:xfrm>
            <a:off x="8496810" y="2622266"/>
            <a:ext cx="1726101" cy="1726101"/>
            <a:chOff x="8496810" y="2622266"/>
            <a:chExt cx="1726101" cy="1726101"/>
          </a:xfrm>
        </p:grpSpPr>
        <p:sp>
          <p:nvSpPr>
            <p:cNvPr id="20" name="Rectangle 19"/>
            <p:cNvSpPr/>
            <p:nvPr/>
          </p:nvSpPr>
          <p:spPr bwMode="auto">
            <a:xfrm>
              <a:off x="8496810" y="2622266"/>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SharePoint Apps</a:t>
              </a:r>
              <a:endParaRPr lang="en-US" dirty="0">
                <a:solidFill>
                  <a:srgbClr val="FFFFFF"/>
                </a:solidFill>
              </a:endParaRPr>
            </a:p>
          </p:txBody>
        </p:sp>
        <p:sp>
          <p:nvSpPr>
            <p:cNvPr id="12" name="Freeform 23"/>
            <p:cNvSpPr>
              <a:spLocks noEditPoints="1"/>
            </p:cNvSpPr>
            <p:nvPr/>
          </p:nvSpPr>
          <p:spPr bwMode="black">
            <a:xfrm>
              <a:off x="9114030" y="2993785"/>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
        <p:nvSpPr>
          <p:cNvPr id="13" name="Freeform 79"/>
          <p:cNvSpPr>
            <a:spLocks noEditPoints="1"/>
          </p:cNvSpPr>
          <p:nvPr/>
        </p:nvSpPr>
        <p:spPr bwMode="black">
          <a:xfrm>
            <a:off x="2851764" y="2994015"/>
            <a:ext cx="449697" cy="558028"/>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p>
        </p:txBody>
      </p:sp>
      <p:grpSp>
        <p:nvGrpSpPr>
          <p:cNvPr id="3" name="Group 2"/>
          <p:cNvGrpSpPr/>
          <p:nvPr/>
        </p:nvGrpSpPr>
        <p:grpSpPr>
          <a:xfrm>
            <a:off x="4305807" y="2622266"/>
            <a:ext cx="1726101" cy="1726101"/>
            <a:chOff x="4305807" y="2622266"/>
            <a:chExt cx="1726101" cy="1726101"/>
          </a:xfrm>
        </p:grpSpPr>
        <p:sp>
          <p:nvSpPr>
            <p:cNvPr id="18" name="Rectangle 17"/>
            <p:cNvSpPr/>
            <p:nvPr/>
          </p:nvSpPr>
          <p:spPr bwMode="auto">
            <a:xfrm>
              <a:off x="4305807" y="2622266"/>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Host named site collection</a:t>
              </a:r>
              <a:endParaRPr lang="en-US" dirty="0">
                <a:solidFill>
                  <a:srgbClr val="FFFFFF"/>
                </a:solidFill>
              </a:endParaRPr>
            </a:p>
          </p:txBody>
        </p:sp>
        <p:sp>
          <p:nvSpPr>
            <p:cNvPr id="14" name="Freeform 154"/>
            <p:cNvSpPr>
              <a:spLocks noEditPoints="1"/>
            </p:cNvSpPr>
            <p:nvPr/>
          </p:nvSpPr>
          <p:spPr bwMode="black">
            <a:xfrm>
              <a:off x="4866360" y="2980592"/>
              <a:ext cx="604994" cy="604836"/>
            </a:xfrm>
            <a:custGeom>
              <a:avLst/>
              <a:gdLst>
                <a:gd name="T0" fmla="*/ 235 w 433"/>
                <a:gd name="T1" fmla="*/ 433 h 433"/>
                <a:gd name="T2" fmla="*/ 0 w 433"/>
                <a:gd name="T3" fmla="*/ 198 h 433"/>
                <a:gd name="T4" fmla="*/ 0 w 433"/>
                <a:gd name="T5" fmla="*/ 101 h 433"/>
                <a:gd name="T6" fmla="*/ 99 w 433"/>
                <a:gd name="T7" fmla="*/ 2 h 433"/>
                <a:gd name="T8" fmla="*/ 198 w 433"/>
                <a:gd name="T9" fmla="*/ 0 h 433"/>
                <a:gd name="T10" fmla="*/ 433 w 433"/>
                <a:gd name="T11" fmla="*/ 235 h 433"/>
                <a:gd name="T12" fmla="*/ 235 w 433"/>
                <a:gd name="T13" fmla="*/ 433 h 433"/>
                <a:gd name="T14" fmla="*/ 96 w 433"/>
                <a:gd name="T15" fmla="*/ 72 h 433"/>
                <a:gd name="T16" fmla="*/ 71 w 433"/>
                <a:gd name="T17" fmla="*/ 72 h 433"/>
                <a:gd name="T18" fmla="*/ 71 w 433"/>
                <a:gd name="T19" fmla="*/ 97 h 433"/>
                <a:gd name="T20" fmla="*/ 96 w 433"/>
                <a:gd name="T21" fmla="*/ 97 h 433"/>
                <a:gd name="T22" fmla="*/ 96 w 433"/>
                <a:gd name="T23" fmla="*/ 72 h 433"/>
                <a:gd name="T24" fmla="*/ 250 w 433"/>
                <a:gd name="T25" fmla="*/ 138 h 433"/>
                <a:gd name="T26" fmla="*/ 231 w 433"/>
                <a:gd name="T27" fmla="*/ 138 h 433"/>
                <a:gd name="T28" fmla="*/ 231 w 433"/>
                <a:gd name="T29" fmla="*/ 158 h 433"/>
                <a:gd name="T30" fmla="*/ 264 w 433"/>
                <a:gd name="T31" fmla="*/ 191 h 433"/>
                <a:gd name="T32" fmla="*/ 254 w 433"/>
                <a:gd name="T33" fmla="*/ 193 h 433"/>
                <a:gd name="T34" fmla="*/ 176 w 433"/>
                <a:gd name="T35" fmla="*/ 115 h 433"/>
                <a:gd name="T36" fmla="*/ 158 w 433"/>
                <a:gd name="T37" fmla="*/ 115 h 433"/>
                <a:gd name="T38" fmla="*/ 159 w 433"/>
                <a:gd name="T39" fmla="*/ 133 h 433"/>
                <a:gd name="T40" fmla="*/ 212 w 433"/>
                <a:gd name="T41" fmla="*/ 186 h 433"/>
                <a:gd name="T42" fmla="*/ 208 w 433"/>
                <a:gd name="T43" fmla="*/ 192 h 433"/>
                <a:gd name="T44" fmla="*/ 145 w 433"/>
                <a:gd name="T45" fmla="*/ 130 h 433"/>
                <a:gd name="T46" fmla="*/ 128 w 433"/>
                <a:gd name="T47" fmla="*/ 130 h 433"/>
                <a:gd name="T48" fmla="*/ 128 w 433"/>
                <a:gd name="T49" fmla="*/ 147 h 433"/>
                <a:gd name="T50" fmla="*/ 194 w 433"/>
                <a:gd name="T51" fmla="*/ 214 h 433"/>
                <a:gd name="T52" fmla="*/ 191 w 433"/>
                <a:gd name="T53" fmla="*/ 220 h 433"/>
                <a:gd name="T54" fmla="*/ 134 w 433"/>
                <a:gd name="T55" fmla="*/ 163 h 433"/>
                <a:gd name="T56" fmla="*/ 116 w 433"/>
                <a:gd name="T57" fmla="*/ 164 h 433"/>
                <a:gd name="T58" fmla="*/ 116 w 433"/>
                <a:gd name="T59" fmla="*/ 181 h 433"/>
                <a:gd name="T60" fmla="*/ 177 w 433"/>
                <a:gd name="T61" fmla="*/ 242 h 433"/>
                <a:gd name="T62" fmla="*/ 173 w 433"/>
                <a:gd name="T63" fmla="*/ 248 h 433"/>
                <a:gd name="T64" fmla="*/ 122 w 433"/>
                <a:gd name="T65" fmla="*/ 197 h 433"/>
                <a:gd name="T66" fmla="*/ 104 w 433"/>
                <a:gd name="T67" fmla="*/ 197 h 433"/>
                <a:gd name="T68" fmla="*/ 105 w 433"/>
                <a:gd name="T69" fmla="*/ 215 h 433"/>
                <a:gd name="T70" fmla="*/ 195 w 433"/>
                <a:gd name="T71" fmla="*/ 305 h 433"/>
                <a:gd name="T72" fmla="*/ 286 w 433"/>
                <a:gd name="T73" fmla="*/ 314 h 433"/>
                <a:gd name="T74" fmla="*/ 309 w 433"/>
                <a:gd name="T75" fmla="*/ 290 h 433"/>
                <a:gd name="T76" fmla="*/ 306 w 433"/>
                <a:gd name="T77" fmla="*/ 194 h 433"/>
                <a:gd name="T78" fmla="*/ 250 w 433"/>
                <a:gd name="T79" fmla="*/ 13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 h="433">
                  <a:moveTo>
                    <a:pt x="235" y="433"/>
                  </a:moveTo>
                  <a:cubicBezTo>
                    <a:pt x="0" y="198"/>
                    <a:pt x="0" y="198"/>
                    <a:pt x="0" y="198"/>
                  </a:cubicBezTo>
                  <a:cubicBezTo>
                    <a:pt x="0" y="101"/>
                    <a:pt x="0" y="101"/>
                    <a:pt x="0" y="101"/>
                  </a:cubicBezTo>
                  <a:cubicBezTo>
                    <a:pt x="99" y="2"/>
                    <a:pt x="99" y="2"/>
                    <a:pt x="99" y="2"/>
                  </a:cubicBezTo>
                  <a:cubicBezTo>
                    <a:pt x="198" y="0"/>
                    <a:pt x="198" y="0"/>
                    <a:pt x="198" y="0"/>
                  </a:cubicBezTo>
                  <a:cubicBezTo>
                    <a:pt x="433" y="235"/>
                    <a:pt x="433" y="235"/>
                    <a:pt x="433" y="235"/>
                  </a:cubicBezTo>
                  <a:lnTo>
                    <a:pt x="235" y="433"/>
                  </a:lnTo>
                  <a:close/>
                  <a:moveTo>
                    <a:pt x="96" y="72"/>
                  </a:moveTo>
                  <a:cubicBezTo>
                    <a:pt x="89" y="65"/>
                    <a:pt x="78" y="65"/>
                    <a:pt x="71" y="72"/>
                  </a:cubicBezTo>
                  <a:cubicBezTo>
                    <a:pt x="64" y="79"/>
                    <a:pt x="64" y="90"/>
                    <a:pt x="71" y="97"/>
                  </a:cubicBezTo>
                  <a:cubicBezTo>
                    <a:pt x="78" y="104"/>
                    <a:pt x="89" y="104"/>
                    <a:pt x="96" y="97"/>
                  </a:cubicBezTo>
                  <a:cubicBezTo>
                    <a:pt x="103" y="90"/>
                    <a:pt x="103" y="79"/>
                    <a:pt x="96" y="72"/>
                  </a:cubicBezTo>
                  <a:close/>
                  <a:moveTo>
                    <a:pt x="250" y="138"/>
                  </a:moveTo>
                  <a:cubicBezTo>
                    <a:pt x="245" y="133"/>
                    <a:pt x="236" y="133"/>
                    <a:pt x="231" y="138"/>
                  </a:cubicBezTo>
                  <a:cubicBezTo>
                    <a:pt x="225" y="144"/>
                    <a:pt x="225" y="153"/>
                    <a:pt x="231" y="158"/>
                  </a:cubicBezTo>
                  <a:cubicBezTo>
                    <a:pt x="264" y="191"/>
                    <a:pt x="264" y="191"/>
                    <a:pt x="264" y="191"/>
                  </a:cubicBezTo>
                  <a:cubicBezTo>
                    <a:pt x="254" y="193"/>
                    <a:pt x="254" y="193"/>
                    <a:pt x="254" y="193"/>
                  </a:cubicBezTo>
                  <a:cubicBezTo>
                    <a:pt x="176" y="115"/>
                    <a:pt x="176" y="115"/>
                    <a:pt x="176" y="115"/>
                  </a:cubicBezTo>
                  <a:cubicBezTo>
                    <a:pt x="171" y="110"/>
                    <a:pt x="163" y="110"/>
                    <a:pt x="158" y="115"/>
                  </a:cubicBezTo>
                  <a:cubicBezTo>
                    <a:pt x="153" y="120"/>
                    <a:pt x="154" y="128"/>
                    <a:pt x="159" y="133"/>
                  </a:cubicBezTo>
                  <a:cubicBezTo>
                    <a:pt x="212" y="186"/>
                    <a:pt x="212" y="186"/>
                    <a:pt x="212" y="186"/>
                  </a:cubicBezTo>
                  <a:cubicBezTo>
                    <a:pt x="208" y="192"/>
                    <a:pt x="208" y="192"/>
                    <a:pt x="208" y="192"/>
                  </a:cubicBezTo>
                  <a:cubicBezTo>
                    <a:pt x="145" y="130"/>
                    <a:pt x="145" y="130"/>
                    <a:pt x="145" y="130"/>
                  </a:cubicBezTo>
                  <a:cubicBezTo>
                    <a:pt x="140" y="125"/>
                    <a:pt x="132" y="125"/>
                    <a:pt x="128" y="130"/>
                  </a:cubicBezTo>
                  <a:cubicBezTo>
                    <a:pt x="123" y="135"/>
                    <a:pt x="123" y="143"/>
                    <a:pt x="128" y="147"/>
                  </a:cubicBezTo>
                  <a:cubicBezTo>
                    <a:pt x="194" y="214"/>
                    <a:pt x="194" y="214"/>
                    <a:pt x="194" y="214"/>
                  </a:cubicBezTo>
                  <a:cubicBezTo>
                    <a:pt x="191" y="220"/>
                    <a:pt x="191" y="220"/>
                    <a:pt x="191" y="220"/>
                  </a:cubicBezTo>
                  <a:cubicBezTo>
                    <a:pt x="134" y="163"/>
                    <a:pt x="134" y="163"/>
                    <a:pt x="134" y="163"/>
                  </a:cubicBezTo>
                  <a:cubicBezTo>
                    <a:pt x="129" y="159"/>
                    <a:pt x="121" y="159"/>
                    <a:pt x="116" y="164"/>
                  </a:cubicBezTo>
                  <a:cubicBezTo>
                    <a:pt x="111" y="168"/>
                    <a:pt x="111" y="176"/>
                    <a:pt x="116" y="181"/>
                  </a:cubicBezTo>
                  <a:cubicBezTo>
                    <a:pt x="177" y="242"/>
                    <a:pt x="177" y="242"/>
                    <a:pt x="177" y="242"/>
                  </a:cubicBezTo>
                  <a:cubicBezTo>
                    <a:pt x="173" y="248"/>
                    <a:pt x="173" y="248"/>
                    <a:pt x="173" y="248"/>
                  </a:cubicBezTo>
                  <a:cubicBezTo>
                    <a:pt x="122" y="197"/>
                    <a:pt x="122" y="197"/>
                    <a:pt x="122" y="197"/>
                  </a:cubicBezTo>
                  <a:cubicBezTo>
                    <a:pt x="117" y="192"/>
                    <a:pt x="109" y="192"/>
                    <a:pt x="104" y="197"/>
                  </a:cubicBezTo>
                  <a:cubicBezTo>
                    <a:pt x="99" y="202"/>
                    <a:pt x="100" y="210"/>
                    <a:pt x="105" y="215"/>
                  </a:cubicBezTo>
                  <a:cubicBezTo>
                    <a:pt x="195" y="305"/>
                    <a:pt x="195" y="305"/>
                    <a:pt x="195" y="305"/>
                  </a:cubicBezTo>
                  <a:cubicBezTo>
                    <a:pt x="228" y="338"/>
                    <a:pt x="268" y="332"/>
                    <a:pt x="286" y="314"/>
                  </a:cubicBezTo>
                  <a:cubicBezTo>
                    <a:pt x="287" y="312"/>
                    <a:pt x="305" y="294"/>
                    <a:pt x="309" y="290"/>
                  </a:cubicBezTo>
                  <a:cubicBezTo>
                    <a:pt x="333" y="266"/>
                    <a:pt x="333" y="221"/>
                    <a:pt x="306" y="194"/>
                  </a:cubicBezTo>
                  <a:lnTo>
                    <a:pt x="25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grpSp>
        <p:nvGrpSpPr>
          <p:cNvPr id="4" name="Group 3"/>
          <p:cNvGrpSpPr/>
          <p:nvPr/>
        </p:nvGrpSpPr>
        <p:grpSpPr>
          <a:xfrm>
            <a:off x="6404566" y="2622266"/>
            <a:ext cx="1726101" cy="1726101"/>
            <a:chOff x="6404566" y="2622266"/>
            <a:chExt cx="1726101" cy="1726101"/>
          </a:xfrm>
        </p:grpSpPr>
        <p:sp>
          <p:nvSpPr>
            <p:cNvPr id="19" name="Rectangle 18"/>
            <p:cNvSpPr/>
            <p:nvPr/>
          </p:nvSpPr>
          <p:spPr bwMode="auto">
            <a:xfrm>
              <a:off x="6404566" y="2622266"/>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sz="1600" dirty="0" smtClean="0">
                  <a:solidFill>
                    <a:srgbClr val="FFFFFF"/>
                  </a:solidFill>
                </a:rPr>
                <a:t>One Application Pool for Services</a:t>
              </a:r>
              <a:endParaRPr lang="en-US" sz="1600" dirty="0">
                <a:solidFill>
                  <a:srgbClr val="FFFFFF"/>
                </a:solidFill>
              </a:endParaRPr>
            </a:p>
          </p:txBody>
        </p:sp>
        <p:grpSp>
          <p:nvGrpSpPr>
            <p:cNvPr id="15" name="Group 14"/>
            <p:cNvGrpSpPr/>
            <p:nvPr/>
          </p:nvGrpSpPr>
          <p:grpSpPr bwMode="black">
            <a:xfrm>
              <a:off x="6907000" y="2965290"/>
              <a:ext cx="721231" cy="586753"/>
              <a:chOff x="5184775" y="225425"/>
              <a:chExt cx="1500188" cy="1220788"/>
            </a:xfrm>
            <a:solidFill>
              <a:srgbClr val="FFFFFF"/>
            </a:solidFill>
          </p:grpSpPr>
          <p:sp>
            <p:nvSpPr>
              <p:cNvPr id="17"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spTree>
    <p:extLst>
      <p:ext uri="{BB962C8B-B14F-4D97-AF65-F5344CB8AC3E}">
        <p14:creationId xmlns:p14="http://schemas.microsoft.com/office/powerpoint/2010/main" val="1017145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Other Considerations</a:t>
            </a:r>
            <a:endParaRPr lang="en-NZ" dirty="0"/>
          </a:p>
        </p:txBody>
      </p:sp>
    </p:spTree>
    <p:extLst>
      <p:ext uri="{BB962C8B-B14F-4D97-AF65-F5344CB8AC3E}">
        <p14:creationId xmlns:p14="http://schemas.microsoft.com/office/powerpoint/2010/main" val="135122410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mtClean="0"/>
              <a:t>Governance Overview</a:t>
            </a:r>
            <a:endParaRPr lang="en-US" dirty="0"/>
          </a:p>
        </p:txBody>
      </p:sp>
      <p:sp>
        <p:nvSpPr>
          <p:cNvPr id="11" name="Rounded Rectangle 10"/>
          <p:cNvSpPr/>
          <p:nvPr/>
        </p:nvSpPr>
        <p:spPr bwMode="auto">
          <a:xfrm>
            <a:off x="1189037" y="1592262"/>
            <a:ext cx="3048000" cy="4495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398" fontAlgn="base">
              <a:spcBef>
                <a:spcPct val="0"/>
              </a:spcBef>
              <a:spcAft>
                <a:spcPct val="0"/>
              </a:spcAft>
            </a:pPr>
            <a:r>
              <a:rPr lang="en-NZ" sz="3200" dirty="0" smtClean="0">
                <a:gradFill>
                  <a:gsLst>
                    <a:gs pos="16814">
                      <a:srgbClr val="FFFFFF"/>
                    </a:gs>
                    <a:gs pos="46000">
                      <a:srgbClr val="FFFFFF"/>
                    </a:gs>
                  </a:gsLst>
                  <a:lin ang="5400000" scaled="0"/>
                </a:gradFill>
              </a:rPr>
              <a:t>Technical</a:t>
            </a:r>
            <a:endParaRPr lang="en-NZ" sz="3200" dirty="0">
              <a:gradFill>
                <a:gsLst>
                  <a:gs pos="16814">
                    <a:srgbClr val="FFFFFF"/>
                  </a:gs>
                  <a:gs pos="46000">
                    <a:srgbClr val="FFFFFF"/>
                  </a:gs>
                </a:gsLst>
                <a:lin ang="5400000" scaled="0"/>
              </a:gradFill>
            </a:endParaRPr>
          </a:p>
        </p:txBody>
      </p:sp>
      <p:sp>
        <p:nvSpPr>
          <p:cNvPr id="13" name="Rounded Rectangle 12"/>
          <p:cNvSpPr/>
          <p:nvPr/>
        </p:nvSpPr>
        <p:spPr bwMode="auto">
          <a:xfrm>
            <a:off x="4694237" y="1592262"/>
            <a:ext cx="3048000" cy="4495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398" fontAlgn="base">
              <a:spcBef>
                <a:spcPct val="0"/>
              </a:spcBef>
              <a:spcAft>
                <a:spcPct val="0"/>
              </a:spcAft>
            </a:pPr>
            <a:r>
              <a:rPr lang="en-NZ" sz="3200" dirty="0" smtClean="0">
                <a:gradFill>
                  <a:gsLst>
                    <a:gs pos="16814">
                      <a:srgbClr val="FFFFFF"/>
                    </a:gs>
                    <a:gs pos="46000">
                      <a:srgbClr val="FFFFFF"/>
                    </a:gs>
                  </a:gsLst>
                  <a:lin ang="5400000" scaled="0"/>
                </a:gradFill>
              </a:rPr>
              <a:t>Process</a:t>
            </a:r>
            <a:endParaRPr lang="en-NZ" sz="3200" dirty="0">
              <a:gradFill>
                <a:gsLst>
                  <a:gs pos="16814">
                    <a:srgbClr val="FFFFFF"/>
                  </a:gs>
                  <a:gs pos="46000">
                    <a:srgbClr val="FFFFFF"/>
                  </a:gs>
                </a:gsLst>
                <a:lin ang="5400000" scaled="0"/>
              </a:gradFill>
            </a:endParaRPr>
          </a:p>
        </p:txBody>
      </p:sp>
      <p:sp>
        <p:nvSpPr>
          <p:cNvPr id="14" name="Rounded Rectangle 13"/>
          <p:cNvSpPr/>
          <p:nvPr/>
        </p:nvSpPr>
        <p:spPr bwMode="auto">
          <a:xfrm>
            <a:off x="8199437" y="1592262"/>
            <a:ext cx="3048000" cy="449580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398" fontAlgn="base">
              <a:spcBef>
                <a:spcPct val="0"/>
              </a:spcBef>
              <a:spcAft>
                <a:spcPct val="0"/>
              </a:spcAft>
            </a:pPr>
            <a:r>
              <a:rPr lang="en-NZ" sz="3200" dirty="0" smtClean="0">
                <a:gradFill>
                  <a:gsLst>
                    <a:gs pos="16814">
                      <a:srgbClr val="FFFFFF"/>
                    </a:gs>
                    <a:gs pos="46000">
                      <a:srgbClr val="FFFFFF"/>
                    </a:gs>
                  </a:gsLst>
                  <a:lin ang="5400000" scaled="0"/>
                </a:gradFill>
              </a:rPr>
              <a:t>Guidance</a:t>
            </a:r>
            <a:endParaRPr lang="en-NZ" sz="3200" dirty="0">
              <a:gradFill>
                <a:gsLst>
                  <a:gs pos="16814">
                    <a:srgbClr val="FFFFFF"/>
                  </a:gs>
                  <a:gs pos="46000">
                    <a:srgbClr val="FFFFFF"/>
                  </a:gs>
                </a:gsLst>
                <a:lin ang="5400000" scaled="0"/>
              </a:gradFill>
            </a:endParaRPr>
          </a:p>
        </p:txBody>
      </p:sp>
      <p:sp>
        <p:nvSpPr>
          <p:cNvPr id="12" name="Rounded Rectangle 11"/>
          <p:cNvSpPr/>
          <p:nvPr/>
        </p:nvSpPr>
        <p:spPr bwMode="auto">
          <a:xfrm>
            <a:off x="1646238" y="2620962"/>
            <a:ext cx="2133598" cy="12192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800" dirty="0" smtClean="0">
                <a:gradFill>
                  <a:gsLst>
                    <a:gs pos="16814">
                      <a:srgbClr val="FFFFFF"/>
                    </a:gs>
                    <a:gs pos="46000">
                      <a:srgbClr val="FFFFFF"/>
                    </a:gs>
                  </a:gsLst>
                  <a:lin ang="5400000" scaled="0"/>
                </a:gradFill>
              </a:rPr>
              <a:t>Can</a:t>
            </a:r>
            <a:endParaRPr lang="en-NZ" sz="2800" dirty="0">
              <a:gradFill>
                <a:gsLst>
                  <a:gs pos="16814">
                    <a:srgbClr val="FFFFFF"/>
                  </a:gs>
                  <a:gs pos="46000">
                    <a:srgbClr val="FFFFFF"/>
                  </a:gs>
                </a:gsLst>
                <a:lin ang="5400000" scaled="0"/>
              </a:gradFill>
            </a:endParaRPr>
          </a:p>
        </p:txBody>
      </p:sp>
      <p:sp>
        <p:nvSpPr>
          <p:cNvPr id="16" name="Rounded Rectangle 15"/>
          <p:cNvSpPr/>
          <p:nvPr/>
        </p:nvSpPr>
        <p:spPr bwMode="auto">
          <a:xfrm>
            <a:off x="1646238" y="4297362"/>
            <a:ext cx="2133598" cy="12192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800" dirty="0" smtClean="0">
                <a:gradFill>
                  <a:gsLst>
                    <a:gs pos="16814">
                      <a:srgbClr val="FFFFFF"/>
                    </a:gs>
                    <a:gs pos="46000">
                      <a:srgbClr val="FFFFFF"/>
                    </a:gs>
                  </a:gsLst>
                  <a:lin ang="5400000" scaled="0"/>
                </a:gradFill>
              </a:rPr>
              <a:t> Can Not</a:t>
            </a:r>
            <a:endParaRPr lang="en-NZ" sz="2800" dirty="0">
              <a:gradFill>
                <a:gsLst>
                  <a:gs pos="16814">
                    <a:srgbClr val="FFFFFF"/>
                  </a:gs>
                  <a:gs pos="46000">
                    <a:srgbClr val="FFFFFF"/>
                  </a:gs>
                </a:gsLst>
                <a:lin ang="5400000" scaled="0"/>
              </a:gradFill>
            </a:endParaRPr>
          </a:p>
        </p:txBody>
      </p:sp>
      <p:sp>
        <p:nvSpPr>
          <p:cNvPr id="17" name="Rounded Rectangle 16"/>
          <p:cNvSpPr/>
          <p:nvPr/>
        </p:nvSpPr>
        <p:spPr bwMode="auto">
          <a:xfrm>
            <a:off x="5151438" y="2632074"/>
            <a:ext cx="2133598" cy="12192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800" dirty="0" smtClean="0">
                <a:gradFill>
                  <a:gsLst>
                    <a:gs pos="16814">
                      <a:srgbClr val="FFFFFF"/>
                    </a:gs>
                    <a:gs pos="46000">
                      <a:srgbClr val="FFFFFF"/>
                    </a:gs>
                  </a:gsLst>
                  <a:lin ang="5400000" scaled="0"/>
                </a:gradFill>
              </a:rPr>
              <a:t>May</a:t>
            </a:r>
            <a:endParaRPr lang="en-NZ" sz="2800" dirty="0">
              <a:gradFill>
                <a:gsLst>
                  <a:gs pos="16814">
                    <a:srgbClr val="FFFFFF"/>
                  </a:gs>
                  <a:gs pos="46000">
                    <a:srgbClr val="FFFFFF"/>
                  </a:gs>
                </a:gsLst>
                <a:lin ang="5400000" scaled="0"/>
              </a:gradFill>
            </a:endParaRPr>
          </a:p>
        </p:txBody>
      </p:sp>
      <p:sp>
        <p:nvSpPr>
          <p:cNvPr id="18" name="Rounded Rectangle 17"/>
          <p:cNvSpPr/>
          <p:nvPr/>
        </p:nvSpPr>
        <p:spPr bwMode="auto">
          <a:xfrm>
            <a:off x="5151438" y="4297362"/>
            <a:ext cx="2133598" cy="12192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800" dirty="0" smtClean="0">
                <a:gradFill>
                  <a:gsLst>
                    <a:gs pos="16814">
                      <a:srgbClr val="FFFFFF"/>
                    </a:gs>
                    <a:gs pos="46000">
                      <a:srgbClr val="FFFFFF"/>
                    </a:gs>
                  </a:gsLst>
                  <a:lin ang="5400000" scaled="0"/>
                </a:gradFill>
              </a:rPr>
              <a:t>May Not</a:t>
            </a:r>
            <a:endParaRPr lang="en-NZ" sz="2800" dirty="0">
              <a:gradFill>
                <a:gsLst>
                  <a:gs pos="16814">
                    <a:srgbClr val="FFFFFF"/>
                  </a:gs>
                  <a:gs pos="46000">
                    <a:srgbClr val="FFFFFF"/>
                  </a:gs>
                </a:gsLst>
                <a:lin ang="5400000" scaled="0"/>
              </a:gradFill>
            </a:endParaRPr>
          </a:p>
        </p:txBody>
      </p:sp>
      <p:sp>
        <p:nvSpPr>
          <p:cNvPr id="19" name="Rounded Rectangle 18"/>
          <p:cNvSpPr/>
          <p:nvPr/>
        </p:nvSpPr>
        <p:spPr bwMode="auto">
          <a:xfrm>
            <a:off x="8656638" y="2632074"/>
            <a:ext cx="2133598" cy="12192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800" dirty="0" smtClean="0">
                <a:gradFill>
                  <a:gsLst>
                    <a:gs pos="16814">
                      <a:srgbClr val="FFFFFF"/>
                    </a:gs>
                    <a:gs pos="46000">
                      <a:srgbClr val="FFFFFF"/>
                    </a:gs>
                  </a:gsLst>
                  <a:lin ang="5400000" scaled="0"/>
                </a:gradFill>
              </a:rPr>
              <a:t>Should</a:t>
            </a:r>
            <a:endParaRPr lang="en-NZ" sz="2800" dirty="0">
              <a:gradFill>
                <a:gsLst>
                  <a:gs pos="16814">
                    <a:srgbClr val="FFFFFF"/>
                  </a:gs>
                  <a:gs pos="46000">
                    <a:srgbClr val="FFFFFF"/>
                  </a:gs>
                </a:gsLst>
                <a:lin ang="5400000" scaled="0"/>
              </a:gradFill>
            </a:endParaRPr>
          </a:p>
        </p:txBody>
      </p:sp>
      <p:sp>
        <p:nvSpPr>
          <p:cNvPr id="20" name="Rounded Rectangle 19"/>
          <p:cNvSpPr/>
          <p:nvPr/>
        </p:nvSpPr>
        <p:spPr bwMode="auto">
          <a:xfrm>
            <a:off x="8656638" y="4281486"/>
            <a:ext cx="2133598" cy="12192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800" dirty="0" smtClean="0">
                <a:gradFill>
                  <a:gsLst>
                    <a:gs pos="16814">
                      <a:srgbClr val="FFFFFF"/>
                    </a:gs>
                    <a:gs pos="46000">
                      <a:srgbClr val="FFFFFF"/>
                    </a:gs>
                  </a:gsLst>
                  <a:lin ang="5400000" scaled="0"/>
                </a:gradFill>
              </a:rPr>
              <a:t>Should Not</a:t>
            </a:r>
            <a:endParaRPr lang="en-NZ" sz="28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86663571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Policies</a:t>
            </a:r>
            <a:endParaRPr lang="en-US" dirty="0"/>
          </a:p>
        </p:txBody>
      </p:sp>
      <p:sp>
        <p:nvSpPr>
          <p:cNvPr id="3" name="Content Placeholder 2"/>
          <p:cNvSpPr>
            <a:spLocks noGrp="1"/>
          </p:cNvSpPr>
          <p:nvPr>
            <p:ph idx="4294967295"/>
          </p:nvPr>
        </p:nvSpPr>
        <p:spPr>
          <a:xfrm>
            <a:off x="275483" y="1212851"/>
            <a:ext cx="11885512" cy="2228302"/>
          </a:xfrm>
          <a:prstGeom prst="rect">
            <a:avLst/>
          </a:prstGeom>
        </p:spPr>
        <p:txBody>
          <a:bodyPr>
            <a:noAutofit/>
          </a:bodyPr>
          <a:lstStyle/>
          <a:p>
            <a:pPr marL="0" indent="0">
              <a:buNone/>
            </a:pPr>
            <a:r>
              <a:rPr lang="en-NZ" sz="3264" dirty="0"/>
              <a:t>The Test, Pre-Production, and Production environments </a:t>
            </a:r>
            <a:r>
              <a:rPr lang="en-NZ" sz="3264" b="1" i="1" dirty="0">
                <a:solidFill>
                  <a:schemeClr val="tx2"/>
                </a:solidFill>
              </a:rPr>
              <a:t>can</a:t>
            </a:r>
            <a:r>
              <a:rPr lang="en-NZ" sz="3264" dirty="0"/>
              <a:t> automatically receive and install updates from Windows Update.</a:t>
            </a:r>
          </a:p>
          <a:p>
            <a:pPr marL="0" indent="0">
              <a:buNone/>
            </a:pPr>
            <a:endParaRPr lang="en-US" sz="3264" dirty="0"/>
          </a:p>
          <a:p>
            <a:pPr marL="0" indent="0">
              <a:buNone/>
            </a:pPr>
            <a:r>
              <a:rPr lang="en-NZ" sz="3264" dirty="0"/>
              <a:t>Customisations that are full trust solutions </a:t>
            </a:r>
            <a:r>
              <a:rPr lang="en-NZ" sz="3264" b="1" i="1" dirty="0">
                <a:solidFill>
                  <a:schemeClr val="tx2"/>
                </a:solidFill>
              </a:rPr>
              <a:t>may not</a:t>
            </a:r>
            <a:r>
              <a:rPr lang="en-NZ" sz="3264" dirty="0"/>
              <a:t> be deployed into the Client-X environment unless the release notes contain a valid business reason and justification (as to why it is a full trust solution).</a:t>
            </a:r>
          </a:p>
          <a:p>
            <a:pPr marL="0" indent="0">
              <a:buNone/>
            </a:pPr>
            <a:endParaRPr lang="en-NZ" sz="3264" dirty="0"/>
          </a:p>
          <a:p>
            <a:pPr marL="0" indent="0">
              <a:buNone/>
            </a:pPr>
            <a:r>
              <a:rPr lang="en-NZ" sz="3264" dirty="0"/>
              <a:t>All</a:t>
            </a:r>
            <a:r>
              <a:rPr lang="en-NZ" sz="3264"/>
              <a:t> </a:t>
            </a:r>
            <a:r>
              <a:rPr lang="en-NZ" sz="3264" dirty="0"/>
              <a:t>Site </a:t>
            </a:r>
            <a:r>
              <a:rPr lang="en-NZ" sz="3264"/>
              <a:t>Collections </a:t>
            </a:r>
            <a:r>
              <a:rPr lang="en-NZ" sz="3264" b="1" i="1">
                <a:solidFill>
                  <a:schemeClr val="tx2"/>
                </a:solidFill>
              </a:rPr>
              <a:t>should</a:t>
            </a:r>
            <a:r>
              <a:rPr lang="en-NZ" sz="3264"/>
              <a:t> </a:t>
            </a:r>
            <a:r>
              <a:rPr lang="en-NZ" sz="3264" dirty="0"/>
              <a:t>have</a:t>
            </a:r>
            <a:r>
              <a:rPr lang="en-NZ" sz="3264"/>
              <a:t> </a:t>
            </a:r>
            <a:r>
              <a:rPr lang="en-NZ" sz="3264" dirty="0"/>
              <a:t>at least </a:t>
            </a:r>
            <a:r>
              <a:rPr lang="en-NZ" sz="3264"/>
              <a:t>two Owners.</a:t>
            </a:r>
            <a:endParaRPr lang="en-US" sz="3264" dirty="0"/>
          </a:p>
          <a:p>
            <a:pPr marL="0" indent="0">
              <a:buNone/>
            </a:pPr>
            <a:endParaRPr lang="en-US" sz="3264" dirty="0"/>
          </a:p>
        </p:txBody>
      </p:sp>
      <p:sp>
        <p:nvSpPr>
          <p:cNvPr id="4" name="TextBox 3"/>
          <p:cNvSpPr txBox="1"/>
          <p:nvPr/>
        </p:nvSpPr>
        <p:spPr>
          <a:xfrm>
            <a:off x="11844325" y="6532860"/>
            <a:ext cx="539250" cy="461665"/>
          </a:xfrm>
          <a:prstGeom prst="rect">
            <a:avLst/>
          </a:prstGeom>
          <a:noFill/>
        </p:spPr>
        <p:txBody>
          <a:bodyPr wrap="none" lIns="182880" tIns="146304" rIns="182880" bIns="146304" rtlCol="0">
            <a:spAutoFit/>
          </a:bodyPr>
          <a:lstStyle/>
          <a:p>
            <a:pPr>
              <a:lnSpc>
                <a:spcPct val="90000"/>
              </a:lnSpc>
              <a:spcAft>
                <a:spcPts val="600"/>
              </a:spcAft>
            </a:pPr>
            <a:r>
              <a:rPr lang="en-NZ" sz="1200" dirty="0" smtClean="0">
                <a:gradFill>
                  <a:gsLst>
                    <a:gs pos="2917">
                      <a:schemeClr val="tx1"/>
                    </a:gs>
                    <a:gs pos="30000">
                      <a:schemeClr val="tx1"/>
                    </a:gs>
                  </a:gsLst>
                  <a:lin ang="5400000" scaled="0"/>
                </a:gradFill>
              </a:rPr>
              <a:t>BS</a:t>
            </a:r>
          </a:p>
        </p:txBody>
      </p:sp>
    </p:spTree>
    <p:extLst>
      <p:ext uri="{BB962C8B-B14F-4D97-AF65-F5344CB8AC3E}">
        <p14:creationId xmlns:p14="http://schemas.microsoft.com/office/powerpoint/2010/main" val="24017973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Disaster recovery</a:t>
            </a:r>
            <a:endParaRPr lang="en-NZ" dirty="0"/>
          </a:p>
        </p:txBody>
      </p:sp>
      <p:sp>
        <p:nvSpPr>
          <p:cNvPr id="5" name="Rectangle 4"/>
          <p:cNvSpPr/>
          <p:nvPr/>
        </p:nvSpPr>
        <p:spPr bwMode="auto">
          <a:xfrm>
            <a:off x="1951037" y="2395918"/>
            <a:ext cx="2202688" cy="2202688"/>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smtClean="0">
                <a:solidFill>
                  <a:schemeClr val="tx1"/>
                </a:solidFill>
              </a:rPr>
              <a:t>DR environment</a:t>
            </a:r>
            <a:endParaRPr lang="en-NZ" sz="2040" dirty="0">
              <a:solidFill>
                <a:schemeClr val="tx1"/>
              </a:solidFill>
            </a:endParaRPr>
          </a:p>
        </p:txBody>
      </p:sp>
      <p:grpSp>
        <p:nvGrpSpPr>
          <p:cNvPr id="13" name="Group 12"/>
          <p:cNvGrpSpPr/>
          <p:nvPr/>
        </p:nvGrpSpPr>
        <p:grpSpPr>
          <a:xfrm>
            <a:off x="8395027" y="2395918"/>
            <a:ext cx="2202688" cy="2202688"/>
            <a:chOff x="8840217" y="2435090"/>
            <a:chExt cx="2159694" cy="2159694"/>
          </a:xfrm>
        </p:grpSpPr>
        <p:sp>
          <p:nvSpPr>
            <p:cNvPr id="14" name="Rectangle 13"/>
            <p:cNvSpPr/>
            <p:nvPr/>
          </p:nvSpPr>
          <p:spPr bwMode="auto">
            <a:xfrm>
              <a:off x="8840217" y="2435090"/>
              <a:ext cx="2159694" cy="2159694"/>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smtClean="0">
                  <a:solidFill>
                    <a:schemeClr val="tx1"/>
                  </a:solidFill>
                </a:rPr>
                <a:t>Regular DR drill exercise</a:t>
              </a:r>
              <a:endParaRPr lang="en-NZ" sz="2040" dirty="0">
                <a:solidFill>
                  <a:schemeClr val="tx1"/>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7639" y="2700386"/>
              <a:ext cx="1055437" cy="929925"/>
            </a:xfrm>
            <a:prstGeom prst="rect">
              <a:avLst/>
            </a:prstGeom>
          </p:spPr>
        </p:pic>
      </p:grpSp>
      <p:pic>
        <p:nvPicPr>
          <p:cNvPr id="18" name="Picture 4" descr="\\MAGNUM\Projects\Microsoft\Cloud Power FY12\Design\Icons\PNGs\Business_outline.png"/>
          <p:cNvPicPr>
            <a:picLocks noChangeAspect="1" noChangeArrowheads="1"/>
          </p:cNvPicPr>
          <p:nvPr/>
        </p:nvPicPr>
        <p:blipFill>
          <a:blip r:embed="rId4" cstate="print">
            <a:duotone>
              <a:prstClr val="black"/>
              <a:srgbClr val="F2F2F2">
                <a:tint val="45000"/>
                <a:satMod val="400000"/>
              </a:srgbClr>
            </a:duotone>
          </a:blip>
          <a:srcRect/>
          <a:stretch>
            <a:fillRect/>
          </a:stretch>
        </p:blipFill>
        <p:spPr bwMode="auto">
          <a:xfrm>
            <a:off x="2217346" y="2506662"/>
            <a:ext cx="1530970" cy="1530970"/>
          </a:xfrm>
          <a:prstGeom prst="rect">
            <a:avLst/>
          </a:prstGeom>
          <a:noFill/>
        </p:spPr>
      </p:pic>
      <p:grpSp>
        <p:nvGrpSpPr>
          <p:cNvPr id="10" name="Group 9"/>
          <p:cNvGrpSpPr/>
          <p:nvPr/>
        </p:nvGrpSpPr>
        <p:grpSpPr>
          <a:xfrm>
            <a:off x="5173032" y="2395918"/>
            <a:ext cx="2202688" cy="2202688"/>
            <a:chOff x="5173032" y="2395918"/>
            <a:chExt cx="2202688" cy="2202688"/>
          </a:xfrm>
        </p:grpSpPr>
        <p:sp>
          <p:nvSpPr>
            <p:cNvPr id="8" name="Rectangle 7"/>
            <p:cNvSpPr/>
            <p:nvPr/>
          </p:nvSpPr>
          <p:spPr bwMode="auto">
            <a:xfrm>
              <a:off x="5173032" y="2395918"/>
              <a:ext cx="2202688" cy="2202688"/>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2040" dirty="0" smtClean="0">
                  <a:solidFill>
                    <a:schemeClr val="tx1"/>
                  </a:solidFill>
                </a:rPr>
                <a:t>A tested DR plan</a:t>
              </a:r>
              <a:endParaRPr lang="en-NZ" sz="2040" dirty="0">
                <a:solidFill>
                  <a:schemeClr val="tx1"/>
                </a:solidFill>
              </a:endParaRPr>
            </a:p>
          </p:txBody>
        </p:sp>
        <p:sp>
          <p:nvSpPr>
            <p:cNvPr id="19" name="Freeform 18"/>
            <p:cNvSpPr>
              <a:spLocks noEditPoints="1"/>
            </p:cNvSpPr>
            <p:nvPr/>
          </p:nvSpPr>
          <p:spPr bwMode="black">
            <a:xfrm>
              <a:off x="5821193" y="2719268"/>
              <a:ext cx="778044" cy="949206"/>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3879374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Technical implementation</a:t>
            </a:r>
            <a:endParaRPr lang="en-NZ" dirty="0"/>
          </a:p>
        </p:txBody>
      </p:sp>
      <p:sp>
        <p:nvSpPr>
          <p:cNvPr id="5" name="Rectangle 4"/>
          <p:cNvSpPr/>
          <p:nvPr/>
        </p:nvSpPr>
        <p:spPr bwMode="auto">
          <a:xfrm>
            <a:off x="1978977" y="2395918"/>
            <a:ext cx="2202688" cy="2202688"/>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a:solidFill>
                  <a:schemeClr val="tx1"/>
                </a:solidFill>
              </a:rPr>
              <a:t>Https </a:t>
            </a:r>
          </a:p>
        </p:txBody>
      </p:sp>
      <p:sp>
        <p:nvSpPr>
          <p:cNvPr id="13" name="Freeform 12"/>
          <p:cNvSpPr>
            <a:spLocks noEditPoints="1"/>
          </p:cNvSpPr>
          <p:nvPr/>
        </p:nvSpPr>
        <p:spPr bwMode="black">
          <a:xfrm>
            <a:off x="2636837" y="2674800"/>
            <a:ext cx="683754" cy="947960"/>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a:p>
        </p:txBody>
      </p:sp>
      <p:grpSp>
        <p:nvGrpSpPr>
          <p:cNvPr id="43" name="Group 42"/>
          <p:cNvGrpSpPr/>
          <p:nvPr/>
        </p:nvGrpSpPr>
        <p:grpSpPr>
          <a:xfrm>
            <a:off x="5116893" y="2395918"/>
            <a:ext cx="2202688" cy="2202688"/>
            <a:chOff x="5116893" y="2395918"/>
            <a:chExt cx="2202688" cy="2202688"/>
          </a:xfrm>
        </p:grpSpPr>
        <p:sp>
          <p:nvSpPr>
            <p:cNvPr id="8" name="Rectangle 7"/>
            <p:cNvSpPr/>
            <p:nvPr/>
          </p:nvSpPr>
          <p:spPr bwMode="auto">
            <a:xfrm>
              <a:off x="5116893" y="2395918"/>
              <a:ext cx="2202688" cy="2202688"/>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2040" dirty="0" smtClean="0">
                  <a:solidFill>
                    <a:schemeClr val="tx1"/>
                  </a:solidFill>
                </a:rPr>
                <a:t>Database </a:t>
              </a:r>
              <a:r>
                <a:rPr lang="en-NZ" sz="2040" dirty="0">
                  <a:solidFill>
                    <a:schemeClr val="tx1"/>
                  </a:solidFill>
                </a:rPr>
                <a:t>naming convention </a:t>
              </a:r>
            </a:p>
          </p:txBody>
        </p:sp>
        <p:grpSp>
          <p:nvGrpSpPr>
            <p:cNvPr id="14" name="Group 13"/>
            <p:cNvGrpSpPr/>
            <p:nvPr/>
          </p:nvGrpSpPr>
          <p:grpSpPr bwMode="black">
            <a:xfrm>
              <a:off x="5711629" y="2743090"/>
              <a:ext cx="1013216" cy="879670"/>
              <a:chOff x="2462213" y="1598613"/>
              <a:chExt cx="4222750" cy="3667125"/>
            </a:xfrm>
          </p:grpSpPr>
          <p:sp>
            <p:nvSpPr>
              <p:cNvPr id="15"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44" name="Group 43"/>
          <p:cNvGrpSpPr/>
          <p:nvPr/>
        </p:nvGrpSpPr>
        <p:grpSpPr>
          <a:xfrm>
            <a:off x="8254809" y="2395918"/>
            <a:ext cx="2202688" cy="2202688"/>
            <a:chOff x="8254809" y="2395918"/>
            <a:chExt cx="2202688" cy="2202688"/>
          </a:xfrm>
        </p:grpSpPr>
        <p:sp>
          <p:nvSpPr>
            <p:cNvPr id="11" name="Rectangle 10"/>
            <p:cNvSpPr/>
            <p:nvPr/>
          </p:nvSpPr>
          <p:spPr bwMode="auto">
            <a:xfrm>
              <a:off x="8254809" y="2395918"/>
              <a:ext cx="2202688" cy="220268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2040" dirty="0" smtClean="0">
                  <a:solidFill>
                    <a:schemeClr val="tx1"/>
                  </a:solidFill>
                </a:rPr>
                <a:t>No </a:t>
              </a:r>
              <a:r>
                <a:rPr lang="en-NZ" sz="2040" dirty="0">
                  <a:solidFill>
                    <a:schemeClr val="tx1"/>
                  </a:solidFill>
                </a:rPr>
                <a:t>l</a:t>
              </a:r>
              <a:r>
                <a:rPr lang="en-NZ" sz="2040" dirty="0" smtClean="0">
                  <a:solidFill>
                    <a:schemeClr val="tx1"/>
                  </a:solidFill>
                </a:rPr>
                <a:t>ocal Administrators</a:t>
              </a:r>
              <a:endParaRPr lang="en-NZ" sz="2040" dirty="0">
                <a:solidFill>
                  <a:schemeClr val="tx1"/>
                </a:solidFill>
              </a:endParaRPr>
            </a:p>
          </p:txBody>
        </p:sp>
        <p:pic>
          <p:nvPicPr>
            <p:cNvPr id="41" name="Picture 6" descr="\\MAGNUM\Projects\Microsoft\Cloud Power FY12\Design\ICONS_PNG\Flexible_Workspace.png"/>
            <p:cNvPicPr>
              <a:picLocks noChangeAspect="1" noChangeArrowheads="1"/>
            </p:cNvPicPr>
            <p:nvPr/>
          </p:nvPicPr>
          <p:blipFill>
            <a:blip r:embed="rId2" cstate="print">
              <a:lum bright="100000"/>
            </a:blip>
            <a:srcRect r="63636"/>
            <a:stretch>
              <a:fillRect/>
            </a:stretch>
          </p:blipFill>
          <p:spPr bwMode="auto">
            <a:xfrm>
              <a:off x="9063764" y="2395918"/>
              <a:ext cx="584778" cy="1608138"/>
            </a:xfrm>
            <a:prstGeom prst="rect">
              <a:avLst/>
            </a:prstGeom>
            <a:noFill/>
            <a:ln>
              <a:noFill/>
            </a:ln>
          </p:spPr>
        </p:pic>
      </p:grpSp>
      <p:sp>
        <p:nvSpPr>
          <p:cNvPr id="42" name="TextBox 41"/>
          <p:cNvSpPr txBox="1"/>
          <p:nvPr/>
        </p:nvSpPr>
        <p:spPr>
          <a:xfrm>
            <a:off x="11844325" y="6532860"/>
            <a:ext cx="592150" cy="461665"/>
          </a:xfrm>
          <a:prstGeom prst="rect">
            <a:avLst/>
          </a:prstGeom>
          <a:noFill/>
        </p:spPr>
        <p:txBody>
          <a:bodyPr wrap="none" lIns="182880" tIns="146304" rIns="182880" bIns="146304" rtlCol="0">
            <a:spAutoFit/>
          </a:bodyPr>
          <a:lstStyle/>
          <a:p>
            <a:pPr>
              <a:lnSpc>
                <a:spcPct val="90000"/>
              </a:lnSpc>
              <a:spcAft>
                <a:spcPts val="600"/>
              </a:spcAft>
            </a:pPr>
            <a:r>
              <a:rPr lang="en-NZ" sz="1200" dirty="0" smtClean="0">
                <a:gradFill>
                  <a:gsLst>
                    <a:gs pos="2917">
                      <a:schemeClr val="tx1"/>
                    </a:gs>
                    <a:gs pos="30000">
                      <a:schemeClr val="tx1"/>
                    </a:gs>
                  </a:gsLst>
                  <a:lin ang="5400000" scaled="0"/>
                </a:gradFill>
              </a:rPr>
              <a:t>WE</a:t>
            </a:r>
          </a:p>
        </p:txBody>
      </p:sp>
      <p:sp>
        <p:nvSpPr>
          <p:cNvPr id="6" name="Rectangle 5"/>
          <p:cNvSpPr/>
          <p:nvPr/>
        </p:nvSpPr>
        <p:spPr>
          <a:xfrm>
            <a:off x="895277" y="5892178"/>
            <a:ext cx="11176906" cy="646331"/>
          </a:xfrm>
          <a:prstGeom prst="rect">
            <a:avLst/>
          </a:prstGeom>
        </p:spPr>
        <p:txBody>
          <a:bodyPr wrap="none">
            <a:spAutoFit/>
          </a:bodyPr>
          <a:lstStyle/>
          <a:p>
            <a:r>
              <a:rPr lang="en-US" dirty="0"/>
              <a:t>Using SSL for Central Administration with SharePoint 2013 </a:t>
            </a:r>
            <a:endParaRPr lang="en-US" dirty="0" smtClean="0"/>
          </a:p>
          <a:p>
            <a:r>
              <a:rPr lang="en-AU" dirty="0">
                <a:hlinkClick r:id="rId3"/>
              </a:rPr>
              <a:t>http://</a:t>
            </a:r>
            <a:r>
              <a:rPr lang="en-AU" dirty="0" smtClean="0">
                <a:hlinkClick r:id="rId3"/>
              </a:rPr>
              <a:t>www.harbar.net/archive/2013/02/13/Using-SSL-for-Central-Administration-with-SharePoint-2013.aspx</a:t>
            </a:r>
            <a:r>
              <a:rPr lang="en-AU" dirty="0" smtClean="0"/>
              <a:t> </a:t>
            </a:r>
            <a:endParaRPr lang="en-NZ" dirty="0"/>
          </a:p>
        </p:txBody>
      </p:sp>
    </p:spTree>
    <p:extLst>
      <p:ext uri="{BB962C8B-B14F-4D97-AF65-F5344CB8AC3E}">
        <p14:creationId xmlns:p14="http://schemas.microsoft.com/office/powerpoint/2010/main" val="4219884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Naming standards</a:t>
            </a:r>
            <a:endParaRPr lang="en-NZ" dirty="0"/>
          </a:p>
        </p:txBody>
      </p:sp>
      <p:sp>
        <p:nvSpPr>
          <p:cNvPr id="3" name="Text Placeholder 2"/>
          <p:cNvSpPr>
            <a:spLocks noGrp="1"/>
          </p:cNvSpPr>
          <p:nvPr>
            <p:ph type="body" sz="quarter" idx="10"/>
          </p:nvPr>
        </p:nvSpPr>
        <p:spPr>
          <a:xfrm>
            <a:off x="274638" y="1212850"/>
            <a:ext cx="11887200" cy="2769989"/>
          </a:xfrm>
        </p:spPr>
        <p:txBody>
          <a:bodyPr/>
          <a:lstStyle/>
          <a:p>
            <a:r>
              <a:rPr lang="en-NZ" dirty="0"/>
              <a:t>No GUIDs </a:t>
            </a:r>
          </a:p>
          <a:p>
            <a:r>
              <a:rPr lang="en-NZ" dirty="0"/>
              <a:t>A standard is better than NO </a:t>
            </a:r>
            <a:r>
              <a:rPr lang="en-NZ" dirty="0" smtClean="0"/>
              <a:t>standard </a:t>
            </a:r>
            <a:r>
              <a:rPr lang="en-NZ" dirty="0" smtClean="0">
                <a:sym typeface="Wingdings" panose="05000000000000000000" pitchFamily="2" charset="2"/>
              </a:rPr>
              <a:t></a:t>
            </a:r>
            <a:endParaRPr lang="en-NZ" dirty="0"/>
          </a:p>
          <a:p>
            <a:r>
              <a:rPr lang="en-NZ" dirty="0"/>
              <a:t>Consider </a:t>
            </a:r>
            <a:r>
              <a:rPr lang="en-NZ" dirty="0" smtClean="0"/>
              <a:t>multiple </a:t>
            </a:r>
            <a:r>
              <a:rPr lang="en-NZ" dirty="0"/>
              <a:t>Farms and </a:t>
            </a:r>
            <a:r>
              <a:rPr lang="en-NZ" dirty="0" smtClean="0"/>
              <a:t>environments</a:t>
            </a:r>
            <a:endParaRPr lang="en-NZ" dirty="0"/>
          </a:p>
          <a:p>
            <a:endParaRPr lang="en-NZ" dirty="0"/>
          </a:p>
        </p:txBody>
      </p:sp>
      <p:graphicFrame>
        <p:nvGraphicFramePr>
          <p:cNvPr id="5" name="Table 4"/>
          <p:cNvGraphicFramePr>
            <a:graphicFrameLocks noGrp="1"/>
          </p:cNvGraphicFramePr>
          <p:nvPr>
            <p:extLst/>
          </p:nvPr>
        </p:nvGraphicFramePr>
        <p:xfrm>
          <a:off x="1258358" y="3912568"/>
          <a:ext cx="10214507" cy="1483360"/>
        </p:xfrm>
        <a:graphic>
          <a:graphicData uri="http://schemas.openxmlformats.org/drawingml/2006/table">
            <a:tbl>
              <a:tblPr firstRow="1" bandRow="1">
                <a:tableStyleId>{5C22544A-7EE6-4342-B048-85BDC9FD1C3A}</a:tableStyleId>
              </a:tblPr>
              <a:tblGrid>
                <a:gridCol w="2292086">
                  <a:extLst>
                    <a:ext uri="{9D8B030D-6E8A-4147-A177-3AD203B41FA5}">
                      <a16:colId xmlns:a16="http://schemas.microsoft.com/office/drawing/2014/main" val="20000"/>
                    </a:ext>
                  </a:extLst>
                </a:gridCol>
                <a:gridCol w="4857750">
                  <a:extLst>
                    <a:ext uri="{9D8B030D-6E8A-4147-A177-3AD203B41FA5}">
                      <a16:colId xmlns:a16="http://schemas.microsoft.com/office/drawing/2014/main" val="20001"/>
                    </a:ext>
                  </a:extLst>
                </a:gridCol>
                <a:gridCol w="3064671">
                  <a:extLst>
                    <a:ext uri="{9D8B030D-6E8A-4147-A177-3AD203B41FA5}">
                      <a16:colId xmlns:a16="http://schemas.microsoft.com/office/drawing/2014/main" val="20002"/>
                    </a:ext>
                  </a:extLst>
                </a:gridCol>
              </a:tblGrid>
              <a:tr h="370840">
                <a:tc>
                  <a:txBody>
                    <a:bodyPr/>
                    <a:lstStyle/>
                    <a:p>
                      <a:r>
                        <a:rPr lang="en-NZ" dirty="0" smtClean="0"/>
                        <a:t>Type</a:t>
                      </a:r>
                      <a:endParaRPr lang="en-NZ" dirty="0"/>
                    </a:p>
                  </a:txBody>
                  <a:tcPr/>
                </a:tc>
                <a:tc>
                  <a:txBody>
                    <a:bodyPr/>
                    <a:lstStyle/>
                    <a:p>
                      <a:r>
                        <a:rPr lang="en-NZ" dirty="0" smtClean="0"/>
                        <a:t>Name</a:t>
                      </a:r>
                      <a:endParaRPr lang="en-NZ" dirty="0"/>
                    </a:p>
                  </a:txBody>
                  <a:tcPr/>
                </a:tc>
                <a:tc>
                  <a:txBody>
                    <a:bodyPr/>
                    <a:lstStyle/>
                    <a:p>
                      <a:r>
                        <a:rPr lang="en-NZ" dirty="0" smtClean="0"/>
                        <a:t>Example</a:t>
                      </a:r>
                      <a:endParaRPr lang="en-NZ" dirty="0"/>
                    </a:p>
                  </a:txBody>
                  <a:tcPr/>
                </a:tc>
                <a:extLst>
                  <a:ext uri="{0D108BD9-81ED-4DB2-BD59-A6C34878D82A}">
                    <a16:rowId xmlns:a16="http://schemas.microsoft.com/office/drawing/2014/main" val="10000"/>
                  </a:ext>
                </a:extLst>
              </a:tr>
              <a:tr h="370840">
                <a:tc>
                  <a:txBody>
                    <a:bodyPr/>
                    <a:lstStyle/>
                    <a:p>
                      <a:r>
                        <a:rPr lang="en-NZ" dirty="0" smtClean="0"/>
                        <a:t>Configuration</a:t>
                      </a:r>
                      <a:endParaRPr lang="en-NZ" dirty="0"/>
                    </a:p>
                  </a:txBody>
                  <a:tcPr/>
                </a:tc>
                <a:tc>
                  <a:txBody>
                    <a:bodyPr/>
                    <a:lstStyle/>
                    <a:p>
                      <a:r>
                        <a:rPr lang="en-NZ" dirty="0" smtClean="0"/>
                        <a:t>SP_</a:t>
                      </a:r>
                      <a:r>
                        <a:rPr lang="en-NZ" i="1" dirty="0" smtClean="0"/>
                        <a:t>&lt;Farm</a:t>
                      </a:r>
                      <a:r>
                        <a:rPr lang="en-NZ" i="1" baseline="0" dirty="0" smtClean="0"/>
                        <a:t> </a:t>
                      </a:r>
                      <a:r>
                        <a:rPr lang="en-NZ" i="1" dirty="0" smtClean="0"/>
                        <a:t>Id&gt;</a:t>
                      </a:r>
                      <a:r>
                        <a:rPr lang="en-NZ" i="0" dirty="0" smtClean="0"/>
                        <a:t>_</a:t>
                      </a:r>
                      <a:r>
                        <a:rPr lang="en-NZ" i="0" dirty="0" err="1" smtClean="0"/>
                        <a:t>Config</a:t>
                      </a:r>
                      <a:endParaRPr lang="en-NZ" dirty="0"/>
                    </a:p>
                  </a:txBody>
                  <a:tcPr/>
                </a:tc>
                <a:tc>
                  <a:txBody>
                    <a:bodyPr/>
                    <a:lstStyle/>
                    <a:p>
                      <a:r>
                        <a:rPr lang="en-NZ" dirty="0" smtClean="0"/>
                        <a:t>SP_F1_Config</a:t>
                      </a:r>
                      <a:endParaRPr lang="en-NZ" dirty="0"/>
                    </a:p>
                  </a:txBody>
                  <a:tcPr/>
                </a:tc>
                <a:extLst>
                  <a:ext uri="{0D108BD9-81ED-4DB2-BD59-A6C34878D82A}">
                    <a16:rowId xmlns:a16="http://schemas.microsoft.com/office/drawing/2014/main" val="10001"/>
                  </a:ext>
                </a:extLst>
              </a:tr>
              <a:tr h="370840">
                <a:tc>
                  <a:txBody>
                    <a:bodyPr/>
                    <a:lstStyle/>
                    <a:p>
                      <a:r>
                        <a:rPr lang="en-NZ" dirty="0" smtClean="0"/>
                        <a:t>Content DB</a:t>
                      </a:r>
                      <a:endParaRPr lang="en-NZ" dirty="0"/>
                    </a:p>
                  </a:txBody>
                  <a:tcPr/>
                </a:tc>
                <a:tc>
                  <a:txBody>
                    <a:bodyPr/>
                    <a:lstStyle/>
                    <a:p>
                      <a:r>
                        <a:rPr lang="en-NZ" dirty="0" smtClean="0"/>
                        <a:t>SP_</a:t>
                      </a:r>
                      <a:r>
                        <a:rPr lang="en-NZ" i="1" dirty="0" smtClean="0"/>
                        <a:t>&lt;Farm</a:t>
                      </a:r>
                      <a:r>
                        <a:rPr lang="en-NZ" i="1" baseline="0" dirty="0" smtClean="0"/>
                        <a:t> </a:t>
                      </a:r>
                      <a:r>
                        <a:rPr lang="en-NZ" i="1" dirty="0" smtClean="0"/>
                        <a:t>Id&gt;</a:t>
                      </a:r>
                      <a:r>
                        <a:rPr lang="en-NZ" i="0" dirty="0" smtClean="0"/>
                        <a:t>_Content_</a:t>
                      </a:r>
                      <a:r>
                        <a:rPr lang="en-NZ" i="1" dirty="0" smtClean="0"/>
                        <a:t>&lt;Name</a:t>
                      </a:r>
                      <a:r>
                        <a:rPr lang="en-NZ" i="1" baseline="0" dirty="0" smtClean="0"/>
                        <a:t> or Purpose&gt;</a:t>
                      </a:r>
                      <a:endParaRPr lang="en-NZ" dirty="0"/>
                    </a:p>
                  </a:txBody>
                  <a:tcPr/>
                </a:tc>
                <a:tc>
                  <a:txBody>
                    <a:bodyPr/>
                    <a:lstStyle/>
                    <a:p>
                      <a:r>
                        <a:rPr lang="en-NZ" dirty="0" smtClean="0"/>
                        <a:t>SP_F1_Content_Intranet</a:t>
                      </a:r>
                      <a:endParaRPr lang="en-NZ" dirty="0"/>
                    </a:p>
                  </a:txBody>
                  <a:tcPr/>
                </a:tc>
                <a:extLst>
                  <a:ext uri="{0D108BD9-81ED-4DB2-BD59-A6C34878D82A}">
                    <a16:rowId xmlns:a16="http://schemas.microsoft.com/office/drawing/2014/main" val="10002"/>
                  </a:ext>
                </a:extLst>
              </a:tr>
              <a:tr h="370840">
                <a:tc>
                  <a:txBody>
                    <a:bodyPr/>
                    <a:lstStyle/>
                    <a:p>
                      <a:r>
                        <a:rPr lang="en-NZ" dirty="0" smtClean="0"/>
                        <a:t>Service Application</a:t>
                      </a:r>
                      <a:endParaRPr lang="en-NZ" dirty="0"/>
                    </a:p>
                  </a:txBody>
                  <a:tcPr/>
                </a:tc>
                <a:tc>
                  <a:txBody>
                    <a:bodyPr/>
                    <a:lstStyle/>
                    <a:p>
                      <a:r>
                        <a:rPr lang="en-NZ" dirty="0" smtClean="0"/>
                        <a:t>SP_</a:t>
                      </a:r>
                      <a:r>
                        <a:rPr lang="en-NZ" i="1" dirty="0" smtClean="0"/>
                        <a:t>&lt;Farm</a:t>
                      </a:r>
                      <a:r>
                        <a:rPr lang="en-NZ" i="1" baseline="0" dirty="0" smtClean="0"/>
                        <a:t> </a:t>
                      </a:r>
                      <a:r>
                        <a:rPr lang="en-NZ" i="1" dirty="0" smtClean="0"/>
                        <a:t>Id</a:t>
                      </a:r>
                      <a:r>
                        <a:rPr lang="en-NZ" i="1" smtClean="0"/>
                        <a:t>&gt;</a:t>
                      </a:r>
                      <a:r>
                        <a:rPr lang="en-NZ" i="0" smtClean="0"/>
                        <a:t>_Service_</a:t>
                      </a:r>
                      <a:r>
                        <a:rPr lang="en-NZ" i="1" smtClean="0"/>
                        <a:t>&lt;</a:t>
                      </a:r>
                      <a:r>
                        <a:rPr lang="en-NZ" i="1" dirty="0" smtClean="0"/>
                        <a:t>Service Application</a:t>
                      </a:r>
                      <a:r>
                        <a:rPr lang="en-NZ" i="1" baseline="0" dirty="0" smtClean="0"/>
                        <a:t>&gt;</a:t>
                      </a:r>
                      <a:endParaRPr lang="en-NZ" dirty="0"/>
                    </a:p>
                  </a:txBody>
                  <a:tcPr/>
                </a:tc>
                <a:tc>
                  <a:txBody>
                    <a:bodyPr/>
                    <a:lstStyle/>
                    <a:p>
                      <a:r>
                        <a:rPr lang="en-NZ" dirty="0" smtClean="0"/>
                        <a:t>SP_F1_Service_SecureStore</a:t>
                      </a:r>
                      <a:endParaRPr lang="en-NZ"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593773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grpSp>
        <p:nvGrpSpPr>
          <p:cNvPr id="4" name="Group 3"/>
          <p:cNvGrpSpPr/>
          <p:nvPr/>
        </p:nvGrpSpPr>
        <p:grpSpPr>
          <a:xfrm>
            <a:off x="1159218" y="2634212"/>
            <a:ext cx="10118038" cy="1726101"/>
            <a:chOff x="1210283" y="2056123"/>
            <a:chExt cx="10118038" cy="1726101"/>
          </a:xfrm>
        </p:grpSpPr>
        <p:sp>
          <p:nvSpPr>
            <p:cNvPr id="5" name="Rectangle 4"/>
            <p:cNvSpPr/>
            <p:nvPr/>
          </p:nvSpPr>
          <p:spPr bwMode="auto">
            <a:xfrm>
              <a:off x="1210283"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RAP as a Service</a:t>
              </a:r>
              <a:endParaRPr lang="en-US" dirty="0">
                <a:solidFill>
                  <a:srgbClr val="FFFFFF"/>
                </a:solidFill>
              </a:endParaRPr>
            </a:p>
          </p:txBody>
        </p:sp>
        <p:sp>
          <p:nvSpPr>
            <p:cNvPr id="6" name="Rectangle 5"/>
            <p:cNvSpPr/>
            <p:nvPr/>
          </p:nvSpPr>
          <p:spPr bwMode="auto">
            <a:xfrm>
              <a:off x="9602220"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Other considerations</a:t>
              </a:r>
              <a:endParaRPr lang="en-US" dirty="0">
                <a:solidFill>
                  <a:srgbClr val="FFFFFF"/>
                </a:solidFill>
              </a:endParaRPr>
            </a:p>
          </p:txBody>
        </p:sp>
        <p:sp>
          <p:nvSpPr>
            <p:cNvPr id="7" name="Rectangle 6"/>
            <p:cNvSpPr/>
            <p:nvPr/>
          </p:nvSpPr>
          <p:spPr bwMode="auto">
            <a:xfrm>
              <a:off x="3313272"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Common issues</a:t>
              </a:r>
              <a:endParaRPr lang="en-US" dirty="0">
                <a:solidFill>
                  <a:srgbClr val="FFFFFF"/>
                </a:solidFill>
              </a:endParaRPr>
            </a:p>
          </p:txBody>
        </p:sp>
        <p:sp>
          <p:nvSpPr>
            <p:cNvPr id="8" name="Rectangle 7"/>
            <p:cNvSpPr/>
            <p:nvPr/>
          </p:nvSpPr>
          <p:spPr bwMode="auto">
            <a:xfrm>
              <a:off x="5412031"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Performance monitoring</a:t>
              </a:r>
              <a:endParaRPr lang="en-US" dirty="0">
                <a:solidFill>
                  <a:srgbClr val="FFFFFF"/>
                </a:solidFill>
              </a:endParaRPr>
            </a:p>
          </p:txBody>
        </p:sp>
        <p:sp>
          <p:nvSpPr>
            <p:cNvPr id="9" name="Rectangle 8"/>
            <p:cNvSpPr/>
            <p:nvPr/>
          </p:nvSpPr>
          <p:spPr bwMode="auto">
            <a:xfrm>
              <a:off x="7504275"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Future proofing</a:t>
              </a:r>
              <a:endParaRPr lang="en-US" dirty="0">
                <a:solidFill>
                  <a:srgbClr val="FFFFFF"/>
                </a:solidFill>
              </a:endParaRPr>
            </a:p>
          </p:txBody>
        </p:sp>
        <p:grpSp>
          <p:nvGrpSpPr>
            <p:cNvPr id="10" name="Group 9"/>
            <p:cNvGrpSpPr/>
            <p:nvPr/>
          </p:nvGrpSpPr>
          <p:grpSpPr bwMode="black">
            <a:xfrm flipH="1">
              <a:off x="8037723" y="2255252"/>
              <a:ext cx="657577" cy="674150"/>
              <a:chOff x="8587169" y="5108012"/>
              <a:chExt cx="1184275" cy="1214438"/>
            </a:xfrm>
            <a:solidFill>
              <a:schemeClr val="tx1"/>
            </a:solidFill>
          </p:grpSpPr>
          <p:sp>
            <p:nvSpPr>
              <p:cNvPr id="15" name="Freeform 43"/>
              <p:cNvSpPr>
                <a:spLocks noEditPoints="1"/>
              </p:cNvSpPr>
              <p:nvPr/>
            </p:nvSpPr>
            <p:spPr bwMode="black">
              <a:xfrm>
                <a:off x="8587169" y="5108012"/>
                <a:ext cx="1184275" cy="1214438"/>
              </a:xfrm>
              <a:custGeom>
                <a:avLst/>
                <a:gdLst>
                  <a:gd name="T0" fmla="*/ 0 w 316"/>
                  <a:gd name="T1" fmla="*/ 78 h 324"/>
                  <a:gd name="T2" fmla="*/ 0 w 316"/>
                  <a:gd name="T3" fmla="*/ 63 h 324"/>
                  <a:gd name="T4" fmla="*/ 0 w 316"/>
                  <a:gd name="T5" fmla="*/ 47 h 324"/>
                  <a:gd name="T6" fmla="*/ 0 w 316"/>
                  <a:gd name="T7" fmla="*/ 16 h 324"/>
                  <a:gd name="T8" fmla="*/ 0 w 316"/>
                  <a:gd name="T9" fmla="*/ 0 h 324"/>
                  <a:gd name="T10" fmla="*/ 13 w 316"/>
                  <a:gd name="T11" fmla="*/ 78 h 324"/>
                  <a:gd name="T12" fmla="*/ 15 w 316"/>
                  <a:gd name="T13" fmla="*/ 0 h 324"/>
                  <a:gd name="T14" fmla="*/ 26 w 316"/>
                  <a:gd name="T15" fmla="*/ 78 h 324"/>
                  <a:gd name="T16" fmla="*/ 31 w 316"/>
                  <a:gd name="T17" fmla="*/ 0 h 324"/>
                  <a:gd name="T18" fmla="*/ 46 w 316"/>
                  <a:gd name="T19" fmla="*/ 0 h 324"/>
                  <a:gd name="T20" fmla="*/ 52 w 316"/>
                  <a:gd name="T21" fmla="*/ 78 h 324"/>
                  <a:gd name="T22" fmla="*/ 39 w 316"/>
                  <a:gd name="T23" fmla="*/ 78 h 324"/>
                  <a:gd name="T24" fmla="*/ 62 w 316"/>
                  <a:gd name="T25" fmla="*/ 0 h 324"/>
                  <a:gd name="T26" fmla="*/ 65 w 316"/>
                  <a:gd name="T27" fmla="*/ 78 h 324"/>
                  <a:gd name="T28" fmla="*/ 78 w 316"/>
                  <a:gd name="T29" fmla="*/ 0 h 324"/>
                  <a:gd name="T30" fmla="*/ 78 w 316"/>
                  <a:gd name="T31" fmla="*/ 78 h 324"/>
                  <a:gd name="T32" fmla="*/ 78 w 316"/>
                  <a:gd name="T33" fmla="*/ 63 h 324"/>
                  <a:gd name="T34" fmla="*/ 78 w 316"/>
                  <a:gd name="T35" fmla="*/ 47 h 324"/>
                  <a:gd name="T36" fmla="*/ 78 w 316"/>
                  <a:gd name="T37" fmla="*/ 16 h 324"/>
                  <a:gd name="T38" fmla="*/ 0 w 316"/>
                  <a:gd name="T39" fmla="*/ 32 h 324"/>
                  <a:gd name="T40" fmla="*/ 78 w 316"/>
                  <a:gd name="T41" fmla="*/ 32 h 324"/>
                  <a:gd name="T42" fmla="*/ 316 w 316"/>
                  <a:gd name="T43" fmla="*/ 182 h 324"/>
                  <a:gd name="T44" fmla="*/ 114 w 316"/>
                  <a:gd name="T45" fmla="*/ 42 h 324"/>
                  <a:gd name="T46" fmla="*/ 114 w 316"/>
                  <a:gd name="T47" fmla="*/ 49 h 324"/>
                  <a:gd name="T48" fmla="*/ 116 w 316"/>
                  <a:gd name="T49" fmla="*/ 28 h 324"/>
                  <a:gd name="T50" fmla="*/ 119 w 316"/>
                  <a:gd name="T51" fmla="*/ 62 h 324"/>
                  <a:gd name="T52" fmla="*/ 123 w 316"/>
                  <a:gd name="T53" fmla="*/ 16 h 324"/>
                  <a:gd name="T54" fmla="*/ 127 w 316"/>
                  <a:gd name="T55" fmla="*/ 73 h 324"/>
                  <a:gd name="T56" fmla="*/ 133 w 316"/>
                  <a:gd name="T57" fmla="*/ 7 h 324"/>
                  <a:gd name="T58" fmla="*/ 138 w 316"/>
                  <a:gd name="T59" fmla="*/ 81 h 324"/>
                  <a:gd name="T60" fmla="*/ 146 w 316"/>
                  <a:gd name="T61" fmla="*/ 1 h 324"/>
                  <a:gd name="T62" fmla="*/ 158 w 316"/>
                  <a:gd name="T63" fmla="*/ 84 h 324"/>
                  <a:gd name="T64" fmla="*/ 166 w 316"/>
                  <a:gd name="T65" fmla="*/ 2 h 324"/>
                  <a:gd name="T66" fmla="*/ 172 w 316"/>
                  <a:gd name="T67" fmla="*/ 81 h 324"/>
                  <a:gd name="T68" fmla="*/ 179 w 316"/>
                  <a:gd name="T69" fmla="*/ 7 h 324"/>
                  <a:gd name="T70" fmla="*/ 183 w 316"/>
                  <a:gd name="T71" fmla="*/ 74 h 324"/>
                  <a:gd name="T72" fmla="*/ 189 w 316"/>
                  <a:gd name="T73" fmla="*/ 17 h 324"/>
                  <a:gd name="T74" fmla="*/ 192 w 316"/>
                  <a:gd name="T75" fmla="*/ 63 h 324"/>
                  <a:gd name="T76" fmla="*/ 196 w 316"/>
                  <a:gd name="T77" fmla="*/ 29 h 324"/>
                  <a:gd name="T78" fmla="*/ 197 w 316"/>
                  <a:gd name="T79" fmla="*/ 50 h 324"/>
                  <a:gd name="T80" fmla="*/ 198 w 316"/>
                  <a:gd name="T81" fmla="*/ 42 h 324"/>
                  <a:gd name="T82" fmla="*/ 316 w 316"/>
                  <a:gd name="T83" fmla="*/ 249 h 324"/>
                  <a:gd name="T84" fmla="*/ 146 w 316"/>
                  <a:gd name="T85" fmla="*/ 249 h 324"/>
                  <a:gd name="T86" fmla="*/ 0 w 316"/>
                  <a:gd name="T87" fmla="*/ 189 h 324"/>
                  <a:gd name="T88" fmla="*/ 0 w 316"/>
                  <a:gd name="T89" fmla="*/ 198 h 324"/>
                  <a:gd name="T90" fmla="*/ 0 w 316"/>
                  <a:gd name="T91" fmla="*/ 177 h 324"/>
                  <a:gd name="T92" fmla="*/ 0 w 316"/>
                  <a:gd name="T93" fmla="*/ 165 h 324"/>
                  <a:gd name="T94" fmla="*/ 0 w 316"/>
                  <a:gd name="T95" fmla="*/ 153 h 324"/>
                  <a:gd name="T96" fmla="*/ 0 w 316"/>
                  <a:gd name="T97" fmla="*/ 141 h 324"/>
                  <a:gd name="T98" fmla="*/ 0 w 316"/>
                  <a:gd name="T99" fmla="*/ 129 h 324"/>
                  <a:gd name="T100" fmla="*/ 6 w 316"/>
                  <a:gd name="T101" fmla="*/ 120 h 324"/>
                  <a:gd name="T102" fmla="*/ 16 w 316"/>
                  <a:gd name="T103" fmla="*/ 189 h 324"/>
                  <a:gd name="T104" fmla="*/ 16 w 316"/>
                  <a:gd name="T105" fmla="*/ 124 h 324"/>
                  <a:gd name="T106" fmla="*/ 27 w 316"/>
                  <a:gd name="T107" fmla="*/ 183 h 324"/>
                  <a:gd name="T108" fmla="*/ 27 w 316"/>
                  <a:gd name="T109" fmla="*/ 130 h 324"/>
                  <a:gd name="T110" fmla="*/ 37 w 316"/>
                  <a:gd name="T111" fmla="*/ 177 h 324"/>
                  <a:gd name="T112" fmla="*/ 37 w 316"/>
                  <a:gd name="T113" fmla="*/ 136 h 324"/>
                  <a:gd name="T114" fmla="*/ 47 w 316"/>
                  <a:gd name="T115" fmla="*/ 171 h 324"/>
                  <a:gd name="T116" fmla="*/ 48 w 316"/>
                  <a:gd name="T117" fmla="*/ 142 h 324"/>
                  <a:gd name="T118" fmla="*/ 58 w 316"/>
                  <a:gd name="T119" fmla="*/ 165 h 324"/>
                  <a:gd name="T120" fmla="*/ 58 w 316"/>
                  <a:gd name="T121" fmla="*/ 148 h 324"/>
                  <a:gd name="T122" fmla="*/ 60 w 316"/>
                  <a:gd name="T123" fmla="*/ 15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324">
                    <a:moveTo>
                      <a:pt x="0" y="78"/>
                    </a:moveTo>
                    <a:cubicBezTo>
                      <a:pt x="6" y="78"/>
                      <a:pt x="6" y="78"/>
                      <a:pt x="6" y="78"/>
                    </a:cubicBezTo>
                    <a:cubicBezTo>
                      <a:pt x="6" y="84"/>
                      <a:pt x="6" y="84"/>
                      <a:pt x="6" y="84"/>
                    </a:cubicBezTo>
                    <a:cubicBezTo>
                      <a:pt x="0" y="84"/>
                      <a:pt x="0" y="84"/>
                      <a:pt x="0" y="84"/>
                    </a:cubicBezTo>
                    <a:lnTo>
                      <a:pt x="0" y="78"/>
                    </a:lnTo>
                    <a:close/>
                    <a:moveTo>
                      <a:pt x="0" y="63"/>
                    </a:moveTo>
                    <a:cubicBezTo>
                      <a:pt x="6" y="63"/>
                      <a:pt x="6" y="63"/>
                      <a:pt x="6" y="63"/>
                    </a:cubicBezTo>
                    <a:cubicBezTo>
                      <a:pt x="6" y="69"/>
                      <a:pt x="6" y="69"/>
                      <a:pt x="6" y="69"/>
                    </a:cubicBezTo>
                    <a:cubicBezTo>
                      <a:pt x="0" y="69"/>
                      <a:pt x="0" y="69"/>
                      <a:pt x="0" y="69"/>
                    </a:cubicBezTo>
                    <a:lnTo>
                      <a:pt x="0" y="63"/>
                    </a:lnTo>
                    <a:close/>
                    <a:moveTo>
                      <a:pt x="0" y="47"/>
                    </a:moveTo>
                    <a:cubicBezTo>
                      <a:pt x="6" y="47"/>
                      <a:pt x="6" y="47"/>
                      <a:pt x="6" y="47"/>
                    </a:cubicBezTo>
                    <a:cubicBezTo>
                      <a:pt x="6" y="53"/>
                      <a:pt x="6" y="53"/>
                      <a:pt x="6" y="53"/>
                    </a:cubicBezTo>
                    <a:cubicBezTo>
                      <a:pt x="0" y="53"/>
                      <a:pt x="0" y="53"/>
                      <a:pt x="0" y="53"/>
                    </a:cubicBezTo>
                    <a:lnTo>
                      <a:pt x="0" y="47"/>
                    </a:lnTo>
                    <a:close/>
                    <a:moveTo>
                      <a:pt x="0" y="16"/>
                    </a:moveTo>
                    <a:cubicBezTo>
                      <a:pt x="6" y="16"/>
                      <a:pt x="6" y="16"/>
                      <a:pt x="6" y="16"/>
                    </a:cubicBezTo>
                    <a:cubicBezTo>
                      <a:pt x="6" y="22"/>
                      <a:pt x="6" y="22"/>
                      <a:pt x="6" y="22"/>
                    </a:cubicBezTo>
                    <a:cubicBezTo>
                      <a:pt x="0" y="22"/>
                      <a:pt x="0" y="22"/>
                      <a:pt x="0" y="22"/>
                    </a:cubicBezTo>
                    <a:lnTo>
                      <a:pt x="0" y="16"/>
                    </a:lnTo>
                    <a:close/>
                    <a:moveTo>
                      <a:pt x="0" y="0"/>
                    </a:moveTo>
                    <a:cubicBezTo>
                      <a:pt x="6" y="0"/>
                      <a:pt x="6" y="0"/>
                      <a:pt x="6" y="0"/>
                    </a:cubicBezTo>
                    <a:cubicBezTo>
                      <a:pt x="6" y="7"/>
                      <a:pt x="6" y="7"/>
                      <a:pt x="6" y="7"/>
                    </a:cubicBezTo>
                    <a:cubicBezTo>
                      <a:pt x="0" y="7"/>
                      <a:pt x="0" y="7"/>
                      <a:pt x="0" y="7"/>
                    </a:cubicBezTo>
                    <a:lnTo>
                      <a:pt x="0" y="0"/>
                    </a:lnTo>
                    <a:close/>
                    <a:moveTo>
                      <a:pt x="13" y="78"/>
                    </a:moveTo>
                    <a:cubicBezTo>
                      <a:pt x="19" y="78"/>
                      <a:pt x="19" y="78"/>
                      <a:pt x="19" y="78"/>
                    </a:cubicBezTo>
                    <a:cubicBezTo>
                      <a:pt x="19" y="84"/>
                      <a:pt x="19" y="84"/>
                      <a:pt x="19" y="84"/>
                    </a:cubicBezTo>
                    <a:cubicBezTo>
                      <a:pt x="13" y="84"/>
                      <a:pt x="13" y="84"/>
                      <a:pt x="13" y="84"/>
                    </a:cubicBezTo>
                    <a:lnTo>
                      <a:pt x="13" y="78"/>
                    </a:lnTo>
                    <a:close/>
                    <a:moveTo>
                      <a:pt x="15" y="0"/>
                    </a:moveTo>
                    <a:cubicBezTo>
                      <a:pt x="22" y="0"/>
                      <a:pt x="22" y="0"/>
                      <a:pt x="22" y="0"/>
                    </a:cubicBezTo>
                    <a:cubicBezTo>
                      <a:pt x="22" y="7"/>
                      <a:pt x="22" y="7"/>
                      <a:pt x="22" y="7"/>
                    </a:cubicBezTo>
                    <a:cubicBezTo>
                      <a:pt x="15" y="7"/>
                      <a:pt x="15" y="7"/>
                      <a:pt x="15" y="7"/>
                    </a:cubicBezTo>
                    <a:lnTo>
                      <a:pt x="15" y="0"/>
                    </a:lnTo>
                    <a:close/>
                    <a:moveTo>
                      <a:pt x="26" y="78"/>
                    </a:moveTo>
                    <a:cubicBezTo>
                      <a:pt x="32" y="78"/>
                      <a:pt x="32" y="78"/>
                      <a:pt x="32" y="78"/>
                    </a:cubicBezTo>
                    <a:cubicBezTo>
                      <a:pt x="32" y="84"/>
                      <a:pt x="32" y="84"/>
                      <a:pt x="32" y="84"/>
                    </a:cubicBezTo>
                    <a:cubicBezTo>
                      <a:pt x="26" y="84"/>
                      <a:pt x="26" y="84"/>
                      <a:pt x="26" y="84"/>
                    </a:cubicBezTo>
                    <a:lnTo>
                      <a:pt x="26" y="78"/>
                    </a:lnTo>
                    <a:close/>
                    <a:moveTo>
                      <a:pt x="31" y="0"/>
                    </a:moveTo>
                    <a:cubicBezTo>
                      <a:pt x="37" y="0"/>
                      <a:pt x="37" y="0"/>
                      <a:pt x="37" y="0"/>
                    </a:cubicBezTo>
                    <a:cubicBezTo>
                      <a:pt x="37" y="7"/>
                      <a:pt x="37" y="7"/>
                      <a:pt x="37" y="7"/>
                    </a:cubicBezTo>
                    <a:cubicBezTo>
                      <a:pt x="31" y="7"/>
                      <a:pt x="31" y="7"/>
                      <a:pt x="31" y="7"/>
                    </a:cubicBezTo>
                    <a:lnTo>
                      <a:pt x="31" y="0"/>
                    </a:lnTo>
                    <a:close/>
                    <a:moveTo>
                      <a:pt x="46" y="0"/>
                    </a:moveTo>
                    <a:cubicBezTo>
                      <a:pt x="53" y="0"/>
                      <a:pt x="53" y="0"/>
                      <a:pt x="53" y="0"/>
                    </a:cubicBezTo>
                    <a:cubicBezTo>
                      <a:pt x="53" y="7"/>
                      <a:pt x="53" y="7"/>
                      <a:pt x="53" y="7"/>
                    </a:cubicBezTo>
                    <a:cubicBezTo>
                      <a:pt x="46" y="7"/>
                      <a:pt x="46" y="7"/>
                      <a:pt x="46" y="7"/>
                    </a:cubicBezTo>
                    <a:lnTo>
                      <a:pt x="46" y="0"/>
                    </a:lnTo>
                    <a:close/>
                    <a:moveTo>
                      <a:pt x="52" y="78"/>
                    </a:moveTo>
                    <a:cubicBezTo>
                      <a:pt x="58" y="78"/>
                      <a:pt x="58" y="78"/>
                      <a:pt x="58" y="78"/>
                    </a:cubicBezTo>
                    <a:cubicBezTo>
                      <a:pt x="58" y="84"/>
                      <a:pt x="58" y="84"/>
                      <a:pt x="58" y="84"/>
                    </a:cubicBezTo>
                    <a:cubicBezTo>
                      <a:pt x="52" y="84"/>
                      <a:pt x="52" y="84"/>
                      <a:pt x="52" y="84"/>
                    </a:cubicBezTo>
                    <a:lnTo>
                      <a:pt x="52" y="78"/>
                    </a:lnTo>
                    <a:close/>
                    <a:moveTo>
                      <a:pt x="39" y="78"/>
                    </a:moveTo>
                    <a:cubicBezTo>
                      <a:pt x="45" y="78"/>
                      <a:pt x="45" y="78"/>
                      <a:pt x="45" y="78"/>
                    </a:cubicBezTo>
                    <a:cubicBezTo>
                      <a:pt x="45" y="84"/>
                      <a:pt x="45" y="84"/>
                      <a:pt x="45" y="84"/>
                    </a:cubicBezTo>
                    <a:cubicBezTo>
                      <a:pt x="39" y="84"/>
                      <a:pt x="39" y="84"/>
                      <a:pt x="39" y="84"/>
                    </a:cubicBezTo>
                    <a:lnTo>
                      <a:pt x="39" y="78"/>
                    </a:lnTo>
                    <a:close/>
                    <a:moveTo>
                      <a:pt x="62" y="0"/>
                    </a:moveTo>
                    <a:cubicBezTo>
                      <a:pt x="68" y="0"/>
                      <a:pt x="68" y="0"/>
                      <a:pt x="68" y="0"/>
                    </a:cubicBezTo>
                    <a:cubicBezTo>
                      <a:pt x="68" y="7"/>
                      <a:pt x="68" y="7"/>
                      <a:pt x="68" y="7"/>
                    </a:cubicBezTo>
                    <a:cubicBezTo>
                      <a:pt x="62" y="7"/>
                      <a:pt x="62" y="7"/>
                      <a:pt x="62" y="7"/>
                    </a:cubicBezTo>
                    <a:lnTo>
                      <a:pt x="62" y="0"/>
                    </a:lnTo>
                    <a:close/>
                    <a:moveTo>
                      <a:pt x="65" y="78"/>
                    </a:moveTo>
                    <a:cubicBezTo>
                      <a:pt x="71" y="78"/>
                      <a:pt x="71" y="78"/>
                      <a:pt x="71" y="78"/>
                    </a:cubicBezTo>
                    <a:cubicBezTo>
                      <a:pt x="71" y="84"/>
                      <a:pt x="71" y="84"/>
                      <a:pt x="71" y="84"/>
                    </a:cubicBezTo>
                    <a:cubicBezTo>
                      <a:pt x="65" y="84"/>
                      <a:pt x="65" y="84"/>
                      <a:pt x="65" y="84"/>
                    </a:cubicBezTo>
                    <a:lnTo>
                      <a:pt x="65" y="78"/>
                    </a:lnTo>
                    <a:close/>
                    <a:moveTo>
                      <a:pt x="78" y="0"/>
                    </a:moveTo>
                    <a:cubicBezTo>
                      <a:pt x="84" y="0"/>
                      <a:pt x="84" y="0"/>
                      <a:pt x="84" y="0"/>
                    </a:cubicBezTo>
                    <a:cubicBezTo>
                      <a:pt x="84" y="7"/>
                      <a:pt x="84" y="7"/>
                      <a:pt x="84" y="7"/>
                    </a:cubicBezTo>
                    <a:cubicBezTo>
                      <a:pt x="78" y="7"/>
                      <a:pt x="78" y="7"/>
                      <a:pt x="78" y="7"/>
                    </a:cubicBezTo>
                    <a:lnTo>
                      <a:pt x="78" y="0"/>
                    </a:lnTo>
                    <a:close/>
                    <a:moveTo>
                      <a:pt x="78" y="78"/>
                    </a:moveTo>
                    <a:cubicBezTo>
                      <a:pt x="84" y="78"/>
                      <a:pt x="84" y="78"/>
                      <a:pt x="84" y="78"/>
                    </a:cubicBezTo>
                    <a:cubicBezTo>
                      <a:pt x="84" y="84"/>
                      <a:pt x="84" y="84"/>
                      <a:pt x="84" y="84"/>
                    </a:cubicBezTo>
                    <a:cubicBezTo>
                      <a:pt x="78" y="84"/>
                      <a:pt x="78" y="84"/>
                      <a:pt x="78" y="84"/>
                    </a:cubicBezTo>
                    <a:lnTo>
                      <a:pt x="78" y="78"/>
                    </a:lnTo>
                    <a:close/>
                    <a:moveTo>
                      <a:pt x="78" y="63"/>
                    </a:moveTo>
                    <a:cubicBezTo>
                      <a:pt x="84" y="63"/>
                      <a:pt x="84" y="63"/>
                      <a:pt x="84" y="63"/>
                    </a:cubicBezTo>
                    <a:cubicBezTo>
                      <a:pt x="84" y="69"/>
                      <a:pt x="84" y="69"/>
                      <a:pt x="84" y="69"/>
                    </a:cubicBezTo>
                    <a:cubicBezTo>
                      <a:pt x="78" y="69"/>
                      <a:pt x="78" y="69"/>
                      <a:pt x="78" y="69"/>
                    </a:cubicBezTo>
                    <a:lnTo>
                      <a:pt x="78" y="63"/>
                    </a:lnTo>
                    <a:close/>
                    <a:moveTo>
                      <a:pt x="78" y="47"/>
                    </a:moveTo>
                    <a:cubicBezTo>
                      <a:pt x="84" y="47"/>
                      <a:pt x="84" y="47"/>
                      <a:pt x="84" y="47"/>
                    </a:cubicBezTo>
                    <a:cubicBezTo>
                      <a:pt x="84" y="53"/>
                      <a:pt x="84" y="53"/>
                      <a:pt x="84" y="53"/>
                    </a:cubicBezTo>
                    <a:cubicBezTo>
                      <a:pt x="78" y="53"/>
                      <a:pt x="78" y="53"/>
                      <a:pt x="78" y="53"/>
                    </a:cubicBezTo>
                    <a:lnTo>
                      <a:pt x="78" y="47"/>
                    </a:lnTo>
                    <a:close/>
                    <a:moveTo>
                      <a:pt x="78" y="16"/>
                    </a:moveTo>
                    <a:cubicBezTo>
                      <a:pt x="84" y="16"/>
                      <a:pt x="84" y="16"/>
                      <a:pt x="84" y="16"/>
                    </a:cubicBezTo>
                    <a:cubicBezTo>
                      <a:pt x="84" y="22"/>
                      <a:pt x="84" y="22"/>
                      <a:pt x="84" y="22"/>
                    </a:cubicBezTo>
                    <a:cubicBezTo>
                      <a:pt x="78" y="22"/>
                      <a:pt x="78" y="22"/>
                      <a:pt x="78" y="22"/>
                    </a:cubicBezTo>
                    <a:lnTo>
                      <a:pt x="78" y="16"/>
                    </a:lnTo>
                    <a:close/>
                    <a:moveTo>
                      <a:pt x="0" y="32"/>
                    </a:moveTo>
                    <a:cubicBezTo>
                      <a:pt x="6" y="32"/>
                      <a:pt x="6" y="32"/>
                      <a:pt x="6" y="32"/>
                    </a:cubicBezTo>
                    <a:cubicBezTo>
                      <a:pt x="6" y="38"/>
                      <a:pt x="6" y="38"/>
                      <a:pt x="6" y="38"/>
                    </a:cubicBezTo>
                    <a:cubicBezTo>
                      <a:pt x="0" y="38"/>
                      <a:pt x="0" y="38"/>
                      <a:pt x="0" y="38"/>
                    </a:cubicBezTo>
                    <a:lnTo>
                      <a:pt x="0" y="32"/>
                    </a:lnTo>
                    <a:close/>
                    <a:moveTo>
                      <a:pt x="78" y="32"/>
                    </a:moveTo>
                    <a:cubicBezTo>
                      <a:pt x="84" y="32"/>
                      <a:pt x="84" y="32"/>
                      <a:pt x="84" y="32"/>
                    </a:cubicBezTo>
                    <a:cubicBezTo>
                      <a:pt x="84" y="38"/>
                      <a:pt x="84" y="38"/>
                      <a:pt x="84" y="38"/>
                    </a:cubicBezTo>
                    <a:cubicBezTo>
                      <a:pt x="78" y="38"/>
                      <a:pt x="78" y="38"/>
                      <a:pt x="78" y="38"/>
                    </a:cubicBezTo>
                    <a:lnTo>
                      <a:pt x="78" y="32"/>
                    </a:lnTo>
                    <a:close/>
                    <a:moveTo>
                      <a:pt x="316" y="182"/>
                    </a:moveTo>
                    <a:cubicBezTo>
                      <a:pt x="316" y="161"/>
                      <a:pt x="299" y="144"/>
                      <a:pt x="278" y="144"/>
                    </a:cubicBezTo>
                    <a:cubicBezTo>
                      <a:pt x="258" y="144"/>
                      <a:pt x="241" y="161"/>
                      <a:pt x="241" y="182"/>
                    </a:cubicBezTo>
                    <a:cubicBezTo>
                      <a:pt x="241" y="203"/>
                      <a:pt x="258" y="219"/>
                      <a:pt x="278" y="219"/>
                    </a:cubicBezTo>
                    <a:cubicBezTo>
                      <a:pt x="299" y="219"/>
                      <a:pt x="316" y="203"/>
                      <a:pt x="316" y="182"/>
                    </a:cubicBezTo>
                    <a:moveTo>
                      <a:pt x="114" y="42"/>
                    </a:moveTo>
                    <a:cubicBezTo>
                      <a:pt x="114" y="39"/>
                      <a:pt x="114" y="37"/>
                      <a:pt x="114" y="35"/>
                    </a:cubicBezTo>
                    <a:cubicBezTo>
                      <a:pt x="121" y="36"/>
                      <a:pt x="121" y="36"/>
                      <a:pt x="121" y="36"/>
                    </a:cubicBezTo>
                    <a:cubicBezTo>
                      <a:pt x="120" y="38"/>
                      <a:pt x="120" y="40"/>
                      <a:pt x="120" y="42"/>
                    </a:cubicBezTo>
                    <a:lnTo>
                      <a:pt x="114" y="42"/>
                    </a:lnTo>
                    <a:close/>
                    <a:moveTo>
                      <a:pt x="114" y="49"/>
                    </a:moveTo>
                    <a:cubicBezTo>
                      <a:pt x="120" y="48"/>
                      <a:pt x="120" y="48"/>
                      <a:pt x="120" y="48"/>
                    </a:cubicBezTo>
                    <a:cubicBezTo>
                      <a:pt x="121" y="50"/>
                      <a:pt x="121" y="52"/>
                      <a:pt x="122" y="53"/>
                    </a:cubicBezTo>
                    <a:cubicBezTo>
                      <a:pt x="116" y="55"/>
                      <a:pt x="116" y="55"/>
                      <a:pt x="116" y="55"/>
                    </a:cubicBezTo>
                    <a:cubicBezTo>
                      <a:pt x="115" y="53"/>
                      <a:pt x="115" y="51"/>
                      <a:pt x="114" y="49"/>
                    </a:cubicBezTo>
                    <a:moveTo>
                      <a:pt x="116" y="28"/>
                    </a:moveTo>
                    <a:cubicBezTo>
                      <a:pt x="117" y="26"/>
                      <a:pt x="118" y="24"/>
                      <a:pt x="119" y="22"/>
                    </a:cubicBezTo>
                    <a:cubicBezTo>
                      <a:pt x="124" y="25"/>
                      <a:pt x="124" y="25"/>
                      <a:pt x="124" y="25"/>
                    </a:cubicBezTo>
                    <a:cubicBezTo>
                      <a:pt x="124" y="27"/>
                      <a:pt x="123" y="28"/>
                      <a:pt x="122" y="30"/>
                    </a:cubicBezTo>
                    <a:lnTo>
                      <a:pt x="116" y="28"/>
                    </a:lnTo>
                    <a:close/>
                    <a:moveTo>
                      <a:pt x="119" y="62"/>
                    </a:moveTo>
                    <a:cubicBezTo>
                      <a:pt x="124" y="59"/>
                      <a:pt x="124" y="59"/>
                      <a:pt x="124" y="59"/>
                    </a:cubicBezTo>
                    <a:cubicBezTo>
                      <a:pt x="125" y="61"/>
                      <a:pt x="126" y="62"/>
                      <a:pt x="127" y="64"/>
                    </a:cubicBezTo>
                    <a:cubicBezTo>
                      <a:pt x="122" y="68"/>
                      <a:pt x="122" y="68"/>
                      <a:pt x="122" y="68"/>
                    </a:cubicBezTo>
                    <a:cubicBezTo>
                      <a:pt x="121" y="66"/>
                      <a:pt x="120" y="64"/>
                      <a:pt x="119" y="62"/>
                    </a:cubicBezTo>
                    <a:moveTo>
                      <a:pt x="123" y="16"/>
                    </a:moveTo>
                    <a:cubicBezTo>
                      <a:pt x="124" y="14"/>
                      <a:pt x="126" y="13"/>
                      <a:pt x="128" y="11"/>
                    </a:cubicBezTo>
                    <a:cubicBezTo>
                      <a:pt x="132" y="16"/>
                      <a:pt x="132" y="16"/>
                      <a:pt x="132" y="16"/>
                    </a:cubicBezTo>
                    <a:cubicBezTo>
                      <a:pt x="130" y="17"/>
                      <a:pt x="129" y="18"/>
                      <a:pt x="128" y="20"/>
                    </a:cubicBezTo>
                    <a:lnTo>
                      <a:pt x="123" y="16"/>
                    </a:lnTo>
                    <a:close/>
                    <a:moveTo>
                      <a:pt x="127" y="73"/>
                    </a:moveTo>
                    <a:cubicBezTo>
                      <a:pt x="131" y="68"/>
                      <a:pt x="131" y="68"/>
                      <a:pt x="131" y="68"/>
                    </a:cubicBezTo>
                    <a:cubicBezTo>
                      <a:pt x="133" y="70"/>
                      <a:pt x="134" y="71"/>
                      <a:pt x="136" y="72"/>
                    </a:cubicBezTo>
                    <a:cubicBezTo>
                      <a:pt x="132" y="77"/>
                      <a:pt x="132" y="77"/>
                      <a:pt x="132" y="77"/>
                    </a:cubicBezTo>
                    <a:cubicBezTo>
                      <a:pt x="130" y="76"/>
                      <a:pt x="128" y="74"/>
                      <a:pt x="127" y="73"/>
                    </a:cubicBezTo>
                    <a:moveTo>
                      <a:pt x="133" y="7"/>
                    </a:moveTo>
                    <a:cubicBezTo>
                      <a:pt x="135" y="6"/>
                      <a:pt x="137" y="5"/>
                      <a:pt x="139" y="4"/>
                    </a:cubicBezTo>
                    <a:cubicBezTo>
                      <a:pt x="142" y="9"/>
                      <a:pt x="142" y="9"/>
                      <a:pt x="142" y="9"/>
                    </a:cubicBezTo>
                    <a:cubicBezTo>
                      <a:pt x="140" y="10"/>
                      <a:pt x="138" y="11"/>
                      <a:pt x="137" y="12"/>
                    </a:cubicBezTo>
                    <a:lnTo>
                      <a:pt x="133" y="7"/>
                    </a:lnTo>
                    <a:close/>
                    <a:moveTo>
                      <a:pt x="138" y="81"/>
                    </a:moveTo>
                    <a:cubicBezTo>
                      <a:pt x="141" y="75"/>
                      <a:pt x="141" y="75"/>
                      <a:pt x="141" y="75"/>
                    </a:cubicBezTo>
                    <a:cubicBezTo>
                      <a:pt x="143" y="76"/>
                      <a:pt x="144" y="76"/>
                      <a:pt x="146" y="77"/>
                    </a:cubicBezTo>
                    <a:cubicBezTo>
                      <a:pt x="145" y="83"/>
                      <a:pt x="145" y="83"/>
                      <a:pt x="145" y="83"/>
                    </a:cubicBezTo>
                    <a:cubicBezTo>
                      <a:pt x="142" y="82"/>
                      <a:pt x="140" y="82"/>
                      <a:pt x="138" y="81"/>
                    </a:cubicBezTo>
                    <a:moveTo>
                      <a:pt x="146" y="1"/>
                    </a:moveTo>
                    <a:cubicBezTo>
                      <a:pt x="148" y="1"/>
                      <a:pt x="150" y="1"/>
                      <a:pt x="153" y="0"/>
                    </a:cubicBezTo>
                    <a:cubicBezTo>
                      <a:pt x="153" y="7"/>
                      <a:pt x="153" y="7"/>
                      <a:pt x="153" y="7"/>
                    </a:cubicBezTo>
                    <a:cubicBezTo>
                      <a:pt x="151" y="7"/>
                      <a:pt x="149" y="7"/>
                      <a:pt x="147" y="8"/>
                    </a:cubicBezTo>
                    <a:lnTo>
                      <a:pt x="146" y="1"/>
                    </a:lnTo>
                    <a:close/>
                    <a:moveTo>
                      <a:pt x="152" y="84"/>
                    </a:moveTo>
                    <a:cubicBezTo>
                      <a:pt x="152" y="78"/>
                      <a:pt x="152" y="78"/>
                      <a:pt x="152" y="78"/>
                    </a:cubicBezTo>
                    <a:cubicBezTo>
                      <a:pt x="153" y="78"/>
                      <a:pt x="155" y="78"/>
                      <a:pt x="156" y="78"/>
                    </a:cubicBezTo>
                    <a:cubicBezTo>
                      <a:pt x="157" y="78"/>
                      <a:pt x="157" y="78"/>
                      <a:pt x="158" y="78"/>
                    </a:cubicBezTo>
                    <a:cubicBezTo>
                      <a:pt x="158" y="84"/>
                      <a:pt x="158" y="84"/>
                      <a:pt x="158" y="84"/>
                    </a:cubicBezTo>
                    <a:cubicBezTo>
                      <a:pt x="157" y="84"/>
                      <a:pt x="157" y="84"/>
                      <a:pt x="156" y="84"/>
                    </a:cubicBezTo>
                    <a:cubicBezTo>
                      <a:pt x="154" y="84"/>
                      <a:pt x="153" y="84"/>
                      <a:pt x="152" y="84"/>
                    </a:cubicBezTo>
                    <a:moveTo>
                      <a:pt x="159" y="7"/>
                    </a:moveTo>
                    <a:cubicBezTo>
                      <a:pt x="160" y="0"/>
                      <a:pt x="160" y="0"/>
                      <a:pt x="160" y="0"/>
                    </a:cubicBezTo>
                    <a:cubicBezTo>
                      <a:pt x="162" y="1"/>
                      <a:pt x="164" y="1"/>
                      <a:pt x="166" y="2"/>
                    </a:cubicBezTo>
                    <a:cubicBezTo>
                      <a:pt x="165" y="8"/>
                      <a:pt x="165" y="8"/>
                      <a:pt x="165" y="8"/>
                    </a:cubicBezTo>
                    <a:cubicBezTo>
                      <a:pt x="163" y="7"/>
                      <a:pt x="161" y="7"/>
                      <a:pt x="159" y="7"/>
                    </a:cubicBezTo>
                    <a:moveTo>
                      <a:pt x="164" y="77"/>
                    </a:moveTo>
                    <a:cubicBezTo>
                      <a:pt x="166" y="77"/>
                      <a:pt x="168" y="76"/>
                      <a:pt x="169" y="76"/>
                    </a:cubicBezTo>
                    <a:cubicBezTo>
                      <a:pt x="172" y="81"/>
                      <a:pt x="172" y="81"/>
                      <a:pt x="172" y="81"/>
                    </a:cubicBezTo>
                    <a:cubicBezTo>
                      <a:pt x="170" y="82"/>
                      <a:pt x="168" y="83"/>
                      <a:pt x="165" y="83"/>
                    </a:cubicBezTo>
                    <a:lnTo>
                      <a:pt x="164" y="77"/>
                    </a:lnTo>
                    <a:close/>
                    <a:moveTo>
                      <a:pt x="170" y="10"/>
                    </a:moveTo>
                    <a:cubicBezTo>
                      <a:pt x="173" y="4"/>
                      <a:pt x="173" y="4"/>
                      <a:pt x="173" y="4"/>
                    </a:cubicBezTo>
                    <a:cubicBezTo>
                      <a:pt x="175" y="5"/>
                      <a:pt x="177" y="6"/>
                      <a:pt x="179" y="7"/>
                    </a:cubicBezTo>
                    <a:cubicBezTo>
                      <a:pt x="175" y="12"/>
                      <a:pt x="175" y="12"/>
                      <a:pt x="175" y="12"/>
                    </a:cubicBezTo>
                    <a:cubicBezTo>
                      <a:pt x="174" y="11"/>
                      <a:pt x="172" y="10"/>
                      <a:pt x="170" y="10"/>
                    </a:cubicBezTo>
                    <a:moveTo>
                      <a:pt x="175" y="73"/>
                    </a:moveTo>
                    <a:cubicBezTo>
                      <a:pt x="176" y="72"/>
                      <a:pt x="178" y="71"/>
                      <a:pt x="179" y="69"/>
                    </a:cubicBezTo>
                    <a:cubicBezTo>
                      <a:pt x="183" y="74"/>
                      <a:pt x="183" y="74"/>
                      <a:pt x="183" y="74"/>
                    </a:cubicBezTo>
                    <a:cubicBezTo>
                      <a:pt x="182" y="75"/>
                      <a:pt x="180" y="77"/>
                      <a:pt x="178" y="78"/>
                    </a:cubicBezTo>
                    <a:lnTo>
                      <a:pt x="175" y="73"/>
                    </a:lnTo>
                    <a:close/>
                    <a:moveTo>
                      <a:pt x="180" y="16"/>
                    </a:moveTo>
                    <a:cubicBezTo>
                      <a:pt x="184" y="12"/>
                      <a:pt x="184" y="12"/>
                      <a:pt x="184" y="12"/>
                    </a:cubicBezTo>
                    <a:cubicBezTo>
                      <a:pt x="186" y="13"/>
                      <a:pt x="188" y="15"/>
                      <a:pt x="189" y="17"/>
                    </a:cubicBezTo>
                    <a:cubicBezTo>
                      <a:pt x="184" y="20"/>
                      <a:pt x="184" y="20"/>
                      <a:pt x="184" y="20"/>
                    </a:cubicBezTo>
                    <a:cubicBezTo>
                      <a:pt x="183" y="19"/>
                      <a:pt x="182" y="17"/>
                      <a:pt x="180" y="16"/>
                    </a:cubicBezTo>
                    <a:moveTo>
                      <a:pt x="184" y="65"/>
                    </a:moveTo>
                    <a:cubicBezTo>
                      <a:pt x="185" y="63"/>
                      <a:pt x="186" y="62"/>
                      <a:pt x="187" y="60"/>
                    </a:cubicBezTo>
                    <a:cubicBezTo>
                      <a:pt x="192" y="63"/>
                      <a:pt x="192" y="63"/>
                      <a:pt x="192" y="63"/>
                    </a:cubicBezTo>
                    <a:cubicBezTo>
                      <a:pt x="191" y="65"/>
                      <a:pt x="190" y="67"/>
                      <a:pt x="188" y="69"/>
                    </a:cubicBezTo>
                    <a:lnTo>
                      <a:pt x="184" y="65"/>
                    </a:lnTo>
                    <a:close/>
                    <a:moveTo>
                      <a:pt x="187" y="26"/>
                    </a:moveTo>
                    <a:cubicBezTo>
                      <a:pt x="193" y="23"/>
                      <a:pt x="193" y="23"/>
                      <a:pt x="193" y="23"/>
                    </a:cubicBezTo>
                    <a:cubicBezTo>
                      <a:pt x="194" y="25"/>
                      <a:pt x="195" y="27"/>
                      <a:pt x="196" y="29"/>
                    </a:cubicBezTo>
                    <a:cubicBezTo>
                      <a:pt x="190" y="31"/>
                      <a:pt x="190" y="31"/>
                      <a:pt x="190" y="31"/>
                    </a:cubicBezTo>
                    <a:cubicBezTo>
                      <a:pt x="189" y="29"/>
                      <a:pt x="188" y="27"/>
                      <a:pt x="187" y="26"/>
                    </a:cubicBezTo>
                    <a:moveTo>
                      <a:pt x="189" y="55"/>
                    </a:moveTo>
                    <a:cubicBezTo>
                      <a:pt x="190" y="53"/>
                      <a:pt x="191" y="51"/>
                      <a:pt x="191" y="49"/>
                    </a:cubicBezTo>
                    <a:cubicBezTo>
                      <a:pt x="197" y="50"/>
                      <a:pt x="197" y="50"/>
                      <a:pt x="197" y="50"/>
                    </a:cubicBezTo>
                    <a:cubicBezTo>
                      <a:pt x="197" y="53"/>
                      <a:pt x="196" y="55"/>
                      <a:pt x="195" y="57"/>
                    </a:cubicBezTo>
                    <a:lnTo>
                      <a:pt x="189" y="55"/>
                    </a:lnTo>
                    <a:close/>
                    <a:moveTo>
                      <a:pt x="191" y="37"/>
                    </a:moveTo>
                    <a:cubicBezTo>
                      <a:pt x="197" y="36"/>
                      <a:pt x="197" y="36"/>
                      <a:pt x="197" y="36"/>
                    </a:cubicBezTo>
                    <a:cubicBezTo>
                      <a:pt x="198" y="38"/>
                      <a:pt x="198" y="40"/>
                      <a:pt x="198" y="42"/>
                    </a:cubicBezTo>
                    <a:cubicBezTo>
                      <a:pt x="198" y="43"/>
                      <a:pt x="198" y="43"/>
                      <a:pt x="198" y="43"/>
                    </a:cubicBezTo>
                    <a:cubicBezTo>
                      <a:pt x="192" y="43"/>
                      <a:pt x="192" y="43"/>
                      <a:pt x="192" y="43"/>
                    </a:cubicBezTo>
                    <a:cubicBezTo>
                      <a:pt x="192" y="42"/>
                      <a:pt x="192" y="42"/>
                      <a:pt x="192" y="42"/>
                    </a:cubicBezTo>
                    <a:cubicBezTo>
                      <a:pt x="192" y="40"/>
                      <a:pt x="191" y="39"/>
                      <a:pt x="191" y="37"/>
                    </a:cubicBezTo>
                    <a:moveTo>
                      <a:pt x="316" y="249"/>
                    </a:moveTo>
                    <a:cubicBezTo>
                      <a:pt x="241" y="249"/>
                      <a:pt x="241" y="249"/>
                      <a:pt x="241" y="249"/>
                    </a:cubicBezTo>
                    <a:cubicBezTo>
                      <a:pt x="241" y="324"/>
                      <a:pt x="241" y="324"/>
                      <a:pt x="241" y="324"/>
                    </a:cubicBezTo>
                    <a:cubicBezTo>
                      <a:pt x="316" y="324"/>
                      <a:pt x="316" y="324"/>
                      <a:pt x="316" y="324"/>
                    </a:cubicBezTo>
                    <a:lnTo>
                      <a:pt x="316" y="249"/>
                    </a:lnTo>
                    <a:close/>
                    <a:moveTo>
                      <a:pt x="146" y="249"/>
                    </a:moveTo>
                    <a:cubicBezTo>
                      <a:pt x="146" y="324"/>
                      <a:pt x="146" y="324"/>
                      <a:pt x="146" y="324"/>
                    </a:cubicBezTo>
                    <a:cubicBezTo>
                      <a:pt x="211" y="287"/>
                      <a:pt x="211" y="287"/>
                      <a:pt x="211" y="287"/>
                    </a:cubicBezTo>
                    <a:lnTo>
                      <a:pt x="146" y="249"/>
                    </a:lnTo>
                    <a:close/>
                    <a:moveTo>
                      <a:pt x="0" y="198"/>
                    </a:moveTo>
                    <a:cubicBezTo>
                      <a:pt x="0" y="189"/>
                      <a:pt x="0" y="189"/>
                      <a:pt x="0" y="189"/>
                    </a:cubicBezTo>
                    <a:cubicBezTo>
                      <a:pt x="6" y="189"/>
                      <a:pt x="6" y="189"/>
                      <a:pt x="6" y="189"/>
                    </a:cubicBezTo>
                    <a:cubicBezTo>
                      <a:pt x="6" y="193"/>
                      <a:pt x="6" y="193"/>
                      <a:pt x="6" y="193"/>
                    </a:cubicBezTo>
                    <a:cubicBezTo>
                      <a:pt x="5" y="193"/>
                      <a:pt x="5" y="193"/>
                      <a:pt x="5" y="193"/>
                    </a:cubicBezTo>
                    <a:cubicBezTo>
                      <a:pt x="6" y="195"/>
                      <a:pt x="6" y="195"/>
                      <a:pt x="6" y="195"/>
                    </a:cubicBezTo>
                    <a:lnTo>
                      <a:pt x="0" y="198"/>
                    </a:lnTo>
                    <a:close/>
                    <a:moveTo>
                      <a:pt x="0" y="177"/>
                    </a:moveTo>
                    <a:cubicBezTo>
                      <a:pt x="6" y="177"/>
                      <a:pt x="6" y="177"/>
                      <a:pt x="6" y="177"/>
                    </a:cubicBezTo>
                    <a:cubicBezTo>
                      <a:pt x="6" y="183"/>
                      <a:pt x="6" y="183"/>
                      <a:pt x="6" y="183"/>
                    </a:cubicBezTo>
                    <a:cubicBezTo>
                      <a:pt x="0" y="183"/>
                      <a:pt x="0" y="183"/>
                      <a:pt x="0" y="183"/>
                    </a:cubicBezTo>
                    <a:lnTo>
                      <a:pt x="0" y="177"/>
                    </a:lnTo>
                    <a:close/>
                    <a:moveTo>
                      <a:pt x="0" y="165"/>
                    </a:moveTo>
                    <a:cubicBezTo>
                      <a:pt x="6" y="165"/>
                      <a:pt x="6" y="165"/>
                      <a:pt x="6" y="165"/>
                    </a:cubicBezTo>
                    <a:cubicBezTo>
                      <a:pt x="6" y="171"/>
                      <a:pt x="6" y="171"/>
                      <a:pt x="6" y="171"/>
                    </a:cubicBezTo>
                    <a:cubicBezTo>
                      <a:pt x="0" y="171"/>
                      <a:pt x="0" y="171"/>
                      <a:pt x="0" y="171"/>
                    </a:cubicBezTo>
                    <a:lnTo>
                      <a:pt x="0" y="165"/>
                    </a:lnTo>
                    <a:close/>
                    <a:moveTo>
                      <a:pt x="0" y="153"/>
                    </a:moveTo>
                    <a:cubicBezTo>
                      <a:pt x="6" y="153"/>
                      <a:pt x="6" y="153"/>
                      <a:pt x="6" y="153"/>
                    </a:cubicBezTo>
                    <a:cubicBezTo>
                      <a:pt x="6" y="159"/>
                      <a:pt x="6" y="159"/>
                      <a:pt x="6" y="159"/>
                    </a:cubicBezTo>
                    <a:cubicBezTo>
                      <a:pt x="0" y="159"/>
                      <a:pt x="0" y="159"/>
                      <a:pt x="0" y="159"/>
                    </a:cubicBezTo>
                    <a:lnTo>
                      <a:pt x="0" y="153"/>
                    </a:lnTo>
                    <a:close/>
                    <a:moveTo>
                      <a:pt x="0" y="141"/>
                    </a:moveTo>
                    <a:cubicBezTo>
                      <a:pt x="6" y="141"/>
                      <a:pt x="6" y="141"/>
                      <a:pt x="6" y="141"/>
                    </a:cubicBezTo>
                    <a:cubicBezTo>
                      <a:pt x="6" y="147"/>
                      <a:pt x="6" y="147"/>
                      <a:pt x="6" y="147"/>
                    </a:cubicBezTo>
                    <a:cubicBezTo>
                      <a:pt x="0" y="147"/>
                      <a:pt x="0" y="147"/>
                      <a:pt x="0" y="147"/>
                    </a:cubicBezTo>
                    <a:lnTo>
                      <a:pt x="0" y="141"/>
                    </a:lnTo>
                    <a:close/>
                    <a:moveTo>
                      <a:pt x="0" y="129"/>
                    </a:moveTo>
                    <a:cubicBezTo>
                      <a:pt x="6" y="129"/>
                      <a:pt x="6" y="129"/>
                      <a:pt x="6" y="129"/>
                    </a:cubicBezTo>
                    <a:cubicBezTo>
                      <a:pt x="6" y="135"/>
                      <a:pt x="6" y="135"/>
                      <a:pt x="6" y="135"/>
                    </a:cubicBezTo>
                    <a:cubicBezTo>
                      <a:pt x="0" y="135"/>
                      <a:pt x="0" y="135"/>
                      <a:pt x="0" y="135"/>
                    </a:cubicBezTo>
                    <a:lnTo>
                      <a:pt x="0" y="129"/>
                    </a:lnTo>
                    <a:close/>
                    <a:moveTo>
                      <a:pt x="0" y="123"/>
                    </a:moveTo>
                    <a:cubicBezTo>
                      <a:pt x="0" y="114"/>
                      <a:pt x="0" y="114"/>
                      <a:pt x="0" y="114"/>
                    </a:cubicBezTo>
                    <a:cubicBezTo>
                      <a:pt x="6" y="118"/>
                      <a:pt x="6" y="118"/>
                      <a:pt x="6" y="118"/>
                    </a:cubicBezTo>
                    <a:cubicBezTo>
                      <a:pt x="5" y="120"/>
                      <a:pt x="5" y="120"/>
                      <a:pt x="5" y="120"/>
                    </a:cubicBezTo>
                    <a:cubicBezTo>
                      <a:pt x="6" y="120"/>
                      <a:pt x="6" y="120"/>
                      <a:pt x="6" y="120"/>
                    </a:cubicBezTo>
                    <a:cubicBezTo>
                      <a:pt x="6" y="123"/>
                      <a:pt x="6" y="123"/>
                      <a:pt x="6" y="123"/>
                    </a:cubicBezTo>
                    <a:lnTo>
                      <a:pt x="0" y="123"/>
                    </a:lnTo>
                    <a:close/>
                    <a:moveTo>
                      <a:pt x="8" y="187"/>
                    </a:moveTo>
                    <a:cubicBezTo>
                      <a:pt x="13" y="184"/>
                      <a:pt x="13" y="184"/>
                      <a:pt x="13" y="184"/>
                    </a:cubicBezTo>
                    <a:cubicBezTo>
                      <a:pt x="16" y="189"/>
                      <a:pt x="16" y="189"/>
                      <a:pt x="16" y="189"/>
                    </a:cubicBezTo>
                    <a:cubicBezTo>
                      <a:pt x="11" y="192"/>
                      <a:pt x="11" y="192"/>
                      <a:pt x="11" y="192"/>
                    </a:cubicBezTo>
                    <a:lnTo>
                      <a:pt x="8" y="187"/>
                    </a:lnTo>
                    <a:close/>
                    <a:moveTo>
                      <a:pt x="8" y="126"/>
                    </a:moveTo>
                    <a:cubicBezTo>
                      <a:pt x="11" y="121"/>
                      <a:pt x="11" y="121"/>
                      <a:pt x="11" y="121"/>
                    </a:cubicBezTo>
                    <a:cubicBezTo>
                      <a:pt x="16" y="124"/>
                      <a:pt x="16" y="124"/>
                      <a:pt x="16" y="124"/>
                    </a:cubicBezTo>
                    <a:cubicBezTo>
                      <a:pt x="13" y="129"/>
                      <a:pt x="13" y="129"/>
                      <a:pt x="13" y="129"/>
                    </a:cubicBezTo>
                    <a:lnTo>
                      <a:pt x="8" y="126"/>
                    </a:lnTo>
                    <a:close/>
                    <a:moveTo>
                      <a:pt x="19" y="181"/>
                    </a:moveTo>
                    <a:cubicBezTo>
                      <a:pt x="24" y="178"/>
                      <a:pt x="24" y="178"/>
                      <a:pt x="24" y="178"/>
                    </a:cubicBezTo>
                    <a:cubicBezTo>
                      <a:pt x="27" y="183"/>
                      <a:pt x="27" y="183"/>
                      <a:pt x="27" y="183"/>
                    </a:cubicBezTo>
                    <a:cubicBezTo>
                      <a:pt x="21" y="186"/>
                      <a:pt x="21" y="186"/>
                      <a:pt x="21" y="186"/>
                    </a:cubicBezTo>
                    <a:lnTo>
                      <a:pt x="19" y="181"/>
                    </a:lnTo>
                    <a:close/>
                    <a:moveTo>
                      <a:pt x="19" y="132"/>
                    </a:moveTo>
                    <a:cubicBezTo>
                      <a:pt x="22" y="127"/>
                      <a:pt x="22" y="127"/>
                      <a:pt x="22" y="127"/>
                    </a:cubicBezTo>
                    <a:cubicBezTo>
                      <a:pt x="27" y="130"/>
                      <a:pt x="27" y="130"/>
                      <a:pt x="27" y="130"/>
                    </a:cubicBezTo>
                    <a:cubicBezTo>
                      <a:pt x="24" y="135"/>
                      <a:pt x="24" y="135"/>
                      <a:pt x="24" y="135"/>
                    </a:cubicBezTo>
                    <a:lnTo>
                      <a:pt x="19" y="132"/>
                    </a:lnTo>
                    <a:close/>
                    <a:moveTo>
                      <a:pt x="29" y="175"/>
                    </a:moveTo>
                    <a:cubicBezTo>
                      <a:pt x="34" y="172"/>
                      <a:pt x="34" y="172"/>
                      <a:pt x="34" y="172"/>
                    </a:cubicBezTo>
                    <a:cubicBezTo>
                      <a:pt x="37" y="177"/>
                      <a:pt x="37" y="177"/>
                      <a:pt x="37" y="177"/>
                    </a:cubicBezTo>
                    <a:cubicBezTo>
                      <a:pt x="32" y="180"/>
                      <a:pt x="32" y="180"/>
                      <a:pt x="32" y="180"/>
                    </a:cubicBezTo>
                    <a:lnTo>
                      <a:pt x="29" y="175"/>
                    </a:lnTo>
                    <a:close/>
                    <a:moveTo>
                      <a:pt x="29" y="138"/>
                    </a:moveTo>
                    <a:cubicBezTo>
                      <a:pt x="32" y="133"/>
                      <a:pt x="32" y="133"/>
                      <a:pt x="32" y="133"/>
                    </a:cubicBezTo>
                    <a:cubicBezTo>
                      <a:pt x="37" y="136"/>
                      <a:pt x="37" y="136"/>
                      <a:pt x="37" y="136"/>
                    </a:cubicBezTo>
                    <a:cubicBezTo>
                      <a:pt x="34" y="141"/>
                      <a:pt x="34" y="141"/>
                      <a:pt x="34" y="141"/>
                    </a:cubicBezTo>
                    <a:lnTo>
                      <a:pt x="29" y="138"/>
                    </a:lnTo>
                    <a:close/>
                    <a:moveTo>
                      <a:pt x="39" y="169"/>
                    </a:moveTo>
                    <a:cubicBezTo>
                      <a:pt x="44" y="166"/>
                      <a:pt x="44" y="166"/>
                      <a:pt x="44" y="166"/>
                    </a:cubicBezTo>
                    <a:cubicBezTo>
                      <a:pt x="47" y="171"/>
                      <a:pt x="47" y="171"/>
                      <a:pt x="47" y="171"/>
                    </a:cubicBezTo>
                    <a:cubicBezTo>
                      <a:pt x="42" y="174"/>
                      <a:pt x="42" y="174"/>
                      <a:pt x="42" y="174"/>
                    </a:cubicBezTo>
                    <a:lnTo>
                      <a:pt x="39" y="169"/>
                    </a:lnTo>
                    <a:close/>
                    <a:moveTo>
                      <a:pt x="39" y="144"/>
                    </a:moveTo>
                    <a:cubicBezTo>
                      <a:pt x="42" y="139"/>
                      <a:pt x="42" y="139"/>
                      <a:pt x="42" y="139"/>
                    </a:cubicBezTo>
                    <a:cubicBezTo>
                      <a:pt x="48" y="142"/>
                      <a:pt x="48" y="142"/>
                      <a:pt x="48" y="142"/>
                    </a:cubicBezTo>
                    <a:cubicBezTo>
                      <a:pt x="45" y="147"/>
                      <a:pt x="45" y="147"/>
                      <a:pt x="45" y="147"/>
                    </a:cubicBezTo>
                    <a:lnTo>
                      <a:pt x="39" y="144"/>
                    </a:lnTo>
                    <a:close/>
                    <a:moveTo>
                      <a:pt x="50" y="163"/>
                    </a:moveTo>
                    <a:cubicBezTo>
                      <a:pt x="55" y="160"/>
                      <a:pt x="55" y="160"/>
                      <a:pt x="55" y="160"/>
                    </a:cubicBezTo>
                    <a:cubicBezTo>
                      <a:pt x="58" y="165"/>
                      <a:pt x="58" y="165"/>
                      <a:pt x="58" y="165"/>
                    </a:cubicBezTo>
                    <a:cubicBezTo>
                      <a:pt x="53" y="168"/>
                      <a:pt x="53" y="168"/>
                      <a:pt x="53" y="168"/>
                    </a:cubicBezTo>
                    <a:lnTo>
                      <a:pt x="50" y="163"/>
                    </a:lnTo>
                    <a:close/>
                    <a:moveTo>
                      <a:pt x="50" y="150"/>
                    </a:moveTo>
                    <a:cubicBezTo>
                      <a:pt x="53" y="145"/>
                      <a:pt x="53" y="145"/>
                      <a:pt x="53" y="145"/>
                    </a:cubicBezTo>
                    <a:cubicBezTo>
                      <a:pt x="58" y="148"/>
                      <a:pt x="58" y="148"/>
                      <a:pt x="58" y="148"/>
                    </a:cubicBezTo>
                    <a:cubicBezTo>
                      <a:pt x="55" y="153"/>
                      <a:pt x="55" y="153"/>
                      <a:pt x="55" y="153"/>
                    </a:cubicBezTo>
                    <a:lnTo>
                      <a:pt x="50" y="150"/>
                    </a:lnTo>
                    <a:close/>
                    <a:moveTo>
                      <a:pt x="60" y="157"/>
                    </a:moveTo>
                    <a:cubicBezTo>
                      <a:pt x="61" y="156"/>
                      <a:pt x="61" y="156"/>
                      <a:pt x="61" y="156"/>
                    </a:cubicBezTo>
                    <a:cubicBezTo>
                      <a:pt x="60" y="156"/>
                      <a:pt x="60" y="156"/>
                      <a:pt x="60" y="156"/>
                    </a:cubicBezTo>
                    <a:cubicBezTo>
                      <a:pt x="63" y="151"/>
                      <a:pt x="63" y="151"/>
                      <a:pt x="63" y="151"/>
                    </a:cubicBezTo>
                    <a:cubicBezTo>
                      <a:pt x="73" y="156"/>
                      <a:pt x="73" y="156"/>
                      <a:pt x="73" y="156"/>
                    </a:cubicBezTo>
                    <a:cubicBezTo>
                      <a:pt x="63" y="162"/>
                      <a:pt x="63" y="162"/>
                      <a:pt x="63" y="162"/>
                    </a:cubicBezTo>
                    <a:lnTo>
                      <a:pt x="60" y="15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16" name="Freeform 44"/>
              <p:cNvSpPr>
                <a:spLocks noEditPoints="1"/>
              </p:cNvSpPr>
              <p:nvPr/>
            </p:nvSpPr>
            <p:spPr bwMode="black">
              <a:xfrm>
                <a:off x="8863394" y="5414400"/>
                <a:ext cx="652463" cy="657225"/>
              </a:xfrm>
              <a:custGeom>
                <a:avLst/>
                <a:gdLst>
                  <a:gd name="T0" fmla="*/ 116 w 411"/>
                  <a:gd name="T1" fmla="*/ 121 h 414"/>
                  <a:gd name="T2" fmla="*/ 123 w 411"/>
                  <a:gd name="T3" fmla="*/ 208 h 414"/>
                  <a:gd name="T4" fmla="*/ 159 w 411"/>
                  <a:gd name="T5" fmla="*/ 173 h 414"/>
                  <a:gd name="T6" fmla="*/ 293 w 411"/>
                  <a:gd name="T7" fmla="*/ 310 h 414"/>
                  <a:gd name="T8" fmla="*/ 307 w 411"/>
                  <a:gd name="T9" fmla="*/ 296 h 414"/>
                  <a:gd name="T10" fmla="*/ 170 w 411"/>
                  <a:gd name="T11" fmla="*/ 161 h 414"/>
                  <a:gd name="T12" fmla="*/ 204 w 411"/>
                  <a:gd name="T13" fmla="*/ 128 h 414"/>
                  <a:gd name="T14" fmla="*/ 116 w 411"/>
                  <a:gd name="T15" fmla="*/ 121 h 414"/>
                  <a:gd name="T16" fmla="*/ 7 w 411"/>
                  <a:gd name="T17" fmla="*/ 397 h 414"/>
                  <a:gd name="T18" fmla="*/ 41 w 411"/>
                  <a:gd name="T19" fmla="*/ 362 h 414"/>
                  <a:gd name="T20" fmla="*/ 93 w 411"/>
                  <a:gd name="T21" fmla="*/ 414 h 414"/>
                  <a:gd name="T22" fmla="*/ 104 w 411"/>
                  <a:gd name="T23" fmla="*/ 402 h 414"/>
                  <a:gd name="T24" fmla="*/ 52 w 411"/>
                  <a:gd name="T25" fmla="*/ 350 h 414"/>
                  <a:gd name="T26" fmla="*/ 88 w 411"/>
                  <a:gd name="T27" fmla="*/ 317 h 414"/>
                  <a:gd name="T28" fmla="*/ 0 w 411"/>
                  <a:gd name="T29" fmla="*/ 310 h 414"/>
                  <a:gd name="T30" fmla="*/ 7 w 411"/>
                  <a:gd name="T31" fmla="*/ 397 h 414"/>
                  <a:gd name="T32" fmla="*/ 305 w 411"/>
                  <a:gd name="T33" fmla="*/ 0 h 414"/>
                  <a:gd name="T34" fmla="*/ 315 w 411"/>
                  <a:gd name="T35" fmla="*/ 90 h 414"/>
                  <a:gd name="T36" fmla="*/ 348 w 411"/>
                  <a:gd name="T37" fmla="*/ 55 h 414"/>
                  <a:gd name="T38" fmla="*/ 397 w 411"/>
                  <a:gd name="T39" fmla="*/ 104 h 414"/>
                  <a:gd name="T40" fmla="*/ 411 w 411"/>
                  <a:gd name="T41" fmla="*/ 92 h 414"/>
                  <a:gd name="T42" fmla="*/ 359 w 411"/>
                  <a:gd name="T43" fmla="*/ 43 h 414"/>
                  <a:gd name="T44" fmla="*/ 395 w 411"/>
                  <a:gd name="T45" fmla="*/ 7 h 414"/>
                  <a:gd name="T46" fmla="*/ 305 w 411"/>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4">
                    <a:moveTo>
                      <a:pt x="116" y="121"/>
                    </a:moveTo>
                    <a:lnTo>
                      <a:pt x="123" y="208"/>
                    </a:lnTo>
                    <a:lnTo>
                      <a:pt x="159" y="173"/>
                    </a:lnTo>
                    <a:lnTo>
                      <a:pt x="293" y="310"/>
                    </a:lnTo>
                    <a:lnTo>
                      <a:pt x="307" y="296"/>
                    </a:lnTo>
                    <a:lnTo>
                      <a:pt x="170" y="161"/>
                    </a:lnTo>
                    <a:lnTo>
                      <a:pt x="204" y="128"/>
                    </a:lnTo>
                    <a:lnTo>
                      <a:pt x="116" y="121"/>
                    </a:lnTo>
                    <a:close/>
                    <a:moveTo>
                      <a:pt x="7" y="397"/>
                    </a:moveTo>
                    <a:lnTo>
                      <a:pt x="41" y="362"/>
                    </a:lnTo>
                    <a:lnTo>
                      <a:pt x="93" y="414"/>
                    </a:lnTo>
                    <a:lnTo>
                      <a:pt x="104" y="402"/>
                    </a:lnTo>
                    <a:lnTo>
                      <a:pt x="52" y="350"/>
                    </a:lnTo>
                    <a:lnTo>
                      <a:pt x="88" y="317"/>
                    </a:lnTo>
                    <a:lnTo>
                      <a:pt x="0" y="310"/>
                    </a:lnTo>
                    <a:lnTo>
                      <a:pt x="7" y="397"/>
                    </a:lnTo>
                    <a:close/>
                    <a:moveTo>
                      <a:pt x="305" y="0"/>
                    </a:moveTo>
                    <a:lnTo>
                      <a:pt x="315" y="90"/>
                    </a:lnTo>
                    <a:lnTo>
                      <a:pt x="348" y="55"/>
                    </a:lnTo>
                    <a:lnTo>
                      <a:pt x="397" y="104"/>
                    </a:lnTo>
                    <a:lnTo>
                      <a:pt x="411" y="92"/>
                    </a:lnTo>
                    <a:lnTo>
                      <a:pt x="359" y="43"/>
                    </a:lnTo>
                    <a:lnTo>
                      <a:pt x="395" y="7"/>
                    </a:lnTo>
                    <a:lnTo>
                      <a:pt x="305"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pic>
          <p:nvPicPr>
            <p:cNvPr id="11" name="Picture 74"/>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black">
            <a:xfrm>
              <a:off x="3865603" y="2294112"/>
              <a:ext cx="621437" cy="52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MAGNUM\Projects\Microsoft\Cloud Power FY12\Design\Icons\PNGs\Scalable_Elastic_4.png"/>
            <p:cNvPicPr>
              <a:picLocks noChangeAspect="1" noChangeArrowheads="1"/>
            </p:cNvPicPr>
            <p:nvPr/>
          </p:nvPicPr>
          <p:blipFill>
            <a:blip r:embed="rId3" cstate="print">
              <a:lum bright="100000"/>
            </a:blip>
            <a:srcRect/>
            <a:stretch>
              <a:fillRect/>
            </a:stretch>
          </p:blipFill>
          <p:spPr bwMode="auto">
            <a:xfrm>
              <a:off x="5845584" y="2189154"/>
              <a:ext cx="858994" cy="858994"/>
            </a:xfrm>
            <a:prstGeom prst="rect">
              <a:avLst/>
            </a:prstGeom>
            <a:noFill/>
          </p:spPr>
        </p:pic>
        <p:sp>
          <p:nvSpPr>
            <p:cNvPr id="13" name="Freeform 15"/>
            <p:cNvSpPr>
              <a:spLocks noEditPoints="1"/>
            </p:cNvSpPr>
            <p:nvPr/>
          </p:nvSpPr>
          <p:spPr bwMode="black">
            <a:xfrm>
              <a:off x="10160373" y="2307768"/>
              <a:ext cx="544748" cy="496769"/>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4" name="Freeform 85"/>
            <p:cNvSpPr>
              <a:spLocks noEditPoints="1"/>
            </p:cNvSpPr>
            <p:nvPr/>
          </p:nvSpPr>
          <p:spPr bwMode="black">
            <a:xfrm>
              <a:off x="1817857" y="2294237"/>
              <a:ext cx="397772" cy="648828"/>
            </a:xfrm>
            <a:custGeom>
              <a:avLst/>
              <a:gdLst>
                <a:gd name="T0" fmla="*/ 1222 w 1490"/>
                <a:gd name="T1" fmla="*/ 199 h 2432"/>
                <a:gd name="T2" fmla="*/ 1082 w 1490"/>
                <a:gd name="T3" fmla="*/ 239 h 2432"/>
                <a:gd name="T4" fmla="*/ 705 w 1490"/>
                <a:gd name="T5" fmla="*/ 0 h 2432"/>
                <a:gd name="T6" fmla="*/ 298 w 1490"/>
                <a:gd name="T7" fmla="*/ 326 h 2432"/>
                <a:gd name="T8" fmla="*/ 214 w 1490"/>
                <a:gd name="T9" fmla="*/ 309 h 2432"/>
                <a:gd name="T10" fmla="*/ 0 w 1490"/>
                <a:gd name="T11" fmla="*/ 522 h 2432"/>
                <a:gd name="T12" fmla="*/ 214 w 1490"/>
                <a:gd name="T13" fmla="*/ 736 h 2432"/>
                <a:gd name="T14" fmla="*/ 1222 w 1490"/>
                <a:gd name="T15" fmla="*/ 736 h 2432"/>
                <a:gd name="T16" fmla="*/ 1490 w 1490"/>
                <a:gd name="T17" fmla="*/ 467 h 2432"/>
                <a:gd name="T18" fmla="*/ 1222 w 1490"/>
                <a:gd name="T19" fmla="*/ 199 h 2432"/>
                <a:gd name="T20" fmla="*/ 318 w 1490"/>
                <a:gd name="T21" fmla="*/ 2032 h 2432"/>
                <a:gd name="T22" fmla="*/ 318 w 1490"/>
                <a:gd name="T23" fmla="*/ 2398 h 2432"/>
                <a:gd name="T24" fmla="*/ 351 w 1490"/>
                <a:gd name="T25" fmla="*/ 2432 h 2432"/>
                <a:gd name="T26" fmla="*/ 605 w 1490"/>
                <a:gd name="T27" fmla="*/ 2432 h 2432"/>
                <a:gd name="T28" fmla="*/ 605 w 1490"/>
                <a:gd name="T29" fmla="*/ 2091 h 2432"/>
                <a:gd name="T30" fmla="*/ 639 w 1490"/>
                <a:gd name="T31" fmla="*/ 2058 h 2432"/>
                <a:gd name="T32" fmla="*/ 852 w 1490"/>
                <a:gd name="T33" fmla="*/ 2058 h 2432"/>
                <a:gd name="T34" fmla="*/ 886 w 1490"/>
                <a:gd name="T35" fmla="*/ 2091 h 2432"/>
                <a:gd name="T36" fmla="*/ 886 w 1490"/>
                <a:gd name="T37" fmla="*/ 2432 h 2432"/>
                <a:gd name="T38" fmla="*/ 1140 w 1490"/>
                <a:gd name="T39" fmla="*/ 2432 h 2432"/>
                <a:gd name="T40" fmla="*/ 1173 w 1490"/>
                <a:gd name="T41" fmla="*/ 2398 h 2432"/>
                <a:gd name="T42" fmla="*/ 1173 w 1490"/>
                <a:gd name="T43" fmla="*/ 2032 h 2432"/>
                <a:gd name="T44" fmla="*/ 745 w 1490"/>
                <a:gd name="T45" fmla="*/ 1657 h 2432"/>
                <a:gd name="T46" fmla="*/ 318 w 1490"/>
                <a:gd name="T47" fmla="*/ 2032 h 2432"/>
                <a:gd name="T48" fmla="*/ 1086 w 1490"/>
                <a:gd name="T49" fmla="*/ 1483 h 2432"/>
                <a:gd name="T50" fmla="*/ 926 w 1490"/>
                <a:gd name="T51" fmla="*/ 1483 h 2432"/>
                <a:gd name="T52" fmla="*/ 926 w 1490"/>
                <a:gd name="T53" fmla="*/ 1601 h 2432"/>
                <a:gd name="T54" fmla="*/ 745 w 1490"/>
                <a:gd name="T55" fmla="*/ 1443 h 2432"/>
                <a:gd name="T56" fmla="*/ 198 w 1490"/>
                <a:gd name="T57" fmla="*/ 1924 h 2432"/>
                <a:gd name="T58" fmla="*/ 198 w 1490"/>
                <a:gd name="T59" fmla="*/ 2071 h 2432"/>
                <a:gd name="T60" fmla="*/ 745 w 1490"/>
                <a:gd name="T61" fmla="*/ 1590 h 2432"/>
                <a:gd name="T62" fmla="*/ 1293 w 1490"/>
                <a:gd name="T63" fmla="*/ 2071 h 2432"/>
                <a:gd name="T64" fmla="*/ 1293 w 1490"/>
                <a:gd name="T65" fmla="*/ 1924 h 2432"/>
                <a:gd name="T66" fmla="*/ 1086 w 1490"/>
                <a:gd name="T67" fmla="*/ 1742 h 2432"/>
                <a:gd name="T68" fmla="*/ 1086 w 1490"/>
                <a:gd name="T69" fmla="*/ 1483 h 2432"/>
                <a:gd name="T70" fmla="*/ 745 w 1490"/>
                <a:gd name="T71" fmla="*/ 1287 h 2432"/>
                <a:gd name="T72" fmla="*/ 1091 w 1490"/>
                <a:gd name="T73" fmla="*/ 1085 h 2432"/>
                <a:gd name="T74" fmla="*/ 745 w 1490"/>
                <a:gd name="T75" fmla="*/ 1228 h 2432"/>
                <a:gd name="T76" fmla="*/ 400 w 1490"/>
                <a:gd name="T77" fmla="*/ 1085 h 2432"/>
                <a:gd name="T78" fmla="*/ 745 w 1490"/>
                <a:gd name="T79" fmla="*/ 1287 h 2432"/>
                <a:gd name="T80" fmla="*/ 745 w 1490"/>
                <a:gd name="T81" fmla="*/ 1115 h 2432"/>
                <a:gd name="T82" fmla="*/ 982 w 1490"/>
                <a:gd name="T83" fmla="*/ 959 h 2432"/>
                <a:gd name="T84" fmla="*/ 745 w 1490"/>
                <a:gd name="T85" fmla="*/ 1063 h 2432"/>
                <a:gd name="T86" fmla="*/ 509 w 1490"/>
                <a:gd name="T87" fmla="*/ 959 h 2432"/>
                <a:gd name="T88" fmla="*/ 745 w 1490"/>
                <a:gd name="T89" fmla="*/ 1115 h 2432"/>
                <a:gd name="T90" fmla="*/ 883 w 1490"/>
                <a:gd name="T91" fmla="*/ 866 h 2432"/>
                <a:gd name="T92" fmla="*/ 745 w 1490"/>
                <a:gd name="T93" fmla="*/ 923 h 2432"/>
                <a:gd name="T94" fmla="*/ 608 w 1490"/>
                <a:gd name="T95" fmla="*/ 866 h 2432"/>
                <a:gd name="T96" fmla="*/ 745 w 1490"/>
                <a:gd name="T97" fmla="*/ 969 h 2432"/>
                <a:gd name="T98" fmla="*/ 883 w 1490"/>
                <a:gd name="T99" fmla="*/ 866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0" h="2432">
                  <a:moveTo>
                    <a:pt x="1222" y="199"/>
                  </a:moveTo>
                  <a:cubicBezTo>
                    <a:pt x="1171" y="199"/>
                    <a:pt x="1123" y="214"/>
                    <a:pt x="1082" y="239"/>
                  </a:cubicBezTo>
                  <a:cubicBezTo>
                    <a:pt x="1015" y="98"/>
                    <a:pt x="871" y="0"/>
                    <a:pt x="705" y="0"/>
                  </a:cubicBezTo>
                  <a:cubicBezTo>
                    <a:pt x="506" y="0"/>
                    <a:pt x="340" y="140"/>
                    <a:pt x="298" y="326"/>
                  </a:cubicBezTo>
                  <a:cubicBezTo>
                    <a:pt x="272" y="315"/>
                    <a:pt x="244" y="309"/>
                    <a:pt x="214" y="309"/>
                  </a:cubicBezTo>
                  <a:cubicBezTo>
                    <a:pt x="96" y="309"/>
                    <a:pt x="0" y="404"/>
                    <a:pt x="0" y="522"/>
                  </a:cubicBezTo>
                  <a:cubicBezTo>
                    <a:pt x="0" y="640"/>
                    <a:pt x="96" y="736"/>
                    <a:pt x="214" y="736"/>
                  </a:cubicBezTo>
                  <a:cubicBezTo>
                    <a:pt x="1222" y="736"/>
                    <a:pt x="1222" y="736"/>
                    <a:pt x="1222" y="736"/>
                  </a:cubicBezTo>
                  <a:cubicBezTo>
                    <a:pt x="1370" y="736"/>
                    <a:pt x="1490" y="616"/>
                    <a:pt x="1490" y="467"/>
                  </a:cubicBezTo>
                  <a:cubicBezTo>
                    <a:pt x="1490" y="319"/>
                    <a:pt x="1370" y="199"/>
                    <a:pt x="1222" y="199"/>
                  </a:cubicBezTo>
                  <a:close/>
                  <a:moveTo>
                    <a:pt x="318" y="2032"/>
                  </a:moveTo>
                  <a:cubicBezTo>
                    <a:pt x="318" y="2398"/>
                    <a:pt x="318" y="2398"/>
                    <a:pt x="318" y="2398"/>
                  </a:cubicBezTo>
                  <a:cubicBezTo>
                    <a:pt x="318" y="2417"/>
                    <a:pt x="333" y="2432"/>
                    <a:pt x="351" y="2432"/>
                  </a:cubicBezTo>
                  <a:cubicBezTo>
                    <a:pt x="605" y="2432"/>
                    <a:pt x="605" y="2432"/>
                    <a:pt x="605" y="2432"/>
                  </a:cubicBezTo>
                  <a:cubicBezTo>
                    <a:pt x="605" y="2091"/>
                    <a:pt x="605" y="2091"/>
                    <a:pt x="605" y="2091"/>
                  </a:cubicBezTo>
                  <a:cubicBezTo>
                    <a:pt x="605" y="2073"/>
                    <a:pt x="620" y="2058"/>
                    <a:pt x="639" y="2058"/>
                  </a:cubicBezTo>
                  <a:cubicBezTo>
                    <a:pt x="852" y="2058"/>
                    <a:pt x="852" y="2058"/>
                    <a:pt x="852" y="2058"/>
                  </a:cubicBezTo>
                  <a:cubicBezTo>
                    <a:pt x="871" y="2058"/>
                    <a:pt x="886" y="2073"/>
                    <a:pt x="886" y="2091"/>
                  </a:cubicBezTo>
                  <a:cubicBezTo>
                    <a:pt x="886" y="2432"/>
                    <a:pt x="886" y="2432"/>
                    <a:pt x="886" y="2432"/>
                  </a:cubicBezTo>
                  <a:cubicBezTo>
                    <a:pt x="1140" y="2432"/>
                    <a:pt x="1140" y="2432"/>
                    <a:pt x="1140" y="2432"/>
                  </a:cubicBezTo>
                  <a:cubicBezTo>
                    <a:pt x="1158" y="2432"/>
                    <a:pt x="1173" y="2417"/>
                    <a:pt x="1173" y="2398"/>
                  </a:cubicBezTo>
                  <a:cubicBezTo>
                    <a:pt x="1173" y="2032"/>
                    <a:pt x="1173" y="2032"/>
                    <a:pt x="1173" y="2032"/>
                  </a:cubicBezTo>
                  <a:cubicBezTo>
                    <a:pt x="745" y="1657"/>
                    <a:pt x="745" y="1657"/>
                    <a:pt x="745" y="1657"/>
                  </a:cubicBezTo>
                  <a:lnTo>
                    <a:pt x="318" y="2032"/>
                  </a:lnTo>
                  <a:close/>
                  <a:moveTo>
                    <a:pt x="1086" y="1483"/>
                  </a:moveTo>
                  <a:cubicBezTo>
                    <a:pt x="926" y="1483"/>
                    <a:pt x="926" y="1483"/>
                    <a:pt x="926" y="1483"/>
                  </a:cubicBezTo>
                  <a:cubicBezTo>
                    <a:pt x="926" y="1601"/>
                    <a:pt x="926" y="1601"/>
                    <a:pt x="926" y="1601"/>
                  </a:cubicBezTo>
                  <a:cubicBezTo>
                    <a:pt x="745" y="1443"/>
                    <a:pt x="745" y="1443"/>
                    <a:pt x="745" y="1443"/>
                  </a:cubicBezTo>
                  <a:cubicBezTo>
                    <a:pt x="198" y="1924"/>
                    <a:pt x="198" y="1924"/>
                    <a:pt x="198" y="1924"/>
                  </a:cubicBezTo>
                  <a:cubicBezTo>
                    <a:pt x="198" y="2071"/>
                    <a:pt x="198" y="2071"/>
                    <a:pt x="198" y="2071"/>
                  </a:cubicBezTo>
                  <a:cubicBezTo>
                    <a:pt x="745" y="1590"/>
                    <a:pt x="745" y="1590"/>
                    <a:pt x="745" y="1590"/>
                  </a:cubicBezTo>
                  <a:cubicBezTo>
                    <a:pt x="1293" y="2071"/>
                    <a:pt x="1293" y="2071"/>
                    <a:pt x="1293" y="2071"/>
                  </a:cubicBezTo>
                  <a:cubicBezTo>
                    <a:pt x="1293" y="1924"/>
                    <a:pt x="1293" y="1924"/>
                    <a:pt x="1293" y="1924"/>
                  </a:cubicBezTo>
                  <a:cubicBezTo>
                    <a:pt x="1086" y="1742"/>
                    <a:pt x="1086" y="1742"/>
                    <a:pt x="1086" y="1742"/>
                  </a:cubicBezTo>
                  <a:lnTo>
                    <a:pt x="1086" y="1483"/>
                  </a:lnTo>
                  <a:close/>
                  <a:moveTo>
                    <a:pt x="745" y="1287"/>
                  </a:moveTo>
                  <a:cubicBezTo>
                    <a:pt x="906" y="1289"/>
                    <a:pt x="1041" y="1191"/>
                    <a:pt x="1091" y="1085"/>
                  </a:cubicBezTo>
                  <a:cubicBezTo>
                    <a:pt x="1001" y="1176"/>
                    <a:pt x="874" y="1228"/>
                    <a:pt x="745" y="1228"/>
                  </a:cubicBezTo>
                  <a:cubicBezTo>
                    <a:pt x="617" y="1228"/>
                    <a:pt x="490" y="1176"/>
                    <a:pt x="400" y="1085"/>
                  </a:cubicBezTo>
                  <a:cubicBezTo>
                    <a:pt x="449" y="1191"/>
                    <a:pt x="585" y="1289"/>
                    <a:pt x="745" y="1287"/>
                  </a:cubicBezTo>
                  <a:close/>
                  <a:moveTo>
                    <a:pt x="745" y="1115"/>
                  </a:moveTo>
                  <a:cubicBezTo>
                    <a:pt x="862" y="1116"/>
                    <a:pt x="952" y="1037"/>
                    <a:pt x="982" y="959"/>
                  </a:cubicBezTo>
                  <a:cubicBezTo>
                    <a:pt x="919" y="1022"/>
                    <a:pt x="834" y="1064"/>
                    <a:pt x="745" y="1063"/>
                  </a:cubicBezTo>
                  <a:cubicBezTo>
                    <a:pt x="657" y="1064"/>
                    <a:pt x="572" y="1022"/>
                    <a:pt x="509" y="959"/>
                  </a:cubicBezTo>
                  <a:cubicBezTo>
                    <a:pt x="539" y="1037"/>
                    <a:pt x="629" y="1116"/>
                    <a:pt x="745" y="1115"/>
                  </a:cubicBezTo>
                  <a:close/>
                  <a:moveTo>
                    <a:pt x="883" y="866"/>
                  </a:moveTo>
                  <a:cubicBezTo>
                    <a:pt x="847" y="903"/>
                    <a:pt x="796" y="923"/>
                    <a:pt x="745" y="923"/>
                  </a:cubicBezTo>
                  <a:cubicBezTo>
                    <a:pt x="694" y="923"/>
                    <a:pt x="644" y="903"/>
                    <a:pt x="608" y="866"/>
                  </a:cubicBezTo>
                  <a:cubicBezTo>
                    <a:pt x="618" y="918"/>
                    <a:pt x="675" y="969"/>
                    <a:pt x="745" y="969"/>
                  </a:cubicBezTo>
                  <a:cubicBezTo>
                    <a:pt x="816" y="969"/>
                    <a:pt x="873" y="918"/>
                    <a:pt x="883" y="866"/>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
        <p:nvSpPr>
          <p:cNvPr id="17" name="TextBox 16"/>
          <p:cNvSpPr txBox="1"/>
          <p:nvPr/>
        </p:nvSpPr>
        <p:spPr>
          <a:xfrm>
            <a:off x="11844325" y="6532860"/>
            <a:ext cx="539250" cy="461665"/>
          </a:xfrm>
          <a:prstGeom prst="rect">
            <a:avLst/>
          </a:prstGeom>
          <a:noFill/>
        </p:spPr>
        <p:txBody>
          <a:bodyPr wrap="none" lIns="182880" tIns="146304" rIns="182880" bIns="146304" rtlCol="0">
            <a:spAutoFit/>
          </a:bodyPr>
          <a:lstStyle/>
          <a:p>
            <a:pPr>
              <a:lnSpc>
                <a:spcPct val="90000"/>
              </a:lnSpc>
              <a:spcAft>
                <a:spcPts val="600"/>
              </a:spcAft>
            </a:pPr>
            <a:r>
              <a:rPr lang="en-NZ" sz="1200" dirty="0" smtClean="0">
                <a:gradFill>
                  <a:gsLst>
                    <a:gs pos="2917">
                      <a:schemeClr val="tx1"/>
                    </a:gs>
                    <a:gs pos="30000">
                      <a:schemeClr val="tx1"/>
                    </a:gs>
                  </a:gsLst>
                  <a:lin ang="5400000" scaled="0"/>
                </a:gradFill>
              </a:rPr>
              <a:t>BS</a:t>
            </a:r>
          </a:p>
        </p:txBody>
      </p:sp>
    </p:spTree>
    <p:extLst>
      <p:ext uri="{BB962C8B-B14F-4D97-AF65-F5344CB8AC3E}">
        <p14:creationId xmlns:p14="http://schemas.microsoft.com/office/powerpoint/2010/main" val="110907339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829594" y="3713286"/>
            <a:ext cx="7917035" cy="1830388"/>
          </a:xfrm>
        </p:spPr>
        <p:txBody>
          <a:bodyPr/>
          <a:lstStyle/>
          <a:p>
            <a:r>
              <a:rPr lang="en-US" dirty="0" smtClean="0"/>
              <a:t>Speak to us if you’re interested in</a:t>
            </a:r>
            <a:r>
              <a:rPr lang="en-US" dirty="0"/>
              <a:t> </a:t>
            </a:r>
            <a:r>
              <a:rPr lang="en-US" dirty="0" err="1" smtClean="0"/>
              <a:t>RAPaaS</a:t>
            </a:r>
            <a:r>
              <a:rPr lang="en-US" dirty="0" smtClean="0"/>
              <a:t> or PLA</a:t>
            </a:r>
          </a:p>
          <a:p>
            <a:endParaRPr lang="en-US" dirty="0"/>
          </a:p>
          <a:p>
            <a:endParaRPr lang="en-US" dirty="0" smtClean="0"/>
          </a:p>
          <a:p>
            <a:r>
              <a:rPr lang="en-US" sz="2400" dirty="0">
                <a:latin typeface="Segoe UI Semibold" panose="020B0702040204020203" pitchFamily="34" charset="0"/>
                <a:cs typeface="Segoe UI Semibold" panose="020B0702040204020203" pitchFamily="34" charset="0"/>
              </a:rPr>
              <a:t>ServicesNZ@Microsoft.com</a:t>
            </a:r>
          </a:p>
        </p:txBody>
      </p:sp>
      <p:sp>
        <p:nvSpPr>
          <p:cNvPr id="2" name="Title 1"/>
          <p:cNvSpPr>
            <a:spLocks noGrp="1"/>
          </p:cNvSpPr>
          <p:nvPr>
            <p:ph type="title"/>
          </p:nvPr>
        </p:nvSpPr>
        <p:spPr/>
        <p:txBody>
          <a:bodyPr/>
          <a:lstStyle/>
          <a:p>
            <a:r>
              <a:rPr lang="en-US" sz="6000" dirty="0"/>
              <a:t>Microsoft </a:t>
            </a:r>
            <a:r>
              <a:rPr lang="en-US" sz="7200" dirty="0"/>
              <a:t>|</a:t>
            </a:r>
            <a:r>
              <a:rPr lang="en-US" sz="6000" dirty="0"/>
              <a:t> Services</a:t>
            </a:r>
          </a:p>
        </p:txBody>
      </p:sp>
    </p:spTree>
    <p:extLst>
      <p:ext uri="{BB962C8B-B14F-4D97-AF65-F5344CB8AC3E}">
        <p14:creationId xmlns:p14="http://schemas.microsoft.com/office/powerpoint/2010/main" val="3893308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3" name="Rectangle 2"/>
          <p:cNvSpPr/>
          <p:nvPr/>
        </p:nvSpPr>
        <p:spPr>
          <a:xfrm>
            <a:off x="1087515" y="4075546"/>
            <a:ext cx="49314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Office Developer Patterns &amp; Practices – 0-100kph and </a:t>
            </a:r>
            <a:r>
              <a:rPr lang="en-US" sz="2448" dirty="0" smtClean="0">
                <a:solidFill>
                  <a:srgbClr val="000000"/>
                </a:solidFill>
                <a:latin typeface="Segoe UI Light"/>
                <a:cs typeface="Segoe UI" panose="020B0502040204020203" pitchFamily="34" charset="0"/>
              </a:rPr>
              <a:t>beyond</a:t>
            </a:r>
            <a:endParaRPr lang="en-US" sz="1632" dirty="0" smtClean="0">
              <a:solidFill>
                <a:srgbClr val="000000"/>
              </a:solidFill>
              <a:latin typeface="Segoe UI Light"/>
              <a:cs typeface="Segoe UI" panose="020B0502040204020203" pitchFamily="34" charset="0"/>
            </a:endParaRP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Disaster Recovery for SharePoint 2013 with Azure Site </a:t>
            </a:r>
            <a:r>
              <a:rPr lang="en-US" sz="2448" dirty="0" smtClean="0">
                <a:solidFill>
                  <a:srgbClr val="000000"/>
                </a:solidFill>
                <a:latin typeface="Segoe UI Light"/>
                <a:cs typeface="Segoe UI" panose="020B0502040204020203" pitchFamily="34" charset="0"/>
              </a:rPr>
              <a:t>Recovery</a:t>
            </a:r>
          </a:p>
          <a:p>
            <a:pPr defTabSz="932597">
              <a:defRPr/>
            </a:pPr>
            <a:endParaRPr lang="en-US" sz="2448" dirty="0" smtClean="0">
              <a:solidFill>
                <a:srgbClr val="000000"/>
              </a:solidFill>
              <a:latin typeface="Segoe UI Light"/>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Ten things every Office 365 Developer should know </a:t>
            </a:r>
            <a:endParaRPr lang="en-US" sz="2448" dirty="0" smtClean="0">
              <a:solidFill>
                <a:srgbClr val="000000"/>
              </a:solidFill>
              <a:latin typeface="Segoe UI Light"/>
              <a:cs typeface="Segoe UI" panose="020B0502040204020203" pitchFamily="34" charset="0"/>
            </a:endParaRPr>
          </a:p>
        </p:txBody>
      </p:sp>
      <p:sp>
        <p:nvSpPr>
          <p:cNvPr id="5" name="Rectangle 4"/>
          <p:cNvSpPr/>
          <p:nvPr/>
        </p:nvSpPr>
        <p:spPr>
          <a:xfrm>
            <a:off x="947254" y="5295822"/>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Application Lifecycle Management for SharePoint and Office365 app development </a:t>
            </a:r>
          </a:p>
        </p:txBody>
      </p:sp>
      <p:sp>
        <p:nvSpPr>
          <p:cNvPr id="9" name="Rectangle 8"/>
          <p:cNvSpPr/>
          <p:nvPr/>
        </p:nvSpPr>
        <p:spPr>
          <a:xfrm>
            <a:off x="8828508" y="5307325"/>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a:solidFill>
                  <a:srgbClr val="000000"/>
                </a:solidFill>
                <a:cs typeface="Segoe UI" panose="020B0502040204020203" pitchFamily="34" charset="0"/>
              </a:rPr>
              <a:t>Hub Happy Hour Wed </a:t>
            </a:r>
            <a:r>
              <a:rPr lang="en-US" sz="1632" dirty="0" smtClean="0">
                <a:solidFill>
                  <a:srgbClr val="000000"/>
                </a:solidFill>
                <a:cs typeface="Segoe UI" panose="020B0502040204020203" pitchFamily="34" charset="0"/>
              </a:rPr>
              <a:t>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Hub Happy Hour Thu 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3992086"/>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3" name="TextBox 12"/>
          <p:cNvSpPr txBox="1"/>
          <p:nvPr/>
        </p:nvSpPr>
        <p:spPr>
          <a:xfrm>
            <a:off x="275480" y="5152552"/>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5" name="TextBox 14"/>
          <p:cNvSpPr txBox="1"/>
          <p:nvPr/>
        </p:nvSpPr>
        <p:spPr>
          <a:xfrm>
            <a:off x="5912197" y="2772389"/>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smtClean="0">
                <a:solidFill>
                  <a:srgbClr val="000000"/>
                </a:solidFill>
                <a:latin typeface="Segoe UI Light"/>
              </a:rPr>
              <a:t>4</a:t>
            </a:r>
            <a:endParaRPr lang="en-US" sz="4080" dirty="0">
              <a:solidFill>
                <a:srgbClr val="000000"/>
              </a:solidFill>
              <a:latin typeface="Segoe UI Light"/>
            </a:endParaRP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
        <p:nvSpPr>
          <p:cNvPr id="53" name="Rectangle 52"/>
          <p:cNvSpPr/>
          <p:nvPr/>
        </p:nvSpPr>
        <p:spPr>
          <a:xfrm>
            <a:off x="6756904" y="4359055"/>
            <a:ext cx="5679571"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Deep Dive into custom Add-In Provisioning and Deployment in Microsoft Office 365 </a:t>
            </a:r>
            <a:endParaRPr lang="en-US" sz="2448" dirty="0" smtClean="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NZ4 Fri 1:55pm</a:t>
            </a:r>
            <a:endParaRPr lang="en-US" sz="1632" dirty="0">
              <a:solidFill>
                <a:srgbClr val="000000"/>
              </a:solidFill>
              <a:cs typeface="Segoe UI" panose="020B0502040204020203" pitchFamily="34" charset="0"/>
            </a:endParaRPr>
          </a:p>
        </p:txBody>
      </p:sp>
      <p:sp>
        <p:nvSpPr>
          <p:cNvPr id="54" name="TextBox 53"/>
          <p:cNvSpPr txBox="1"/>
          <p:nvPr/>
        </p:nvSpPr>
        <p:spPr>
          <a:xfrm>
            <a:off x="5944870" y="4275595"/>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smtClean="0">
                <a:solidFill>
                  <a:srgbClr val="000000"/>
                </a:solidFill>
                <a:latin typeface="Segoe UI Light"/>
              </a:rPr>
              <a:t>5</a:t>
            </a:r>
            <a:endParaRPr lang="en-US" sz="4080" dirty="0">
              <a:solidFill>
                <a:srgbClr val="000000"/>
              </a:solidFill>
              <a:latin typeface="Segoe UI Light"/>
            </a:endParaRPr>
          </a:p>
        </p:txBody>
      </p:sp>
    </p:spTree>
    <p:extLst>
      <p:ext uri="{BB962C8B-B14F-4D97-AF65-F5344CB8AC3E}">
        <p14:creationId xmlns:p14="http://schemas.microsoft.com/office/powerpoint/2010/main" val="25746753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2510732834"/>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47869" y="1395987"/>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12348"/>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591282" y="1262768"/>
            <a:ext cx="12018355" cy="4444294"/>
          </a:xfrm>
          <a:prstGeom prst="rect">
            <a:avLst/>
          </a:prstGeom>
          <a:noFill/>
        </p:spPr>
        <p:txBody>
          <a:bodyPr wrap="none" lIns="182880" tIns="146304" rIns="182880" bIns="146304" rtlCol="0">
            <a:spAutoFit/>
          </a:bodyPr>
          <a:lstStyle/>
          <a:p>
            <a:pPr lvl="0">
              <a:lnSpc>
                <a:spcPct val="90000"/>
              </a:lnSpc>
              <a:spcBef>
                <a:spcPct val="20000"/>
              </a:spcBef>
              <a:buSzPct val="105000"/>
            </a:pPr>
            <a:r>
              <a:rPr lang="en-US" sz="8000" dirty="0">
                <a:gradFill>
                  <a:gsLst>
                    <a:gs pos="1250">
                      <a:schemeClr val="tx1"/>
                    </a:gs>
                    <a:gs pos="100000">
                      <a:schemeClr val="tx1"/>
                    </a:gs>
                  </a:gsLst>
                  <a:lin ang="5400000" scaled="0"/>
                </a:gradFill>
                <a:latin typeface="+mj-lt"/>
              </a:rPr>
              <a:t>Complete your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session </a:t>
            </a:r>
            <a:r>
              <a:rPr lang="en-US" sz="8000" dirty="0">
                <a:gradFill>
                  <a:gsLst>
                    <a:gs pos="1250">
                      <a:schemeClr val="tx1"/>
                    </a:gs>
                    <a:gs pos="100000">
                      <a:schemeClr val="tx1"/>
                    </a:gs>
                  </a:gsLst>
                  <a:lin ang="5400000" scaled="0"/>
                </a:gradFill>
                <a:latin typeface="+mj-lt"/>
              </a:rPr>
              <a:t>evaluation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now </a:t>
            </a:r>
            <a:r>
              <a:rPr lang="en-US" sz="8000" dirty="0">
                <a:gradFill>
                  <a:gsLst>
                    <a:gs pos="1250">
                      <a:schemeClr val="tx1"/>
                    </a:gs>
                    <a:gs pos="100000">
                      <a:schemeClr val="tx1"/>
                    </a:gs>
                  </a:gsLst>
                  <a:lin ang="5400000" scaled="0"/>
                </a:gradFill>
                <a:latin typeface="+mj-lt"/>
              </a:rPr>
              <a:t>and win!</a:t>
            </a: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sp>
        <p:nvSpPr>
          <p:cNvPr id="3" name="Title 2"/>
          <p:cNvSpPr>
            <a:spLocks noGrp="1"/>
          </p:cNvSpPr>
          <p:nvPr>
            <p:ph type="title"/>
          </p:nvPr>
        </p:nvSpPr>
        <p:spPr/>
        <p:txBody>
          <a:bodyPr/>
          <a:lstStyle/>
          <a:p>
            <a:endParaRPr lang="en-NZ"/>
          </a:p>
        </p:txBody>
      </p:sp>
    </p:spTree>
    <p:extLst>
      <p:ext uri="{BB962C8B-B14F-4D97-AF65-F5344CB8AC3E}">
        <p14:creationId xmlns:p14="http://schemas.microsoft.com/office/powerpoint/2010/main" val="39642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03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the on-premises SharePoint train wreck</a:t>
            </a:r>
            <a:endParaRPr lang="en-NZ" dirty="0"/>
          </a:p>
        </p:txBody>
      </p:sp>
      <p:sp>
        <p:nvSpPr>
          <p:cNvPr id="3" name="Text Placeholder 2"/>
          <p:cNvSpPr>
            <a:spLocks noGrp="1"/>
          </p:cNvSpPr>
          <p:nvPr>
            <p:ph type="body" sz="quarter" idx="12"/>
          </p:nvPr>
        </p:nvSpPr>
        <p:spPr/>
        <p:txBody>
          <a:bodyPr/>
          <a:lstStyle/>
          <a:p>
            <a:r>
              <a:rPr lang="en-AU" dirty="0"/>
              <a:t>Berry </a:t>
            </a:r>
            <a:r>
              <a:rPr lang="en-AU" dirty="0" smtClean="0"/>
              <a:t>Stefanus and Wayne Ewington</a:t>
            </a:r>
          </a:p>
        </p:txBody>
      </p:sp>
      <p:sp>
        <p:nvSpPr>
          <p:cNvPr id="4" name="Text Placeholder 3"/>
          <p:cNvSpPr>
            <a:spLocks noGrp="1"/>
          </p:cNvSpPr>
          <p:nvPr>
            <p:ph type="body" sz="quarter" idx="13"/>
          </p:nvPr>
        </p:nvSpPr>
        <p:spPr/>
        <p:txBody>
          <a:bodyPr/>
          <a:lstStyle/>
          <a:p>
            <a:r>
              <a:rPr lang="en-NZ" dirty="0" smtClean="0"/>
              <a:t>M369</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Berry Stefanus?</a:t>
            </a:r>
            <a:endParaRPr lang="en-US" dirty="0"/>
          </a:p>
        </p:txBody>
      </p:sp>
      <p:sp>
        <p:nvSpPr>
          <p:cNvPr id="5" name="Content Placeholder 4"/>
          <p:cNvSpPr>
            <a:spLocks noGrp="1"/>
          </p:cNvSpPr>
          <p:nvPr>
            <p:ph type="body" sz="quarter" idx="10"/>
          </p:nvPr>
        </p:nvSpPr>
        <p:spPr>
          <a:xfrm>
            <a:off x="275481" y="1213174"/>
            <a:ext cx="11885514" cy="3108543"/>
          </a:xfrm>
        </p:spPr>
        <p:txBody>
          <a:bodyPr/>
          <a:lstStyle/>
          <a:p>
            <a:r>
              <a:rPr lang="en-US" dirty="0"/>
              <a:t>Bio</a:t>
            </a:r>
          </a:p>
          <a:p>
            <a:pPr lvl="1"/>
            <a:r>
              <a:rPr lang="en-US" dirty="0" smtClean="0"/>
              <a:t>Senior Premier Field Engineer</a:t>
            </a:r>
          </a:p>
          <a:p>
            <a:pPr lvl="1"/>
            <a:r>
              <a:rPr lang="en-US" dirty="0" smtClean="0"/>
              <a:t>Microsoft New Zealand</a:t>
            </a:r>
          </a:p>
          <a:p>
            <a:pPr lvl="1"/>
            <a:endParaRPr lang="en-US" dirty="0" smtClean="0"/>
          </a:p>
          <a:p>
            <a:pPr lvl="1"/>
            <a:endParaRPr lang="en-US" dirty="0" smtClean="0"/>
          </a:p>
          <a:p>
            <a:r>
              <a:rPr lang="en-US" dirty="0" smtClean="0"/>
              <a:t>Contact </a:t>
            </a:r>
            <a:r>
              <a:rPr lang="en-US" dirty="0"/>
              <a:t>Info</a:t>
            </a:r>
          </a:p>
          <a:p>
            <a:pPr lvl="1"/>
            <a:r>
              <a:rPr lang="en-US" dirty="0"/>
              <a:t>Email</a:t>
            </a:r>
            <a:r>
              <a:rPr lang="en-US" dirty="0" smtClean="0"/>
              <a:t>: </a:t>
            </a:r>
            <a:r>
              <a:rPr lang="en-US" dirty="0" smtClean="0">
                <a:hlinkClick r:id="rId3"/>
              </a:rPr>
              <a:t>berryst@Microsoft.com</a:t>
            </a:r>
            <a:r>
              <a:rPr lang="en-US" dirty="0" smtClean="0"/>
              <a:t> </a:t>
            </a:r>
            <a:endParaRPr lang="en-US" dirty="0"/>
          </a:p>
        </p:txBody>
      </p:sp>
      <p:sp>
        <p:nvSpPr>
          <p:cNvPr id="6" name="TextBox 5"/>
          <p:cNvSpPr txBox="1"/>
          <p:nvPr/>
        </p:nvSpPr>
        <p:spPr>
          <a:xfrm>
            <a:off x="11844325" y="6532860"/>
            <a:ext cx="592150" cy="461665"/>
          </a:xfrm>
          <a:prstGeom prst="rect">
            <a:avLst/>
          </a:prstGeom>
          <a:noFill/>
        </p:spPr>
        <p:txBody>
          <a:bodyPr wrap="none" lIns="182880" tIns="146304" rIns="182880" bIns="146304" rtlCol="0">
            <a:spAutoFit/>
          </a:bodyPr>
          <a:lstStyle/>
          <a:p>
            <a:pPr>
              <a:lnSpc>
                <a:spcPct val="90000"/>
              </a:lnSpc>
              <a:spcAft>
                <a:spcPts val="600"/>
              </a:spcAft>
            </a:pPr>
            <a:r>
              <a:rPr lang="en-NZ" sz="1200" dirty="0" smtClean="0">
                <a:gradFill>
                  <a:gsLst>
                    <a:gs pos="2917">
                      <a:schemeClr val="tx1"/>
                    </a:gs>
                    <a:gs pos="30000">
                      <a:schemeClr val="tx1"/>
                    </a:gs>
                  </a:gsLst>
                  <a:lin ang="5400000" scaled="0"/>
                </a:gradFill>
              </a:rPr>
              <a:t>WE</a:t>
            </a:r>
          </a:p>
        </p:txBody>
      </p:sp>
      <p:grpSp>
        <p:nvGrpSpPr>
          <p:cNvPr id="13" name="Group 12"/>
          <p:cNvGrpSpPr/>
          <p:nvPr/>
        </p:nvGrpSpPr>
        <p:grpSpPr>
          <a:xfrm>
            <a:off x="6894340" y="347482"/>
            <a:ext cx="5426784" cy="5359580"/>
            <a:chOff x="6894340" y="-15363"/>
            <a:chExt cx="5426784" cy="535958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1804" y="426217"/>
              <a:ext cx="1541804" cy="1559802"/>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5242" y="820273"/>
              <a:ext cx="2019582" cy="117173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2596" y="1256341"/>
              <a:ext cx="689438" cy="716921"/>
            </a:xfrm>
            <a:prstGeom prst="rect">
              <a:avLst/>
            </a:prstGeom>
            <a:solidFill>
              <a:schemeClr val="tx1"/>
            </a:solidFill>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3223" y="426217"/>
              <a:ext cx="835208" cy="829640"/>
            </a:xfrm>
            <a:prstGeom prst="rect">
              <a:avLst/>
            </a:prstGeom>
            <a:solidFill>
              <a:schemeClr val="tx1"/>
            </a:solidFill>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4452" y="-15363"/>
              <a:ext cx="2716672" cy="1217632"/>
            </a:xfrm>
            <a:prstGeom prst="rect">
              <a:avLst/>
            </a:prstGeom>
          </p:spPr>
        </p:pic>
        <p:pic>
          <p:nvPicPr>
            <p:cNvPr id="11" name="Picture 10"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4340" y="1986019"/>
              <a:ext cx="2480569" cy="1467622"/>
            </a:xfrm>
            <a:prstGeom prst="rect">
              <a:avLst/>
            </a:prstGeom>
          </p:spPr>
        </p:pic>
        <p:pic>
          <p:nvPicPr>
            <p:cNvPr id="12" name="Picture 11"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4909" y="1952617"/>
              <a:ext cx="2639915" cy="1443613"/>
            </a:xfrm>
            <a:prstGeom prst="rect">
              <a:avLst/>
            </a:prstGeom>
          </p:spPr>
        </p:pic>
        <p:pic>
          <p:nvPicPr>
            <p:cNvPr id="9" name="Picture 8"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94340" y="3396230"/>
              <a:ext cx="5165362" cy="1947987"/>
            </a:xfrm>
            <a:prstGeom prst="rect">
              <a:avLst/>
            </a:prstGeom>
          </p:spPr>
        </p:pic>
      </p:grpSp>
    </p:spTree>
    <p:extLst>
      <p:ext uri="{BB962C8B-B14F-4D97-AF65-F5344CB8AC3E}">
        <p14:creationId xmlns:p14="http://schemas.microsoft.com/office/powerpoint/2010/main" val="189243181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Wayne Ewington?</a:t>
            </a:r>
            <a:endParaRPr lang="en-US" dirty="0"/>
          </a:p>
        </p:txBody>
      </p:sp>
      <p:sp>
        <p:nvSpPr>
          <p:cNvPr id="5" name="Content Placeholder 4"/>
          <p:cNvSpPr>
            <a:spLocks noGrp="1"/>
          </p:cNvSpPr>
          <p:nvPr>
            <p:ph type="body" sz="quarter" idx="10"/>
          </p:nvPr>
        </p:nvSpPr>
        <p:spPr>
          <a:xfrm>
            <a:off x="275481" y="1213174"/>
            <a:ext cx="11885514" cy="3108543"/>
          </a:xfrm>
        </p:spPr>
        <p:txBody>
          <a:bodyPr/>
          <a:lstStyle/>
          <a:p>
            <a:r>
              <a:rPr lang="en-US" dirty="0"/>
              <a:t>Bio</a:t>
            </a:r>
          </a:p>
          <a:p>
            <a:pPr lvl="1"/>
            <a:r>
              <a:rPr lang="en-US" dirty="0" smtClean="0"/>
              <a:t>Principal Consultant</a:t>
            </a:r>
          </a:p>
          <a:p>
            <a:pPr lvl="1"/>
            <a:r>
              <a:rPr lang="en-US" dirty="0" smtClean="0"/>
              <a:t>Microsoft New Zealand</a:t>
            </a:r>
          </a:p>
          <a:p>
            <a:pPr lvl="1"/>
            <a:endParaRPr lang="en-US" dirty="0" smtClean="0"/>
          </a:p>
          <a:p>
            <a:pPr lvl="1"/>
            <a:endParaRPr lang="en-US" dirty="0" smtClean="0"/>
          </a:p>
          <a:p>
            <a:r>
              <a:rPr lang="en-US" dirty="0" smtClean="0"/>
              <a:t>Contact </a:t>
            </a:r>
            <a:r>
              <a:rPr lang="en-US" dirty="0"/>
              <a:t>Info</a:t>
            </a:r>
          </a:p>
          <a:p>
            <a:pPr lvl="1"/>
            <a:r>
              <a:rPr lang="en-US" dirty="0"/>
              <a:t>Email: </a:t>
            </a:r>
            <a:r>
              <a:rPr lang="en-US" dirty="0" smtClean="0">
                <a:hlinkClick r:id="rId3"/>
              </a:rPr>
              <a:t>wayne.ewington@microsoft.com</a:t>
            </a:r>
            <a:r>
              <a:rPr lang="en-US" dirty="0" smtClean="0"/>
              <a:t> </a:t>
            </a:r>
            <a:endParaRPr lang="en-US" dirty="0"/>
          </a:p>
        </p:txBody>
      </p:sp>
      <p:pic>
        <p:nvPicPr>
          <p:cNvPr id="22" name="Picture 21"/>
          <p:cNvPicPr>
            <a:picLocks noChangeAspect="1"/>
          </p:cNvPicPr>
          <p:nvPr/>
        </p:nvPicPr>
        <p:blipFill>
          <a:blip r:embed="rId4"/>
          <a:stretch>
            <a:fillRect/>
          </a:stretch>
        </p:blipFill>
        <p:spPr>
          <a:xfrm>
            <a:off x="6907488" y="-10056"/>
            <a:ext cx="5543502" cy="7004581"/>
          </a:xfrm>
          <a:prstGeom prst="rect">
            <a:avLst/>
          </a:prstGeom>
        </p:spPr>
      </p:pic>
    </p:spTree>
    <p:extLst>
      <p:ext uri="{BB962C8B-B14F-4D97-AF65-F5344CB8AC3E}">
        <p14:creationId xmlns:p14="http://schemas.microsoft.com/office/powerpoint/2010/main" val="23168859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Agenda</a:t>
            </a:r>
            <a:endParaRPr lang="en-NZ" dirty="0"/>
          </a:p>
        </p:txBody>
      </p:sp>
      <p:grpSp>
        <p:nvGrpSpPr>
          <p:cNvPr id="3" name="Group 2"/>
          <p:cNvGrpSpPr/>
          <p:nvPr/>
        </p:nvGrpSpPr>
        <p:grpSpPr>
          <a:xfrm>
            <a:off x="1159218" y="2634212"/>
            <a:ext cx="10118038" cy="1726101"/>
            <a:chOff x="1210283" y="2056123"/>
            <a:chExt cx="10118038" cy="1726101"/>
          </a:xfrm>
        </p:grpSpPr>
        <p:sp>
          <p:nvSpPr>
            <p:cNvPr id="13" name="Rectangle 12"/>
            <p:cNvSpPr/>
            <p:nvPr/>
          </p:nvSpPr>
          <p:spPr bwMode="auto">
            <a:xfrm>
              <a:off x="1210283"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RAP as a Service</a:t>
              </a:r>
              <a:endParaRPr lang="en-US" dirty="0">
                <a:solidFill>
                  <a:srgbClr val="FFFFFF"/>
                </a:solidFill>
              </a:endParaRPr>
            </a:p>
          </p:txBody>
        </p:sp>
        <p:sp>
          <p:nvSpPr>
            <p:cNvPr id="96" name="Rectangle 95"/>
            <p:cNvSpPr/>
            <p:nvPr/>
          </p:nvSpPr>
          <p:spPr bwMode="auto">
            <a:xfrm>
              <a:off x="9602220"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Other considerations</a:t>
              </a:r>
              <a:endParaRPr lang="en-US" dirty="0">
                <a:solidFill>
                  <a:srgbClr val="FFFFFF"/>
                </a:solidFill>
              </a:endParaRPr>
            </a:p>
          </p:txBody>
        </p:sp>
        <p:sp>
          <p:nvSpPr>
            <p:cNvPr id="105" name="Rectangle 104"/>
            <p:cNvSpPr/>
            <p:nvPr/>
          </p:nvSpPr>
          <p:spPr bwMode="auto">
            <a:xfrm>
              <a:off x="3313272"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Common issues</a:t>
              </a:r>
              <a:endParaRPr lang="en-US" dirty="0">
                <a:solidFill>
                  <a:srgbClr val="FFFFFF"/>
                </a:solidFill>
              </a:endParaRPr>
            </a:p>
          </p:txBody>
        </p:sp>
        <p:sp>
          <p:nvSpPr>
            <p:cNvPr id="123" name="Rectangle 122"/>
            <p:cNvSpPr/>
            <p:nvPr/>
          </p:nvSpPr>
          <p:spPr bwMode="auto">
            <a:xfrm>
              <a:off x="5412031"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Performance monitoring</a:t>
              </a:r>
              <a:endParaRPr lang="en-US" dirty="0">
                <a:solidFill>
                  <a:srgbClr val="FFFFFF"/>
                </a:solidFill>
              </a:endParaRPr>
            </a:p>
          </p:txBody>
        </p:sp>
        <p:sp>
          <p:nvSpPr>
            <p:cNvPr id="141" name="Rectangle 140"/>
            <p:cNvSpPr/>
            <p:nvPr/>
          </p:nvSpPr>
          <p:spPr bwMode="auto">
            <a:xfrm>
              <a:off x="7504275" y="2056123"/>
              <a:ext cx="1726101" cy="1726101"/>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US" dirty="0" smtClean="0">
                  <a:solidFill>
                    <a:srgbClr val="FFFFFF"/>
                  </a:solidFill>
                </a:rPr>
                <a:t>Future proofing</a:t>
              </a:r>
              <a:endParaRPr lang="en-US" dirty="0">
                <a:solidFill>
                  <a:srgbClr val="FFFFFF"/>
                </a:solidFill>
              </a:endParaRPr>
            </a:p>
          </p:txBody>
        </p:sp>
        <p:grpSp>
          <p:nvGrpSpPr>
            <p:cNvPr id="57" name="Group 56"/>
            <p:cNvGrpSpPr/>
            <p:nvPr/>
          </p:nvGrpSpPr>
          <p:grpSpPr bwMode="black">
            <a:xfrm flipH="1">
              <a:off x="8037723" y="2255252"/>
              <a:ext cx="657577" cy="674150"/>
              <a:chOff x="8587169" y="5108012"/>
              <a:chExt cx="1184275" cy="1214438"/>
            </a:xfrm>
            <a:solidFill>
              <a:schemeClr val="tx1"/>
            </a:solidFill>
          </p:grpSpPr>
          <p:sp>
            <p:nvSpPr>
              <p:cNvPr id="58" name="Freeform 43"/>
              <p:cNvSpPr>
                <a:spLocks noEditPoints="1"/>
              </p:cNvSpPr>
              <p:nvPr/>
            </p:nvSpPr>
            <p:spPr bwMode="black">
              <a:xfrm>
                <a:off x="8587169" y="5108012"/>
                <a:ext cx="1184275" cy="1214438"/>
              </a:xfrm>
              <a:custGeom>
                <a:avLst/>
                <a:gdLst>
                  <a:gd name="T0" fmla="*/ 0 w 316"/>
                  <a:gd name="T1" fmla="*/ 78 h 324"/>
                  <a:gd name="T2" fmla="*/ 0 w 316"/>
                  <a:gd name="T3" fmla="*/ 63 h 324"/>
                  <a:gd name="T4" fmla="*/ 0 w 316"/>
                  <a:gd name="T5" fmla="*/ 47 h 324"/>
                  <a:gd name="T6" fmla="*/ 0 w 316"/>
                  <a:gd name="T7" fmla="*/ 16 h 324"/>
                  <a:gd name="T8" fmla="*/ 0 w 316"/>
                  <a:gd name="T9" fmla="*/ 0 h 324"/>
                  <a:gd name="T10" fmla="*/ 13 w 316"/>
                  <a:gd name="T11" fmla="*/ 78 h 324"/>
                  <a:gd name="T12" fmla="*/ 15 w 316"/>
                  <a:gd name="T13" fmla="*/ 0 h 324"/>
                  <a:gd name="T14" fmla="*/ 26 w 316"/>
                  <a:gd name="T15" fmla="*/ 78 h 324"/>
                  <a:gd name="T16" fmla="*/ 31 w 316"/>
                  <a:gd name="T17" fmla="*/ 0 h 324"/>
                  <a:gd name="T18" fmla="*/ 46 w 316"/>
                  <a:gd name="T19" fmla="*/ 0 h 324"/>
                  <a:gd name="T20" fmla="*/ 52 w 316"/>
                  <a:gd name="T21" fmla="*/ 78 h 324"/>
                  <a:gd name="T22" fmla="*/ 39 w 316"/>
                  <a:gd name="T23" fmla="*/ 78 h 324"/>
                  <a:gd name="T24" fmla="*/ 62 w 316"/>
                  <a:gd name="T25" fmla="*/ 0 h 324"/>
                  <a:gd name="T26" fmla="*/ 65 w 316"/>
                  <a:gd name="T27" fmla="*/ 78 h 324"/>
                  <a:gd name="T28" fmla="*/ 78 w 316"/>
                  <a:gd name="T29" fmla="*/ 0 h 324"/>
                  <a:gd name="T30" fmla="*/ 78 w 316"/>
                  <a:gd name="T31" fmla="*/ 78 h 324"/>
                  <a:gd name="T32" fmla="*/ 78 w 316"/>
                  <a:gd name="T33" fmla="*/ 63 h 324"/>
                  <a:gd name="T34" fmla="*/ 78 w 316"/>
                  <a:gd name="T35" fmla="*/ 47 h 324"/>
                  <a:gd name="T36" fmla="*/ 78 w 316"/>
                  <a:gd name="T37" fmla="*/ 16 h 324"/>
                  <a:gd name="T38" fmla="*/ 0 w 316"/>
                  <a:gd name="T39" fmla="*/ 32 h 324"/>
                  <a:gd name="T40" fmla="*/ 78 w 316"/>
                  <a:gd name="T41" fmla="*/ 32 h 324"/>
                  <a:gd name="T42" fmla="*/ 316 w 316"/>
                  <a:gd name="T43" fmla="*/ 182 h 324"/>
                  <a:gd name="T44" fmla="*/ 114 w 316"/>
                  <a:gd name="T45" fmla="*/ 42 h 324"/>
                  <a:gd name="T46" fmla="*/ 114 w 316"/>
                  <a:gd name="T47" fmla="*/ 49 h 324"/>
                  <a:gd name="T48" fmla="*/ 116 w 316"/>
                  <a:gd name="T49" fmla="*/ 28 h 324"/>
                  <a:gd name="T50" fmla="*/ 119 w 316"/>
                  <a:gd name="T51" fmla="*/ 62 h 324"/>
                  <a:gd name="T52" fmla="*/ 123 w 316"/>
                  <a:gd name="T53" fmla="*/ 16 h 324"/>
                  <a:gd name="T54" fmla="*/ 127 w 316"/>
                  <a:gd name="T55" fmla="*/ 73 h 324"/>
                  <a:gd name="T56" fmla="*/ 133 w 316"/>
                  <a:gd name="T57" fmla="*/ 7 h 324"/>
                  <a:gd name="T58" fmla="*/ 138 w 316"/>
                  <a:gd name="T59" fmla="*/ 81 h 324"/>
                  <a:gd name="T60" fmla="*/ 146 w 316"/>
                  <a:gd name="T61" fmla="*/ 1 h 324"/>
                  <a:gd name="T62" fmla="*/ 158 w 316"/>
                  <a:gd name="T63" fmla="*/ 84 h 324"/>
                  <a:gd name="T64" fmla="*/ 166 w 316"/>
                  <a:gd name="T65" fmla="*/ 2 h 324"/>
                  <a:gd name="T66" fmla="*/ 172 w 316"/>
                  <a:gd name="T67" fmla="*/ 81 h 324"/>
                  <a:gd name="T68" fmla="*/ 179 w 316"/>
                  <a:gd name="T69" fmla="*/ 7 h 324"/>
                  <a:gd name="T70" fmla="*/ 183 w 316"/>
                  <a:gd name="T71" fmla="*/ 74 h 324"/>
                  <a:gd name="T72" fmla="*/ 189 w 316"/>
                  <a:gd name="T73" fmla="*/ 17 h 324"/>
                  <a:gd name="T74" fmla="*/ 192 w 316"/>
                  <a:gd name="T75" fmla="*/ 63 h 324"/>
                  <a:gd name="T76" fmla="*/ 196 w 316"/>
                  <a:gd name="T77" fmla="*/ 29 h 324"/>
                  <a:gd name="T78" fmla="*/ 197 w 316"/>
                  <a:gd name="T79" fmla="*/ 50 h 324"/>
                  <a:gd name="T80" fmla="*/ 198 w 316"/>
                  <a:gd name="T81" fmla="*/ 42 h 324"/>
                  <a:gd name="T82" fmla="*/ 316 w 316"/>
                  <a:gd name="T83" fmla="*/ 249 h 324"/>
                  <a:gd name="T84" fmla="*/ 146 w 316"/>
                  <a:gd name="T85" fmla="*/ 249 h 324"/>
                  <a:gd name="T86" fmla="*/ 0 w 316"/>
                  <a:gd name="T87" fmla="*/ 189 h 324"/>
                  <a:gd name="T88" fmla="*/ 0 w 316"/>
                  <a:gd name="T89" fmla="*/ 198 h 324"/>
                  <a:gd name="T90" fmla="*/ 0 w 316"/>
                  <a:gd name="T91" fmla="*/ 177 h 324"/>
                  <a:gd name="T92" fmla="*/ 0 w 316"/>
                  <a:gd name="T93" fmla="*/ 165 h 324"/>
                  <a:gd name="T94" fmla="*/ 0 w 316"/>
                  <a:gd name="T95" fmla="*/ 153 h 324"/>
                  <a:gd name="T96" fmla="*/ 0 w 316"/>
                  <a:gd name="T97" fmla="*/ 141 h 324"/>
                  <a:gd name="T98" fmla="*/ 0 w 316"/>
                  <a:gd name="T99" fmla="*/ 129 h 324"/>
                  <a:gd name="T100" fmla="*/ 6 w 316"/>
                  <a:gd name="T101" fmla="*/ 120 h 324"/>
                  <a:gd name="T102" fmla="*/ 16 w 316"/>
                  <a:gd name="T103" fmla="*/ 189 h 324"/>
                  <a:gd name="T104" fmla="*/ 16 w 316"/>
                  <a:gd name="T105" fmla="*/ 124 h 324"/>
                  <a:gd name="T106" fmla="*/ 27 w 316"/>
                  <a:gd name="T107" fmla="*/ 183 h 324"/>
                  <a:gd name="T108" fmla="*/ 27 w 316"/>
                  <a:gd name="T109" fmla="*/ 130 h 324"/>
                  <a:gd name="T110" fmla="*/ 37 w 316"/>
                  <a:gd name="T111" fmla="*/ 177 h 324"/>
                  <a:gd name="T112" fmla="*/ 37 w 316"/>
                  <a:gd name="T113" fmla="*/ 136 h 324"/>
                  <a:gd name="T114" fmla="*/ 47 w 316"/>
                  <a:gd name="T115" fmla="*/ 171 h 324"/>
                  <a:gd name="T116" fmla="*/ 48 w 316"/>
                  <a:gd name="T117" fmla="*/ 142 h 324"/>
                  <a:gd name="T118" fmla="*/ 58 w 316"/>
                  <a:gd name="T119" fmla="*/ 165 h 324"/>
                  <a:gd name="T120" fmla="*/ 58 w 316"/>
                  <a:gd name="T121" fmla="*/ 148 h 324"/>
                  <a:gd name="T122" fmla="*/ 60 w 316"/>
                  <a:gd name="T123" fmla="*/ 15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324">
                    <a:moveTo>
                      <a:pt x="0" y="78"/>
                    </a:moveTo>
                    <a:cubicBezTo>
                      <a:pt x="6" y="78"/>
                      <a:pt x="6" y="78"/>
                      <a:pt x="6" y="78"/>
                    </a:cubicBezTo>
                    <a:cubicBezTo>
                      <a:pt x="6" y="84"/>
                      <a:pt x="6" y="84"/>
                      <a:pt x="6" y="84"/>
                    </a:cubicBezTo>
                    <a:cubicBezTo>
                      <a:pt x="0" y="84"/>
                      <a:pt x="0" y="84"/>
                      <a:pt x="0" y="84"/>
                    </a:cubicBezTo>
                    <a:lnTo>
                      <a:pt x="0" y="78"/>
                    </a:lnTo>
                    <a:close/>
                    <a:moveTo>
                      <a:pt x="0" y="63"/>
                    </a:moveTo>
                    <a:cubicBezTo>
                      <a:pt x="6" y="63"/>
                      <a:pt x="6" y="63"/>
                      <a:pt x="6" y="63"/>
                    </a:cubicBezTo>
                    <a:cubicBezTo>
                      <a:pt x="6" y="69"/>
                      <a:pt x="6" y="69"/>
                      <a:pt x="6" y="69"/>
                    </a:cubicBezTo>
                    <a:cubicBezTo>
                      <a:pt x="0" y="69"/>
                      <a:pt x="0" y="69"/>
                      <a:pt x="0" y="69"/>
                    </a:cubicBezTo>
                    <a:lnTo>
                      <a:pt x="0" y="63"/>
                    </a:lnTo>
                    <a:close/>
                    <a:moveTo>
                      <a:pt x="0" y="47"/>
                    </a:moveTo>
                    <a:cubicBezTo>
                      <a:pt x="6" y="47"/>
                      <a:pt x="6" y="47"/>
                      <a:pt x="6" y="47"/>
                    </a:cubicBezTo>
                    <a:cubicBezTo>
                      <a:pt x="6" y="53"/>
                      <a:pt x="6" y="53"/>
                      <a:pt x="6" y="53"/>
                    </a:cubicBezTo>
                    <a:cubicBezTo>
                      <a:pt x="0" y="53"/>
                      <a:pt x="0" y="53"/>
                      <a:pt x="0" y="53"/>
                    </a:cubicBezTo>
                    <a:lnTo>
                      <a:pt x="0" y="47"/>
                    </a:lnTo>
                    <a:close/>
                    <a:moveTo>
                      <a:pt x="0" y="16"/>
                    </a:moveTo>
                    <a:cubicBezTo>
                      <a:pt x="6" y="16"/>
                      <a:pt x="6" y="16"/>
                      <a:pt x="6" y="16"/>
                    </a:cubicBezTo>
                    <a:cubicBezTo>
                      <a:pt x="6" y="22"/>
                      <a:pt x="6" y="22"/>
                      <a:pt x="6" y="22"/>
                    </a:cubicBezTo>
                    <a:cubicBezTo>
                      <a:pt x="0" y="22"/>
                      <a:pt x="0" y="22"/>
                      <a:pt x="0" y="22"/>
                    </a:cubicBezTo>
                    <a:lnTo>
                      <a:pt x="0" y="16"/>
                    </a:lnTo>
                    <a:close/>
                    <a:moveTo>
                      <a:pt x="0" y="0"/>
                    </a:moveTo>
                    <a:cubicBezTo>
                      <a:pt x="6" y="0"/>
                      <a:pt x="6" y="0"/>
                      <a:pt x="6" y="0"/>
                    </a:cubicBezTo>
                    <a:cubicBezTo>
                      <a:pt x="6" y="7"/>
                      <a:pt x="6" y="7"/>
                      <a:pt x="6" y="7"/>
                    </a:cubicBezTo>
                    <a:cubicBezTo>
                      <a:pt x="0" y="7"/>
                      <a:pt x="0" y="7"/>
                      <a:pt x="0" y="7"/>
                    </a:cubicBezTo>
                    <a:lnTo>
                      <a:pt x="0" y="0"/>
                    </a:lnTo>
                    <a:close/>
                    <a:moveTo>
                      <a:pt x="13" y="78"/>
                    </a:moveTo>
                    <a:cubicBezTo>
                      <a:pt x="19" y="78"/>
                      <a:pt x="19" y="78"/>
                      <a:pt x="19" y="78"/>
                    </a:cubicBezTo>
                    <a:cubicBezTo>
                      <a:pt x="19" y="84"/>
                      <a:pt x="19" y="84"/>
                      <a:pt x="19" y="84"/>
                    </a:cubicBezTo>
                    <a:cubicBezTo>
                      <a:pt x="13" y="84"/>
                      <a:pt x="13" y="84"/>
                      <a:pt x="13" y="84"/>
                    </a:cubicBezTo>
                    <a:lnTo>
                      <a:pt x="13" y="78"/>
                    </a:lnTo>
                    <a:close/>
                    <a:moveTo>
                      <a:pt x="15" y="0"/>
                    </a:moveTo>
                    <a:cubicBezTo>
                      <a:pt x="22" y="0"/>
                      <a:pt x="22" y="0"/>
                      <a:pt x="22" y="0"/>
                    </a:cubicBezTo>
                    <a:cubicBezTo>
                      <a:pt x="22" y="7"/>
                      <a:pt x="22" y="7"/>
                      <a:pt x="22" y="7"/>
                    </a:cubicBezTo>
                    <a:cubicBezTo>
                      <a:pt x="15" y="7"/>
                      <a:pt x="15" y="7"/>
                      <a:pt x="15" y="7"/>
                    </a:cubicBezTo>
                    <a:lnTo>
                      <a:pt x="15" y="0"/>
                    </a:lnTo>
                    <a:close/>
                    <a:moveTo>
                      <a:pt x="26" y="78"/>
                    </a:moveTo>
                    <a:cubicBezTo>
                      <a:pt x="32" y="78"/>
                      <a:pt x="32" y="78"/>
                      <a:pt x="32" y="78"/>
                    </a:cubicBezTo>
                    <a:cubicBezTo>
                      <a:pt x="32" y="84"/>
                      <a:pt x="32" y="84"/>
                      <a:pt x="32" y="84"/>
                    </a:cubicBezTo>
                    <a:cubicBezTo>
                      <a:pt x="26" y="84"/>
                      <a:pt x="26" y="84"/>
                      <a:pt x="26" y="84"/>
                    </a:cubicBezTo>
                    <a:lnTo>
                      <a:pt x="26" y="78"/>
                    </a:lnTo>
                    <a:close/>
                    <a:moveTo>
                      <a:pt x="31" y="0"/>
                    </a:moveTo>
                    <a:cubicBezTo>
                      <a:pt x="37" y="0"/>
                      <a:pt x="37" y="0"/>
                      <a:pt x="37" y="0"/>
                    </a:cubicBezTo>
                    <a:cubicBezTo>
                      <a:pt x="37" y="7"/>
                      <a:pt x="37" y="7"/>
                      <a:pt x="37" y="7"/>
                    </a:cubicBezTo>
                    <a:cubicBezTo>
                      <a:pt x="31" y="7"/>
                      <a:pt x="31" y="7"/>
                      <a:pt x="31" y="7"/>
                    </a:cubicBezTo>
                    <a:lnTo>
                      <a:pt x="31" y="0"/>
                    </a:lnTo>
                    <a:close/>
                    <a:moveTo>
                      <a:pt x="46" y="0"/>
                    </a:moveTo>
                    <a:cubicBezTo>
                      <a:pt x="53" y="0"/>
                      <a:pt x="53" y="0"/>
                      <a:pt x="53" y="0"/>
                    </a:cubicBezTo>
                    <a:cubicBezTo>
                      <a:pt x="53" y="7"/>
                      <a:pt x="53" y="7"/>
                      <a:pt x="53" y="7"/>
                    </a:cubicBezTo>
                    <a:cubicBezTo>
                      <a:pt x="46" y="7"/>
                      <a:pt x="46" y="7"/>
                      <a:pt x="46" y="7"/>
                    </a:cubicBezTo>
                    <a:lnTo>
                      <a:pt x="46" y="0"/>
                    </a:lnTo>
                    <a:close/>
                    <a:moveTo>
                      <a:pt x="52" y="78"/>
                    </a:moveTo>
                    <a:cubicBezTo>
                      <a:pt x="58" y="78"/>
                      <a:pt x="58" y="78"/>
                      <a:pt x="58" y="78"/>
                    </a:cubicBezTo>
                    <a:cubicBezTo>
                      <a:pt x="58" y="84"/>
                      <a:pt x="58" y="84"/>
                      <a:pt x="58" y="84"/>
                    </a:cubicBezTo>
                    <a:cubicBezTo>
                      <a:pt x="52" y="84"/>
                      <a:pt x="52" y="84"/>
                      <a:pt x="52" y="84"/>
                    </a:cubicBezTo>
                    <a:lnTo>
                      <a:pt x="52" y="78"/>
                    </a:lnTo>
                    <a:close/>
                    <a:moveTo>
                      <a:pt x="39" y="78"/>
                    </a:moveTo>
                    <a:cubicBezTo>
                      <a:pt x="45" y="78"/>
                      <a:pt x="45" y="78"/>
                      <a:pt x="45" y="78"/>
                    </a:cubicBezTo>
                    <a:cubicBezTo>
                      <a:pt x="45" y="84"/>
                      <a:pt x="45" y="84"/>
                      <a:pt x="45" y="84"/>
                    </a:cubicBezTo>
                    <a:cubicBezTo>
                      <a:pt x="39" y="84"/>
                      <a:pt x="39" y="84"/>
                      <a:pt x="39" y="84"/>
                    </a:cubicBezTo>
                    <a:lnTo>
                      <a:pt x="39" y="78"/>
                    </a:lnTo>
                    <a:close/>
                    <a:moveTo>
                      <a:pt x="62" y="0"/>
                    </a:moveTo>
                    <a:cubicBezTo>
                      <a:pt x="68" y="0"/>
                      <a:pt x="68" y="0"/>
                      <a:pt x="68" y="0"/>
                    </a:cubicBezTo>
                    <a:cubicBezTo>
                      <a:pt x="68" y="7"/>
                      <a:pt x="68" y="7"/>
                      <a:pt x="68" y="7"/>
                    </a:cubicBezTo>
                    <a:cubicBezTo>
                      <a:pt x="62" y="7"/>
                      <a:pt x="62" y="7"/>
                      <a:pt x="62" y="7"/>
                    </a:cubicBezTo>
                    <a:lnTo>
                      <a:pt x="62" y="0"/>
                    </a:lnTo>
                    <a:close/>
                    <a:moveTo>
                      <a:pt x="65" y="78"/>
                    </a:moveTo>
                    <a:cubicBezTo>
                      <a:pt x="71" y="78"/>
                      <a:pt x="71" y="78"/>
                      <a:pt x="71" y="78"/>
                    </a:cubicBezTo>
                    <a:cubicBezTo>
                      <a:pt x="71" y="84"/>
                      <a:pt x="71" y="84"/>
                      <a:pt x="71" y="84"/>
                    </a:cubicBezTo>
                    <a:cubicBezTo>
                      <a:pt x="65" y="84"/>
                      <a:pt x="65" y="84"/>
                      <a:pt x="65" y="84"/>
                    </a:cubicBezTo>
                    <a:lnTo>
                      <a:pt x="65" y="78"/>
                    </a:lnTo>
                    <a:close/>
                    <a:moveTo>
                      <a:pt x="78" y="0"/>
                    </a:moveTo>
                    <a:cubicBezTo>
                      <a:pt x="84" y="0"/>
                      <a:pt x="84" y="0"/>
                      <a:pt x="84" y="0"/>
                    </a:cubicBezTo>
                    <a:cubicBezTo>
                      <a:pt x="84" y="7"/>
                      <a:pt x="84" y="7"/>
                      <a:pt x="84" y="7"/>
                    </a:cubicBezTo>
                    <a:cubicBezTo>
                      <a:pt x="78" y="7"/>
                      <a:pt x="78" y="7"/>
                      <a:pt x="78" y="7"/>
                    </a:cubicBezTo>
                    <a:lnTo>
                      <a:pt x="78" y="0"/>
                    </a:lnTo>
                    <a:close/>
                    <a:moveTo>
                      <a:pt x="78" y="78"/>
                    </a:moveTo>
                    <a:cubicBezTo>
                      <a:pt x="84" y="78"/>
                      <a:pt x="84" y="78"/>
                      <a:pt x="84" y="78"/>
                    </a:cubicBezTo>
                    <a:cubicBezTo>
                      <a:pt x="84" y="84"/>
                      <a:pt x="84" y="84"/>
                      <a:pt x="84" y="84"/>
                    </a:cubicBezTo>
                    <a:cubicBezTo>
                      <a:pt x="78" y="84"/>
                      <a:pt x="78" y="84"/>
                      <a:pt x="78" y="84"/>
                    </a:cubicBezTo>
                    <a:lnTo>
                      <a:pt x="78" y="78"/>
                    </a:lnTo>
                    <a:close/>
                    <a:moveTo>
                      <a:pt x="78" y="63"/>
                    </a:moveTo>
                    <a:cubicBezTo>
                      <a:pt x="84" y="63"/>
                      <a:pt x="84" y="63"/>
                      <a:pt x="84" y="63"/>
                    </a:cubicBezTo>
                    <a:cubicBezTo>
                      <a:pt x="84" y="69"/>
                      <a:pt x="84" y="69"/>
                      <a:pt x="84" y="69"/>
                    </a:cubicBezTo>
                    <a:cubicBezTo>
                      <a:pt x="78" y="69"/>
                      <a:pt x="78" y="69"/>
                      <a:pt x="78" y="69"/>
                    </a:cubicBezTo>
                    <a:lnTo>
                      <a:pt x="78" y="63"/>
                    </a:lnTo>
                    <a:close/>
                    <a:moveTo>
                      <a:pt x="78" y="47"/>
                    </a:moveTo>
                    <a:cubicBezTo>
                      <a:pt x="84" y="47"/>
                      <a:pt x="84" y="47"/>
                      <a:pt x="84" y="47"/>
                    </a:cubicBezTo>
                    <a:cubicBezTo>
                      <a:pt x="84" y="53"/>
                      <a:pt x="84" y="53"/>
                      <a:pt x="84" y="53"/>
                    </a:cubicBezTo>
                    <a:cubicBezTo>
                      <a:pt x="78" y="53"/>
                      <a:pt x="78" y="53"/>
                      <a:pt x="78" y="53"/>
                    </a:cubicBezTo>
                    <a:lnTo>
                      <a:pt x="78" y="47"/>
                    </a:lnTo>
                    <a:close/>
                    <a:moveTo>
                      <a:pt x="78" y="16"/>
                    </a:moveTo>
                    <a:cubicBezTo>
                      <a:pt x="84" y="16"/>
                      <a:pt x="84" y="16"/>
                      <a:pt x="84" y="16"/>
                    </a:cubicBezTo>
                    <a:cubicBezTo>
                      <a:pt x="84" y="22"/>
                      <a:pt x="84" y="22"/>
                      <a:pt x="84" y="22"/>
                    </a:cubicBezTo>
                    <a:cubicBezTo>
                      <a:pt x="78" y="22"/>
                      <a:pt x="78" y="22"/>
                      <a:pt x="78" y="22"/>
                    </a:cubicBezTo>
                    <a:lnTo>
                      <a:pt x="78" y="16"/>
                    </a:lnTo>
                    <a:close/>
                    <a:moveTo>
                      <a:pt x="0" y="32"/>
                    </a:moveTo>
                    <a:cubicBezTo>
                      <a:pt x="6" y="32"/>
                      <a:pt x="6" y="32"/>
                      <a:pt x="6" y="32"/>
                    </a:cubicBezTo>
                    <a:cubicBezTo>
                      <a:pt x="6" y="38"/>
                      <a:pt x="6" y="38"/>
                      <a:pt x="6" y="38"/>
                    </a:cubicBezTo>
                    <a:cubicBezTo>
                      <a:pt x="0" y="38"/>
                      <a:pt x="0" y="38"/>
                      <a:pt x="0" y="38"/>
                    </a:cubicBezTo>
                    <a:lnTo>
                      <a:pt x="0" y="32"/>
                    </a:lnTo>
                    <a:close/>
                    <a:moveTo>
                      <a:pt x="78" y="32"/>
                    </a:moveTo>
                    <a:cubicBezTo>
                      <a:pt x="84" y="32"/>
                      <a:pt x="84" y="32"/>
                      <a:pt x="84" y="32"/>
                    </a:cubicBezTo>
                    <a:cubicBezTo>
                      <a:pt x="84" y="38"/>
                      <a:pt x="84" y="38"/>
                      <a:pt x="84" y="38"/>
                    </a:cubicBezTo>
                    <a:cubicBezTo>
                      <a:pt x="78" y="38"/>
                      <a:pt x="78" y="38"/>
                      <a:pt x="78" y="38"/>
                    </a:cubicBezTo>
                    <a:lnTo>
                      <a:pt x="78" y="32"/>
                    </a:lnTo>
                    <a:close/>
                    <a:moveTo>
                      <a:pt x="316" y="182"/>
                    </a:moveTo>
                    <a:cubicBezTo>
                      <a:pt x="316" y="161"/>
                      <a:pt x="299" y="144"/>
                      <a:pt x="278" y="144"/>
                    </a:cubicBezTo>
                    <a:cubicBezTo>
                      <a:pt x="258" y="144"/>
                      <a:pt x="241" y="161"/>
                      <a:pt x="241" y="182"/>
                    </a:cubicBezTo>
                    <a:cubicBezTo>
                      <a:pt x="241" y="203"/>
                      <a:pt x="258" y="219"/>
                      <a:pt x="278" y="219"/>
                    </a:cubicBezTo>
                    <a:cubicBezTo>
                      <a:pt x="299" y="219"/>
                      <a:pt x="316" y="203"/>
                      <a:pt x="316" y="182"/>
                    </a:cubicBezTo>
                    <a:moveTo>
                      <a:pt x="114" y="42"/>
                    </a:moveTo>
                    <a:cubicBezTo>
                      <a:pt x="114" y="39"/>
                      <a:pt x="114" y="37"/>
                      <a:pt x="114" y="35"/>
                    </a:cubicBezTo>
                    <a:cubicBezTo>
                      <a:pt x="121" y="36"/>
                      <a:pt x="121" y="36"/>
                      <a:pt x="121" y="36"/>
                    </a:cubicBezTo>
                    <a:cubicBezTo>
                      <a:pt x="120" y="38"/>
                      <a:pt x="120" y="40"/>
                      <a:pt x="120" y="42"/>
                    </a:cubicBezTo>
                    <a:lnTo>
                      <a:pt x="114" y="42"/>
                    </a:lnTo>
                    <a:close/>
                    <a:moveTo>
                      <a:pt x="114" y="49"/>
                    </a:moveTo>
                    <a:cubicBezTo>
                      <a:pt x="120" y="48"/>
                      <a:pt x="120" y="48"/>
                      <a:pt x="120" y="48"/>
                    </a:cubicBezTo>
                    <a:cubicBezTo>
                      <a:pt x="121" y="50"/>
                      <a:pt x="121" y="52"/>
                      <a:pt x="122" y="53"/>
                    </a:cubicBezTo>
                    <a:cubicBezTo>
                      <a:pt x="116" y="55"/>
                      <a:pt x="116" y="55"/>
                      <a:pt x="116" y="55"/>
                    </a:cubicBezTo>
                    <a:cubicBezTo>
                      <a:pt x="115" y="53"/>
                      <a:pt x="115" y="51"/>
                      <a:pt x="114" y="49"/>
                    </a:cubicBezTo>
                    <a:moveTo>
                      <a:pt x="116" y="28"/>
                    </a:moveTo>
                    <a:cubicBezTo>
                      <a:pt x="117" y="26"/>
                      <a:pt x="118" y="24"/>
                      <a:pt x="119" y="22"/>
                    </a:cubicBezTo>
                    <a:cubicBezTo>
                      <a:pt x="124" y="25"/>
                      <a:pt x="124" y="25"/>
                      <a:pt x="124" y="25"/>
                    </a:cubicBezTo>
                    <a:cubicBezTo>
                      <a:pt x="124" y="27"/>
                      <a:pt x="123" y="28"/>
                      <a:pt x="122" y="30"/>
                    </a:cubicBezTo>
                    <a:lnTo>
                      <a:pt x="116" y="28"/>
                    </a:lnTo>
                    <a:close/>
                    <a:moveTo>
                      <a:pt x="119" y="62"/>
                    </a:moveTo>
                    <a:cubicBezTo>
                      <a:pt x="124" y="59"/>
                      <a:pt x="124" y="59"/>
                      <a:pt x="124" y="59"/>
                    </a:cubicBezTo>
                    <a:cubicBezTo>
                      <a:pt x="125" y="61"/>
                      <a:pt x="126" y="62"/>
                      <a:pt x="127" y="64"/>
                    </a:cubicBezTo>
                    <a:cubicBezTo>
                      <a:pt x="122" y="68"/>
                      <a:pt x="122" y="68"/>
                      <a:pt x="122" y="68"/>
                    </a:cubicBezTo>
                    <a:cubicBezTo>
                      <a:pt x="121" y="66"/>
                      <a:pt x="120" y="64"/>
                      <a:pt x="119" y="62"/>
                    </a:cubicBezTo>
                    <a:moveTo>
                      <a:pt x="123" y="16"/>
                    </a:moveTo>
                    <a:cubicBezTo>
                      <a:pt x="124" y="14"/>
                      <a:pt x="126" y="13"/>
                      <a:pt x="128" y="11"/>
                    </a:cubicBezTo>
                    <a:cubicBezTo>
                      <a:pt x="132" y="16"/>
                      <a:pt x="132" y="16"/>
                      <a:pt x="132" y="16"/>
                    </a:cubicBezTo>
                    <a:cubicBezTo>
                      <a:pt x="130" y="17"/>
                      <a:pt x="129" y="18"/>
                      <a:pt x="128" y="20"/>
                    </a:cubicBezTo>
                    <a:lnTo>
                      <a:pt x="123" y="16"/>
                    </a:lnTo>
                    <a:close/>
                    <a:moveTo>
                      <a:pt x="127" y="73"/>
                    </a:moveTo>
                    <a:cubicBezTo>
                      <a:pt x="131" y="68"/>
                      <a:pt x="131" y="68"/>
                      <a:pt x="131" y="68"/>
                    </a:cubicBezTo>
                    <a:cubicBezTo>
                      <a:pt x="133" y="70"/>
                      <a:pt x="134" y="71"/>
                      <a:pt x="136" y="72"/>
                    </a:cubicBezTo>
                    <a:cubicBezTo>
                      <a:pt x="132" y="77"/>
                      <a:pt x="132" y="77"/>
                      <a:pt x="132" y="77"/>
                    </a:cubicBezTo>
                    <a:cubicBezTo>
                      <a:pt x="130" y="76"/>
                      <a:pt x="128" y="74"/>
                      <a:pt x="127" y="73"/>
                    </a:cubicBezTo>
                    <a:moveTo>
                      <a:pt x="133" y="7"/>
                    </a:moveTo>
                    <a:cubicBezTo>
                      <a:pt x="135" y="6"/>
                      <a:pt x="137" y="5"/>
                      <a:pt x="139" y="4"/>
                    </a:cubicBezTo>
                    <a:cubicBezTo>
                      <a:pt x="142" y="9"/>
                      <a:pt x="142" y="9"/>
                      <a:pt x="142" y="9"/>
                    </a:cubicBezTo>
                    <a:cubicBezTo>
                      <a:pt x="140" y="10"/>
                      <a:pt x="138" y="11"/>
                      <a:pt x="137" y="12"/>
                    </a:cubicBezTo>
                    <a:lnTo>
                      <a:pt x="133" y="7"/>
                    </a:lnTo>
                    <a:close/>
                    <a:moveTo>
                      <a:pt x="138" y="81"/>
                    </a:moveTo>
                    <a:cubicBezTo>
                      <a:pt x="141" y="75"/>
                      <a:pt x="141" y="75"/>
                      <a:pt x="141" y="75"/>
                    </a:cubicBezTo>
                    <a:cubicBezTo>
                      <a:pt x="143" y="76"/>
                      <a:pt x="144" y="76"/>
                      <a:pt x="146" y="77"/>
                    </a:cubicBezTo>
                    <a:cubicBezTo>
                      <a:pt x="145" y="83"/>
                      <a:pt x="145" y="83"/>
                      <a:pt x="145" y="83"/>
                    </a:cubicBezTo>
                    <a:cubicBezTo>
                      <a:pt x="142" y="82"/>
                      <a:pt x="140" y="82"/>
                      <a:pt x="138" y="81"/>
                    </a:cubicBezTo>
                    <a:moveTo>
                      <a:pt x="146" y="1"/>
                    </a:moveTo>
                    <a:cubicBezTo>
                      <a:pt x="148" y="1"/>
                      <a:pt x="150" y="1"/>
                      <a:pt x="153" y="0"/>
                    </a:cubicBezTo>
                    <a:cubicBezTo>
                      <a:pt x="153" y="7"/>
                      <a:pt x="153" y="7"/>
                      <a:pt x="153" y="7"/>
                    </a:cubicBezTo>
                    <a:cubicBezTo>
                      <a:pt x="151" y="7"/>
                      <a:pt x="149" y="7"/>
                      <a:pt x="147" y="8"/>
                    </a:cubicBezTo>
                    <a:lnTo>
                      <a:pt x="146" y="1"/>
                    </a:lnTo>
                    <a:close/>
                    <a:moveTo>
                      <a:pt x="152" y="84"/>
                    </a:moveTo>
                    <a:cubicBezTo>
                      <a:pt x="152" y="78"/>
                      <a:pt x="152" y="78"/>
                      <a:pt x="152" y="78"/>
                    </a:cubicBezTo>
                    <a:cubicBezTo>
                      <a:pt x="153" y="78"/>
                      <a:pt x="155" y="78"/>
                      <a:pt x="156" y="78"/>
                    </a:cubicBezTo>
                    <a:cubicBezTo>
                      <a:pt x="157" y="78"/>
                      <a:pt x="157" y="78"/>
                      <a:pt x="158" y="78"/>
                    </a:cubicBezTo>
                    <a:cubicBezTo>
                      <a:pt x="158" y="84"/>
                      <a:pt x="158" y="84"/>
                      <a:pt x="158" y="84"/>
                    </a:cubicBezTo>
                    <a:cubicBezTo>
                      <a:pt x="157" y="84"/>
                      <a:pt x="157" y="84"/>
                      <a:pt x="156" y="84"/>
                    </a:cubicBezTo>
                    <a:cubicBezTo>
                      <a:pt x="154" y="84"/>
                      <a:pt x="153" y="84"/>
                      <a:pt x="152" y="84"/>
                    </a:cubicBezTo>
                    <a:moveTo>
                      <a:pt x="159" y="7"/>
                    </a:moveTo>
                    <a:cubicBezTo>
                      <a:pt x="160" y="0"/>
                      <a:pt x="160" y="0"/>
                      <a:pt x="160" y="0"/>
                    </a:cubicBezTo>
                    <a:cubicBezTo>
                      <a:pt x="162" y="1"/>
                      <a:pt x="164" y="1"/>
                      <a:pt x="166" y="2"/>
                    </a:cubicBezTo>
                    <a:cubicBezTo>
                      <a:pt x="165" y="8"/>
                      <a:pt x="165" y="8"/>
                      <a:pt x="165" y="8"/>
                    </a:cubicBezTo>
                    <a:cubicBezTo>
                      <a:pt x="163" y="7"/>
                      <a:pt x="161" y="7"/>
                      <a:pt x="159" y="7"/>
                    </a:cubicBezTo>
                    <a:moveTo>
                      <a:pt x="164" y="77"/>
                    </a:moveTo>
                    <a:cubicBezTo>
                      <a:pt x="166" y="77"/>
                      <a:pt x="168" y="76"/>
                      <a:pt x="169" y="76"/>
                    </a:cubicBezTo>
                    <a:cubicBezTo>
                      <a:pt x="172" y="81"/>
                      <a:pt x="172" y="81"/>
                      <a:pt x="172" y="81"/>
                    </a:cubicBezTo>
                    <a:cubicBezTo>
                      <a:pt x="170" y="82"/>
                      <a:pt x="168" y="83"/>
                      <a:pt x="165" y="83"/>
                    </a:cubicBezTo>
                    <a:lnTo>
                      <a:pt x="164" y="77"/>
                    </a:lnTo>
                    <a:close/>
                    <a:moveTo>
                      <a:pt x="170" y="10"/>
                    </a:moveTo>
                    <a:cubicBezTo>
                      <a:pt x="173" y="4"/>
                      <a:pt x="173" y="4"/>
                      <a:pt x="173" y="4"/>
                    </a:cubicBezTo>
                    <a:cubicBezTo>
                      <a:pt x="175" y="5"/>
                      <a:pt x="177" y="6"/>
                      <a:pt x="179" y="7"/>
                    </a:cubicBezTo>
                    <a:cubicBezTo>
                      <a:pt x="175" y="12"/>
                      <a:pt x="175" y="12"/>
                      <a:pt x="175" y="12"/>
                    </a:cubicBezTo>
                    <a:cubicBezTo>
                      <a:pt x="174" y="11"/>
                      <a:pt x="172" y="10"/>
                      <a:pt x="170" y="10"/>
                    </a:cubicBezTo>
                    <a:moveTo>
                      <a:pt x="175" y="73"/>
                    </a:moveTo>
                    <a:cubicBezTo>
                      <a:pt x="176" y="72"/>
                      <a:pt x="178" y="71"/>
                      <a:pt x="179" y="69"/>
                    </a:cubicBezTo>
                    <a:cubicBezTo>
                      <a:pt x="183" y="74"/>
                      <a:pt x="183" y="74"/>
                      <a:pt x="183" y="74"/>
                    </a:cubicBezTo>
                    <a:cubicBezTo>
                      <a:pt x="182" y="75"/>
                      <a:pt x="180" y="77"/>
                      <a:pt x="178" y="78"/>
                    </a:cubicBezTo>
                    <a:lnTo>
                      <a:pt x="175" y="73"/>
                    </a:lnTo>
                    <a:close/>
                    <a:moveTo>
                      <a:pt x="180" y="16"/>
                    </a:moveTo>
                    <a:cubicBezTo>
                      <a:pt x="184" y="12"/>
                      <a:pt x="184" y="12"/>
                      <a:pt x="184" y="12"/>
                    </a:cubicBezTo>
                    <a:cubicBezTo>
                      <a:pt x="186" y="13"/>
                      <a:pt x="188" y="15"/>
                      <a:pt x="189" y="17"/>
                    </a:cubicBezTo>
                    <a:cubicBezTo>
                      <a:pt x="184" y="20"/>
                      <a:pt x="184" y="20"/>
                      <a:pt x="184" y="20"/>
                    </a:cubicBezTo>
                    <a:cubicBezTo>
                      <a:pt x="183" y="19"/>
                      <a:pt x="182" y="17"/>
                      <a:pt x="180" y="16"/>
                    </a:cubicBezTo>
                    <a:moveTo>
                      <a:pt x="184" y="65"/>
                    </a:moveTo>
                    <a:cubicBezTo>
                      <a:pt x="185" y="63"/>
                      <a:pt x="186" y="62"/>
                      <a:pt x="187" y="60"/>
                    </a:cubicBezTo>
                    <a:cubicBezTo>
                      <a:pt x="192" y="63"/>
                      <a:pt x="192" y="63"/>
                      <a:pt x="192" y="63"/>
                    </a:cubicBezTo>
                    <a:cubicBezTo>
                      <a:pt x="191" y="65"/>
                      <a:pt x="190" y="67"/>
                      <a:pt x="188" y="69"/>
                    </a:cubicBezTo>
                    <a:lnTo>
                      <a:pt x="184" y="65"/>
                    </a:lnTo>
                    <a:close/>
                    <a:moveTo>
                      <a:pt x="187" y="26"/>
                    </a:moveTo>
                    <a:cubicBezTo>
                      <a:pt x="193" y="23"/>
                      <a:pt x="193" y="23"/>
                      <a:pt x="193" y="23"/>
                    </a:cubicBezTo>
                    <a:cubicBezTo>
                      <a:pt x="194" y="25"/>
                      <a:pt x="195" y="27"/>
                      <a:pt x="196" y="29"/>
                    </a:cubicBezTo>
                    <a:cubicBezTo>
                      <a:pt x="190" y="31"/>
                      <a:pt x="190" y="31"/>
                      <a:pt x="190" y="31"/>
                    </a:cubicBezTo>
                    <a:cubicBezTo>
                      <a:pt x="189" y="29"/>
                      <a:pt x="188" y="27"/>
                      <a:pt x="187" y="26"/>
                    </a:cubicBezTo>
                    <a:moveTo>
                      <a:pt x="189" y="55"/>
                    </a:moveTo>
                    <a:cubicBezTo>
                      <a:pt x="190" y="53"/>
                      <a:pt x="191" y="51"/>
                      <a:pt x="191" y="49"/>
                    </a:cubicBezTo>
                    <a:cubicBezTo>
                      <a:pt x="197" y="50"/>
                      <a:pt x="197" y="50"/>
                      <a:pt x="197" y="50"/>
                    </a:cubicBezTo>
                    <a:cubicBezTo>
                      <a:pt x="197" y="53"/>
                      <a:pt x="196" y="55"/>
                      <a:pt x="195" y="57"/>
                    </a:cubicBezTo>
                    <a:lnTo>
                      <a:pt x="189" y="55"/>
                    </a:lnTo>
                    <a:close/>
                    <a:moveTo>
                      <a:pt x="191" y="37"/>
                    </a:moveTo>
                    <a:cubicBezTo>
                      <a:pt x="197" y="36"/>
                      <a:pt x="197" y="36"/>
                      <a:pt x="197" y="36"/>
                    </a:cubicBezTo>
                    <a:cubicBezTo>
                      <a:pt x="198" y="38"/>
                      <a:pt x="198" y="40"/>
                      <a:pt x="198" y="42"/>
                    </a:cubicBezTo>
                    <a:cubicBezTo>
                      <a:pt x="198" y="43"/>
                      <a:pt x="198" y="43"/>
                      <a:pt x="198" y="43"/>
                    </a:cubicBezTo>
                    <a:cubicBezTo>
                      <a:pt x="192" y="43"/>
                      <a:pt x="192" y="43"/>
                      <a:pt x="192" y="43"/>
                    </a:cubicBezTo>
                    <a:cubicBezTo>
                      <a:pt x="192" y="42"/>
                      <a:pt x="192" y="42"/>
                      <a:pt x="192" y="42"/>
                    </a:cubicBezTo>
                    <a:cubicBezTo>
                      <a:pt x="192" y="40"/>
                      <a:pt x="191" y="39"/>
                      <a:pt x="191" y="37"/>
                    </a:cubicBezTo>
                    <a:moveTo>
                      <a:pt x="316" y="249"/>
                    </a:moveTo>
                    <a:cubicBezTo>
                      <a:pt x="241" y="249"/>
                      <a:pt x="241" y="249"/>
                      <a:pt x="241" y="249"/>
                    </a:cubicBezTo>
                    <a:cubicBezTo>
                      <a:pt x="241" y="324"/>
                      <a:pt x="241" y="324"/>
                      <a:pt x="241" y="324"/>
                    </a:cubicBezTo>
                    <a:cubicBezTo>
                      <a:pt x="316" y="324"/>
                      <a:pt x="316" y="324"/>
                      <a:pt x="316" y="324"/>
                    </a:cubicBezTo>
                    <a:lnTo>
                      <a:pt x="316" y="249"/>
                    </a:lnTo>
                    <a:close/>
                    <a:moveTo>
                      <a:pt x="146" y="249"/>
                    </a:moveTo>
                    <a:cubicBezTo>
                      <a:pt x="146" y="324"/>
                      <a:pt x="146" y="324"/>
                      <a:pt x="146" y="324"/>
                    </a:cubicBezTo>
                    <a:cubicBezTo>
                      <a:pt x="211" y="287"/>
                      <a:pt x="211" y="287"/>
                      <a:pt x="211" y="287"/>
                    </a:cubicBezTo>
                    <a:lnTo>
                      <a:pt x="146" y="249"/>
                    </a:lnTo>
                    <a:close/>
                    <a:moveTo>
                      <a:pt x="0" y="198"/>
                    </a:moveTo>
                    <a:cubicBezTo>
                      <a:pt x="0" y="189"/>
                      <a:pt x="0" y="189"/>
                      <a:pt x="0" y="189"/>
                    </a:cubicBezTo>
                    <a:cubicBezTo>
                      <a:pt x="6" y="189"/>
                      <a:pt x="6" y="189"/>
                      <a:pt x="6" y="189"/>
                    </a:cubicBezTo>
                    <a:cubicBezTo>
                      <a:pt x="6" y="193"/>
                      <a:pt x="6" y="193"/>
                      <a:pt x="6" y="193"/>
                    </a:cubicBezTo>
                    <a:cubicBezTo>
                      <a:pt x="5" y="193"/>
                      <a:pt x="5" y="193"/>
                      <a:pt x="5" y="193"/>
                    </a:cubicBezTo>
                    <a:cubicBezTo>
                      <a:pt x="6" y="195"/>
                      <a:pt x="6" y="195"/>
                      <a:pt x="6" y="195"/>
                    </a:cubicBezTo>
                    <a:lnTo>
                      <a:pt x="0" y="198"/>
                    </a:lnTo>
                    <a:close/>
                    <a:moveTo>
                      <a:pt x="0" y="177"/>
                    </a:moveTo>
                    <a:cubicBezTo>
                      <a:pt x="6" y="177"/>
                      <a:pt x="6" y="177"/>
                      <a:pt x="6" y="177"/>
                    </a:cubicBezTo>
                    <a:cubicBezTo>
                      <a:pt x="6" y="183"/>
                      <a:pt x="6" y="183"/>
                      <a:pt x="6" y="183"/>
                    </a:cubicBezTo>
                    <a:cubicBezTo>
                      <a:pt x="0" y="183"/>
                      <a:pt x="0" y="183"/>
                      <a:pt x="0" y="183"/>
                    </a:cubicBezTo>
                    <a:lnTo>
                      <a:pt x="0" y="177"/>
                    </a:lnTo>
                    <a:close/>
                    <a:moveTo>
                      <a:pt x="0" y="165"/>
                    </a:moveTo>
                    <a:cubicBezTo>
                      <a:pt x="6" y="165"/>
                      <a:pt x="6" y="165"/>
                      <a:pt x="6" y="165"/>
                    </a:cubicBezTo>
                    <a:cubicBezTo>
                      <a:pt x="6" y="171"/>
                      <a:pt x="6" y="171"/>
                      <a:pt x="6" y="171"/>
                    </a:cubicBezTo>
                    <a:cubicBezTo>
                      <a:pt x="0" y="171"/>
                      <a:pt x="0" y="171"/>
                      <a:pt x="0" y="171"/>
                    </a:cubicBezTo>
                    <a:lnTo>
                      <a:pt x="0" y="165"/>
                    </a:lnTo>
                    <a:close/>
                    <a:moveTo>
                      <a:pt x="0" y="153"/>
                    </a:moveTo>
                    <a:cubicBezTo>
                      <a:pt x="6" y="153"/>
                      <a:pt x="6" y="153"/>
                      <a:pt x="6" y="153"/>
                    </a:cubicBezTo>
                    <a:cubicBezTo>
                      <a:pt x="6" y="159"/>
                      <a:pt x="6" y="159"/>
                      <a:pt x="6" y="159"/>
                    </a:cubicBezTo>
                    <a:cubicBezTo>
                      <a:pt x="0" y="159"/>
                      <a:pt x="0" y="159"/>
                      <a:pt x="0" y="159"/>
                    </a:cubicBezTo>
                    <a:lnTo>
                      <a:pt x="0" y="153"/>
                    </a:lnTo>
                    <a:close/>
                    <a:moveTo>
                      <a:pt x="0" y="141"/>
                    </a:moveTo>
                    <a:cubicBezTo>
                      <a:pt x="6" y="141"/>
                      <a:pt x="6" y="141"/>
                      <a:pt x="6" y="141"/>
                    </a:cubicBezTo>
                    <a:cubicBezTo>
                      <a:pt x="6" y="147"/>
                      <a:pt x="6" y="147"/>
                      <a:pt x="6" y="147"/>
                    </a:cubicBezTo>
                    <a:cubicBezTo>
                      <a:pt x="0" y="147"/>
                      <a:pt x="0" y="147"/>
                      <a:pt x="0" y="147"/>
                    </a:cubicBezTo>
                    <a:lnTo>
                      <a:pt x="0" y="141"/>
                    </a:lnTo>
                    <a:close/>
                    <a:moveTo>
                      <a:pt x="0" y="129"/>
                    </a:moveTo>
                    <a:cubicBezTo>
                      <a:pt x="6" y="129"/>
                      <a:pt x="6" y="129"/>
                      <a:pt x="6" y="129"/>
                    </a:cubicBezTo>
                    <a:cubicBezTo>
                      <a:pt x="6" y="135"/>
                      <a:pt x="6" y="135"/>
                      <a:pt x="6" y="135"/>
                    </a:cubicBezTo>
                    <a:cubicBezTo>
                      <a:pt x="0" y="135"/>
                      <a:pt x="0" y="135"/>
                      <a:pt x="0" y="135"/>
                    </a:cubicBezTo>
                    <a:lnTo>
                      <a:pt x="0" y="129"/>
                    </a:lnTo>
                    <a:close/>
                    <a:moveTo>
                      <a:pt x="0" y="123"/>
                    </a:moveTo>
                    <a:cubicBezTo>
                      <a:pt x="0" y="114"/>
                      <a:pt x="0" y="114"/>
                      <a:pt x="0" y="114"/>
                    </a:cubicBezTo>
                    <a:cubicBezTo>
                      <a:pt x="6" y="118"/>
                      <a:pt x="6" y="118"/>
                      <a:pt x="6" y="118"/>
                    </a:cubicBezTo>
                    <a:cubicBezTo>
                      <a:pt x="5" y="120"/>
                      <a:pt x="5" y="120"/>
                      <a:pt x="5" y="120"/>
                    </a:cubicBezTo>
                    <a:cubicBezTo>
                      <a:pt x="6" y="120"/>
                      <a:pt x="6" y="120"/>
                      <a:pt x="6" y="120"/>
                    </a:cubicBezTo>
                    <a:cubicBezTo>
                      <a:pt x="6" y="123"/>
                      <a:pt x="6" y="123"/>
                      <a:pt x="6" y="123"/>
                    </a:cubicBezTo>
                    <a:lnTo>
                      <a:pt x="0" y="123"/>
                    </a:lnTo>
                    <a:close/>
                    <a:moveTo>
                      <a:pt x="8" y="187"/>
                    </a:moveTo>
                    <a:cubicBezTo>
                      <a:pt x="13" y="184"/>
                      <a:pt x="13" y="184"/>
                      <a:pt x="13" y="184"/>
                    </a:cubicBezTo>
                    <a:cubicBezTo>
                      <a:pt x="16" y="189"/>
                      <a:pt x="16" y="189"/>
                      <a:pt x="16" y="189"/>
                    </a:cubicBezTo>
                    <a:cubicBezTo>
                      <a:pt x="11" y="192"/>
                      <a:pt x="11" y="192"/>
                      <a:pt x="11" y="192"/>
                    </a:cubicBezTo>
                    <a:lnTo>
                      <a:pt x="8" y="187"/>
                    </a:lnTo>
                    <a:close/>
                    <a:moveTo>
                      <a:pt x="8" y="126"/>
                    </a:moveTo>
                    <a:cubicBezTo>
                      <a:pt x="11" y="121"/>
                      <a:pt x="11" y="121"/>
                      <a:pt x="11" y="121"/>
                    </a:cubicBezTo>
                    <a:cubicBezTo>
                      <a:pt x="16" y="124"/>
                      <a:pt x="16" y="124"/>
                      <a:pt x="16" y="124"/>
                    </a:cubicBezTo>
                    <a:cubicBezTo>
                      <a:pt x="13" y="129"/>
                      <a:pt x="13" y="129"/>
                      <a:pt x="13" y="129"/>
                    </a:cubicBezTo>
                    <a:lnTo>
                      <a:pt x="8" y="126"/>
                    </a:lnTo>
                    <a:close/>
                    <a:moveTo>
                      <a:pt x="19" y="181"/>
                    </a:moveTo>
                    <a:cubicBezTo>
                      <a:pt x="24" y="178"/>
                      <a:pt x="24" y="178"/>
                      <a:pt x="24" y="178"/>
                    </a:cubicBezTo>
                    <a:cubicBezTo>
                      <a:pt x="27" y="183"/>
                      <a:pt x="27" y="183"/>
                      <a:pt x="27" y="183"/>
                    </a:cubicBezTo>
                    <a:cubicBezTo>
                      <a:pt x="21" y="186"/>
                      <a:pt x="21" y="186"/>
                      <a:pt x="21" y="186"/>
                    </a:cubicBezTo>
                    <a:lnTo>
                      <a:pt x="19" y="181"/>
                    </a:lnTo>
                    <a:close/>
                    <a:moveTo>
                      <a:pt x="19" y="132"/>
                    </a:moveTo>
                    <a:cubicBezTo>
                      <a:pt x="22" y="127"/>
                      <a:pt x="22" y="127"/>
                      <a:pt x="22" y="127"/>
                    </a:cubicBezTo>
                    <a:cubicBezTo>
                      <a:pt x="27" y="130"/>
                      <a:pt x="27" y="130"/>
                      <a:pt x="27" y="130"/>
                    </a:cubicBezTo>
                    <a:cubicBezTo>
                      <a:pt x="24" y="135"/>
                      <a:pt x="24" y="135"/>
                      <a:pt x="24" y="135"/>
                    </a:cubicBezTo>
                    <a:lnTo>
                      <a:pt x="19" y="132"/>
                    </a:lnTo>
                    <a:close/>
                    <a:moveTo>
                      <a:pt x="29" y="175"/>
                    </a:moveTo>
                    <a:cubicBezTo>
                      <a:pt x="34" y="172"/>
                      <a:pt x="34" y="172"/>
                      <a:pt x="34" y="172"/>
                    </a:cubicBezTo>
                    <a:cubicBezTo>
                      <a:pt x="37" y="177"/>
                      <a:pt x="37" y="177"/>
                      <a:pt x="37" y="177"/>
                    </a:cubicBezTo>
                    <a:cubicBezTo>
                      <a:pt x="32" y="180"/>
                      <a:pt x="32" y="180"/>
                      <a:pt x="32" y="180"/>
                    </a:cubicBezTo>
                    <a:lnTo>
                      <a:pt x="29" y="175"/>
                    </a:lnTo>
                    <a:close/>
                    <a:moveTo>
                      <a:pt x="29" y="138"/>
                    </a:moveTo>
                    <a:cubicBezTo>
                      <a:pt x="32" y="133"/>
                      <a:pt x="32" y="133"/>
                      <a:pt x="32" y="133"/>
                    </a:cubicBezTo>
                    <a:cubicBezTo>
                      <a:pt x="37" y="136"/>
                      <a:pt x="37" y="136"/>
                      <a:pt x="37" y="136"/>
                    </a:cubicBezTo>
                    <a:cubicBezTo>
                      <a:pt x="34" y="141"/>
                      <a:pt x="34" y="141"/>
                      <a:pt x="34" y="141"/>
                    </a:cubicBezTo>
                    <a:lnTo>
                      <a:pt x="29" y="138"/>
                    </a:lnTo>
                    <a:close/>
                    <a:moveTo>
                      <a:pt x="39" y="169"/>
                    </a:moveTo>
                    <a:cubicBezTo>
                      <a:pt x="44" y="166"/>
                      <a:pt x="44" y="166"/>
                      <a:pt x="44" y="166"/>
                    </a:cubicBezTo>
                    <a:cubicBezTo>
                      <a:pt x="47" y="171"/>
                      <a:pt x="47" y="171"/>
                      <a:pt x="47" y="171"/>
                    </a:cubicBezTo>
                    <a:cubicBezTo>
                      <a:pt x="42" y="174"/>
                      <a:pt x="42" y="174"/>
                      <a:pt x="42" y="174"/>
                    </a:cubicBezTo>
                    <a:lnTo>
                      <a:pt x="39" y="169"/>
                    </a:lnTo>
                    <a:close/>
                    <a:moveTo>
                      <a:pt x="39" y="144"/>
                    </a:moveTo>
                    <a:cubicBezTo>
                      <a:pt x="42" y="139"/>
                      <a:pt x="42" y="139"/>
                      <a:pt x="42" y="139"/>
                    </a:cubicBezTo>
                    <a:cubicBezTo>
                      <a:pt x="48" y="142"/>
                      <a:pt x="48" y="142"/>
                      <a:pt x="48" y="142"/>
                    </a:cubicBezTo>
                    <a:cubicBezTo>
                      <a:pt x="45" y="147"/>
                      <a:pt x="45" y="147"/>
                      <a:pt x="45" y="147"/>
                    </a:cubicBezTo>
                    <a:lnTo>
                      <a:pt x="39" y="144"/>
                    </a:lnTo>
                    <a:close/>
                    <a:moveTo>
                      <a:pt x="50" y="163"/>
                    </a:moveTo>
                    <a:cubicBezTo>
                      <a:pt x="55" y="160"/>
                      <a:pt x="55" y="160"/>
                      <a:pt x="55" y="160"/>
                    </a:cubicBezTo>
                    <a:cubicBezTo>
                      <a:pt x="58" y="165"/>
                      <a:pt x="58" y="165"/>
                      <a:pt x="58" y="165"/>
                    </a:cubicBezTo>
                    <a:cubicBezTo>
                      <a:pt x="53" y="168"/>
                      <a:pt x="53" y="168"/>
                      <a:pt x="53" y="168"/>
                    </a:cubicBezTo>
                    <a:lnTo>
                      <a:pt x="50" y="163"/>
                    </a:lnTo>
                    <a:close/>
                    <a:moveTo>
                      <a:pt x="50" y="150"/>
                    </a:moveTo>
                    <a:cubicBezTo>
                      <a:pt x="53" y="145"/>
                      <a:pt x="53" y="145"/>
                      <a:pt x="53" y="145"/>
                    </a:cubicBezTo>
                    <a:cubicBezTo>
                      <a:pt x="58" y="148"/>
                      <a:pt x="58" y="148"/>
                      <a:pt x="58" y="148"/>
                    </a:cubicBezTo>
                    <a:cubicBezTo>
                      <a:pt x="55" y="153"/>
                      <a:pt x="55" y="153"/>
                      <a:pt x="55" y="153"/>
                    </a:cubicBezTo>
                    <a:lnTo>
                      <a:pt x="50" y="150"/>
                    </a:lnTo>
                    <a:close/>
                    <a:moveTo>
                      <a:pt x="60" y="157"/>
                    </a:moveTo>
                    <a:cubicBezTo>
                      <a:pt x="61" y="156"/>
                      <a:pt x="61" y="156"/>
                      <a:pt x="61" y="156"/>
                    </a:cubicBezTo>
                    <a:cubicBezTo>
                      <a:pt x="60" y="156"/>
                      <a:pt x="60" y="156"/>
                      <a:pt x="60" y="156"/>
                    </a:cubicBezTo>
                    <a:cubicBezTo>
                      <a:pt x="63" y="151"/>
                      <a:pt x="63" y="151"/>
                      <a:pt x="63" y="151"/>
                    </a:cubicBezTo>
                    <a:cubicBezTo>
                      <a:pt x="73" y="156"/>
                      <a:pt x="73" y="156"/>
                      <a:pt x="73" y="156"/>
                    </a:cubicBezTo>
                    <a:cubicBezTo>
                      <a:pt x="63" y="162"/>
                      <a:pt x="63" y="162"/>
                      <a:pt x="63" y="162"/>
                    </a:cubicBezTo>
                    <a:lnTo>
                      <a:pt x="60" y="15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59" name="Freeform 44"/>
              <p:cNvSpPr>
                <a:spLocks noEditPoints="1"/>
              </p:cNvSpPr>
              <p:nvPr/>
            </p:nvSpPr>
            <p:spPr bwMode="black">
              <a:xfrm>
                <a:off x="8863394" y="5414400"/>
                <a:ext cx="652463" cy="657225"/>
              </a:xfrm>
              <a:custGeom>
                <a:avLst/>
                <a:gdLst>
                  <a:gd name="T0" fmla="*/ 116 w 411"/>
                  <a:gd name="T1" fmla="*/ 121 h 414"/>
                  <a:gd name="T2" fmla="*/ 123 w 411"/>
                  <a:gd name="T3" fmla="*/ 208 h 414"/>
                  <a:gd name="T4" fmla="*/ 159 w 411"/>
                  <a:gd name="T5" fmla="*/ 173 h 414"/>
                  <a:gd name="T6" fmla="*/ 293 w 411"/>
                  <a:gd name="T7" fmla="*/ 310 h 414"/>
                  <a:gd name="T8" fmla="*/ 307 w 411"/>
                  <a:gd name="T9" fmla="*/ 296 h 414"/>
                  <a:gd name="T10" fmla="*/ 170 w 411"/>
                  <a:gd name="T11" fmla="*/ 161 h 414"/>
                  <a:gd name="T12" fmla="*/ 204 w 411"/>
                  <a:gd name="T13" fmla="*/ 128 h 414"/>
                  <a:gd name="T14" fmla="*/ 116 w 411"/>
                  <a:gd name="T15" fmla="*/ 121 h 414"/>
                  <a:gd name="T16" fmla="*/ 7 w 411"/>
                  <a:gd name="T17" fmla="*/ 397 h 414"/>
                  <a:gd name="T18" fmla="*/ 41 w 411"/>
                  <a:gd name="T19" fmla="*/ 362 h 414"/>
                  <a:gd name="T20" fmla="*/ 93 w 411"/>
                  <a:gd name="T21" fmla="*/ 414 h 414"/>
                  <a:gd name="T22" fmla="*/ 104 w 411"/>
                  <a:gd name="T23" fmla="*/ 402 h 414"/>
                  <a:gd name="T24" fmla="*/ 52 w 411"/>
                  <a:gd name="T25" fmla="*/ 350 h 414"/>
                  <a:gd name="T26" fmla="*/ 88 w 411"/>
                  <a:gd name="T27" fmla="*/ 317 h 414"/>
                  <a:gd name="T28" fmla="*/ 0 w 411"/>
                  <a:gd name="T29" fmla="*/ 310 h 414"/>
                  <a:gd name="T30" fmla="*/ 7 w 411"/>
                  <a:gd name="T31" fmla="*/ 397 h 414"/>
                  <a:gd name="T32" fmla="*/ 305 w 411"/>
                  <a:gd name="T33" fmla="*/ 0 h 414"/>
                  <a:gd name="T34" fmla="*/ 315 w 411"/>
                  <a:gd name="T35" fmla="*/ 90 h 414"/>
                  <a:gd name="T36" fmla="*/ 348 w 411"/>
                  <a:gd name="T37" fmla="*/ 55 h 414"/>
                  <a:gd name="T38" fmla="*/ 397 w 411"/>
                  <a:gd name="T39" fmla="*/ 104 h 414"/>
                  <a:gd name="T40" fmla="*/ 411 w 411"/>
                  <a:gd name="T41" fmla="*/ 92 h 414"/>
                  <a:gd name="T42" fmla="*/ 359 w 411"/>
                  <a:gd name="T43" fmla="*/ 43 h 414"/>
                  <a:gd name="T44" fmla="*/ 395 w 411"/>
                  <a:gd name="T45" fmla="*/ 7 h 414"/>
                  <a:gd name="T46" fmla="*/ 305 w 411"/>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4">
                    <a:moveTo>
                      <a:pt x="116" y="121"/>
                    </a:moveTo>
                    <a:lnTo>
                      <a:pt x="123" y="208"/>
                    </a:lnTo>
                    <a:lnTo>
                      <a:pt x="159" y="173"/>
                    </a:lnTo>
                    <a:lnTo>
                      <a:pt x="293" y="310"/>
                    </a:lnTo>
                    <a:lnTo>
                      <a:pt x="307" y="296"/>
                    </a:lnTo>
                    <a:lnTo>
                      <a:pt x="170" y="161"/>
                    </a:lnTo>
                    <a:lnTo>
                      <a:pt x="204" y="128"/>
                    </a:lnTo>
                    <a:lnTo>
                      <a:pt x="116" y="121"/>
                    </a:lnTo>
                    <a:close/>
                    <a:moveTo>
                      <a:pt x="7" y="397"/>
                    </a:moveTo>
                    <a:lnTo>
                      <a:pt x="41" y="362"/>
                    </a:lnTo>
                    <a:lnTo>
                      <a:pt x="93" y="414"/>
                    </a:lnTo>
                    <a:lnTo>
                      <a:pt x="104" y="402"/>
                    </a:lnTo>
                    <a:lnTo>
                      <a:pt x="52" y="350"/>
                    </a:lnTo>
                    <a:lnTo>
                      <a:pt x="88" y="317"/>
                    </a:lnTo>
                    <a:lnTo>
                      <a:pt x="0" y="310"/>
                    </a:lnTo>
                    <a:lnTo>
                      <a:pt x="7" y="397"/>
                    </a:lnTo>
                    <a:close/>
                    <a:moveTo>
                      <a:pt x="305" y="0"/>
                    </a:moveTo>
                    <a:lnTo>
                      <a:pt x="315" y="90"/>
                    </a:lnTo>
                    <a:lnTo>
                      <a:pt x="348" y="55"/>
                    </a:lnTo>
                    <a:lnTo>
                      <a:pt x="397" y="104"/>
                    </a:lnTo>
                    <a:lnTo>
                      <a:pt x="411" y="92"/>
                    </a:lnTo>
                    <a:lnTo>
                      <a:pt x="359" y="43"/>
                    </a:lnTo>
                    <a:lnTo>
                      <a:pt x="395" y="7"/>
                    </a:lnTo>
                    <a:lnTo>
                      <a:pt x="305"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a:p>
            </p:txBody>
          </p:sp>
        </p:grpSp>
        <p:pic>
          <p:nvPicPr>
            <p:cNvPr id="60" name="Picture 74"/>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black">
            <a:xfrm>
              <a:off x="3865603" y="2294112"/>
              <a:ext cx="621437" cy="52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descr="\\MAGNUM\Projects\Microsoft\Cloud Power FY12\Design\Icons\PNGs\Scalable_Elastic_4.png"/>
            <p:cNvPicPr>
              <a:picLocks noChangeAspect="1" noChangeArrowheads="1"/>
            </p:cNvPicPr>
            <p:nvPr/>
          </p:nvPicPr>
          <p:blipFill>
            <a:blip r:embed="rId3" cstate="print">
              <a:lum bright="100000"/>
            </a:blip>
            <a:srcRect/>
            <a:stretch>
              <a:fillRect/>
            </a:stretch>
          </p:blipFill>
          <p:spPr bwMode="auto">
            <a:xfrm>
              <a:off x="5845584" y="2189154"/>
              <a:ext cx="858994" cy="858994"/>
            </a:xfrm>
            <a:prstGeom prst="rect">
              <a:avLst/>
            </a:prstGeom>
            <a:noFill/>
          </p:spPr>
        </p:pic>
        <p:sp>
          <p:nvSpPr>
            <p:cNvPr id="62" name="Freeform 15"/>
            <p:cNvSpPr>
              <a:spLocks noEditPoints="1"/>
            </p:cNvSpPr>
            <p:nvPr/>
          </p:nvSpPr>
          <p:spPr bwMode="black">
            <a:xfrm>
              <a:off x="10160373" y="2307768"/>
              <a:ext cx="544748" cy="496769"/>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63" name="Freeform 85"/>
            <p:cNvSpPr>
              <a:spLocks noEditPoints="1"/>
            </p:cNvSpPr>
            <p:nvPr/>
          </p:nvSpPr>
          <p:spPr bwMode="black">
            <a:xfrm>
              <a:off x="1817857" y="2294237"/>
              <a:ext cx="397772" cy="648828"/>
            </a:xfrm>
            <a:custGeom>
              <a:avLst/>
              <a:gdLst>
                <a:gd name="T0" fmla="*/ 1222 w 1490"/>
                <a:gd name="T1" fmla="*/ 199 h 2432"/>
                <a:gd name="T2" fmla="*/ 1082 w 1490"/>
                <a:gd name="T3" fmla="*/ 239 h 2432"/>
                <a:gd name="T4" fmla="*/ 705 w 1490"/>
                <a:gd name="T5" fmla="*/ 0 h 2432"/>
                <a:gd name="T6" fmla="*/ 298 w 1490"/>
                <a:gd name="T7" fmla="*/ 326 h 2432"/>
                <a:gd name="T8" fmla="*/ 214 w 1490"/>
                <a:gd name="T9" fmla="*/ 309 h 2432"/>
                <a:gd name="T10" fmla="*/ 0 w 1490"/>
                <a:gd name="T11" fmla="*/ 522 h 2432"/>
                <a:gd name="T12" fmla="*/ 214 w 1490"/>
                <a:gd name="T13" fmla="*/ 736 h 2432"/>
                <a:gd name="T14" fmla="*/ 1222 w 1490"/>
                <a:gd name="T15" fmla="*/ 736 h 2432"/>
                <a:gd name="T16" fmla="*/ 1490 w 1490"/>
                <a:gd name="T17" fmla="*/ 467 h 2432"/>
                <a:gd name="T18" fmla="*/ 1222 w 1490"/>
                <a:gd name="T19" fmla="*/ 199 h 2432"/>
                <a:gd name="T20" fmla="*/ 318 w 1490"/>
                <a:gd name="T21" fmla="*/ 2032 h 2432"/>
                <a:gd name="T22" fmla="*/ 318 w 1490"/>
                <a:gd name="T23" fmla="*/ 2398 h 2432"/>
                <a:gd name="T24" fmla="*/ 351 w 1490"/>
                <a:gd name="T25" fmla="*/ 2432 h 2432"/>
                <a:gd name="T26" fmla="*/ 605 w 1490"/>
                <a:gd name="T27" fmla="*/ 2432 h 2432"/>
                <a:gd name="T28" fmla="*/ 605 w 1490"/>
                <a:gd name="T29" fmla="*/ 2091 h 2432"/>
                <a:gd name="T30" fmla="*/ 639 w 1490"/>
                <a:gd name="T31" fmla="*/ 2058 h 2432"/>
                <a:gd name="T32" fmla="*/ 852 w 1490"/>
                <a:gd name="T33" fmla="*/ 2058 h 2432"/>
                <a:gd name="T34" fmla="*/ 886 w 1490"/>
                <a:gd name="T35" fmla="*/ 2091 h 2432"/>
                <a:gd name="T36" fmla="*/ 886 w 1490"/>
                <a:gd name="T37" fmla="*/ 2432 h 2432"/>
                <a:gd name="T38" fmla="*/ 1140 w 1490"/>
                <a:gd name="T39" fmla="*/ 2432 h 2432"/>
                <a:gd name="T40" fmla="*/ 1173 w 1490"/>
                <a:gd name="T41" fmla="*/ 2398 h 2432"/>
                <a:gd name="T42" fmla="*/ 1173 w 1490"/>
                <a:gd name="T43" fmla="*/ 2032 h 2432"/>
                <a:gd name="T44" fmla="*/ 745 w 1490"/>
                <a:gd name="T45" fmla="*/ 1657 h 2432"/>
                <a:gd name="T46" fmla="*/ 318 w 1490"/>
                <a:gd name="T47" fmla="*/ 2032 h 2432"/>
                <a:gd name="T48" fmla="*/ 1086 w 1490"/>
                <a:gd name="T49" fmla="*/ 1483 h 2432"/>
                <a:gd name="T50" fmla="*/ 926 w 1490"/>
                <a:gd name="T51" fmla="*/ 1483 h 2432"/>
                <a:gd name="T52" fmla="*/ 926 w 1490"/>
                <a:gd name="T53" fmla="*/ 1601 h 2432"/>
                <a:gd name="T54" fmla="*/ 745 w 1490"/>
                <a:gd name="T55" fmla="*/ 1443 h 2432"/>
                <a:gd name="T56" fmla="*/ 198 w 1490"/>
                <a:gd name="T57" fmla="*/ 1924 h 2432"/>
                <a:gd name="T58" fmla="*/ 198 w 1490"/>
                <a:gd name="T59" fmla="*/ 2071 h 2432"/>
                <a:gd name="T60" fmla="*/ 745 w 1490"/>
                <a:gd name="T61" fmla="*/ 1590 h 2432"/>
                <a:gd name="T62" fmla="*/ 1293 w 1490"/>
                <a:gd name="T63" fmla="*/ 2071 h 2432"/>
                <a:gd name="T64" fmla="*/ 1293 w 1490"/>
                <a:gd name="T65" fmla="*/ 1924 h 2432"/>
                <a:gd name="T66" fmla="*/ 1086 w 1490"/>
                <a:gd name="T67" fmla="*/ 1742 h 2432"/>
                <a:gd name="T68" fmla="*/ 1086 w 1490"/>
                <a:gd name="T69" fmla="*/ 1483 h 2432"/>
                <a:gd name="T70" fmla="*/ 745 w 1490"/>
                <a:gd name="T71" fmla="*/ 1287 h 2432"/>
                <a:gd name="T72" fmla="*/ 1091 w 1490"/>
                <a:gd name="T73" fmla="*/ 1085 h 2432"/>
                <a:gd name="T74" fmla="*/ 745 w 1490"/>
                <a:gd name="T75" fmla="*/ 1228 h 2432"/>
                <a:gd name="T76" fmla="*/ 400 w 1490"/>
                <a:gd name="T77" fmla="*/ 1085 h 2432"/>
                <a:gd name="T78" fmla="*/ 745 w 1490"/>
                <a:gd name="T79" fmla="*/ 1287 h 2432"/>
                <a:gd name="T80" fmla="*/ 745 w 1490"/>
                <a:gd name="T81" fmla="*/ 1115 h 2432"/>
                <a:gd name="T82" fmla="*/ 982 w 1490"/>
                <a:gd name="T83" fmla="*/ 959 h 2432"/>
                <a:gd name="T84" fmla="*/ 745 w 1490"/>
                <a:gd name="T85" fmla="*/ 1063 h 2432"/>
                <a:gd name="T86" fmla="*/ 509 w 1490"/>
                <a:gd name="T87" fmla="*/ 959 h 2432"/>
                <a:gd name="T88" fmla="*/ 745 w 1490"/>
                <a:gd name="T89" fmla="*/ 1115 h 2432"/>
                <a:gd name="T90" fmla="*/ 883 w 1490"/>
                <a:gd name="T91" fmla="*/ 866 h 2432"/>
                <a:gd name="T92" fmla="*/ 745 w 1490"/>
                <a:gd name="T93" fmla="*/ 923 h 2432"/>
                <a:gd name="T94" fmla="*/ 608 w 1490"/>
                <a:gd name="T95" fmla="*/ 866 h 2432"/>
                <a:gd name="T96" fmla="*/ 745 w 1490"/>
                <a:gd name="T97" fmla="*/ 969 h 2432"/>
                <a:gd name="T98" fmla="*/ 883 w 1490"/>
                <a:gd name="T99" fmla="*/ 866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0" h="2432">
                  <a:moveTo>
                    <a:pt x="1222" y="199"/>
                  </a:moveTo>
                  <a:cubicBezTo>
                    <a:pt x="1171" y="199"/>
                    <a:pt x="1123" y="214"/>
                    <a:pt x="1082" y="239"/>
                  </a:cubicBezTo>
                  <a:cubicBezTo>
                    <a:pt x="1015" y="98"/>
                    <a:pt x="871" y="0"/>
                    <a:pt x="705" y="0"/>
                  </a:cubicBezTo>
                  <a:cubicBezTo>
                    <a:pt x="506" y="0"/>
                    <a:pt x="340" y="140"/>
                    <a:pt x="298" y="326"/>
                  </a:cubicBezTo>
                  <a:cubicBezTo>
                    <a:pt x="272" y="315"/>
                    <a:pt x="244" y="309"/>
                    <a:pt x="214" y="309"/>
                  </a:cubicBezTo>
                  <a:cubicBezTo>
                    <a:pt x="96" y="309"/>
                    <a:pt x="0" y="404"/>
                    <a:pt x="0" y="522"/>
                  </a:cubicBezTo>
                  <a:cubicBezTo>
                    <a:pt x="0" y="640"/>
                    <a:pt x="96" y="736"/>
                    <a:pt x="214" y="736"/>
                  </a:cubicBezTo>
                  <a:cubicBezTo>
                    <a:pt x="1222" y="736"/>
                    <a:pt x="1222" y="736"/>
                    <a:pt x="1222" y="736"/>
                  </a:cubicBezTo>
                  <a:cubicBezTo>
                    <a:pt x="1370" y="736"/>
                    <a:pt x="1490" y="616"/>
                    <a:pt x="1490" y="467"/>
                  </a:cubicBezTo>
                  <a:cubicBezTo>
                    <a:pt x="1490" y="319"/>
                    <a:pt x="1370" y="199"/>
                    <a:pt x="1222" y="199"/>
                  </a:cubicBezTo>
                  <a:close/>
                  <a:moveTo>
                    <a:pt x="318" y="2032"/>
                  </a:moveTo>
                  <a:cubicBezTo>
                    <a:pt x="318" y="2398"/>
                    <a:pt x="318" y="2398"/>
                    <a:pt x="318" y="2398"/>
                  </a:cubicBezTo>
                  <a:cubicBezTo>
                    <a:pt x="318" y="2417"/>
                    <a:pt x="333" y="2432"/>
                    <a:pt x="351" y="2432"/>
                  </a:cubicBezTo>
                  <a:cubicBezTo>
                    <a:pt x="605" y="2432"/>
                    <a:pt x="605" y="2432"/>
                    <a:pt x="605" y="2432"/>
                  </a:cubicBezTo>
                  <a:cubicBezTo>
                    <a:pt x="605" y="2091"/>
                    <a:pt x="605" y="2091"/>
                    <a:pt x="605" y="2091"/>
                  </a:cubicBezTo>
                  <a:cubicBezTo>
                    <a:pt x="605" y="2073"/>
                    <a:pt x="620" y="2058"/>
                    <a:pt x="639" y="2058"/>
                  </a:cubicBezTo>
                  <a:cubicBezTo>
                    <a:pt x="852" y="2058"/>
                    <a:pt x="852" y="2058"/>
                    <a:pt x="852" y="2058"/>
                  </a:cubicBezTo>
                  <a:cubicBezTo>
                    <a:pt x="871" y="2058"/>
                    <a:pt x="886" y="2073"/>
                    <a:pt x="886" y="2091"/>
                  </a:cubicBezTo>
                  <a:cubicBezTo>
                    <a:pt x="886" y="2432"/>
                    <a:pt x="886" y="2432"/>
                    <a:pt x="886" y="2432"/>
                  </a:cubicBezTo>
                  <a:cubicBezTo>
                    <a:pt x="1140" y="2432"/>
                    <a:pt x="1140" y="2432"/>
                    <a:pt x="1140" y="2432"/>
                  </a:cubicBezTo>
                  <a:cubicBezTo>
                    <a:pt x="1158" y="2432"/>
                    <a:pt x="1173" y="2417"/>
                    <a:pt x="1173" y="2398"/>
                  </a:cubicBezTo>
                  <a:cubicBezTo>
                    <a:pt x="1173" y="2032"/>
                    <a:pt x="1173" y="2032"/>
                    <a:pt x="1173" y="2032"/>
                  </a:cubicBezTo>
                  <a:cubicBezTo>
                    <a:pt x="745" y="1657"/>
                    <a:pt x="745" y="1657"/>
                    <a:pt x="745" y="1657"/>
                  </a:cubicBezTo>
                  <a:lnTo>
                    <a:pt x="318" y="2032"/>
                  </a:lnTo>
                  <a:close/>
                  <a:moveTo>
                    <a:pt x="1086" y="1483"/>
                  </a:moveTo>
                  <a:cubicBezTo>
                    <a:pt x="926" y="1483"/>
                    <a:pt x="926" y="1483"/>
                    <a:pt x="926" y="1483"/>
                  </a:cubicBezTo>
                  <a:cubicBezTo>
                    <a:pt x="926" y="1601"/>
                    <a:pt x="926" y="1601"/>
                    <a:pt x="926" y="1601"/>
                  </a:cubicBezTo>
                  <a:cubicBezTo>
                    <a:pt x="745" y="1443"/>
                    <a:pt x="745" y="1443"/>
                    <a:pt x="745" y="1443"/>
                  </a:cubicBezTo>
                  <a:cubicBezTo>
                    <a:pt x="198" y="1924"/>
                    <a:pt x="198" y="1924"/>
                    <a:pt x="198" y="1924"/>
                  </a:cubicBezTo>
                  <a:cubicBezTo>
                    <a:pt x="198" y="2071"/>
                    <a:pt x="198" y="2071"/>
                    <a:pt x="198" y="2071"/>
                  </a:cubicBezTo>
                  <a:cubicBezTo>
                    <a:pt x="745" y="1590"/>
                    <a:pt x="745" y="1590"/>
                    <a:pt x="745" y="1590"/>
                  </a:cubicBezTo>
                  <a:cubicBezTo>
                    <a:pt x="1293" y="2071"/>
                    <a:pt x="1293" y="2071"/>
                    <a:pt x="1293" y="2071"/>
                  </a:cubicBezTo>
                  <a:cubicBezTo>
                    <a:pt x="1293" y="1924"/>
                    <a:pt x="1293" y="1924"/>
                    <a:pt x="1293" y="1924"/>
                  </a:cubicBezTo>
                  <a:cubicBezTo>
                    <a:pt x="1086" y="1742"/>
                    <a:pt x="1086" y="1742"/>
                    <a:pt x="1086" y="1742"/>
                  </a:cubicBezTo>
                  <a:lnTo>
                    <a:pt x="1086" y="1483"/>
                  </a:lnTo>
                  <a:close/>
                  <a:moveTo>
                    <a:pt x="745" y="1287"/>
                  </a:moveTo>
                  <a:cubicBezTo>
                    <a:pt x="906" y="1289"/>
                    <a:pt x="1041" y="1191"/>
                    <a:pt x="1091" y="1085"/>
                  </a:cubicBezTo>
                  <a:cubicBezTo>
                    <a:pt x="1001" y="1176"/>
                    <a:pt x="874" y="1228"/>
                    <a:pt x="745" y="1228"/>
                  </a:cubicBezTo>
                  <a:cubicBezTo>
                    <a:pt x="617" y="1228"/>
                    <a:pt x="490" y="1176"/>
                    <a:pt x="400" y="1085"/>
                  </a:cubicBezTo>
                  <a:cubicBezTo>
                    <a:pt x="449" y="1191"/>
                    <a:pt x="585" y="1289"/>
                    <a:pt x="745" y="1287"/>
                  </a:cubicBezTo>
                  <a:close/>
                  <a:moveTo>
                    <a:pt x="745" y="1115"/>
                  </a:moveTo>
                  <a:cubicBezTo>
                    <a:pt x="862" y="1116"/>
                    <a:pt x="952" y="1037"/>
                    <a:pt x="982" y="959"/>
                  </a:cubicBezTo>
                  <a:cubicBezTo>
                    <a:pt x="919" y="1022"/>
                    <a:pt x="834" y="1064"/>
                    <a:pt x="745" y="1063"/>
                  </a:cubicBezTo>
                  <a:cubicBezTo>
                    <a:pt x="657" y="1064"/>
                    <a:pt x="572" y="1022"/>
                    <a:pt x="509" y="959"/>
                  </a:cubicBezTo>
                  <a:cubicBezTo>
                    <a:pt x="539" y="1037"/>
                    <a:pt x="629" y="1116"/>
                    <a:pt x="745" y="1115"/>
                  </a:cubicBezTo>
                  <a:close/>
                  <a:moveTo>
                    <a:pt x="883" y="866"/>
                  </a:moveTo>
                  <a:cubicBezTo>
                    <a:pt x="847" y="903"/>
                    <a:pt x="796" y="923"/>
                    <a:pt x="745" y="923"/>
                  </a:cubicBezTo>
                  <a:cubicBezTo>
                    <a:pt x="694" y="923"/>
                    <a:pt x="644" y="903"/>
                    <a:pt x="608" y="866"/>
                  </a:cubicBezTo>
                  <a:cubicBezTo>
                    <a:pt x="618" y="918"/>
                    <a:pt x="675" y="969"/>
                    <a:pt x="745" y="969"/>
                  </a:cubicBezTo>
                  <a:cubicBezTo>
                    <a:pt x="816" y="969"/>
                    <a:pt x="873" y="918"/>
                    <a:pt x="883" y="866"/>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sp>
        <p:nvSpPr>
          <p:cNvPr id="65" name="TextBox 64"/>
          <p:cNvSpPr txBox="1"/>
          <p:nvPr/>
        </p:nvSpPr>
        <p:spPr>
          <a:xfrm>
            <a:off x="11844325" y="6532860"/>
            <a:ext cx="539250" cy="461665"/>
          </a:xfrm>
          <a:prstGeom prst="rect">
            <a:avLst/>
          </a:prstGeom>
          <a:noFill/>
        </p:spPr>
        <p:txBody>
          <a:bodyPr wrap="none" lIns="182880" tIns="146304" rIns="182880" bIns="146304" rtlCol="0">
            <a:spAutoFit/>
          </a:bodyPr>
          <a:lstStyle/>
          <a:p>
            <a:pPr>
              <a:lnSpc>
                <a:spcPct val="90000"/>
              </a:lnSpc>
              <a:spcAft>
                <a:spcPts val="600"/>
              </a:spcAft>
            </a:pPr>
            <a:r>
              <a:rPr lang="en-NZ" sz="1200" dirty="0" smtClean="0">
                <a:gradFill>
                  <a:gsLst>
                    <a:gs pos="2917">
                      <a:schemeClr val="tx1"/>
                    </a:gs>
                    <a:gs pos="30000">
                      <a:schemeClr val="tx1"/>
                    </a:gs>
                  </a:gsLst>
                  <a:lin ang="5400000" scaled="0"/>
                </a:gradFill>
              </a:rPr>
              <a:t>BS</a:t>
            </a:r>
          </a:p>
        </p:txBody>
      </p:sp>
    </p:spTree>
    <p:extLst>
      <p:ext uri="{BB962C8B-B14F-4D97-AF65-F5344CB8AC3E}">
        <p14:creationId xmlns:p14="http://schemas.microsoft.com/office/powerpoint/2010/main" val="21855248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RAP as a Service</a:t>
            </a:r>
            <a:endParaRPr lang="en-NZ" dirty="0"/>
          </a:p>
        </p:txBody>
      </p:sp>
    </p:spTree>
    <p:extLst>
      <p:ext uri="{BB962C8B-B14F-4D97-AF65-F5344CB8AC3E}">
        <p14:creationId xmlns:p14="http://schemas.microsoft.com/office/powerpoint/2010/main" val="9859887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RAP as a Service (</a:t>
            </a:r>
            <a:r>
              <a:rPr lang="en-NZ" dirty="0" err="1" smtClean="0"/>
              <a:t>RAPaaS</a:t>
            </a:r>
            <a:r>
              <a:rPr lang="en-NZ" dirty="0" smtClean="0"/>
              <a:t>) Overview</a:t>
            </a:r>
            <a:endParaRPr lang="en-NZ" dirty="0"/>
          </a:p>
        </p:txBody>
      </p:sp>
      <p:grpSp>
        <p:nvGrpSpPr>
          <p:cNvPr id="5" name="Group 4"/>
          <p:cNvGrpSpPr/>
          <p:nvPr/>
        </p:nvGrpSpPr>
        <p:grpSpPr>
          <a:xfrm>
            <a:off x="6713540" y="4499103"/>
            <a:ext cx="1424409" cy="1467760"/>
            <a:chOff x="-416644" y="2986585"/>
            <a:chExt cx="2159694" cy="2159694"/>
          </a:xfrm>
        </p:grpSpPr>
        <p:sp>
          <p:nvSpPr>
            <p:cNvPr id="6" name="Rectangle 5"/>
            <p:cNvSpPr/>
            <p:nvPr/>
          </p:nvSpPr>
          <p:spPr bwMode="auto">
            <a:xfrm>
              <a:off x="-416644" y="2986585"/>
              <a:ext cx="2159694" cy="2159694"/>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1400" dirty="0" smtClean="0">
                  <a:solidFill>
                    <a:schemeClr val="tx1"/>
                  </a:solidFill>
                </a:rPr>
                <a:t>Data Collection</a:t>
              </a:r>
              <a:endParaRPr lang="en-NZ" sz="1400"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7" y="3213493"/>
              <a:ext cx="592678" cy="838034"/>
            </a:xfrm>
            <a:prstGeom prst="rect">
              <a:avLst/>
            </a:prstGeom>
          </p:spPr>
        </p:pic>
      </p:grpSp>
      <p:sp>
        <p:nvSpPr>
          <p:cNvPr id="11" name="Rectangle 10"/>
          <p:cNvSpPr/>
          <p:nvPr/>
        </p:nvSpPr>
        <p:spPr bwMode="auto">
          <a:xfrm>
            <a:off x="8365552" y="4499103"/>
            <a:ext cx="1296397" cy="1467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1400" dirty="0" smtClean="0">
                <a:solidFill>
                  <a:schemeClr val="tx1"/>
                </a:solidFill>
              </a:rPr>
              <a:t>Analysis</a:t>
            </a:r>
            <a:endParaRPr lang="en-NZ" sz="1400" dirty="0">
              <a:solidFill>
                <a:schemeClr val="tx1"/>
              </a:solidFill>
            </a:endParaRPr>
          </a:p>
        </p:txBody>
      </p:sp>
      <p:sp>
        <p:nvSpPr>
          <p:cNvPr id="14" name="Rectangle 13"/>
          <p:cNvSpPr/>
          <p:nvPr/>
        </p:nvSpPr>
        <p:spPr bwMode="auto">
          <a:xfrm>
            <a:off x="9889552" y="4499103"/>
            <a:ext cx="1360439" cy="1449998"/>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r>
              <a:rPr lang="en-NZ" sz="1400" dirty="0" err="1" smtClean="0">
                <a:solidFill>
                  <a:schemeClr val="tx1"/>
                </a:solidFill>
              </a:rPr>
              <a:t>Recommenda-tions</a:t>
            </a:r>
            <a:endParaRPr lang="en-NZ" sz="1400" dirty="0">
              <a:solidFill>
                <a:schemeClr val="tx1"/>
              </a:solidFill>
            </a:endParaRPr>
          </a:p>
        </p:txBody>
      </p:sp>
      <p:sp>
        <p:nvSpPr>
          <p:cNvPr id="31" name="TextBox 30"/>
          <p:cNvSpPr txBox="1"/>
          <p:nvPr/>
        </p:nvSpPr>
        <p:spPr>
          <a:xfrm>
            <a:off x="6545401" y="3954462"/>
            <a:ext cx="1679755" cy="627864"/>
          </a:xfrm>
          <a:prstGeom prst="rect">
            <a:avLst/>
          </a:prstGeom>
          <a:noFill/>
        </p:spPr>
        <p:txBody>
          <a:bodyPr wrap="none" lIns="182880" tIns="146304" rIns="182880" bIns="146304" rtlCol="0">
            <a:spAutoFit/>
          </a:bodyPr>
          <a:lstStyle/>
          <a:p>
            <a:pPr>
              <a:lnSpc>
                <a:spcPct val="90000"/>
              </a:lnSpc>
              <a:spcAft>
                <a:spcPts val="600"/>
              </a:spcAft>
            </a:pPr>
            <a:r>
              <a:rPr lang="en-AU" sz="2400" dirty="0" smtClean="0"/>
              <a:t>Processes</a:t>
            </a:r>
            <a:endParaRPr lang="en-NZ" sz="2400" dirty="0" err="1" smtClean="0"/>
          </a:p>
        </p:txBody>
      </p:sp>
      <p:grpSp>
        <p:nvGrpSpPr>
          <p:cNvPr id="15" name="Group 14"/>
          <p:cNvGrpSpPr/>
          <p:nvPr/>
        </p:nvGrpSpPr>
        <p:grpSpPr>
          <a:xfrm>
            <a:off x="6589940" y="1516458"/>
            <a:ext cx="5537276" cy="1770864"/>
            <a:chOff x="6589940" y="1516458"/>
            <a:chExt cx="5537276" cy="1770864"/>
          </a:xfrm>
        </p:grpSpPr>
        <p:sp>
          <p:nvSpPr>
            <p:cNvPr id="33" name="TextBox 32"/>
            <p:cNvSpPr txBox="1"/>
            <p:nvPr/>
          </p:nvSpPr>
          <p:spPr>
            <a:xfrm>
              <a:off x="6589940" y="1516458"/>
              <a:ext cx="4951805" cy="627864"/>
            </a:xfrm>
            <a:prstGeom prst="rect">
              <a:avLst/>
            </a:prstGeom>
            <a:noFill/>
          </p:spPr>
          <p:txBody>
            <a:bodyPr wrap="none" lIns="182880" tIns="146304" rIns="182880" bIns="146304" rtlCol="0">
              <a:spAutoFit/>
            </a:bodyPr>
            <a:lstStyle/>
            <a:p>
              <a:pPr>
                <a:lnSpc>
                  <a:spcPct val="90000"/>
                </a:lnSpc>
                <a:spcAft>
                  <a:spcPts val="600"/>
                </a:spcAft>
              </a:pPr>
              <a:r>
                <a:rPr lang="en-AU" sz="2400" dirty="0" smtClean="0">
                  <a:gradFill>
                    <a:gsLst>
                      <a:gs pos="2917">
                        <a:schemeClr val="tx1"/>
                      </a:gs>
                      <a:gs pos="30000">
                        <a:schemeClr val="tx1"/>
                      </a:gs>
                    </a:gsLst>
                    <a:lin ang="5400000" scaled="0"/>
                  </a:gradFill>
                </a:rPr>
                <a:t>Technology &amp; Processes Assessed</a:t>
              </a:r>
              <a:endParaRPr lang="en-NZ" sz="2400" dirty="0" err="1" smtClean="0">
                <a:gradFill>
                  <a:gsLst>
                    <a:gs pos="2917">
                      <a:schemeClr val="tx1"/>
                    </a:gs>
                    <a:gs pos="30000">
                      <a:schemeClr val="tx1"/>
                    </a:gs>
                  </a:gsLst>
                  <a:lin ang="5400000" scaled="0"/>
                </a:gradFill>
              </a:endParaRPr>
            </a:p>
          </p:txBody>
        </p:sp>
        <p:grpSp>
          <p:nvGrpSpPr>
            <p:cNvPr id="8" name="Group 7"/>
            <p:cNvGrpSpPr/>
            <p:nvPr/>
          </p:nvGrpSpPr>
          <p:grpSpPr>
            <a:xfrm>
              <a:off x="6714648" y="2126860"/>
              <a:ext cx="1219201" cy="1143000"/>
              <a:chOff x="6714648" y="2126860"/>
              <a:chExt cx="1219201" cy="1143000"/>
            </a:xfrm>
          </p:grpSpPr>
          <p:sp>
            <p:nvSpPr>
              <p:cNvPr id="17" name="Rectangle 16"/>
              <p:cNvSpPr/>
              <p:nvPr/>
            </p:nvSpPr>
            <p:spPr bwMode="auto">
              <a:xfrm>
                <a:off x="6714648" y="2126860"/>
                <a:ext cx="1219201" cy="11430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1400" dirty="0" smtClean="0">
                    <a:solidFill>
                      <a:schemeClr val="tx1"/>
                    </a:solidFill>
                  </a:rPr>
                  <a:t>SharePoint</a:t>
                </a:r>
                <a:endParaRPr lang="en-NZ" sz="2400" dirty="0">
                  <a:solidFill>
                    <a:schemeClr val="tx1"/>
                  </a:solidFill>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234" y="2286963"/>
                <a:ext cx="589967" cy="549627"/>
              </a:xfrm>
              <a:prstGeom prst="rect">
                <a:avLst/>
              </a:prstGeom>
            </p:spPr>
          </p:pic>
        </p:grpSp>
        <p:grpSp>
          <p:nvGrpSpPr>
            <p:cNvPr id="10" name="Group 9"/>
            <p:cNvGrpSpPr/>
            <p:nvPr/>
          </p:nvGrpSpPr>
          <p:grpSpPr>
            <a:xfrm>
              <a:off x="8139059" y="2126860"/>
              <a:ext cx="1219201" cy="1143000"/>
              <a:chOff x="8139059" y="2126860"/>
              <a:chExt cx="1219201" cy="1143000"/>
            </a:xfrm>
          </p:grpSpPr>
          <p:sp>
            <p:nvSpPr>
              <p:cNvPr id="20" name="Rectangle 19"/>
              <p:cNvSpPr/>
              <p:nvPr/>
            </p:nvSpPr>
            <p:spPr bwMode="auto">
              <a:xfrm>
                <a:off x="8139059" y="2126860"/>
                <a:ext cx="1219201" cy="114300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1400" dirty="0" smtClean="0">
                    <a:solidFill>
                      <a:schemeClr val="tx1"/>
                    </a:solidFill>
                  </a:rPr>
                  <a:t>SQL</a:t>
                </a:r>
                <a:endParaRPr lang="en-NZ" sz="2400" dirty="0">
                  <a:solidFill>
                    <a:schemeClr val="tx1"/>
                  </a:solidFill>
                </a:endParaRPr>
              </a:p>
            </p:txBody>
          </p:sp>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l="-11712" t="-1" r="-11019" b="-19481"/>
              <a:stretch/>
            </p:blipFill>
            <p:spPr>
              <a:xfrm>
                <a:off x="8504237" y="2286963"/>
                <a:ext cx="553143" cy="636022"/>
              </a:xfrm>
              <a:prstGeom prst="rect">
                <a:avLst/>
              </a:prstGeom>
            </p:spPr>
          </p:pic>
        </p:grpSp>
        <p:grpSp>
          <p:nvGrpSpPr>
            <p:cNvPr id="12" name="Group 11"/>
            <p:cNvGrpSpPr/>
            <p:nvPr/>
          </p:nvGrpSpPr>
          <p:grpSpPr>
            <a:xfrm>
              <a:off x="9483604" y="2144322"/>
              <a:ext cx="1219201" cy="1143000"/>
              <a:chOff x="9483604" y="2144322"/>
              <a:chExt cx="1219201" cy="1143000"/>
            </a:xfrm>
          </p:grpSpPr>
          <p:sp>
            <p:nvSpPr>
              <p:cNvPr id="26" name="Rectangle 25"/>
              <p:cNvSpPr/>
              <p:nvPr/>
            </p:nvSpPr>
            <p:spPr bwMode="auto">
              <a:xfrm>
                <a:off x="9483604" y="2144322"/>
                <a:ext cx="1219201" cy="11430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1400" dirty="0" smtClean="0">
                    <a:solidFill>
                      <a:schemeClr val="tx1"/>
                    </a:solidFill>
                  </a:rPr>
                  <a:t>Operation Interview</a:t>
                </a:r>
                <a:endParaRPr lang="en-NZ" sz="2400" dirty="0">
                  <a:solidFill>
                    <a:schemeClr val="tx1"/>
                  </a:solidFill>
                </a:endParaRPr>
              </a:p>
            </p:txBody>
          </p:sp>
          <p:sp>
            <p:nvSpPr>
              <p:cNvPr id="37" name="Freeform 35"/>
              <p:cNvSpPr>
                <a:spLocks noEditPoints="1"/>
              </p:cNvSpPr>
              <p:nvPr/>
            </p:nvSpPr>
            <p:spPr bwMode="black">
              <a:xfrm>
                <a:off x="9789326" y="2278062"/>
                <a:ext cx="467511" cy="455777"/>
              </a:xfrm>
              <a:custGeom>
                <a:avLst/>
                <a:gdLst>
                  <a:gd name="T0" fmla="*/ 189 w 296"/>
                  <a:gd name="T1" fmla="*/ 136 h 300"/>
                  <a:gd name="T2" fmla="*/ 202 w 296"/>
                  <a:gd name="T3" fmla="*/ 132 h 300"/>
                  <a:gd name="T4" fmla="*/ 206 w 296"/>
                  <a:gd name="T5" fmla="*/ 128 h 300"/>
                  <a:gd name="T6" fmla="*/ 210 w 296"/>
                  <a:gd name="T7" fmla="*/ 116 h 300"/>
                  <a:gd name="T8" fmla="*/ 214 w 296"/>
                  <a:gd name="T9" fmla="*/ 120 h 300"/>
                  <a:gd name="T10" fmla="*/ 227 w 296"/>
                  <a:gd name="T11" fmla="*/ 99 h 300"/>
                  <a:gd name="T12" fmla="*/ 185 w 296"/>
                  <a:gd name="T13" fmla="*/ 205 h 300"/>
                  <a:gd name="T14" fmla="*/ 189 w 296"/>
                  <a:gd name="T15" fmla="*/ 210 h 300"/>
                  <a:gd name="T16" fmla="*/ 202 w 296"/>
                  <a:gd name="T17" fmla="*/ 214 h 300"/>
                  <a:gd name="T18" fmla="*/ 197 w 296"/>
                  <a:gd name="T19" fmla="*/ 218 h 300"/>
                  <a:gd name="T20" fmla="*/ 218 w 296"/>
                  <a:gd name="T21" fmla="*/ 230 h 300"/>
                  <a:gd name="T22" fmla="*/ 222 w 296"/>
                  <a:gd name="T23" fmla="*/ 243 h 300"/>
                  <a:gd name="T24" fmla="*/ 227 w 296"/>
                  <a:gd name="T25" fmla="*/ 247 h 300"/>
                  <a:gd name="T26" fmla="*/ 111 w 296"/>
                  <a:gd name="T27" fmla="*/ 205 h 300"/>
                  <a:gd name="T28" fmla="*/ 107 w 296"/>
                  <a:gd name="T29" fmla="*/ 201 h 300"/>
                  <a:gd name="T30" fmla="*/ 94 w 296"/>
                  <a:gd name="T31" fmla="*/ 222 h 300"/>
                  <a:gd name="T32" fmla="*/ 82 w 296"/>
                  <a:gd name="T33" fmla="*/ 226 h 300"/>
                  <a:gd name="T34" fmla="*/ 77 w 296"/>
                  <a:gd name="T35" fmla="*/ 230 h 300"/>
                  <a:gd name="T36" fmla="*/ 73 w 296"/>
                  <a:gd name="T37" fmla="*/ 243 h 300"/>
                  <a:gd name="T38" fmla="*/ 69 w 296"/>
                  <a:gd name="T39" fmla="*/ 239 h 300"/>
                  <a:gd name="T40" fmla="*/ 102 w 296"/>
                  <a:gd name="T41" fmla="*/ 141 h 300"/>
                  <a:gd name="T42" fmla="*/ 98 w 296"/>
                  <a:gd name="T43" fmla="*/ 128 h 300"/>
                  <a:gd name="T44" fmla="*/ 94 w 296"/>
                  <a:gd name="T45" fmla="*/ 124 h 300"/>
                  <a:gd name="T46" fmla="*/ 82 w 296"/>
                  <a:gd name="T47" fmla="*/ 120 h 300"/>
                  <a:gd name="T48" fmla="*/ 86 w 296"/>
                  <a:gd name="T49" fmla="*/ 116 h 300"/>
                  <a:gd name="T50" fmla="*/ 65 w 296"/>
                  <a:gd name="T51" fmla="*/ 103 h 300"/>
                  <a:gd name="T52" fmla="*/ 72 w 296"/>
                  <a:gd name="T53" fmla="*/ 64 h 300"/>
                  <a:gd name="T54" fmla="*/ 5 w 296"/>
                  <a:gd name="T55" fmla="*/ 89 h 300"/>
                  <a:gd name="T56" fmla="*/ 23 w 296"/>
                  <a:gd name="T57" fmla="*/ 48 h 300"/>
                  <a:gd name="T58" fmla="*/ 72 w 296"/>
                  <a:gd name="T59" fmla="*/ 64 h 300"/>
                  <a:gd name="T60" fmla="*/ 36 w 296"/>
                  <a:gd name="T61" fmla="*/ 0 h 300"/>
                  <a:gd name="T62" fmla="*/ 296 w 296"/>
                  <a:gd name="T63" fmla="*/ 64 h 300"/>
                  <a:gd name="T64" fmla="*/ 229 w 296"/>
                  <a:gd name="T65" fmla="*/ 89 h 300"/>
                  <a:gd name="T66" fmla="*/ 247 w 296"/>
                  <a:gd name="T67" fmla="*/ 48 h 300"/>
                  <a:gd name="T68" fmla="*/ 296 w 296"/>
                  <a:gd name="T69" fmla="*/ 64 h 300"/>
                  <a:gd name="T70" fmla="*/ 260 w 296"/>
                  <a:gd name="T71" fmla="*/ 0 h 300"/>
                  <a:gd name="T72" fmla="*/ 296 w 296"/>
                  <a:gd name="T73" fmla="*/ 275 h 300"/>
                  <a:gd name="T74" fmla="*/ 229 w 296"/>
                  <a:gd name="T75" fmla="*/ 300 h 300"/>
                  <a:gd name="T76" fmla="*/ 247 w 296"/>
                  <a:gd name="T77" fmla="*/ 259 h 300"/>
                  <a:gd name="T78" fmla="*/ 296 w 296"/>
                  <a:gd name="T79" fmla="*/ 275 h 300"/>
                  <a:gd name="T80" fmla="*/ 260 w 296"/>
                  <a:gd name="T81" fmla="*/ 211 h 300"/>
                  <a:gd name="T82" fmla="*/ 72 w 296"/>
                  <a:gd name="T83" fmla="*/ 275 h 300"/>
                  <a:gd name="T84" fmla="*/ 5 w 296"/>
                  <a:gd name="T85" fmla="*/ 300 h 300"/>
                  <a:gd name="T86" fmla="*/ 23 w 296"/>
                  <a:gd name="T87" fmla="*/ 259 h 300"/>
                  <a:gd name="T88" fmla="*/ 72 w 296"/>
                  <a:gd name="T89" fmla="*/ 275 h 300"/>
                  <a:gd name="T90" fmla="*/ 36 w 296"/>
                  <a:gd name="T91" fmla="*/ 211 h 300"/>
                  <a:gd name="T92" fmla="*/ 125 w 296"/>
                  <a:gd name="T93" fmla="*/ 116 h 300"/>
                  <a:gd name="T94" fmla="*/ 147 w 296"/>
                  <a:gd name="T95" fmla="*/ 145 h 300"/>
                  <a:gd name="T96" fmla="*/ 150 w 296"/>
                  <a:gd name="T97" fmla="*/ 176 h 300"/>
                  <a:gd name="T98" fmla="*/ 190 w 296"/>
                  <a:gd name="T99" fmla="*/ 164 h 300"/>
                  <a:gd name="T100" fmla="*/ 110 w 296"/>
                  <a:gd name="T101" fmla="*/ 194 h 300"/>
                  <a:gd name="T102" fmla="*/ 131 w 296"/>
                  <a:gd name="T103" fmla="*/ 145 h 300"/>
                  <a:gd name="T104" fmla="*/ 145 w 296"/>
                  <a:gd name="T105" fmla="*/ 156 h 300"/>
                  <a:gd name="T106" fmla="*/ 144 w 296"/>
                  <a:gd name="T107" fmla="*/ 150 h 300"/>
                  <a:gd name="T108" fmla="*/ 147 w 296"/>
                  <a:gd name="T109" fmla="*/ 150 h 300"/>
                  <a:gd name="T110" fmla="*/ 149 w 296"/>
                  <a:gd name="T111" fmla="*/ 1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00">
                    <a:moveTo>
                      <a:pt x="189" y="145"/>
                    </a:moveTo>
                    <a:cubicBezTo>
                      <a:pt x="185" y="141"/>
                      <a:pt x="185" y="141"/>
                      <a:pt x="185" y="141"/>
                    </a:cubicBezTo>
                    <a:cubicBezTo>
                      <a:pt x="189" y="136"/>
                      <a:pt x="189" y="136"/>
                      <a:pt x="189" y="136"/>
                    </a:cubicBezTo>
                    <a:cubicBezTo>
                      <a:pt x="193" y="141"/>
                      <a:pt x="193" y="141"/>
                      <a:pt x="193" y="141"/>
                    </a:cubicBezTo>
                    <a:cubicBezTo>
                      <a:pt x="189" y="145"/>
                      <a:pt x="189" y="145"/>
                      <a:pt x="189" y="145"/>
                    </a:cubicBezTo>
                    <a:close/>
                    <a:moveTo>
                      <a:pt x="202" y="132"/>
                    </a:moveTo>
                    <a:cubicBezTo>
                      <a:pt x="197" y="128"/>
                      <a:pt x="197" y="128"/>
                      <a:pt x="197" y="128"/>
                    </a:cubicBezTo>
                    <a:cubicBezTo>
                      <a:pt x="202" y="124"/>
                      <a:pt x="202" y="124"/>
                      <a:pt x="202" y="124"/>
                    </a:cubicBezTo>
                    <a:cubicBezTo>
                      <a:pt x="206" y="128"/>
                      <a:pt x="206" y="128"/>
                      <a:pt x="206" y="128"/>
                    </a:cubicBezTo>
                    <a:cubicBezTo>
                      <a:pt x="202" y="132"/>
                      <a:pt x="202" y="132"/>
                      <a:pt x="202" y="132"/>
                    </a:cubicBezTo>
                    <a:close/>
                    <a:moveTo>
                      <a:pt x="214" y="120"/>
                    </a:moveTo>
                    <a:cubicBezTo>
                      <a:pt x="210" y="116"/>
                      <a:pt x="210" y="116"/>
                      <a:pt x="210" y="116"/>
                    </a:cubicBezTo>
                    <a:cubicBezTo>
                      <a:pt x="214" y="111"/>
                      <a:pt x="214" y="111"/>
                      <a:pt x="214" y="111"/>
                    </a:cubicBezTo>
                    <a:cubicBezTo>
                      <a:pt x="218" y="116"/>
                      <a:pt x="218" y="116"/>
                      <a:pt x="218" y="116"/>
                    </a:cubicBezTo>
                    <a:cubicBezTo>
                      <a:pt x="214" y="120"/>
                      <a:pt x="214" y="120"/>
                      <a:pt x="214" y="120"/>
                    </a:cubicBezTo>
                    <a:close/>
                    <a:moveTo>
                      <a:pt x="227" y="107"/>
                    </a:moveTo>
                    <a:cubicBezTo>
                      <a:pt x="222" y="103"/>
                      <a:pt x="222" y="103"/>
                      <a:pt x="222" y="103"/>
                    </a:cubicBezTo>
                    <a:cubicBezTo>
                      <a:pt x="227" y="99"/>
                      <a:pt x="227" y="99"/>
                      <a:pt x="227" y="99"/>
                    </a:cubicBezTo>
                    <a:cubicBezTo>
                      <a:pt x="231" y="103"/>
                      <a:pt x="231" y="103"/>
                      <a:pt x="231" y="103"/>
                    </a:cubicBezTo>
                    <a:cubicBezTo>
                      <a:pt x="227" y="107"/>
                      <a:pt x="227" y="107"/>
                      <a:pt x="227" y="107"/>
                    </a:cubicBezTo>
                    <a:close/>
                    <a:moveTo>
                      <a:pt x="185" y="205"/>
                    </a:moveTo>
                    <a:cubicBezTo>
                      <a:pt x="189" y="201"/>
                      <a:pt x="189" y="201"/>
                      <a:pt x="189" y="201"/>
                    </a:cubicBezTo>
                    <a:cubicBezTo>
                      <a:pt x="193" y="205"/>
                      <a:pt x="193" y="205"/>
                      <a:pt x="193" y="205"/>
                    </a:cubicBezTo>
                    <a:cubicBezTo>
                      <a:pt x="189" y="210"/>
                      <a:pt x="189" y="210"/>
                      <a:pt x="189" y="210"/>
                    </a:cubicBezTo>
                    <a:cubicBezTo>
                      <a:pt x="185" y="205"/>
                      <a:pt x="185" y="205"/>
                      <a:pt x="185" y="205"/>
                    </a:cubicBezTo>
                    <a:close/>
                    <a:moveTo>
                      <a:pt x="197" y="218"/>
                    </a:moveTo>
                    <a:cubicBezTo>
                      <a:pt x="202" y="214"/>
                      <a:pt x="202" y="214"/>
                      <a:pt x="202" y="214"/>
                    </a:cubicBezTo>
                    <a:cubicBezTo>
                      <a:pt x="206" y="218"/>
                      <a:pt x="206" y="218"/>
                      <a:pt x="206" y="218"/>
                    </a:cubicBezTo>
                    <a:cubicBezTo>
                      <a:pt x="202" y="222"/>
                      <a:pt x="202" y="222"/>
                      <a:pt x="202" y="222"/>
                    </a:cubicBezTo>
                    <a:cubicBezTo>
                      <a:pt x="197" y="218"/>
                      <a:pt x="197" y="218"/>
                      <a:pt x="197" y="218"/>
                    </a:cubicBezTo>
                    <a:close/>
                    <a:moveTo>
                      <a:pt x="210" y="230"/>
                    </a:moveTo>
                    <a:cubicBezTo>
                      <a:pt x="214" y="226"/>
                      <a:pt x="214" y="226"/>
                      <a:pt x="214" y="226"/>
                    </a:cubicBezTo>
                    <a:cubicBezTo>
                      <a:pt x="218" y="230"/>
                      <a:pt x="218" y="230"/>
                      <a:pt x="218" y="230"/>
                    </a:cubicBezTo>
                    <a:cubicBezTo>
                      <a:pt x="214" y="235"/>
                      <a:pt x="214" y="235"/>
                      <a:pt x="214" y="235"/>
                    </a:cubicBezTo>
                    <a:cubicBezTo>
                      <a:pt x="210" y="230"/>
                      <a:pt x="210" y="230"/>
                      <a:pt x="210" y="230"/>
                    </a:cubicBezTo>
                    <a:close/>
                    <a:moveTo>
                      <a:pt x="222" y="243"/>
                    </a:moveTo>
                    <a:cubicBezTo>
                      <a:pt x="227" y="239"/>
                      <a:pt x="227" y="239"/>
                      <a:pt x="227" y="239"/>
                    </a:cubicBezTo>
                    <a:cubicBezTo>
                      <a:pt x="231" y="243"/>
                      <a:pt x="231" y="243"/>
                      <a:pt x="231" y="243"/>
                    </a:cubicBezTo>
                    <a:cubicBezTo>
                      <a:pt x="227" y="247"/>
                      <a:pt x="227" y="247"/>
                      <a:pt x="227" y="247"/>
                    </a:cubicBezTo>
                    <a:cubicBezTo>
                      <a:pt x="222" y="243"/>
                      <a:pt x="222" y="243"/>
                      <a:pt x="222" y="243"/>
                    </a:cubicBezTo>
                    <a:close/>
                    <a:moveTo>
                      <a:pt x="107" y="201"/>
                    </a:moveTo>
                    <a:cubicBezTo>
                      <a:pt x="111" y="205"/>
                      <a:pt x="111" y="205"/>
                      <a:pt x="111" y="205"/>
                    </a:cubicBezTo>
                    <a:cubicBezTo>
                      <a:pt x="107" y="210"/>
                      <a:pt x="107" y="210"/>
                      <a:pt x="107" y="210"/>
                    </a:cubicBezTo>
                    <a:cubicBezTo>
                      <a:pt x="102" y="205"/>
                      <a:pt x="102" y="205"/>
                      <a:pt x="102" y="205"/>
                    </a:cubicBezTo>
                    <a:cubicBezTo>
                      <a:pt x="107" y="201"/>
                      <a:pt x="107" y="201"/>
                      <a:pt x="107" y="201"/>
                    </a:cubicBezTo>
                    <a:close/>
                    <a:moveTo>
                      <a:pt x="94" y="214"/>
                    </a:moveTo>
                    <a:cubicBezTo>
                      <a:pt x="98" y="218"/>
                      <a:pt x="98" y="218"/>
                      <a:pt x="98" y="218"/>
                    </a:cubicBezTo>
                    <a:cubicBezTo>
                      <a:pt x="94" y="222"/>
                      <a:pt x="94" y="222"/>
                      <a:pt x="94" y="222"/>
                    </a:cubicBezTo>
                    <a:cubicBezTo>
                      <a:pt x="90" y="218"/>
                      <a:pt x="90" y="218"/>
                      <a:pt x="90" y="218"/>
                    </a:cubicBezTo>
                    <a:cubicBezTo>
                      <a:pt x="94" y="214"/>
                      <a:pt x="94" y="214"/>
                      <a:pt x="94" y="214"/>
                    </a:cubicBezTo>
                    <a:close/>
                    <a:moveTo>
                      <a:pt x="82" y="226"/>
                    </a:moveTo>
                    <a:cubicBezTo>
                      <a:pt x="86" y="230"/>
                      <a:pt x="86" y="230"/>
                      <a:pt x="86" y="230"/>
                    </a:cubicBezTo>
                    <a:cubicBezTo>
                      <a:pt x="82" y="235"/>
                      <a:pt x="82" y="235"/>
                      <a:pt x="82" y="235"/>
                    </a:cubicBezTo>
                    <a:cubicBezTo>
                      <a:pt x="77" y="230"/>
                      <a:pt x="77" y="230"/>
                      <a:pt x="77" y="230"/>
                    </a:cubicBezTo>
                    <a:cubicBezTo>
                      <a:pt x="82" y="226"/>
                      <a:pt x="82" y="226"/>
                      <a:pt x="82" y="226"/>
                    </a:cubicBezTo>
                    <a:close/>
                    <a:moveTo>
                      <a:pt x="69" y="239"/>
                    </a:moveTo>
                    <a:cubicBezTo>
                      <a:pt x="73" y="243"/>
                      <a:pt x="73" y="243"/>
                      <a:pt x="73" y="243"/>
                    </a:cubicBezTo>
                    <a:cubicBezTo>
                      <a:pt x="69" y="247"/>
                      <a:pt x="69" y="247"/>
                      <a:pt x="69" y="247"/>
                    </a:cubicBezTo>
                    <a:cubicBezTo>
                      <a:pt x="65" y="243"/>
                      <a:pt x="65" y="243"/>
                      <a:pt x="65" y="243"/>
                    </a:cubicBezTo>
                    <a:cubicBezTo>
                      <a:pt x="69" y="239"/>
                      <a:pt x="69" y="239"/>
                      <a:pt x="69" y="239"/>
                    </a:cubicBezTo>
                    <a:close/>
                    <a:moveTo>
                      <a:pt x="111" y="141"/>
                    </a:moveTo>
                    <a:cubicBezTo>
                      <a:pt x="107" y="145"/>
                      <a:pt x="107" y="145"/>
                      <a:pt x="107" y="145"/>
                    </a:cubicBezTo>
                    <a:cubicBezTo>
                      <a:pt x="102" y="141"/>
                      <a:pt x="102" y="141"/>
                      <a:pt x="102" y="141"/>
                    </a:cubicBezTo>
                    <a:cubicBezTo>
                      <a:pt x="107" y="136"/>
                      <a:pt x="107" y="136"/>
                      <a:pt x="107" y="136"/>
                    </a:cubicBezTo>
                    <a:cubicBezTo>
                      <a:pt x="111" y="141"/>
                      <a:pt x="111" y="141"/>
                      <a:pt x="111" y="141"/>
                    </a:cubicBezTo>
                    <a:close/>
                    <a:moveTo>
                      <a:pt x="98" y="128"/>
                    </a:moveTo>
                    <a:cubicBezTo>
                      <a:pt x="94" y="132"/>
                      <a:pt x="94" y="132"/>
                      <a:pt x="94" y="132"/>
                    </a:cubicBezTo>
                    <a:cubicBezTo>
                      <a:pt x="90" y="128"/>
                      <a:pt x="90" y="128"/>
                      <a:pt x="90" y="128"/>
                    </a:cubicBezTo>
                    <a:cubicBezTo>
                      <a:pt x="94" y="124"/>
                      <a:pt x="94" y="124"/>
                      <a:pt x="94" y="124"/>
                    </a:cubicBezTo>
                    <a:cubicBezTo>
                      <a:pt x="98" y="128"/>
                      <a:pt x="98" y="128"/>
                      <a:pt x="98" y="128"/>
                    </a:cubicBezTo>
                    <a:close/>
                    <a:moveTo>
                      <a:pt x="86" y="116"/>
                    </a:moveTo>
                    <a:cubicBezTo>
                      <a:pt x="82" y="120"/>
                      <a:pt x="82" y="120"/>
                      <a:pt x="82" y="120"/>
                    </a:cubicBezTo>
                    <a:cubicBezTo>
                      <a:pt x="77" y="116"/>
                      <a:pt x="77" y="116"/>
                      <a:pt x="77" y="116"/>
                    </a:cubicBezTo>
                    <a:cubicBezTo>
                      <a:pt x="82" y="111"/>
                      <a:pt x="82" y="111"/>
                      <a:pt x="82" y="111"/>
                    </a:cubicBezTo>
                    <a:cubicBezTo>
                      <a:pt x="86" y="116"/>
                      <a:pt x="86" y="116"/>
                      <a:pt x="86" y="116"/>
                    </a:cubicBezTo>
                    <a:close/>
                    <a:moveTo>
                      <a:pt x="73" y="103"/>
                    </a:moveTo>
                    <a:cubicBezTo>
                      <a:pt x="69" y="107"/>
                      <a:pt x="69" y="107"/>
                      <a:pt x="69" y="107"/>
                    </a:cubicBezTo>
                    <a:cubicBezTo>
                      <a:pt x="65" y="103"/>
                      <a:pt x="65" y="103"/>
                      <a:pt x="65" y="103"/>
                    </a:cubicBezTo>
                    <a:cubicBezTo>
                      <a:pt x="69" y="99"/>
                      <a:pt x="69" y="99"/>
                      <a:pt x="69" y="99"/>
                    </a:cubicBezTo>
                    <a:cubicBezTo>
                      <a:pt x="73" y="103"/>
                      <a:pt x="73" y="103"/>
                      <a:pt x="73" y="103"/>
                    </a:cubicBezTo>
                    <a:close/>
                    <a:moveTo>
                      <a:pt x="72" y="64"/>
                    </a:moveTo>
                    <a:cubicBezTo>
                      <a:pt x="72" y="74"/>
                      <a:pt x="72" y="74"/>
                      <a:pt x="72" y="74"/>
                    </a:cubicBezTo>
                    <a:cubicBezTo>
                      <a:pt x="72" y="89"/>
                      <a:pt x="72" y="89"/>
                      <a:pt x="67" y="89"/>
                    </a:cubicBezTo>
                    <a:cubicBezTo>
                      <a:pt x="5" y="89"/>
                      <a:pt x="5" y="89"/>
                      <a:pt x="5" y="89"/>
                    </a:cubicBezTo>
                    <a:cubicBezTo>
                      <a:pt x="0" y="89"/>
                      <a:pt x="0" y="89"/>
                      <a:pt x="0" y="74"/>
                    </a:cubicBezTo>
                    <a:cubicBezTo>
                      <a:pt x="0" y="64"/>
                      <a:pt x="0" y="64"/>
                      <a:pt x="0" y="64"/>
                    </a:cubicBezTo>
                    <a:cubicBezTo>
                      <a:pt x="0" y="53"/>
                      <a:pt x="12" y="51"/>
                      <a:pt x="23" y="48"/>
                    </a:cubicBezTo>
                    <a:cubicBezTo>
                      <a:pt x="27" y="52"/>
                      <a:pt x="32" y="54"/>
                      <a:pt x="36" y="54"/>
                    </a:cubicBezTo>
                    <a:cubicBezTo>
                      <a:pt x="40" y="54"/>
                      <a:pt x="45" y="52"/>
                      <a:pt x="49" y="48"/>
                    </a:cubicBezTo>
                    <a:cubicBezTo>
                      <a:pt x="59" y="51"/>
                      <a:pt x="72" y="53"/>
                      <a:pt x="72" y="64"/>
                    </a:cubicBezTo>
                    <a:close/>
                    <a:moveTo>
                      <a:pt x="36" y="48"/>
                    </a:moveTo>
                    <a:cubicBezTo>
                      <a:pt x="42" y="48"/>
                      <a:pt x="54" y="37"/>
                      <a:pt x="54" y="24"/>
                    </a:cubicBezTo>
                    <a:cubicBezTo>
                      <a:pt x="54" y="11"/>
                      <a:pt x="49" y="0"/>
                      <a:pt x="36" y="0"/>
                    </a:cubicBezTo>
                    <a:cubicBezTo>
                      <a:pt x="23" y="0"/>
                      <a:pt x="18" y="11"/>
                      <a:pt x="18" y="24"/>
                    </a:cubicBezTo>
                    <a:cubicBezTo>
                      <a:pt x="18" y="37"/>
                      <a:pt x="30" y="48"/>
                      <a:pt x="36" y="48"/>
                    </a:cubicBezTo>
                    <a:close/>
                    <a:moveTo>
                      <a:pt x="296" y="64"/>
                    </a:moveTo>
                    <a:cubicBezTo>
                      <a:pt x="296" y="74"/>
                      <a:pt x="296" y="74"/>
                      <a:pt x="296" y="74"/>
                    </a:cubicBezTo>
                    <a:cubicBezTo>
                      <a:pt x="296" y="89"/>
                      <a:pt x="296" y="89"/>
                      <a:pt x="290" y="89"/>
                    </a:cubicBezTo>
                    <a:cubicBezTo>
                      <a:pt x="229" y="89"/>
                      <a:pt x="229" y="89"/>
                      <a:pt x="229" y="89"/>
                    </a:cubicBezTo>
                    <a:cubicBezTo>
                      <a:pt x="224" y="89"/>
                      <a:pt x="224" y="89"/>
                      <a:pt x="224" y="74"/>
                    </a:cubicBezTo>
                    <a:cubicBezTo>
                      <a:pt x="224" y="64"/>
                      <a:pt x="224" y="64"/>
                      <a:pt x="224" y="64"/>
                    </a:cubicBezTo>
                    <a:cubicBezTo>
                      <a:pt x="224" y="53"/>
                      <a:pt x="236" y="51"/>
                      <a:pt x="247" y="48"/>
                    </a:cubicBezTo>
                    <a:cubicBezTo>
                      <a:pt x="251" y="52"/>
                      <a:pt x="256" y="54"/>
                      <a:pt x="260" y="54"/>
                    </a:cubicBezTo>
                    <a:cubicBezTo>
                      <a:pt x="263" y="54"/>
                      <a:pt x="268" y="52"/>
                      <a:pt x="273" y="48"/>
                    </a:cubicBezTo>
                    <a:cubicBezTo>
                      <a:pt x="283" y="51"/>
                      <a:pt x="296" y="53"/>
                      <a:pt x="296" y="64"/>
                    </a:cubicBezTo>
                    <a:close/>
                    <a:moveTo>
                      <a:pt x="260" y="48"/>
                    </a:moveTo>
                    <a:cubicBezTo>
                      <a:pt x="266" y="48"/>
                      <a:pt x="278" y="37"/>
                      <a:pt x="278" y="24"/>
                    </a:cubicBezTo>
                    <a:cubicBezTo>
                      <a:pt x="278" y="11"/>
                      <a:pt x="273" y="0"/>
                      <a:pt x="260" y="0"/>
                    </a:cubicBezTo>
                    <a:cubicBezTo>
                      <a:pt x="246" y="0"/>
                      <a:pt x="241" y="11"/>
                      <a:pt x="241" y="24"/>
                    </a:cubicBezTo>
                    <a:cubicBezTo>
                      <a:pt x="241" y="37"/>
                      <a:pt x="254" y="48"/>
                      <a:pt x="260" y="48"/>
                    </a:cubicBezTo>
                    <a:close/>
                    <a:moveTo>
                      <a:pt x="296" y="275"/>
                    </a:moveTo>
                    <a:cubicBezTo>
                      <a:pt x="296" y="285"/>
                      <a:pt x="296" y="285"/>
                      <a:pt x="296" y="285"/>
                    </a:cubicBezTo>
                    <a:cubicBezTo>
                      <a:pt x="296" y="300"/>
                      <a:pt x="296" y="300"/>
                      <a:pt x="290" y="300"/>
                    </a:cubicBezTo>
                    <a:cubicBezTo>
                      <a:pt x="229" y="300"/>
                      <a:pt x="229" y="300"/>
                      <a:pt x="229" y="300"/>
                    </a:cubicBezTo>
                    <a:cubicBezTo>
                      <a:pt x="224" y="300"/>
                      <a:pt x="224" y="300"/>
                      <a:pt x="224" y="285"/>
                    </a:cubicBezTo>
                    <a:cubicBezTo>
                      <a:pt x="224" y="275"/>
                      <a:pt x="224" y="275"/>
                      <a:pt x="224" y="275"/>
                    </a:cubicBezTo>
                    <a:cubicBezTo>
                      <a:pt x="224" y="264"/>
                      <a:pt x="236" y="263"/>
                      <a:pt x="247" y="259"/>
                    </a:cubicBezTo>
                    <a:cubicBezTo>
                      <a:pt x="251" y="263"/>
                      <a:pt x="256" y="265"/>
                      <a:pt x="260" y="265"/>
                    </a:cubicBezTo>
                    <a:cubicBezTo>
                      <a:pt x="264" y="265"/>
                      <a:pt x="268" y="263"/>
                      <a:pt x="273" y="259"/>
                    </a:cubicBezTo>
                    <a:cubicBezTo>
                      <a:pt x="283" y="263"/>
                      <a:pt x="296" y="264"/>
                      <a:pt x="296" y="275"/>
                    </a:cubicBezTo>
                    <a:close/>
                    <a:moveTo>
                      <a:pt x="260" y="259"/>
                    </a:moveTo>
                    <a:cubicBezTo>
                      <a:pt x="266" y="259"/>
                      <a:pt x="278" y="248"/>
                      <a:pt x="278" y="235"/>
                    </a:cubicBezTo>
                    <a:cubicBezTo>
                      <a:pt x="278" y="222"/>
                      <a:pt x="273" y="211"/>
                      <a:pt x="260" y="211"/>
                    </a:cubicBezTo>
                    <a:cubicBezTo>
                      <a:pt x="246" y="211"/>
                      <a:pt x="241" y="222"/>
                      <a:pt x="241" y="235"/>
                    </a:cubicBezTo>
                    <a:cubicBezTo>
                      <a:pt x="241" y="248"/>
                      <a:pt x="254" y="259"/>
                      <a:pt x="260" y="259"/>
                    </a:cubicBezTo>
                    <a:close/>
                    <a:moveTo>
                      <a:pt x="72" y="275"/>
                    </a:moveTo>
                    <a:cubicBezTo>
                      <a:pt x="72" y="285"/>
                      <a:pt x="72" y="285"/>
                      <a:pt x="72" y="285"/>
                    </a:cubicBezTo>
                    <a:cubicBezTo>
                      <a:pt x="72" y="300"/>
                      <a:pt x="72" y="300"/>
                      <a:pt x="67" y="300"/>
                    </a:cubicBezTo>
                    <a:cubicBezTo>
                      <a:pt x="5" y="300"/>
                      <a:pt x="5" y="300"/>
                      <a:pt x="5" y="300"/>
                    </a:cubicBezTo>
                    <a:cubicBezTo>
                      <a:pt x="0" y="300"/>
                      <a:pt x="0" y="300"/>
                      <a:pt x="0" y="285"/>
                    </a:cubicBezTo>
                    <a:cubicBezTo>
                      <a:pt x="0" y="275"/>
                      <a:pt x="0" y="275"/>
                      <a:pt x="0" y="275"/>
                    </a:cubicBezTo>
                    <a:cubicBezTo>
                      <a:pt x="0" y="264"/>
                      <a:pt x="12" y="263"/>
                      <a:pt x="23" y="259"/>
                    </a:cubicBezTo>
                    <a:cubicBezTo>
                      <a:pt x="27" y="263"/>
                      <a:pt x="32" y="265"/>
                      <a:pt x="36" y="265"/>
                    </a:cubicBezTo>
                    <a:cubicBezTo>
                      <a:pt x="40" y="265"/>
                      <a:pt x="45" y="263"/>
                      <a:pt x="49" y="259"/>
                    </a:cubicBezTo>
                    <a:cubicBezTo>
                      <a:pt x="59" y="263"/>
                      <a:pt x="72" y="264"/>
                      <a:pt x="72" y="275"/>
                    </a:cubicBezTo>
                    <a:close/>
                    <a:moveTo>
                      <a:pt x="36" y="259"/>
                    </a:moveTo>
                    <a:cubicBezTo>
                      <a:pt x="42" y="259"/>
                      <a:pt x="54" y="248"/>
                      <a:pt x="54" y="235"/>
                    </a:cubicBezTo>
                    <a:cubicBezTo>
                      <a:pt x="54" y="222"/>
                      <a:pt x="49" y="211"/>
                      <a:pt x="36" y="211"/>
                    </a:cubicBezTo>
                    <a:cubicBezTo>
                      <a:pt x="23" y="211"/>
                      <a:pt x="18" y="222"/>
                      <a:pt x="18" y="235"/>
                    </a:cubicBezTo>
                    <a:cubicBezTo>
                      <a:pt x="18" y="248"/>
                      <a:pt x="30" y="259"/>
                      <a:pt x="36" y="259"/>
                    </a:cubicBezTo>
                    <a:close/>
                    <a:moveTo>
                      <a:pt x="125" y="116"/>
                    </a:moveTo>
                    <a:cubicBezTo>
                      <a:pt x="125" y="100"/>
                      <a:pt x="131" y="87"/>
                      <a:pt x="147" y="87"/>
                    </a:cubicBezTo>
                    <a:cubicBezTo>
                      <a:pt x="163" y="87"/>
                      <a:pt x="169" y="100"/>
                      <a:pt x="169" y="116"/>
                    </a:cubicBezTo>
                    <a:cubicBezTo>
                      <a:pt x="169" y="132"/>
                      <a:pt x="154" y="145"/>
                      <a:pt x="147" y="145"/>
                    </a:cubicBezTo>
                    <a:cubicBezTo>
                      <a:pt x="140" y="145"/>
                      <a:pt x="125" y="132"/>
                      <a:pt x="125" y="116"/>
                    </a:cubicBezTo>
                    <a:close/>
                    <a:moveTo>
                      <a:pt x="148" y="156"/>
                    </a:moveTo>
                    <a:cubicBezTo>
                      <a:pt x="150" y="176"/>
                      <a:pt x="150" y="176"/>
                      <a:pt x="150" y="176"/>
                    </a:cubicBezTo>
                    <a:cubicBezTo>
                      <a:pt x="153" y="168"/>
                      <a:pt x="155" y="159"/>
                      <a:pt x="159" y="151"/>
                    </a:cubicBezTo>
                    <a:cubicBezTo>
                      <a:pt x="159" y="150"/>
                      <a:pt x="159" y="150"/>
                      <a:pt x="162" y="145"/>
                    </a:cubicBezTo>
                    <a:cubicBezTo>
                      <a:pt x="174" y="149"/>
                      <a:pt x="190" y="151"/>
                      <a:pt x="190" y="164"/>
                    </a:cubicBezTo>
                    <a:cubicBezTo>
                      <a:pt x="190" y="176"/>
                      <a:pt x="190" y="176"/>
                      <a:pt x="190" y="176"/>
                    </a:cubicBezTo>
                    <a:cubicBezTo>
                      <a:pt x="190" y="194"/>
                      <a:pt x="190" y="194"/>
                      <a:pt x="183" y="194"/>
                    </a:cubicBezTo>
                    <a:cubicBezTo>
                      <a:pt x="110" y="194"/>
                      <a:pt x="110" y="194"/>
                      <a:pt x="110" y="194"/>
                    </a:cubicBezTo>
                    <a:cubicBezTo>
                      <a:pt x="104" y="194"/>
                      <a:pt x="104" y="194"/>
                      <a:pt x="104" y="176"/>
                    </a:cubicBezTo>
                    <a:cubicBezTo>
                      <a:pt x="104" y="164"/>
                      <a:pt x="104" y="164"/>
                      <a:pt x="104" y="164"/>
                    </a:cubicBezTo>
                    <a:cubicBezTo>
                      <a:pt x="104" y="151"/>
                      <a:pt x="118" y="149"/>
                      <a:pt x="131" y="145"/>
                    </a:cubicBezTo>
                    <a:cubicBezTo>
                      <a:pt x="134" y="150"/>
                      <a:pt x="134" y="150"/>
                      <a:pt x="135" y="151"/>
                    </a:cubicBezTo>
                    <a:cubicBezTo>
                      <a:pt x="138" y="159"/>
                      <a:pt x="141" y="168"/>
                      <a:pt x="143" y="176"/>
                    </a:cubicBezTo>
                    <a:cubicBezTo>
                      <a:pt x="145" y="156"/>
                      <a:pt x="145" y="156"/>
                      <a:pt x="145" y="156"/>
                    </a:cubicBezTo>
                    <a:cubicBezTo>
                      <a:pt x="145" y="155"/>
                      <a:pt x="145" y="155"/>
                      <a:pt x="145" y="155"/>
                    </a:cubicBezTo>
                    <a:cubicBezTo>
                      <a:pt x="141" y="149"/>
                      <a:pt x="141" y="149"/>
                      <a:pt x="141" y="149"/>
                    </a:cubicBezTo>
                    <a:cubicBezTo>
                      <a:pt x="144" y="150"/>
                      <a:pt x="144" y="150"/>
                      <a:pt x="144" y="150"/>
                    </a:cubicBezTo>
                    <a:cubicBezTo>
                      <a:pt x="145" y="150"/>
                      <a:pt x="145" y="150"/>
                      <a:pt x="146" y="150"/>
                    </a:cubicBezTo>
                    <a:cubicBezTo>
                      <a:pt x="146" y="150"/>
                      <a:pt x="146" y="150"/>
                      <a:pt x="147" y="150"/>
                    </a:cubicBezTo>
                    <a:cubicBezTo>
                      <a:pt x="147" y="150"/>
                      <a:pt x="147" y="150"/>
                      <a:pt x="147" y="150"/>
                    </a:cubicBezTo>
                    <a:cubicBezTo>
                      <a:pt x="149" y="150"/>
                      <a:pt x="149" y="150"/>
                      <a:pt x="149" y="150"/>
                    </a:cubicBezTo>
                    <a:cubicBezTo>
                      <a:pt x="152" y="149"/>
                      <a:pt x="152" y="149"/>
                      <a:pt x="152" y="149"/>
                    </a:cubicBezTo>
                    <a:cubicBezTo>
                      <a:pt x="149" y="155"/>
                      <a:pt x="149" y="155"/>
                      <a:pt x="149" y="155"/>
                    </a:cubicBezTo>
                    <a:lnTo>
                      <a:pt x="148" y="15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100"/>
              </a:p>
            </p:txBody>
          </p:sp>
        </p:grpSp>
        <p:grpSp>
          <p:nvGrpSpPr>
            <p:cNvPr id="13" name="Group 12"/>
            <p:cNvGrpSpPr/>
            <p:nvPr/>
          </p:nvGrpSpPr>
          <p:grpSpPr>
            <a:xfrm>
              <a:off x="10908015" y="2144322"/>
              <a:ext cx="1219201" cy="1143000"/>
              <a:chOff x="10908015" y="2144322"/>
              <a:chExt cx="1219201" cy="1143000"/>
            </a:xfrm>
          </p:grpSpPr>
          <p:sp>
            <p:nvSpPr>
              <p:cNvPr id="23" name="Rectangle 22"/>
              <p:cNvSpPr/>
              <p:nvPr/>
            </p:nvSpPr>
            <p:spPr bwMode="auto">
              <a:xfrm>
                <a:off x="10908015" y="2144322"/>
                <a:ext cx="1219201" cy="11430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1" tIns="55081" rIns="55081" bIns="55081" numCol="1" spcCol="0" rtlCol="0" fromWordArt="0" anchor="b" anchorCtr="0" forceAA="0" compatLnSpc="1">
                <a:prstTxWarp prst="textNoShape">
                  <a:avLst/>
                </a:prstTxWarp>
                <a:noAutofit/>
              </a:bodyPr>
              <a:lstStyle/>
              <a:p>
                <a:pPr defTabSz="699270" fontAlgn="base">
                  <a:spcBef>
                    <a:spcPct val="0"/>
                  </a:spcBef>
                  <a:spcAft>
                    <a:spcPct val="0"/>
                  </a:spcAft>
                </a:pPr>
                <a:r>
                  <a:rPr lang="en-NZ" sz="1400" dirty="0" smtClean="0">
                    <a:solidFill>
                      <a:schemeClr val="tx1"/>
                    </a:solidFill>
                  </a:rPr>
                  <a:t>Operating System</a:t>
                </a:r>
                <a:endParaRPr lang="en-NZ" sz="2400" dirty="0">
                  <a:solidFill>
                    <a:schemeClr val="tx1"/>
                  </a:solidFill>
                </a:endParaRPr>
              </a:p>
            </p:txBody>
          </p:sp>
          <p:sp>
            <p:nvSpPr>
              <p:cNvPr id="38" name="Freeform 78"/>
              <p:cNvSpPr>
                <a:spLocks noEditPoints="1"/>
              </p:cNvSpPr>
              <p:nvPr/>
            </p:nvSpPr>
            <p:spPr bwMode="black">
              <a:xfrm>
                <a:off x="11171237" y="2284959"/>
                <a:ext cx="609600" cy="487228"/>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100"/>
              </a:p>
            </p:txBody>
          </p:sp>
        </p:grpSp>
      </p:grpSp>
      <p:sp>
        <p:nvSpPr>
          <p:cNvPr id="39" name="Freeform 8"/>
          <p:cNvSpPr>
            <a:spLocks noEditPoints="1"/>
          </p:cNvSpPr>
          <p:nvPr/>
        </p:nvSpPr>
        <p:spPr bwMode="black">
          <a:xfrm>
            <a:off x="8629948" y="4719945"/>
            <a:ext cx="576309" cy="576159"/>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100"/>
          </a:p>
        </p:txBody>
      </p:sp>
      <p:grpSp>
        <p:nvGrpSpPr>
          <p:cNvPr id="40" name="Group 39"/>
          <p:cNvGrpSpPr/>
          <p:nvPr/>
        </p:nvGrpSpPr>
        <p:grpSpPr bwMode="black">
          <a:xfrm>
            <a:off x="10427942" y="4582326"/>
            <a:ext cx="274392" cy="670523"/>
            <a:chOff x="3233738" y="168276"/>
            <a:chExt cx="2651125" cy="6480174"/>
          </a:xfrm>
        </p:grpSpPr>
        <p:sp>
          <p:nvSpPr>
            <p:cNvPr id="41"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42"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43"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3" name="Group 2"/>
          <p:cNvGrpSpPr/>
          <p:nvPr/>
        </p:nvGrpSpPr>
        <p:grpSpPr>
          <a:xfrm>
            <a:off x="1071842" y="1518443"/>
            <a:ext cx="3256074" cy="3757961"/>
            <a:chOff x="1032066" y="1498996"/>
            <a:chExt cx="3256074" cy="3757961"/>
          </a:xfrm>
        </p:grpSpPr>
        <p:sp>
          <p:nvSpPr>
            <p:cNvPr id="4" name="TextBox 3"/>
            <p:cNvSpPr txBox="1"/>
            <p:nvPr/>
          </p:nvSpPr>
          <p:spPr>
            <a:xfrm>
              <a:off x="1174507" y="1498996"/>
              <a:ext cx="2843022" cy="627864"/>
            </a:xfrm>
            <a:prstGeom prst="rect">
              <a:avLst/>
            </a:prstGeom>
            <a:noFill/>
          </p:spPr>
          <p:txBody>
            <a:bodyPr wrap="none" lIns="182880" tIns="146304" rIns="182880" bIns="146304" rtlCol="0">
              <a:spAutoFit/>
            </a:bodyPr>
            <a:lstStyle/>
            <a:p>
              <a:pPr>
                <a:lnSpc>
                  <a:spcPct val="90000"/>
                </a:lnSpc>
                <a:spcAft>
                  <a:spcPts val="600"/>
                </a:spcAft>
              </a:pPr>
              <a:r>
                <a:rPr lang="en-AU" sz="2400" dirty="0" smtClean="0">
                  <a:gradFill>
                    <a:gsLst>
                      <a:gs pos="2917">
                        <a:schemeClr val="tx1"/>
                      </a:gs>
                      <a:gs pos="30000">
                        <a:schemeClr val="tx1"/>
                      </a:gs>
                    </a:gsLst>
                    <a:lin ang="5400000" scaled="0"/>
                  </a:gradFill>
                </a:rPr>
                <a:t>Microsoft Services</a:t>
              </a:r>
              <a:endParaRPr lang="en-NZ" sz="2400" dirty="0" err="1" smtClean="0">
                <a:gradFill>
                  <a:gsLst>
                    <a:gs pos="2917">
                      <a:schemeClr val="tx1"/>
                    </a:gs>
                    <a:gs pos="30000">
                      <a:schemeClr val="tx1"/>
                    </a:gs>
                  </a:gsLst>
                  <a:lin ang="5400000" scaled="0"/>
                </a:gradFill>
              </a:endParaRPr>
            </a:p>
          </p:txBody>
        </p:sp>
        <p:pic>
          <p:nvPicPr>
            <p:cNvPr id="27" name="Picture 26"/>
            <p:cNvPicPr>
              <a:picLocks noChangeAspect="1"/>
            </p:cNvPicPr>
            <p:nvPr/>
          </p:nvPicPr>
          <p:blipFill>
            <a:blip r:embed="rId6"/>
            <a:stretch>
              <a:fillRect/>
            </a:stretch>
          </p:blipFill>
          <p:spPr>
            <a:xfrm>
              <a:off x="1032066" y="2144322"/>
              <a:ext cx="3256074" cy="3112635"/>
            </a:xfrm>
            <a:prstGeom prst="rect">
              <a:avLst/>
            </a:prstGeom>
          </p:spPr>
        </p:pic>
      </p:grpSp>
    </p:spTree>
    <p:extLst>
      <p:ext uri="{BB962C8B-B14F-4D97-AF65-F5344CB8AC3E}">
        <p14:creationId xmlns:p14="http://schemas.microsoft.com/office/powerpoint/2010/main" val="122101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31" grpId="0"/>
      <p:bldP spid="39" grpId="0" animBg="1"/>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Microsoft_Ignite_2015_Breakout_Template_v02</Template>
  <TotalTime>0</TotalTime>
  <Words>2057</Words>
  <Application>Microsoft Office PowerPoint</Application>
  <PresentationFormat>Custom</PresentationFormat>
  <Paragraphs>351</Paragraphs>
  <Slides>38</Slides>
  <Notes>16</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Arial</vt:lpstr>
      <vt:lpstr>Consolas</vt:lpstr>
      <vt:lpstr>Segoe UI</vt:lpstr>
      <vt:lpstr>Segoe UI Light</vt:lpstr>
      <vt:lpstr>Segoe UI Semibold</vt:lpstr>
      <vt:lpstr>Wingdings</vt:lpstr>
      <vt:lpstr>5-30610_Microsoft_Ignite_Keynote_Template</vt:lpstr>
      <vt:lpstr>Package</vt:lpstr>
      <vt:lpstr>Packager Shell Object</vt:lpstr>
      <vt:lpstr>Deadlines &amp; Resources</vt:lpstr>
      <vt:lpstr>Scrub Checklist</vt:lpstr>
      <vt:lpstr>PowerPoint Presentation</vt:lpstr>
      <vt:lpstr>Avoiding the on-premises SharePoint train wreck</vt:lpstr>
      <vt:lpstr>Who is Berry Stefanus?</vt:lpstr>
      <vt:lpstr>Who is Wayne Ewington?</vt:lpstr>
      <vt:lpstr>Agenda</vt:lpstr>
      <vt:lpstr>RAP as a Service</vt:lpstr>
      <vt:lpstr>RAP as a Service (RAPaaS) Overview</vt:lpstr>
      <vt:lpstr>The values of RAPaaS</vt:lpstr>
      <vt:lpstr>Common Issues</vt:lpstr>
      <vt:lpstr>SQL Server configuration</vt:lpstr>
      <vt:lpstr>Disk layouts</vt:lpstr>
      <vt:lpstr>TempDB files</vt:lpstr>
      <vt:lpstr>Number of TempDB data files</vt:lpstr>
      <vt:lpstr>Exceeding the threshold limits</vt:lpstr>
      <vt:lpstr>Orphaned items</vt:lpstr>
      <vt:lpstr>Operational management</vt:lpstr>
      <vt:lpstr>Baseline monitoring</vt:lpstr>
      <vt:lpstr>Baseline monitoring</vt:lpstr>
      <vt:lpstr>Baseline performance monitoring and IIS log analysis</vt:lpstr>
      <vt:lpstr>Performance baseline reference</vt:lpstr>
      <vt:lpstr>Future proofing</vt:lpstr>
      <vt:lpstr>Deployment Options</vt:lpstr>
      <vt:lpstr>Product Line Architecture</vt:lpstr>
      <vt:lpstr>General PLA guidance</vt:lpstr>
      <vt:lpstr>Other Considerations</vt:lpstr>
      <vt:lpstr>Governance Overview</vt:lpstr>
      <vt:lpstr>Sample Policies</vt:lpstr>
      <vt:lpstr>Disaster recovery</vt:lpstr>
      <vt:lpstr>Technical implementation</vt:lpstr>
      <vt:lpstr>Naming standards</vt:lpstr>
      <vt:lpstr>Summary</vt:lpstr>
      <vt:lpstr>Microsoft | Services</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2015-06-24T01:51:26Z</dcterms:created>
  <dcterms:modified xsi:type="dcterms:W3CDTF">2015-09-03T21:01:28Z</dcterms:modified>
</cp:coreProperties>
</file>