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3"/>
  </p:notesMasterIdLst>
  <p:handoutMasterIdLst>
    <p:handoutMasterId r:id="rId44"/>
  </p:handoutMasterIdLst>
  <p:sldIdLst>
    <p:sldId id="1521" r:id="rId2"/>
    <p:sldId id="1508" r:id="rId3"/>
    <p:sldId id="1552" r:id="rId4"/>
    <p:sldId id="1517" r:id="rId5"/>
    <p:sldId id="1550" r:id="rId6"/>
    <p:sldId id="1549" r:id="rId7"/>
    <p:sldId id="1543" r:id="rId8"/>
    <p:sldId id="1548" r:id="rId9"/>
    <p:sldId id="1546" r:id="rId10"/>
    <p:sldId id="1541" r:id="rId11"/>
    <p:sldId id="1539" r:id="rId12"/>
    <p:sldId id="1575" r:id="rId13"/>
    <p:sldId id="1547" r:id="rId14"/>
    <p:sldId id="1576" r:id="rId15"/>
    <p:sldId id="1515" r:id="rId16"/>
    <p:sldId id="1554" r:id="rId17"/>
    <p:sldId id="1542" r:id="rId18"/>
    <p:sldId id="1558" r:id="rId19"/>
    <p:sldId id="1556" r:id="rId20"/>
    <p:sldId id="1574" r:id="rId21"/>
    <p:sldId id="1561" r:id="rId22"/>
    <p:sldId id="1566" r:id="rId23"/>
    <p:sldId id="1562" r:id="rId24"/>
    <p:sldId id="1568" r:id="rId25"/>
    <p:sldId id="1567" r:id="rId26"/>
    <p:sldId id="1565" r:id="rId27"/>
    <p:sldId id="1569" r:id="rId28"/>
    <p:sldId id="1555" r:id="rId29"/>
    <p:sldId id="1571" r:id="rId30"/>
    <p:sldId id="1581" r:id="rId31"/>
    <p:sldId id="1591" r:id="rId32"/>
    <p:sldId id="1593" r:id="rId33"/>
    <p:sldId id="1594" r:id="rId34"/>
    <p:sldId id="1592" r:id="rId35"/>
    <p:sldId id="1595" r:id="rId36"/>
    <p:sldId id="1573" r:id="rId37"/>
    <p:sldId id="1570" r:id="rId38"/>
    <p:sldId id="1530" r:id="rId39"/>
    <p:sldId id="1523" r:id="rId40"/>
    <p:sldId id="1524" r:id="rId41"/>
    <p:sldId id="1326"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52"/>
            <p14:sldId id="1517"/>
            <p14:sldId id="1550"/>
            <p14:sldId id="1549"/>
            <p14:sldId id="1543"/>
            <p14:sldId id="1548"/>
            <p14:sldId id="1546"/>
            <p14:sldId id="1541"/>
            <p14:sldId id="1539"/>
            <p14:sldId id="1575"/>
            <p14:sldId id="1547"/>
            <p14:sldId id="1576"/>
            <p14:sldId id="1515"/>
            <p14:sldId id="1554"/>
            <p14:sldId id="1542"/>
            <p14:sldId id="1558"/>
            <p14:sldId id="1556"/>
            <p14:sldId id="1574"/>
            <p14:sldId id="1561"/>
            <p14:sldId id="1566"/>
            <p14:sldId id="1562"/>
            <p14:sldId id="1568"/>
            <p14:sldId id="1567"/>
            <p14:sldId id="1565"/>
            <p14:sldId id="1569"/>
            <p14:sldId id="1555"/>
            <p14:sldId id="1571"/>
            <p14:sldId id="1581"/>
            <p14:sldId id="1591"/>
            <p14:sldId id="1593"/>
            <p14:sldId id="1594"/>
            <p14:sldId id="1592"/>
            <p14:sldId id="1595"/>
            <p14:sldId id="1573"/>
            <p14:sldId id="1570"/>
          </p14:sldIdLst>
        </p14:section>
        <p14:section name="Compulsory Slides" id="{F6B29FD8-C735-4346-9A78-4FFF5E98E3A6}">
          <p14:sldIdLst>
            <p14:sldId id="1530"/>
            <p14:sldId id="1523"/>
            <p14:sldId id="1524"/>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8C5"/>
    <a:srgbClr val="466861"/>
    <a:srgbClr val="0078D7"/>
    <a:srgbClr val="007396"/>
    <a:srgbClr val="00737D"/>
    <a:srgbClr val="FFFFFF"/>
    <a:srgbClr val="00BCF2"/>
    <a:srgbClr val="11CCFF"/>
    <a:srgbClr val="47D8FF"/>
    <a:srgbClr val="85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2" autoAdjust="0"/>
    <p:restoredTop sz="91292" autoAdjust="0"/>
  </p:normalViewPr>
  <p:slideViewPr>
    <p:cSldViewPr>
      <p:cViewPr varScale="1">
        <p:scale>
          <a:sx n="67" d="100"/>
          <a:sy n="67" d="100"/>
        </p:scale>
        <p:origin x="642" y="54"/>
      </p:cViewPr>
      <p:guideLst/>
    </p:cSldViewPr>
  </p:slideViewPr>
  <p:outlineViewPr>
    <p:cViewPr>
      <p:scale>
        <a:sx n="33" d="100"/>
        <a:sy n="33" d="100"/>
      </p:scale>
      <p:origin x="0" y="-7666"/>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9/2/2015 6:28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9/2/2015 6:28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6:28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64336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9/2/2015 6:28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7838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9/2/2015 6:28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335" r:id="rId3"/>
    <p:sldLayoutId id="2147484240" r:id="rId4"/>
    <p:sldLayoutId id="2147484272" r:id="rId5"/>
    <p:sldLayoutId id="2147484241" r:id="rId6"/>
    <p:sldLayoutId id="2147484273" r:id="rId7"/>
    <p:sldLayoutId id="2147484244" r:id="rId8"/>
    <p:sldLayoutId id="2147484274" r:id="rId9"/>
    <p:sldLayoutId id="2147484245" r:id="rId10"/>
    <p:sldLayoutId id="2147484275" r:id="rId11"/>
    <p:sldLayoutId id="2147484247" r:id="rId12"/>
    <p:sldLayoutId id="2147484249" r:id="rId13"/>
    <p:sldLayoutId id="2147484250" r:id="rId14"/>
    <p:sldLayoutId id="2147484264" r:id="rId15"/>
    <p:sldLayoutId id="2147484251" r:id="rId16"/>
    <p:sldLayoutId id="2147484270" r:id="rId17"/>
    <p:sldLayoutId id="2147484252" r:id="rId18"/>
    <p:sldLayoutId id="2147484253" r:id="rId19"/>
    <p:sldLayoutId id="2147484254" r:id="rId20"/>
    <p:sldLayoutId id="2147484271" r:id="rId21"/>
    <p:sldLayoutId id="2147484257" r:id="rId22"/>
    <p:sldLayoutId id="2147484258" r:id="rId23"/>
    <p:sldLayoutId id="2147484259" r:id="rId24"/>
    <p:sldLayoutId id="2147484260" r:id="rId25"/>
    <p:sldLayoutId id="2147484261" r:id="rId26"/>
    <p:sldLayoutId id="2147484263" r:id="rId27"/>
    <p:sldLayoutId id="2147484333"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emf"/><Relationship Id="rId7" Type="http://schemas.openxmlformats.org/officeDocument/2006/relationships/image" Target="../media/image25.emf"/><Relationship Id="rId12" Type="http://schemas.openxmlformats.org/officeDocument/2006/relationships/image" Target="../media/image30.emf"/><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8.emf"/><Relationship Id="rId5" Type="http://schemas.openxmlformats.org/officeDocument/2006/relationships/image" Target="../media/image31.emf"/><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8.emf"/><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1.emf"/><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w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3.png"/><Relationship Id="rId5" Type="http://schemas.microsoft.com/office/2007/relationships/hdphoto" Target="../media/hdphoto1.wdp"/><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aka.ms/technetnz" TargetMode="External"/><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61.png"/><Relationship Id="rId5" Type="http://schemas.openxmlformats.org/officeDocument/2006/relationships/hyperlink" Target="http://aka.ms/ch9nz" TargetMode="External"/><Relationship Id="rId10" Type="http://schemas.openxmlformats.org/officeDocument/2006/relationships/image" Target="../media/image60.png"/><Relationship Id="rId4" Type="http://schemas.openxmlformats.org/officeDocument/2006/relationships/hyperlink" Target="http://aka.ms/msdnnz" TargetMode="External"/><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Data: Wire Protocols</a:t>
            </a:r>
          </a:p>
        </p:txBody>
      </p:sp>
      <p:sp>
        <p:nvSpPr>
          <p:cNvPr id="3" name="Content Placeholder 2"/>
          <p:cNvSpPr>
            <a:spLocks noGrp="1"/>
          </p:cNvSpPr>
          <p:nvPr>
            <p:ph sz="quarter" idx="10"/>
          </p:nvPr>
        </p:nvSpPr>
        <p:spPr>
          <a:xfrm>
            <a:off x="316865" y="1481138"/>
            <a:ext cx="11013940" cy="4001095"/>
          </a:xfrm>
        </p:spPr>
        <p:txBody>
          <a:bodyPr/>
          <a:lstStyle/>
          <a:p>
            <a:r>
              <a:rPr lang="en-US" dirty="0"/>
              <a:t>AMQP (Advanced Message Queuing Protocol)</a:t>
            </a:r>
          </a:p>
          <a:p>
            <a:r>
              <a:rPr lang="en-US" dirty="0"/>
              <a:t>MQTT (MQ Telemetry Transport)</a:t>
            </a:r>
          </a:p>
          <a:p>
            <a:r>
              <a:rPr lang="en-US" dirty="0" err="1"/>
              <a:t>CoAP</a:t>
            </a:r>
            <a:r>
              <a:rPr lang="en-US" dirty="0"/>
              <a:t> (Constrained Application Protocol)</a:t>
            </a:r>
          </a:p>
          <a:p>
            <a:r>
              <a:rPr lang="en-US" dirty="0"/>
              <a:t>OMA LWM2M (OMA Lightweight M2M)</a:t>
            </a:r>
          </a:p>
          <a:p>
            <a:r>
              <a:rPr lang="en-NZ" dirty="0" smtClean="0"/>
              <a:t>XMPP (</a:t>
            </a:r>
            <a:r>
              <a:rPr lang="en-US" dirty="0"/>
              <a:t>Extensible Messaging &amp;</a:t>
            </a:r>
            <a:r>
              <a:rPr lang="en-US" dirty="0" smtClean="0"/>
              <a:t> </a:t>
            </a:r>
            <a:r>
              <a:rPr lang="en-US" dirty="0"/>
              <a:t>Presence </a:t>
            </a:r>
            <a:r>
              <a:rPr lang="en-US" dirty="0" smtClean="0"/>
              <a:t>Protocol)</a:t>
            </a:r>
            <a:endParaRPr lang="en-NZ" dirty="0"/>
          </a:p>
        </p:txBody>
      </p:sp>
    </p:spTree>
    <p:extLst>
      <p:ext uri="{BB962C8B-B14F-4D97-AF65-F5344CB8AC3E}">
        <p14:creationId xmlns:p14="http://schemas.microsoft.com/office/powerpoint/2010/main" val="3393124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4668C5"/>
                </a:solidFill>
              </a:rPr>
              <a:t>Scale </a:t>
            </a:r>
            <a:r>
              <a:rPr lang="en-NZ" dirty="0" err="1">
                <a:solidFill>
                  <a:srgbClr val="4668C5"/>
                </a:solidFill>
              </a:rPr>
              <a:t>IoT</a:t>
            </a:r>
            <a:r>
              <a:rPr lang="en-NZ" dirty="0">
                <a:solidFill>
                  <a:srgbClr val="4668C5"/>
                </a:solidFill>
              </a:rPr>
              <a:t> with Microsoft</a:t>
            </a:r>
          </a:p>
        </p:txBody>
      </p:sp>
      <p:sp>
        <p:nvSpPr>
          <p:cNvPr id="3" name="Content Placeholder 2"/>
          <p:cNvSpPr>
            <a:spLocks noGrp="1"/>
          </p:cNvSpPr>
          <p:nvPr>
            <p:ph sz="quarter" idx="10"/>
          </p:nvPr>
        </p:nvSpPr>
        <p:spPr/>
        <p:txBody>
          <a:bodyPr/>
          <a:lstStyle/>
          <a:p>
            <a:endParaRPr lang="en-NZ" dirty="0"/>
          </a:p>
        </p:txBody>
      </p:sp>
      <p:grpSp>
        <p:nvGrpSpPr>
          <p:cNvPr id="202" name="Group 201"/>
          <p:cNvGrpSpPr/>
          <p:nvPr/>
        </p:nvGrpSpPr>
        <p:grpSpPr>
          <a:xfrm>
            <a:off x="-46459" y="793098"/>
            <a:ext cx="12423237" cy="6273553"/>
            <a:chOff x="-10727" y="777617"/>
            <a:chExt cx="12180750" cy="6151101"/>
          </a:xfrm>
        </p:grpSpPr>
        <p:pic>
          <p:nvPicPr>
            <p:cNvPr id="203" name="World map" descr="world-map.png"/>
            <p:cNvPicPr>
              <a:picLocks noChangeAspect="1"/>
            </p:cNvPicPr>
            <p:nvPr/>
          </p:nvPicPr>
          <p:blipFill rotWithShape="1">
            <a:blip r:embed="rId2" cstate="email">
              <a:grayscl/>
              <a:extLst>
                <a:ext uri="{28A0092B-C50C-407E-A947-70E740481C1C}">
                  <a14:useLocalDpi xmlns:a14="http://schemas.microsoft.com/office/drawing/2010/main"/>
                </a:ext>
              </a:extLst>
            </a:blip>
            <a:srcRect/>
            <a:stretch/>
          </p:blipFill>
          <p:spPr>
            <a:xfrm>
              <a:off x="-10727" y="777617"/>
              <a:ext cx="12180750" cy="6151101"/>
            </a:xfrm>
            <a:prstGeom prst="rect">
              <a:avLst/>
            </a:prstGeom>
            <a:noFill/>
            <a:ln>
              <a:noFill/>
            </a:ln>
          </p:spPr>
        </p:pic>
        <p:sp>
          <p:nvSpPr>
            <p:cNvPr id="204" name="ring"/>
            <p:cNvSpPr>
              <a:spLocks noChangeAspect="1"/>
            </p:cNvSpPr>
            <p:nvPr/>
          </p:nvSpPr>
          <p:spPr bwMode="auto">
            <a:xfrm>
              <a:off x="4157785" y="4651026"/>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05" name="ring"/>
            <p:cNvSpPr>
              <a:spLocks noChangeAspect="1"/>
            </p:cNvSpPr>
            <p:nvPr/>
          </p:nvSpPr>
          <p:spPr bwMode="auto">
            <a:xfrm>
              <a:off x="5400399" y="2447995"/>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06" name="ring"/>
            <p:cNvSpPr>
              <a:spLocks noChangeAspect="1"/>
            </p:cNvSpPr>
            <p:nvPr/>
          </p:nvSpPr>
          <p:spPr bwMode="auto">
            <a:xfrm>
              <a:off x="5852481" y="2482845"/>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07" name="ring"/>
            <p:cNvSpPr>
              <a:spLocks noChangeAspect="1"/>
            </p:cNvSpPr>
            <p:nvPr/>
          </p:nvSpPr>
          <p:spPr bwMode="auto">
            <a:xfrm>
              <a:off x="8130668" y="3619123"/>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08" name="ring"/>
            <p:cNvSpPr>
              <a:spLocks noChangeAspect="1"/>
            </p:cNvSpPr>
            <p:nvPr/>
          </p:nvSpPr>
          <p:spPr bwMode="auto">
            <a:xfrm>
              <a:off x="8332754" y="3548265"/>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09" name="ring"/>
            <p:cNvSpPr>
              <a:spLocks noChangeAspect="1"/>
            </p:cNvSpPr>
            <p:nvPr/>
          </p:nvSpPr>
          <p:spPr bwMode="auto">
            <a:xfrm>
              <a:off x="9008867" y="4177646"/>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10" name="ring"/>
            <p:cNvSpPr>
              <a:spLocks noChangeAspect="1"/>
            </p:cNvSpPr>
            <p:nvPr/>
          </p:nvSpPr>
          <p:spPr bwMode="auto">
            <a:xfrm>
              <a:off x="9344552" y="3554712"/>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11" name="ring"/>
            <p:cNvSpPr>
              <a:spLocks noChangeAspect="1"/>
            </p:cNvSpPr>
            <p:nvPr/>
          </p:nvSpPr>
          <p:spPr bwMode="auto">
            <a:xfrm>
              <a:off x="9564481" y="3249779"/>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12" name="ring"/>
            <p:cNvSpPr>
              <a:spLocks noChangeAspect="1"/>
            </p:cNvSpPr>
            <p:nvPr/>
          </p:nvSpPr>
          <p:spPr bwMode="auto">
            <a:xfrm>
              <a:off x="9417942" y="2985139"/>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13" name="ring"/>
            <p:cNvSpPr>
              <a:spLocks noChangeAspect="1"/>
            </p:cNvSpPr>
            <p:nvPr/>
          </p:nvSpPr>
          <p:spPr bwMode="auto">
            <a:xfrm>
              <a:off x="10155461" y="3097536"/>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14" name="ring"/>
            <p:cNvSpPr>
              <a:spLocks noChangeAspect="1"/>
            </p:cNvSpPr>
            <p:nvPr/>
          </p:nvSpPr>
          <p:spPr bwMode="auto">
            <a:xfrm>
              <a:off x="10260009" y="2958288"/>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15" name="ring"/>
            <p:cNvSpPr>
              <a:spLocks noChangeAspect="1"/>
            </p:cNvSpPr>
            <p:nvPr/>
          </p:nvSpPr>
          <p:spPr bwMode="auto">
            <a:xfrm>
              <a:off x="10410010" y="5487918"/>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16" name="ring"/>
            <p:cNvSpPr>
              <a:spLocks noChangeAspect="1"/>
            </p:cNvSpPr>
            <p:nvPr/>
          </p:nvSpPr>
          <p:spPr bwMode="auto">
            <a:xfrm>
              <a:off x="10620217" y="5374721"/>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grpSp>
          <p:nvGrpSpPr>
            <p:cNvPr id="217" name="Group 216"/>
            <p:cNvGrpSpPr/>
            <p:nvPr/>
          </p:nvGrpSpPr>
          <p:grpSpPr>
            <a:xfrm>
              <a:off x="1672515" y="2837650"/>
              <a:ext cx="2137388" cy="1154507"/>
              <a:chOff x="1672515" y="2837650"/>
              <a:chExt cx="2137388" cy="1154507"/>
            </a:xfrm>
          </p:grpSpPr>
          <p:sp>
            <p:nvSpPr>
              <p:cNvPr id="267" name="ring"/>
              <p:cNvSpPr>
                <a:spLocks noChangeAspect="1"/>
              </p:cNvSpPr>
              <p:nvPr/>
            </p:nvSpPr>
            <p:spPr bwMode="auto">
              <a:xfrm>
                <a:off x="2586914" y="2837650"/>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68" name="ring"/>
              <p:cNvSpPr>
                <a:spLocks noChangeAspect="1"/>
              </p:cNvSpPr>
              <p:nvPr/>
            </p:nvSpPr>
            <p:spPr bwMode="auto">
              <a:xfrm>
                <a:off x="2738972" y="2924195"/>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69" name="ring"/>
              <p:cNvSpPr>
                <a:spLocks noChangeAspect="1"/>
              </p:cNvSpPr>
              <p:nvPr/>
            </p:nvSpPr>
            <p:spPr bwMode="auto">
              <a:xfrm>
                <a:off x="3197255" y="3025302"/>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70" name="ring"/>
              <p:cNvSpPr>
                <a:spLocks noChangeAspect="1"/>
              </p:cNvSpPr>
              <p:nvPr/>
            </p:nvSpPr>
            <p:spPr bwMode="auto">
              <a:xfrm>
                <a:off x="2463624" y="3379509"/>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sp>
            <p:nvSpPr>
              <p:cNvPr id="271" name="ring"/>
              <p:cNvSpPr>
                <a:spLocks noChangeAspect="1"/>
              </p:cNvSpPr>
              <p:nvPr/>
            </p:nvSpPr>
            <p:spPr bwMode="auto">
              <a:xfrm>
                <a:off x="1672515" y="2889916"/>
                <a:ext cx="612648" cy="612648"/>
              </a:xfrm>
              <a:custGeom>
                <a:avLst/>
                <a:gdLst>
                  <a:gd name="connsiteX0" fmla="*/ 306324 w 612648"/>
                  <a:gd name="connsiteY0" fmla="*/ 181301 h 612648"/>
                  <a:gd name="connsiteX1" fmla="*/ 431347 w 612648"/>
                  <a:gd name="connsiteY1" fmla="*/ 306324 h 612648"/>
                  <a:gd name="connsiteX2" fmla="*/ 306324 w 612648"/>
                  <a:gd name="connsiteY2" fmla="*/ 431347 h 612648"/>
                  <a:gd name="connsiteX3" fmla="*/ 181301 w 612648"/>
                  <a:gd name="connsiteY3" fmla="*/ 306324 h 612648"/>
                  <a:gd name="connsiteX4" fmla="*/ 306324 w 612648"/>
                  <a:gd name="connsiteY4" fmla="*/ 181301 h 612648"/>
                  <a:gd name="connsiteX5" fmla="*/ 306324 w 612648"/>
                  <a:gd name="connsiteY5" fmla="*/ 119487 h 612648"/>
                  <a:gd name="connsiteX6" fmla="*/ 119487 w 612648"/>
                  <a:gd name="connsiteY6" fmla="*/ 306324 h 612648"/>
                  <a:gd name="connsiteX7" fmla="*/ 306324 w 612648"/>
                  <a:gd name="connsiteY7" fmla="*/ 493161 h 612648"/>
                  <a:gd name="connsiteX8" fmla="*/ 493161 w 612648"/>
                  <a:gd name="connsiteY8" fmla="*/ 306324 h 612648"/>
                  <a:gd name="connsiteX9" fmla="*/ 306324 w 612648"/>
                  <a:gd name="connsiteY9" fmla="*/ 119487 h 612648"/>
                  <a:gd name="connsiteX10" fmla="*/ 306324 w 612648"/>
                  <a:gd name="connsiteY10" fmla="*/ 100584 h 612648"/>
                  <a:gd name="connsiteX11" fmla="*/ 512064 w 612648"/>
                  <a:gd name="connsiteY11" fmla="*/ 306324 h 612648"/>
                  <a:gd name="connsiteX12" fmla="*/ 306324 w 612648"/>
                  <a:gd name="connsiteY12" fmla="*/ 512064 h 612648"/>
                  <a:gd name="connsiteX13" fmla="*/ 100584 w 612648"/>
                  <a:gd name="connsiteY13" fmla="*/ 306324 h 612648"/>
                  <a:gd name="connsiteX14" fmla="*/ 306324 w 612648"/>
                  <a:gd name="connsiteY14" fmla="*/ 100584 h 612648"/>
                  <a:gd name="connsiteX15" fmla="*/ 306324 w 612648"/>
                  <a:gd name="connsiteY15" fmla="*/ 18398 h 612648"/>
                  <a:gd name="connsiteX16" fmla="*/ 18398 w 612648"/>
                  <a:gd name="connsiteY16" fmla="*/ 306324 h 612648"/>
                  <a:gd name="connsiteX17" fmla="*/ 306324 w 612648"/>
                  <a:gd name="connsiteY17" fmla="*/ 594250 h 612648"/>
                  <a:gd name="connsiteX18" fmla="*/ 594250 w 612648"/>
                  <a:gd name="connsiteY18" fmla="*/ 306324 h 612648"/>
                  <a:gd name="connsiteX19" fmla="*/ 306324 w 612648"/>
                  <a:gd name="connsiteY19" fmla="*/ 18398 h 612648"/>
                  <a:gd name="connsiteX20" fmla="*/ 306324 w 612648"/>
                  <a:gd name="connsiteY20" fmla="*/ 0 h 612648"/>
                  <a:gd name="connsiteX21" fmla="*/ 612648 w 612648"/>
                  <a:gd name="connsiteY21" fmla="*/ 306324 h 612648"/>
                  <a:gd name="connsiteX22" fmla="*/ 306324 w 612648"/>
                  <a:gd name="connsiteY22" fmla="*/ 612648 h 612648"/>
                  <a:gd name="connsiteX23" fmla="*/ 0 w 612648"/>
                  <a:gd name="connsiteY23" fmla="*/ 306324 h 612648"/>
                  <a:gd name="connsiteX24" fmla="*/ 306324 w 612648"/>
                  <a:gd name="connsiteY24" fmla="*/ 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648" h="612648">
                    <a:moveTo>
                      <a:pt x="306324" y="181301"/>
                    </a:moveTo>
                    <a:cubicBezTo>
                      <a:pt x="375372" y="181301"/>
                      <a:pt x="431347" y="237276"/>
                      <a:pt x="431347" y="306324"/>
                    </a:cubicBezTo>
                    <a:cubicBezTo>
                      <a:pt x="431347" y="375372"/>
                      <a:pt x="375372" y="431347"/>
                      <a:pt x="306324" y="431347"/>
                    </a:cubicBezTo>
                    <a:cubicBezTo>
                      <a:pt x="237276" y="431347"/>
                      <a:pt x="181301" y="375372"/>
                      <a:pt x="181301" y="306324"/>
                    </a:cubicBezTo>
                    <a:cubicBezTo>
                      <a:pt x="181301" y="237276"/>
                      <a:pt x="237276" y="181301"/>
                      <a:pt x="306324" y="181301"/>
                    </a:cubicBezTo>
                    <a:close/>
                    <a:moveTo>
                      <a:pt x="306324" y="119487"/>
                    </a:moveTo>
                    <a:cubicBezTo>
                      <a:pt x="203137" y="119487"/>
                      <a:pt x="119487" y="203137"/>
                      <a:pt x="119487" y="306324"/>
                    </a:cubicBezTo>
                    <a:cubicBezTo>
                      <a:pt x="119487" y="409511"/>
                      <a:pt x="203137" y="493161"/>
                      <a:pt x="306324" y="493161"/>
                    </a:cubicBezTo>
                    <a:cubicBezTo>
                      <a:pt x="409511" y="493161"/>
                      <a:pt x="493161" y="409511"/>
                      <a:pt x="493161" y="306324"/>
                    </a:cubicBezTo>
                    <a:cubicBezTo>
                      <a:pt x="493161" y="203137"/>
                      <a:pt x="409511" y="119487"/>
                      <a:pt x="306324" y="119487"/>
                    </a:cubicBezTo>
                    <a:close/>
                    <a:moveTo>
                      <a:pt x="306324" y="100584"/>
                    </a:moveTo>
                    <a:cubicBezTo>
                      <a:pt x="419951" y="100584"/>
                      <a:pt x="512064" y="192697"/>
                      <a:pt x="512064" y="306324"/>
                    </a:cubicBezTo>
                    <a:cubicBezTo>
                      <a:pt x="512064" y="419951"/>
                      <a:pt x="419951" y="512064"/>
                      <a:pt x="306324" y="512064"/>
                    </a:cubicBezTo>
                    <a:cubicBezTo>
                      <a:pt x="192697" y="512064"/>
                      <a:pt x="100584" y="419951"/>
                      <a:pt x="100584" y="306324"/>
                    </a:cubicBezTo>
                    <a:cubicBezTo>
                      <a:pt x="100584" y="192697"/>
                      <a:pt x="192697" y="100584"/>
                      <a:pt x="306324" y="100584"/>
                    </a:cubicBezTo>
                    <a:close/>
                    <a:moveTo>
                      <a:pt x="306324" y="18398"/>
                    </a:moveTo>
                    <a:cubicBezTo>
                      <a:pt x="147307" y="18398"/>
                      <a:pt x="18398" y="147307"/>
                      <a:pt x="18398" y="306324"/>
                    </a:cubicBezTo>
                    <a:cubicBezTo>
                      <a:pt x="18398" y="465341"/>
                      <a:pt x="147307" y="594250"/>
                      <a:pt x="306324" y="594250"/>
                    </a:cubicBezTo>
                    <a:cubicBezTo>
                      <a:pt x="465341" y="594250"/>
                      <a:pt x="594250" y="465341"/>
                      <a:pt x="594250" y="306324"/>
                    </a:cubicBezTo>
                    <a:cubicBezTo>
                      <a:pt x="594250" y="147307"/>
                      <a:pt x="465341" y="18398"/>
                      <a:pt x="306324" y="18398"/>
                    </a:cubicBezTo>
                    <a:close/>
                    <a:moveTo>
                      <a:pt x="306324" y="0"/>
                    </a:moveTo>
                    <a:cubicBezTo>
                      <a:pt x="475502" y="0"/>
                      <a:pt x="612648" y="137146"/>
                      <a:pt x="612648" y="306324"/>
                    </a:cubicBezTo>
                    <a:cubicBezTo>
                      <a:pt x="612648" y="475502"/>
                      <a:pt x="475502" y="612648"/>
                      <a:pt x="306324" y="612648"/>
                    </a:cubicBezTo>
                    <a:cubicBezTo>
                      <a:pt x="137146" y="612648"/>
                      <a:pt x="0" y="475502"/>
                      <a:pt x="0" y="306324"/>
                    </a:cubicBezTo>
                    <a:cubicBezTo>
                      <a:pt x="0" y="137146"/>
                      <a:pt x="137146" y="0"/>
                      <a:pt x="306324" y="0"/>
                    </a:cubicBezTo>
                    <a:close/>
                  </a:path>
                </a:pathLst>
              </a:custGeom>
              <a:solidFill>
                <a:schemeClr val="bg1">
                  <a:alpha val="76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prstClr val="white"/>
                      </a:gs>
                      <a:gs pos="10417">
                        <a:prstClr val="white"/>
                      </a:gs>
                    </a:gsLst>
                    <a:lin ang="5400000" scaled="0"/>
                  </a:gradFill>
                </a:endParaRPr>
              </a:p>
            </p:txBody>
          </p:sp>
        </p:grpSp>
        <p:sp>
          <p:nvSpPr>
            <p:cNvPr id="218" name="TextBox 217"/>
            <p:cNvSpPr txBox="1"/>
            <p:nvPr/>
          </p:nvSpPr>
          <p:spPr>
            <a:xfrm>
              <a:off x="335049" y="4718816"/>
              <a:ext cx="2864493" cy="1599154"/>
            </a:xfrm>
            <a:prstGeom prst="rect">
              <a:avLst/>
            </a:prstGeom>
            <a:noFill/>
            <a:ln>
              <a:noFill/>
            </a:ln>
          </p:spPr>
          <p:txBody>
            <a:bodyPr wrap="square" lIns="93190" tIns="46597" rIns="93190" bIns="46597" rtlCol="0">
              <a:spAutoFit/>
            </a:bodyPr>
            <a:lstStyle/>
            <a:p>
              <a:pPr defTabSz="1242332"/>
              <a:r>
                <a:rPr lang="en-US" sz="3672" b="1" spc="-102" dirty="0">
                  <a:solidFill>
                    <a:srgbClr val="00188F"/>
                  </a:solidFill>
                </a:rPr>
                <a:t>19</a:t>
              </a:r>
              <a:r>
                <a:rPr lang="en-US" sz="2446" spc="-102" dirty="0">
                  <a:solidFill>
                    <a:srgbClr val="00188F"/>
                  </a:solidFill>
                </a:rPr>
                <a:t> Regions </a:t>
              </a:r>
              <a:r>
                <a:rPr lang="en-US" sz="2040" spc="-102" dirty="0">
                  <a:solidFill>
                    <a:srgbClr val="00188F"/>
                  </a:solidFill>
                </a:rPr>
                <a:t>ONLINE…</a:t>
              </a:r>
            </a:p>
            <a:p>
              <a:pPr defTabSz="1242332"/>
              <a:r>
                <a:rPr lang="en-US" sz="2040" spc="-102" dirty="0">
                  <a:solidFill>
                    <a:srgbClr val="00188F"/>
                  </a:solidFill>
                </a:rPr>
                <a:t>huge datacenter capacity around the world…and we’re growing</a:t>
              </a:r>
            </a:p>
          </p:txBody>
        </p:sp>
        <p:cxnSp>
          <p:nvCxnSpPr>
            <p:cNvPr id="219" name="Straight Connector 218"/>
            <p:cNvCxnSpPr/>
            <p:nvPr/>
          </p:nvCxnSpPr>
          <p:spPr>
            <a:xfrm>
              <a:off x="2338014" y="2426851"/>
              <a:ext cx="564274" cy="724636"/>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bwMode="auto">
            <a:xfrm>
              <a:off x="1457914" y="2194391"/>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Central US</a:t>
              </a:r>
            </a:p>
            <a:p>
              <a:pPr defTabSz="1242332"/>
              <a:r>
                <a:rPr lang="en-US" sz="612" dirty="0">
                  <a:solidFill>
                    <a:srgbClr val="FFFFFF"/>
                  </a:solidFill>
                  <a:ea typeface="Verdana" panose="020B0604030504040204" pitchFamily="34" charset="0"/>
                  <a:cs typeface="Verdana" panose="020B0604030504040204" pitchFamily="34" charset="0"/>
                </a:rPr>
                <a:t>Iowa</a:t>
              </a:r>
            </a:p>
          </p:txBody>
        </p:sp>
        <p:cxnSp>
          <p:nvCxnSpPr>
            <p:cNvPr id="221" name="Straight Connector 220"/>
            <p:cNvCxnSpPr>
              <a:stCxn id="222" idx="3"/>
            </p:cNvCxnSpPr>
            <p:nvPr/>
          </p:nvCxnSpPr>
          <p:spPr>
            <a:xfrm flipV="1">
              <a:off x="1703260" y="3196225"/>
              <a:ext cx="283977" cy="6915"/>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bwMode="auto">
            <a:xfrm>
              <a:off x="790082" y="3015684"/>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West US</a:t>
              </a:r>
            </a:p>
            <a:p>
              <a:pPr defTabSz="1242332"/>
              <a:r>
                <a:rPr lang="en-US" sz="612" dirty="0">
                  <a:solidFill>
                    <a:srgbClr val="FFFFFF"/>
                  </a:solidFill>
                  <a:ea typeface="Verdana" panose="020B0604030504040204" pitchFamily="34" charset="0"/>
                  <a:cs typeface="Verdana" panose="020B0604030504040204" pitchFamily="34" charset="0"/>
                </a:rPr>
                <a:t>California</a:t>
              </a:r>
            </a:p>
          </p:txBody>
        </p:sp>
        <p:cxnSp>
          <p:nvCxnSpPr>
            <p:cNvPr id="223" name="Straight Connector 222"/>
            <p:cNvCxnSpPr/>
            <p:nvPr/>
          </p:nvCxnSpPr>
          <p:spPr>
            <a:xfrm flipH="1">
              <a:off x="3506096" y="2997936"/>
              <a:ext cx="442282" cy="330265"/>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29" idx="1"/>
            </p:cNvCxnSpPr>
            <p:nvPr/>
          </p:nvCxnSpPr>
          <p:spPr>
            <a:xfrm flipH="1" flipV="1">
              <a:off x="3500094" y="3327376"/>
              <a:ext cx="585862" cy="17707"/>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30" idx="1"/>
            </p:cNvCxnSpPr>
            <p:nvPr/>
          </p:nvCxnSpPr>
          <p:spPr>
            <a:xfrm flipH="1" flipV="1">
              <a:off x="3500093" y="3336281"/>
              <a:ext cx="452714" cy="416443"/>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bwMode="auto">
            <a:xfrm>
              <a:off x="4699274" y="2006597"/>
              <a:ext cx="1050659"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North Europe</a:t>
              </a:r>
            </a:p>
            <a:p>
              <a:pPr defTabSz="1242332"/>
              <a:r>
                <a:rPr lang="en-US" sz="612" dirty="0">
                  <a:solidFill>
                    <a:srgbClr val="FFFFFF"/>
                  </a:solidFill>
                  <a:ea typeface="Verdana" panose="020B0604030504040204" pitchFamily="34" charset="0"/>
                  <a:cs typeface="Verdana" panose="020B0604030504040204" pitchFamily="34" charset="0"/>
                </a:rPr>
                <a:t>Ireland</a:t>
              </a:r>
            </a:p>
          </p:txBody>
        </p:sp>
        <p:cxnSp>
          <p:nvCxnSpPr>
            <p:cNvPr id="227" name="Straight Connector 226"/>
            <p:cNvCxnSpPr>
              <a:stCxn id="226" idx="2"/>
            </p:cNvCxnSpPr>
            <p:nvPr/>
          </p:nvCxnSpPr>
          <p:spPr>
            <a:xfrm>
              <a:off x="5224604" y="2381508"/>
              <a:ext cx="465072" cy="363257"/>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bwMode="auto">
            <a:xfrm>
              <a:off x="3818681" y="2745862"/>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East US</a:t>
              </a:r>
            </a:p>
            <a:p>
              <a:pPr defTabSz="1242332"/>
              <a:r>
                <a:rPr lang="en-US" sz="612" dirty="0">
                  <a:solidFill>
                    <a:srgbClr val="FFFFFF"/>
                  </a:solidFill>
                  <a:ea typeface="Verdana" panose="020B0604030504040204" pitchFamily="34" charset="0"/>
                  <a:cs typeface="Verdana" panose="020B0604030504040204" pitchFamily="34" charset="0"/>
                </a:rPr>
                <a:t>Virginia</a:t>
              </a:r>
            </a:p>
          </p:txBody>
        </p:sp>
        <p:sp>
          <p:nvSpPr>
            <p:cNvPr id="229" name="Rectangle 228"/>
            <p:cNvSpPr/>
            <p:nvPr/>
          </p:nvSpPr>
          <p:spPr bwMode="auto">
            <a:xfrm>
              <a:off x="4085956" y="3157627"/>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East US 2</a:t>
              </a:r>
            </a:p>
            <a:p>
              <a:pPr defTabSz="1242332"/>
              <a:r>
                <a:rPr lang="en-US" sz="612" dirty="0">
                  <a:solidFill>
                    <a:srgbClr val="FFFFFF"/>
                  </a:solidFill>
                  <a:ea typeface="Verdana" panose="020B0604030504040204" pitchFamily="34" charset="0"/>
                  <a:cs typeface="Verdana" panose="020B0604030504040204" pitchFamily="34" charset="0"/>
                </a:rPr>
                <a:t>Virginia</a:t>
              </a:r>
            </a:p>
          </p:txBody>
        </p:sp>
        <p:sp>
          <p:nvSpPr>
            <p:cNvPr id="230" name="Rectangle 229"/>
            <p:cNvSpPr/>
            <p:nvPr/>
          </p:nvSpPr>
          <p:spPr bwMode="auto">
            <a:xfrm>
              <a:off x="3952807" y="3565268"/>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US </a:t>
              </a:r>
              <a:r>
                <a:rPr lang="en-US" sz="1224" spc="-102" dirty="0" err="1">
                  <a:solidFill>
                    <a:srgbClr val="FFFFFF"/>
                  </a:solidFill>
                  <a:ea typeface="Verdana" panose="020B0604030504040204" pitchFamily="34" charset="0"/>
                  <a:cs typeface="Verdana" panose="020B0604030504040204" pitchFamily="34" charset="0"/>
                </a:rPr>
                <a:t>Gov</a:t>
              </a:r>
              <a:endParaRPr lang="en-US" sz="1224" spc="-102" dirty="0">
                <a:solidFill>
                  <a:srgbClr val="FFFFFF"/>
                </a:solidFill>
                <a:ea typeface="Verdana" panose="020B0604030504040204" pitchFamily="34" charset="0"/>
                <a:cs typeface="Verdana" panose="020B0604030504040204" pitchFamily="34" charset="0"/>
              </a:endParaRPr>
            </a:p>
            <a:p>
              <a:pPr defTabSz="1242332"/>
              <a:r>
                <a:rPr lang="en-US" sz="612" dirty="0">
                  <a:solidFill>
                    <a:srgbClr val="FFFFFF"/>
                  </a:solidFill>
                  <a:ea typeface="Verdana" panose="020B0604030504040204" pitchFamily="34" charset="0"/>
                  <a:cs typeface="Verdana" panose="020B0604030504040204" pitchFamily="34" charset="0"/>
                </a:rPr>
                <a:t>Virginia</a:t>
              </a:r>
            </a:p>
          </p:txBody>
        </p:sp>
        <p:cxnSp>
          <p:nvCxnSpPr>
            <p:cNvPr id="231" name="Straight Connector 230"/>
            <p:cNvCxnSpPr>
              <a:stCxn id="232" idx="2"/>
            </p:cNvCxnSpPr>
            <p:nvPr/>
          </p:nvCxnSpPr>
          <p:spPr>
            <a:xfrm>
              <a:off x="3000016" y="2546721"/>
              <a:ext cx="42486" cy="687883"/>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bwMode="auto">
            <a:xfrm>
              <a:off x="2462991" y="2203229"/>
              <a:ext cx="1074049" cy="343492"/>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020" spc="-102" dirty="0">
                  <a:solidFill>
                    <a:srgbClr val="FFFFFF"/>
                  </a:solidFill>
                  <a:ea typeface="Verdana" panose="020B0604030504040204" pitchFamily="34" charset="0"/>
                  <a:cs typeface="Verdana" panose="020B0604030504040204" pitchFamily="34" charset="0"/>
                </a:rPr>
                <a:t>North Central US</a:t>
              </a:r>
              <a:endParaRPr lang="en-US" sz="1224" spc="-102" dirty="0">
                <a:solidFill>
                  <a:srgbClr val="FFFFFF"/>
                </a:solidFill>
                <a:ea typeface="Verdana" panose="020B0604030504040204" pitchFamily="34" charset="0"/>
                <a:cs typeface="Verdana" panose="020B0604030504040204" pitchFamily="34" charset="0"/>
              </a:endParaRPr>
            </a:p>
            <a:p>
              <a:pPr defTabSz="1242332"/>
              <a:r>
                <a:rPr lang="en-US" sz="612" dirty="0">
                  <a:solidFill>
                    <a:srgbClr val="FFFFFF"/>
                  </a:solidFill>
                  <a:ea typeface="Verdana" panose="020B0604030504040204" pitchFamily="34" charset="0"/>
                  <a:cs typeface="Verdana" panose="020B0604030504040204" pitchFamily="34" charset="0"/>
                </a:rPr>
                <a:t>Illinois</a:t>
              </a:r>
            </a:p>
          </p:txBody>
        </p:sp>
        <p:sp>
          <p:nvSpPr>
            <p:cNvPr id="233" name="Rectangle 232"/>
            <p:cNvSpPr/>
            <p:nvPr/>
          </p:nvSpPr>
          <p:spPr bwMode="auto">
            <a:xfrm>
              <a:off x="845390" y="2592843"/>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US </a:t>
              </a:r>
              <a:r>
                <a:rPr lang="en-US" sz="1224" spc="-102" dirty="0" err="1">
                  <a:solidFill>
                    <a:srgbClr val="FFFFFF"/>
                  </a:solidFill>
                  <a:ea typeface="Verdana" panose="020B0604030504040204" pitchFamily="34" charset="0"/>
                  <a:cs typeface="Verdana" panose="020B0604030504040204" pitchFamily="34" charset="0"/>
                </a:rPr>
                <a:t>Gov</a:t>
              </a:r>
              <a:endParaRPr lang="en-US" sz="1224" spc="-102" dirty="0">
                <a:solidFill>
                  <a:srgbClr val="FFFFFF"/>
                </a:solidFill>
                <a:ea typeface="Verdana" panose="020B0604030504040204" pitchFamily="34" charset="0"/>
                <a:cs typeface="Verdana" panose="020B0604030504040204" pitchFamily="34" charset="0"/>
              </a:endParaRPr>
            </a:p>
            <a:p>
              <a:pPr defTabSz="1242332"/>
              <a:r>
                <a:rPr lang="en-US" sz="612" dirty="0">
                  <a:solidFill>
                    <a:srgbClr val="FFFFFF"/>
                  </a:solidFill>
                  <a:ea typeface="Verdana" panose="020B0604030504040204" pitchFamily="34" charset="0"/>
                  <a:cs typeface="Verdana" panose="020B0604030504040204" pitchFamily="34" charset="0"/>
                </a:rPr>
                <a:t>Iowa</a:t>
              </a:r>
            </a:p>
          </p:txBody>
        </p:sp>
        <p:cxnSp>
          <p:nvCxnSpPr>
            <p:cNvPr id="234" name="Straight Connector 233"/>
            <p:cNvCxnSpPr>
              <a:stCxn id="233" idx="3"/>
            </p:cNvCxnSpPr>
            <p:nvPr/>
          </p:nvCxnSpPr>
          <p:spPr>
            <a:xfrm>
              <a:off x="1758568" y="2780299"/>
              <a:ext cx="1138862" cy="37114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bwMode="auto">
            <a:xfrm>
              <a:off x="1209123" y="3647470"/>
              <a:ext cx="1101717" cy="343492"/>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020" spc="-102" dirty="0">
                  <a:solidFill>
                    <a:srgbClr val="FFFFFF"/>
                  </a:solidFill>
                  <a:ea typeface="Verdana" panose="020B0604030504040204" pitchFamily="34" charset="0"/>
                  <a:cs typeface="Verdana" panose="020B0604030504040204" pitchFamily="34" charset="0"/>
                </a:rPr>
                <a:t>South Central US</a:t>
              </a:r>
              <a:endParaRPr lang="en-US" sz="1224" spc="-102" dirty="0">
                <a:solidFill>
                  <a:srgbClr val="FFFFFF"/>
                </a:solidFill>
                <a:ea typeface="Verdana" panose="020B0604030504040204" pitchFamily="34" charset="0"/>
                <a:cs typeface="Verdana" panose="020B0604030504040204" pitchFamily="34" charset="0"/>
              </a:endParaRPr>
            </a:p>
            <a:p>
              <a:pPr defTabSz="1242332"/>
              <a:r>
                <a:rPr lang="en-US" sz="612" dirty="0">
                  <a:solidFill>
                    <a:srgbClr val="FFFFFF"/>
                  </a:solidFill>
                  <a:ea typeface="Verdana" panose="020B0604030504040204" pitchFamily="34" charset="0"/>
                  <a:cs typeface="Verdana" panose="020B0604030504040204" pitchFamily="34" charset="0"/>
                </a:rPr>
                <a:t>Texas</a:t>
              </a:r>
            </a:p>
          </p:txBody>
        </p:sp>
        <p:cxnSp>
          <p:nvCxnSpPr>
            <p:cNvPr id="236" name="Straight Connector 235"/>
            <p:cNvCxnSpPr>
              <a:stCxn id="235" idx="3"/>
            </p:cNvCxnSpPr>
            <p:nvPr/>
          </p:nvCxnSpPr>
          <p:spPr>
            <a:xfrm flipV="1">
              <a:off x="2310840" y="3685836"/>
              <a:ext cx="453152" cy="133380"/>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flipV="1">
              <a:off x="4464109" y="4955915"/>
              <a:ext cx="232375" cy="293279"/>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38" name="Rectangle 237"/>
            <p:cNvSpPr/>
            <p:nvPr/>
          </p:nvSpPr>
          <p:spPr bwMode="auto">
            <a:xfrm>
              <a:off x="4630905" y="5231310"/>
              <a:ext cx="98061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Brazil South</a:t>
              </a:r>
              <a:endParaRPr lang="en-US" sz="1020" spc="-102" dirty="0">
                <a:solidFill>
                  <a:srgbClr val="FFFFFF"/>
                </a:solidFill>
                <a:ea typeface="Verdana" panose="020B0604030504040204" pitchFamily="34" charset="0"/>
                <a:cs typeface="Verdana" panose="020B0604030504040204" pitchFamily="34" charset="0"/>
              </a:endParaRPr>
            </a:p>
            <a:p>
              <a:pPr defTabSz="1242332"/>
              <a:r>
                <a:rPr lang="en-US" sz="612" dirty="0">
                  <a:solidFill>
                    <a:srgbClr val="FFFFFF"/>
                  </a:solidFill>
                  <a:ea typeface="Verdana" panose="020B0604030504040204" pitchFamily="34" charset="0"/>
                  <a:cs typeface="Verdana" panose="020B0604030504040204" pitchFamily="34" charset="0"/>
                </a:rPr>
                <a:t>Sao Paulo</a:t>
              </a:r>
            </a:p>
          </p:txBody>
        </p:sp>
        <p:cxnSp>
          <p:nvCxnSpPr>
            <p:cNvPr id="239" name="Straight Connector 238"/>
            <p:cNvCxnSpPr/>
            <p:nvPr/>
          </p:nvCxnSpPr>
          <p:spPr>
            <a:xfrm flipH="1">
              <a:off x="6149040" y="2416904"/>
              <a:ext cx="399803" cy="36817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40" name="Rectangle 239"/>
            <p:cNvSpPr/>
            <p:nvPr/>
          </p:nvSpPr>
          <p:spPr bwMode="auto">
            <a:xfrm>
              <a:off x="6078609" y="2073981"/>
              <a:ext cx="1016252"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West Europe</a:t>
              </a:r>
            </a:p>
            <a:p>
              <a:pPr defTabSz="1242332"/>
              <a:r>
                <a:rPr lang="en-US" sz="612" dirty="0">
                  <a:solidFill>
                    <a:srgbClr val="FFFFFF"/>
                  </a:solidFill>
                  <a:ea typeface="Verdana" panose="020B0604030504040204" pitchFamily="34" charset="0"/>
                  <a:cs typeface="Verdana" panose="020B0604030504040204" pitchFamily="34" charset="0"/>
                </a:rPr>
                <a:t>Netherlands</a:t>
              </a:r>
              <a:endParaRPr lang="en-US" sz="1224" dirty="0">
                <a:solidFill>
                  <a:srgbClr val="FFFFFF"/>
                </a:solidFill>
                <a:ea typeface="Verdana" panose="020B0604030504040204" pitchFamily="34" charset="0"/>
                <a:cs typeface="Verdana" panose="020B0604030504040204" pitchFamily="34" charset="0"/>
              </a:endParaRPr>
            </a:p>
          </p:txBody>
        </p:sp>
        <p:sp>
          <p:nvSpPr>
            <p:cNvPr id="241" name="Rectangle 240"/>
            <p:cNvSpPr/>
            <p:nvPr/>
          </p:nvSpPr>
          <p:spPr bwMode="auto">
            <a:xfrm>
              <a:off x="9138147" y="2504885"/>
              <a:ext cx="1086084"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China North *</a:t>
              </a:r>
            </a:p>
            <a:p>
              <a:pPr defTabSz="1242332"/>
              <a:r>
                <a:rPr lang="en-US" sz="612" dirty="0">
                  <a:solidFill>
                    <a:srgbClr val="FFFFFF"/>
                  </a:solidFill>
                  <a:ea typeface="Verdana" panose="020B0604030504040204" pitchFamily="34" charset="0"/>
                  <a:cs typeface="Verdana" panose="020B0604030504040204" pitchFamily="34" charset="0"/>
                </a:rPr>
                <a:t>Beijing</a:t>
              </a:r>
            </a:p>
          </p:txBody>
        </p:sp>
        <p:cxnSp>
          <p:nvCxnSpPr>
            <p:cNvPr id="242" name="Straight Connector 241"/>
            <p:cNvCxnSpPr>
              <a:stCxn id="241" idx="2"/>
            </p:cNvCxnSpPr>
            <p:nvPr/>
          </p:nvCxnSpPr>
          <p:spPr>
            <a:xfrm>
              <a:off x="9681189" y="2879796"/>
              <a:ext cx="40567" cy="397883"/>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bwMode="auto">
            <a:xfrm>
              <a:off x="8275903" y="2901826"/>
              <a:ext cx="1133414"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China South *</a:t>
              </a:r>
            </a:p>
            <a:p>
              <a:pPr defTabSz="1242332"/>
              <a:r>
                <a:rPr lang="en-US" sz="612" dirty="0">
                  <a:solidFill>
                    <a:srgbClr val="FFFFFF"/>
                  </a:solidFill>
                  <a:ea typeface="Verdana" panose="020B0604030504040204" pitchFamily="34" charset="0"/>
                  <a:cs typeface="Verdana" panose="020B0604030504040204" pitchFamily="34" charset="0"/>
                </a:rPr>
                <a:t>Shanghai</a:t>
              </a:r>
            </a:p>
          </p:txBody>
        </p:sp>
        <p:cxnSp>
          <p:nvCxnSpPr>
            <p:cNvPr id="244" name="Straight Connector 243"/>
            <p:cNvCxnSpPr/>
            <p:nvPr/>
          </p:nvCxnSpPr>
          <p:spPr>
            <a:xfrm>
              <a:off x="7852880" y="3605098"/>
              <a:ext cx="587893" cy="312803"/>
            </a:xfrm>
            <a:prstGeom prst="line">
              <a:avLst/>
            </a:prstGeom>
            <a:ln>
              <a:solidFill>
                <a:srgbClr val="7FBA00"/>
              </a:solidFill>
              <a:tailEnd type="oval" w="lg" len="lg"/>
            </a:ln>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bwMode="auto">
            <a:xfrm>
              <a:off x="10862799" y="2815828"/>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Japan East</a:t>
              </a:r>
            </a:p>
            <a:p>
              <a:pPr defTabSz="1242332"/>
              <a:r>
                <a:rPr lang="en-US" sz="612" dirty="0">
                  <a:solidFill>
                    <a:srgbClr val="FFFFFF"/>
                  </a:solidFill>
                  <a:ea typeface="Verdana" panose="020B0604030504040204" pitchFamily="34" charset="0"/>
                  <a:cs typeface="Verdana" panose="020B0604030504040204" pitchFamily="34" charset="0"/>
                </a:rPr>
                <a:t>Saitama</a:t>
              </a:r>
            </a:p>
          </p:txBody>
        </p:sp>
        <p:sp>
          <p:nvSpPr>
            <p:cNvPr id="246" name="Rectangle 245"/>
            <p:cNvSpPr/>
            <p:nvPr/>
          </p:nvSpPr>
          <p:spPr bwMode="auto">
            <a:xfrm>
              <a:off x="10862799" y="3272982"/>
              <a:ext cx="93040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Japan West</a:t>
              </a:r>
            </a:p>
            <a:p>
              <a:pPr defTabSz="1242332"/>
              <a:r>
                <a:rPr lang="en-US" sz="612" dirty="0">
                  <a:solidFill>
                    <a:srgbClr val="FFFFFF"/>
                  </a:solidFill>
                  <a:ea typeface="Verdana" panose="020B0604030504040204" pitchFamily="34" charset="0"/>
                  <a:cs typeface="Verdana" panose="020B0604030504040204" pitchFamily="34" charset="0"/>
                </a:rPr>
                <a:t>Osaka</a:t>
              </a:r>
            </a:p>
          </p:txBody>
        </p:sp>
        <p:cxnSp>
          <p:nvCxnSpPr>
            <p:cNvPr id="247" name="Straight Connector 246"/>
            <p:cNvCxnSpPr/>
            <p:nvPr/>
          </p:nvCxnSpPr>
          <p:spPr>
            <a:xfrm flipH="1">
              <a:off x="10541994" y="3006309"/>
              <a:ext cx="342997" cy="257724"/>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flipV="1">
              <a:off x="10452638" y="3401495"/>
              <a:ext cx="425529" cy="65226"/>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bwMode="auto">
            <a:xfrm>
              <a:off x="7483933" y="3459139"/>
              <a:ext cx="913178" cy="374911"/>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India West</a:t>
              </a:r>
            </a:p>
            <a:p>
              <a:pPr defTabSz="1242332"/>
              <a:r>
                <a:rPr lang="en-US" sz="612" dirty="0">
                  <a:solidFill>
                    <a:srgbClr val="FFFFFF"/>
                  </a:solidFill>
                  <a:ea typeface="Verdana" panose="020B0604030504040204" pitchFamily="34" charset="0"/>
                  <a:cs typeface="Verdana" panose="020B0604030504040204" pitchFamily="34" charset="0"/>
                </a:rPr>
                <a:t>TBD</a:t>
              </a:r>
            </a:p>
          </p:txBody>
        </p:sp>
        <p:sp>
          <p:nvSpPr>
            <p:cNvPr id="250" name="Rectangle 249"/>
            <p:cNvSpPr/>
            <p:nvPr/>
          </p:nvSpPr>
          <p:spPr bwMode="auto">
            <a:xfrm>
              <a:off x="8479439" y="3383481"/>
              <a:ext cx="913178" cy="374911"/>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India East</a:t>
              </a:r>
            </a:p>
            <a:p>
              <a:pPr defTabSz="1242332"/>
              <a:r>
                <a:rPr lang="en-US" sz="612" dirty="0">
                  <a:solidFill>
                    <a:srgbClr val="FFFFFF"/>
                  </a:solidFill>
                  <a:ea typeface="Verdana" panose="020B0604030504040204" pitchFamily="34" charset="0"/>
                  <a:cs typeface="Verdana" panose="020B0604030504040204" pitchFamily="34" charset="0"/>
                </a:rPr>
                <a:t>TBD</a:t>
              </a:r>
            </a:p>
          </p:txBody>
        </p:sp>
        <p:cxnSp>
          <p:nvCxnSpPr>
            <p:cNvPr id="251" name="Straight Connector 250"/>
            <p:cNvCxnSpPr/>
            <p:nvPr/>
          </p:nvCxnSpPr>
          <p:spPr>
            <a:xfrm>
              <a:off x="9293071" y="3234604"/>
              <a:ext cx="557930" cy="336390"/>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8665987" y="3699964"/>
              <a:ext cx="6375" cy="177597"/>
            </a:xfrm>
            <a:prstGeom prst="line">
              <a:avLst/>
            </a:prstGeom>
            <a:ln>
              <a:solidFill>
                <a:srgbClr val="7FBA00"/>
              </a:solidFill>
              <a:tailEnd type="oval" w="lg" len="lg"/>
            </a:ln>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bwMode="auto">
            <a:xfrm>
              <a:off x="9932925" y="3927925"/>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East Asia</a:t>
              </a:r>
            </a:p>
            <a:p>
              <a:pPr defTabSz="1242332"/>
              <a:r>
                <a:rPr lang="en-US" sz="612" dirty="0">
                  <a:solidFill>
                    <a:srgbClr val="FFFFFF"/>
                  </a:solidFill>
                  <a:ea typeface="Verdana" panose="020B0604030504040204" pitchFamily="34" charset="0"/>
                  <a:cs typeface="Verdana" panose="020B0604030504040204" pitchFamily="34" charset="0"/>
                </a:rPr>
                <a:t>Hong Kong</a:t>
              </a:r>
            </a:p>
          </p:txBody>
        </p:sp>
        <p:cxnSp>
          <p:nvCxnSpPr>
            <p:cNvPr id="254" name="Straight Connector 253"/>
            <p:cNvCxnSpPr/>
            <p:nvPr/>
          </p:nvCxnSpPr>
          <p:spPr>
            <a:xfrm flipH="1" flipV="1">
              <a:off x="9643068" y="3851924"/>
              <a:ext cx="315557" cy="29815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55" name="Rectangle 254"/>
            <p:cNvSpPr/>
            <p:nvPr/>
          </p:nvSpPr>
          <p:spPr bwMode="auto">
            <a:xfrm>
              <a:off x="7984183" y="4443017"/>
              <a:ext cx="91317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SE Asia</a:t>
              </a:r>
            </a:p>
            <a:p>
              <a:pPr defTabSz="1242332"/>
              <a:r>
                <a:rPr lang="en-US" sz="612" dirty="0">
                  <a:solidFill>
                    <a:srgbClr val="FFFFFF"/>
                  </a:solidFill>
                  <a:ea typeface="Verdana" panose="020B0604030504040204" pitchFamily="34" charset="0"/>
                  <a:cs typeface="Verdana" panose="020B0604030504040204" pitchFamily="34" charset="0"/>
                </a:rPr>
                <a:t>Singapore</a:t>
              </a:r>
            </a:p>
          </p:txBody>
        </p:sp>
        <p:cxnSp>
          <p:nvCxnSpPr>
            <p:cNvPr id="256" name="Straight Connector 255"/>
            <p:cNvCxnSpPr>
              <a:stCxn id="255" idx="3"/>
            </p:cNvCxnSpPr>
            <p:nvPr/>
          </p:nvCxnSpPr>
          <p:spPr>
            <a:xfrm flipV="1">
              <a:off x="8897361" y="4485046"/>
              <a:ext cx="420724" cy="145427"/>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10100762" y="5715248"/>
              <a:ext cx="610661" cy="98934"/>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bwMode="auto">
            <a:xfrm>
              <a:off x="8979147" y="5507023"/>
              <a:ext cx="1182328"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Australia  West</a:t>
              </a:r>
            </a:p>
            <a:p>
              <a:pPr defTabSz="1242332"/>
              <a:r>
                <a:rPr lang="en-US" sz="612" dirty="0">
                  <a:solidFill>
                    <a:srgbClr val="FFFFFF"/>
                  </a:solidFill>
                  <a:ea typeface="Verdana" panose="020B0604030504040204" pitchFamily="34" charset="0"/>
                  <a:cs typeface="Verdana" panose="020B0604030504040204" pitchFamily="34" charset="0"/>
                </a:rPr>
                <a:t>Melbourne</a:t>
              </a:r>
            </a:p>
          </p:txBody>
        </p:sp>
        <p:cxnSp>
          <p:nvCxnSpPr>
            <p:cNvPr id="259" name="Straight Connector 258"/>
            <p:cNvCxnSpPr>
              <a:stCxn id="260" idx="2"/>
            </p:cNvCxnSpPr>
            <p:nvPr/>
          </p:nvCxnSpPr>
          <p:spPr>
            <a:xfrm flipH="1">
              <a:off x="10926542" y="5326243"/>
              <a:ext cx="277356" cy="357530"/>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60" name="Rectangle 259"/>
            <p:cNvSpPr/>
            <p:nvPr/>
          </p:nvSpPr>
          <p:spPr bwMode="auto">
            <a:xfrm>
              <a:off x="10647075" y="4951332"/>
              <a:ext cx="1113646" cy="374911"/>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46630" tIns="46630" rIns="46630" bIns="46630" numCol="1" rtlCol="0" anchor="ctr" anchorCtr="0" compatLnSpc="1">
              <a:prstTxWarp prst="textNoShape">
                <a:avLst/>
              </a:prstTxWarp>
              <a:spAutoFit/>
            </a:bodyPr>
            <a:lstStyle/>
            <a:p>
              <a:pPr defTabSz="1242332"/>
              <a:r>
                <a:rPr lang="en-US" sz="1224" spc="-102" dirty="0">
                  <a:solidFill>
                    <a:srgbClr val="FFFFFF"/>
                  </a:solidFill>
                  <a:ea typeface="Verdana" panose="020B0604030504040204" pitchFamily="34" charset="0"/>
                  <a:cs typeface="Verdana" panose="020B0604030504040204" pitchFamily="34" charset="0"/>
                </a:rPr>
                <a:t>Australia  East</a:t>
              </a:r>
            </a:p>
            <a:p>
              <a:pPr defTabSz="1242332"/>
              <a:r>
                <a:rPr lang="en-US" sz="612" dirty="0">
                  <a:solidFill>
                    <a:srgbClr val="FFFFFF"/>
                  </a:solidFill>
                  <a:ea typeface="Verdana" panose="020B0604030504040204" pitchFamily="34" charset="0"/>
                  <a:cs typeface="Verdana" panose="020B0604030504040204" pitchFamily="34" charset="0"/>
                </a:rPr>
                <a:t>Sydney</a:t>
              </a:r>
            </a:p>
          </p:txBody>
        </p:sp>
        <p:grpSp>
          <p:nvGrpSpPr>
            <p:cNvPr id="261" name="key"/>
            <p:cNvGrpSpPr/>
            <p:nvPr/>
          </p:nvGrpSpPr>
          <p:grpSpPr>
            <a:xfrm>
              <a:off x="8608105" y="6343835"/>
              <a:ext cx="1919612" cy="475340"/>
              <a:chOff x="8613571" y="6166766"/>
              <a:chExt cx="1919612" cy="475340"/>
            </a:xfrm>
          </p:grpSpPr>
          <p:sp>
            <p:nvSpPr>
              <p:cNvPr id="262" name="Rectangle 261"/>
              <p:cNvSpPr/>
              <p:nvPr/>
            </p:nvSpPr>
            <p:spPr bwMode="auto">
              <a:xfrm>
                <a:off x="9564481" y="6234148"/>
                <a:ext cx="184355" cy="139262"/>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86" tIns="93190" rIns="93186" bIns="93198" numCol="1" rtlCol="0" anchor="ctr" anchorCtr="0" compatLnSpc="1">
                <a:prstTxWarp prst="textNoShape">
                  <a:avLst/>
                </a:prstTxWarp>
              </a:bodyPr>
              <a:lstStyle/>
              <a:p>
                <a:pPr algn="ctr" defTabSz="1242332"/>
                <a:endParaRPr lang="en-US" sz="1632" spc="-102" dirty="0">
                  <a:solidFill>
                    <a:srgbClr val="FFFFFF"/>
                  </a:solidFill>
                  <a:cs typeface="Segoe UI" pitchFamily="34" charset="0"/>
                </a:endParaRPr>
              </a:p>
            </p:txBody>
          </p:sp>
          <p:sp>
            <p:nvSpPr>
              <p:cNvPr id="263" name="Rectangle 262"/>
              <p:cNvSpPr/>
              <p:nvPr/>
            </p:nvSpPr>
            <p:spPr bwMode="auto">
              <a:xfrm>
                <a:off x="8613571" y="6240855"/>
                <a:ext cx="184355" cy="139262"/>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86" tIns="93190" rIns="93186" bIns="93198" numCol="1" rtlCol="0" anchor="ctr" anchorCtr="0" compatLnSpc="1">
                <a:prstTxWarp prst="textNoShape">
                  <a:avLst/>
                </a:prstTxWarp>
              </a:bodyPr>
              <a:lstStyle/>
              <a:p>
                <a:pPr algn="ctr" defTabSz="1242332"/>
                <a:endParaRPr lang="en-US" sz="1224" spc="-102" dirty="0">
                  <a:solidFill>
                    <a:srgbClr val="FFFFFF"/>
                  </a:solidFill>
                  <a:cs typeface="Segoe UI" pitchFamily="34" charset="0"/>
                </a:endParaRPr>
              </a:p>
            </p:txBody>
          </p:sp>
          <p:sp>
            <p:nvSpPr>
              <p:cNvPr id="264" name="Rectangle 263"/>
              <p:cNvSpPr/>
              <p:nvPr/>
            </p:nvSpPr>
            <p:spPr>
              <a:xfrm>
                <a:off x="8739734" y="6173039"/>
                <a:ext cx="858889" cy="257122"/>
              </a:xfrm>
              <a:prstGeom prst="rect">
                <a:avLst/>
              </a:prstGeom>
            </p:spPr>
            <p:txBody>
              <a:bodyPr wrap="none">
                <a:spAutoFit/>
              </a:bodyPr>
              <a:lstStyle/>
              <a:p>
                <a:pPr defTabSz="932324"/>
                <a:r>
                  <a:rPr lang="en-US" sz="1071" spc="-30" dirty="0">
                    <a:solidFill>
                      <a:srgbClr val="FFB900">
                        <a:lumMod val="50000"/>
                      </a:srgbClr>
                    </a:solidFill>
                    <a:cs typeface="Segoe UI Light" panose="020B0502040204020203" pitchFamily="34" charset="0"/>
                  </a:rPr>
                  <a:t>Operational</a:t>
                </a:r>
                <a:endParaRPr lang="en-US" sz="1071" dirty="0">
                  <a:solidFill>
                    <a:srgbClr val="505050"/>
                  </a:solidFill>
                </a:endParaRPr>
              </a:p>
            </p:txBody>
          </p:sp>
          <p:sp>
            <p:nvSpPr>
              <p:cNvPr id="265" name="Rectangle 264"/>
              <p:cNvSpPr/>
              <p:nvPr/>
            </p:nvSpPr>
            <p:spPr>
              <a:xfrm>
                <a:off x="9690645" y="6166766"/>
                <a:ext cx="842538" cy="257122"/>
              </a:xfrm>
              <a:prstGeom prst="rect">
                <a:avLst/>
              </a:prstGeom>
            </p:spPr>
            <p:txBody>
              <a:bodyPr wrap="none">
                <a:spAutoFit/>
              </a:bodyPr>
              <a:lstStyle/>
              <a:p>
                <a:pPr defTabSz="932324"/>
                <a:r>
                  <a:rPr lang="en-US" sz="1071" spc="-30" dirty="0">
                    <a:solidFill>
                      <a:srgbClr val="FFB900">
                        <a:lumMod val="50000"/>
                      </a:srgbClr>
                    </a:solidFill>
                    <a:cs typeface="Segoe UI Light" panose="020B0502040204020203" pitchFamily="34" charset="0"/>
                  </a:rPr>
                  <a:t>Announced</a:t>
                </a:r>
                <a:endParaRPr lang="en-US" sz="1071" dirty="0">
                  <a:solidFill>
                    <a:srgbClr val="505050"/>
                  </a:solidFill>
                </a:endParaRPr>
              </a:p>
            </p:txBody>
          </p:sp>
          <p:sp>
            <p:nvSpPr>
              <p:cNvPr id="266" name="Rectangle 265"/>
              <p:cNvSpPr/>
              <p:nvPr/>
            </p:nvSpPr>
            <p:spPr>
              <a:xfrm>
                <a:off x="8764150" y="6392807"/>
                <a:ext cx="1457771" cy="249299"/>
              </a:xfrm>
              <a:prstGeom prst="rect">
                <a:avLst/>
              </a:prstGeom>
            </p:spPr>
            <p:txBody>
              <a:bodyPr wrap="none">
                <a:spAutoFit/>
              </a:bodyPr>
              <a:lstStyle/>
              <a:p>
                <a:pPr marL="0" lvl="1" defTabSz="931972">
                  <a:buSzPct val="100000"/>
                </a:pPr>
                <a:r>
                  <a:rPr lang="en-US" sz="1020" spc="-30" dirty="0">
                    <a:solidFill>
                      <a:srgbClr val="505050"/>
                    </a:solidFill>
                    <a:cs typeface="Segoe UI Light" panose="020B0502040204020203" pitchFamily="34" charset="0"/>
                  </a:rPr>
                  <a:t>* Operated by 21Vianet</a:t>
                </a:r>
              </a:p>
            </p:txBody>
          </p:sp>
        </p:grpSp>
      </p:grpSp>
      <p:sp>
        <p:nvSpPr>
          <p:cNvPr id="272" name="Oval 271"/>
          <p:cNvSpPr/>
          <p:nvPr/>
        </p:nvSpPr>
        <p:spPr bwMode="auto">
          <a:xfrm>
            <a:off x="7097356" y="1430337"/>
            <a:ext cx="5297488" cy="4674789"/>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3186" tIns="46594" rIns="93186" bIns="46594" anchor="ctr"/>
          <a:lstStyle/>
          <a:p>
            <a:pPr algn="ctr" defTabSz="931567"/>
            <a:endParaRPr lang="en-US" sz="2446" dirty="0">
              <a:gradFill>
                <a:gsLst>
                  <a:gs pos="0">
                    <a:srgbClr val="FFFFFF"/>
                  </a:gs>
                  <a:gs pos="100000">
                    <a:srgbClr val="FFFFFF"/>
                  </a:gs>
                </a:gsLst>
                <a:lin ang="5400000" scaled="0"/>
              </a:gradFill>
            </a:endParaRPr>
          </a:p>
        </p:txBody>
      </p:sp>
      <p:sp>
        <p:nvSpPr>
          <p:cNvPr id="273" name="Oval 272"/>
          <p:cNvSpPr/>
          <p:nvPr/>
        </p:nvSpPr>
        <p:spPr bwMode="auto">
          <a:xfrm>
            <a:off x="4066167" y="1322064"/>
            <a:ext cx="5902573" cy="4716417"/>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3186" tIns="46594" rIns="93186" bIns="46594" anchor="ctr"/>
          <a:lstStyle/>
          <a:p>
            <a:pPr algn="ctr" defTabSz="931567"/>
            <a:endParaRPr lang="en-US" sz="2040" dirty="0">
              <a:gradFill>
                <a:gsLst>
                  <a:gs pos="0">
                    <a:srgbClr val="FFFFFF"/>
                  </a:gs>
                  <a:gs pos="100000">
                    <a:srgbClr val="FFFFFF"/>
                  </a:gs>
                </a:gsLst>
                <a:lin ang="5400000" scaled="0"/>
              </a:gradFill>
              <a:ea typeface="Segoe UI" pitchFamily="34" charset="0"/>
              <a:cs typeface="Segoe UI" pitchFamily="34" charset="0"/>
            </a:endParaRPr>
          </a:p>
        </p:txBody>
      </p:sp>
      <p:sp>
        <p:nvSpPr>
          <p:cNvPr id="274" name="Oval 273"/>
          <p:cNvSpPr/>
          <p:nvPr/>
        </p:nvSpPr>
        <p:spPr bwMode="auto">
          <a:xfrm>
            <a:off x="69075" y="1077306"/>
            <a:ext cx="5295369" cy="3318433"/>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3186" tIns="46594" rIns="93186" bIns="46594" anchor="ctr"/>
          <a:lstStyle/>
          <a:p>
            <a:pPr algn="ctr" defTabSz="931567"/>
            <a:endParaRPr lang="en-US" sz="2446" dirty="0">
              <a:gradFill>
                <a:gsLst>
                  <a:gs pos="0">
                    <a:srgbClr val="FFFFFF"/>
                  </a:gs>
                  <a:gs pos="100000">
                    <a:srgbClr val="FFFFFF"/>
                  </a:gs>
                </a:gsLst>
                <a:lin ang="5400000" scaled="0"/>
              </a:gradFill>
            </a:endParaRPr>
          </a:p>
        </p:txBody>
      </p:sp>
      <p:sp>
        <p:nvSpPr>
          <p:cNvPr id="275" name="Freeform 274"/>
          <p:cNvSpPr/>
          <p:nvPr/>
        </p:nvSpPr>
        <p:spPr bwMode="auto">
          <a:xfrm>
            <a:off x="3050552" y="6536702"/>
            <a:ext cx="688430" cy="396780"/>
          </a:xfrm>
          <a:custGeom>
            <a:avLst/>
            <a:gdLst>
              <a:gd name="connsiteX0" fmla="*/ 0 w 674993"/>
              <a:gd name="connsiteY0" fmla="*/ 389035 h 389035"/>
              <a:gd name="connsiteX1" fmla="*/ 585216 w 674993"/>
              <a:gd name="connsiteY1" fmla="*/ 0 h 389035"/>
              <a:gd name="connsiteX2" fmla="*/ 674993 w 674993"/>
              <a:gd name="connsiteY2" fmla="*/ 73152 h 389035"/>
            </a:gdLst>
            <a:ahLst/>
            <a:cxnLst>
              <a:cxn ang="0">
                <a:pos x="connsiteX0" y="connsiteY0"/>
              </a:cxn>
              <a:cxn ang="0">
                <a:pos x="connsiteX1" y="connsiteY1"/>
              </a:cxn>
              <a:cxn ang="0">
                <a:pos x="connsiteX2" y="connsiteY2"/>
              </a:cxn>
            </a:cxnLst>
            <a:rect l="l" t="t" r="r" b="b"/>
            <a:pathLst>
              <a:path w="674993" h="389035">
                <a:moveTo>
                  <a:pt x="0" y="389035"/>
                </a:moveTo>
                <a:lnTo>
                  <a:pt x="585216" y="0"/>
                </a:lnTo>
                <a:lnTo>
                  <a:pt x="674993" y="73152"/>
                </a:ln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36">
              <a:solidFill>
                <a:prstClr val="white"/>
              </a:solidFill>
            </a:endParaRPr>
          </a:p>
        </p:txBody>
      </p:sp>
    </p:spTree>
    <p:extLst>
      <p:ext uri="{BB962C8B-B14F-4D97-AF65-F5344CB8AC3E}">
        <p14:creationId xmlns:p14="http://schemas.microsoft.com/office/powerpoint/2010/main" val="2530491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Windows </a:t>
            </a:r>
            <a:r>
              <a:rPr lang="en-NZ" dirty="0" err="1" smtClean="0"/>
              <a:t>IoT</a:t>
            </a:r>
            <a:r>
              <a:rPr lang="en-NZ" dirty="0" smtClean="0"/>
              <a:t> Core</a:t>
            </a:r>
            <a:endParaRPr lang="en-NZ" dirty="0"/>
          </a:p>
        </p:txBody>
      </p:sp>
    </p:spTree>
    <p:extLst>
      <p:ext uri="{BB962C8B-B14F-4D97-AF65-F5344CB8AC3E}">
        <p14:creationId xmlns:p14="http://schemas.microsoft.com/office/powerpoint/2010/main" val="31602793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Windows </a:t>
            </a:r>
            <a:r>
              <a:rPr lang="en-NZ" dirty="0"/>
              <a:t>10 </a:t>
            </a:r>
            <a:r>
              <a:rPr lang="en-NZ" dirty="0" err="1"/>
              <a:t>IoT</a:t>
            </a:r>
            <a:r>
              <a:rPr lang="en-NZ" dirty="0"/>
              <a:t> Core</a:t>
            </a:r>
          </a:p>
        </p:txBody>
      </p:sp>
      <p:sp>
        <p:nvSpPr>
          <p:cNvPr id="3" name="Content Placeholder 2"/>
          <p:cNvSpPr>
            <a:spLocks noGrp="1"/>
          </p:cNvSpPr>
          <p:nvPr>
            <p:ph sz="quarter" idx="10"/>
          </p:nvPr>
        </p:nvSpPr>
        <p:spPr>
          <a:xfrm>
            <a:off x="316865" y="1481138"/>
            <a:ext cx="10724515" cy="5539978"/>
          </a:xfrm>
        </p:spPr>
        <p:txBody>
          <a:bodyPr/>
          <a:lstStyle/>
          <a:p>
            <a:r>
              <a:rPr lang="en-US" dirty="0"/>
              <a:t>Architected to run on ARM and x86 devices.</a:t>
            </a:r>
          </a:p>
          <a:p>
            <a:r>
              <a:rPr lang="en-US" dirty="0" smtClean="0"/>
              <a:t>AllJoyn </a:t>
            </a:r>
            <a:r>
              <a:rPr lang="en-US" dirty="0"/>
              <a:t>support facilitates autonomous discovery and interaction with  </a:t>
            </a:r>
            <a:r>
              <a:rPr lang="en-US" dirty="0" smtClean="0"/>
              <a:t>                                  nearby </a:t>
            </a:r>
            <a:r>
              <a:rPr lang="en-US" dirty="0"/>
              <a:t>IoT devices.</a:t>
            </a:r>
          </a:p>
          <a:p>
            <a:r>
              <a:rPr lang="en-US" dirty="0"/>
              <a:t>No Windows shell</a:t>
            </a:r>
            <a:r>
              <a:rPr lang="en-US" dirty="0" smtClean="0"/>
              <a:t>.</a:t>
            </a:r>
          </a:p>
          <a:p>
            <a:r>
              <a:rPr lang="en-US" dirty="0" smtClean="0"/>
              <a:t>Remotely </a:t>
            </a:r>
            <a:r>
              <a:rPr lang="en-US" dirty="0"/>
              <a:t>configure, </a:t>
            </a:r>
            <a:r>
              <a:rPr lang="en-US" dirty="0" smtClean="0"/>
              <a:t>                                        monitor </a:t>
            </a:r>
            <a:r>
              <a:rPr lang="en-US" dirty="0"/>
              <a:t>and </a:t>
            </a:r>
            <a:r>
              <a:rPr lang="en-US" dirty="0" smtClean="0"/>
              <a:t>deploy                                                                 apps via SSH, web                                          and PowerShell.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8865" y="2877710"/>
            <a:ext cx="6996036" cy="3931920"/>
          </a:xfrm>
          <a:prstGeom prst="rect">
            <a:avLst/>
          </a:prstGeom>
        </p:spPr>
      </p:pic>
      <p:pic>
        <p:nvPicPr>
          <p:cNvPr id="5" name="Picture 4"/>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532135" y="26184"/>
            <a:ext cx="806782" cy="806782"/>
          </a:xfrm>
          <a:prstGeom prst="rect">
            <a:avLst/>
          </a:prstGeom>
          <a:noFill/>
        </p:spPr>
      </p:pic>
    </p:spTree>
    <p:extLst>
      <p:ext uri="{BB962C8B-B14F-4D97-AF65-F5344CB8AC3E}">
        <p14:creationId xmlns:p14="http://schemas.microsoft.com/office/powerpoint/2010/main" val="3003143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865" y="400918"/>
            <a:ext cx="11517996" cy="864096"/>
          </a:xfrm>
        </p:spPr>
        <p:txBody>
          <a:bodyPr>
            <a:normAutofit/>
          </a:bodyPr>
          <a:lstStyle/>
          <a:p>
            <a:r>
              <a:rPr lang="en-NZ" dirty="0" smtClean="0"/>
              <a:t>Building Apps for Windows </a:t>
            </a:r>
            <a:r>
              <a:rPr lang="en-NZ" dirty="0"/>
              <a:t>10 </a:t>
            </a:r>
            <a:r>
              <a:rPr lang="en-NZ" dirty="0" err="1"/>
              <a:t>IoT</a:t>
            </a:r>
            <a:r>
              <a:rPr lang="en-NZ" dirty="0"/>
              <a:t> Core</a:t>
            </a:r>
          </a:p>
        </p:txBody>
      </p:sp>
      <p:sp>
        <p:nvSpPr>
          <p:cNvPr id="3" name="Content Placeholder 2"/>
          <p:cNvSpPr>
            <a:spLocks noGrp="1"/>
          </p:cNvSpPr>
          <p:nvPr>
            <p:ph sz="quarter" idx="10"/>
          </p:nvPr>
        </p:nvSpPr>
        <p:spPr>
          <a:xfrm>
            <a:off x="316865" y="1481138"/>
            <a:ext cx="11215270" cy="4862870"/>
          </a:xfrm>
        </p:spPr>
        <p:txBody>
          <a:bodyPr/>
          <a:lstStyle/>
          <a:p>
            <a:r>
              <a:rPr lang="en-US" dirty="0" smtClean="0"/>
              <a:t>Build </a:t>
            </a:r>
            <a:r>
              <a:rPr lang="en-US" dirty="0"/>
              <a:t>Universal </a:t>
            </a:r>
            <a:r>
              <a:rPr lang="en-US" dirty="0" smtClean="0"/>
              <a:t>Windows Platform </a:t>
            </a:r>
            <a:r>
              <a:rPr lang="en-US" dirty="0"/>
              <a:t>apps in </a:t>
            </a:r>
            <a:r>
              <a:rPr lang="en-US" dirty="0" smtClean="0"/>
              <a:t>C</a:t>
            </a:r>
            <a:r>
              <a:rPr lang="en-US" dirty="0"/>
              <a:t>++, C#, JS, </a:t>
            </a:r>
            <a:r>
              <a:rPr lang="en-US" dirty="0" smtClean="0"/>
              <a:t>and VB. </a:t>
            </a:r>
          </a:p>
          <a:p>
            <a:r>
              <a:rPr lang="en-US" dirty="0" smtClean="0"/>
              <a:t>Node.js and Python too</a:t>
            </a:r>
          </a:p>
          <a:p>
            <a:r>
              <a:rPr lang="en-US" dirty="0" smtClean="0"/>
              <a:t>Get started with Visual                              Studio 2015 and </a:t>
            </a:r>
            <a:r>
              <a:rPr lang="en-US" dirty="0"/>
              <a:t>Windows IoT </a:t>
            </a:r>
            <a:r>
              <a:rPr lang="en-US" dirty="0" smtClean="0"/>
              <a:t>                                      Core </a:t>
            </a:r>
            <a:r>
              <a:rPr lang="en-US" dirty="0"/>
              <a:t>Project </a:t>
            </a:r>
            <a:r>
              <a:rPr lang="en-US" dirty="0" smtClean="0"/>
              <a:t>Templates                                      from the Visual Studio                                  Gallery.</a:t>
            </a:r>
            <a:endParaRPr lang="en-US" dirty="0"/>
          </a:p>
        </p:txBody>
      </p:sp>
      <p:pic>
        <p:nvPicPr>
          <p:cNvPr id="5" name="Picture 4"/>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532135" y="26184"/>
            <a:ext cx="806782" cy="806782"/>
          </a:xfrm>
          <a:prstGeom prst="rect">
            <a:avLst/>
          </a:prstGeom>
          <a:noFill/>
        </p:spPr>
      </p:pic>
      <p:pic>
        <p:nvPicPr>
          <p:cNvPr id="6" name="Picture 5"/>
          <p:cNvPicPr>
            <a:picLocks noChangeAspect="1"/>
          </p:cNvPicPr>
          <p:nvPr/>
        </p:nvPicPr>
        <p:blipFill>
          <a:blip r:embed="rId3"/>
          <a:stretch>
            <a:fillRect/>
          </a:stretch>
        </p:blipFill>
        <p:spPr>
          <a:xfrm>
            <a:off x="6074221" y="2165622"/>
            <a:ext cx="6098373" cy="4572000"/>
          </a:xfrm>
          <a:prstGeom prst="rect">
            <a:avLst/>
          </a:prstGeom>
        </p:spPr>
      </p:pic>
    </p:spTree>
    <p:extLst>
      <p:ext uri="{BB962C8B-B14F-4D97-AF65-F5344CB8AC3E}">
        <p14:creationId xmlns:p14="http://schemas.microsoft.com/office/powerpoint/2010/main" val="3605731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Windows </a:t>
            </a:r>
            <a:r>
              <a:rPr lang="en-NZ" dirty="0" err="1" smtClean="0"/>
              <a:t>IoT</a:t>
            </a:r>
            <a:r>
              <a:rPr lang="en-NZ" dirty="0" smtClean="0"/>
              <a:t> Core </a:t>
            </a:r>
            <a:br>
              <a:rPr lang="en-NZ" dirty="0" smtClean="0"/>
            </a:br>
            <a:r>
              <a:rPr lang="en-NZ" dirty="0" smtClean="0"/>
              <a:t>Demo</a:t>
            </a:r>
            <a:endParaRPr lang="en-NZ" dirty="0"/>
          </a:p>
        </p:txBody>
      </p:sp>
      <p:sp>
        <p:nvSpPr>
          <p:cNvPr id="3" name="Text Placeholder 2"/>
          <p:cNvSpPr>
            <a:spLocks noGrp="1"/>
          </p:cNvSpPr>
          <p:nvPr>
            <p:ph type="body" sz="quarter" idx="12"/>
          </p:nvPr>
        </p:nvSpPr>
        <p:spPr/>
        <p:txBody>
          <a:bodyPr/>
          <a:lstStyle/>
          <a:p>
            <a:r>
              <a:rPr lang="en-NZ" dirty="0" smtClean="0"/>
              <a:t>Rob Tiffany</a:t>
            </a:r>
            <a:endParaRPr lang="en-NZ" dirty="0"/>
          </a:p>
        </p:txBody>
      </p:sp>
    </p:spTree>
    <p:extLst>
      <p:ext uri="{BB962C8B-B14F-4D97-AF65-F5344CB8AC3E}">
        <p14:creationId xmlns:p14="http://schemas.microsoft.com/office/powerpoint/2010/main" val="346307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Azure </a:t>
            </a:r>
            <a:r>
              <a:rPr lang="en-NZ" dirty="0" err="1" smtClean="0"/>
              <a:t>IoT</a:t>
            </a:r>
            <a:r>
              <a:rPr lang="en-NZ" dirty="0" smtClean="0"/>
              <a:t> services</a:t>
            </a:r>
            <a:endParaRPr lang="en-NZ" dirty="0"/>
          </a:p>
        </p:txBody>
      </p:sp>
    </p:spTree>
    <p:extLst>
      <p:ext uri="{BB962C8B-B14F-4D97-AF65-F5344CB8AC3E}">
        <p14:creationId xmlns:p14="http://schemas.microsoft.com/office/powerpoint/2010/main" val="46165379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7787878"/>
              </p:ext>
            </p:extLst>
          </p:nvPr>
        </p:nvGraphicFramePr>
        <p:xfrm>
          <a:off x="720991" y="1193006"/>
          <a:ext cx="10994494" cy="4804341"/>
        </p:xfrm>
        <a:graphic>
          <a:graphicData uri="http://schemas.openxmlformats.org/drawingml/2006/table">
            <a:tbl>
              <a:tblPr firstRow="1" bandRow="1"/>
              <a:tblGrid>
                <a:gridCol w="1537494">
                  <a:extLst>
                    <a:ext uri="{9D8B030D-6E8A-4147-A177-3AD203B41FA5}">
                      <a16:colId xmlns:a16="http://schemas.microsoft.com/office/drawing/2014/main" xmlns="" val="20000"/>
                    </a:ext>
                  </a:extLst>
                </a:gridCol>
                <a:gridCol w="2364250">
                  <a:extLst>
                    <a:ext uri="{9D8B030D-6E8A-4147-A177-3AD203B41FA5}">
                      <a16:colId xmlns:a16="http://schemas.microsoft.com/office/drawing/2014/main" xmlns="" val="20001"/>
                    </a:ext>
                  </a:extLst>
                </a:gridCol>
                <a:gridCol w="2364250">
                  <a:extLst>
                    <a:ext uri="{9D8B030D-6E8A-4147-A177-3AD203B41FA5}">
                      <a16:colId xmlns:a16="http://schemas.microsoft.com/office/drawing/2014/main" xmlns="" val="20002"/>
                    </a:ext>
                  </a:extLst>
                </a:gridCol>
                <a:gridCol w="2364250">
                  <a:extLst>
                    <a:ext uri="{9D8B030D-6E8A-4147-A177-3AD203B41FA5}">
                      <a16:colId xmlns:a16="http://schemas.microsoft.com/office/drawing/2014/main" xmlns="" val="20003"/>
                    </a:ext>
                  </a:extLst>
                </a:gridCol>
                <a:gridCol w="2364250">
                  <a:extLst>
                    <a:ext uri="{9D8B030D-6E8A-4147-A177-3AD203B41FA5}">
                      <a16:colId xmlns:a16="http://schemas.microsoft.com/office/drawing/2014/main" xmlns="" val="20004"/>
                    </a:ext>
                  </a:extLst>
                </a:gridCol>
              </a:tblGrid>
              <a:tr h="479554">
                <a:tc>
                  <a:txBody>
                    <a:bodyPr/>
                    <a:lstStyle>
                      <a:lvl1pPr marL="0" algn="l" defTabSz="932667" rtl="0" eaLnBrk="1" latinLnBrk="0" hangingPunct="1">
                        <a:defRPr sz="1800" b="1" kern="1200">
                          <a:solidFill>
                            <a:schemeClr val="lt1"/>
                          </a:solidFill>
                          <a:latin typeface="Segoe UI"/>
                        </a:defRPr>
                      </a:lvl1pPr>
                      <a:lvl2pPr marL="466334" algn="l" defTabSz="932667" rtl="0" eaLnBrk="1" latinLnBrk="0" hangingPunct="1">
                        <a:defRPr sz="1800" b="1" kern="1200">
                          <a:solidFill>
                            <a:schemeClr val="lt1"/>
                          </a:solidFill>
                          <a:latin typeface="Segoe UI"/>
                        </a:defRPr>
                      </a:lvl2pPr>
                      <a:lvl3pPr marL="932667" algn="l" defTabSz="932667" rtl="0" eaLnBrk="1" latinLnBrk="0" hangingPunct="1">
                        <a:defRPr sz="1800" b="1" kern="1200">
                          <a:solidFill>
                            <a:schemeClr val="lt1"/>
                          </a:solidFill>
                          <a:latin typeface="Segoe UI"/>
                        </a:defRPr>
                      </a:lvl3pPr>
                      <a:lvl4pPr marL="1399001" algn="l" defTabSz="932667" rtl="0" eaLnBrk="1" latinLnBrk="0" hangingPunct="1">
                        <a:defRPr sz="1800" b="1" kern="1200">
                          <a:solidFill>
                            <a:schemeClr val="lt1"/>
                          </a:solidFill>
                          <a:latin typeface="Segoe UI"/>
                        </a:defRPr>
                      </a:lvl4pPr>
                      <a:lvl5pPr marL="1865334" algn="l" defTabSz="932667" rtl="0" eaLnBrk="1" latinLnBrk="0" hangingPunct="1">
                        <a:defRPr sz="1800" b="1" kern="1200">
                          <a:solidFill>
                            <a:schemeClr val="lt1"/>
                          </a:solidFill>
                          <a:latin typeface="Segoe UI"/>
                        </a:defRPr>
                      </a:lvl5pPr>
                      <a:lvl6pPr marL="2331670" algn="l" defTabSz="932667" rtl="0" eaLnBrk="1" latinLnBrk="0" hangingPunct="1">
                        <a:defRPr sz="1800" b="1" kern="1200">
                          <a:solidFill>
                            <a:schemeClr val="lt1"/>
                          </a:solidFill>
                          <a:latin typeface="Segoe UI"/>
                        </a:defRPr>
                      </a:lvl6pPr>
                      <a:lvl7pPr marL="2798002" algn="l" defTabSz="932667" rtl="0" eaLnBrk="1" latinLnBrk="0" hangingPunct="1">
                        <a:defRPr sz="1800" b="1" kern="1200">
                          <a:solidFill>
                            <a:schemeClr val="lt1"/>
                          </a:solidFill>
                          <a:latin typeface="Segoe UI"/>
                        </a:defRPr>
                      </a:lvl7pPr>
                      <a:lvl8pPr marL="3264336" algn="l" defTabSz="932667" rtl="0" eaLnBrk="1" latinLnBrk="0" hangingPunct="1">
                        <a:defRPr sz="1800" b="1" kern="1200">
                          <a:solidFill>
                            <a:schemeClr val="lt1"/>
                          </a:solidFill>
                          <a:latin typeface="Segoe UI"/>
                        </a:defRPr>
                      </a:lvl8pPr>
                      <a:lvl9pPr marL="3730670" algn="l" defTabSz="932667" rtl="0" eaLnBrk="1" latinLnBrk="0" hangingPunct="1">
                        <a:defRPr sz="1800" b="1" kern="1200">
                          <a:solidFill>
                            <a:schemeClr val="lt1"/>
                          </a:solidFill>
                          <a:latin typeface="Segoe UI"/>
                        </a:defRPr>
                      </a:lvl9pPr>
                    </a:lstStyle>
                    <a:p>
                      <a:pPr algn="ctr"/>
                      <a:r>
                        <a:rPr lang="en-GB" sz="1600" b="0" dirty="0" smtClean="0">
                          <a:solidFill>
                            <a:srgbClr val="FFFFFF"/>
                          </a:solidFill>
                          <a:latin typeface="Segoe UI Semibold" panose="020B0702040204020203" pitchFamily="34" charset="0"/>
                        </a:rPr>
                        <a:t>Devices</a:t>
                      </a:r>
                      <a:endParaRPr lang="en-US" sz="1600" b="0" dirty="0">
                        <a:solidFill>
                          <a:srgbClr val="FFFFFF"/>
                        </a:solidFill>
                        <a:latin typeface="Segoe UI Semibold" panose="020B0702040204020203" pitchFamily="34" charset="0"/>
                      </a:endParaRPr>
                    </a:p>
                  </a:txBody>
                  <a:tcPr marL="86165" marR="86165" marT="43083" marB="43083" anchor="ctr">
                    <a:lnL w="12700" cap="flat" cmpd="sng" algn="ctr">
                      <a:no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32145A"/>
                    </a:solidFill>
                  </a:tcPr>
                </a:tc>
                <a:tc>
                  <a:txBody>
                    <a:bodyPr/>
                    <a:lstStyle>
                      <a:lvl1pPr marL="0" algn="l" defTabSz="932667" rtl="0" eaLnBrk="1" latinLnBrk="0" hangingPunct="1">
                        <a:defRPr sz="1800" b="1" kern="1200">
                          <a:solidFill>
                            <a:schemeClr val="lt1"/>
                          </a:solidFill>
                          <a:latin typeface="Segoe UI"/>
                        </a:defRPr>
                      </a:lvl1pPr>
                      <a:lvl2pPr marL="466334" algn="l" defTabSz="932667" rtl="0" eaLnBrk="1" latinLnBrk="0" hangingPunct="1">
                        <a:defRPr sz="1800" b="1" kern="1200">
                          <a:solidFill>
                            <a:schemeClr val="lt1"/>
                          </a:solidFill>
                          <a:latin typeface="Segoe UI"/>
                        </a:defRPr>
                      </a:lvl2pPr>
                      <a:lvl3pPr marL="932667" algn="l" defTabSz="932667" rtl="0" eaLnBrk="1" latinLnBrk="0" hangingPunct="1">
                        <a:defRPr sz="1800" b="1" kern="1200">
                          <a:solidFill>
                            <a:schemeClr val="lt1"/>
                          </a:solidFill>
                          <a:latin typeface="Segoe UI"/>
                        </a:defRPr>
                      </a:lvl3pPr>
                      <a:lvl4pPr marL="1399001" algn="l" defTabSz="932667" rtl="0" eaLnBrk="1" latinLnBrk="0" hangingPunct="1">
                        <a:defRPr sz="1800" b="1" kern="1200">
                          <a:solidFill>
                            <a:schemeClr val="lt1"/>
                          </a:solidFill>
                          <a:latin typeface="Segoe UI"/>
                        </a:defRPr>
                      </a:lvl4pPr>
                      <a:lvl5pPr marL="1865334" algn="l" defTabSz="932667" rtl="0" eaLnBrk="1" latinLnBrk="0" hangingPunct="1">
                        <a:defRPr sz="1800" b="1" kern="1200">
                          <a:solidFill>
                            <a:schemeClr val="lt1"/>
                          </a:solidFill>
                          <a:latin typeface="Segoe UI"/>
                        </a:defRPr>
                      </a:lvl5pPr>
                      <a:lvl6pPr marL="2331670" algn="l" defTabSz="932667" rtl="0" eaLnBrk="1" latinLnBrk="0" hangingPunct="1">
                        <a:defRPr sz="1800" b="1" kern="1200">
                          <a:solidFill>
                            <a:schemeClr val="lt1"/>
                          </a:solidFill>
                          <a:latin typeface="Segoe UI"/>
                        </a:defRPr>
                      </a:lvl6pPr>
                      <a:lvl7pPr marL="2798002" algn="l" defTabSz="932667" rtl="0" eaLnBrk="1" latinLnBrk="0" hangingPunct="1">
                        <a:defRPr sz="1800" b="1" kern="1200">
                          <a:solidFill>
                            <a:schemeClr val="lt1"/>
                          </a:solidFill>
                          <a:latin typeface="Segoe UI"/>
                        </a:defRPr>
                      </a:lvl7pPr>
                      <a:lvl8pPr marL="3264336" algn="l" defTabSz="932667" rtl="0" eaLnBrk="1" latinLnBrk="0" hangingPunct="1">
                        <a:defRPr sz="1800" b="1" kern="1200">
                          <a:solidFill>
                            <a:schemeClr val="lt1"/>
                          </a:solidFill>
                          <a:latin typeface="Segoe UI"/>
                        </a:defRPr>
                      </a:lvl8pPr>
                      <a:lvl9pPr marL="3730670" algn="l" defTabSz="932667" rtl="0" eaLnBrk="1" latinLnBrk="0" hangingPunct="1">
                        <a:defRPr sz="1800" b="1" kern="1200">
                          <a:solidFill>
                            <a:schemeClr val="lt1"/>
                          </a:solidFill>
                          <a:latin typeface="Segoe UI"/>
                        </a:defRPr>
                      </a:lvl9pPr>
                    </a:lstStyle>
                    <a:p>
                      <a:pPr marL="0" marR="0" indent="0" algn="ctr" defTabSz="699630" rtl="0" eaLnBrk="1" fontAlgn="auto" latinLnBrk="0" hangingPunct="1">
                        <a:lnSpc>
                          <a:spcPct val="100000"/>
                        </a:lnSpc>
                        <a:spcBef>
                          <a:spcPts val="0"/>
                        </a:spcBef>
                        <a:spcAft>
                          <a:spcPts val="0"/>
                        </a:spcAft>
                        <a:buClrTx/>
                        <a:buSzTx/>
                        <a:buFontTx/>
                        <a:buNone/>
                        <a:tabLst/>
                        <a:defRPr/>
                      </a:pPr>
                      <a:r>
                        <a:rPr lang="en-GB" sz="1600" b="0" baseline="0" dirty="0" smtClean="0">
                          <a:solidFill>
                            <a:srgbClr val="FFFFFF"/>
                          </a:solidFill>
                          <a:latin typeface="Segoe UI Semibold" panose="020B0702040204020203" pitchFamily="34" charset="0"/>
                        </a:rPr>
                        <a:t>Device Connectivity</a:t>
                      </a:r>
                      <a:endParaRPr lang="en-GB" sz="1600" b="0" dirty="0" smtClean="0">
                        <a:solidFill>
                          <a:srgbClr val="FFFFFF"/>
                        </a:solidFill>
                        <a:latin typeface="Segoe UI Semibold" panose="020B0702040204020203" pitchFamily="34" charset="0"/>
                      </a:endParaRPr>
                    </a:p>
                  </a:txBody>
                  <a:tcPr marL="86165" marR="86165"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32145A"/>
                    </a:solidFill>
                  </a:tcPr>
                </a:tc>
                <a:tc>
                  <a:txBody>
                    <a:bodyPr/>
                    <a:lstStyle>
                      <a:lvl1pPr marL="0" algn="l" defTabSz="932667" rtl="0" eaLnBrk="1" latinLnBrk="0" hangingPunct="1">
                        <a:defRPr sz="1800" b="1" kern="1200">
                          <a:solidFill>
                            <a:schemeClr val="lt1"/>
                          </a:solidFill>
                          <a:latin typeface="Segoe UI"/>
                        </a:defRPr>
                      </a:lvl1pPr>
                      <a:lvl2pPr marL="466334" algn="l" defTabSz="932667" rtl="0" eaLnBrk="1" latinLnBrk="0" hangingPunct="1">
                        <a:defRPr sz="1800" b="1" kern="1200">
                          <a:solidFill>
                            <a:schemeClr val="lt1"/>
                          </a:solidFill>
                          <a:latin typeface="Segoe UI"/>
                        </a:defRPr>
                      </a:lvl2pPr>
                      <a:lvl3pPr marL="932667" algn="l" defTabSz="932667" rtl="0" eaLnBrk="1" latinLnBrk="0" hangingPunct="1">
                        <a:defRPr sz="1800" b="1" kern="1200">
                          <a:solidFill>
                            <a:schemeClr val="lt1"/>
                          </a:solidFill>
                          <a:latin typeface="Segoe UI"/>
                        </a:defRPr>
                      </a:lvl3pPr>
                      <a:lvl4pPr marL="1399001" algn="l" defTabSz="932667" rtl="0" eaLnBrk="1" latinLnBrk="0" hangingPunct="1">
                        <a:defRPr sz="1800" b="1" kern="1200">
                          <a:solidFill>
                            <a:schemeClr val="lt1"/>
                          </a:solidFill>
                          <a:latin typeface="Segoe UI"/>
                        </a:defRPr>
                      </a:lvl4pPr>
                      <a:lvl5pPr marL="1865334" algn="l" defTabSz="932667" rtl="0" eaLnBrk="1" latinLnBrk="0" hangingPunct="1">
                        <a:defRPr sz="1800" b="1" kern="1200">
                          <a:solidFill>
                            <a:schemeClr val="lt1"/>
                          </a:solidFill>
                          <a:latin typeface="Segoe UI"/>
                        </a:defRPr>
                      </a:lvl5pPr>
                      <a:lvl6pPr marL="2331670" algn="l" defTabSz="932667" rtl="0" eaLnBrk="1" latinLnBrk="0" hangingPunct="1">
                        <a:defRPr sz="1800" b="1" kern="1200">
                          <a:solidFill>
                            <a:schemeClr val="lt1"/>
                          </a:solidFill>
                          <a:latin typeface="Segoe UI"/>
                        </a:defRPr>
                      </a:lvl6pPr>
                      <a:lvl7pPr marL="2798002" algn="l" defTabSz="932667" rtl="0" eaLnBrk="1" latinLnBrk="0" hangingPunct="1">
                        <a:defRPr sz="1800" b="1" kern="1200">
                          <a:solidFill>
                            <a:schemeClr val="lt1"/>
                          </a:solidFill>
                          <a:latin typeface="Segoe UI"/>
                        </a:defRPr>
                      </a:lvl7pPr>
                      <a:lvl8pPr marL="3264336" algn="l" defTabSz="932667" rtl="0" eaLnBrk="1" latinLnBrk="0" hangingPunct="1">
                        <a:defRPr sz="1800" b="1" kern="1200">
                          <a:solidFill>
                            <a:schemeClr val="lt1"/>
                          </a:solidFill>
                          <a:latin typeface="Segoe UI"/>
                        </a:defRPr>
                      </a:lvl8pPr>
                      <a:lvl9pPr marL="3730670" algn="l" defTabSz="932667" rtl="0" eaLnBrk="1" latinLnBrk="0" hangingPunct="1">
                        <a:defRPr sz="1800" b="1" kern="1200">
                          <a:solidFill>
                            <a:schemeClr val="lt1"/>
                          </a:solidFill>
                          <a:latin typeface="Segoe UI"/>
                        </a:defRPr>
                      </a:lvl9pPr>
                    </a:lstStyle>
                    <a:p>
                      <a:pPr algn="ctr"/>
                      <a:r>
                        <a:rPr lang="en-GB" sz="1600" b="0" dirty="0" smtClean="0">
                          <a:solidFill>
                            <a:srgbClr val="FFFFFF"/>
                          </a:solidFill>
                          <a:latin typeface="Segoe UI Semibold" panose="020B0702040204020203" pitchFamily="34" charset="0"/>
                        </a:rPr>
                        <a:t>Storage</a:t>
                      </a:r>
                      <a:endParaRPr lang="en-US" sz="1600" b="0" dirty="0">
                        <a:solidFill>
                          <a:srgbClr val="FFFFFF"/>
                        </a:solidFill>
                        <a:latin typeface="Segoe UI Semibold" panose="020B0702040204020203" pitchFamily="34" charset="0"/>
                      </a:endParaRPr>
                    </a:p>
                  </a:txBody>
                  <a:tcPr marL="86165" marR="86165"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32145A"/>
                    </a:solidFill>
                  </a:tcPr>
                </a:tc>
                <a:tc>
                  <a:txBody>
                    <a:bodyPr/>
                    <a:lstStyle>
                      <a:lvl1pPr marL="0" algn="l" defTabSz="932667" rtl="0" eaLnBrk="1" latinLnBrk="0" hangingPunct="1">
                        <a:defRPr sz="1800" b="1" kern="1200">
                          <a:solidFill>
                            <a:schemeClr val="lt1"/>
                          </a:solidFill>
                          <a:latin typeface="Segoe UI"/>
                        </a:defRPr>
                      </a:lvl1pPr>
                      <a:lvl2pPr marL="466334" algn="l" defTabSz="932667" rtl="0" eaLnBrk="1" latinLnBrk="0" hangingPunct="1">
                        <a:defRPr sz="1800" b="1" kern="1200">
                          <a:solidFill>
                            <a:schemeClr val="lt1"/>
                          </a:solidFill>
                          <a:latin typeface="Segoe UI"/>
                        </a:defRPr>
                      </a:lvl2pPr>
                      <a:lvl3pPr marL="932667" algn="l" defTabSz="932667" rtl="0" eaLnBrk="1" latinLnBrk="0" hangingPunct="1">
                        <a:defRPr sz="1800" b="1" kern="1200">
                          <a:solidFill>
                            <a:schemeClr val="lt1"/>
                          </a:solidFill>
                          <a:latin typeface="Segoe UI"/>
                        </a:defRPr>
                      </a:lvl3pPr>
                      <a:lvl4pPr marL="1399001" algn="l" defTabSz="932667" rtl="0" eaLnBrk="1" latinLnBrk="0" hangingPunct="1">
                        <a:defRPr sz="1800" b="1" kern="1200">
                          <a:solidFill>
                            <a:schemeClr val="lt1"/>
                          </a:solidFill>
                          <a:latin typeface="Segoe UI"/>
                        </a:defRPr>
                      </a:lvl4pPr>
                      <a:lvl5pPr marL="1865334" algn="l" defTabSz="932667" rtl="0" eaLnBrk="1" latinLnBrk="0" hangingPunct="1">
                        <a:defRPr sz="1800" b="1" kern="1200">
                          <a:solidFill>
                            <a:schemeClr val="lt1"/>
                          </a:solidFill>
                          <a:latin typeface="Segoe UI"/>
                        </a:defRPr>
                      </a:lvl5pPr>
                      <a:lvl6pPr marL="2331670" algn="l" defTabSz="932667" rtl="0" eaLnBrk="1" latinLnBrk="0" hangingPunct="1">
                        <a:defRPr sz="1800" b="1" kern="1200">
                          <a:solidFill>
                            <a:schemeClr val="lt1"/>
                          </a:solidFill>
                          <a:latin typeface="Segoe UI"/>
                        </a:defRPr>
                      </a:lvl6pPr>
                      <a:lvl7pPr marL="2798002" algn="l" defTabSz="932667" rtl="0" eaLnBrk="1" latinLnBrk="0" hangingPunct="1">
                        <a:defRPr sz="1800" b="1" kern="1200">
                          <a:solidFill>
                            <a:schemeClr val="lt1"/>
                          </a:solidFill>
                          <a:latin typeface="Segoe UI"/>
                        </a:defRPr>
                      </a:lvl7pPr>
                      <a:lvl8pPr marL="3264336" algn="l" defTabSz="932667" rtl="0" eaLnBrk="1" latinLnBrk="0" hangingPunct="1">
                        <a:defRPr sz="1800" b="1" kern="1200">
                          <a:solidFill>
                            <a:schemeClr val="lt1"/>
                          </a:solidFill>
                          <a:latin typeface="Segoe UI"/>
                        </a:defRPr>
                      </a:lvl8pPr>
                      <a:lvl9pPr marL="3730670" algn="l" defTabSz="932667" rtl="0" eaLnBrk="1" latinLnBrk="0" hangingPunct="1">
                        <a:defRPr sz="1800" b="1" kern="1200">
                          <a:solidFill>
                            <a:schemeClr val="lt1"/>
                          </a:solidFill>
                          <a:latin typeface="Segoe UI"/>
                        </a:defRPr>
                      </a:lvl9pPr>
                    </a:lstStyle>
                    <a:p>
                      <a:pPr algn="ctr"/>
                      <a:r>
                        <a:rPr lang="en-GB" sz="1600" b="0" dirty="0" smtClean="0">
                          <a:solidFill>
                            <a:srgbClr val="FFFFFF"/>
                          </a:solidFill>
                          <a:latin typeface="Segoe UI Semibold" panose="020B0702040204020203" pitchFamily="34" charset="0"/>
                        </a:rPr>
                        <a:t>Analytics</a:t>
                      </a:r>
                      <a:endParaRPr lang="en-US" sz="1600" b="0" dirty="0">
                        <a:solidFill>
                          <a:srgbClr val="FFFFFF"/>
                        </a:solidFill>
                        <a:latin typeface="Segoe UI Semibold" panose="020B0702040204020203" pitchFamily="34" charset="0"/>
                      </a:endParaRPr>
                    </a:p>
                  </a:txBody>
                  <a:tcPr marL="86165" marR="86165"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32145A"/>
                    </a:solidFill>
                  </a:tcPr>
                </a:tc>
                <a:tc>
                  <a:txBody>
                    <a:bodyPr/>
                    <a:lstStyle>
                      <a:lvl1pPr marL="0" algn="l" defTabSz="932667" rtl="0" eaLnBrk="1" latinLnBrk="0" hangingPunct="1">
                        <a:defRPr sz="1800" b="1" kern="1200">
                          <a:solidFill>
                            <a:schemeClr val="lt1"/>
                          </a:solidFill>
                          <a:latin typeface="Segoe UI"/>
                        </a:defRPr>
                      </a:lvl1pPr>
                      <a:lvl2pPr marL="466334" algn="l" defTabSz="932667" rtl="0" eaLnBrk="1" latinLnBrk="0" hangingPunct="1">
                        <a:defRPr sz="1800" b="1" kern="1200">
                          <a:solidFill>
                            <a:schemeClr val="lt1"/>
                          </a:solidFill>
                          <a:latin typeface="Segoe UI"/>
                        </a:defRPr>
                      </a:lvl2pPr>
                      <a:lvl3pPr marL="932667" algn="l" defTabSz="932667" rtl="0" eaLnBrk="1" latinLnBrk="0" hangingPunct="1">
                        <a:defRPr sz="1800" b="1" kern="1200">
                          <a:solidFill>
                            <a:schemeClr val="lt1"/>
                          </a:solidFill>
                          <a:latin typeface="Segoe UI"/>
                        </a:defRPr>
                      </a:lvl3pPr>
                      <a:lvl4pPr marL="1399001" algn="l" defTabSz="932667" rtl="0" eaLnBrk="1" latinLnBrk="0" hangingPunct="1">
                        <a:defRPr sz="1800" b="1" kern="1200">
                          <a:solidFill>
                            <a:schemeClr val="lt1"/>
                          </a:solidFill>
                          <a:latin typeface="Segoe UI"/>
                        </a:defRPr>
                      </a:lvl4pPr>
                      <a:lvl5pPr marL="1865334" algn="l" defTabSz="932667" rtl="0" eaLnBrk="1" latinLnBrk="0" hangingPunct="1">
                        <a:defRPr sz="1800" b="1" kern="1200">
                          <a:solidFill>
                            <a:schemeClr val="lt1"/>
                          </a:solidFill>
                          <a:latin typeface="Segoe UI"/>
                        </a:defRPr>
                      </a:lvl5pPr>
                      <a:lvl6pPr marL="2331670" algn="l" defTabSz="932667" rtl="0" eaLnBrk="1" latinLnBrk="0" hangingPunct="1">
                        <a:defRPr sz="1800" b="1" kern="1200">
                          <a:solidFill>
                            <a:schemeClr val="lt1"/>
                          </a:solidFill>
                          <a:latin typeface="Segoe UI"/>
                        </a:defRPr>
                      </a:lvl6pPr>
                      <a:lvl7pPr marL="2798002" algn="l" defTabSz="932667" rtl="0" eaLnBrk="1" latinLnBrk="0" hangingPunct="1">
                        <a:defRPr sz="1800" b="1" kern="1200">
                          <a:solidFill>
                            <a:schemeClr val="lt1"/>
                          </a:solidFill>
                          <a:latin typeface="Segoe UI"/>
                        </a:defRPr>
                      </a:lvl7pPr>
                      <a:lvl8pPr marL="3264336" algn="l" defTabSz="932667" rtl="0" eaLnBrk="1" latinLnBrk="0" hangingPunct="1">
                        <a:defRPr sz="1800" b="1" kern="1200">
                          <a:solidFill>
                            <a:schemeClr val="lt1"/>
                          </a:solidFill>
                          <a:latin typeface="Segoe UI"/>
                        </a:defRPr>
                      </a:lvl8pPr>
                      <a:lvl9pPr marL="3730670" algn="l" defTabSz="932667" rtl="0" eaLnBrk="1" latinLnBrk="0" hangingPunct="1">
                        <a:defRPr sz="1800" b="1" kern="1200">
                          <a:solidFill>
                            <a:schemeClr val="lt1"/>
                          </a:solidFill>
                          <a:latin typeface="Segoe UI"/>
                        </a:defRPr>
                      </a:lvl9pPr>
                    </a:lstStyle>
                    <a:p>
                      <a:pPr marL="0" marR="0" indent="0" algn="ctr" defTabSz="699630" rtl="0" eaLnBrk="1" fontAlgn="auto" latinLnBrk="0" hangingPunct="1">
                        <a:lnSpc>
                          <a:spcPct val="100000"/>
                        </a:lnSpc>
                        <a:spcBef>
                          <a:spcPts val="0"/>
                        </a:spcBef>
                        <a:spcAft>
                          <a:spcPts val="0"/>
                        </a:spcAft>
                        <a:buClrTx/>
                        <a:buSzTx/>
                        <a:buFontTx/>
                        <a:buNone/>
                        <a:tabLst/>
                        <a:defRPr/>
                      </a:pPr>
                      <a:r>
                        <a:rPr lang="en-GB" sz="1600" b="0" kern="1200" dirty="0" smtClean="0">
                          <a:solidFill>
                            <a:srgbClr val="FFFFFF"/>
                          </a:solidFill>
                          <a:latin typeface="Segoe UI Semibold" panose="020B0702040204020203" pitchFamily="34" charset="0"/>
                          <a:ea typeface="+mn-ea"/>
                          <a:cs typeface="+mn-cs"/>
                        </a:rPr>
                        <a:t>Presentation &amp; Action</a:t>
                      </a:r>
                    </a:p>
                  </a:txBody>
                  <a:tcPr marL="86165" marR="86165" marT="43083" marB="43083" anchor="ctr">
                    <a:lnL w="12700" cap="flat" cmpd="sng" algn="ctr">
                      <a:solidFill>
                        <a:srgbClr val="FFFFFF"/>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32145A"/>
                    </a:solidFill>
                  </a:tcPr>
                </a:tc>
                <a:extLst>
                  <a:ext uri="{0D108BD9-81ED-4DB2-BD59-A6C34878D82A}">
                    <a16:rowId xmlns:a16="http://schemas.microsoft.com/office/drawing/2014/main" xmlns="" val="10000"/>
                  </a:ext>
                </a:extLst>
              </a:tr>
              <a:tr h="841748">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endParaRPr lang="en-US" sz="1200" dirty="0"/>
                    </a:p>
                  </a:txBody>
                  <a:tcPr marL="516995" marR="86165" marT="43083" marB="43083">
                    <a:lnL w="12700" cap="flat" cmpd="sng" algn="ctr">
                      <a:no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Event Hub</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SQL Database</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Machine Learning</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App</a:t>
                      </a:r>
                      <a:r>
                        <a:rPr lang="en-US" sz="1600" kern="0" baseline="0" dirty="0" smtClean="0">
                          <a:solidFill>
                            <a:srgbClr val="FFFFFF"/>
                          </a:solidFill>
                        </a:rPr>
                        <a:t> Service</a:t>
                      </a:r>
                      <a:endParaRPr lang="en-US" sz="1600" kern="0" dirty="0" smtClean="0">
                        <a:solidFill>
                          <a:srgbClr val="FFFFFF"/>
                        </a:solidFill>
                      </a:endParaRPr>
                    </a:p>
                  </a:txBody>
                  <a:tcPr marL="861659" marR="43083" marT="43083" marB="43083" anchor="ctr">
                    <a:lnL w="12700" cap="flat" cmpd="sng" algn="ctr">
                      <a:solidFill>
                        <a:srgbClr val="FFFFFF"/>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extLst>
                  <a:ext uri="{0D108BD9-81ED-4DB2-BD59-A6C34878D82A}">
                    <a16:rowId xmlns:a16="http://schemas.microsoft.com/office/drawing/2014/main" xmlns="" val="10001"/>
                  </a:ext>
                </a:extLst>
              </a:tr>
              <a:tr h="841748">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endParaRPr lang="en-US" sz="1200" dirty="0"/>
                    </a:p>
                  </a:txBody>
                  <a:tcPr marL="516995" marR="86165" marT="43083" marB="43083">
                    <a:lnL w="12700" cap="flat" cmpd="sng" algn="ctr">
                      <a:no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endParaRPr lang="en-US" sz="1600" kern="0" dirty="0" smtClean="0">
                        <a:solidFill>
                          <a:srgbClr val="FFFFFF"/>
                        </a:solidFill>
                      </a:endParaRP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Table/Blob Storage</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Stream Analytics</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Power BI</a:t>
                      </a:r>
                    </a:p>
                  </a:txBody>
                  <a:tcPr marL="861659" marR="43083" marT="43083" marB="43083" anchor="ctr">
                    <a:lnL w="12700" cap="flat" cmpd="sng" algn="ctr">
                      <a:solidFill>
                        <a:srgbClr val="FFFFFF"/>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extLst>
                  <a:ext uri="{0D108BD9-81ED-4DB2-BD59-A6C34878D82A}">
                    <a16:rowId xmlns:a16="http://schemas.microsoft.com/office/drawing/2014/main" xmlns="" val="10002"/>
                  </a:ext>
                </a:extLst>
              </a:tr>
              <a:tr h="841748">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endParaRPr lang="en-US" sz="1200" dirty="0"/>
                    </a:p>
                  </a:txBody>
                  <a:tcPr marL="516995" marR="86165" marT="43083" marB="43083">
                    <a:lnL w="12700" cap="flat" cmpd="sng" algn="ctr">
                      <a:no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85517"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endParaRP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DocumentDB</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HDInsight</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Notification Hubs</a:t>
                      </a:r>
                    </a:p>
                  </a:txBody>
                  <a:tcPr marL="861659" marR="43083" marT="43083" marB="43083" anchor="ctr">
                    <a:lnL w="12700" cap="flat" cmpd="sng" algn="ctr">
                      <a:solidFill>
                        <a:srgbClr val="FFFFFF"/>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extLst>
                  <a:ext uri="{0D108BD9-81ED-4DB2-BD59-A6C34878D82A}">
                    <a16:rowId xmlns:a16="http://schemas.microsoft.com/office/drawing/2014/main" xmlns="" val="10003"/>
                  </a:ext>
                </a:extLst>
              </a:tr>
              <a:tr h="957795">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endParaRPr lang="en-US" sz="1200" dirty="0"/>
                    </a:p>
                  </a:txBody>
                  <a:tcPr marL="516995" marR="86165" marT="43083" marB="43083">
                    <a:lnL w="12700" cap="flat" cmpd="sng" algn="ctr">
                      <a:no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85517"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endParaRP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3</a:t>
                      </a:r>
                      <a:r>
                        <a:rPr lang="en-US" sz="1600" kern="0" baseline="30000" dirty="0" smtClean="0">
                          <a:solidFill>
                            <a:srgbClr val="FFFFFF"/>
                          </a:solidFill>
                        </a:rPr>
                        <a:t>rd</a:t>
                      </a:r>
                      <a:r>
                        <a:rPr lang="en-US" sz="1600" kern="0" dirty="0" smtClean="0">
                          <a:solidFill>
                            <a:srgbClr val="FFFFFF"/>
                          </a:solidFill>
                        </a:rPr>
                        <a:t> party Databases</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Data Factory</a:t>
                      </a: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Mobile Services</a:t>
                      </a:r>
                    </a:p>
                  </a:txBody>
                  <a:tcPr marL="861659" marR="43083" marT="43083" marB="43083" anchor="ctr">
                    <a:lnL w="12700" cap="flat" cmpd="sng" algn="ctr">
                      <a:solidFill>
                        <a:srgbClr val="FFFFFF"/>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0078D7"/>
                    </a:solidFill>
                  </a:tcPr>
                </a:tc>
                <a:extLst>
                  <a:ext uri="{0D108BD9-81ED-4DB2-BD59-A6C34878D82A}">
                    <a16:rowId xmlns:a16="http://schemas.microsoft.com/office/drawing/2014/main" xmlns="" val="10004"/>
                  </a:ext>
                </a:extLst>
              </a:tr>
              <a:tr h="841748">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endParaRPr lang="en-US" sz="1200" dirty="0"/>
                    </a:p>
                  </a:txBody>
                  <a:tcPr marL="516995" marR="86165" marT="43083" marB="43083">
                    <a:lnL w="12700" cap="flat" cmpd="sng" algn="ctr">
                      <a:noFill/>
                      <a:prstDash val="solid"/>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endParaRPr lang="en-US" sz="1600" dirty="0"/>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endParaRPr lang="en-US" sz="1600" dirty="0"/>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r>
                        <a:rPr lang="en-US" sz="1600" dirty="0" smtClean="0">
                          <a:solidFill>
                            <a:schemeClr val="tx1"/>
                          </a:solidFill>
                        </a:rPr>
                        <a:t>Data Lake</a:t>
                      </a:r>
                      <a:endParaRPr lang="en-US" sz="1600" dirty="0">
                        <a:solidFill>
                          <a:schemeClr val="tx1"/>
                        </a:solidFill>
                      </a:endParaRPr>
                    </a:p>
                  </a:txBody>
                  <a:tcPr marL="861659" marR="43083" marT="43083" marB="43083" anchor="ctr">
                    <a:lnL w="12700" cap="flat" cmpd="sng" algn="ctr">
                      <a:solidFill>
                        <a:srgbClr val="FFFFFF"/>
                      </a:solidFill>
                      <a:prstDash val="dot"/>
                      <a:round/>
                      <a:headEnd type="none" w="med" len="med"/>
                      <a:tailEnd type="none" w="med" len="med"/>
                    </a:lnL>
                    <a:lnR w="12700" cap="flat" cmpd="sng" algn="ctr">
                      <a:solidFill>
                        <a:srgbClr val="FFFFFF"/>
                      </a:solidFill>
                      <a:prstDash val="dot"/>
                      <a:round/>
                      <a:headEnd type="none" w="med" len="med"/>
                      <a:tailEnd type="none" w="med" len="med"/>
                    </a:lnR>
                    <a:lnT w="12700" cap="flat" cmpd="sng" algn="ctr">
                      <a:solidFill>
                        <a:srgbClr val="FFFFFF"/>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8D7"/>
                    </a:solidFill>
                  </a:tcPr>
                </a:tc>
                <a:tc>
                  <a:txBody>
                    <a:bodyPr/>
                    <a:lstStyle>
                      <a:lvl1pPr marL="0" algn="l" defTabSz="932667" rtl="0" eaLnBrk="1" latinLnBrk="0" hangingPunct="1">
                        <a:defRPr sz="1800" kern="1200">
                          <a:solidFill>
                            <a:schemeClr val="dk1"/>
                          </a:solidFill>
                          <a:latin typeface="Segoe UI"/>
                        </a:defRPr>
                      </a:lvl1pPr>
                      <a:lvl2pPr marL="466334" algn="l" defTabSz="932667" rtl="0" eaLnBrk="1" latinLnBrk="0" hangingPunct="1">
                        <a:defRPr sz="1800" kern="1200">
                          <a:solidFill>
                            <a:schemeClr val="dk1"/>
                          </a:solidFill>
                          <a:latin typeface="Segoe UI"/>
                        </a:defRPr>
                      </a:lvl2pPr>
                      <a:lvl3pPr marL="932667" algn="l" defTabSz="932667" rtl="0" eaLnBrk="1" latinLnBrk="0" hangingPunct="1">
                        <a:defRPr sz="1800" kern="1200">
                          <a:solidFill>
                            <a:schemeClr val="dk1"/>
                          </a:solidFill>
                          <a:latin typeface="Segoe UI"/>
                        </a:defRPr>
                      </a:lvl3pPr>
                      <a:lvl4pPr marL="1399001" algn="l" defTabSz="932667" rtl="0" eaLnBrk="1" latinLnBrk="0" hangingPunct="1">
                        <a:defRPr sz="1800" kern="1200">
                          <a:solidFill>
                            <a:schemeClr val="dk1"/>
                          </a:solidFill>
                          <a:latin typeface="Segoe UI"/>
                        </a:defRPr>
                      </a:lvl4pPr>
                      <a:lvl5pPr marL="1865334" algn="l" defTabSz="932667" rtl="0" eaLnBrk="1" latinLnBrk="0" hangingPunct="1">
                        <a:defRPr sz="1800" kern="1200">
                          <a:solidFill>
                            <a:schemeClr val="dk1"/>
                          </a:solidFill>
                          <a:latin typeface="Segoe UI"/>
                        </a:defRPr>
                      </a:lvl5pPr>
                      <a:lvl6pPr marL="2331670" algn="l" defTabSz="932667" rtl="0" eaLnBrk="1" latinLnBrk="0" hangingPunct="1">
                        <a:defRPr sz="1800" kern="1200">
                          <a:solidFill>
                            <a:schemeClr val="dk1"/>
                          </a:solidFill>
                          <a:latin typeface="Segoe UI"/>
                        </a:defRPr>
                      </a:lvl6pPr>
                      <a:lvl7pPr marL="2798002" algn="l" defTabSz="932667" rtl="0" eaLnBrk="1" latinLnBrk="0" hangingPunct="1">
                        <a:defRPr sz="1800" kern="1200">
                          <a:solidFill>
                            <a:schemeClr val="dk1"/>
                          </a:solidFill>
                          <a:latin typeface="Segoe UI"/>
                        </a:defRPr>
                      </a:lvl7pPr>
                      <a:lvl8pPr marL="3264336" algn="l" defTabSz="932667" rtl="0" eaLnBrk="1" latinLnBrk="0" hangingPunct="1">
                        <a:defRPr sz="1800" kern="1200">
                          <a:solidFill>
                            <a:schemeClr val="dk1"/>
                          </a:solidFill>
                          <a:latin typeface="Segoe UI"/>
                        </a:defRPr>
                      </a:lvl8pPr>
                      <a:lvl9pPr marL="3730670" algn="l" defTabSz="932667" rtl="0" eaLnBrk="1" latinLnBrk="0" hangingPunct="1">
                        <a:defRPr sz="1800" kern="1200">
                          <a:solidFill>
                            <a:schemeClr val="dk1"/>
                          </a:solidFill>
                          <a:latin typeface="Segoe UI"/>
                        </a:defRPr>
                      </a:lvl9p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BizTalk Services</a:t>
                      </a:r>
                    </a:p>
                  </a:txBody>
                  <a:tcPr marL="861659" marR="43083" marT="43083" marB="43083" anchor="ctr">
                    <a:lnL w="12700" cap="flat" cmpd="sng" algn="ctr">
                      <a:solidFill>
                        <a:srgbClr val="FFFFFF"/>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8D7"/>
                    </a:solidFill>
                  </a:tcPr>
                </a:tc>
                <a:extLst>
                  <a:ext uri="{0D108BD9-81ED-4DB2-BD59-A6C34878D82A}">
                    <a16:rowId xmlns:a16="http://schemas.microsoft.com/office/drawing/2014/main" xmlns="" val="10005"/>
                  </a:ext>
                </a:extLst>
              </a:tr>
            </a:tbl>
          </a:graphicData>
        </a:graphic>
      </p:graphicFrame>
      <p:grpSp>
        <p:nvGrpSpPr>
          <p:cNvPr id="3" name="Group 2"/>
          <p:cNvGrpSpPr>
            <a:grpSpLocks noChangeAspect="1"/>
          </p:cNvGrpSpPr>
          <p:nvPr/>
        </p:nvGrpSpPr>
        <p:grpSpPr>
          <a:xfrm>
            <a:off x="980098" y="1818216"/>
            <a:ext cx="857276" cy="619142"/>
            <a:chOff x="5893817" y="-2363993"/>
            <a:chExt cx="1589176" cy="1147736"/>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1521" y="-2363993"/>
              <a:ext cx="190326" cy="365760"/>
            </a:xfrm>
            <a:prstGeom prst="rect">
              <a:avLst/>
            </a:prstGeom>
          </p:spPr>
        </p:pic>
        <p:grpSp>
          <p:nvGrpSpPr>
            <p:cNvPr id="5" name="Group 4"/>
            <p:cNvGrpSpPr>
              <a:grpSpLocks noChangeAspect="1"/>
            </p:cNvGrpSpPr>
            <p:nvPr/>
          </p:nvGrpSpPr>
          <p:grpSpPr>
            <a:xfrm>
              <a:off x="6051365" y="-2363988"/>
              <a:ext cx="1149652" cy="1147731"/>
              <a:chOff x="2475317" y="-6877877"/>
              <a:chExt cx="1493848" cy="1490961"/>
            </a:xfrm>
          </p:grpSpPr>
          <p:sp>
            <p:nvSpPr>
              <p:cNvPr id="10" name="Round Same Side Corner Rectangle 11"/>
              <p:cNvSpPr/>
              <p:nvPr/>
            </p:nvSpPr>
            <p:spPr>
              <a:xfrm>
                <a:off x="2475317" y="-6877877"/>
                <a:ext cx="564521" cy="361777"/>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marL="0" marR="0" lvl="0" indent="0" algn="ctr" defTabSz="69884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sym typeface="Segoe UI" panose="020B0502040204020203" pitchFamily="34" charset="0"/>
                </a:endParaRPr>
              </a:p>
            </p:txBody>
          </p:sp>
          <p:sp>
            <p:nvSpPr>
              <p:cNvPr id="11" name="Trapezoid 12"/>
              <p:cNvSpPr/>
              <p:nvPr/>
            </p:nvSpPr>
            <p:spPr>
              <a:xfrm>
                <a:off x="3302774" y="-5591537"/>
                <a:ext cx="666391" cy="84126"/>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marL="0" marR="0" lvl="0" indent="0" algn="ctr" defTabSz="69884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sym typeface="Segoe UI" panose="020B0502040204020203" pitchFamily="34" charset="0"/>
                </a:endParaRPr>
              </a:p>
            </p:txBody>
          </p:sp>
          <p:sp>
            <p:nvSpPr>
              <p:cNvPr id="12" name="Rectangle 11"/>
              <p:cNvSpPr/>
              <p:nvPr/>
            </p:nvSpPr>
            <p:spPr>
              <a:xfrm>
                <a:off x="3265064" y="-5414348"/>
                <a:ext cx="665797" cy="27432"/>
              </a:xfrm>
              <a:prstGeom prst="rect">
                <a:avLst/>
              </a:prstGeom>
              <a:solidFill>
                <a:srgbClr val="FFFFFF"/>
              </a:solidFill>
              <a:ln w="25400" cap="flat" cmpd="sng" algn="ctr">
                <a:noFill/>
                <a:prstDash val="solid"/>
              </a:ln>
              <a:effectLst/>
            </p:spPr>
            <p:txBody>
              <a:bodyPr rtlCol="0" anchor="ctr"/>
              <a:lstStyle/>
              <a:p>
                <a:pPr marL="0" marR="0" lvl="0" indent="0" algn="ctr" defTabSz="69884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sym typeface="Segoe UI" panose="020B0502040204020203" pitchFamily="34" charset="0"/>
                </a:endParaRPr>
              </a:p>
            </p:txBody>
          </p:sp>
        </p:grpSp>
        <p:sp>
          <p:nvSpPr>
            <p:cNvPr id="6" name="Rounded Rectangle 6"/>
            <p:cNvSpPr>
              <a:spLocks noChangeAspect="1"/>
            </p:cNvSpPr>
            <p:nvPr/>
          </p:nvSpPr>
          <p:spPr bwMode="auto">
            <a:xfrm rot="16200000">
              <a:off x="6950542" y="-2438448"/>
              <a:ext cx="349866" cy="509437"/>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68548" tIns="34273" rIns="68548" bIns="34273" numCol="1" rtlCol="0" anchor="ctr" anchorCtr="0" compatLnSpc="1">
              <a:prstTxWarp prst="textNoShape">
                <a:avLst/>
              </a:prstTxWarp>
            </a:bodyPr>
            <a:lstStyle/>
            <a:p>
              <a:pPr marL="0" marR="0" lvl="0" indent="0" algn="ctr" defTabSz="61656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Segoe UI Light" panose="020B0502040204020203" pitchFamily="34" charset="0"/>
                <a:sym typeface="Segoe UI Light" panose="020B0502040204020203" pitchFamily="34" charset="0"/>
              </a:endParaRPr>
            </a:p>
          </p:txBody>
        </p:sp>
        <p:pic>
          <p:nvPicPr>
            <p:cNvPr id="7" name="Picture 2" descr="\\MAGNUM\Projects\Microsoft\Cloud Power FY12\Design\ICONS_PNG\Next_Gen_Application.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5893817" y="-2050668"/>
              <a:ext cx="640080" cy="640079"/>
            </a:xfrm>
            <a:prstGeom prst="rect">
              <a:avLst/>
            </a:prstGeom>
            <a:noFill/>
          </p:spPr>
        </p:pic>
        <p:pic>
          <p:nvPicPr>
            <p:cNvPr id="8" name="Picture 24" descr="E:\Eric Suchiang FD\Icons\Metro Icon\Metro icons ALL WHITE\cct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51473" y="-1979040"/>
              <a:ext cx="731520" cy="403482"/>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noChangeAspect="1"/>
            </p:cNvSpPr>
            <p:nvPr/>
          </p:nvSpPr>
          <p:spPr bwMode="auto">
            <a:xfrm flipH="1">
              <a:off x="6520288" y="-1953486"/>
              <a:ext cx="304147" cy="445714"/>
            </a:xfrm>
            <a:custGeom>
              <a:avLst/>
              <a:gdLst/>
              <a:ahLst/>
              <a:cxnLst/>
              <a:rect l="l" t="t" r="r" b="b"/>
              <a:pathLst>
                <a:path w="739747" h="1113745">
                  <a:moveTo>
                    <a:pt x="580449" y="183754"/>
                  </a:moveTo>
                  <a:lnTo>
                    <a:pt x="608377" y="183754"/>
                  </a:lnTo>
                  <a:cubicBezTo>
                    <a:pt x="612233" y="183754"/>
                    <a:pt x="615359" y="186880"/>
                    <a:pt x="615359" y="190736"/>
                  </a:cubicBezTo>
                  <a:lnTo>
                    <a:pt x="615359" y="243798"/>
                  </a:lnTo>
                  <a:cubicBezTo>
                    <a:pt x="615359" y="247654"/>
                    <a:pt x="612233" y="250780"/>
                    <a:pt x="608377" y="250780"/>
                  </a:cubicBezTo>
                  <a:lnTo>
                    <a:pt x="580449" y="250780"/>
                  </a:lnTo>
                  <a:cubicBezTo>
                    <a:pt x="576593" y="250780"/>
                    <a:pt x="573467" y="247654"/>
                    <a:pt x="573467" y="243798"/>
                  </a:cubicBezTo>
                  <a:lnTo>
                    <a:pt x="573467" y="190736"/>
                  </a:lnTo>
                  <a:cubicBezTo>
                    <a:pt x="573467" y="186880"/>
                    <a:pt x="576593" y="183754"/>
                    <a:pt x="580449" y="183754"/>
                  </a:cubicBezTo>
                  <a:close/>
                  <a:moveTo>
                    <a:pt x="425201" y="49190"/>
                  </a:moveTo>
                  <a:lnTo>
                    <a:pt x="413467" y="958610"/>
                  </a:lnTo>
                  <a:lnTo>
                    <a:pt x="51654" y="872558"/>
                  </a:lnTo>
                  <a:lnTo>
                    <a:pt x="55565" y="51146"/>
                  </a:lnTo>
                  <a:close/>
                  <a:moveTo>
                    <a:pt x="565200" y="20779"/>
                  </a:moveTo>
                  <a:lnTo>
                    <a:pt x="565200" y="995333"/>
                  </a:lnTo>
                  <a:lnTo>
                    <a:pt x="621304" y="987021"/>
                  </a:lnTo>
                  <a:lnTo>
                    <a:pt x="625460" y="20779"/>
                  </a:lnTo>
                  <a:close/>
                  <a:moveTo>
                    <a:pt x="681565" y="0"/>
                  </a:moveTo>
                  <a:lnTo>
                    <a:pt x="677409" y="1005723"/>
                  </a:lnTo>
                  <a:lnTo>
                    <a:pt x="627538" y="1011957"/>
                  </a:lnTo>
                  <a:lnTo>
                    <a:pt x="627538" y="1022346"/>
                  </a:lnTo>
                  <a:lnTo>
                    <a:pt x="739747" y="1061827"/>
                  </a:lnTo>
                  <a:lnTo>
                    <a:pt x="669097" y="1070139"/>
                  </a:lnTo>
                  <a:cubicBezTo>
                    <a:pt x="592617" y="1050415"/>
                    <a:pt x="552151" y="1057209"/>
                    <a:pt x="515329" y="1090918"/>
                  </a:cubicBezTo>
                  <a:lnTo>
                    <a:pt x="422658" y="1113745"/>
                  </a:lnTo>
                  <a:lnTo>
                    <a:pt x="409354" y="1068061"/>
                  </a:lnTo>
                  <a:cubicBezTo>
                    <a:pt x="306312" y="1018127"/>
                    <a:pt x="187349" y="984387"/>
                    <a:pt x="81040" y="978710"/>
                  </a:cubicBezTo>
                  <a:lnTo>
                    <a:pt x="0" y="984943"/>
                  </a:lnTo>
                  <a:lnTo>
                    <a:pt x="72728" y="945463"/>
                  </a:lnTo>
                  <a:lnTo>
                    <a:pt x="108053" y="937151"/>
                  </a:lnTo>
                  <a:lnTo>
                    <a:pt x="108053" y="922605"/>
                  </a:lnTo>
                  <a:lnTo>
                    <a:pt x="64416" y="912216"/>
                  </a:lnTo>
                  <a:lnTo>
                    <a:pt x="64483" y="897455"/>
                  </a:lnTo>
                  <a:lnTo>
                    <a:pt x="441070" y="987021"/>
                  </a:lnTo>
                  <a:lnTo>
                    <a:pt x="453538" y="20779"/>
                  </a:lnTo>
                  <a:lnTo>
                    <a:pt x="68477" y="22817"/>
                  </a:lnTo>
                  <a:lnTo>
                    <a:pt x="68572" y="2078"/>
                  </a:lnTo>
                  <a:close/>
                </a:path>
              </a:pathLst>
            </a:custGeom>
            <a:solidFill>
              <a:srgbClr val="FFFFFF"/>
            </a:solidFill>
            <a:ln w="12700" cap="flat" cmpd="sng" algn="ctr">
              <a:noFill/>
              <a:prstDash val="solid"/>
              <a:headEnd type="none" w="med" len="med"/>
              <a:tailEnd type="none" w="med" len="med"/>
            </a:ln>
            <a:effectLst/>
          </p:spPr>
          <p:txBody>
            <a:bodyPr vert="horz" wrap="none" lIns="67201" tIns="33601" rIns="67201" bIns="33601" numCol="1" rtlCol="0" anchor="ctr" anchorCtr="0" compatLnSpc="1">
              <a:prstTxWarp prst="textNoShape">
                <a:avLst/>
              </a:prstTxWarp>
            </a:bodyPr>
            <a:lstStyle/>
            <a:p>
              <a:pPr marL="0" marR="0" lvl="0" indent="0" algn="ctr" defTabSz="671355" eaLnBrk="1" fontAlgn="base" latinLnBrk="0" hangingPunct="1">
                <a:lnSpc>
                  <a:spcPct val="100000"/>
                </a:lnSpc>
                <a:spcBef>
                  <a:spcPct val="0"/>
                </a:spcBef>
                <a:spcAft>
                  <a:spcPct val="0"/>
                </a:spcAft>
                <a:buClrTx/>
                <a:buSzTx/>
                <a:buFontTx/>
                <a:buNone/>
                <a:tabLst/>
                <a:defRPr/>
              </a:pPr>
              <a:endParaRPr kumimoji="0" lang="en-US" sz="1275" b="0" i="0" u="none" strike="noStrike" kern="0" cap="none" spc="0" normalizeH="0" baseline="0" noProof="0" dirty="0">
                <a:ln>
                  <a:noFill/>
                </a:ln>
                <a:solidFill>
                  <a:srgbClr val="000000"/>
                </a:solidFill>
                <a:effectLst/>
                <a:uLnTx/>
                <a:uFillTx/>
              </a:endParaRPr>
            </a:p>
          </p:txBody>
        </p:sp>
      </p:grpSp>
      <p:grpSp>
        <p:nvGrpSpPr>
          <p:cNvPr id="13" name="Group 12"/>
          <p:cNvGrpSpPr>
            <a:grpSpLocks noChangeAspect="1"/>
          </p:cNvGrpSpPr>
          <p:nvPr/>
        </p:nvGrpSpPr>
        <p:grpSpPr>
          <a:xfrm>
            <a:off x="1110827" y="2653382"/>
            <a:ext cx="695399" cy="516592"/>
            <a:chOff x="5630249" y="-855090"/>
            <a:chExt cx="1258953" cy="935238"/>
          </a:xfrm>
          <a:solidFill>
            <a:srgbClr val="FFFFFF"/>
          </a:solidFill>
        </p:grpSpPr>
        <p:sp>
          <p:nvSpPr>
            <p:cNvPr id="14" name="Freeform 239"/>
            <p:cNvSpPr>
              <a:spLocks/>
            </p:cNvSpPr>
            <p:nvPr/>
          </p:nvSpPr>
          <p:spPr bwMode="auto">
            <a:xfrm>
              <a:off x="6536381" y="-810289"/>
              <a:ext cx="352821" cy="439918"/>
            </a:xfrm>
            <a:custGeom>
              <a:avLst/>
              <a:gdLst/>
              <a:ahLst/>
              <a:cxnLst/>
              <a:rect l="l" t="t" r="r" b="b"/>
              <a:pathLst>
                <a:path w="555609" h="711730">
                  <a:moveTo>
                    <a:pt x="11038" y="660302"/>
                  </a:moveTo>
                  <a:cubicBezTo>
                    <a:pt x="11053" y="660302"/>
                    <a:pt x="13887" y="660302"/>
                    <a:pt x="548250" y="660302"/>
                  </a:cubicBezTo>
                  <a:cubicBezTo>
                    <a:pt x="551930" y="660302"/>
                    <a:pt x="555609" y="663976"/>
                    <a:pt x="555609" y="671323"/>
                  </a:cubicBezTo>
                  <a:cubicBezTo>
                    <a:pt x="555609" y="671332"/>
                    <a:pt x="555609" y="671847"/>
                    <a:pt x="555609" y="704383"/>
                  </a:cubicBezTo>
                  <a:cubicBezTo>
                    <a:pt x="555609" y="708057"/>
                    <a:pt x="551930" y="711730"/>
                    <a:pt x="548250" y="711730"/>
                  </a:cubicBezTo>
                  <a:cubicBezTo>
                    <a:pt x="548235" y="711730"/>
                    <a:pt x="545395" y="711730"/>
                    <a:pt x="11038" y="711730"/>
                  </a:cubicBezTo>
                  <a:lnTo>
                    <a:pt x="0" y="704383"/>
                  </a:lnTo>
                  <a:cubicBezTo>
                    <a:pt x="0" y="704375"/>
                    <a:pt x="0" y="703860"/>
                    <a:pt x="0" y="671323"/>
                  </a:cubicBezTo>
                  <a:cubicBezTo>
                    <a:pt x="0" y="663976"/>
                    <a:pt x="3679" y="660302"/>
                    <a:pt x="11038" y="660302"/>
                  </a:cubicBezTo>
                  <a:close/>
                  <a:moveTo>
                    <a:pt x="176551" y="568466"/>
                  </a:moveTo>
                  <a:cubicBezTo>
                    <a:pt x="206005" y="583160"/>
                    <a:pt x="242823" y="590507"/>
                    <a:pt x="279641" y="590507"/>
                  </a:cubicBezTo>
                  <a:cubicBezTo>
                    <a:pt x="316459" y="590507"/>
                    <a:pt x="349595" y="583160"/>
                    <a:pt x="382732" y="568466"/>
                  </a:cubicBezTo>
                  <a:cubicBezTo>
                    <a:pt x="404822" y="601527"/>
                    <a:pt x="437959" y="627242"/>
                    <a:pt x="482140" y="649282"/>
                  </a:cubicBezTo>
                  <a:cubicBezTo>
                    <a:pt x="482124" y="649282"/>
                    <a:pt x="479561" y="649282"/>
                    <a:pt x="77142" y="649282"/>
                  </a:cubicBezTo>
                  <a:cubicBezTo>
                    <a:pt x="121323" y="627242"/>
                    <a:pt x="154460" y="601527"/>
                    <a:pt x="176551" y="568466"/>
                  </a:cubicBezTo>
                  <a:close/>
                  <a:moveTo>
                    <a:pt x="272261" y="221325"/>
                  </a:moveTo>
                  <a:lnTo>
                    <a:pt x="279642" y="221325"/>
                  </a:lnTo>
                  <a:cubicBezTo>
                    <a:pt x="334999" y="221325"/>
                    <a:pt x="379284" y="265615"/>
                    <a:pt x="379284" y="317285"/>
                  </a:cubicBezTo>
                  <a:cubicBezTo>
                    <a:pt x="379284" y="372647"/>
                    <a:pt x="334999" y="416936"/>
                    <a:pt x="279642" y="416936"/>
                  </a:cubicBezTo>
                  <a:cubicBezTo>
                    <a:pt x="224285" y="416936"/>
                    <a:pt x="179999" y="372647"/>
                    <a:pt x="179999" y="317285"/>
                  </a:cubicBezTo>
                  <a:cubicBezTo>
                    <a:pt x="179999" y="298831"/>
                    <a:pt x="187380" y="280378"/>
                    <a:pt x="194761" y="265615"/>
                  </a:cubicBezTo>
                  <a:cubicBezTo>
                    <a:pt x="194761" y="302522"/>
                    <a:pt x="220594" y="324667"/>
                    <a:pt x="250118" y="324667"/>
                  </a:cubicBezTo>
                  <a:cubicBezTo>
                    <a:pt x="279642" y="324667"/>
                    <a:pt x="305475" y="302522"/>
                    <a:pt x="305475" y="269305"/>
                  </a:cubicBezTo>
                  <a:cubicBezTo>
                    <a:pt x="305475" y="247161"/>
                    <a:pt x="290713" y="228707"/>
                    <a:pt x="272261" y="221325"/>
                  </a:cubicBezTo>
                  <a:close/>
                  <a:moveTo>
                    <a:pt x="277805" y="177015"/>
                  </a:moveTo>
                  <a:cubicBezTo>
                    <a:pt x="202284" y="177015"/>
                    <a:pt x="141063" y="238236"/>
                    <a:pt x="141063" y="313757"/>
                  </a:cubicBezTo>
                  <a:cubicBezTo>
                    <a:pt x="141063" y="389278"/>
                    <a:pt x="202284" y="450499"/>
                    <a:pt x="277805" y="450499"/>
                  </a:cubicBezTo>
                  <a:cubicBezTo>
                    <a:pt x="353326" y="450499"/>
                    <a:pt x="414547" y="389278"/>
                    <a:pt x="414547" y="313757"/>
                  </a:cubicBezTo>
                  <a:cubicBezTo>
                    <a:pt x="414547" y="238236"/>
                    <a:pt x="353326" y="177015"/>
                    <a:pt x="277805" y="177015"/>
                  </a:cubicBezTo>
                  <a:close/>
                  <a:moveTo>
                    <a:pt x="277805" y="67313"/>
                  </a:moveTo>
                  <a:cubicBezTo>
                    <a:pt x="413912" y="67313"/>
                    <a:pt x="524249" y="177650"/>
                    <a:pt x="524249" y="313757"/>
                  </a:cubicBezTo>
                  <a:cubicBezTo>
                    <a:pt x="524249" y="449864"/>
                    <a:pt x="413912" y="560201"/>
                    <a:pt x="277805" y="560201"/>
                  </a:cubicBezTo>
                  <a:cubicBezTo>
                    <a:pt x="141698" y="560201"/>
                    <a:pt x="31361" y="449864"/>
                    <a:pt x="31361" y="313757"/>
                  </a:cubicBezTo>
                  <a:cubicBezTo>
                    <a:pt x="31361" y="177650"/>
                    <a:pt x="141698" y="67313"/>
                    <a:pt x="277805" y="67313"/>
                  </a:cubicBezTo>
                  <a:close/>
                  <a:moveTo>
                    <a:pt x="279641" y="0"/>
                  </a:moveTo>
                  <a:cubicBezTo>
                    <a:pt x="338653" y="0"/>
                    <a:pt x="375536" y="29388"/>
                    <a:pt x="379224" y="29388"/>
                  </a:cubicBezTo>
                  <a:lnTo>
                    <a:pt x="382912" y="36735"/>
                  </a:lnTo>
                  <a:cubicBezTo>
                    <a:pt x="382917" y="36751"/>
                    <a:pt x="383137" y="37482"/>
                    <a:pt x="393977" y="73469"/>
                  </a:cubicBezTo>
                  <a:cubicBezTo>
                    <a:pt x="357095" y="55102"/>
                    <a:pt x="320212" y="47755"/>
                    <a:pt x="279641" y="47755"/>
                  </a:cubicBezTo>
                  <a:cubicBezTo>
                    <a:pt x="239070" y="47755"/>
                    <a:pt x="198500" y="55102"/>
                    <a:pt x="165305" y="73469"/>
                  </a:cubicBezTo>
                  <a:cubicBezTo>
                    <a:pt x="165310" y="73454"/>
                    <a:pt x="165529" y="72727"/>
                    <a:pt x="176370" y="36735"/>
                  </a:cubicBezTo>
                  <a:lnTo>
                    <a:pt x="180058" y="29388"/>
                  </a:lnTo>
                  <a:cubicBezTo>
                    <a:pt x="183747" y="29388"/>
                    <a:pt x="220629" y="0"/>
                    <a:pt x="279641" y="0"/>
                  </a:cubicBezTo>
                  <a:close/>
                </a:path>
              </a:pathLst>
            </a:custGeom>
            <a:grpFill/>
            <a:ln>
              <a:noFill/>
            </a:ln>
            <a:extLst/>
          </p:spPr>
          <p:txBody>
            <a:bodyPr vert="horz" wrap="square" lIns="68551" tIns="34275" rIns="68551" bIns="34275" numCol="1" anchor="t" anchorCtr="0" compatLnSpc="1">
              <a:prstTxWarp prst="textNoShape">
                <a:avLst/>
              </a:prstTxWarp>
            </a:bodyPr>
            <a:lstStyle/>
            <a:p>
              <a:pPr marL="0" marR="0" lvl="0" indent="0" algn="ctr" defTabSz="69884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endParaRPr>
            </a:p>
          </p:txBody>
        </p:sp>
        <p:sp>
          <p:nvSpPr>
            <p:cNvPr id="15" name="Round Same Side Corner Rectangle 26"/>
            <p:cNvSpPr>
              <a:spLocks noChangeAspect="1"/>
            </p:cNvSpPr>
            <p:nvPr/>
          </p:nvSpPr>
          <p:spPr bwMode="auto">
            <a:xfrm>
              <a:off x="6169585" y="-360487"/>
              <a:ext cx="240729" cy="403680"/>
            </a:xfrm>
            <a:custGeom>
              <a:avLst/>
              <a:gdLst/>
              <a:ahLst/>
              <a:cxnLst/>
              <a:rect l="l" t="t" r="r" b="b"/>
              <a:pathLst>
                <a:path w="1752600" h="3019424">
                  <a:moveTo>
                    <a:pt x="125916" y="2027200"/>
                  </a:moveTo>
                  <a:lnTo>
                    <a:pt x="125916" y="2164731"/>
                  </a:lnTo>
                  <a:lnTo>
                    <a:pt x="125916" y="2491833"/>
                  </a:lnTo>
                  <a:cubicBezTo>
                    <a:pt x="125916" y="2672486"/>
                    <a:pt x="272365" y="2818935"/>
                    <a:pt x="453018" y="2818935"/>
                  </a:cubicBezTo>
                  <a:lnTo>
                    <a:pt x="1281926" y="2818935"/>
                  </a:lnTo>
                  <a:cubicBezTo>
                    <a:pt x="1462579" y="2818935"/>
                    <a:pt x="1609028" y="2672486"/>
                    <a:pt x="1609028" y="2491833"/>
                  </a:cubicBezTo>
                  <a:cubicBezTo>
                    <a:pt x="1609028" y="2384143"/>
                    <a:pt x="1601776" y="2160419"/>
                    <a:pt x="1601623" y="2049869"/>
                  </a:cubicBezTo>
                  <a:lnTo>
                    <a:pt x="1616462" y="2045785"/>
                  </a:lnTo>
                  <a:lnTo>
                    <a:pt x="1601594" y="2045785"/>
                  </a:lnTo>
                  <a:lnTo>
                    <a:pt x="1601623" y="2049869"/>
                  </a:lnTo>
                  <a:cubicBezTo>
                    <a:pt x="1126071" y="2202699"/>
                    <a:pt x="536769" y="2180503"/>
                    <a:pt x="125916" y="2027200"/>
                  </a:cubicBezTo>
                  <a:close/>
                  <a:moveTo>
                    <a:pt x="1324773" y="1874254"/>
                  </a:moveTo>
                  <a:cubicBezTo>
                    <a:pt x="1312258" y="1874254"/>
                    <a:pt x="1302112" y="1884400"/>
                    <a:pt x="1302112" y="1896915"/>
                  </a:cubicBezTo>
                  <a:lnTo>
                    <a:pt x="1302112" y="1987559"/>
                  </a:lnTo>
                  <a:cubicBezTo>
                    <a:pt x="1302112" y="2000074"/>
                    <a:pt x="1312258" y="2010220"/>
                    <a:pt x="1324773" y="2010220"/>
                  </a:cubicBezTo>
                  <a:lnTo>
                    <a:pt x="1593801" y="2010220"/>
                  </a:lnTo>
                  <a:cubicBezTo>
                    <a:pt x="1606316" y="2010220"/>
                    <a:pt x="1616462" y="2000074"/>
                    <a:pt x="1616462" y="1987559"/>
                  </a:cubicBezTo>
                  <a:lnTo>
                    <a:pt x="1616462" y="1896915"/>
                  </a:lnTo>
                  <a:cubicBezTo>
                    <a:pt x="1616462" y="1884400"/>
                    <a:pt x="1606316" y="1874254"/>
                    <a:pt x="1593801" y="1874254"/>
                  </a:cubicBezTo>
                  <a:close/>
                  <a:moveTo>
                    <a:pt x="935186" y="1874254"/>
                  </a:moveTo>
                  <a:cubicBezTo>
                    <a:pt x="922671" y="1874254"/>
                    <a:pt x="912525" y="1884400"/>
                    <a:pt x="912525" y="1896915"/>
                  </a:cubicBezTo>
                  <a:lnTo>
                    <a:pt x="912525" y="1987559"/>
                  </a:lnTo>
                  <a:cubicBezTo>
                    <a:pt x="912525" y="2000074"/>
                    <a:pt x="922671" y="2010220"/>
                    <a:pt x="935186" y="2010220"/>
                  </a:cubicBezTo>
                  <a:lnTo>
                    <a:pt x="1204214" y="2010220"/>
                  </a:lnTo>
                  <a:cubicBezTo>
                    <a:pt x="1216729" y="2010220"/>
                    <a:pt x="1226875" y="2000074"/>
                    <a:pt x="1226875" y="1987559"/>
                  </a:cubicBezTo>
                  <a:lnTo>
                    <a:pt x="1226875" y="1896915"/>
                  </a:lnTo>
                  <a:cubicBezTo>
                    <a:pt x="1226875" y="1884400"/>
                    <a:pt x="1216729" y="1874254"/>
                    <a:pt x="1204214" y="1874254"/>
                  </a:cubicBezTo>
                  <a:close/>
                  <a:moveTo>
                    <a:pt x="545598" y="1874254"/>
                  </a:moveTo>
                  <a:cubicBezTo>
                    <a:pt x="533083" y="1874254"/>
                    <a:pt x="522937" y="1884400"/>
                    <a:pt x="522937" y="1896915"/>
                  </a:cubicBezTo>
                  <a:lnTo>
                    <a:pt x="522937" y="1987559"/>
                  </a:lnTo>
                  <a:cubicBezTo>
                    <a:pt x="522937" y="2000074"/>
                    <a:pt x="533083" y="2010220"/>
                    <a:pt x="545598" y="2010220"/>
                  </a:cubicBezTo>
                  <a:lnTo>
                    <a:pt x="814626" y="2010220"/>
                  </a:lnTo>
                  <a:cubicBezTo>
                    <a:pt x="827141" y="2010220"/>
                    <a:pt x="837287" y="2000074"/>
                    <a:pt x="837287" y="1987559"/>
                  </a:cubicBezTo>
                  <a:lnTo>
                    <a:pt x="837287" y="1896915"/>
                  </a:lnTo>
                  <a:cubicBezTo>
                    <a:pt x="837287" y="1884400"/>
                    <a:pt x="827141" y="1874254"/>
                    <a:pt x="814626" y="1874254"/>
                  </a:cubicBezTo>
                  <a:close/>
                  <a:moveTo>
                    <a:pt x="156010" y="1874254"/>
                  </a:moveTo>
                  <a:cubicBezTo>
                    <a:pt x="143495" y="1874254"/>
                    <a:pt x="133349" y="1884400"/>
                    <a:pt x="133349" y="1896915"/>
                  </a:cubicBezTo>
                  <a:lnTo>
                    <a:pt x="133349" y="1987559"/>
                  </a:lnTo>
                  <a:cubicBezTo>
                    <a:pt x="133349" y="2000074"/>
                    <a:pt x="143495" y="2010220"/>
                    <a:pt x="156010" y="2010220"/>
                  </a:cubicBezTo>
                  <a:lnTo>
                    <a:pt x="425038" y="2010220"/>
                  </a:lnTo>
                  <a:cubicBezTo>
                    <a:pt x="437553" y="2010220"/>
                    <a:pt x="447699" y="2000074"/>
                    <a:pt x="447699" y="1987559"/>
                  </a:cubicBezTo>
                  <a:lnTo>
                    <a:pt x="447699" y="1896915"/>
                  </a:lnTo>
                  <a:cubicBezTo>
                    <a:pt x="447699" y="1884400"/>
                    <a:pt x="437553" y="1874254"/>
                    <a:pt x="425038" y="1874254"/>
                  </a:cubicBezTo>
                  <a:close/>
                  <a:moveTo>
                    <a:pt x="0" y="1811356"/>
                  </a:moveTo>
                  <a:lnTo>
                    <a:pt x="1752600" y="1811356"/>
                  </a:lnTo>
                  <a:lnTo>
                    <a:pt x="1752600" y="2501115"/>
                  </a:lnTo>
                  <a:cubicBezTo>
                    <a:pt x="1752600" y="2787369"/>
                    <a:pt x="1520545" y="3019424"/>
                    <a:pt x="1234291" y="3019424"/>
                  </a:cubicBezTo>
                  <a:lnTo>
                    <a:pt x="518309" y="3019424"/>
                  </a:lnTo>
                  <a:cubicBezTo>
                    <a:pt x="232055" y="3019424"/>
                    <a:pt x="0" y="2787369"/>
                    <a:pt x="0" y="2501115"/>
                  </a:cubicBezTo>
                  <a:close/>
                  <a:moveTo>
                    <a:pt x="142875" y="676276"/>
                  </a:moveTo>
                  <a:lnTo>
                    <a:pt x="142875" y="1628776"/>
                  </a:lnTo>
                  <a:lnTo>
                    <a:pt x="1609725" y="1628776"/>
                  </a:lnTo>
                  <a:lnTo>
                    <a:pt x="1609725" y="676276"/>
                  </a:lnTo>
                  <a:close/>
                  <a:moveTo>
                    <a:pt x="699410" y="192089"/>
                  </a:moveTo>
                  <a:cubicBezTo>
                    <a:pt x="638133" y="192089"/>
                    <a:pt x="588459" y="241763"/>
                    <a:pt x="588459" y="303040"/>
                  </a:cubicBezTo>
                  <a:cubicBezTo>
                    <a:pt x="588459" y="303039"/>
                    <a:pt x="588459" y="303039"/>
                    <a:pt x="588459" y="303039"/>
                  </a:cubicBezTo>
                  <a:lnTo>
                    <a:pt x="588459" y="303040"/>
                  </a:lnTo>
                  <a:lnTo>
                    <a:pt x="588459" y="303040"/>
                  </a:lnTo>
                  <a:cubicBezTo>
                    <a:pt x="588459" y="364316"/>
                    <a:pt x="638133" y="413990"/>
                    <a:pt x="699410" y="413990"/>
                  </a:cubicBezTo>
                  <a:lnTo>
                    <a:pt x="1053190" y="413991"/>
                  </a:lnTo>
                  <a:cubicBezTo>
                    <a:pt x="1114467" y="413991"/>
                    <a:pt x="1164141" y="364317"/>
                    <a:pt x="1164141" y="303040"/>
                  </a:cubicBezTo>
                  <a:lnTo>
                    <a:pt x="1164142" y="303040"/>
                  </a:lnTo>
                  <a:cubicBezTo>
                    <a:pt x="1164142" y="241763"/>
                    <a:pt x="1114468" y="192089"/>
                    <a:pt x="1053191" y="192089"/>
                  </a:cubicBezTo>
                  <a:close/>
                  <a:moveTo>
                    <a:pt x="434978" y="0"/>
                  </a:moveTo>
                  <a:lnTo>
                    <a:pt x="1317622" y="0"/>
                  </a:lnTo>
                  <a:cubicBezTo>
                    <a:pt x="1557854" y="0"/>
                    <a:pt x="1752600" y="194746"/>
                    <a:pt x="1752600" y="434978"/>
                  </a:cubicBezTo>
                  <a:lnTo>
                    <a:pt x="1752600" y="1781175"/>
                  </a:lnTo>
                  <a:lnTo>
                    <a:pt x="0" y="1781175"/>
                  </a:lnTo>
                  <a:lnTo>
                    <a:pt x="0" y="434978"/>
                  </a:lnTo>
                  <a:cubicBezTo>
                    <a:pt x="0" y="194746"/>
                    <a:pt x="194746" y="0"/>
                    <a:pt x="434978"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8551" tIns="34275" rIns="34275" bIns="68551" numCol="1" spcCol="0" rtlCol="0" fromWordArt="0" anchor="b" anchorCtr="0" forceAA="0" compatLnSpc="1">
              <a:prstTxWarp prst="textNoShape">
                <a:avLst/>
              </a:prstTxWarp>
              <a:noAutofit/>
            </a:bodyPr>
            <a:lstStyle/>
            <a:p>
              <a:pPr marL="0" marR="0" lvl="0" indent="0" algn="ctr" defTabSz="684846" eaLnBrk="1" fontAlgn="base" latinLnBrk="0" hangingPunct="1">
                <a:lnSpc>
                  <a:spcPct val="100000"/>
                </a:lnSpc>
                <a:spcBef>
                  <a:spcPct val="0"/>
                </a:spcBef>
                <a:spcAft>
                  <a:spcPct val="0"/>
                </a:spcAft>
                <a:buClrTx/>
                <a:buSzTx/>
                <a:buFontTx/>
                <a:buNone/>
                <a:tabLst/>
                <a:defRPr/>
              </a:pPr>
              <a:endParaRPr kumimoji="0" lang="en-US" sz="750" b="0" i="0" u="none" strike="noStrike" kern="0" cap="none" spc="0" normalizeH="0" baseline="0" noProof="0" dirty="0">
                <a:ln>
                  <a:noFill/>
                </a:ln>
                <a:solidFill>
                  <a:srgbClr val="000000"/>
                </a:solidFill>
                <a:effectLst/>
                <a:uLnTx/>
                <a:uFillTx/>
                <a:ea typeface="Segoe UI" pitchFamily="34" charset="0"/>
                <a:cs typeface="Segoe UI" pitchFamily="34" charset="0"/>
              </a:endParaRPr>
            </a:p>
          </p:txBody>
        </p:sp>
        <p:pic>
          <p:nvPicPr>
            <p:cNvPr id="16" name="Picture 3" descr="C:\Users\chrisw\Desktop\Kinect Han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black">
            <a:xfrm>
              <a:off x="5630249" y="-354098"/>
              <a:ext cx="495792" cy="397290"/>
            </a:xfrm>
            <a:prstGeom prst="rect">
              <a:avLst/>
            </a:prstGeom>
            <a:noFill/>
            <a:extLst/>
          </p:spPr>
        </p:pic>
        <p:sp>
          <p:nvSpPr>
            <p:cNvPr id="17" name="Freeform 362"/>
            <p:cNvSpPr>
              <a:spLocks noChangeAspect="1"/>
            </p:cNvSpPr>
            <p:nvPr/>
          </p:nvSpPr>
          <p:spPr bwMode="auto">
            <a:xfrm rot="19207886">
              <a:off x="5709957" y="-855090"/>
              <a:ext cx="265470" cy="461887"/>
            </a:xfrm>
            <a:custGeom>
              <a:avLst/>
              <a:gdLst/>
              <a:ahLst/>
              <a:cxnLst/>
              <a:rect l="l" t="t" r="r" b="b"/>
              <a:pathLst>
                <a:path w="2319649" h="4146395">
                  <a:moveTo>
                    <a:pt x="721347" y="1393541"/>
                  </a:moveTo>
                  <a:lnTo>
                    <a:pt x="1004577" y="1630094"/>
                  </a:lnTo>
                  <a:lnTo>
                    <a:pt x="783124" y="1895244"/>
                  </a:lnTo>
                  <a:lnTo>
                    <a:pt x="499894" y="1658691"/>
                  </a:lnTo>
                  <a:close/>
                  <a:moveTo>
                    <a:pt x="221453" y="976031"/>
                  </a:moveTo>
                  <a:lnTo>
                    <a:pt x="504683" y="1212584"/>
                  </a:lnTo>
                  <a:lnTo>
                    <a:pt x="283230" y="1477734"/>
                  </a:lnTo>
                  <a:lnTo>
                    <a:pt x="0" y="1241181"/>
                  </a:lnTo>
                  <a:close/>
                  <a:moveTo>
                    <a:pt x="1119716" y="916564"/>
                  </a:moveTo>
                  <a:lnTo>
                    <a:pt x="1402946" y="1153118"/>
                  </a:lnTo>
                  <a:lnTo>
                    <a:pt x="1181493" y="1418268"/>
                  </a:lnTo>
                  <a:lnTo>
                    <a:pt x="898263" y="1181715"/>
                  </a:lnTo>
                  <a:close/>
                  <a:moveTo>
                    <a:pt x="619823" y="499054"/>
                  </a:moveTo>
                  <a:lnTo>
                    <a:pt x="903053" y="735607"/>
                  </a:lnTo>
                  <a:lnTo>
                    <a:pt x="681600" y="1000757"/>
                  </a:lnTo>
                  <a:lnTo>
                    <a:pt x="398370" y="764204"/>
                  </a:lnTo>
                  <a:close/>
                  <a:moveTo>
                    <a:pt x="1788219" y="1414996"/>
                  </a:moveTo>
                  <a:lnTo>
                    <a:pt x="1827007" y="1456492"/>
                  </a:lnTo>
                  <a:lnTo>
                    <a:pt x="1848826" y="1510192"/>
                  </a:lnTo>
                  <a:lnTo>
                    <a:pt x="1853674" y="1566334"/>
                  </a:lnTo>
                  <a:lnTo>
                    <a:pt x="1843977" y="1620034"/>
                  </a:lnTo>
                  <a:lnTo>
                    <a:pt x="1817310" y="1671294"/>
                  </a:lnTo>
                  <a:lnTo>
                    <a:pt x="1371242" y="2230266"/>
                  </a:lnTo>
                  <a:lnTo>
                    <a:pt x="1412455" y="2191212"/>
                  </a:lnTo>
                  <a:lnTo>
                    <a:pt x="1465789" y="2166802"/>
                  </a:lnTo>
                  <a:lnTo>
                    <a:pt x="1519123" y="2161920"/>
                  </a:lnTo>
                  <a:lnTo>
                    <a:pt x="1574882" y="2171684"/>
                  </a:lnTo>
                  <a:lnTo>
                    <a:pt x="1625792" y="2200975"/>
                  </a:lnTo>
                  <a:lnTo>
                    <a:pt x="1664580" y="2244912"/>
                  </a:lnTo>
                  <a:lnTo>
                    <a:pt x="1688823" y="2296171"/>
                  </a:lnTo>
                  <a:lnTo>
                    <a:pt x="1693672" y="2349872"/>
                  </a:lnTo>
                  <a:lnTo>
                    <a:pt x="1679126" y="2406013"/>
                  </a:lnTo>
                  <a:lnTo>
                    <a:pt x="1650035" y="2454832"/>
                  </a:lnTo>
                  <a:lnTo>
                    <a:pt x="1613670" y="2506091"/>
                  </a:lnTo>
                  <a:lnTo>
                    <a:pt x="1664580" y="2476800"/>
                  </a:lnTo>
                  <a:lnTo>
                    <a:pt x="1727611" y="2467036"/>
                  </a:lnTo>
                  <a:lnTo>
                    <a:pt x="1783370" y="2476800"/>
                  </a:lnTo>
                  <a:lnTo>
                    <a:pt x="1839128" y="2506091"/>
                  </a:lnTo>
                  <a:lnTo>
                    <a:pt x="1877917" y="2550028"/>
                  </a:lnTo>
                  <a:lnTo>
                    <a:pt x="1902160" y="2601288"/>
                  </a:lnTo>
                  <a:lnTo>
                    <a:pt x="1907008" y="2654988"/>
                  </a:lnTo>
                  <a:lnTo>
                    <a:pt x="1897311" y="2711129"/>
                  </a:lnTo>
                  <a:lnTo>
                    <a:pt x="1868220" y="2759948"/>
                  </a:lnTo>
                  <a:lnTo>
                    <a:pt x="1797916" y="2850262"/>
                  </a:lnTo>
                  <a:lnTo>
                    <a:pt x="1848825" y="2820971"/>
                  </a:lnTo>
                  <a:lnTo>
                    <a:pt x="1907008" y="2811207"/>
                  </a:lnTo>
                  <a:lnTo>
                    <a:pt x="1967616" y="2820971"/>
                  </a:lnTo>
                  <a:lnTo>
                    <a:pt x="2020950" y="2850262"/>
                  </a:lnTo>
                  <a:lnTo>
                    <a:pt x="2057314" y="2891758"/>
                  </a:lnTo>
                  <a:lnTo>
                    <a:pt x="2081557" y="2945459"/>
                  </a:lnTo>
                  <a:lnTo>
                    <a:pt x="2086406" y="3001600"/>
                  </a:lnTo>
                  <a:lnTo>
                    <a:pt x="2076708" y="3055300"/>
                  </a:lnTo>
                  <a:lnTo>
                    <a:pt x="2050041" y="3106560"/>
                  </a:lnTo>
                  <a:lnTo>
                    <a:pt x="1380939" y="3941357"/>
                  </a:lnTo>
                  <a:lnTo>
                    <a:pt x="1351848" y="3975530"/>
                  </a:lnTo>
                  <a:lnTo>
                    <a:pt x="1313059" y="4017026"/>
                  </a:lnTo>
                  <a:lnTo>
                    <a:pt x="1271846" y="4060963"/>
                  </a:lnTo>
                  <a:lnTo>
                    <a:pt x="1218512" y="4097577"/>
                  </a:lnTo>
                  <a:lnTo>
                    <a:pt x="1167602" y="4126868"/>
                  </a:lnTo>
                  <a:lnTo>
                    <a:pt x="1109420" y="4146395"/>
                  </a:lnTo>
                  <a:lnTo>
                    <a:pt x="1058510" y="4141514"/>
                  </a:lnTo>
                  <a:lnTo>
                    <a:pt x="1010024" y="4117104"/>
                  </a:lnTo>
                  <a:lnTo>
                    <a:pt x="973660" y="4090254"/>
                  </a:lnTo>
                  <a:lnTo>
                    <a:pt x="915477" y="4046317"/>
                  </a:lnTo>
                  <a:lnTo>
                    <a:pt x="850022" y="3990176"/>
                  </a:lnTo>
                  <a:lnTo>
                    <a:pt x="777293" y="3931593"/>
                  </a:lnTo>
                  <a:lnTo>
                    <a:pt x="697292" y="3865688"/>
                  </a:lnTo>
                  <a:lnTo>
                    <a:pt x="612442" y="3797343"/>
                  </a:lnTo>
                  <a:lnTo>
                    <a:pt x="532440" y="3731438"/>
                  </a:lnTo>
                  <a:lnTo>
                    <a:pt x="450015" y="3670415"/>
                  </a:lnTo>
                  <a:lnTo>
                    <a:pt x="379710" y="3611832"/>
                  </a:lnTo>
                  <a:lnTo>
                    <a:pt x="319104" y="3560573"/>
                  </a:lnTo>
                  <a:lnTo>
                    <a:pt x="270618" y="3521518"/>
                  </a:lnTo>
                  <a:lnTo>
                    <a:pt x="236678" y="3497108"/>
                  </a:lnTo>
                  <a:lnTo>
                    <a:pt x="190617" y="3445849"/>
                  </a:lnTo>
                  <a:lnTo>
                    <a:pt x="161525" y="3392148"/>
                  </a:lnTo>
                  <a:lnTo>
                    <a:pt x="151828" y="3336007"/>
                  </a:lnTo>
                  <a:lnTo>
                    <a:pt x="151828" y="3277425"/>
                  </a:lnTo>
                  <a:lnTo>
                    <a:pt x="156677" y="3221284"/>
                  </a:lnTo>
                  <a:lnTo>
                    <a:pt x="319104" y="2110661"/>
                  </a:lnTo>
                  <a:lnTo>
                    <a:pt x="333649" y="2052078"/>
                  </a:lnTo>
                  <a:lnTo>
                    <a:pt x="365165" y="2005701"/>
                  </a:lnTo>
                  <a:lnTo>
                    <a:pt x="413651" y="1976410"/>
                  </a:lnTo>
                  <a:lnTo>
                    <a:pt x="464561" y="1956882"/>
                  </a:lnTo>
                  <a:lnTo>
                    <a:pt x="522743" y="1956882"/>
                  </a:lnTo>
                  <a:lnTo>
                    <a:pt x="578502" y="1971528"/>
                  </a:lnTo>
                  <a:lnTo>
                    <a:pt x="622139" y="2005701"/>
                  </a:lnTo>
                  <a:lnTo>
                    <a:pt x="656079" y="2052078"/>
                  </a:lnTo>
                  <a:lnTo>
                    <a:pt x="673049" y="2105779"/>
                  </a:lnTo>
                  <a:lnTo>
                    <a:pt x="673049" y="2161921"/>
                  </a:lnTo>
                  <a:lnTo>
                    <a:pt x="612442" y="2601288"/>
                  </a:lnTo>
                  <a:lnTo>
                    <a:pt x="1531245" y="1441846"/>
                  </a:lnTo>
                  <a:lnTo>
                    <a:pt x="1574882" y="1405232"/>
                  </a:lnTo>
                  <a:lnTo>
                    <a:pt x="1625792" y="1380823"/>
                  </a:lnTo>
                  <a:lnTo>
                    <a:pt x="1683974" y="1375941"/>
                  </a:lnTo>
                  <a:lnTo>
                    <a:pt x="1734885" y="1385705"/>
                  </a:lnTo>
                  <a:close/>
                  <a:moveTo>
                    <a:pt x="2036419" y="835021"/>
                  </a:moveTo>
                  <a:lnTo>
                    <a:pt x="2319649" y="1071574"/>
                  </a:lnTo>
                  <a:lnTo>
                    <a:pt x="2098196" y="1336724"/>
                  </a:lnTo>
                  <a:lnTo>
                    <a:pt x="1814966" y="1100171"/>
                  </a:lnTo>
                  <a:close/>
                  <a:moveTo>
                    <a:pt x="1536525" y="417510"/>
                  </a:moveTo>
                  <a:lnTo>
                    <a:pt x="1819755" y="654063"/>
                  </a:lnTo>
                  <a:lnTo>
                    <a:pt x="1598302" y="919214"/>
                  </a:lnTo>
                  <a:lnTo>
                    <a:pt x="1315073" y="682661"/>
                  </a:lnTo>
                  <a:close/>
                  <a:moveTo>
                    <a:pt x="1036632" y="0"/>
                  </a:moveTo>
                  <a:lnTo>
                    <a:pt x="1319862" y="236553"/>
                  </a:lnTo>
                  <a:lnTo>
                    <a:pt x="1098409" y="501703"/>
                  </a:lnTo>
                  <a:lnTo>
                    <a:pt x="815179" y="265150"/>
                  </a:lnTo>
                  <a:close/>
                </a:path>
              </a:pathLst>
            </a:custGeom>
            <a:grpFill/>
            <a:ln w="0">
              <a:noFill/>
              <a:prstDash val="solid"/>
              <a:round/>
              <a:headEnd/>
              <a:tailEnd/>
            </a:ln>
          </p:spPr>
          <p:txBody>
            <a:bodyPr vert="horz" wrap="square" lIns="67203" tIns="33602" rIns="67203" bIns="33602" numCol="1" anchor="t" anchorCtr="0" compatLnSpc="1">
              <a:prstTxWarp prst="textNoShape">
                <a:avLst/>
              </a:prstTxWarp>
            </a:bodyPr>
            <a:lstStyle/>
            <a:p>
              <a:pPr marL="0" marR="0" lvl="0" indent="0" algn="ctr" defTabSz="671576" eaLnBrk="1" fontAlgn="auto" latinLnBrk="0" hangingPunct="1">
                <a:lnSpc>
                  <a:spcPct val="100000"/>
                </a:lnSpc>
                <a:spcBef>
                  <a:spcPts val="0"/>
                </a:spcBef>
                <a:spcAft>
                  <a:spcPts val="0"/>
                </a:spcAft>
                <a:buClrTx/>
                <a:buSzTx/>
                <a:buFontTx/>
                <a:buNone/>
                <a:tabLst/>
                <a:defRPr/>
              </a:pPr>
              <a:endParaRPr kumimoji="0" lang="en-US" sz="1275" b="0" i="0" u="none" strike="noStrike" kern="0" cap="none" spc="0" normalizeH="0" baseline="0" noProof="0" dirty="0">
                <a:ln>
                  <a:noFill/>
                </a:ln>
                <a:solidFill>
                  <a:srgbClr val="000000"/>
                </a:solidFill>
                <a:effectLst/>
                <a:uLnTx/>
                <a:uFillTx/>
              </a:endParaRPr>
            </a:p>
          </p:txBody>
        </p:sp>
        <p:sp>
          <p:nvSpPr>
            <p:cNvPr id="18" name="handheld"/>
            <p:cNvSpPr>
              <a:spLocks noChangeAspect="1"/>
            </p:cNvSpPr>
            <p:nvPr/>
          </p:nvSpPr>
          <p:spPr bwMode="auto">
            <a:xfrm>
              <a:off x="6068808" y="-810289"/>
              <a:ext cx="396090" cy="274321"/>
            </a:xfrm>
            <a:custGeom>
              <a:avLst/>
              <a:gdLst/>
              <a:ahLst/>
              <a:cxnLst/>
              <a:rect l="l" t="t" r="r" b="b"/>
              <a:pathLst>
                <a:path w="2953954" h="2046352">
                  <a:moveTo>
                    <a:pt x="2765016" y="1281519"/>
                  </a:moveTo>
                  <a:lnTo>
                    <a:pt x="2953954" y="1281519"/>
                  </a:lnTo>
                  <a:lnTo>
                    <a:pt x="2953954" y="2046352"/>
                  </a:lnTo>
                  <a:lnTo>
                    <a:pt x="2765016" y="2046352"/>
                  </a:lnTo>
                  <a:close/>
                  <a:moveTo>
                    <a:pt x="2620827" y="1281519"/>
                  </a:moveTo>
                  <a:lnTo>
                    <a:pt x="2712607" y="1281519"/>
                  </a:lnTo>
                  <a:lnTo>
                    <a:pt x="2712607" y="2046352"/>
                  </a:lnTo>
                  <a:lnTo>
                    <a:pt x="2620827" y="2046352"/>
                  </a:lnTo>
                  <a:close/>
                  <a:moveTo>
                    <a:pt x="2223114" y="1281519"/>
                  </a:moveTo>
                  <a:lnTo>
                    <a:pt x="2314894" y="1281519"/>
                  </a:lnTo>
                  <a:lnTo>
                    <a:pt x="2314894" y="2046352"/>
                  </a:lnTo>
                  <a:lnTo>
                    <a:pt x="2223114" y="2046352"/>
                  </a:lnTo>
                  <a:close/>
                  <a:moveTo>
                    <a:pt x="1923980" y="1281519"/>
                  </a:moveTo>
                  <a:lnTo>
                    <a:pt x="2015760" y="1281519"/>
                  </a:lnTo>
                  <a:lnTo>
                    <a:pt x="2015760" y="2046352"/>
                  </a:lnTo>
                  <a:lnTo>
                    <a:pt x="1923980" y="2046352"/>
                  </a:lnTo>
                  <a:close/>
                  <a:moveTo>
                    <a:pt x="1648639" y="1281519"/>
                  </a:moveTo>
                  <a:lnTo>
                    <a:pt x="1869590" y="1281519"/>
                  </a:lnTo>
                  <a:lnTo>
                    <a:pt x="1869590" y="2046352"/>
                  </a:lnTo>
                  <a:lnTo>
                    <a:pt x="1648639" y="2046352"/>
                  </a:lnTo>
                  <a:close/>
                  <a:moveTo>
                    <a:pt x="1531611" y="1281519"/>
                  </a:moveTo>
                  <a:lnTo>
                    <a:pt x="1621444" y="1281519"/>
                  </a:lnTo>
                  <a:lnTo>
                    <a:pt x="1621444" y="2046352"/>
                  </a:lnTo>
                  <a:lnTo>
                    <a:pt x="1531611" y="2046352"/>
                  </a:lnTo>
                  <a:close/>
                  <a:moveTo>
                    <a:pt x="0" y="0"/>
                  </a:moveTo>
                  <a:lnTo>
                    <a:pt x="2947156" y="0"/>
                  </a:lnTo>
                  <a:lnTo>
                    <a:pt x="2953954" y="363720"/>
                  </a:lnTo>
                  <a:lnTo>
                    <a:pt x="2648021" y="1009579"/>
                  </a:lnTo>
                  <a:lnTo>
                    <a:pt x="1407293" y="1009579"/>
                  </a:lnTo>
                  <a:lnTo>
                    <a:pt x="1233930" y="1346105"/>
                  </a:lnTo>
                  <a:lnTo>
                    <a:pt x="1094561" y="1305314"/>
                  </a:lnTo>
                  <a:lnTo>
                    <a:pt x="815822" y="2029356"/>
                  </a:lnTo>
                  <a:lnTo>
                    <a:pt x="370519" y="2046352"/>
                  </a:lnTo>
                  <a:lnTo>
                    <a:pt x="608467" y="1026575"/>
                  </a:lnTo>
                  <a:lnTo>
                    <a:pt x="0" y="1026575"/>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8551" tIns="34275" rIns="822610" bIns="34275" numCol="1" spcCol="0" rtlCol="0" fromWordArt="0" anchor="b" anchorCtr="0" forceAA="0" compatLnSpc="1">
              <a:prstTxWarp prst="textNoShape">
                <a:avLst/>
              </a:prstTxWarp>
              <a:noAutofit/>
            </a:bodyPr>
            <a:lstStyle/>
            <a:p>
              <a:pPr marL="0" marR="0" lvl="0" indent="0" defTabSz="684846" eaLnBrk="1" fontAlgn="base" latinLnBrk="0" hangingPunct="1">
                <a:lnSpc>
                  <a:spcPct val="100000"/>
                </a:lnSpc>
                <a:spcBef>
                  <a:spcPct val="0"/>
                </a:spcBef>
                <a:spcAft>
                  <a:spcPct val="0"/>
                </a:spcAft>
                <a:buClrTx/>
                <a:buSzTx/>
                <a:buFontTx/>
                <a:buNone/>
                <a:tabLst/>
                <a:defRPr/>
              </a:pPr>
              <a:endParaRPr kumimoji="0" lang="en-US" sz="1650" b="0" i="0" u="none" strike="noStrike" kern="0" cap="none" spc="-38" normalizeH="0" baseline="0" noProof="0" dirty="0">
                <a:ln>
                  <a:noFill/>
                </a:ln>
                <a:solidFill>
                  <a:srgbClr val="000000"/>
                </a:solidFill>
                <a:effectLst/>
                <a:uLnTx/>
                <a:uFillTx/>
                <a:latin typeface="Segoe UI Light"/>
                <a:ea typeface="Segoe UI" pitchFamily="34" charset="0"/>
                <a:cs typeface="Segoe UI" pitchFamily="34" charset="0"/>
              </a:endParaRPr>
            </a:p>
          </p:txBody>
        </p:sp>
        <p:sp>
          <p:nvSpPr>
            <p:cNvPr id="19" name="Freeform 86"/>
            <p:cNvSpPr>
              <a:spLocks noEditPoints="1"/>
            </p:cNvSpPr>
            <p:nvPr/>
          </p:nvSpPr>
          <p:spPr bwMode="black">
            <a:xfrm>
              <a:off x="6488062" y="-249940"/>
              <a:ext cx="328185" cy="330088"/>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1" tIns="34275" rIns="68551" bIns="34275" numCol="1" anchor="t" anchorCtr="0" compatLnSpc="1">
              <a:prstTxWarp prst="textNoShape">
                <a:avLst/>
              </a:prstTxWarp>
            </a:bodyPr>
            <a:lstStyle/>
            <a:p>
              <a:pPr marL="0" marR="0" lvl="0" indent="0" defTabSz="698813" eaLnBrk="1" fontAlgn="auto" latinLnBrk="0" hangingPunct="1">
                <a:lnSpc>
                  <a:spcPct val="100000"/>
                </a:lnSpc>
                <a:spcBef>
                  <a:spcPts val="0"/>
                </a:spcBef>
                <a:spcAft>
                  <a:spcPts val="0"/>
                </a:spcAft>
                <a:buClrTx/>
                <a:buSzTx/>
                <a:buFontTx/>
                <a:buNone/>
                <a:tabLst/>
                <a:defRPr/>
              </a:pPr>
              <a:endParaRPr kumimoji="0" lang="en-US" sz="1575" b="0" i="0" u="none" strike="noStrike" kern="0" cap="none" spc="0" normalizeH="0" baseline="0" noProof="0" dirty="0" smtClean="0">
                <a:ln>
                  <a:noFill/>
                </a:ln>
                <a:solidFill>
                  <a:srgbClr val="000000"/>
                </a:solidFill>
                <a:effectLst/>
                <a:uLnTx/>
                <a:uFillTx/>
              </a:endParaRPr>
            </a:p>
          </p:txBody>
        </p:sp>
      </p:grpSp>
      <p:grpSp>
        <p:nvGrpSpPr>
          <p:cNvPr id="20" name="Group 19"/>
          <p:cNvGrpSpPr/>
          <p:nvPr/>
        </p:nvGrpSpPr>
        <p:grpSpPr>
          <a:xfrm>
            <a:off x="1433266" y="3570069"/>
            <a:ext cx="552282" cy="335680"/>
            <a:chOff x="2012636" y="-279971"/>
            <a:chExt cx="734842" cy="447764"/>
          </a:xfrm>
          <a:solidFill>
            <a:srgbClr val="FFFFFF"/>
          </a:solidFill>
        </p:grpSpPr>
        <p:sp>
          <p:nvSpPr>
            <p:cNvPr id="21" name="Donut 100"/>
            <p:cNvSpPr>
              <a:spLocks noChangeAspect="1"/>
            </p:cNvSpPr>
            <p:nvPr/>
          </p:nvSpPr>
          <p:spPr bwMode="auto">
            <a:xfrm>
              <a:off x="2012636" y="-139831"/>
              <a:ext cx="643825" cy="307624"/>
            </a:xfrm>
            <a:custGeom>
              <a:avLst/>
              <a:gdLst/>
              <a:ahLst/>
              <a:cxnLst/>
              <a:rect l="l" t="t" r="r" b="b"/>
              <a:pathLst>
                <a:path w="6911584" h="2912616">
                  <a:moveTo>
                    <a:pt x="4928423" y="2274235"/>
                  </a:moveTo>
                  <a:cubicBezTo>
                    <a:pt x="4810900" y="2274235"/>
                    <a:pt x="4715629" y="2369506"/>
                    <a:pt x="4715629" y="2487029"/>
                  </a:cubicBezTo>
                  <a:cubicBezTo>
                    <a:pt x="4715629" y="2604552"/>
                    <a:pt x="4810900" y="2699823"/>
                    <a:pt x="4928423" y="2699823"/>
                  </a:cubicBezTo>
                  <a:cubicBezTo>
                    <a:pt x="5045946" y="2699823"/>
                    <a:pt x="5141217" y="2604552"/>
                    <a:pt x="5141217" y="2487029"/>
                  </a:cubicBezTo>
                  <a:cubicBezTo>
                    <a:pt x="5141217" y="2369506"/>
                    <a:pt x="5045946" y="2274235"/>
                    <a:pt x="4928423" y="2274235"/>
                  </a:cubicBezTo>
                  <a:close/>
                  <a:moveTo>
                    <a:pt x="813623" y="2274235"/>
                  </a:moveTo>
                  <a:cubicBezTo>
                    <a:pt x="696100" y="2274235"/>
                    <a:pt x="600829" y="2369506"/>
                    <a:pt x="600829" y="2487029"/>
                  </a:cubicBezTo>
                  <a:cubicBezTo>
                    <a:pt x="600829" y="2604552"/>
                    <a:pt x="696100" y="2699823"/>
                    <a:pt x="813623" y="2699823"/>
                  </a:cubicBezTo>
                  <a:cubicBezTo>
                    <a:pt x="931146" y="2699823"/>
                    <a:pt x="1026417" y="2604552"/>
                    <a:pt x="1026417" y="2487029"/>
                  </a:cubicBezTo>
                  <a:cubicBezTo>
                    <a:pt x="1026417" y="2369506"/>
                    <a:pt x="931146" y="2274235"/>
                    <a:pt x="813623" y="2274235"/>
                  </a:cubicBezTo>
                  <a:close/>
                  <a:moveTo>
                    <a:pt x="4928422" y="2061442"/>
                  </a:moveTo>
                  <a:cubicBezTo>
                    <a:pt x="5163467" y="2061442"/>
                    <a:pt x="5354009" y="2251984"/>
                    <a:pt x="5354009" y="2487029"/>
                  </a:cubicBezTo>
                  <a:cubicBezTo>
                    <a:pt x="5354009" y="2722074"/>
                    <a:pt x="5163467" y="2912616"/>
                    <a:pt x="4928422" y="2912616"/>
                  </a:cubicBezTo>
                  <a:cubicBezTo>
                    <a:pt x="4693377" y="2912616"/>
                    <a:pt x="4502835" y="2722074"/>
                    <a:pt x="4502835" y="2487029"/>
                  </a:cubicBezTo>
                  <a:cubicBezTo>
                    <a:pt x="4502835" y="2251984"/>
                    <a:pt x="4693377" y="2061442"/>
                    <a:pt x="4928422" y="2061442"/>
                  </a:cubicBezTo>
                  <a:close/>
                  <a:moveTo>
                    <a:pt x="813622" y="2061442"/>
                  </a:moveTo>
                  <a:cubicBezTo>
                    <a:pt x="1048667" y="2061442"/>
                    <a:pt x="1239209" y="2251984"/>
                    <a:pt x="1239209" y="2487029"/>
                  </a:cubicBezTo>
                  <a:cubicBezTo>
                    <a:pt x="1239209" y="2722074"/>
                    <a:pt x="1048667" y="2912616"/>
                    <a:pt x="813622" y="2912616"/>
                  </a:cubicBezTo>
                  <a:cubicBezTo>
                    <a:pt x="578577" y="2912616"/>
                    <a:pt x="388035" y="2722074"/>
                    <a:pt x="388035" y="2487029"/>
                  </a:cubicBezTo>
                  <a:cubicBezTo>
                    <a:pt x="388035" y="2251984"/>
                    <a:pt x="578577" y="2061442"/>
                    <a:pt x="813622" y="2061442"/>
                  </a:cubicBezTo>
                  <a:close/>
                  <a:moveTo>
                    <a:pt x="2036754" y="1611385"/>
                  </a:moveTo>
                  <a:cubicBezTo>
                    <a:pt x="2013445" y="1611385"/>
                    <a:pt x="1994550" y="1630280"/>
                    <a:pt x="1994550" y="1653589"/>
                  </a:cubicBezTo>
                  <a:lnTo>
                    <a:pt x="1994550" y="1854931"/>
                  </a:lnTo>
                  <a:cubicBezTo>
                    <a:pt x="1994550" y="1878240"/>
                    <a:pt x="2013445" y="1897135"/>
                    <a:pt x="2036754" y="1897135"/>
                  </a:cubicBezTo>
                  <a:lnTo>
                    <a:pt x="2066645" y="1897135"/>
                  </a:lnTo>
                  <a:cubicBezTo>
                    <a:pt x="2089954" y="1897135"/>
                    <a:pt x="2108849" y="1878240"/>
                    <a:pt x="2108849" y="1854931"/>
                  </a:cubicBezTo>
                  <a:lnTo>
                    <a:pt x="2108849" y="1653589"/>
                  </a:lnTo>
                  <a:cubicBezTo>
                    <a:pt x="2108849" y="1630280"/>
                    <a:pt x="2089954" y="1611385"/>
                    <a:pt x="2066645" y="1611385"/>
                  </a:cubicBezTo>
                  <a:close/>
                  <a:moveTo>
                    <a:pt x="1475440" y="727942"/>
                  </a:moveTo>
                  <a:cubicBezTo>
                    <a:pt x="1454397" y="727942"/>
                    <a:pt x="1437338" y="745001"/>
                    <a:pt x="1437338" y="766044"/>
                  </a:cubicBezTo>
                  <a:lnTo>
                    <a:pt x="1437338" y="1383960"/>
                  </a:lnTo>
                  <a:cubicBezTo>
                    <a:pt x="1437338" y="1405003"/>
                    <a:pt x="1454397" y="1422062"/>
                    <a:pt x="1475440" y="1422062"/>
                  </a:cubicBezTo>
                  <a:lnTo>
                    <a:pt x="2070748" y="1422062"/>
                  </a:lnTo>
                  <a:cubicBezTo>
                    <a:pt x="2091791" y="1422062"/>
                    <a:pt x="2108850" y="1405003"/>
                    <a:pt x="2108850" y="1383960"/>
                  </a:cubicBezTo>
                  <a:lnTo>
                    <a:pt x="2108850" y="766044"/>
                  </a:lnTo>
                  <a:cubicBezTo>
                    <a:pt x="2108850" y="745001"/>
                    <a:pt x="2091791" y="727942"/>
                    <a:pt x="2070748" y="727942"/>
                  </a:cubicBezTo>
                  <a:close/>
                  <a:moveTo>
                    <a:pt x="1119593" y="646850"/>
                  </a:moveTo>
                  <a:lnTo>
                    <a:pt x="732731" y="1335162"/>
                  </a:lnTo>
                  <a:lnTo>
                    <a:pt x="848287" y="1415549"/>
                  </a:lnTo>
                  <a:lnTo>
                    <a:pt x="1124617" y="1400476"/>
                  </a:lnTo>
                  <a:cubicBezTo>
                    <a:pt x="1122942" y="1150942"/>
                    <a:pt x="1121269" y="876287"/>
                    <a:pt x="1119593" y="646850"/>
                  </a:cubicBezTo>
                  <a:close/>
                  <a:moveTo>
                    <a:pt x="1397179" y="570778"/>
                  </a:moveTo>
                  <a:lnTo>
                    <a:pt x="2125675" y="570778"/>
                  </a:lnTo>
                  <a:cubicBezTo>
                    <a:pt x="2202933" y="570778"/>
                    <a:pt x="2252218" y="637545"/>
                    <a:pt x="2252218" y="717081"/>
                  </a:cubicBezTo>
                  <a:cubicBezTo>
                    <a:pt x="2253123" y="910308"/>
                    <a:pt x="2249578" y="2044608"/>
                    <a:pt x="2248259" y="2269890"/>
                  </a:cubicBezTo>
                  <a:cubicBezTo>
                    <a:pt x="2250483" y="2331108"/>
                    <a:pt x="2252033" y="2459994"/>
                    <a:pt x="2105231" y="2459767"/>
                  </a:cubicBezTo>
                  <a:lnTo>
                    <a:pt x="1635886" y="2456926"/>
                  </a:lnTo>
                  <a:cubicBezTo>
                    <a:pt x="1549301" y="2441989"/>
                    <a:pt x="1520317" y="2406126"/>
                    <a:pt x="1487860" y="2315192"/>
                  </a:cubicBezTo>
                  <a:cubicBezTo>
                    <a:pt x="1453241" y="2211444"/>
                    <a:pt x="1369113" y="2004793"/>
                    <a:pt x="1281013" y="1739585"/>
                  </a:cubicBezTo>
                  <a:cubicBezTo>
                    <a:pt x="1281013" y="1190396"/>
                    <a:pt x="1277309" y="1261690"/>
                    <a:pt x="1277309" y="712501"/>
                  </a:cubicBezTo>
                  <a:cubicBezTo>
                    <a:pt x="1277309" y="632964"/>
                    <a:pt x="1319921" y="570778"/>
                    <a:pt x="1397179" y="570778"/>
                  </a:cubicBezTo>
                  <a:close/>
                  <a:moveTo>
                    <a:pt x="1378516" y="531296"/>
                  </a:moveTo>
                  <a:cubicBezTo>
                    <a:pt x="1295800" y="531296"/>
                    <a:pt x="1250178" y="595968"/>
                    <a:pt x="1250178" y="678684"/>
                  </a:cubicBezTo>
                  <a:cubicBezTo>
                    <a:pt x="1250178" y="1249827"/>
                    <a:pt x="1254144" y="1175683"/>
                    <a:pt x="1254144" y="1746826"/>
                  </a:cubicBezTo>
                  <a:cubicBezTo>
                    <a:pt x="1348468" y="2022635"/>
                    <a:pt x="1438538" y="2237547"/>
                    <a:pt x="1475603" y="2345442"/>
                  </a:cubicBezTo>
                  <a:cubicBezTo>
                    <a:pt x="1510353" y="2440012"/>
                    <a:pt x="1541385" y="2477308"/>
                    <a:pt x="1634086" y="2492842"/>
                  </a:cubicBezTo>
                  <a:lnTo>
                    <a:pt x="2136588" y="2495797"/>
                  </a:lnTo>
                  <a:cubicBezTo>
                    <a:pt x="2293761" y="2496033"/>
                    <a:pt x="2292101" y="2361995"/>
                    <a:pt x="2289720" y="2298329"/>
                  </a:cubicBezTo>
                  <a:cubicBezTo>
                    <a:pt x="2291132" y="2064042"/>
                    <a:pt x="2294928" y="884398"/>
                    <a:pt x="2293959" y="683448"/>
                  </a:cubicBezTo>
                  <a:cubicBezTo>
                    <a:pt x="2293959" y="600732"/>
                    <a:pt x="2241192" y="531296"/>
                    <a:pt x="2158476" y="531296"/>
                  </a:cubicBezTo>
                  <a:close/>
                  <a:moveTo>
                    <a:pt x="1423549" y="416"/>
                  </a:moveTo>
                  <a:cubicBezTo>
                    <a:pt x="1438368" y="-304"/>
                    <a:pt x="1455791" y="-118"/>
                    <a:pt x="1476421" y="1183"/>
                  </a:cubicBezTo>
                  <a:lnTo>
                    <a:pt x="6481089" y="10105"/>
                  </a:lnTo>
                  <a:cubicBezTo>
                    <a:pt x="6632014" y="13345"/>
                    <a:pt x="6655620" y="51095"/>
                    <a:pt x="6655050" y="184063"/>
                  </a:cubicBezTo>
                  <a:lnTo>
                    <a:pt x="6646128" y="2374162"/>
                  </a:lnTo>
                  <a:lnTo>
                    <a:pt x="6863866" y="2378147"/>
                  </a:lnTo>
                  <a:cubicBezTo>
                    <a:pt x="6877434" y="2384454"/>
                    <a:pt x="6910051" y="2397906"/>
                    <a:pt x="6906950" y="2418501"/>
                  </a:cubicBezTo>
                  <a:cubicBezTo>
                    <a:pt x="6907670" y="2461406"/>
                    <a:pt x="6908389" y="2504311"/>
                    <a:pt x="6909109" y="2547216"/>
                  </a:cubicBezTo>
                  <a:cubicBezTo>
                    <a:pt x="6920218" y="2597501"/>
                    <a:pt x="6893227" y="2619210"/>
                    <a:pt x="6842424" y="2621870"/>
                  </a:cubicBezTo>
                  <a:lnTo>
                    <a:pt x="5499782" y="2628410"/>
                  </a:lnTo>
                  <a:cubicBezTo>
                    <a:pt x="5461124" y="2372676"/>
                    <a:pt x="5294599" y="2012863"/>
                    <a:pt x="4928839" y="2021784"/>
                  </a:cubicBezTo>
                  <a:cubicBezTo>
                    <a:pt x="4563079" y="2030705"/>
                    <a:pt x="4451567" y="2316177"/>
                    <a:pt x="4380199" y="2623950"/>
                  </a:cubicBezTo>
                  <a:lnTo>
                    <a:pt x="1413975" y="2606108"/>
                  </a:lnTo>
                  <a:cubicBezTo>
                    <a:pt x="1330713" y="2347400"/>
                    <a:pt x="1185005" y="2039627"/>
                    <a:pt x="816270" y="2030705"/>
                  </a:cubicBezTo>
                  <a:cubicBezTo>
                    <a:pt x="447535" y="2021783"/>
                    <a:pt x="361300" y="2329558"/>
                    <a:pt x="294392" y="2458912"/>
                  </a:cubicBezTo>
                  <a:cubicBezTo>
                    <a:pt x="271687" y="2479538"/>
                    <a:pt x="308514" y="2502545"/>
                    <a:pt x="226278" y="2520790"/>
                  </a:cubicBezTo>
                  <a:lnTo>
                    <a:pt x="55873" y="2516259"/>
                  </a:lnTo>
                  <a:cubicBezTo>
                    <a:pt x="16901" y="2506858"/>
                    <a:pt x="4125" y="2495077"/>
                    <a:pt x="3253" y="2459482"/>
                  </a:cubicBezTo>
                  <a:cubicBezTo>
                    <a:pt x="1084" y="2355022"/>
                    <a:pt x="5613" y="2226184"/>
                    <a:pt x="0" y="2146678"/>
                  </a:cubicBezTo>
                  <a:cubicBezTo>
                    <a:pt x="66060" y="2122888"/>
                    <a:pt x="36869" y="2094337"/>
                    <a:pt x="55304" y="2068166"/>
                  </a:cubicBezTo>
                  <a:lnTo>
                    <a:pt x="51749" y="1667628"/>
                  </a:lnTo>
                  <a:cubicBezTo>
                    <a:pt x="59172" y="1613788"/>
                    <a:pt x="45162" y="1555186"/>
                    <a:pt x="102591" y="1548972"/>
                  </a:cubicBezTo>
                  <a:lnTo>
                    <a:pt x="611087" y="1308106"/>
                  </a:lnTo>
                  <a:lnTo>
                    <a:pt x="1289081" y="77011"/>
                  </a:lnTo>
                  <a:cubicBezTo>
                    <a:pt x="1343722" y="54894"/>
                    <a:pt x="1319816" y="5457"/>
                    <a:pt x="1423549" y="416"/>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8551" tIns="34275" rIns="34275" bIns="68551" numCol="1" spcCol="0" rtlCol="0" fromWordArt="0" anchor="b" anchorCtr="0" forceAA="0" compatLnSpc="1">
              <a:prstTxWarp prst="textNoShape">
                <a:avLst/>
              </a:prstTxWarp>
              <a:noAutofit/>
            </a:bodyPr>
            <a:lstStyle/>
            <a:p>
              <a:pPr marL="0" marR="0" lvl="0" indent="0" algn="ctr" defTabSz="684846" eaLnBrk="1" fontAlgn="base" latinLnBrk="0" hangingPunct="1">
                <a:lnSpc>
                  <a:spcPct val="100000"/>
                </a:lnSpc>
                <a:spcBef>
                  <a:spcPct val="0"/>
                </a:spcBef>
                <a:spcAft>
                  <a:spcPct val="0"/>
                </a:spcAft>
                <a:buClrTx/>
                <a:buSzTx/>
                <a:buFontTx/>
                <a:buNone/>
                <a:tabLst/>
                <a:defRPr/>
              </a:pPr>
              <a:endParaRPr kumimoji="0" lang="en-US" sz="1350" b="0" i="0" u="none" strike="noStrike" kern="0" cap="none" spc="-38" normalizeH="0" baseline="0" noProof="0" dirty="0">
                <a:ln>
                  <a:noFill/>
                </a:ln>
                <a:solidFill>
                  <a:srgbClr val="000000"/>
                </a:solidFill>
                <a:effectLst/>
                <a:uLnTx/>
                <a:uFillTx/>
                <a:ea typeface="Segoe UI" pitchFamily="34" charset="0"/>
                <a:cs typeface="Segoe UI" pitchFamily="34" charset="0"/>
              </a:endParaRPr>
            </a:p>
          </p:txBody>
        </p:sp>
        <p:sp>
          <p:nvSpPr>
            <p:cNvPr id="22" name="Frame 5"/>
            <p:cNvSpPr>
              <a:spLocks noChangeAspect="1"/>
            </p:cNvSpPr>
            <p:nvPr/>
          </p:nvSpPr>
          <p:spPr bwMode="auto">
            <a:xfrm>
              <a:off x="2427352" y="-279971"/>
              <a:ext cx="320126" cy="32004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82261" tIns="41131" rIns="41131" bIns="82261" numCol="1" spcCol="0" rtlCol="0" fromWordArt="0" anchor="b" anchorCtr="0" forceAA="0" compatLnSpc="1">
              <a:prstTxWarp prst="textNoShape">
                <a:avLst/>
              </a:prstTxWarp>
              <a:noAutofit/>
            </a:bodyPr>
            <a:lstStyle/>
            <a:p>
              <a:pPr marL="0" marR="0" lvl="0" indent="0" algn="ctr" defTabSz="821816" eaLnBrk="1" fontAlgn="base" latinLnBrk="0" hangingPunct="1">
                <a:lnSpc>
                  <a:spcPct val="100000"/>
                </a:lnSpc>
                <a:spcBef>
                  <a:spcPct val="0"/>
                </a:spcBef>
                <a:spcAft>
                  <a:spcPct val="0"/>
                </a:spcAft>
                <a:buClrTx/>
                <a:buSzTx/>
                <a:buFontTx/>
                <a:buNone/>
                <a:tabLst/>
                <a:defRPr/>
              </a:pPr>
              <a:endParaRPr kumimoji="0" lang="en-US" sz="1800" b="0" i="0" u="none" strike="noStrike" kern="0" cap="none" spc="-45" normalizeH="0" baseline="0" noProof="0" dirty="0">
                <a:ln>
                  <a:noFill/>
                </a:ln>
                <a:solidFill>
                  <a:srgbClr val="000000"/>
                </a:solidFill>
                <a:effectLst/>
                <a:uLnTx/>
                <a:uFillTx/>
                <a:ea typeface="Segoe UI" pitchFamily="34" charset="0"/>
                <a:cs typeface="Segoe UI" pitchFamily="34" charset="0"/>
              </a:endParaRPr>
            </a:p>
          </p:txBody>
        </p:sp>
      </p:grpSp>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6462" y="3517478"/>
            <a:ext cx="479992" cy="479992"/>
          </a:xfrm>
          <a:prstGeom prst="rect">
            <a:avLst/>
          </a:prstGeom>
        </p:spPr>
      </p:pic>
      <p:pic>
        <p:nvPicPr>
          <p:cNvPr id="24" name="Picture 3"/>
          <p:cNvPicPr>
            <a:picLocks noChangeAspect="1"/>
          </p:cNvPicPr>
          <p:nvPr/>
        </p:nvPicPr>
        <p:blipFill>
          <a:blip r:embed="rId7">
            <a:biLevel thresh="25000"/>
            <a:extLst>
              <a:ext uri="{28A0092B-C50C-407E-A947-70E740481C1C}">
                <a14:useLocalDpi xmlns:a14="http://schemas.microsoft.com/office/drawing/2010/main"/>
              </a:ext>
            </a:extLst>
          </a:blip>
          <a:srcRect/>
          <a:stretch>
            <a:fillRect/>
          </a:stretch>
        </p:blipFill>
        <p:spPr bwMode="auto">
          <a:xfrm>
            <a:off x="4786386" y="1928593"/>
            <a:ext cx="423739" cy="44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p:cNvPicPr>
          <p:nvPr/>
        </p:nvPicPr>
        <p:blipFill>
          <a:blip r:embed="rId8">
            <a:biLevel thresh="25000"/>
            <a:extLst>
              <a:ext uri="{28A0092B-C50C-407E-A947-70E740481C1C}">
                <a14:useLocalDpi xmlns:a14="http://schemas.microsoft.com/office/drawing/2010/main"/>
              </a:ext>
            </a:extLst>
          </a:blip>
          <a:srcRect/>
          <a:stretch>
            <a:fillRect/>
          </a:stretch>
        </p:blipFill>
        <p:spPr bwMode="auto">
          <a:xfrm>
            <a:off x="4740565" y="2777967"/>
            <a:ext cx="451665" cy="39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0233" y="3418040"/>
            <a:ext cx="792325" cy="792325"/>
          </a:xfrm>
          <a:prstGeom prst="rect">
            <a:avLst/>
          </a:prstGeom>
        </p:spPr>
      </p:pic>
      <p:sp>
        <p:nvSpPr>
          <p:cNvPr id="27" name="TextBox 26"/>
          <p:cNvSpPr txBox="1"/>
          <p:nvPr/>
        </p:nvSpPr>
        <p:spPr>
          <a:xfrm>
            <a:off x="4795728" y="3726538"/>
            <a:ext cx="364848" cy="240136"/>
          </a:xfrm>
          <a:prstGeom prst="rect">
            <a:avLst/>
          </a:prstGeom>
          <a:noFill/>
          <a:ln>
            <a:noFill/>
            <a:headEnd type="none" w="med" len="med"/>
            <a:tailEnd type="none" w="med" len="med"/>
          </a:ln>
        </p:spPr>
        <p:txBody>
          <a:bodyPr wrap="square" lIns="0" tIns="0" rIns="0" bIns="0" rtlCol="0">
            <a:spAutoFit/>
          </a:bodyPr>
          <a:lstStyle/>
          <a:p>
            <a:pPr algn="ctr" defTabSz="699385"/>
            <a:r>
              <a:rPr lang="en-US" sz="1530" spc="-30" dirty="0">
                <a:solidFill>
                  <a:srgbClr val="4668C5"/>
                </a:solidFill>
                <a:ea typeface="Segoe UI" pitchFamily="34" charset="0"/>
                <a:cs typeface="Segoe UI" pitchFamily="34" charset="0"/>
              </a:rPr>
              <a:t>{  }</a:t>
            </a:r>
          </a:p>
        </p:txBody>
      </p:sp>
      <p:pic>
        <p:nvPicPr>
          <p:cNvPr id="28" name="Picture 2" descr="C:\Users\mitchellg\AppData\Local\Microsoft\Windows\Temporary Internet Files\Content.Outlook\DRES7FCJ\Storage_white (2).png"/>
          <p:cNvPicPr>
            <a:picLocks noChangeAspect="1" noChangeArrowheads="1"/>
          </p:cNvPicPr>
          <p:nvPr/>
        </p:nvPicPr>
        <p:blipFill>
          <a:blip r:embed="rId10" cstate="screen">
            <a:lum bright="100000"/>
            <a:extLst>
              <a:ext uri="{28A0092B-C50C-407E-A947-70E740481C1C}">
                <a14:useLocalDpi xmlns:a14="http://schemas.microsoft.com/office/drawing/2010/main"/>
              </a:ext>
            </a:extLst>
          </a:blip>
          <a:srcRect/>
          <a:stretch>
            <a:fillRect/>
          </a:stretch>
        </p:blipFill>
        <p:spPr bwMode="auto">
          <a:xfrm>
            <a:off x="4767333" y="4380404"/>
            <a:ext cx="472432" cy="472432"/>
          </a:xfrm>
          <a:prstGeom prst="rect">
            <a:avLst/>
          </a:prstGeom>
          <a:noFill/>
        </p:spPr>
      </p:pic>
      <p:pic>
        <p:nvPicPr>
          <p:cNvPr id="29" name="Picture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88387" y="1763766"/>
            <a:ext cx="753850" cy="753850"/>
          </a:xfrm>
          <a:prstGeom prst="rect">
            <a:avLst/>
          </a:prstGeom>
        </p:spPr>
      </p:pic>
      <p:pic>
        <p:nvPicPr>
          <p:cNvPr id="30" name="Picture 11"/>
          <p:cNvPicPr>
            <a:picLocks noChangeAspect="1"/>
          </p:cNvPicPr>
          <p:nvPr/>
        </p:nvPicPr>
        <p:blipFill>
          <a:blip r:embed="rId12">
            <a:biLevel thresh="25000"/>
            <a:extLst>
              <a:ext uri="{28A0092B-C50C-407E-A947-70E740481C1C}">
                <a14:useLocalDpi xmlns:a14="http://schemas.microsoft.com/office/drawing/2010/main"/>
              </a:ext>
            </a:extLst>
          </a:blip>
          <a:srcRect/>
          <a:stretch>
            <a:fillRect/>
          </a:stretch>
        </p:blipFill>
        <p:spPr bwMode="auto">
          <a:xfrm>
            <a:off x="9535450" y="1938914"/>
            <a:ext cx="429810" cy="42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3"/>
          <p:cNvPicPr>
            <a:picLocks noChangeAspect="1"/>
          </p:cNvPicPr>
          <p:nvPr/>
        </p:nvPicPr>
        <p:blipFill>
          <a:blip r:embed="rId13">
            <a:biLevel thresh="25000"/>
            <a:extLst>
              <a:ext uri="{28A0092B-C50C-407E-A947-70E740481C1C}">
                <a14:useLocalDpi xmlns:a14="http://schemas.microsoft.com/office/drawing/2010/main"/>
              </a:ext>
            </a:extLst>
          </a:blip>
          <a:srcRect/>
          <a:stretch>
            <a:fillRect/>
          </a:stretch>
        </p:blipFill>
        <p:spPr bwMode="auto">
          <a:xfrm>
            <a:off x="9601480" y="4423869"/>
            <a:ext cx="278041" cy="4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14" cstate="screen">
            <a:biLevel thresh="25000"/>
            <a:extLst>
              <a:ext uri="{28A0092B-C50C-407E-A947-70E740481C1C}">
                <a14:useLocalDpi xmlns:a14="http://schemas.microsoft.com/office/drawing/2010/main"/>
              </a:ext>
            </a:extLst>
          </a:blip>
          <a:stretch>
            <a:fillRect/>
          </a:stretch>
        </p:blipFill>
        <p:spPr>
          <a:xfrm>
            <a:off x="9575169" y="3600918"/>
            <a:ext cx="373876" cy="373876"/>
          </a:xfrm>
          <a:prstGeom prst="rect">
            <a:avLst/>
          </a:prstGeom>
        </p:spPr>
      </p:pic>
      <p:pic>
        <p:nvPicPr>
          <p:cNvPr id="33" name="Picture 32"/>
          <p:cNvPicPr>
            <a:picLocks noChangeAspect="1"/>
          </p:cNvPicPr>
          <p:nvPr/>
        </p:nvPicPr>
        <p:blipFill>
          <a:blip r:embed="rId15" cstate="screen">
            <a:biLevel thresh="25000"/>
            <a:extLst>
              <a:ext uri="{28A0092B-C50C-407E-A947-70E740481C1C}">
                <a14:useLocalDpi xmlns:a14="http://schemas.microsoft.com/office/drawing/2010/main"/>
              </a:ext>
            </a:extLst>
          </a:blip>
          <a:stretch>
            <a:fillRect/>
          </a:stretch>
        </p:blipFill>
        <p:spPr>
          <a:xfrm>
            <a:off x="7125552" y="4423869"/>
            <a:ext cx="479521" cy="479521"/>
          </a:xfrm>
          <a:prstGeom prst="rect">
            <a:avLst/>
          </a:prstGeom>
        </p:spPr>
      </p:pic>
      <p:pic>
        <p:nvPicPr>
          <p:cNvPr id="34" name="Picture 33"/>
          <p:cNvPicPr>
            <a:picLocks noChangeAspect="1"/>
          </p:cNvPicPr>
          <p:nvPr/>
        </p:nvPicPr>
        <p:blipFill>
          <a:blip r:embed="rId16" cstate="screen">
            <a:biLevel thresh="25000"/>
            <a:extLst>
              <a:ext uri="{28A0092B-C50C-407E-A947-70E740481C1C}">
                <a14:useLocalDpi xmlns:a14="http://schemas.microsoft.com/office/drawing/2010/main"/>
              </a:ext>
            </a:extLst>
          </a:blip>
          <a:stretch>
            <a:fillRect/>
          </a:stretch>
        </p:blipFill>
        <p:spPr>
          <a:xfrm>
            <a:off x="9535448" y="5307416"/>
            <a:ext cx="488038" cy="488038"/>
          </a:xfrm>
          <a:prstGeom prst="rect">
            <a:avLst/>
          </a:prstGeom>
        </p:spPr>
      </p:pic>
      <p:pic>
        <p:nvPicPr>
          <p:cNvPr id="35" name="Picture 34"/>
          <p:cNvPicPr>
            <a:picLocks noChangeAspect="1"/>
          </p:cNvPicPr>
          <p:nvPr/>
        </p:nvPicPr>
        <p:blipFill>
          <a:blip r:embed="rId17"/>
          <a:stretch>
            <a:fillRect/>
          </a:stretch>
        </p:blipFill>
        <p:spPr>
          <a:xfrm>
            <a:off x="7100403" y="2723832"/>
            <a:ext cx="529819" cy="529819"/>
          </a:xfrm>
          <a:prstGeom prst="rect">
            <a:avLst/>
          </a:prstGeom>
        </p:spPr>
      </p:pic>
      <p:pic>
        <p:nvPicPr>
          <p:cNvPr id="36" name="Picture 35"/>
          <p:cNvPicPr>
            <a:picLocks noChangeAspect="1"/>
          </p:cNvPicPr>
          <p:nvPr/>
        </p:nvPicPr>
        <p:blipFill>
          <a:blip r:embed="rId18"/>
          <a:stretch>
            <a:fillRect/>
          </a:stretch>
        </p:blipFill>
        <p:spPr>
          <a:xfrm>
            <a:off x="2348602" y="1789286"/>
            <a:ext cx="557267" cy="557267"/>
          </a:xfrm>
          <a:prstGeom prst="rect">
            <a:avLst/>
          </a:prstGeom>
        </p:spPr>
      </p:pic>
      <p:pic>
        <p:nvPicPr>
          <p:cNvPr id="37" name="Picture 36"/>
          <p:cNvPicPr>
            <a:picLocks noChangeAspect="1"/>
          </p:cNvPicPr>
          <p:nvPr/>
        </p:nvPicPr>
        <p:blipFill>
          <a:blip r:embed="rId19"/>
          <a:stretch>
            <a:fillRect/>
          </a:stretch>
        </p:blipFill>
        <p:spPr>
          <a:xfrm>
            <a:off x="7060007" y="3504121"/>
            <a:ext cx="610610" cy="610610"/>
          </a:xfrm>
          <a:prstGeom prst="rect">
            <a:avLst/>
          </a:prstGeom>
        </p:spPr>
      </p:pic>
      <p:pic>
        <p:nvPicPr>
          <p:cNvPr id="38" name="Picture 3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537116" y="2692888"/>
            <a:ext cx="428144" cy="450900"/>
          </a:xfrm>
          <a:prstGeom prst="rect">
            <a:avLst/>
          </a:prstGeom>
        </p:spPr>
      </p:pic>
      <p:pic>
        <p:nvPicPr>
          <p:cNvPr id="39" name="Picture 38"/>
          <p:cNvPicPr>
            <a:picLocks noChangeAspect="1"/>
          </p:cNvPicPr>
          <p:nvPr/>
        </p:nvPicPr>
        <p:blipFill>
          <a:blip r:embed="rId21">
            <a:biLevel thresh="25000"/>
          </a:blip>
          <a:stretch>
            <a:fillRect/>
          </a:stretch>
        </p:blipFill>
        <p:spPr>
          <a:xfrm>
            <a:off x="7112921" y="5323427"/>
            <a:ext cx="427094" cy="375644"/>
          </a:xfrm>
          <a:prstGeom prst="rect">
            <a:avLst/>
          </a:prstGeom>
        </p:spPr>
      </p:pic>
      <p:pic>
        <p:nvPicPr>
          <p:cNvPr id="40" name="Picture 39"/>
          <p:cNvPicPr>
            <a:picLocks noChangeAspect="1"/>
          </p:cNvPicPr>
          <p:nvPr/>
        </p:nvPicPr>
        <p:blipFill>
          <a:blip r:embed="rId21">
            <a:biLevel thresh="25000"/>
          </a:blip>
          <a:stretch>
            <a:fillRect/>
          </a:stretch>
        </p:blipFill>
        <p:spPr>
          <a:xfrm>
            <a:off x="7254167" y="5511249"/>
            <a:ext cx="427094" cy="375644"/>
          </a:xfrm>
          <a:prstGeom prst="rect">
            <a:avLst/>
          </a:prstGeom>
        </p:spPr>
      </p:pic>
    </p:spTree>
    <p:extLst>
      <p:ext uri="{BB962C8B-B14F-4D97-AF65-F5344CB8AC3E}">
        <p14:creationId xmlns:p14="http://schemas.microsoft.com/office/powerpoint/2010/main" val="1662821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1+#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1+#ppt_w/2"/>
                                          </p:val>
                                        </p:tav>
                                        <p:tav tm="100000">
                                          <p:val>
                                            <p:strVal val="#ppt_x"/>
                                          </p:val>
                                        </p:tav>
                                      </p:tavLst>
                                    </p:anim>
                                    <p:anim calcmode="lin" valueType="num">
                                      <p:cBhvr additive="base">
                                        <p:cTn id="60" dur="500" fill="hold"/>
                                        <p:tgtEl>
                                          <p:spTgt spid="26"/>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1+#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1+#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1+#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1+#ppt_w/2"/>
                                          </p:val>
                                        </p:tav>
                                        <p:tav tm="100000">
                                          <p:val>
                                            <p:strVal val="#ppt_x"/>
                                          </p:val>
                                        </p:tav>
                                      </p:tavLst>
                                    </p:anim>
                                    <p:anim calcmode="lin" valueType="num">
                                      <p:cBhvr additive="base">
                                        <p:cTn id="76" dur="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1+#ppt_w/2"/>
                                          </p:val>
                                        </p:tav>
                                        <p:tav tm="100000">
                                          <p:val>
                                            <p:strVal val="#ppt_x"/>
                                          </p:val>
                                        </p:tav>
                                      </p:tavLst>
                                    </p:anim>
                                    <p:anim calcmode="lin" valueType="num">
                                      <p:cBhvr additive="base">
                                        <p:cTn id="80" dur="500" fill="hold"/>
                                        <p:tgtEl>
                                          <p:spTgt spid="37"/>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1+#ppt_w/2"/>
                                          </p:val>
                                        </p:tav>
                                        <p:tav tm="100000">
                                          <p:val>
                                            <p:strVal val="#ppt_x"/>
                                          </p:val>
                                        </p:tav>
                                      </p:tavLst>
                                    </p:anim>
                                    <p:anim calcmode="lin" valueType="num">
                                      <p:cBhvr additive="base">
                                        <p:cTn id="84" dur="500" fill="hold"/>
                                        <p:tgtEl>
                                          <p:spTgt spid="39"/>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1+#ppt_w/2"/>
                                          </p:val>
                                        </p:tav>
                                        <p:tav tm="100000">
                                          <p:val>
                                            <p:strVal val="#ppt_x"/>
                                          </p:val>
                                        </p:tav>
                                      </p:tavLst>
                                    </p:anim>
                                    <p:anim calcmode="lin" valueType="num">
                                      <p:cBhvr additive="base">
                                        <p:cTn id="88" dur="500" fill="hold"/>
                                        <p:tgtEl>
                                          <p:spTgt spid="38"/>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1+#ppt_w/2"/>
                                          </p:val>
                                        </p:tav>
                                        <p:tav tm="100000">
                                          <p:val>
                                            <p:strVal val="#ppt_x"/>
                                          </p:val>
                                        </p:tav>
                                      </p:tavLst>
                                    </p:anim>
                                    <p:anim calcmode="lin" valueType="num">
                                      <p:cBhvr additive="base">
                                        <p:cTn id="9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Heterogeneous Client Libraries</a:t>
            </a:r>
          </a:p>
        </p:txBody>
      </p:sp>
      <p:sp>
        <p:nvSpPr>
          <p:cNvPr id="3" name="Content Placeholder 2"/>
          <p:cNvSpPr>
            <a:spLocks noGrp="1"/>
          </p:cNvSpPr>
          <p:nvPr>
            <p:ph sz="quarter" idx="10"/>
          </p:nvPr>
        </p:nvSpPr>
        <p:spPr>
          <a:xfrm>
            <a:off x="316865" y="1481138"/>
            <a:ext cx="11085948" cy="5416868"/>
          </a:xfrm>
        </p:spPr>
        <p:txBody>
          <a:bodyPr/>
          <a:lstStyle/>
          <a:p>
            <a:r>
              <a:rPr lang="en-US" dirty="0"/>
              <a:t>Multi-platform, multi-language client libraries reduce the friction in connecting your disparate sensors and line-of-business assets to Azure Event Hubs. </a:t>
            </a:r>
          </a:p>
          <a:p>
            <a:r>
              <a:rPr lang="en-US" dirty="0"/>
              <a:t>Clients securely send AMQP telemetry via TLS directly to the cloud or via gateways.</a:t>
            </a:r>
          </a:p>
          <a:p>
            <a:r>
              <a:rPr lang="en-US" dirty="0"/>
              <a:t>Data is buffered when network is unavailable and messages are batched to improve communication efficiency</a:t>
            </a:r>
            <a:r>
              <a:rPr lang="en-US" dirty="0" smtClean="0"/>
              <a:t>.</a:t>
            </a:r>
            <a:endParaRPr lang="en-US" dirty="0"/>
          </a:p>
        </p:txBody>
      </p:sp>
      <p:sp>
        <p:nvSpPr>
          <p:cNvPr id="4" name="Donut 59"/>
          <p:cNvSpPr>
            <a:spLocks noChangeAspect="1"/>
          </p:cNvSpPr>
          <p:nvPr/>
        </p:nvSpPr>
        <p:spPr bwMode="auto">
          <a:xfrm>
            <a:off x="11546829" y="98192"/>
            <a:ext cx="745121" cy="806782"/>
          </a:xfrm>
          <a:custGeom>
            <a:avLst/>
            <a:gdLst/>
            <a:ahLst/>
            <a:cxnLst/>
            <a:rect l="l" t="t" r="r" b="b"/>
            <a:pathLst>
              <a:path w="472811" h="511937">
                <a:moveTo>
                  <a:pt x="94286" y="388096"/>
                </a:moveTo>
                <a:cubicBezTo>
                  <a:pt x="103517" y="388096"/>
                  <a:pt x="111001" y="395578"/>
                  <a:pt x="111001" y="404806"/>
                </a:cubicBezTo>
                <a:cubicBezTo>
                  <a:pt x="111001" y="414035"/>
                  <a:pt x="103517" y="421517"/>
                  <a:pt x="94286" y="421517"/>
                </a:cubicBezTo>
                <a:cubicBezTo>
                  <a:pt x="85055" y="421517"/>
                  <a:pt x="77572" y="414035"/>
                  <a:pt x="77572" y="404806"/>
                </a:cubicBezTo>
                <a:cubicBezTo>
                  <a:pt x="77572" y="395578"/>
                  <a:pt x="85055" y="388096"/>
                  <a:pt x="94286" y="388096"/>
                </a:cubicBezTo>
                <a:close/>
                <a:moveTo>
                  <a:pt x="94286" y="371386"/>
                </a:moveTo>
                <a:cubicBezTo>
                  <a:pt x="75824" y="371386"/>
                  <a:pt x="60857" y="386349"/>
                  <a:pt x="60857" y="404806"/>
                </a:cubicBezTo>
                <a:cubicBezTo>
                  <a:pt x="60857" y="423264"/>
                  <a:pt x="75824" y="438227"/>
                  <a:pt x="94286" y="438227"/>
                </a:cubicBezTo>
                <a:cubicBezTo>
                  <a:pt x="112749" y="438227"/>
                  <a:pt x="127715" y="423264"/>
                  <a:pt x="127715" y="404806"/>
                </a:cubicBezTo>
                <a:cubicBezTo>
                  <a:pt x="127715" y="386349"/>
                  <a:pt x="112749" y="371386"/>
                  <a:pt x="94286" y="371386"/>
                </a:cubicBezTo>
                <a:close/>
                <a:moveTo>
                  <a:pt x="350573" y="353779"/>
                </a:moveTo>
                <a:cubicBezTo>
                  <a:pt x="363640" y="353779"/>
                  <a:pt x="374234" y="364369"/>
                  <a:pt x="374234" y="377433"/>
                </a:cubicBezTo>
                <a:cubicBezTo>
                  <a:pt x="374234" y="390497"/>
                  <a:pt x="363640" y="401088"/>
                  <a:pt x="350573" y="401088"/>
                </a:cubicBezTo>
                <a:cubicBezTo>
                  <a:pt x="337505" y="401088"/>
                  <a:pt x="326912" y="390497"/>
                  <a:pt x="326912" y="377433"/>
                </a:cubicBezTo>
                <a:cubicBezTo>
                  <a:pt x="326912" y="364369"/>
                  <a:pt x="337505" y="353779"/>
                  <a:pt x="350573" y="353779"/>
                </a:cubicBezTo>
                <a:close/>
                <a:moveTo>
                  <a:pt x="350573" y="330124"/>
                </a:moveTo>
                <a:cubicBezTo>
                  <a:pt x="324438" y="330124"/>
                  <a:pt x="303251" y="351305"/>
                  <a:pt x="303251" y="377433"/>
                </a:cubicBezTo>
                <a:cubicBezTo>
                  <a:pt x="303251" y="403562"/>
                  <a:pt x="324438" y="424743"/>
                  <a:pt x="350573" y="424743"/>
                </a:cubicBezTo>
                <a:cubicBezTo>
                  <a:pt x="376708" y="424743"/>
                  <a:pt x="397895" y="403562"/>
                  <a:pt x="397895" y="377433"/>
                </a:cubicBezTo>
                <a:cubicBezTo>
                  <a:pt x="397895" y="351305"/>
                  <a:pt x="376708" y="330124"/>
                  <a:pt x="350573" y="330124"/>
                </a:cubicBezTo>
                <a:close/>
                <a:moveTo>
                  <a:pt x="364560" y="250455"/>
                </a:moveTo>
                <a:lnTo>
                  <a:pt x="369939" y="275326"/>
                </a:lnTo>
                <a:lnTo>
                  <a:pt x="395489" y="284065"/>
                </a:lnTo>
                <a:lnTo>
                  <a:pt x="410953" y="267260"/>
                </a:lnTo>
                <a:lnTo>
                  <a:pt x="434486" y="283392"/>
                </a:lnTo>
                <a:lnTo>
                  <a:pt x="425746" y="306919"/>
                </a:lnTo>
                <a:lnTo>
                  <a:pt x="438520" y="325740"/>
                </a:lnTo>
                <a:lnTo>
                  <a:pt x="464743" y="325740"/>
                </a:lnTo>
                <a:lnTo>
                  <a:pt x="472811" y="355317"/>
                </a:lnTo>
                <a:lnTo>
                  <a:pt x="454657" y="369433"/>
                </a:lnTo>
                <a:lnTo>
                  <a:pt x="454657" y="391615"/>
                </a:lnTo>
                <a:lnTo>
                  <a:pt x="471466" y="407075"/>
                </a:lnTo>
                <a:lnTo>
                  <a:pt x="465415" y="433963"/>
                </a:lnTo>
                <a:lnTo>
                  <a:pt x="436503" y="434635"/>
                </a:lnTo>
                <a:lnTo>
                  <a:pt x="426418" y="450768"/>
                </a:lnTo>
                <a:lnTo>
                  <a:pt x="432469" y="475639"/>
                </a:lnTo>
                <a:lnTo>
                  <a:pt x="410953" y="491771"/>
                </a:lnTo>
                <a:lnTo>
                  <a:pt x="391455" y="476311"/>
                </a:lnTo>
                <a:lnTo>
                  <a:pt x="369939" y="485722"/>
                </a:lnTo>
                <a:lnTo>
                  <a:pt x="365233" y="509248"/>
                </a:lnTo>
                <a:lnTo>
                  <a:pt x="337666" y="511937"/>
                </a:lnTo>
                <a:lnTo>
                  <a:pt x="330942" y="483033"/>
                </a:lnTo>
                <a:lnTo>
                  <a:pt x="308754" y="476311"/>
                </a:lnTo>
                <a:lnTo>
                  <a:pt x="289928" y="491771"/>
                </a:lnTo>
                <a:lnTo>
                  <a:pt x="271101" y="474967"/>
                </a:lnTo>
                <a:lnTo>
                  <a:pt x="277825" y="452784"/>
                </a:lnTo>
                <a:lnTo>
                  <a:pt x="263705" y="433963"/>
                </a:lnTo>
                <a:lnTo>
                  <a:pt x="237483" y="433291"/>
                </a:lnTo>
                <a:lnTo>
                  <a:pt x="232104" y="407075"/>
                </a:lnTo>
                <a:lnTo>
                  <a:pt x="252947" y="396320"/>
                </a:lnTo>
                <a:lnTo>
                  <a:pt x="252275" y="370105"/>
                </a:lnTo>
                <a:lnTo>
                  <a:pt x="232104" y="353300"/>
                </a:lnTo>
                <a:lnTo>
                  <a:pt x="239500" y="328429"/>
                </a:lnTo>
                <a:lnTo>
                  <a:pt x="264378" y="329101"/>
                </a:lnTo>
                <a:lnTo>
                  <a:pt x="278497" y="313641"/>
                </a:lnTo>
                <a:lnTo>
                  <a:pt x="269757" y="283392"/>
                </a:lnTo>
                <a:lnTo>
                  <a:pt x="289255" y="267932"/>
                </a:lnTo>
                <a:lnTo>
                  <a:pt x="312116" y="283392"/>
                </a:lnTo>
                <a:lnTo>
                  <a:pt x="330942" y="276671"/>
                </a:lnTo>
                <a:lnTo>
                  <a:pt x="338338" y="251127"/>
                </a:lnTo>
                <a:close/>
                <a:moveTo>
                  <a:pt x="155120" y="135289"/>
                </a:moveTo>
                <a:cubicBezTo>
                  <a:pt x="172231" y="135289"/>
                  <a:pt x="186101" y="149156"/>
                  <a:pt x="186101" y="166262"/>
                </a:cubicBezTo>
                <a:cubicBezTo>
                  <a:pt x="186101" y="183368"/>
                  <a:pt x="172231" y="197235"/>
                  <a:pt x="155120" y="197235"/>
                </a:cubicBezTo>
                <a:cubicBezTo>
                  <a:pt x="138010" y="197235"/>
                  <a:pt x="124139" y="183368"/>
                  <a:pt x="124139" y="166262"/>
                </a:cubicBezTo>
                <a:cubicBezTo>
                  <a:pt x="124139" y="149156"/>
                  <a:pt x="138010" y="135289"/>
                  <a:pt x="155120" y="135289"/>
                </a:cubicBezTo>
                <a:close/>
                <a:moveTo>
                  <a:pt x="155120" y="104317"/>
                </a:moveTo>
                <a:cubicBezTo>
                  <a:pt x="120900" y="104317"/>
                  <a:pt x="93158" y="132050"/>
                  <a:pt x="93158" y="166262"/>
                </a:cubicBezTo>
                <a:cubicBezTo>
                  <a:pt x="93158" y="200474"/>
                  <a:pt x="120900" y="228208"/>
                  <a:pt x="155120" y="228208"/>
                </a:cubicBezTo>
                <a:cubicBezTo>
                  <a:pt x="189341" y="228208"/>
                  <a:pt x="217082" y="200474"/>
                  <a:pt x="217082" y="166262"/>
                </a:cubicBezTo>
                <a:cubicBezTo>
                  <a:pt x="217082" y="132050"/>
                  <a:pt x="189341" y="104317"/>
                  <a:pt x="155120" y="104317"/>
                </a:cubicBezTo>
                <a:close/>
                <a:moveTo>
                  <a:pt x="173435" y="0"/>
                </a:moveTo>
                <a:lnTo>
                  <a:pt x="180478" y="32566"/>
                </a:lnTo>
                <a:lnTo>
                  <a:pt x="213932" y="44008"/>
                </a:lnTo>
                <a:lnTo>
                  <a:pt x="234181" y="22004"/>
                </a:lnTo>
                <a:lnTo>
                  <a:pt x="264994" y="43127"/>
                </a:lnTo>
                <a:lnTo>
                  <a:pt x="253550" y="73933"/>
                </a:lnTo>
                <a:lnTo>
                  <a:pt x="270277" y="98577"/>
                </a:lnTo>
                <a:lnTo>
                  <a:pt x="304612" y="98577"/>
                </a:lnTo>
                <a:lnTo>
                  <a:pt x="315176" y="137303"/>
                </a:lnTo>
                <a:lnTo>
                  <a:pt x="291406" y="155787"/>
                </a:lnTo>
                <a:lnTo>
                  <a:pt x="291406" y="184831"/>
                </a:lnTo>
                <a:lnTo>
                  <a:pt x="313415" y="205075"/>
                </a:lnTo>
                <a:lnTo>
                  <a:pt x="305492" y="240281"/>
                </a:lnTo>
                <a:lnTo>
                  <a:pt x="267636" y="241161"/>
                </a:lnTo>
                <a:lnTo>
                  <a:pt x="254430" y="262285"/>
                </a:lnTo>
                <a:lnTo>
                  <a:pt x="262353" y="294850"/>
                </a:lnTo>
                <a:lnTo>
                  <a:pt x="234181" y="315974"/>
                </a:lnTo>
                <a:lnTo>
                  <a:pt x="208650" y="295730"/>
                </a:lnTo>
                <a:lnTo>
                  <a:pt x="180478" y="308052"/>
                </a:lnTo>
                <a:lnTo>
                  <a:pt x="174315" y="338858"/>
                </a:lnTo>
                <a:lnTo>
                  <a:pt x="152598" y="340976"/>
                </a:lnTo>
                <a:lnTo>
                  <a:pt x="147390" y="354994"/>
                </a:lnTo>
                <a:lnTo>
                  <a:pt x="156414" y="368289"/>
                </a:lnTo>
                <a:lnTo>
                  <a:pt x="174938" y="368289"/>
                </a:lnTo>
                <a:lnTo>
                  <a:pt x="180638" y="389183"/>
                </a:lnTo>
                <a:lnTo>
                  <a:pt x="167814" y="399155"/>
                </a:lnTo>
                <a:lnTo>
                  <a:pt x="167814" y="414825"/>
                </a:lnTo>
                <a:lnTo>
                  <a:pt x="179688" y="425746"/>
                </a:lnTo>
                <a:lnTo>
                  <a:pt x="175413" y="444740"/>
                </a:lnTo>
                <a:lnTo>
                  <a:pt x="154989" y="445215"/>
                </a:lnTo>
                <a:lnTo>
                  <a:pt x="147865" y="456612"/>
                </a:lnTo>
                <a:lnTo>
                  <a:pt x="152140" y="474181"/>
                </a:lnTo>
                <a:lnTo>
                  <a:pt x="136940" y="485578"/>
                </a:lnTo>
                <a:lnTo>
                  <a:pt x="123166" y="474656"/>
                </a:lnTo>
                <a:lnTo>
                  <a:pt x="107967" y="481304"/>
                </a:lnTo>
                <a:lnTo>
                  <a:pt x="104642" y="497924"/>
                </a:lnTo>
                <a:lnTo>
                  <a:pt x="85168" y="499823"/>
                </a:lnTo>
                <a:lnTo>
                  <a:pt x="80418" y="479405"/>
                </a:lnTo>
                <a:lnTo>
                  <a:pt x="64744" y="474656"/>
                </a:lnTo>
                <a:lnTo>
                  <a:pt x="51445" y="485578"/>
                </a:lnTo>
                <a:lnTo>
                  <a:pt x="38146" y="473706"/>
                </a:lnTo>
                <a:lnTo>
                  <a:pt x="42895" y="458036"/>
                </a:lnTo>
                <a:lnTo>
                  <a:pt x="32921" y="444740"/>
                </a:lnTo>
                <a:lnTo>
                  <a:pt x="14397" y="444266"/>
                </a:lnTo>
                <a:lnTo>
                  <a:pt x="10597" y="425746"/>
                </a:lnTo>
                <a:lnTo>
                  <a:pt x="25321" y="418149"/>
                </a:lnTo>
                <a:lnTo>
                  <a:pt x="24846" y="399630"/>
                </a:lnTo>
                <a:lnTo>
                  <a:pt x="10597" y="387758"/>
                </a:lnTo>
                <a:lnTo>
                  <a:pt x="15822" y="370189"/>
                </a:lnTo>
                <a:lnTo>
                  <a:pt x="33396" y="370664"/>
                </a:lnTo>
                <a:lnTo>
                  <a:pt x="43370" y="359742"/>
                </a:lnTo>
                <a:lnTo>
                  <a:pt x="37196" y="338374"/>
                </a:lnTo>
                <a:lnTo>
                  <a:pt x="50970" y="327452"/>
                </a:lnTo>
                <a:lnTo>
                  <a:pt x="67119" y="338374"/>
                </a:lnTo>
                <a:lnTo>
                  <a:pt x="80418" y="333625"/>
                </a:lnTo>
                <a:lnTo>
                  <a:pt x="85643" y="315581"/>
                </a:lnTo>
                <a:lnTo>
                  <a:pt x="104167" y="315106"/>
                </a:lnTo>
                <a:lnTo>
                  <a:pt x="107967" y="332676"/>
                </a:lnTo>
                <a:lnTo>
                  <a:pt x="126016" y="338849"/>
                </a:lnTo>
                <a:lnTo>
                  <a:pt x="135102" y="328975"/>
                </a:lnTo>
                <a:lnTo>
                  <a:pt x="129416" y="304532"/>
                </a:lnTo>
                <a:lnTo>
                  <a:pt x="100363" y="295730"/>
                </a:lnTo>
                <a:lnTo>
                  <a:pt x="75713" y="315974"/>
                </a:lnTo>
                <a:lnTo>
                  <a:pt x="51062" y="293970"/>
                </a:lnTo>
                <a:lnTo>
                  <a:pt x="59866" y="264925"/>
                </a:lnTo>
                <a:lnTo>
                  <a:pt x="41378" y="240281"/>
                </a:lnTo>
                <a:lnTo>
                  <a:pt x="7043" y="239401"/>
                </a:lnTo>
                <a:lnTo>
                  <a:pt x="0" y="205075"/>
                </a:lnTo>
                <a:lnTo>
                  <a:pt x="27292" y="190992"/>
                </a:lnTo>
                <a:lnTo>
                  <a:pt x="26412" y="156667"/>
                </a:lnTo>
                <a:lnTo>
                  <a:pt x="0" y="134663"/>
                </a:lnTo>
                <a:lnTo>
                  <a:pt x="9684" y="102097"/>
                </a:lnTo>
                <a:lnTo>
                  <a:pt x="42258" y="102978"/>
                </a:lnTo>
                <a:lnTo>
                  <a:pt x="60746" y="82734"/>
                </a:lnTo>
                <a:lnTo>
                  <a:pt x="49301" y="43127"/>
                </a:lnTo>
                <a:lnTo>
                  <a:pt x="74832" y="22884"/>
                </a:lnTo>
                <a:lnTo>
                  <a:pt x="104765" y="43127"/>
                </a:lnTo>
                <a:lnTo>
                  <a:pt x="129416" y="34326"/>
                </a:lnTo>
                <a:lnTo>
                  <a:pt x="139100" y="880"/>
                </a:ln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89342" tIns="44669" rIns="44669" bIns="89342"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2983" fontAlgn="base">
              <a:spcBef>
                <a:spcPct val="0"/>
              </a:spcBef>
              <a:spcAft>
                <a:spcPct val="0"/>
              </a:spcAft>
              <a:defRPr/>
            </a:pPr>
            <a:endParaRPr lang="en-US" sz="1567" spc="-49"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32181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Azure Event Hubs</a:t>
            </a:r>
          </a:p>
        </p:txBody>
      </p:sp>
      <p:sp>
        <p:nvSpPr>
          <p:cNvPr id="3" name="Content Placeholder 2"/>
          <p:cNvSpPr>
            <a:spLocks noGrp="1"/>
          </p:cNvSpPr>
          <p:nvPr>
            <p:ph sz="quarter" idx="10"/>
          </p:nvPr>
        </p:nvSpPr>
        <p:spPr>
          <a:xfrm>
            <a:off x="316866" y="1481138"/>
            <a:ext cx="8145500" cy="4862870"/>
          </a:xfrm>
        </p:spPr>
        <p:txBody>
          <a:bodyPr/>
          <a:lstStyle/>
          <a:p>
            <a:r>
              <a:rPr lang="en-US" dirty="0"/>
              <a:t>A scalable service for ingesting </a:t>
            </a:r>
            <a:r>
              <a:rPr lang="en-US" dirty="0" smtClean="0"/>
              <a:t>data </a:t>
            </a:r>
            <a:r>
              <a:rPr lang="en-US" dirty="0"/>
              <a:t>from line-of-business </a:t>
            </a:r>
            <a:r>
              <a:rPr lang="en-US" dirty="0" smtClean="0"/>
              <a:t>               assets </a:t>
            </a:r>
            <a:r>
              <a:rPr lang="en-US" dirty="0"/>
              <a:t>and sensors. </a:t>
            </a:r>
          </a:p>
          <a:p>
            <a:r>
              <a:rPr lang="en-US" dirty="0"/>
              <a:t>Stream millions of </a:t>
            </a:r>
            <a:r>
              <a:rPr lang="en-US" dirty="0" smtClean="0"/>
              <a:t>                   events </a:t>
            </a:r>
            <a:r>
              <a:rPr lang="en-US" dirty="0"/>
              <a:t>per second with elastic scale. </a:t>
            </a:r>
          </a:p>
          <a:p>
            <a:r>
              <a:rPr lang="en-US" dirty="0"/>
              <a:t>Security ensured via Shared Access Signature (SAS) tokens to authenticate clients</a:t>
            </a:r>
            <a:r>
              <a:rPr lang="en-US" dirty="0" smtClean="0"/>
              <a:t>.</a:t>
            </a:r>
            <a:endParaRPr lang="en-US" dirty="0"/>
          </a:p>
        </p:txBody>
      </p:sp>
      <p:pic>
        <p:nvPicPr>
          <p:cNvPr id="363" name="Picture 362"/>
          <p:cNvPicPr>
            <a:picLocks noChangeAspect="1"/>
          </p:cNvPicPr>
          <p:nvPr/>
        </p:nvPicPr>
        <p:blipFill>
          <a:blip r:embed="rId2"/>
          <a:stretch>
            <a:fillRect/>
          </a:stretch>
        </p:blipFill>
        <p:spPr>
          <a:xfrm>
            <a:off x="5570165" y="1024140"/>
            <a:ext cx="6742760" cy="4633362"/>
          </a:xfrm>
          <a:prstGeom prst="rect">
            <a:avLst/>
          </a:prstGeom>
        </p:spPr>
      </p:pic>
      <p:pic>
        <p:nvPicPr>
          <p:cNvPr id="6" name="Picture 5"/>
          <p:cNvPicPr>
            <a:picLocks noChangeAspect="1"/>
          </p:cNvPicPr>
          <p:nvPr/>
        </p:nvPicPr>
        <p:blipFill>
          <a:blip r:embed="rId3"/>
          <a:stretch>
            <a:fillRect/>
          </a:stretch>
        </p:blipFill>
        <p:spPr>
          <a:xfrm>
            <a:off x="11581405" y="101446"/>
            <a:ext cx="731520" cy="731520"/>
          </a:xfrm>
          <a:prstGeom prst="rect">
            <a:avLst/>
          </a:prstGeom>
        </p:spPr>
      </p:pic>
    </p:spTree>
    <p:extLst>
      <p:ext uri="{BB962C8B-B14F-4D97-AF65-F5344CB8AC3E}">
        <p14:creationId xmlns:p14="http://schemas.microsoft.com/office/powerpoint/2010/main" val="526331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3"/>
                                        </p:tgtEl>
                                        <p:attrNameLst>
                                          <p:attrName>style.visibility</p:attrName>
                                        </p:attrNameLst>
                                      </p:cBhvr>
                                      <p:to>
                                        <p:strVal val="visible"/>
                                      </p:to>
                                    </p:set>
                                    <p:anim calcmode="lin" valueType="num">
                                      <p:cBhvr additive="base">
                                        <p:cTn id="11" dur="500" fill="hold"/>
                                        <p:tgtEl>
                                          <p:spTgt spid="363"/>
                                        </p:tgtEl>
                                        <p:attrNameLst>
                                          <p:attrName>ppt_x</p:attrName>
                                        </p:attrNameLst>
                                      </p:cBhvr>
                                      <p:tavLst>
                                        <p:tav tm="0">
                                          <p:val>
                                            <p:strVal val="#ppt_x"/>
                                          </p:val>
                                        </p:tav>
                                        <p:tav tm="100000">
                                          <p:val>
                                            <p:strVal val="#ppt_x"/>
                                          </p:val>
                                        </p:tav>
                                      </p:tavLst>
                                    </p:anim>
                                    <p:anim calcmode="lin" valueType="num">
                                      <p:cBhvr additive="base">
                                        <p:cTn id="12" dur="500" fill="hold"/>
                                        <p:tgtEl>
                                          <p:spTgt spid="36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Mashup the Internet of Things, Azure App Service and Windows 10 to Deliver Business Value </a:t>
            </a:r>
            <a:endParaRPr lang="en-NZ" sz="3600" dirty="0"/>
          </a:p>
        </p:txBody>
      </p:sp>
      <p:sp>
        <p:nvSpPr>
          <p:cNvPr id="3" name="Text Placeholder 2"/>
          <p:cNvSpPr>
            <a:spLocks noGrp="1"/>
          </p:cNvSpPr>
          <p:nvPr>
            <p:ph type="body" sz="quarter" idx="12"/>
          </p:nvPr>
        </p:nvSpPr>
        <p:spPr/>
        <p:txBody>
          <a:bodyPr/>
          <a:lstStyle/>
          <a:p>
            <a:r>
              <a:rPr lang="en-NZ" dirty="0" smtClean="0"/>
              <a:t>Rob Tiffany</a:t>
            </a:r>
            <a:endParaRPr lang="en-NZ" dirty="0"/>
          </a:p>
        </p:txBody>
      </p:sp>
      <p:sp>
        <p:nvSpPr>
          <p:cNvPr id="4" name="Text Placeholder 3"/>
          <p:cNvSpPr>
            <a:spLocks noGrp="1"/>
          </p:cNvSpPr>
          <p:nvPr>
            <p:ph type="body" sz="quarter" idx="13"/>
          </p:nvPr>
        </p:nvSpPr>
        <p:spPr/>
        <p:txBody>
          <a:bodyPr/>
          <a:lstStyle/>
          <a:p>
            <a:r>
              <a:rPr lang="en-NZ" dirty="0" smtClean="0"/>
              <a:t>M387</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Azure Event Hubs </a:t>
            </a:r>
            <a:br>
              <a:rPr lang="en-NZ" dirty="0" smtClean="0"/>
            </a:br>
            <a:r>
              <a:rPr lang="en-NZ" dirty="0" smtClean="0"/>
              <a:t>Demo</a:t>
            </a:r>
            <a:endParaRPr lang="en-NZ" dirty="0"/>
          </a:p>
        </p:txBody>
      </p:sp>
      <p:sp>
        <p:nvSpPr>
          <p:cNvPr id="3" name="Text Placeholder 2"/>
          <p:cNvSpPr>
            <a:spLocks noGrp="1"/>
          </p:cNvSpPr>
          <p:nvPr>
            <p:ph type="body" sz="quarter" idx="12"/>
          </p:nvPr>
        </p:nvSpPr>
        <p:spPr/>
        <p:txBody>
          <a:bodyPr/>
          <a:lstStyle/>
          <a:p>
            <a:r>
              <a:rPr lang="en-NZ" dirty="0" smtClean="0"/>
              <a:t>Rob Tiffany</a:t>
            </a:r>
            <a:endParaRPr lang="en-NZ" dirty="0"/>
          </a:p>
        </p:txBody>
      </p:sp>
    </p:spTree>
    <p:extLst>
      <p:ext uri="{BB962C8B-B14F-4D97-AF65-F5344CB8AC3E}">
        <p14:creationId xmlns:p14="http://schemas.microsoft.com/office/powerpoint/2010/main" val="2205038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Azure Stream Analytics</a:t>
            </a:r>
          </a:p>
        </p:txBody>
      </p:sp>
      <p:sp>
        <p:nvSpPr>
          <p:cNvPr id="3" name="Content Placeholder 2"/>
          <p:cNvSpPr>
            <a:spLocks noGrp="1"/>
          </p:cNvSpPr>
          <p:nvPr>
            <p:ph sz="quarter" idx="10"/>
          </p:nvPr>
        </p:nvSpPr>
        <p:spPr>
          <a:xfrm>
            <a:off x="316865" y="1481138"/>
            <a:ext cx="10724515" cy="4862870"/>
          </a:xfrm>
        </p:spPr>
        <p:txBody>
          <a:bodyPr/>
          <a:lstStyle/>
          <a:p>
            <a:r>
              <a:rPr lang="en-US" dirty="0"/>
              <a:t>A distributed stream computation service that integrates with Event Hubs to provide low latency, real-time processing of millions of events per second.</a:t>
            </a:r>
          </a:p>
          <a:p>
            <a:r>
              <a:rPr lang="en-US" dirty="0"/>
              <a:t>Data at Rest vs. </a:t>
            </a:r>
            <a:r>
              <a:rPr lang="en-US" dirty="0" smtClean="0"/>
              <a:t>Data in Motion</a:t>
            </a:r>
            <a:endParaRPr lang="en-US" dirty="0"/>
          </a:p>
          <a:p>
            <a:r>
              <a:rPr lang="en-US" dirty="0"/>
              <a:t>Write queries in SQL with familiar operators and functions to filter and join static and streaming </a:t>
            </a:r>
            <a:r>
              <a:rPr lang="en-US" dirty="0" smtClean="0"/>
              <a:t>data.</a:t>
            </a:r>
            <a:endParaRPr lang="en-US" dirty="0"/>
          </a:p>
        </p:txBody>
      </p:sp>
      <p:pic>
        <p:nvPicPr>
          <p:cNvPr id="6" name="Picture 5"/>
          <p:cNvPicPr>
            <a:picLocks noChangeAspect="1"/>
          </p:cNvPicPr>
          <p:nvPr/>
        </p:nvPicPr>
        <p:blipFill>
          <a:blip r:embed="rId2"/>
          <a:stretch>
            <a:fillRect/>
          </a:stretch>
        </p:blipFill>
        <p:spPr>
          <a:xfrm>
            <a:off x="11402813" y="26186"/>
            <a:ext cx="914400" cy="742565"/>
          </a:xfrm>
          <a:prstGeom prst="rect">
            <a:avLst/>
          </a:prstGeom>
        </p:spPr>
      </p:pic>
    </p:spTree>
    <p:extLst>
      <p:ext uri="{BB962C8B-B14F-4D97-AF65-F5344CB8AC3E}">
        <p14:creationId xmlns:p14="http://schemas.microsoft.com/office/powerpoint/2010/main" val="2207435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Azure Stream Analytics Demo</a:t>
            </a:r>
            <a:endParaRPr lang="en-NZ" dirty="0"/>
          </a:p>
        </p:txBody>
      </p:sp>
      <p:sp>
        <p:nvSpPr>
          <p:cNvPr id="3" name="Text Placeholder 2"/>
          <p:cNvSpPr>
            <a:spLocks noGrp="1"/>
          </p:cNvSpPr>
          <p:nvPr>
            <p:ph type="body" sz="quarter" idx="12"/>
          </p:nvPr>
        </p:nvSpPr>
        <p:spPr/>
        <p:txBody>
          <a:bodyPr/>
          <a:lstStyle/>
          <a:p>
            <a:r>
              <a:rPr lang="en-NZ" dirty="0" smtClean="0"/>
              <a:t>Rob Tiffany</a:t>
            </a:r>
            <a:endParaRPr lang="en-NZ" dirty="0"/>
          </a:p>
        </p:txBody>
      </p:sp>
    </p:spTree>
    <p:extLst>
      <p:ext uri="{BB962C8B-B14F-4D97-AF65-F5344CB8AC3E}">
        <p14:creationId xmlns:p14="http://schemas.microsoft.com/office/powerpoint/2010/main" val="679105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Event Processor Host</a:t>
            </a:r>
          </a:p>
        </p:txBody>
      </p:sp>
      <p:sp>
        <p:nvSpPr>
          <p:cNvPr id="3" name="Content Placeholder 2"/>
          <p:cNvSpPr>
            <a:spLocks noGrp="1"/>
          </p:cNvSpPr>
          <p:nvPr>
            <p:ph sz="quarter" idx="10"/>
          </p:nvPr>
        </p:nvSpPr>
        <p:spPr>
          <a:xfrm>
            <a:off x="316865" y="1481138"/>
            <a:ext cx="11013940" cy="4185761"/>
          </a:xfrm>
        </p:spPr>
        <p:txBody>
          <a:bodyPr/>
          <a:lstStyle/>
          <a:p>
            <a:r>
              <a:rPr lang="en-US" dirty="0"/>
              <a:t>.NET component that allows you to perform complex event processing over streaming data from Event Hubs via an Azure Worker Role.</a:t>
            </a:r>
          </a:p>
          <a:p>
            <a:r>
              <a:rPr lang="en-US" dirty="0"/>
              <a:t>A separate instance is created for each partition in use by the Event Hub and a simplified programming model allows you to respond to events that fire when new telemetry arrives</a:t>
            </a:r>
            <a:r>
              <a:rPr lang="en-US" dirty="0" smtClean="0"/>
              <a:t>.</a:t>
            </a:r>
            <a:endParaRPr lang="en-US" dirty="0"/>
          </a:p>
        </p:txBody>
      </p:sp>
      <p:sp>
        <p:nvSpPr>
          <p:cNvPr id="4" name="Donut 59"/>
          <p:cNvSpPr>
            <a:spLocks noChangeAspect="1"/>
          </p:cNvSpPr>
          <p:nvPr/>
        </p:nvSpPr>
        <p:spPr bwMode="auto">
          <a:xfrm>
            <a:off x="11593796" y="98192"/>
            <a:ext cx="745121" cy="806782"/>
          </a:xfrm>
          <a:custGeom>
            <a:avLst/>
            <a:gdLst/>
            <a:ahLst/>
            <a:cxnLst/>
            <a:rect l="l" t="t" r="r" b="b"/>
            <a:pathLst>
              <a:path w="472811" h="511937">
                <a:moveTo>
                  <a:pt x="94286" y="388096"/>
                </a:moveTo>
                <a:cubicBezTo>
                  <a:pt x="103517" y="388096"/>
                  <a:pt x="111001" y="395578"/>
                  <a:pt x="111001" y="404806"/>
                </a:cubicBezTo>
                <a:cubicBezTo>
                  <a:pt x="111001" y="414035"/>
                  <a:pt x="103517" y="421517"/>
                  <a:pt x="94286" y="421517"/>
                </a:cubicBezTo>
                <a:cubicBezTo>
                  <a:pt x="85055" y="421517"/>
                  <a:pt x="77572" y="414035"/>
                  <a:pt x="77572" y="404806"/>
                </a:cubicBezTo>
                <a:cubicBezTo>
                  <a:pt x="77572" y="395578"/>
                  <a:pt x="85055" y="388096"/>
                  <a:pt x="94286" y="388096"/>
                </a:cubicBezTo>
                <a:close/>
                <a:moveTo>
                  <a:pt x="94286" y="371386"/>
                </a:moveTo>
                <a:cubicBezTo>
                  <a:pt x="75824" y="371386"/>
                  <a:pt x="60857" y="386349"/>
                  <a:pt x="60857" y="404806"/>
                </a:cubicBezTo>
                <a:cubicBezTo>
                  <a:pt x="60857" y="423264"/>
                  <a:pt x="75824" y="438227"/>
                  <a:pt x="94286" y="438227"/>
                </a:cubicBezTo>
                <a:cubicBezTo>
                  <a:pt x="112749" y="438227"/>
                  <a:pt x="127715" y="423264"/>
                  <a:pt x="127715" y="404806"/>
                </a:cubicBezTo>
                <a:cubicBezTo>
                  <a:pt x="127715" y="386349"/>
                  <a:pt x="112749" y="371386"/>
                  <a:pt x="94286" y="371386"/>
                </a:cubicBezTo>
                <a:close/>
                <a:moveTo>
                  <a:pt x="350573" y="353779"/>
                </a:moveTo>
                <a:cubicBezTo>
                  <a:pt x="363640" y="353779"/>
                  <a:pt x="374234" y="364369"/>
                  <a:pt x="374234" y="377433"/>
                </a:cubicBezTo>
                <a:cubicBezTo>
                  <a:pt x="374234" y="390497"/>
                  <a:pt x="363640" y="401088"/>
                  <a:pt x="350573" y="401088"/>
                </a:cubicBezTo>
                <a:cubicBezTo>
                  <a:pt x="337505" y="401088"/>
                  <a:pt x="326912" y="390497"/>
                  <a:pt x="326912" y="377433"/>
                </a:cubicBezTo>
                <a:cubicBezTo>
                  <a:pt x="326912" y="364369"/>
                  <a:pt x="337505" y="353779"/>
                  <a:pt x="350573" y="353779"/>
                </a:cubicBezTo>
                <a:close/>
                <a:moveTo>
                  <a:pt x="350573" y="330124"/>
                </a:moveTo>
                <a:cubicBezTo>
                  <a:pt x="324438" y="330124"/>
                  <a:pt x="303251" y="351305"/>
                  <a:pt x="303251" y="377433"/>
                </a:cubicBezTo>
                <a:cubicBezTo>
                  <a:pt x="303251" y="403562"/>
                  <a:pt x="324438" y="424743"/>
                  <a:pt x="350573" y="424743"/>
                </a:cubicBezTo>
                <a:cubicBezTo>
                  <a:pt x="376708" y="424743"/>
                  <a:pt x="397895" y="403562"/>
                  <a:pt x="397895" y="377433"/>
                </a:cubicBezTo>
                <a:cubicBezTo>
                  <a:pt x="397895" y="351305"/>
                  <a:pt x="376708" y="330124"/>
                  <a:pt x="350573" y="330124"/>
                </a:cubicBezTo>
                <a:close/>
                <a:moveTo>
                  <a:pt x="364560" y="250455"/>
                </a:moveTo>
                <a:lnTo>
                  <a:pt x="369939" y="275326"/>
                </a:lnTo>
                <a:lnTo>
                  <a:pt x="395489" y="284065"/>
                </a:lnTo>
                <a:lnTo>
                  <a:pt x="410953" y="267260"/>
                </a:lnTo>
                <a:lnTo>
                  <a:pt x="434486" y="283392"/>
                </a:lnTo>
                <a:lnTo>
                  <a:pt x="425746" y="306919"/>
                </a:lnTo>
                <a:lnTo>
                  <a:pt x="438520" y="325740"/>
                </a:lnTo>
                <a:lnTo>
                  <a:pt x="464743" y="325740"/>
                </a:lnTo>
                <a:lnTo>
                  <a:pt x="472811" y="355317"/>
                </a:lnTo>
                <a:lnTo>
                  <a:pt x="454657" y="369433"/>
                </a:lnTo>
                <a:lnTo>
                  <a:pt x="454657" y="391615"/>
                </a:lnTo>
                <a:lnTo>
                  <a:pt x="471466" y="407075"/>
                </a:lnTo>
                <a:lnTo>
                  <a:pt x="465415" y="433963"/>
                </a:lnTo>
                <a:lnTo>
                  <a:pt x="436503" y="434635"/>
                </a:lnTo>
                <a:lnTo>
                  <a:pt x="426418" y="450768"/>
                </a:lnTo>
                <a:lnTo>
                  <a:pt x="432469" y="475639"/>
                </a:lnTo>
                <a:lnTo>
                  <a:pt x="410953" y="491771"/>
                </a:lnTo>
                <a:lnTo>
                  <a:pt x="391455" y="476311"/>
                </a:lnTo>
                <a:lnTo>
                  <a:pt x="369939" y="485722"/>
                </a:lnTo>
                <a:lnTo>
                  <a:pt x="365233" y="509248"/>
                </a:lnTo>
                <a:lnTo>
                  <a:pt x="337666" y="511937"/>
                </a:lnTo>
                <a:lnTo>
                  <a:pt x="330942" y="483033"/>
                </a:lnTo>
                <a:lnTo>
                  <a:pt x="308754" y="476311"/>
                </a:lnTo>
                <a:lnTo>
                  <a:pt x="289928" y="491771"/>
                </a:lnTo>
                <a:lnTo>
                  <a:pt x="271101" y="474967"/>
                </a:lnTo>
                <a:lnTo>
                  <a:pt x="277825" y="452784"/>
                </a:lnTo>
                <a:lnTo>
                  <a:pt x="263705" y="433963"/>
                </a:lnTo>
                <a:lnTo>
                  <a:pt x="237483" y="433291"/>
                </a:lnTo>
                <a:lnTo>
                  <a:pt x="232104" y="407075"/>
                </a:lnTo>
                <a:lnTo>
                  <a:pt x="252947" y="396320"/>
                </a:lnTo>
                <a:lnTo>
                  <a:pt x="252275" y="370105"/>
                </a:lnTo>
                <a:lnTo>
                  <a:pt x="232104" y="353300"/>
                </a:lnTo>
                <a:lnTo>
                  <a:pt x="239500" y="328429"/>
                </a:lnTo>
                <a:lnTo>
                  <a:pt x="264378" y="329101"/>
                </a:lnTo>
                <a:lnTo>
                  <a:pt x="278497" y="313641"/>
                </a:lnTo>
                <a:lnTo>
                  <a:pt x="269757" y="283392"/>
                </a:lnTo>
                <a:lnTo>
                  <a:pt x="289255" y="267932"/>
                </a:lnTo>
                <a:lnTo>
                  <a:pt x="312116" y="283392"/>
                </a:lnTo>
                <a:lnTo>
                  <a:pt x="330942" y="276671"/>
                </a:lnTo>
                <a:lnTo>
                  <a:pt x="338338" y="251127"/>
                </a:lnTo>
                <a:close/>
                <a:moveTo>
                  <a:pt x="155120" y="135289"/>
                </a:moveTo>
                <a:cubicBezTo>
                  <a:pt x="172231" y="135289"/>
                  <a:pt x="186101" y="149156"/>
                  <a:pt x="186101" y="166262"/>
                </a:cubicBezTo>
                <a:cubicBezTo>
                  <a:pt x="186101" y="183368"/>
                  <a:pt x="172231" y="197235"/>
                  <a:pt x="155120" y="197235"/>
                </a:cubicBezTo>
                <a:cubicBezTo>
                  <a:pt x="138010" y="197235"/>
                  <a:pt x="124139" y="183368"/>
                  <a:pt x="124139" y="166262"/>
                </a:cubicBezTo>
                <a:cubicBezTo>
                  <a:pt x="124139" y="149156"/>
                  <a:pt x="138010" y="135289"/>
                  <a:pt x="155120" y="135289"/>
                </a:cubicBezTo>
                <a:close/>
                <a:moveTo>
                  <a:pt x="155120" y="104317"/>
                </a:moveTo>
                <a:cubicBezTo>
                  <a:pt x="120900" y="104317"/>
                  <a:pt x="93158" y="132050"/>
                  <a:pt x="93158" y="166262"/>
                </a:cubicBezTo>
                <a:cubicBezTo>
                  <a:pt x="93158" y="200474"/>
                  <a:pt x="120900" y="228208"/>
                  <a:pt x="155120" y="228208"/>
                </a:cubicBezTo>
                <a:cubicBezTo>
                  <a:pt x="189341" y="228208"/>
                  <a:pt x="217082" y="200474"/>
                  <a:pt x="217082" y="166262"/>
                </a:cubicBezTo>
                <a:cubicBezTo>
                  <a:pt x="217082" y="132050"/>
                  <a:pt x="189341" y="104317"/>
                  <a:pt x="155120" y="104317"/>
                </a:cubicBezTo>
                <a:close/>
                <a:moveTo>
                  <a:pt x="173435" y="0"/>
                </a:moveTo>
                <a:lnTo>
                  <a:pt x="180478" y="32566"/>
                </a:lnTo>
                <a:lnTo>
                  <a:pt x="213932" y="44008"/>
                </a:lnTo>
                <a:lnTo>
                  <a:pt x="234181" y="22004"/>
                </a:lnTo>
                <a:lnTo>
                  <a:pt x="264994" y="43127"/>
                </a:lnTo>
                <a:lnTo>
                  <a:pt x="253550" y="73933"/>
                </a:lnTo>
                <a:lnTo>
                  <a:pt x="270277" y="98577"/>
                </a:lnTo>
                <a:lnTo>
                  <a:pt x="304612" y="98577"/>
                </a:lnTo>
                <a:lnTo>
                  <a:pt x="315176" y="137303"/>
                </a:lnTo>
                <a:lnTo>
                  <a:pt x="291406" y="155787"/>
                </a:lnTo>
                <a:lnTo>
                  <a:pt x="291406" y="184831"/>
                </a:lnTo>
                <a:lnTo>
                  <a:pt x="313415" y="205075"/>
                </a:lnTo>
                <a:lnTo>
                  <a:pt x="305492" y="240281"/>
                </a:lnTo>
                <a:lnTo>
                  <a:pt x="267636" y="241161"/>
                </a:lnTo>
                <a:lnTo>
                  <a:pt x="254430" y="262285"/>
                </a:lnTo>
                <a:lnTo>
                  <a:pt x="262353" y="294850"/>
                </a:lnTo>
                <a:lnTo>
                  <a:pt x="234181" y="315974"/>
                </a:lnTo>
                <a:lnTo>
                  <a:pt x="208650" y="295730"/>
                </a:lnTo>
                <a:lnTo>
                  <a:pt x="180478" y="308052"/>
                </a:lnTo>
                <a:lnTo>
                  <a:pt x="174315" y="338858"/>
                </a:lnTo>
                <a:lnTo>
                  <a:pt x="152598" y="340976"/>
                </a:lnTo>
                <a:lnTo>
                  <a:pt x="147390" y="354994"/>
                </a:lnTo>
                <a:lnTo>
                  <a:pt x="156414" y="368289"/>
                </a:lnTo>
                <a:lnTo>
                  <a:pt x="174938" y="368289"/>
                </a:lnTo>
                <a:lnTo>
                  <a:pt x="180638" y="389183"/>
                </a:lnTo>
                <a:lnTo>
                  <a:pt x="167814" y="399155"/>
                </a:lnTo>
                <a:lnTo>
                  <a:pt x="167814" y="414825"/>
                </a:lnTo>
                <a:lnTo>
                  <a:pt x="179688" y="425746"/>
                </a:lnTo>
                <a:lnTo>
                  <a:pt x="175413" y="444740"/>
                </a:lnTo>
                <a:lnTo>
                  <a:pt x="154989" y="445215"/>
                </a:lnTo>
                <a:lnTo>
                  <a:pt x="147865" y="456612"/>
                </a:lnTo>
                <a:lnTo>
                  <a:pt x="152140" y="474181"/>
                </a:lnTo>
                <a:lnTo>
                  <a:pt x="136940" y="485578"/>
                </a:lnTo>
                <a:lnTo>
                  <a:pt x="123166" y="474656"/>
                </a:lnTo>
                <a:lnTo>
                  <a:pt x="107967" y="481304"/>
                </a:lnTo>
                <a:lnTo>
                  <a:pt x="104642" y="497924"/>
                </a:lnTo>
                <a:lnTo>
                  <a:pt x="85168" y="499823"/>
                </a:lnTo>
                <a:lnTo>
                  <a:pt x="80418" y="479405"/>
                </a:lnTo>
                <a:lnTo>
                  <a:pt x="64744" y="474656"/>
                </a:lnTo>
                <a:lnTo>
                  <a:pt x="51445" y="485578"/>
                </a:lnTo>
                <a:lnTo>
                  <a:pt x="38146" y="473706"/>
                </a:lnTo>
                <a:lnTo>
                  <a:pt x="42895" y="458036"/>
                </a:lnTo>
                <a:lnTo>
                  <a:pt x="32921" y="444740"/>
                </a:lnTo>
                <a:lnTo>
                  <a:pt x="14397" y="444266"/>
                </a:lnTo>
                <a:lnTo>
                  <a:pt x="10597" y="425746"/>
                </a:lnTo>
                <a:lnTo>
                  <a:pt x="25321" y="418149"/>
                </a:lnTo>
                <a:lnTo>
                  <a:pt x="24846" y="399630"/>
                </a:lnTo>
                <a:lnTo>
                  <a:pt x="10597" y="387758"/>
                </a:lnTo>
                <a:lnTo>
                  <a:pt x="15822" y="370189"/>
                </a:lnTo>
                <a:lnTo>
                  <a:pt x="33396" y="370664"/>
                </a:lnTo>
                <a:lnTo>
                  <a:pt x="43370" y="359742"/>
                </a:lnTo>
                <a:lnTo>
                  <a:pt x="37196" y="338374"/>
                </a:lnTo>
                <a:lnTo>
                  <a:pt x="50970" y="327452"/>
                </a:lnTo>
                <a:lnTo>
                  <a:pt x="67119" y="338374"/>
                </a:lnTo>
                <a:lnTo>
                  <a:pt x="80418" y="333625"/>
                </a:lnTo>
                <a:lnTo>
                  <a:pt x="85643" y="315581"/>
                </a:lnTo>
                <a:lnTo>
                  <a:pt x="104167" y="315106"/>
                </a:lnTo>
                <a:lnTo>
                  <a:pt x="107967" y="332676"/>
                </a:lnTo>
                <a:lnTo>
                  <a:pt x="126016" y="338849"/>
                </a:lnTo>
                <a:lnTo>
                  <a:pt x="135102" y="328975"/>
                </a:lnTo>
                <a:lnTo>
                  <a:pt x="129416" y="304532"/>
                </a:lnTo>
                <a:lnTo>
                  <a:pt x="100363" y="295730"/>
                </a:lnTo>
                <a:lnTo>
                  <a:pt x="75713" y="315974"/>
                </a:lnTo>
                <a:lnTo>
                  <a:pt x="51062" y="293970"/>
                </a:lnTo>
                <a:lnTo>
                  <a:pt x="59866" y="264925"/>
                </a:lnTo>
                <a:lnTo>
                  <a:pt x="41378" y="240281"/>
                </a:lnTo>
                <a:lnTo>
                  <a:pt x="7043" y="239401"/>
                </a:lnTo>
                <a:lnTo>
                  <a:pt x="0" y="205075"/>
                </a:lnTo>
                <a:lnTo>
                  <a:pt x="27292" y="190992"/>
                </a:lnTo>
                <a:lnTo>
                  <a:pt x="26412" y="156667"/>
                </a:lnTo>
                <a:lnTo>
                  <a:pt x="0" y="134663"/>
                </a:lnTo>
                <a:lnTo>
                  <a:pt x="9684" y="102097"/>
                </a:lnTo>
                <a:lnTo>
                  <a:pt x="42258" y="102978"/>
                </a:lnTo>
                <a:lnTo>
                  <a:pt x="60746" y="82734"/>
                </a:lnTo>
                <a:lnTo>
                  <a:pt x="49301" y="43127"/>
                </a:lnTo>
                <a:lnTo>
                  <a:pt x="74832" y="22884"/>
                </a:lnTo>
                <a:lnTo>
                  <a:pt x="104765" y="43127"/>
                </a:lnTo>
                <a:lnTo>
                  <a:pt x="129416" y="34326"/>
                </a:lnTo>
                <a:lnTo>
                  <a:pt x="139100" y="880"/>
                </a:ln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89342" tIns="44669" rIns="44669" bIns="89342"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92983" fontAlgn="base">
              <a:spcBef>
                <a:spcPct val="0"/>
              </a:spcBef>
              <a:spcAft>
                <a:spcPct val="0"/>
              </a:spcAft>
              <a:defRPr/>
            </a:pPr>
            <a:endParaRPr lang="en-US" sz="1567" spc="-49"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16734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Event Processor Host Demo</a:t>
            </a:r>
            <a:endParaRPr lang="en-NZ" dirty="0"/>
          </a:p>
        </p:txBody>
      </p:sp>
      <p:sp>
        <p:nvSpPr>
          <p:cNvPr id="3" name="Text Placeholder 2"/>
          <p:cNvSpPr>
            <a:spLocks noGrp="1"/>
          </p:cNvSpPr>
          <p:nvPr>
            <p:ph type="body" sz="quarter" idx="12"/>
          </p:nvPr>
        </p:nvSpPr>
        <p:spPr/>
        <p:txBody>
          <a:bodyPr/>
          <a:lstStyle/>
          <a:p>
            <a:r>
              <a:rPr lang="en-NZ" dirty="0" smtClean="0"/>
              <a:t>Rob Tiffany</a:t>
            </a:r>
            <a:endParaRPr lang="en-NZ" dirty="0"/>
          </a:p>
        </p:txBody>
      </p:sp>
    </p:spTree>
    <p:extLst>
      <p:ext uri="{BB962C8B-B14F-4D97-AF65-F5344CB8AC3E}">
        <p14:creationId xmlns:p14="http://schemas.microsoft.com/office/powerpoint/2010/main" val="2607490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Azure Machine Learning</a:t>
            </a:r>
          </a:p>
        </p:txBody>
      </p:sp>
      <p:sp>
        <p:nvSpPr>
          <p:cNvPr id="3" name="Content Placeholder 2"/>
          <p:cNvSpPr>
            <a:spLocks noGrp="1"/>
          </p:cNvSpPr>
          <p:nvPr>
            <p:ph sz="quarter" idx="10"/>
          </p:nvPr>
        </p:nvSpPr>
        <p:spPr>
          <a:xfrm>
            <a:off x="316865" y="1481138"/>
            <a:ext cx="10724515" cy="5293757"/>
          </a:xfrm>
        </p:spPr>
        <p:txBody>
          <a:bodyPr/>
          <a:lstStyle/>
          <a:p>
            <a:r>
              <a:rPr lang="en-US" dirty="0"/>
              <a:t>Harness machine-generated data with powerful, cloud-based predictive  </a:t>
            </a:r>
            <a:r>
              <a:rPr lang="en-US" dirty="0" smtClean="0"/>
              <a:t>                          analytics</a:t>
            </a:r>
            <a:r>
              <a:rPr lang="en-US" dirty="0"/>
              <a:t>. </a:t>
            </a:r>
          </a:p>
          <a:p>
            <a:r>
              <a:rPr lang="en-US" dirty="0"/>
              <a:t>Machine Learning Studio </a:t>
            </a:r>
            <a:r>
              <a:rPr lang="en-US" dirty="0" smtClean="0"/>
              <a:t>                                  is </a:t>
            </a:r>
            <a:r>
              <a:rPr lang="en-US" dirty="0"/>
              <a:t>a drag and drop </a:t>
            </a:r>
            <a:r>
              <a:rPr lang="en-US" dirty="0" smtClean="0"/>
              <a:t>                                      visual </a:t>
            </a:r>
            <a:r>
              <a:rPr lang="en-US" dirty="0"/>
              <a:t>environment </a:t>
            </a:r>
            <a:r>
              <a:rPr lang="en-US" dirty="0" smtClean="0"/>
              <a:t>                                 allowing you to </a:t>
            </a:r>
            <a:r>
              <a:rPr lang="en-US" dirty="0"/>
              <a:t>build, </a:t>
            </a:r>
            <a:r>
              <a:rPr lang="en-US" dirty="0" smtClean="0"/>
              <a:t>                                    test </a:t>
            </a:r>
            <a:r>
              <a:rPr lang="en-US" dirty="0"/>
              <a:t>and </a:t>
            </a:r>
            <a:r>
              <a:rPr lang="en-US" dirty="0" smtClean="0"/>
              <a:t>deploy </a:t>
            </a:r>
            <a:r>
              <a:rPr lang="en-US" dirty="0"/>
              <a:t>solutions </a:t>
            </a:r>
            <a:r>
              <a:rPr lang="en-US" dirty="0" smtClean="0"/>
              <a:t>                               that </a:t>
            </a:r>
            <a:r>
              <a:rPr lang="en-US" dirty="0"/>
              <a:t>operate on </a:t>
            </a:r>
            <a:r>
              <a:rPr lang="en-US" dirty="0" smtClean="0"/>
              <a:t>telemetry.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4221" y="2439245"/>
            <a:ext cx="6126480" cy="429837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371954" y="-133997"/>
            <a:ext cx="1254995" cy="1254995"/>
          </a:xfrm>
          <a:prstGeom prst="rect">
            <a:avLst/>
          </a:prstGeom>
        </p:spPr>
      </p:pic>
    </p:spTree>
    <p:extLst>
      <p:ext uri="{BB962C8B-B14F-4D97-AF65-F5344CB8AC3E}">
        <p14:creationId xmlns:p14="http://schemas.microsoft.com/office/powerpoint/2010/main" val="4231138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HDInsight</a:t>
            </a:r>
          </a:p>
        </p:txBody>
      </p:sp>
      <p:sp>
        <p:nvSpPr>
          <p:cNvPr id="3" name="Content Placeholder 2"/>
          <p:cNvSpPr>
            <a:spLocks noGrp="1"/>
          </p:cNvSpPr>
          <p:nvPr>
            <p:ph sz="quarter" idx="10"/>
          </p:nvPr>
        </p:nvSpPr>
        <p:spPr>
          <a:xfrm>
            <a:off x="316865" y="1481138"/>
            <a:ext cx="11878036" cy="5539978"/>
          </a:xfrm>
        </p:spPr>
        <p:txBody>
          <a:bodyPr/>
          <a:lstStyle/>
          <a:p>
            <a:r>
              <a:rPr lang="en-US" dirty="0"/>
              <a:t>A managed Hadoop distribution powered by the cloud to process unstructured or semi-structured data. </a:t>
            </a:r>
          </a:p>
          <a:p>
            <a:r>
              <a:rPr lang="en-US" dirty="0"/>
              <a:t>S</a:t>
            </a:r>
            <a:r>
              <a:rPr lang="en-US" dirty="0" smtClean="0"/>
              <a:t>pin </a:t>
            </a:r>
            <a:r>
              <a:rPr lang="en-US" dirty="0"/>
              <a:t>up Hadoop cluster nodes in minutes to scale to petabytes of data.</a:t>
            </a:r>
          </a:p>
          <a:p>
            <a:r>
              <a:rPr lang="en-US" dirty="0" smtClean="0"/>
              <a:t>Apache </a:t>
            </a:r>
            <a:r>
              <a:rPr lang="en-US" dirty="0"/>
              <a:t>Storm open-source stream analytics platform that can process real-time events at large scale.</a:t>
            </a:r>
          </a:p>
          <a:p>
            <a:r>
              <a:rPr lang="en-US" dirty="0" smtClean="0"/>
              <a:t>Apache Spark is an </a:t>
            </a:r>
            <a:r>
              <a:rPr lang="en-US" dirty="0"/>
              <a:t>in-memory compute engine </a:t>
            </a:r>
            <a:r>
              <a:rPr lang="en-US" dirty="0" smtClean="0"/>
              <a:t>with </a:t>
            </a:r>
            <a:r>
              <a:rPr lang="en-US" dirty="0"/>
              <a:t>parallel data </a:t>
            </a:r>
            <a:r>
              <a:rPr lang="en-US" dirty="0" smtClean="0"/>
              <a:t>processing and </a:t>
            </a:r>
            <a:r>
              <a:rPr lang="en-US" dirty="0"/>
              <a:t>100x faster </a:t>
            </a:r>
            <a:r>
              <a:rPr lang="en-US" dirty="0" smtClean="0"/>
              <a:t>querying </a:t>
            </a:r>
            <a:r>
              <a:rPr lang="en-US" dirty="0"/>
              <a:t>on </a:t>
            </a:r>
            <a:r>
              <a:rPr lang="en-US" dirty="0" smtClean="0"/>
              <a:t>workloads </a:t>
            </a:r>
            <a:r>
              <a:rPr lang="en-US" dirty="0"/>
              <a:t>like streaming and machine learning</a:t>
            </a:r>
            <a:r>
              <a:rPr lang="en-US" dirty="0" smtClean="0"/>
              <a:t>.</a:t>
            </a:r>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8797" y="57444"/>
            <a:ext cx="1086467" cy="8067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1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Power BI</a:t>
            </a:r>
          </a:p>
        </p:txBody>
      </p:sp>
      <p:sp>
        <p:nvSpPr>
          <p:cNvPr id="3" name="Content Placeholder 2"/>
          <p:cNvSpPr>
            <a:spLocks noGrp="1"/>
          </p:cNvSpPr>
          <p:nvPr>
            <p:ph sz="quarter" idx="10"/>
          </p:nvPr>
        </p:nvSpPr>
        <p:spPr>
          <a:xfrm>
            <a:off x="316865" y="1481138"/>
            <a:ext cx="10724515" cy="5293757"/>
          </a:xfrm>
        </p:spPr>
        <p:txBody>
          <a:bodyPr/>
          <a:lstStyle/>
          <a:p>
            <a:r>
              <a:rPr lang="en-US" dirty="0"/>
              <a:t>A self-service tool that allows you to create powerful business analytics solutions from your favorite data sources. </a:t>
            </a:r>
          </a:p>
          <a:p>
            <a:r>
              <a:rPr lang="en-US" dirty="0"/>
              <a:t>Power BI Desktop lets </a:t>
            </a:r>
            <a:r>
              <a:rPr lang="en-US" dirty="0" smtClean="0"/>
              <a:t>                                    you </a:t>
            </a:r>
            <a:r>
              <a:rPr lang="en-US" dirty="0"/>
              <a:t>visually explore data </a:t>
            </a:r>
            <a:r>
              <a:rPr lang="en-US" dirty="0" smtClean="0"/>
              <a:t>                                 via a </a:t>
            </a:r>
            <a:r>
              <a:rPr lang="en-US" dirty="0"/>
              <a:t>drag-and-drop </a:t>
            </a:r>
            <a:r>
              <a:rPr lang="en-US" dirty="0" smtClean="0"/>
              <a:t>                                 canvas</a:t>
            </a:r>
            <a:r>
              <a:rPr lang="en-US" dirty="0"/>
              <a:t>, a broad range of </a:t>
            </a:r>
            <a:r>
              <a:rPr lang="en-US" dirty="0" smtClean="0"/>
              <a:t>                        visualizations</a:t>
            </a:r>
            <a:r>
              <a:rPr lang="en-US" dirty="0"/>
              <a:t>, </a:t>
            </a:r>
            <a:r>
              <a:rPr lang="en-US" dirty="0" smtClean="0"/>
              <a:t>and easy                                     to use </a:t>
            </a:r>
            <a:r>
              <a:rPr lang="en-US" dirty="0"/>
              <a:t>report </a:t>
            </a:r>
            <a:r>
              <a:rPr lang="en-US" dirty="0" smtClean="0"/>
              <a:t>authoring.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6109" y="2777182"/>
            <a:ext cx="6400800" cy="385121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0845" y="112886"/>
            <a:ext cx="607776" cy="640080"/>
          </a:xfrm>
          <a:prstGeom prst="rect">
            <a:avLst/>
          </a:prstGeom>
        </p:spPr>
      </p:pic>
    </p:spTree>
    <p:extLst>
      <p:ext uri="{BB962C8B-B14F-4D97-AF65-F5344CB8AC3E}">
        <p14:creationId xmlns:p14="http://schemas.microsoft.com/office/powerpoint/2010/main" val="128802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Azure App Services Scenarios</a:t>
            </a:r>
            <a:endParaRPr lang="en-NZ" dirty="0"/>
          </a:p>
        </p:txBody>
      </p:sp>
    </p:spTree>
    <p:extLst>
      <p:ext uri="{BB962C8B-B14F-4D97-AF65-F5344CB8AC3E}">
        <p14:creationId xmlns:p14="http://schemas.microsoft.com/office/powerpoint/2010/main" val="227558689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2545829" y="112886"/>
            <a:ext cx="7307882" cy="6766560"/>
          </a:xfrm>
          <a:prstGeom prst="rect">
            <a:avLst/>
          </a:prstGeom>
        </p:spPr>
      </p:pic>
    </p:spTree>
    <p:extLst>
      <p:ext uri="{BB962C8B-B14F-4D97-AF65-F5344CB8AC3E}">
        <p14:creationId xmlns:p14="http://schemas.microsoft.com/office/powerpoint/2010/main" val="40287566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Agenda</a:t>
            </a:r>
            <a:endParaRPr lang="en-NZ" dirty="0"/>
          </a:p>
        </p:txBody>
      </p:sp>
      <p:sp>
        <p:nvSpPr>
          <p:cNvPr id="3" name="Content Placeholder 2"/>
          <p:cNvSpPr>
            <a:spLocks noGrp="1"/>
          </p:cNvSpPr>
          <p:nvPr>
            <p:ph sz="quarter" idx="10"/>
          </p:nvPr>
        </p:nvSpPr>
        <p:spPr>
          <a:xfrm>
            <a:off x="316865" y="1481138"/>
            <a:ext cx="11013940" cy="2769989"/>
          </a:xfrm>
        </p:spPr>
        <p:txBody>
          <a:bodyPr/>
          <a:lstStyle/>
          <a:p>
            <a:r>
              <a:rPr lang="en-US" dirty="0" smtClean="0"/>
              <a:t>The Internet of Things</a:t>
            </a:r>
          </a:p>
          <a:p>
            <a:r>
              <a:rPr lang="en-US" dirty="0" smtClean="0"/>
              <a:t>Windows 10 IoT Core</a:t>
            </a:r>
          </a:p>
          <a:p>
            <a:r>
              <a:rPr lang="en-US" dirty="0" smtClean="0"/>
              <a:t>Azure IoT services</a:t>
            </a:r>
          </a:p>
          <a:p>
            <a:r>
              <a:rPr lang="en-US" dirty="0" smtClean="0"/>
              <a:t>Azure App Services Scenarios</a:t>
            </a:r>
            <a:endParaRPr lang="en-NZ" dirty="0"/>
          </a:p>
        </p:txBody>
      </p:sp>
    </p:spTree>
    <p:extLst>
      <p:ext uri="{BB962C8B-B14F-4D97-AF65-F5344CB8AC3E}">
        <p14:creationId xmlns:p14="http://schemas.microsoft.com/office/powerpoint/2010/main" val="1192618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315" name="Title 1"/>
          <p:cNvSpPr txBox="1">
            <a:spLocks/>
          </p:cNvSpPr>
          <p:nvPr/>
        </p:nvSpPr>
        <p:spPr>
          <a:xfrm>
            <a:off x="386472" y="201749"/>
            <a:ext cx="11208754" cy="676884"/>
          </a:xfrm>
          <a:prstGeom prst="rect">
            <a:avLst/>
          </a:prstGeom>
        </p:spPr>
        <p:txBody>
          <a:bodyPr vert="horz" lIns="91440" tIns="45720" rIns="91440" bIns="45720" rtlCol="0" anchor="ctr">
            <a:normAutofit fontScale="90000" lnSpcReduction="10000"/>
          </a:bodyPr>
          <a:lstStyle>
            <a:lvl1pPr algn="l" defTabSz="896042" rtl="0" eaLnBrk="1" latinLnBrk="0" hangingPunct="1">
              <a:spcBef>
                <a:spcPct val="0"/>
              </a:spcBef>
              <a:buNone/>
              <a:defRPr sz="4311" kern="1200">
                <a:solidFill>
                  <a:schemeClr val="bg1"/>
                </a:solidFill>
                <a:latin typeface="Segoe UI Light" pitchFamily="34" charset="0"/>
                <a:ea typeface="+mj-ea"/>
                <a:cs typeface="+mj-cs"/>
              </a:defRPr>
            </a:lvl1pPr>
          </a:lstStyle>
          <a:p>
            <a:pPr marL="0" marR="0" lvl="0" indent="0" algn="l" defTabSz="896042" rtl="0" eaLnBrk="1" fontAlgn="auto" latinLnBrk="0" hangingPunct="1">
              <a:lnSpc>
                <a:spcPct val="100000"/>
              </a:lnSpc>
              <a:spcBef>
                <a:spcPct val="0"/>
              </a:spcBef>
              <a:spcAft>
                <a:spcPts val="0"/>
              </a:spcAft>
              <a:buClrTx/>
              <a:buSzTx/>
              <a:buFontTx/>
              <a:buNone/>
              <a:tabLst/>
              <a:defRPr/>
            </a:pPr>
            <a:r>
              <a:rPr kumimoji="0" lang="en-US" sz="4398" b="0" i="0" u="none" strike="noStrike" kern="1200" cap="none" spc="0" normalizeH="0" baseline="0" noProof="0" smtClean="0">
                <a:ln>
                  <a:noFill/>
                </a:ln>
                <a:solidFill>
                  <a:sysClr val="window" lastClr="FFFFFF"/>
                </a:solidFill>
                <a:effectLst/>
                <a:uLnTx/>
                <a:uFillTx/>
                <a:latin typeface="Segoe UI Light" pitchFamily="34" charset="0"/>
                <a:ea typeface="+mj-ea"/>
                <a:cs typeface="+mj-cs"/>
              </a:rPr>
              <a:t>Improving Healthcare via IoT &gt; Alarms</a:t>
            </a:r>
            <a:endParaRPr kumimoji="0" lang="en-US" sz="4398" b="0" i="0" u="none" strike="noStrike" kern="1200" cap="none" spc="0" normalizeH="0" baseline="0" noProof="0" dirty="0">
              <a:ln>
                <a:noFill/>
              </a:ln>
              <a:solidFill>
                <a:sysClr val="window" lastClr="FFFFFF"/>
              </a:solidFill>
              <a:effectLst/>
              <a:uLnTx/>
              <a:uFillTx/>
              <a:latin typeface="Segoe UI Light" pitchFamily="34" charset="0"/>
              <a:ea typeface="+mj-ea"/>
              <a:cs typeface="+mj-cs"/>
            </a:endParaRPr>
          </a:p>
        </p:txBody>
      </p:sp>
      <p:pic>
        <p:nvPicPr>
          <p:cNvPr id="316" name="Picture 315"/>
          <p:cNvPicPr>
            <a:picLocks noChangeAspect="1"/>
          </p:cNvPicPr>
          <p:nvPr/>
        </p:nvPicPr>
        <p:blipFill>
          <a:blip r:embed="rId2"/>
          <a:stretch>
            <a:fillRect/>
          </a:stretch>
        </p:blipFill>
        <p:spPr>
          <a:xfrm>
            <a:off x="3095823" y="3187288"/>
            <a:ext cx="872163" cy="1005697"/>
          </a:xfrm>
          <a:prstGeom prst="rect">
            <a:avLst/>
          </a:prstGeom>
        </p:spPr>
      </p:pic>
      <p:pic>
        <p:nvPicPr>
          <p:cNvPr id="317" name="Picture 3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1539" y="3166877"/>
            <a:ext cx="1238422" cy="1005697"/>
          </a:xfrm>
          <a:prstGeom prst="rect">
            <a:avLst/>
          </a:prstGeom>
        </p:spPr>
      </p:pic>
      <p:pic>
        <p:nvPicPr>
          <p:cNvPr id="318" name="Picture 31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523010" y="3294331"/>
            <a:ext cx="914270" cy="914270"/>
          </a:xfrm>
          <a:prstGeom prst="rect">
            <a:avLst/>
          </a:prstGeom>
        </p:spPr>
      </p:pic>
      <p:grpSp>
        <p:nvGrpSpPr>
          <p:cNvPr id="319" name="Group 318"/>
          <p:cNvGrpSpPr/>
          <p:nvPr/>
        </p:nvGrpSpPr>
        <p:grpSpPr>
          <a:xfrm rot="19564741">
            <a:off x="1194561" y="2310609"/>
            <a:ext cx="274281" cy="365708"/>
            <a:chOff x="2687372" y="3149601"/>
            <a:chExt cx="81465" cy="132564"/>
          </a:xfrm>
          <a:solidFill>
            <a:sysClr val="window" lastClr="FFFFFF"/>
          </a:solidFill>
        </p:grpSpPr>
        <p:sp>
          <p:nvSpPr>
            <p:cNvPr id="320" name="Freeform 319"/>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21" name="Freeform 320"/>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22" name="Freeform 321"/>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23" name="Freeform 322"/>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24" name="Freeform 323"/>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25" name="Freeform 324"/>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sp>
        <p:nvSpPr>
          <p:cNvPr id="326" name="TextBox 325"/>
          <p:cNvSpPr txBox="1"/>
          <p:nvPr/>
        </p:nvSpPr>
        <p:spPr>
          <a:xfrm>
            <a:off x="771115" y="4884316"/>
            <a:ext cx="89163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Patient</a:t>
            </a:r>
          </a:p>
        </p:txBody>
      </p:sp>
      <p:sp>
        <p:nvSpPr>
          <p:cNvPr id="327" name="TextBox 326"/>
          <p:cNvSpPr txBox="1"/>
          <p:nvPr/>
        </p:nvSpPr>
        <p:spPr>
          <a:xfrm>
            <a:off x="2952326" y="4176014"/>
            <a:ext cx="1159160"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Event Hub</a:t>
            </a:r>
          </a:p>
        </p:txBody>
      </p:sp>
      <p:sp>
        <p:nvSpPr>
          <p:cNvPr id="328" name="TextBox 327"/>
          <p:cNvSpPr txBox="1"/>
          <p:nvPr/>
        </p:nvSpPr>
        <p:spPr>
          <a:xfrm>
            <a:off x="4902672" y="4159000"/>
            <a:ext cx="1656154" cy="584519"/>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Stream Analytics</a:t>
            </a:r>
          </a:p>
        </p:txBody>
      </p:sp>
      <p:sp>
        <p:nvSpPr>
          <p:cNvPr id="329" name="TextBox 328"/>
          <p:cNvSpPr txBox="1"/>
          <p:nvPr/>
        </p:nvSpPr>
        <p:spPr>
          <a:xfrm>
            <a:off x="7099002" y="4278822"/>
            <a:ext cx="1762284" cy="584519"/>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Notification Hubs</a:t>
            </a:r>
          </a:p>
        </p:txBody>
      </p:sp>
      <p:sp>
        <p:nvSpPr>
          <p:cNvPr id="330" name="TextBox 329"/>
          <p:cNvSpPr txBox="1"/>
          <p:nvPr/>
        </p:nvSpPr>
        <p:spPr>
          <a:xfrm>
            <a:off x="9849893" y="4312553"/>
            <a:ext cx="1508839"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Dispatch Nurse</a:t>
            </a:r>
          </a:p>
        </p:txBody>
      </p:sp>
      <p:sp>
        <p:nvSpPr>
          <p:cNvPr id="331" name="Striped Right Arrow 330"/>
          <p:cNvSpPr/>
          <p:nvPr/>
        </p:nvSpPr>
        <p:spPr>
          <a:xfrm>
            <a:off x="2400940"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332" name="Striped Right Arrow 331"/>
          <p:cNvSpPr/>
          <p:nvPr/>
        </p:nvSpPr>
        <p:spPr>
          <a:xfrm>
            <a:off x="4287713"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333" name="Striped Right Arrow 332"/>
          <p:cNvSpPr/>
          <p:nvPr/>
        </p:nvSpPr>
        <p:spPr>
          <a:xfrm>
            <a:off x="8816439"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334" name="TextBox 333"/>
          <p:cNvSpPr txBox="1"/>
          <p:nvPr/>
        </p:nvSpPr>
        <p:spPr>
          <a:xfrm>
            <a:off x="477160" y="1022784"/>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Remote patient telemetry containing vital signs, medicines being administered and other environmental factors is securely streamed over the Internet to Azure Event Hub.</a:t>
            </a:r>
          </a:p>
        </p:txBody>
      </p:sp>
      <p:sp>
        <p:nvSpPr>
          <p:cNvPr id="335" name="TextBox 334"/>
          <p:cNvSpPr txBox="1"/>
          <p:nvPr/>
        </p:nvSpPr>
        <p:spPr>
          <a:xfrm>
            <a:off x="476937" y="1022712"/>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Azure Stream Analytics pulls data out of Event Hub and observes that the patient’s temperature has exceeded a predetermined threshold of 100 degrees.</a:t>
            </a:r>
          </a:p>
        </p:txBody>
      </p:sp>
      <p:sp>
        <p:nvSpPr>
          <p:cNvPr id="336" name="TextBox 335"/>
          <p:cNvSpPr txBox="1"/>
          <p:nvPr/>
        </p:nvSpPr>
        <p:spPr>
          <a:xfrm>
            <a:off x="476937" y="1023018"/>
            <a:ext cx="11371142" cy="470856"/>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Azure Notification Hubs is called to facilitate the response to this event.</a:t>
            </a:r>
          </a:p>
        </p:txBody>
      </p:sp>
      <p:sp>
        <p:nvSpPr>
          <p:cNvPr id="337" name="TextBox 336"/>
          <p:cNvSpPr txBox="1"/>
          <p:nvPr/>
        </p:nvSpPr>
        <p:spPr>
          <a:xfrm>
            <a:off x="476937" y="1023007"/>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 push notification with the patient information is sent to the appropriate nurses station where an alert is displayed on the patient health telemetry screen resulting in an immediate visit to the patient.</a:t>
            </a:r>
          </a:p>
        </p:txBody>
      </p:sp>
      <p:grpSp>
        <p:nvGrpSpPr>
          <p:cNvPr id="338" name="Group 337"/>
          <p:cNvGrpSpPr/>
          <p:nvPr/>
        </p:nvGrpSpPr>
        <p:grpSpPr>
          <a:xfrm>
            <a:off x="754497" y="3506393"/>
            <a:ext cx="1398905" cy="1212384"/>
            <a:chOff x="4297683" y="3430950"/>
            <a:chExt cx="1005202" cy="765208"/>
          </a:xfrm>
          <a:solidFill>
            <a:sysClr val="window" lastClr="FFFFFF"/>
          </a:solidFill>
        </p:grpSpPr>
        <p:sp>
          <p:nvSpPr>
            <p:cNvPr id="339" name="Freeform 338"/>
            <p:cNvSpPr>
              <a:spLocks/>
            </p:cNvSpPr>
            <p:nvPr/>
          </p:nvSpPr>
          <p:spPr bwMode="auto">
            <a:xfrm>
              <a:off x="4421143" y="3430950"/>
              <a:ext cx="131202" cy="132017"/>
            </a:xfrm>
            <a:custGeom>
              <a:avLst/>
              <a:gdLst>
                <a:gd name="T0" fmla="*/ 315 w 322"/>
                <a:gd name="T1" fmla="*/ 210 h 324"/>
                <a:gd name="T2" fmla="*/ 321 w 322"/>
                <a:gd name="T3" fmla="*/ 187 h 324"/>
                <a:gd name="T4" fmla="*/ 322 w 322"/>
                <a:gd name="T5" fmla="*/ 164 h 324"/>
                <a:gd name="T6" fmla="*/ 321 w 322"/>
                <a:gd name="T7" fmla="*/ 142 h 324"/>
                <a:gd name="T8" fmla="*/ 316 w 322"/>
                <a:gd name="T9" fmla="*/ 120 h 324"/>
                <a:gd name="T10" fmla="*/ 307 w 322"/>
                <a:gd name="T11" fmla="*/ 98 h 324"/>
                <a:gd name="T12" fmla="*/ 296 w 322"/>
                <a:gd name="T13" fmla="*/ 78 h 324"/>
                <a:gd name="T14" fmla="*/ 283 w 322"/>
                <a:gd name="T15" fmla="*/ 60 h 324"/>
                <a:gd name="T16" fmla="*/ 267 w 322"/>
                <a:gd name="T17" fmla="*/ 44 h 324"/>
                <a:gd name="T18" fmla="*/ 249 w 322"/>
                <a:gd name="T19" fmla="*/ 30 h 324"/>
                <a:gd name="T20" fmla="*/ 231 w 322"/>
                <a:gd name="T21" fmla="*/ 18 h 324"/>
                <a:gd name="T22" fmla="*/ 210 w 322"/>
                <a:gd name="T23" fmla="*/ 9 h 324"/>
                <a:gd name="T24" fmla="*/ 188 w 322"/>
                <a:gd name="T25" fmla="*/ 3 h 324"/>
                <a:gd name="T26" fmla="*/ 167 w 322"/>
                <a:gd name="T27" fmla="*/ 0 h 324"/>
                <a:gd name="T28" fmla="*/ 144 w 322"/>
                <a:gd name="T29" fmla="*/ 1 h 324"/>
                <a:gd name="T30" fmla="*/ 122 w 322"/>
                <a:gd name="T31" fmla="*/ 7 h 324"/>
                <a:gd name="T32" fmla="*/ 99 w 322"/>
                <a:gd name="T33" fmla="*/ 17 h 324"/>
                <a:gd name="T34" fmla="*/ 90 w 322"/>
                <a:gd name="T35" fmla="*/ 21 h 324"/>
                <a:gd name="T36" fmla="*/ 72 w 322"/>
                <a:gd name="T37" fmla="*/ 30 h 324"/>
                <a:gd name="T38" fmla="*/ 56 w 322"/>
                <a:gd name="T39" fmla="*/ 42 h 324"/>
                <a:gd name="T40" fmla="*/ 36 w 322"/>
                <a:gd name="T41" fmla="*/ 62 h 324"/>
                <a:gd name="T42" fmla="*/ 16 w 322"/>
                <a:gd name="T43" fmla="*/ 96 h 324"/>
                <a:gd name="T44" fmla="*/ 4 w 322"/>
                <a:gd name="T45" fmla="*/ 133 h 324"/>
                <a:gd name="T46" fmla="*/ 0 w 322"/>
                <a:gd name="T47" fmla="*/ 172 h 324"/>
                <a:gd name="T48" fmla="*/ 6 w 322"/>
                <a:gd name="T49" fmla="*/ 211 h 324"/>
                <a:gd name="T50" fmla="*/ 17 w 322"/>
                <a:gd name="T51" fmla="*/ 238 h 324"/>
                <a:gd name="T52" fmla="*/ 26 w 322"/>
                <a:gd name="T53" fmla="*/ 255 h 324"/>
                <a:gd name="T54" fmla="*/ 40 w 322"/>
                <a:gd name="T55" fmla="*/ 271 h 324"/>
                <a:gd name="T56" fmla="*/ 47 w 322"/>
                <a:gd name="T57" fmla="*/ 277 h 324"/>
                <a:gd name="T58" fmla="*/ 62 w 322"/>
                <a:gd name="T59" fmla="*/ 293 h 324"/>
                <a:gd name="T60" fmla="*/ 80 w 322"/>
                <a:gd name="T61" fmla="*/ 305 h 324"/>
                <a:gd name="T62" fmla="*/ 98 w 322"/>
                <a:gd name="T63" fmla="*/ 313 h 324"/>
                <a:gd name="T64" fmla="*/ 118 w 322"/>
                <a:gd name="T65" fmla="*/ 320 h 324"/>
                <a:gd name="T66" fmla="*/ 138 w 322"/>
                <a:gd name="T67" fmla="*/ 323 h 324"/>
                <a:gd name="T68" fmla="*/ 180 w 322"/>
                <a:gd name="T69" fmla="*/ 323 h 324"/>
                <a:gd name="T70" fmla="*/ 221 w 322"/>
                <a:gd name="T71" fmla="*/ 313 h 324"/>
                <a:gd name="T72" fmla="*/ 248 w 322"/>
                <a:gd name="T73" fmla="*/ 300 h 324"/>
                <a:gd name="T74" fmla="*/ 266 w 322"/>
                <a:gd name="T75" fmla="*/ 288 h 324"/>
                <a:gd name="T76" fmla="*/ 281 w 322"/>
                <a:gd name="T77" fmla="*/ 274 h 324"/>
                <a:gd name="T78" fmla="*/ 294 w 322"/>
                <a:gd name="T79" fmla="*/ 258 h 324"/>
                <a:gd name="T80" fmla="*/ 305 w 322"/>
                <a:gd name="T81" fmla="*/ 240 h 324"/>
                <a:gd name="T82" fmla="*/ 312 w 322"/>
                <a:gd name="T83" fmla="*/ 220 h 324"/>
                <a:gd name="T84" fmla="*/ 315 w 322"/>
                <a:gd name="T85" fmla="*/ 21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2" h="324">
                  <a:moveTo>
                    <a:pt x="315" y="210"/>
                  </a:moveTo>
                  <a:lnTo>
                    <a:pt x="315" y="210"/>
                  </a:lnTo>
                  <a:lnTo>
                    <a:pt x="318" y="198"/>
                  </a:lnTo>
                  <a:lnTo>
                    <a:pt x="321" y="187"/>
                  </a:lnTo>
                  <a:lnTo>
                    <a:pt x="322" y="175"/>
                  </a:lnTo>
                  <a:lnTo>
                    <a:pt x="322" y="164"/>
                  </a:lnTo>
                  <a:lnTo>
                    <a:pt x="322" y="152"/>
                  </a:lnTo>
                  <a:lnTo>
                    <a:pt x="321" y="142"/>
                  </a:lnTo>
                  <a:lnTo>
                    <a:pt x="319" y="131"/>
                  </a:lnTo>
                  <a:lnTo>
                    <a:pt x="316" y="120"/>
                  </a:lnTo>
                  <a:lnTo>
                    <a:pt x="311" y="109"/>
                  </a:lnTo>
                  <a:lnTo>
                    <a:pt x="307" y="98"/>
                  </a:lnTo>
                  <a:lnTo>
                    <a:pt x="303" y="88"/>
                  </a:lnTo>
                  <a:lnTo>
                    <a:pt x="296" y="78"/>
                  </a:lnTo>
                  <a:lnTo>
                    <a:pt x="290" y="70"/>
                  </a:lnTo>
                  <a:lnTo>
                    <a:pt x="283" y="60"/>
                  </a:lnTo>
                  <a:lnTo>
                    <a:pt x="275" y="52"/>
                  </a:lnTo>
                  <a:lnTo>
                    <a:pt x="267" y="44"/>
                  </a:lnTo>
                  <a:lnTo>
                    <a:pt x="259" y="37"/>
                  </a:lnTo>
                  <a:lnTo>
                    <a:pt x="249" y="30"/>
                  </a:lnTo>
                  <a:lnTo>
                    <a:pt x="241" y="24"/>
                  </a:lnTo>
                  <a:lnTo>
                    <a:pt x="231" y="18"/>
                  </a:lnTo>
                  <a:lnTo>
                    <a:pt x="220" y="13"/>
                  </a:lnTo>
                  <a:lnTo>
                    <a:pt x="210" y="9"/>
                  </a:lnTo>
                  <a:lnTo>
                    <a:pt x="199" y="6"/>
                  </a:lnTo>
                  <a:lnTo>
                    <a:pt x="188" y="3"/>
                  </a:lnTo>
                  <a:lnTo>
                    <a:pt x="178" y="1"/>
                  </a:lnTo>
                  <a:lnTo>
                    <a:pt x="167" y="0"/>
                  </a:lnTo>
                  <a:lnTo>
                    <a:pt x="156" y="0"/>
                  </a:lnTo>
                  <a:lnTo>
                    <a:pt x="144" y="1"/>
                  </a:lnTo>
                  <a:lnTo>
                    <a:pt x="133" y="3"/>
                  </a:lnTo>
                  <a:lnTo>
                    <a:pt x="122" y="7"/>
                  </a:lnTo>
                  <a:lnTo>
                    <a:pt x="110" y="11"/>
                  </a:lnTo>
                  <a:lnTo>
                    <a:pt x="99" y="17"/>
                  </a:lnTo>
                  <a:lnTo>
                    <a:pt x="99" y="17"/>
                  </a:lnTo>
                  <a:lnTo>
                    <a:pt x="90" y="21"/>
                  </a:lnTo>
                  <a:lnTo>
                    <a:pt x="81" y="25"/>
                  </a:lnTo>
                  <a:lnTo>
                    <a:pt x="72" y="30"/>
                  </a:lnTo>
                  <a:lnTo>
                    <a:pt x="65" y="35"/>
                  </a:lnTo>
                  <a:lnTo>
                    <a:pt x="56" y="42"/>
                  </a:lnTo>
                  <a:lnTo>
                    <a:pt x="49" y="48"/>
                  </a:lnTo>
                  <a:lnTo>
                    <a:pt x="36" y="62"/>
                  </a:lnTo>
                  <a:lnTo>
                    <a:pt x="25" y="78"/>
                  </a:lnTo>
                  <a:lnTo>
                    <a:pt x="16" y="96"/>
                  </a:lnTo>
                  <a:lnTo>
                    <a:pt x="9" y="114"/>
                  </a:lnTo>
                  <a:lnTo>
                    <a:pt x="4" y="133"/>
                  </a:lnTo>
                  <a:lnTo>
                    <a:pt x="1" y="152"/>
                  </a:lnTo>
                  <a:lnTo>
                    <a:pt x="0" y="172"/>
                  </a:lnTo>
                  <a:lnTo>
                    <a:pt x="3" y="192"/>
                  </a:lnTo>
                  <a:lnTo>
                    <a:pt x="6" y="211"/>
                  </a:lnTo>
                  <a:lnTo>
                    <a:pt x="12" y="228"/>
                  </a:lnTo>
                  <a:lnTo>
                    <a:pt x="17" y="238"/>
                  </a:lnTo>
                  <a:lnTo>
                    <a:pt x="21" y="247"/>
                  </a:lnTo>
                  <a:lnTo>
                    <a:pt x="26" y="255"/>
                  </a:lnTo>
                  <a:lnTo>
                    <a:pt x="33" y="263"/>
                  </a:lnTo>
                  <a:lnTo>
                    <a:pt x="40" y="271"/>
                  </a:lnTo>
                  <a:lnTo>
                    <a:pt x="47" y="277"/>
                  </a:lnTo>
                  <a:lnTo>
                    <a:pt x="47" y="277"/>
                  </a:lnTo>
                  <a:lnTo>
                    <a:pt x="54" y="286"/>
                  </a:lnTo>
                  <a:lnTo>
                    <a:pt x="62" y="293"/>
                  </a:lnTo>
                  <a:lnTo>
                    <a:pt x="71" y="299"/>
                  </a:lnTo>
                  <a:lnTo>
                    <a:pt x="80" y="305"/>
                  </a:lnTo>
                  <a:lnTo>
                    <a:pt x="88" y="309"/>
                  </a:lnTo>
                  <a:lnTo>
                    <a:pt x="98" y="313"/>
                  </a:lnTo>
                  <a:lnTo>
                    <a:pt x="108" y="317"/>
                  </a:lnTo>
                  <a:lnTo>
                    <a:pt x="118" y="320"/>
                  </a:lnTo>
                  <a:lnTo>
                    <a:pt x="129" y="322"/>
                  </a:lnTo>
                  <a:lnTo>
                    <a:pt x="138" y="323"/>
                  </a:lnTo>
                  <a:lnTo>
                    <a:pt x="159" y="324"/>
                  </a:lnTo>
                  <a:lnTo>
                    <a:pt x="180" y="323"/>
                  </a:lnTo>
                  <a:lnTo>
                    <a:pt x="200" y="320"/>
                  </a:lnTo>
                  <a:lnTo>
                    <a:pt x="221" y="313"/>
                  </a:lnTo>
                  <a:lnTo>
                    <a:pt x="240" y="305"/>
                  </a:lnTo>
                  <a:lnTo>
                    <a:pt x="248" y="300"/>
                  </a:lnTo>
                  <a:lnTo>
                    <a:pt x="257" y="295"/>
                  </a:lnTo>
                  <a:lnTo>
                    <a:pt x="266" y="288"/>
                  </a:lnTo>
                  <a:lnTo>
                    <a:pt x="273" y="282"/>
                  </a:lnTo>
                  <a:lnTo>
                    <a:pt x="281" y="274"/>
                  </a:lnTo>
                  <a:lnTo>
                    <a:pt x="287" y="267"/>
                  </a:lnTo>
                  <a:lnTo>
                    <a:pt x="294" y="258"/>
                  </a:lnTo>
                  <a:lnTo>
                    <a:pt x="299" y="249"/>
                  </a:lnTo>
                  <a:lnTo>
                    <a:pt x="305" y="240"/>
                  </a:lnTo>
                  <a:lnTo>
                    <a:pt x="309" y="231"/>
                  </a:lnTo>
                  <a:lnTo>
                    <a:pt x="312" y="220"/>
                  </a:lnTo>
                  <a:lnTo>
                    <a:pt x="315" y="210"/>
                  </a:lnTo>
                  <a:lnTo>
                    <a:pt x="315" y="210"/>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40" name="Freeform 8"/>
            <p:cNvSpPr>
              <a:spLocks/>
            </p:cNvSpPr>
            <p:nvPr/>
          </p:nvSpPr>
          <p:spPr bwMode="auto">
            <a:xfrm>
              <a:off x="5049445" y="3703947"/>
              <a:ext cx="253440" cy="162984"/>
            </a:xfrm>
            <a:custGeom>
              <a:avLst/>
              <a:gdLst>
                <a:gd name="T0" fmla="*/ 530 w 622"/>
                <a:gd name="T1" fmla="*/ 5 h 400"/>
                <a:gd name="T2" fmla="*/ 494 w 622"/>
                <a:gd name="T3" fmla="*/ 0 h 400"/>
                <a:gd name="T4" fmla="*/ 464 w 622"/>
                <a:gd name="T5" fmla="*/ 1 h 400"/>
                <a:gd name="T6" fmla="*/ 439 w 622"/>
                <a:gd name="T7" fmla="*/ 5 h 400"/>
                <a:gd name="T8" fmla="*/ 420 w 622"/>
                <a:gd name="T9" fmla="*/ 15 h 400"/>
                <a:gd name="T10" fmla="*/ 405 w 622"/>
                <a:gd name="T11" fmla="*/ 28 h 400"/>
                <a:gd name="T12" fmla="*/ 391 w 622"/>
                <a:gd name="T13" fmla="*/ 45 h 400"/>
                <a:gd name="T14" fmla="*/ 382 w 622"/>
                <a:gd name="T15" fmla="*/ 66 h 400"/>
                <a:gd name="T16" fmla="*/ 370 w 622"/>
                <a:gd name="T17" fmla="*/ 103 h 400"/>
                <a:gd name="T18" fmla="*/ 151 w 622"/>
                <a:gd name="T19" fmla="*/ 52 h 400"/>
                <a:gd name="T20" fmla="*/ 137 w 622"/>
                <a:gd name="T21" fmla="*/ 50 h 400"/>
                <a:gd name="T22" fmla="*/ 124 w 622"/>
                <a:gd name="T23" fmla="*/ 50 h 400"/>
                <a:gd name="T24" fmla="*/ 112 w 622"/>
                <a:gd name="T25" fmla="*/ 54 h 400"/>
                <a:gd name="T26" fmla="*/ 100 w 622"/>
                <a:gd name="T27" fmla="*/ 60 h 400"/>
                <a:gd name="T28" fmla="*/ 79 w 622"/>
                <a:gd name="T29" fmla="*/ 79 h 400"/>
                <a:gd name="T30" fmla="*/ 63 w 622"/>
                <a:gd name="T31" fmla="*/ 105 h 400"/>
                <a:gd name="T32" fmla="*/ 48 w 622"/>
                <a:gd name="T33" fmla="*/ 136 h 400"/>
                <a:gd name="T34" fmla="*/ 25 w 622"/>
                <a:gd name="T35" fmla="*/ 203 h 400"/>
                <a:gd name="T36" fmla="*/ 15 w 622"/>
                <a:gd name="T37" fmla="*/ 235 h 400"/>
                <a:gd name="T38" fmla="*/ 2 w 622"/>
                <a:gd name="T39" fmla="*/ 280 h 400"/>
                <a:gd name="T40" fmla="*/ 0 w 622"/>
                <a:gd name="T41" fmla="*/ 295 h 400"/>
                <a:gd name="T42" fmla="*/ 2 w 622"/>
                <a:gd name="T43" fmla="*/ 307 h 400"/>
                <a:gd name="T44" fmla="*/ 10 w 622"/>
                <a:gd name="T45" fmla="*/ 316 h 400"/>
                <a:gd name="T46" fmla="*/ 22 w 622"/>
                <a:gd name="T47" fmla="*/ 324 h 400"/>
                <a:gd name="T48" fmla="*/ 66 w 622"/>
                <a:gd name="T49" fmla="*/ 339 h 400"/>
                <a:gd name="T50" fmla="*/ 368 w 622"/>
                <a:gd name="T51" fmla="*/ 389 h 400"/>
                <a:gd name="T52" fmla="*/ 397 w 622"/>
                <a:gd name="T53" fmla="*/ 400 h 400"/>
                <a:gd name="T54" fmla="*/ 405 w 622"/>
                <a:gd name="T55" fmla="*/ 400 h 400"/>
                <a:gd name="T56" fmla="*/ 420 w 622"/>
                <a:gd name="T57" fmla="*/ 398 h 400"/>
                <a:gd name="T58" fmla="*/ 461 w 622"/>
                <a:gd name="T59" fmla="*/ 393 h 400"/>
                <a:gd name="T60" fmla="*/ 506 w 622"/>
                <a:gd name="T61" fmla="*/ 389 h 400"/>
                <a:gd name="T62" fmla="*/ 524 w 622"/>
                <a:gd name="T63" fmla="*/ 385 h 400"/>
                <a:gd name="T64" fmla="*/ 539 w 622"/>
                <a:gd name="T65" fmla="*/ 376 h 400"/>
                <a:gd name="T66" fmla="*/ 551 w 622"/>
                <a:gd name="T67" fmla="*/ 362 h 400"/>
                <a:gd name="T68" fmla="*/ 560 w 622"/>
                <a:gd name="T69" fmla="*/ 340 h 400"/>
                <a:gd name="T70" fmla="*/ 613 w 622"/>
                <a:gd name="T71" fmla="*/ 161 h 400"/>
                <a:gd name="T72" fmla="*/ 621 w 622"/>
                <a:gd name="T73" fmla="*/ 122 h 400"/>
                <a:gd name="T74" fmla="*/ 621 w 622"/>
                <a:gd name="T75" fmla="*/ 90 h 400"/>
                <a:gd name="T76" fmla="*/ 617 w 622"/>
                <a:gd name="T77" fmla="*/ 65 h 400"/>
                <a:gd name="T78" fmla="*/ 607 w 622"/>
                <a:gd name="T79" fmla="*/ 45 h 400"/>
                <a:gd name="T80" fmla="*/ 593 w 622"/>
                <a:gd name="T81" fmla="*/ 30 h 400"/>
                <a:gd name="T82" fmla="*/ 575 w 622"/>
                <a:gd name="T83" fmla="*/ 19 h 400"/>
                <a:gd name="T84" fmla="*/ 553 w 622"/>
                <a:gd name="T85" fmla="*/ 12 h 400"/>
                <a:gd name="T86" fmla="*/ 530 w 622"/>
                <a:gd name="T87" fmla="*/ 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2" h="400">
                  <a:moveTo>
                    <a:pt x="530" y="5"/>
                  </a:moveTo>
                  <a:lnTo>
                    <a:pt x="530" y="5"/>
                  </a:lnTo>
                  <a:lnTo>
                    <a:pt x="511" y="2"/>
                  </a:lnTo>
                  <a:lnTo>
                    <a:pt x="494" y="0"/>
                  </a:lnTo>
                  <a:lnTo>
                    <a:pt x="478" y="0"/>
                  </a:lnTo>
                  <a:lnTo>
                    <a:pt x="464" y="1"/>
                  </a:lnTo>
                  <a:lnTo>
                    <a:pt x="451" y="2"/>
                  </a:lnTo>
                  <a:lnTo>
                    <a:pt x="439" y="5"/>
                  </a:lnTo>
                  <a:lnTo>
                    <a:pt x="430" y="10"/>
                  </a:lnTo>
                  <a:lnTo>
                    <a:pt x="420" y="15"/>
                  </a:lnTo>
                  <a:lnTo>
                    <a:pt x="412" y="22"/>
                  </a:lnTo>
                  <a:lnTo>
                    <a:pt x="405" y="28"/>
                  </a:lnTo>
                  <a:lnTo>
                    <a:pt x="398" y="37"/>
                  </a:lnTo>
                  <a:lnTo>
                    <a:pt x="391" y="45"/>
                  </a:lnTo>
                  <a:lnTo>
                    <a:pt x="387" y="55"/>
                  </a:lnTo>
                  <a:lnTo>
                    <a:pt x="382" y="66"/>
                  </a:lnTo>
                  <a:lnTo>
                    <a:pt x="374" y="90"/>
                  </a:lnTo>
                  <a:lnTo>
                    <a:pt x="370" y="103"/>
                  </a:lnTo>
                  <a:lnTo>
                    <a:pt x="151" y="52"/>
                  </a:lnTo>
                  <a:lnTo>
                    <a:pt x="151" y="52"/>
                  </a:lnTo>
                  <a:lnTo>
                    <a:pt x="145" y="51"/>
                  </a:lnTo>
                  <a:lnTo>
                    <a:pt x="137" y="50"/>
                  </a:lnTo>
                  <a:lnTo>
                    <a:pt x="131" y="50"/>
                  </a:lnTo>
                  <a:lnTo>
                    <a:pt x="124" y="50"/>
                  </a:lnTo>
                  <a:lnTo>
                    <a:pt x="118" y="52"/>
                  </a:lnTo>
                  <a:lnTo>
                    <a:pt x="112" y="54"/>
                  </a:lnTo>
                  <a:lnTo>
                    <a:pt x="106" y="56"/>
                  </a:lnTo>
                  <a:lnTo>
                    <a:pt x="100" y="60"/>
                  </a:lnTo>
                  <a:lnTo>
                    <a:pt x="89" y="68"/>
                  </a:lnTo>
                  <a:lnTo>
                    <a:pt x="79" y="79"/>
                  </a:lnTo>
                  <a:lnTo>
                    <a:pt x="71" y="91"/>
                  </a:lnTo>
                  <a:lnTo>
                    <a:pt x="63" y="105"/>
                  </a:lnTo>
                  <a:lnTo>
                    <a:pt x="56" y="120"/>
                  </a:lnTo>
                  <a:lnTo>
                    <a:pt x="48" y="136"/>
                  </a:lnTo>
                  <a:lnTo>
                    <a:pt x="36" y="169"/>
                  </a:lnTo>
                  <a:lnTo>
                    <a:pt x="25" y="203"/>
                  </a:lnTo>
                  <a:lnTo>
                    <a:pt x="15" y="235"/>
                  </a:lnTo>
                  <a:lnTo>
                    <a:pt x="15" y="235"/>
                  </a:lnTo>
                  <a:lnTo>
                    <a:pt x="8" y="261"/>
                  </a:lnTo>
                  <a:lnTo>
                    <a:pt x="2" y="280"/>
                  </a:lnTo>
                  <a:lnTo>
                    <a:pt x="1" y="289"/>
                  </a:lnTo>
                  <a:lnTo>
                    <a:pt x="0" y="295"/>
                  </a:lnTo>
                  <a:lnTo>
                    <a:pt x="1" y="302"/>
                  </a:lnTo>
                  <a:lnTo>
                    <a:pt x="2" y="307"/>
                  </a:lnTo>
                  <a:lnTo>
                    <a:pt x="6" y="312"/>
                  </a:lnTo>
                  <a:lnTo>
                    <a:pt x="10" y="316"/>
                  </a:lnTo>
                  <a:lnTo>
                    <a:pt x="15" y="319"/>
                  </a:lnTo>
                  <a:lnTo>
                    <a:pt x="22" y="324"/>
                  </a:lnTo>
                  <a:lnTo>
                    <a:pt x="40" y="330"/>
                  </a:lnTo>
                  <a:lnTo>
                    <a:pt x="66" y="339"/>
                  </a:lnTo>
                  <a:lnTo>
                    <a:pt x="368" y="389"/>
                  </a:lnTo>
                  <a:lnTo>
                    <a:pt x="368" y="389"/>
                  </a:lnTo>
                  <a:lnTo>
                    <a:pt x="386" y="397"/>
                  </a:lnTo>
                  <a:lnTo>
                    <a:pt x="397" y="400"/>
                  </a:lnTo>
                  <a:lnTo>
                    <a:pt x="401" y="400"/>
                  </a:lnTo>
                  <a:lnTo>
                    <a:pt x="405" y="400"/>
                  </a:lnTo>
                  <a:lnTo>
                    <a:pt x="405" y="400"/>
                  </a:lnTo>
                  <a:lnTo>
                    <a:pt x="420" y="398"/>
                  </a:lnTo>
                  <a:lnTo>
                    <a:pt x="434" y="395"/>
                  </a:lnTo>
                  <a:lnTo>
                    <a:pt x="461" y="393"/>
                  </a:lnTo>
                  <a:lnTo>
                    <a:pt x="485" y="391"/>
                  </a:lnTo>
                  <a:lnTo>
                    <a:pt x="506" y="389"/>
                  </a:lnTo>
                  <a:lnTo>
                    <a:pt x="515" y="387"/>
                  </a:lnTo>
                  <a:lnTo>
                    <a:pt x="524" y="385"/>
                  </a:lnTo>
                  <a:lnTo>
                    <a:pt x="532" y="380"/>
                  </a:lnTo>
                  <a:lnTo>
                    <a:pt x="539" y="376"/>
                  </a:lnTo>
                  <a:lnTo>
                    <a:pt x="546" y="369"/>
                  </a:lnTo>
                  <a:lnTo>
                    <a:pt x="551" y="362"/>
                  </a:lnTo>
                  <a:lnTo>
                    <a:pt x="556" y="352"/>
                  </a:lnTo>
                  <a:lnTo>
                    <a:pt x="560" y="340"/>
                  </a:lnTo>
                  <a:lnTo>
                    <a:pt x="613" y="161"/>
                  </a:lnTo>
                  <a:lnTo>
                    <a:pt x="613" y="161"/>
                  </a:lnTo>
                  <a:lnTo>
                    <a:pt x="618" y="140"/>
                  </a:lnTo>
                  <a:lnTo>
                    <a:pt x="621" y="122"/>
                  </a:lnTo>
                  <a:lnTo>
                    <a:pt x="622" y="105"/>
                  </a:lnTo>
                  <a:lnTo>
                    <a:pt x="621" y="90"/>
                  </a:lnTo>
                  <a:lnTo>
                    <a:pt x="620" y="77"/>
                  </a:lnTo>
                  <a:lnTo>
                    <a:pt x="617" y="65"/>
                  </a:lnTo>
                  <a:lnTo>
                    <a:pt x="612" y="54"/>
                  </a:lnTo>
                  <a:lnTo>
                    <a:pt x="607" y="45"/>
                  </a:lnTo>
                  <a:lnTo>
                    <a:pt x="600" y="38"/>
                  </a:lnTo>
                  <a:lnTo>
                    <a:pt x="593" y="30"/>
                  </a:lnTo>
                  <a:lnTo>
                    <a:pt x="584" y="25"/>
                  </a:lnTo>
                  <a:lnTo>
                    <a:pt x="575" y="19"/>
                  </a:lnTo>
                  <a:lnTo>
                    <a:pt x="564" y="15"/>
                  </a:lnTo>
                  <a:lnTo>
                    <a:pt x="553" y="12"/>
                  </a:lnTo>
                  <a:lnTo>
                    <a:pt x="530" y="5"/>
                  </a:lnTo>
                  <a:lnTo>
                    <a:pt x="530" y="5"/>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41" name="Freeform 15"/>
            <p:cNvSpPr>
              <a:spLocks/>
            </p:cNvSpPr>
            <p:nvPr/>
          </p:nvSpPr>
          <p:spPr bwMode="auto">
            <a:xfrm>
              <a:off x="4540529" y="3567041"/>
              <a:ext cx="211879" cy="81085"/>
            </a:xfrm>
            <a:custGeom>
              <a:avLst/>
              <a:gdLst>
                <a:gd name="T0" fmla="*/ 520 w 520"/>
                <a:gd name="T1" fmla="*/ 131 h 199"/>
                <a:gd name="T2" fmla="*/ 520 w 520"/>
                <a:gd name="T3" fmla="*/ 131 h 199"/>
                <a:gd name="T4" fmla="*/ 520 w 520"/>
                <a:gd name="T5" fmla="*/ 122 h 199"/>
                <a:gd name="T6" fmla="*/ 518 w 520"/>
                <a:gd name="T7" fmla="*/ 113 h 199"/>
                <a:gd name="T8" fmla="*/ 516 w 520"/>
                <a:gd name="T9" fmla="*/ 104 h 199"/>
                <a:gd name="T10" fmla="*/ 511 w 520"/>
                <a:gd name="T11" fmla="*/ 96 h 199"/>
                <a:gd name="T12" fmla="*/ 505 w 520"/>
                <a:gd name="T13" fmla="*/ 89 h 199"/>
                <a:gd name="T14" fmla="*/ 498 w 520"/>
                <a:gd name="T15" fmla="*/ 84 h 199"/>
                <a:gd name="T16" fmla="*/ 490 w 520"/>
                <a:gd name="T17" fmla="*/ 79 h 199"/>
                <a:gd name="T18" fmla="*/ 480 w 520"/>
                <a:gd name="T19" fmla="*/ 76 h 199"/>
                <a:gd name="T20" fmla="*/ 61 w 520"/>
                <a:gd name="T21" fmla="*/ 1 h 199"/>
                <a:gd name="T22" fmla="*/ 61 w 520"/>
                <a:gd name="T23" fmla="*/ 1 h 199"/>
                <a:gd name="T24" fmla="*/ 52 w 520"/>
                <a:gd name="T25" fmla="*/ 0 h 199"/>
                <a:gd name="T26" fmla="*/ 42 w 520"/>
                <a:gd name="T27" fmla="*/ 1 h 199"/>
                <a:gd name="T28" fmla="*/ 34 w 520"/>
                <a:gd name="T29" fmla="*/ 4 h 199"/>
                <a:gd name="T30" fmla="*/ 26 w 520"/>
                <a:gd name="T31" fmla="*/ 9 h 199"/>
                <a:gd name="T32" fmla="*/ 18 w 520"/>
                <a:gd name="T33" fmla="*/ 14 h 199"/>
                <a:gd name="T34" fmla="*/ 13 w 520"/>
                <a:gd name="T35" fmla="*/ 22 h 199"/>
                <a:gd name="T36" fmla="*/ 9 w 520"/>
                <a:gd name="T37" fmla="*/ 30 h 199"/>
                <a:gd name="T38" fmla="*/ 6 w 520"/>
                <a:gd name="T39" fmla="*/ 39 h 199"/>
                <a:gd name="T40" fmla="*/ 1 w 520"/>
                <a:gd name="T41" fmla="*/ 67 h 199"/>
                <a:gd name="T42" fmla="*/ 1 w 520"/>
                <a:gd name="T43" fmla="*/ 67 h 199"/>
                <a:gd name="T44" fmla="*/ 0 w 520"/>
                <a:gd name="T45" fmla="*/ 77 h 199"/>
                <a:gd name="T46" fmla="*/ 1 w 520"/>
                <a:gd name="T47" fmla="*/ 86 h 199"/>
                <a:gd name="T48" fmla="*/ 4 w 520"/>
                <a:gd name="T49" fmla="*/ 94 h 199"/>
                <a:gd name="T50" fmla="*/ 9 w 520"/>
                <a:gd name="T51" fmla="*/ 103 h 199"/>
                <a:gd name="T52" fmla="*/ 15 w 520"/>
                <a:gd name="T53" fmla="*/ 110 h 199"/>
                <a:gd name="T54" fmla="*/ 22 w 520"/>
                <a:gd name="T55" fmla="*/ 115 h 199"/>
                <a:gd name="T56" fmla="*/ 30 w 520"/>
                <a:gd name="T57" fmla="*/ 119 h 199"/>
                <a:gd name="T58" fmla="*/ 39 w 520"/>
                <a:gd name="T59" fmla="*/ 123 h 199"/>
                <a:gd name="T60" fmla="*/ 459 w 520"/>
                <a:gd name="T61" fmla="*/ 198 h 199"/>
                <a:gd name="T62" fmla="*/ 459 w 520"/>
                <a:gd name="T63" fmla="*/ 198 h 199"/>
                <a:gd name="T64" fmla="*/ 468 w 520"/>
                <a:gd name="T65" fmla="*/ 199 h 199"/>
                <a:gd name="T66" fmla="*/ 478 w 520"/>
                <a:gd name="T67" fmla="*/ 198 h 199"/>
                <a:gd name="T68" fmla="*/ 487 w 520"/>
                <a:gd name="T69" fmla="*/ 194 h 199"/>
                <a:gd name="T70" fmla="*/ 495 w 520"/>
                <a:gd name="T71" fmla="*/ 190 h 199"/>
                <a:gd name="T72" fmla="*/ 501 w 520"/>
                <a:gd name="T73" fmla="*/ 185 h 199"/>
                <a:gd name="T74" fmla="*/ 508 w 520"/>
                <a:gd name="T75" fmla="*/ 177 h 199"/>
                <a:gd name="T76" fmla="*/ 511 w 520"/>
                <a:gd name="T77" fmla="*/ 168 h 199"/>
                <a:gd name="T78" fmla="*/ 514 w 520"/>
                <a:gd name="T79" fmla="*/ 160 h 199"/>
                <a:gd name="T80" fmla="*/ 520 w 520"/>
                <a:gd name="T81" fmla="*/ 13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199">
                  <a:moveTo>
                    <a:pt x="520" y="131"/>
                  </a:moveTo>
                  <a:lnTo>
                    <a:pt x="520" y="131"/>
                  </a:lnTo>
                  <a:lnTo>
                    <a:pt x="520" y="122"/>
                  </a:lnTo>
                  <a:lnTo>
                    <a:pt x="518" y="113"/>
                  </a:lnTo>
                  <a:lnTo>
                    <a:pt x="516" y="104"/>
                  </a:lnTo>
                  <a:lnTo>
                    <a:pt x="511" y="96"/>
                  </a:lnTo>
                  <a:lnTo>
                    <a:pt x="505" y="89"/>
                  </a:lnTo>
                  <a:lnTo>
                    <a:pt x="498" y="84"/>
                  </a:lnTo>
                  <a:lnTo>
                    <a:pt x="490" y="79"/>
                  </a:lnTo>
                  <a:lnTo>
                    <a:pt x="480" y="76"/>
                  </a:lnTo>
                  <a:lnTo>
                    <a:pt x="61" y="1"/>
                  </a:lnTo>
                  <a:lnTo>
                    <a:pt x="61" y="1"/>
                  </a:lnTo>
                  <a:lnTo>
                    <a:pt x="52" y="0"/>
                  </a:lnTo>
                  <a:lnTo>
                    <a:pt x="42" y="1"/>
                  </a:lnTo>
                  <a:lnTo>
                    <a:pt x="34" y="4"/>
                  </a:lnTo>
                  <a:lnTo>
                    <a:pt x="26" y="9"/>
                  </a:lnTo>
                  <a:lnTo>
                    <a:pt x="18" y="14"/>
                  </a:lnTo>
                  <a:lnTo>
                    <a:pt x="13" y="22"/>
                  </a:lnTo>
                  <a:lnTo>
                    <a:pt x="9" y="30"/>
                  </a:lnTo>
                  <a:lnTo>
                    <a:pt x="6" y="39"/>
                  </a:lnTo>
                  <a:lnTo>
                    <a:pt x="1" y="67"/>
                  </a:lnTo>
                  <a:lnTo>
                    <a:pt x="1" y="67"/>
                  </a:lnTo>
                  <a:lnTo>
                    <a:pt x="0" y="77"/>
                  </a:lnTo>
                  <a:lnTo>
                    <a:pt x="1" y="86"/>
                  </a:lnTo>
                  <a:lnTo>
                    <a:pt x="4" y="94"/>
                  </a:lnTo>
                  <a:lnTo>
                    <a:pt x="9" y="103"/>
                  </a:lnTo>
                  <a:lnTo>
                    <a:pt x="15" y="110"/>
                  </a:lnTo>
                  <a:lnTo>
                    <a:pt x="22" y="115"/>
                  </a:lnTo>
                  <a:lnTo>
                    <a:pt x="30" y="119"/>
                  </a:lnTo>
                  <a:lnTo>
                    <a:pt x="39" y="123"/>
                  </a:lnTo>
                  <a:lnTo>
                    <a:pt x="459" y="198"/>
                  </a:lnTo>
                  <a:lnTo>
                    <a:pt x="459" y="198"/>
                  </a:lnTo>
                  <a:lnTo>
                    <a:pt x="468" y="199"/>
                  </a:lnTo>
                  <a:lnTo>
                    <a:pt x="478" y="198"/>
                  </a:lnTo>
                  <a:lnTo>
                    <a:pt x="487" y="194"/>
                  </a:lnTo>
                  <a:lnTo>
                    <a:pt x="495" y="190"/>
                  </a:lnTo>
                  <a:lnTo>
                    <a:pt x="501" y="185"/>
                  </a:lnTo>
                  <a:lnTo>
                    <a:pt x="508" y="177"/>
                  </a:lnTo>
                  <a:lnTo>
                    <a:pt x="511" y="168"/>
                  </a:lnTo>
                  <a:lnTo>
                    <a:pt x="514" y="160"/>
                  </a:lnTo>
                  <a:lnTo>
                    <a:pt x="520" y="131"/>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42" name="Freeform 16"/>
            <p:cNvSpPr>
              <a:spLocks/>
            </p:cNvSpPr>
            <p:nvPr/>
          </p:nvSpPr>
          <p:spPr bwMode="auto">
            <a:xfrm>
              <a:off x="4708809" y="3558077"/>
              <a:ext cx="157279" cy="89234"/>
            </a:xfrm>
            <a:custGeom>
              <a:avLst/>
              <a:gdLst>
                <a:gd name="T0" fmla="*/ 382 w 386"/>
                <a:gd name="T1" fmla="*/ 39 h 219"/>
                <a:gd name="T2" fmla="*/ 382 w 386"/>
                <a:gd name="T3" fmla="*/ 39 h 219"/>
                <a:gd name="T4" fmla="*/ 377 w 386"/>
                <a:gd name="T5" fmla="*/ 30 h 219"/>
                <a:gd name="T6" fmla="*/ 372 w 386"/>
                <a:gd name="T7" fmla="*/ 22 h 219"/>
                <a:gd name="T8" fmla="*/ 364 w 386"/>
                <a:gd name="T9" fmla="*/ 14 h 219"/>
                <a:gd name="T10" fmla="*/ 356 w 386"/>
                <a:gd name="T11" fmla="*/ 8 h 219"/>
                <a:gd name="T12" fmla="*/ 347 w 386"/>
                <a:gd name="T13" fmla="*/ 3 h 219"/>
                <a:gd name="T14" fmla="*/ 337 w 386"/>
                <a:gd name="T15" fmla="*/ 0 h 219"/>
                <a:gd name="T16" fmla="*/ 327 w 386"/>
                <a:gd name="T17" fmla="*/ 0 h 219"/>
                <a:gd name="T18" fmla="*/ 322 w 386"/>
                <a:gd name="T19" fmla="*/ 0 h 219"/>
                <a:gd name="T20" fmla="*/ 317 w 386"/>
                <a:gd name="T21" fmla="*/ 1 h 219"/>
                <a:gd name="T22" fmla="*/ 33 w 386"/>
                <a:gd name="T23" fmla="*/ 100 h 219"/>
                <a:gd name="T24" fmla="*/ 33 w 386"/>
                <a:gd name="T25" fmla="*/ 100 h 219"/>
                <a:gd name="T26" fmla="*/ 24 w 386"/>
                <a:gd name="T27" fmla="*/ 103 h 219"/>
                <a:gd name="T28" fmla="*/ 16 w 386"/>
                <a:gd name="T29" fmla="*/ 109 h 219"/>
                <a:gd name="T30" fmla="*/ 10 w 386"/>
                <a:gd name="T31" fmla="*/ 115 h 219"/>
                <a:gd name="T32" fmla="*/ 5 w 386"/>
                <a:gd name="T33" fmla="*/ 124 h 219"/>
                <a:gd name="T34" fmla="*/ 2 w 386"/>
                <a:gd name="T35" fmla="*/ 132 h 219"/>
                <a:gd name="T36" fmla="*/ 0 w 386"/>
                <a:gd name="T37" fmla="*/ 141 h 219"/>
                <a:gd name="T38" fmla="*/ 1 w 386"/>
                <a:gd name="T39" fmla="*/ 150 h 219"/>
                <a:gd name="T40" fmla="*/ 3 w 386"/>
                <a:gd name="T41" fmla="*/ 160 h 219"/>
                <a:gd name="T42" fmla="*/ 12 w 386"/>
                <a:gd name="T43" fmla="*/ 187 h 219"/>
                <a:gd name="T44" fmla="*/ 12 w 386"/>
                <a:gd name="T45" fmla="*/ 187 h 219"/>
                <a:gd name="T46" fmla="*/ 16 w 386"/>
                <a:gd name="T47" fmla="*/ 196 h 219"/>
                <a:gd name="T48" fmla="*/ 22 w 386"/>
                <a:gd name="T49" fmla="*/ 203 h 219"/>
                <a:gd name="T50" fmla="*/ 28 w 386"/>
                <a:gd name="T51" fmla="*/ 210 h 219"/>
                <a:gd name="T52" fmla="*/ 36 w 386"/>
                <a:gd name="T53" fmla="*/ 214 h 219"/>
                <a:gd name="T54" fmla="*/ 45 w 386"/>
                <a:gd name="T55" fmla="*/ 218 h 219"/>
                <a:gd name="T56" fmla="*/ 53 w 386"/>
                <a:gd name="T57" fmla="*/ 219 h 219"/>
                <a:gd name="T58" fmla="*/ 63 w 386"/>
                <a:gd name="T59" fmla="*/ 219 h 219"/>
                <a:gd name="T60" fmla="*/ 73 w 386"/>
                <a:gd name="T61" fmla="*/ 216 h 219"/>
                <a:gd name="T62" fmla="*/ 358 w 386"/>
                <a:gd name="T63" fmla="*/ 119 h 219"/>
                <a:gd name="T64" fmla="*/ 358 w 386"/>
                <a:gd name="T65" fmla="*/ 119 h 219"/>
                <a:gd name="T66" fmla="*/ 362 w 386"/>
                <a:gd name="T67" fmla="*/ 116 h 219"/>
                <a:gd name="T68" fmla="*/ 366 w 386"/>
                <a:gd name="T69" fmla="*/ 113 h 219"/>
                <a:gd name="T70" fmla="*/ 370 w 386"/>
                <a:gd name="T71" fmla="*/ 110 h 219"/>
                <a:gd name="T72" fmla="*/ 373 w 386"/>
                <a:gd name="T73" fmla="*/ 106 h 219"/>
                <a:gd name="T74" fmla="*/ 378 w 386"/>
                <a:gd name="T75" fmla="*/ 96 h 219"/>
                <a:gd name="T76" fmla="*/ 383 w 386"/>
                <a:gd name="T77" fmla="*/ 85 h 219"/>
                <a:gd name="T78" fmla="*/ 385 w 386"/>
                <a:gd name="T79" fmla="*/ 73 h 219"/>
                <a:gd name="T80" fmla="*/ 386 w 386"/>
                <a:gd name="T81" fmla="*/ 60 h 219"/>
                <a:gd name="T82" fmla="*/ 385 w 386"/>
                <a:gd name="T83" fmla="*/ 49 h 219"/>
                <a:gd name="T84" fmla="*/ 383 w 386"/>
                <a:gd name="T85" fmla="*/ 38 h 219"/>
                <a:gd name="T86" fmla="*/ 382 w 386"/>
                <a:gd name="T87"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219">
                  <a:moveTo>
                    <a:pt x="382" y="39"/>
                  </a:moveTo>
                  <a:lnTo>
                    <a:pt x="382" y="39"/>
                  </a:lnTo>
                  <a:lnTo>
                    <a:pt x="377" y="30"/>
                  </a:lnTo>
                  <a:lnTo>
                    <a:pt x="372" y="22"/>
                  </a:lnTo>
                  <a:lnTo>
                    <a:pt x="364" y="14"/>
                  </a:lnTo>
                  <a:lnTo>
                    <a:pt x="356" y="8"/>
                  </a:lnTo>
                  <a:lnTo>
                    <a:pt x="347" y="3"/>
                  </a:lnTo>
                  <a:lnTo>
                    <a:pt x="337" y="0"/>
                  </a:lnTo>
                  <a:lnTo>
                    <a:pt x="327" y="0"/>
                  </a:lnTo>
                  <a:lnTo>
                    <a:pt x="322" y="0"/>
                  </a:lnTo>
                  <a:lnTo>
                    <a:pt x="317" y="1"/>
                  </a:lnTo>
                  <a:lnTo>
                    <a:pt x="33" y="100"/>
                  </a:lnTo>
                  <a:lnTo>
                    <a:pt x="33" y="100"/>
                  </a:lnTo>
                  <a:lnTo>
                    <a:pt x="24" y="103"/>
                  </a:lnTo>
                  <a:lnTo>
                    <a:pt x="16" y="109"/>
                  </a:lnTo>
                  <a:lnTo>
                    <a:pt x="10" y="115"/>
                  </a:lnTo>
                  <a:lnTo>
                    <a:pt x="5" y="124"/>
                  </a:lnTo>
                  <a:lnTo>
                    <a:pt x="2" y="132"/>
                  </a:lnTo>
                  <a:lnTo>
                    <a:pt x="0" y="141"/>
                  </a:lnTo>
                  <a:lnTo>
                    <a:pt x="1" y="150"/>
                  </a:lnTo>
                  <a:lnTo>
                    <a:pt x="3" y="160"/>
                  </a:lnTo>
                  <a:lnTo>
                    <a:pt x="12" y="187"/>
                  </a:lnTo>
                  <a:lnTo>
                    <a:pt x="12" y="187"/>
                  </a:lnTo>
                  <a:lnTo>
                    <a:pt x="16" y="196"/>
                  </a:lnTo>
                  <a:lnTo>
                    <a:pt x="22" y="203"/>
                  </a:lnTo>
                  <a:lnTo>
                    <a:pt x="28" y="210"/>
                  </a:lnTo>
                  <a:lnTo>
                    <a:pt x="36" y="214"/>
                  </a:lnTo>
                  <a:lnTo>
                    <a:pt x="45" y="218"/>
                  </a:lnTo>
                  <a:lnTo>
                    <a:pt x="53" y="219"/>
                  </a:lnTo>
                  <a:lnTo>
                    <a:pt x="63" y="219"/>
                  </a:lnTo>
                  <a:lnTo>
                    <a:pt x="73" y="216"/>
                  </a:lnTo>
                  <a:lnTo>
                    <a:pt x="358" y="119"/>
                  </a:lnTo>
                  <a:lnTo>
                    <a:pt x="358" y="119"/>
                  </a:lnTo>
                  <a:lnTo>
                    <a:pt x="362" y="116"/>
                  </a:lnTo>
                  <a:lnTo>
                    <a:pt x="366" y="113"/>
                  </a:lnTo>
                  <a:lnTo>
                    <a:pt x="370" y="110"/>
                  </a:lnTo>
                  <a:lnTo>
                    <a:pt x="373" y="106"/>
                  </a:lnTo>
                  <a:lnTo>
                    <a:pt x="378" y="96"/>
                  </a:lnTo>
                  <a:lnTo>
                    <a:pt x="383" y="85"/>
                  </a:lnTo>
                  <a:lnTo>
                    <a:pt x="385" y="73"/>
                  </a:lnTo>
                  <a:lnTo>
                    <a:pt x="386" y="60"/>
                  </a:lnTo>
                  <a:lnTo>
                    <a:pt x="385" y="49"/>
                  </a:lnTo>
                  <a:lnTo>
                    <a:pt x="383" y="38"/>
                  </a:lnTo>
                  <a:lnTo>
                    <a:pt x="382" y="39"/>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43" name="Freeform 17"/>
            <p:cNvSpPr>
              <a:spLocks/>
            </p:cNvSpPr>
            <p:nvPr/>
          </p:nvSpPr>
          <p:spPr bwMode="auto">
            <a:xfrm>
              <a:off x="4614617" y="3662387"/>
              <a:ext cx="535425" cy="48080"/>
            </a:xfrm>
            <a:custGeom>
              <a:avLst/>
              <a:gdLst>
                <a:gd name="T0" fmla="*/ 1086 w 1086"/>
                <a:gd name="T1" fmla="*/ 52 h 118"/>
                <a:gd name="T2" fmla="*/ 1086 w 1086"/>
                <a:gd name="T3" fmla="*/ 52 h 118"/>
                <a:gd name="T4" fmla="*/ 1085 w 1086"/>
                <a:gd name="T5" fmla="*/ 41 h 118"/>
                <a:gd name="T6" fmla="*/ 1081 w 1086"/>
                <a:gd name="T7" fmla="*/ 31 h 118"/>
                <a:gd name="T8" fmla="*/ 1077 w 1086"/>
                <a:gd name="T9" fmla="*/ 22 h 118"/>
                <a:gd name="T10" fmla="*/ 1071 w 1086"/>
                <a:gd name="T11" fmla="*/ 15 h 118"/>
                <a:gd name="T12" fmla="*/ 1063 w 1086"/>
                <a:gd name="T13" fmla="*/ 8 h 118"/>
                <a:gd name="T14" fmla="*/ 1054 w 1086"/>
                <a:gd name="T15" fmla="*/ 3 h 118"/>
                <a:gd name="T16" fmla="*/ 1044 w 1086"/>
                <a:gd name="T17" fmla="*/ 1 h 118"/>
                <a:gd name="T18" fmla="*/ 1034 w 1086"/>
                <a:gd name="T19" fmla="*/ 0 h 118"/>
                <a:gd name="T20" fmla="*/ 52 w 1086"/>
                <a:gd name="T21" fmla="*/ 0 h 118"/>
                <a:gd name="T22" fmla="*/ 52 w 1086"/>
                <a:gd name="T23" fmla="*/ 0 h 118"/>
                <a:gd name="T24" fmla="*/ 42 w 1086"/>
                <a:gd name="T25" fmla="*/ 1 h 118"/>
                <a:gd name="T26" fmla="*/ 32 w 1086"/>
                <a:gd name="T27" fmla="*/ 3 h 118"/>
                <a:gd name="T28" fmla="*/ 24 w 1086"/>
                <a:gd name="T29" fmla="*/ 8 h 118"/>
                <a:gd name="T30" fmla="*/ 16 w 1086"/>
                <a:gd name="T31" fmla="*/ 15 h 118"/>
                <a:gd name="T32" fmla="*/ 9 w 1086"/>
                <a:gd name="T33" fmla="*/ 22 h 118"/>
                <a:gd name="T34" fmla="*/ 4 w 1086"/>
                <a:gd name="T35" fmla="*/ 31 h 118"/>
                <a:gd name="T36" fmla="*/ 1 w 1086"/>
                <a:gd name="T37" fmla="*/ 41 h 118"/>
                <a:gd name="T38" fmla="*/ 0 w 1086"/>
                <a:gd name="T39" fmla="*/ 52 h 118"/>
                <a:gd name="T40" fmla="*/ 0 w 1086"/>
                <a:gd name="T41" fmla="*/ 66 h 118"/>
                <a:gd name="T42" fmla="*/ 0 w 1086"/>
                <a:gd name="T43" fmla="*/ 66 h 118"/>
                <a:gd name="T44" fmla="*/ 1 w 1086"/>
                <a:gd name="T45" fmla="*/ 77 h 118"/>
                <a:gd name="T46" fmla="*/ 4 w 1086"/>
                <a:gd name="T47" fmla="*/ 87 h 118"/>
                <a:gd name="T48" fmla="*/ 9 w 1086"/>
                <a:gd name="T49" fmla="*/ 95 h 118"/>
                <a:gd name="T50" fmla="*/ 16 w 1086"/>
                <a:gd name="T51" fmla="*/ 103 h 118"/>
                <a:gd name="T52" fmla="*/ 24 w 1086"/>
                <a:gd name="T53" fmla="*/ 109 h 118"/>
                <a:gd name="T54" fmla="*/ 32 w 1086"/>
                <a:gd name="T55" fmla="*/ 114 h 118"/>
                <a:gd name="T56" fmla="*/ 42 w 1086"/>
                <a:gd name="T57" fmla="*/ 117 h 118"/>
                <a:gd name="T58" fmla="*/ 52 w 1086"/>
                <a:gd name="T59" fmla="*/ 118 h 118"/>
                <a:gd name="T60" fmla="*/ 1034 w 1086"/>
                <a:gd name="T61" fmla="*/ 118 h 118"/>
                <a:gd name="T62" fmla="*/ 1034 w 1086"/>
                <a:gd name="T63" fmla="*/ 118 h 118"/>
                <a:gd name="T64" fmla="*/ 1044 w 1086"/>
                <a:gd name="T65" fmla="*/ 117 h 118"/>
                <a:gd name="T66" fmla="*/ 1054 w 1086"/>
                <a:gd name="T67" fmla="*/ 114 h 118"/>
                <a:gd name="T68" fmla="*/ 1063 w 1086"/>
                <a:gd name="T69" fmla="*/ 109 h 118"/>
                <a:gd name="T70" fmla="*/ 1071 w 1086"/>
                <a:gd name="T71" fmla="*/ 103 h 118"/>
                <a:gd name="T72" fmla="*/ 1077 w 1086"/>
                <a:gd name="T73" fmla="*/ 95 h 118"/>
                <a:gd name="T74" fmla="*/ 1081 w 1086"/>
                <a:gd name="T75" fmla="*/ 87 h 118"/>
                <a:gd name="T76" fmla="*/ 1085 w 1086"/>
                <a:gd name="T77" fmla="*/ 77 h 118"/>
                <a:gd name="T78" fmla="*/ 1086 w 1086"/>
                <a:gd name="T79" fmla="*/ 66 h 118"/>
                <a:gd name="T80" fmla="*/ 1086 w 1086"/>
                <a:gd name="T81" fmla="*/ 5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6" h="118">
                  <a:moveTo>
                    <a:pt x="1086" y="52"/>
                  </a:moveTo>
                  <a:lnTo>
                    <a:pt x="1086" y="52"/>
                  </a:lnTo>
                  <a:lnTo>
                    <a:pt x="1085" y="41"/>
                  </a:lnTo>
                  <a:lnTo>
                    <a:pt x="1081" y="31"/>
                  </a:lnTo>
                  <a:lnTo>
                    <a:pt x="1077" y="22"/>
                  </a:lnTo>
                  <a:lnTo>
                    <a:pt x="1071" y="15"/>
                  </a:lnTo>
                  <a:lnTo>
                    <a:pt x="1063" y="8"/>
                  </a:lnTo>
                  <a:lnTo>
                    <a:pt x="1054" y="3"/>
                  </a:lnTo>
                  <a:lnTo>
                    <a:pt x="1044" y="1"/>
                  </a:lnTo>
                  <a:lnTo>
                    <a:pt x="1034" y="0"/>
                  </a:lnTo>
                  <a:lnTo>
                    <a:pt x="52" y="0"/>
                  </a:lnTo>
                  <a:lnTo>
                    <a:pt x="52" y="0"/>
                  </a:lnTo>
                  <a:lnTo>
                    <a:pt x="42" y="1"/>
                  </a:lnTo>
                  <a:lnTo>
                    <a:pt x="32" y="3"/>
                  </a:lnTo>
                  <a:lnTo>
                    <a:pt x="24" y="8"/>
                  </a:lnTo>
                  <a:lnTo>
                    <a:pt x="16" y="15"/>
                  </a:lnTo>
                  <a:lnTo>
                    <a:pt x="9" y="22"/>
                  </a:lnTo>
                  <a:lnTo>
                    <a:pt x="4" y="31"/>
                  </a:lnTo>
                  <a:lnTo>
                    <a:pt x="1" y="41"/>
                  </a:lnTo>
                  <a:lnTo>
                    <a:pt x="0" y="52"/>
                  </a:lnTo>
                  <a:lnTo>
                    <a:pt x="0" y="66"/>
                  </a:lnTo>
                  <a:lnTo>
                    <a:pt x="0" y="66"/>
                  </a:lnTo>
                  <a:lnTo>
                    <a:pt x="1" y="77"/>
                  </a:lnTo>
                  <a:lnTo>
                    <a:pt x="4" y="87"/>
                  </a:lnTo>
                  <a:lnTo>
                    <a:pt x="9" y="95"/>
                  </a:lnTo>
                  <a:lnTo>
                    <a:pt x="16" y="103"/>
                  </a:lnTo>
                  <a:lnTo>
                    <a:pt x="24" y="109"/>
                  </a:lnTo>
                  <a:lnTo>
                    <a:pt x="32" y="114"/>
                  </a:lnTo>
                  <a:lnTo>
                    <a:pt x="42" y="117"/>
                  </a:lnTo>
                  <a:lnTo>
                    <a:pt x="52" y="118"/>
                  </a:lnTo>
                  <a:lnTo>
                    <a:pt x="1034" y="118"/>
                  </a:lnTo>
                  <a:lnTo>
                    <a:pt x="1034" y="118"/>
                  </a:lnTo>
                  <a:lnTo>
                    <a:pt x="1044" y="117"/>
                  </a:lnTo>
                  <a:lnTo>
                    <a:pt x="1054" y="114"/>
                  </a:lnTo>
                  <a:lnTo>
                    <a:pt x="1063" y="109"/>
                  </a:lnTo>
                  <a:lnTo>
                    <a:pt x="1071" y="103"/>
                  </a:lnTo>
                  <a:lnTo>
                    <a:pt x="1077" y="95"/>
                  </a:lnTo>
                  <a:lnTo>
                    <a:pt x="1081" y="87"/>
                  </a:lnTo>
                  <a:lnTo>
                    <a:pt x="1085" y="77"/>
                  </a:lnTo>
                  <a:lnTo>
                    <a:pt x="1086" y="66"/>
                  </a:lnTo>
                  <a:lnTo>
                    <a:pt x="1086" y="52"/>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44" name="Freeform 10"/>
            <p:cNvSpPr>
              <a:spLocks/>
            </p:cNvSpPr>
            <p:nvPr/>
          </p:nvSpPr>
          <p:spPr bwMode="auto">
            <a:xfrm>
              <a:off x="4505895" y="3566633"/>
              <a:ext cx="543143" cy="269738"/>
            </a:xfrm>
            <a:custGeom>
              <a:avLst/>
              <a:gdLst>
                <a:gd name="T0" fmla="*/ 1333 w 1333"/>
                <a:gd name="T1" fmla="*/ 439 h 662"/>
                <a:gd name="T2" fmla="*/ 1329 w 1333"/>
                <a:gd name="T3" fmla="*/ 438 h 662"/>
                <a:gd name="T4" fmla="*/ 916 w 1333"/>
                <a:gd name="T5" fmla="*/ 430 h 662"/>
                <a:gd name="T6" fmla="*/ 829 w 1333"/>
                <a:gd name="T7" fmla="*/ 434 h 662"/>
                <a:gd name="T8" fmla="*/ 609 w 1333"/>
                <a:gd name="T9" fmla="*/ 448 h 662"/>
                <a:gd name="T10" fmla="*/ 522 w 1333"/>
                <a:gd name="T11" fmla="*/ 451 h 662"/>
                <a:gd name="T12" fmla="*/ 518 w 1333"/>
                <a:gd name="T13" fmla="*/ 447 h 662"/>
                <a:gd name="T14" fmla="*/ 476 w 1333"/>
                <a:gd name="T15" fmla="*/ 395 h 662"/>
                <a:gd name="T16" fmla="*/ 249 w 1333"/>
                <a:gd name="T17" fmla="*/ 97 h 662"/>
                <a:gd name="T18" fmla="*/ 233 w 1333"/>
                <a:gd name="T19" fmla="*/ 77 h 662"/>
                <a:gd name="T20" fmla="*/ 213 w 1333"/>
                <a:gd name="T21" fmla="*/ 53 h 662"/>
                <a:gd name="T22" fmla="*/ 188 w 1333"/>
                <a:gd name="T23" fmla="*/ 29 h 662"/>
                <a:gd name="T24" fmla="*/ 163 w 1333"/>
                <a:gd name="T25" fmla="*/ 13 h 662"/>
                <a:gd name="T26" fmla="*/ 138 w 1333"/>
                <a:gd name="T27" fmla="*/ 3 h 662"/>
                <a:gd name="T28" fmla="*/ 114 w 1333"/>
                <a:gd name="T29" fmla="*/ 0 h 662"/>
                <a:gd name="T30" fmla="*/ 91 w 1333"/>
                <a:gd name="T31" fmla="*/ 2 h 662"/>
                <a:gd name="T32" fmla="*/ 70 w 1333"/>
                <a:gd name="T33" fmla="*/ 10 h 662"/>
                <a:gd name="T34" fmla="*/ 51 w 1333"/>
                <a:gd name="T35" fmla="*/ 20 h 662"/>
                <a:gd name="T36" fmla="*/ 34 w 1333"/>
                <a:gd name="T37" fmla="*/ 36 h 662"/>
                <a:gd name="T38" fmla="*/ 20 w 1333"/>
                <a:gd name="T39" fmla="*/ 53 h 662"/>
                <a:gd name="T40" fmla="*/ 10 w 1333"/>
                <a:gd name="T41" fmla="*/ 74 h 662"/>
                <a:gd name="T42" fmla="*/ 2 w 1333"/>
                <a:gd name="T43" fmla="*/ 94 h 662"/>
                <a:gd name="T44" fmla="*/ 0 w 1333"/>
                <a:gd name="T45" fmla="*/ 116 h 662"/>
                <a:gd name="T46" fmla="*/ 1 w 1333"/>
                <a:gd name="T47" fmla="*/ 138 h 662"/>
                <a:gd name="T48" fmla="*/ 8 w 1333"/>
                <a:gd name="T49" fmla="*/ 160 h 662"/>
                <a:gd name="T50" fmla="*/ 21 w 1333"/>
                <a:gd name="T51" fmla="*/ 179 h 662"/>
                <a:gd name="T52" fmla="*/ 38 w 1333"/>
                <a:gd name="T53" fmla="*/ 197 h 662"/>
                <a:gd name="T54" fmla="*/ 70 w 1333"/>
                <a:gd name="T55" fmla="*/ 247 h 662"/>
                <a:gd name="T56" fmla="*/ 70 w 1333"/>
                <a:gd name="T57" fmla="*/ 248 h 662"/>
                <a:gd name="T58" fmla="*/ 92 w 1333"/>
                <a:gd name="T59" fmla="*/ 280 h 662"/>
                <a:gd name="T60" fmla="*/ 246 w 1333"/>
                <a:gd name="T61" fmla="*/ 493 h 662"/>
                <a:gd name="T62" fmla="*/ 322 w 1333"/>
                <a:gd name="T63" fmla="*/ 601 h 662"/>
                <a:gd name="T64" fmla="*/ 339 w 1333"/>
                <a:gd name="T65" fmla="*/ 622 h 662"/>
                <a:gd name="T66" fmla="*/ 360 w 1333"/>
                <a:gd name="T67" fmla="*/ 637 h 662"/>
                <a:gd name="T68" fmla="*/ 382 w 1333"/>
                <a:gd name="T69" fmla="*/ 647 h 662"/>
                <a:gd name="T70" fmla="*/ 406 w 1333"/>
                <a:gd name="T71" fmla="*/ 654 h 662"/>
                <a:gd name="T72" fmla="*/ 432 w 1333"/>
                <a:gd name="T73" fmla="*/ 659 h 662"/>
                <a:gd name="T74" fmla="*/ 514 w 1333"/>
                <a:gd name="T75" fmla="*/ 662 h 662"/>
                <a:gd name="T76" fmla="*/ 670 w 1333"/>
                <a:gd name="T77" fmla="*/ 662 h 662"/>
                <a:gd name="T78" fmla="*/ 1272 w 1333"/>
                <a:gd name="T79" fmla="*/ 657 h 662"/>
                <a:gd name="T80" fmla="*/ 1268 w 1333"/>
                <a:gd name="T81" fmla="*/ 652 h 662"/>
                <a:gd name="T82" fmla="*/ 1266 w 1333"/>
                <a:gd name="T83" fmla="*/ 639 h 662"/>
                <a:gd name="T84" fmla="*/ 1268 w 1333"/>
                <a:gd name="T85" fmla="*/ 620 h 662"/>
                <a:gd name="T86" fmla="*/ 1280 w 1333"/>
                <a:gd name="T87" fmla="*/ 578 h 662"/>
                <a:gd name="T88" fmla="*/ 1291 w 1333"/>
                <a:gd name="T89" fmla="*/ 543 h 662"/>
                <a:gd name="T90" fmla="*/ 1309 w 1333"/>
                <a:gd name="T91" fmla="*/ 489 h 662"/>
                <a:gd name="T92" fmla="*/ 1324 w 1333"/>
                <a:gd name="T93" fmla="*/ 454 h 662"/>
                <a:gd name="T94" fmla="*/ 1333 w 1333"/>
                <a:gd name="T95" fmla="*/ 439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662">
                  <a:moveTo>
                    <a:pt x="1333" y="439"/>
                  </a:moveTo>
                  <a:lnTo>
                    <a:pt x="1333" y="439"/>
                  </a:lnTo>
                  <a:lnTo>
                    <a:pt x="1329" y="438"/>
                  </a:lnTo>
                  <a:lnTo>
                    <a:pt x="1329" y="438"/>
                  </a:lnTo>
                  <a:lnTo>
                    <a:pt x="916" y="430"/>
                  </a:lnTo>
                  <a:lnTo>
                    <a:pt x="916" y="430"/>
                  </a:lnTo>
                  <a:lnTo>
                    <a:pt x="876" y="431"/>
                  </a:lnTo>
                  <a:lnTo>
                    <a:pt x="829" y="434"/>
                  </a:lnTo>
                  <a:lnTo>
                    <a:pt x="719" y="440"/>
                  </a:lnTo>
                  <a:lnTo>
                    <a:pt x="609" y="448"/>
                  </a:lnTo>
                  <a:lnTo>
                    <a:pt x="561" y="450"/>
                  </a:lnTo>
                  <a:lnTo>
                    <a:pt x="522" y="451"/>
                  </a:lnTo>
                  <a:lnTo>
                    <a:pt x="522" y="451"/>
                  </a:lnTo>
                  <a:lnTo>
                    <a:pt x="518" y="447"/>
                  </a:lnTo>
                  <a:lnTo>
                    <a:pt x="509" y="436"/>
                  </a:lnTo>
                  <a:lnTo>
                    <a:pt x="476" y="395"/>
                  </a:lnTo>
                  <a:lnTo>
                    <a:pt x="383" y="274"/>
                  </a:lnTo>
                  <a:lnTo>
                    <a:pt x="249" y="97"/>
                  </a:lnTo>
                  <a:lnTo>
                    <a:pt x="249" y="97"/>
                  </a:lnTo>
                  <a:lnTo>
                    <a:pt x="233" y="77"/>
                  </a:lnTo>
                  <a:lnTo>
                    <a:pt x="213" y="53"/>
                  </a:lnTo>
                  <a:lnTo>
                    <a:pt x="213" y="53"/>
                  </a:lnTo>
                  <a:lnTo>
                    <a:pt x="200" y="40"/>
                  </a:lnTo>
                  <a:lnTo>
                    <a:pt x="188" y="29"/>
                  </a:lnTo>
                  <a:lnTo>
                    <a:pt x="175" y="19"/>
                  </a:lnTo>
                  <a:lnTo>
                    <a:pt x="163" y="13"/>
                  </a:lnTo>
                  <a:lnTo>
                    <a:pt x="150" y="7"/>
                  </a:lnTo>
                  <a:lnTo>
                    <a:pt x="138" y="3"/>
                  </a:lnTo>
                  <a:lnTo>
                    <a:pt x="126" y="1"/>
                  </a:lnTo>
                  <a:lnTo>
                    <a:pt x="114" y="0"/>
                  </a:lnTo>
                  <a:lnTo>
                    <a:pt x="102" y="1"/>
                  </a:lnTo>
                  <a:lnTo>
                    <a:pt x="91" y="2"/>
                  </a:lnTo>
                  <a:lnTo>
                    <a:pt x="81" y="5"/>
                  </a:lnTo>
                  <a:lnTo>
                    <a:pt x="70" y="10"/>
                  </a:lnTo>
                  <a:lnTo>
                    <a:pt x="60" y="15"/>
                  </a:lnTo>
                  <a:lnTo>
                    <a:pt x="51" y="20"/>
                  </a:lnTo>
                  <a:lnTo>
                    <a:pt x="42" y="28"/>
                  </a:lnTo>
                  <a:lnTo>
                    <a:pt x="34" y="36"/>
                  </a:lnTo>
                  <a:lnTo>
                    <a:pt x="26" y="44"/>
                  </a:lnTo>
                  <a:lnTo>
                    <a:pt x="20" y="53"/>
                  </a:lnTo>
                  <a:lnTo>
                    <a:pt x="14" y="63"/>
                  </a:lnTo>
                  <a:lnTo>
                    <a:pt x="10" y="74"/>
                  </a:lnTo>
                  <a:lnTo>
                    <a:pt x="5" y="84"/>
                  </a:lnTo>
                  <a:lnTo>
                    <a:pt x="2" y="94"/>
                  </a:lnTo>
                  <a:lnTo>
                    <a:pt x="0" y="105"/>
                  </a:lnTo>
                  <a:lnTo>
                    <a:pt x="0" y="116"/>
                  </a:lnTo>
                  <a:lnTo>
                    <a:pt x="0" y="127"/>
                  </a:lnTo>
                  <a:lnTo>
                    <a:pt x="1" y="138"/>
                  </a:lnTo>
                  <a:lnTo>
                    <a:pt x="4" y="149"/>
                  </a:lnTo>
                  <a:lnTo>
                    <a:pt x="8" y="160"/>
                  </a:lnTo>
                  <a:lnTo>
                    <a:pt x="13" y="169"/>
                  </a:lnTo>
                  <a:lnTo>
                    <a:pt x="21" y="179"/>
                  </a:lnTo>
                  <a:lnTo>
                    <a:pt x="28" y="188"/>
                  </a:lnTo>
                  <a:lnTo>
                    <a:pt x="38" y="197"/>
                  </a:lnTo>
                  <a:lnTo>
                    <a:pt x="70" y="247"/>
                  </a:lnTo>
                  <a:lnTo>
                    <a:pt x="70" y="247"/>
                  </a:lnTo>
                  <a:lnTo>
                    <a:pt x="69" y="247"/>
                  </a:lnTo>
                  <a:lnTo>
                    <a:pt x="70" y="248"/>
                  </a:lnTo>
                  <a:lnTo>
                    <a:pt x="73" y="254"/>
                  </a:lnTo>
                  <a:lnTo>
                    <a:pt x="92" y="280"/>
                  </a:lnTo>
                  <a:lnTo>
                    <a:pt x="160" y="375"/>
                  </a:lnTo>
                  <a:lnTo>
                    <a:pt x="246" y="493"/>
                  </a:lnTo>
                  <a:lnTo>
                    <a:pt x="322" y="601"/>
                  </a:lnTo>
                  <a:lnTo>
                    <a:pt x="322" y="601"/>
                  </a:lnTo>
                  <a:lnTo>
                    <a:pt x="331" y="612"/>
                  </a:lnTo>
                  <a:lnTo>
                    <a:pt x="339" y="622"/>
                  </a:lnTo>
                  <a:lnTo>
                    <a:pt x="349" y="629"/>
                  </a:lnTo>
                  <a:lnTo>
                    <a:pt x="360" y="637"/>
                  </a:lnTo>
                  <a:lnTo>
                    <a:pt x="371" y="642"/>
                  </a:lnTo>
                  <a:lnTo>
                    <a:pt x="382" y="647"/>
                  </a:lnTo>
                  <a:lnTo>
                    <a:pt x="394" y="651"/>
                  </a:lnTo>
                  <a:lnTo>
                    <a:pt x="406" y="654"/>
                  </a:lnTo>
                  <a:lnTo>
                    <a:pt x="419" y="656"/>
                  </a:lnTo>
                  <a:lnTo>
                    <a:pt x="432" y="659"/>
                  </a:lnTo>
                  <a:lnTo>
                    <a:pt x="458" y="661"/>
                  </a:lnTo>
                  <a:lnTo>
                    <a:pt x="514" y="662"/>
                  </a:lnTo>
                  <a:lnTo>
                    <a:pt x="514" y="662"/>
                  </a:lnTo>
                  <a:lnTo>
                    <a:pt x="670" y="662"/>
                  </a:lnTo>
                  <a:lnTo>
                    <a:pt x="908" y="661"/>
                  </a:lnTo>
                  <a:lnTo>
                    <a:pt x="1272" y="657"/>
                  </a:lnTo>
                  <a:lnTo>
                    <a:pt x="1272" y="657"/>
                  </a:lnTo>
                  <a:lnTo>
                    <a:pt x="1268" y="652"/>
                  </a:lnTo>
                  <a:lnTo>
                    <a:pt x="1266" y="645"/>
                  </a:lnTo>
                  <a:lnTo>
                    <a:pt x="1266" y="639"/>
                  </a:lnTo>
                  <a:lnTo>
                    <a:pt x="1266" y="630"/>
                  </a:lnTo>
                  <a:lnTo>
                    <a:pt x="1268" y="620"/>
                  </a:lnTo>
                  <a:lnTo>
                    <a:pt x="1271" y="609"/>
                  </a:lnTo>
                  <a:lnTo>
                    <a:pt x="1280" y="578"/>
                  </a:lnTo>
                  <a:lnTo>
                    <a:pt x="1280" y="578"/>
                  </a:lnTo>
                  <a:lnTo>
                    <a:pt x="1291" y="543"/>
                  </a:lnTo>
                  <a:lnTo>
                    <a:pt x="1303" y="507"/>
                  </a:lnTo>
                  <a:lnTo>
                    <a:pt x="1309" y="489"/>
                  </a:lnTo>
                  <a:lnTo>
                    <a:pt x="1317" y="472"/>
                  </a:lnTo>
                  <a:lnTo>
                    <a:pt x="1324" y="454"/>
                  </a:lnTo>
                  <a:lnTo>
                    <a:pt x="1333" y="439"/>
                  </a:lnTo>
                  <a:lnTo>
                    <a:pt x="1333" y="439"/>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45" name="Freeform 7"/>
            <p:cNvSpPr>
              <a:spLocks noEditPoints="1"/>
            </p:cNvSpPr>
            <p:nvPr/>
          </p:nvSpPr>
          <p:spPr bwMode="auto">
            <a:xfrm>
              <a:off x="4297683" y="3500625"/>
              <a:ext cx="989311" cy="695533"/>
            </a:xfrm>
            <a:custGeom>
              <a:avLst/>
              <a:gdLst>
                <a:gd name="T0" fmla="*/ 2403 w 2428"/>
                <a:gd name="T1" fmla="*/ 1060 h 1707"/>
                <a:gd name="T2" fmla="*/ 2428 w 2428"/>
                <a:gd name="T3" fmla="*/ 1013 h 1707"/>
                <a:gd name="T4" fmla="*/ 2412 w 2428"/>
                <a:gd name="T5" fmla="*/ 973 h 1707"/>
                <a:gd name="T6" fmla="*/ 2184 w 2428"/>
                <a:gd name="T7" fmla="*/ 956 h 1707"/>
                <a:gd name="T8" fmla="*/ 1469 w 2428"/>
                <a:gd name="T9" fmla="*/ 876 h 1707"/>
                <a:gd name="T10" fmla="*/ 1004 w 2428"/>
                <a:gd name="T11" fmla="*/ 878 h 1707"/>
                <a:gd name="T12" fmla="*/ 904 w 2428"/>
                <a:gd name="T13" fmla="*/ 868 h 1707"/>
                <a:gd name="T14" fmla="*/ 835 w 2428"/>
                <a:gd name="T15" fmla="*/ 840 h 1707"/>
                <a:gd name="T16" fmla="*/ 788 w 2428"/>
                <a:gd name="T17" fmla="*/ 793 h 1707"/>
                <a:gd name="T18" fmla="*/ 577 w 2428"/>
                <a:gd name="T19" fmla="*/ 494 h 1707"/>
                <a:gd name="T20" fmla="*/ 524 w 2428"/>
                <a:gd name="T21" fmla="*/ 418 h 1707"/>
                <a:gd name="T22" fmla="*/ 262 w 2428"/>
                <a:gd name="T23" fmla="*/ 62 h 1707"/>
                <a:gd name="T24" fmla="*/ 652 w 2428"/>
                <a:gd name="T25" fmla="*/ 979 h 1707"/>
                <a:gd name="T26" fmla="*/ 573 w 2428"/>
                <a:gd name="T27" fmla="*/ 1007 h 1707"/>
                <a:gd name="T28" fmla="*/ 505 w 2428"/>
                <a:gd name="T29" fmla="*/ 1054 h 1707"/>
                <a:gd name="T30" fmla="*/ 450 w 2428"/>
                <a:gd name="T31" fmla="*/ 1127 h 1707"/>
                <a:gd name="T32" fmla="*/ 424 w 2428"/>
                <a:gd name="T33" fmla="*/ 1194 h 1707"/>
                <a:gd name="T34" fmla="*/ 416 w 2428"/>
                <a:gd name="T35" fmla="*/ 1279 h 1707"/>
                <a:gd name="T36" fmla="*/ 435 w 2428"/>
                <a:gd name="T37" fmla="*/ 1362 h 1707"/>
                <a:gd name="T38" fmla="*/ 471 w 2428"/>
                <a:gd name="T39" fmla="*/ 1425 h 1707"/>
                <a:gd name="T40" fmla="*/ 532 w 2428"/>
                <a:gd name="T41" fmla="*/ 1484 h 1707"/>
                <a:gd name="T42" fmla="*/ 615 w 2428"/>
                <a:gd name="T43" fmla="*/ 1527 h 1707"/>
                <a:gd name="T44" fmla="*/ 683 w 2428"/>
                <a:gd name="T45" fmla="*/ 1554 h 1707"/>
                <a:gd name="T46" fmla="*/ 695 w 2428"/>
                <a:gd name="T47" fmla="*/ 1614 h 1707"/>
                <a:gd name="T48" fmla="*/ 738 w 2428"/>
                <a:gd name="T49" fmla="*/ 1673 h 1707"/>
                <a:gd name="T50" fmla="*/ 805 w 2428"/>
                <a:gd name="T51" fmla="*/ 1704 h 1707"/>
                <a:gd name="T52" fmla="*/ 867 w 2428"/>
                <a:gd name="T53" fmla="*/ 1704 h 1707"/>
                <a:gd name="T54" fmla="*/ 932 w 2428"/>
                <a:gd name="T55" fmla="*/ 1673 h 1707"/>
                <a:gd name="T56" fmla="*/ 976 w 2428"/>
                <a:gd name="T57" fmla="*/ 1616 h 1707"/>
                <a:gd name="T58" fmla="*/ 1934 w 2428"/>
                <a:gd name="T59" fmla="*/ 1557 h 1707"/>
                <a:gd name="T60" fmla="*/ 1947 w 2428"/>
                <a:gd name="T61" fmla="*/ 1616 h 1707"/>
                <a:gd name="T62" fmla="*/ 1991 w 2428"/>
                <a:gd name="T63" fmla="*/ 1673 h 1707"/>
                <a:gd name="T64" fmla="*/ 2057 w 2428"/>
                <a:gd name="T65" fmla="*/ 1704 h 1707"/>
                <a:gd name="T66" fmla="*/ 2118 w 2428"/>
                <a:gd name="T67" fmla="*/ 1704 h 1707"/>
                <a:gd name="T68" fmla="*/ 2183 w 2428"/>
                <a:gd name="T69" fmla="*/ 1673 h 1707"/>
                <a:gd name="T70" fmla="*/ 2228 w 2428"/>
                <a:gd name="T71" fmla="*/ 1616 h 1707"/>
                <a:gd name="T72" fmla="*/ 2347 w 2428"/>
                <a:gd name="T73" fmla="*/ 1557 h 1707"/>
                <a:gd name="T74" fmla="*/ 2387 w 2428"/>
                <a:gd name="T75" fmla="*/ 1541 h 1707"/>
                <a:gd name="T76" fmla="*/ 2403 w 2428"/>
                <a:gd name="T77" fmla="*/ 1501 h 1707"/>
                <a:gd name="T78" fmla="*/ 2378 w 2428"/>
                <a:gd name="T79" fmla="*/ 1454 h 1707"/>
                <a:gd name="T80" fmla="*/ 2194 w 2428"/>
                <a:gd name="T81" fmla="*/ 1444 h 1707"/>
                <a:gd name="T82" fmla="*/ 2132 w 2428"/>
                <a:gd name="T83" fmla="*/ 1407 h 1707"/>
                <a:gd name="T84" fmla="*/ 2071 w 2428"/>
                <a:gd name="T85" fmla="*/ 1402 h 1707"/>
                <a:gd name="T86" fmla="*/ 2003 w 2428"/>
                <a:gd name="T87" fmla="*/ 1426 h 1707"/>
                <a:gd name="T88" fmla="*/ 2372 w 2428"/>
                <a:gd name="T89" fmla="*/ 1069 h 1707"/>
                <a:gd name="T90" fmla="*/ 921 w 2428"/>
                <a:gd name="T91" fmla="*/ 1426 h 1707"/>
                <a:gd name="T92" fmla="*/ 851 w 2428"/>
                <a:gd name="T93" fmla="*/ 1402 h 1707"/>
                <a:gd name="T94" fmla="*/ 793 w 2428"/>
                <a:gd name="T95" fmla="*/ 1406 h 1707"/>
                <a:gd name="T96" fmla="*/ 733 w 2428"/>
                <a:gd name="T97" fmla="*/ 1440 h 1707"/>
                <a:gd name="T98" fmla="*/ 635 w 2428"/>
                <a:gd name="T99" fmla="*/ 1414 h 1707"/>
                <a:gd name="T100" fmla="*/ 583 w 2428"/>
                <a:gd name="T101" fmla="*/ 1380 h 1707"/>
                <a:gd name="T102" fmla="*/ 552 w 2428"/>
                <a:gd name="T103" fmla="*/ 1346 h 1707"/>
                <a:gd name="T104" fmla="*/ 528 w 2428"/>
                <a:gd name="T105" fmla="*/ 1272 h 1707"/>
                <a:gd name="T106" fmla="*/ 544 w 2428"/>
                <a:gd name="T107" fmla="*/ 1191 h 1707"/>
                <a:gd name="T108" fmla="*/ 608 w 2428"/>
                <a:gd name="T109" fmla="*/ 1117 h 1707"/>
                <a:gd name="T110" fmla="*/ 709 w 2428"/>
                <a:gd name="T111" fmla="*/ 1084 h 1707"/>
                <a:gd name="T112" fmla="*/ 880 w 2428"/>
                <a:gd name="T113" fmla="*/ 1073 h 1707"/>
                <a:gd name="T114" fmla="*/ 986 w 2428"/>
                <a:gd name="T115" fmla="*/ 1444 h 1707"/>
                <a:gd name="T116" fmla="*/ 1106 w 2428"/>
                <a:gd name="T117" fmla="*/ 1444 h 1707"/>
                <a:gd name="T118" fmla="*/ 1712 w 2428"/>
                <a:gd name="T119" fmla="*/ 1444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8" h="1707">
                  <a:moveTo>
                    <a:pt x="2372" y="1069"/>
                  </a:moveTo>
                  <a:lnTo>
                    <a:pt x="2372" y="1069"/>
                  </a:lnTo>
                  <a:lnTo>
                    <a:pt x="2383" y="1068"/>
                  </a:lnTo>
                  <a:lnTo>
                    <a:pt x="2394" y="1065"/>
                  </a:lnTo>
                  <a:lnTo>
                    <a:pt x="2403" y="1060"/>
                  </a:lnTo>
                  <a:lnTo>
                    <a:pt x="2412" y="1053"/>
                  </a:lnTo>
                  <a:lnTo>
                    <a:pt x="2418" y="1044"/>
                  </a:lnTo>
                  <a:lnTo>
                    <a:pt x="2423" y="1035"/>
                  </a:lnTo>
                  <a:lnTo>
                    <a:pt x="2427" y="1025"/>
                  </a:lnTo>
                  <a:lnTo>
                    <a:pt x="2428" y="1013"/>
                  </a:lnTo>
                  <a:lnTo>
                    <a:pt x="2428" y="1013"/>
                  </a:lnTo>
                  <a:lnTo>
                    <a:pt x="2427" y="1002"/>
                  </a:lnTo>
                  <a:lnTo>
                    <a:pt x="2423" y="991"/>
                  </a:lnTo>
                  <a:lnTo>
                    <a:pt x="2418" y="981"/>
                  </a:lnTo>
                  <a:lnTo>
                    <a:pt x="2412" y="973"/>
                  </a:lnTo>
                  <a:lnTo>
                    <a:pt x="2403" y="966"/>
                  </a:lnTo>
                  <a:lnTo>
                    <a:pt x="2394" y="961"/>
                  </a:lnTo>
                  <a:lnTo>
                    <a:pt x="2383" y="957"/>
                  </a:lnTo>
                  <a:lnTo>
                    <a:pt x="2372" y="956"/>
                  </a:lnTo>
                  <a:lnTo>
                    <a:pt x="2184" y="956"/>
                  </a:lnTo>
                  <a:lnTo>
                    <a:pt x="2184" y="956"/>
                  </a:lnTo>
                  <a:lnTo>
                    <a:pt x="1948" y="907"/>
                  </a:lnTo>
                  <a:lnTo>
                    <a:pt x="1784" y="873"/>
                  </a:lnTo>
                  <a:lnTo>
                    <a:pt x="1784" y="873"/>
                  </a:lnTo>
                  <a:lnTo>
                    <a:pt x="1469" y="876"/>
                  </a:lnTo>
                  <a:lnTo>
                    <a:pt x="1245" y="878"/>
                  </a:lnTo>
                  <a:lnTo>
                    <a:pt x="1068" y="878"/>
                  </a:lnTo>
                  <a:lnTo>
                    <a:pt x="1068" y="878"/>
                  </a:lnTo>
                  <a:lnTo>
                    <a:pt x="1024" y="878"/>
                  </a:lnTo>
                  <a:lnTo>
                    <a:pt x="1004" y="878"/>
                  </a:lnTo>
                  <a:lnTo>
                    <a:pt x="1004" y="878"/>
                  </a:lnTo>
                  <a:lnTo>
                    <a:pt x="975" y="877"/>
                  </a:lnTo>
                  <a:lnTo>
                    <a:pt x="946" y="875"/>
                  </a:lnTo>
                  <a:lnTo>
                    <a:pt x="918" y="872"/>
                  </a:lnTo>
                  <a:lnTo>
                    <a:pt x="904" y="868"/>
                  </a:lnTo>
                  <a:lnTo>
                    <a:pt x="888" y="865"/>
                  </a:lnTo>
                  <a:lnTo>
                    <a:pt x="875" y="860"/>
                  </a:lnTo>
                  <a:lnTo>
                    <a:pt x="861" y="854"/>
                  </a:lnTo>
                  <a:lnTo>
                    <a:pt x="848" y="848"/>
                  </a:lnTo>
                  <a:lnTo>
                    <a:pt x="835" y="840"/>
                  </a:lnTo>
                  <a:lnTo>
                    <a:pt x="822" y="830"/>
                  </a:lnTo>
                  <a:lnTo>
                    <a:pt x="810" y="821"/>
                  </a:lnTo>
                  <a:lnTo>
                    <a:pt x="799" y="807"/>
                  </a:lnTo>
                  <a:lnTo>
                    <a:pt x="788" y="793"/>
                  </a:lnTo>
                  <a:lnTo>
                    <a:pt x="788" y="793"/>
                  </a:lnTo>
                  <a:lnTo>
                    <a:pt x="731" y="712"/>
                  </a:lnTo>
                  <a:lnTo>
                    <a:pt x="667" y="622"/>
                  </a:lnTo>
                  <a:lnTo>
                    <a:pt x="667" y="622"/>
                  </a:lnTo>
                  <a:lnTo>
                    <a:pt x="598" y="526"/>
                  </a:lnTo>
                  <a:lnTo>
                    <a:pt x="577" y="494"/>
                  </a:lnTo>
                  <a:lnTo>
                    <a:pt x="563" y="472"/>
                  </a:lnTo>
                  <a:lnTo>
                    <a:pt x="561" y="473"/>
                  </a:lnTo>
                  <a:lnTo>
                    <a:pt x="535" y="429"/>
                  </a:lnTo>
                  <a:lnTo>
                    <a:pt x="535" y="429"/>
                  </a:lnTo>
                  <a:lnTo>
                    <a:pt x="524" y="418"/>
                  </a:lnTo>
                  <a:lnTo>
                    <a:pt x="509" y="400"/>
                  </a:lnTo>
                  <a:lnTo>
                    <a:pt x="466" y="346"/>
                  </a:lnTo>
                  <a:lnTo>
                    <a:pt x="415" y="276"/>
                  </a:lnTo>
                  <a:lnTo>
                    <a:pt x="361" y="200"/>
                  </a:lnTo>
                  <a:lnTo>
                    <a:pt x="262" y="62"/>
                  </a:lnTo>
                  <a:lnTo>
                    <a:pt x="220" y="0"/>
                  </a:lnTo>
                  <a:lnTo>
                    <a:pt x="0" y="168"/>
                  </a:lnTo>
                  <a:lnTo>
                    <a:pt x="460" y="778"/>
                  </a:lnTo>
                  <a:lnTo>
                    <a:pt x="652" y="979"/>
                  </a:lnTo>
                  <a:lnTo>
                    <a:pt x="652" y="979"/>
                  </a:lnTo>
                  <a:lnTo>
                    <a:pt x="636" y="984"/>
                  </a:lnTo>
                  <a:lnTo>
                    <a:pt x="620" y="989"/>
                  </a:lnTo>
                  <a:lnTo>
                    <a:pt x="605" y="994"/>
                  </a:lnTo>
                  <a:lnTo>
                    <a:pt x="588" y="1001"/>
                  </a:lnTo>
                  <a:lnTo>
                    <a:pt x="573" y="1007"/>
                  </a:lnTo>
                  <a:lnTo>
                    <a:pt x="559" y="1015"/>
                  </a:lnTo>
                  <a:lnTo>
                    <a:pt x="545" y="1024"/>
                  </a:lnTo>
                  <a:lnTo>
                    <a:pt x="531" y="1034"/>
                  </a:lnTo>
                  <a:lnTo>
                    <a:pt x="518" y="1043"/>
                  </a:lnTo>
                  <a:lnTo>
                    <a:pt x="505" y="1054"/>
                  </a:lnTo>
                  <a:lnTo>
                    <a:pt x="493" y="1067"/>
                  </a:lnTo>
                  <a:lnTo>
                    <a:pt x="481" y="1080"/>
                  </a:lnTo>
                  <a:lnTo>
                    <a:pt x="470" y="1094"/>
                  </a:lnTo>
                  <a:lnTo>
                    <a:pt x="460" y="1111"/>
                  </a:lnTo>
                  <a:lnTo>
                    <a:pt x="450" y="1127"/>
                  </a:lnTo>
                  <a:lnTo>
                    <a:pt x="441" y="1146"/>
                  </a:lnTo>
                  <a:lnTo>
                    <a:pt x="441" y="1146"/>
                  </a:lnTo>
                  <a:lnTo>
                    <a:pt x="435" y="1162"/>
                  </a:lnTo>
                  <a:lnTo>
                    <a:pt x="428" y="1178"/>
                  </a:lnTo>
                  <a:lnTo>
                    <a:pt x="424" y="1194"/>
                  </a:lnTo>
                  <a:lnTo>
                    <a:pt x="421" y="1212"/>
                  </a:lnTo>
                  <a:lnTo>
                    <a:pt x="418" y="1228"/>
                  </a:lnTo>
                  <a:lnTo>
                    <a:pt x="416" y="1246"/>
                  </a:lnTo>
                  <a:lnTo>
                    <a:pt x="415" y="1263"/>
                  </a:lnTo>
                  <a:lnTo>
                    <a:pt x="416" y="1279"/>
                  </a:lnTo>
                  <a:lnTo>
                    <a:pt x="418" y="1297"/>
                  </a:lnTo>
                  <a:lnTo>
                    <a:pt x="421" y="1313"/>
                  </a:lnTo>
                  <a:lnTo>
                    <a:pt x="424" y="1329"/>
                  </a:lnTo>
                  <a:lnTo>
                    <a:pt x="430" y="1346"/>
                  </a:lnTo>
                  <a:lnTo>
                    <a:pt x="435" y="1362"/>
                  </a:lnTo>
                  <a:lnTo>
                    <a:pt x="441" y="1377"/>
                  </a:lnTo>
                  <a:lnTo>
                    <a:pt x="449" y="1392"/>
                  </a:lnTo>
                  <a:lnTo>
                    <a:pt x="458" y="1406"/>
                  </a:lnTo>
                  <a:lnTo>
                    <a:pt x="458" y="1406"/>
                  </a:lnTo>
                  <a:lnTo>
                    <a:pt x="471" y="1425"/>
                  </a:lnTo>
                  <a:lnTo>
                    <a:pt x="487" y="1443"/>
                  </a:lnTo>
                  <a:lnTo>
                    <a:pt x="497" y="1453"/>
                  </a:lnTo>
                  <a:lnTo>
                    <a:pt x="507" y="1463"/>
                  </a:lnTo>
                  <a:lnTo>
                    <a:pt x="519" y="1474"/>
                  </a:lnTo>
                  <a:lnTo>
                    <a:pt x="532" y="1484"/>
                  </a:lnTo>
                  <a:lnTo>
                    <a:pt x="546" y="1492"/>
                  </a:lnTo>
                  <a:lnTo>
                    <a:pt x="561" y="1502"/>
                  </a:lnTo>
                  <a:lnTo>
                    <a:pt x="578" y="1511"/>
                  </a:lnTo>
                  <a:lnTo>
                    <a:pt x="596" y="1519"/>
                  </a:lnTo>
                  <a:lnTo>
                    <a:pt x="615" y="1527"/>
                  </a:lnTo>
                  <a:lnTo>
                    <a:pt x="636" y="1535"/>
                  </a:lnTo>
                  <a:lnTo>
                    <a:pt x="659" y="1540"/>
                  </a:lnTo>
                  <a:lnTo>
                    <a:pt x="683" y="1546"/>
                  </a:lnTo>
                  <a:lnTo>
                    <a:pt x="683" y="1546"/>
                  </a:lnTo>
                  <a:lnTo>
                    <a:pt x="683" y="1554"/>
                  </a:lnTo>
                  <a:lnTo>
                    <a:pt x="683" y="1554"/>
                  </a:lnTo>
                  <a:lnTo>
                    <a:pt x="683" y="1569"/>
                  </a:lnTo>
                  <a:lnTo>
                    <a:pt x="686" y="1585"/>
                  </a:lnTo>
                  <a:lnTo>
                    <a:pt x="689" y="1600"/>
                  </a:lnTo>
                  <a:lnTo>
                    <a:pt x="695" y="1614"/>
                  </a:lnTo>
                  <a:lnTo>
                    <a:pt x="701" y="1627"/>
                  </a:lnTo>
                  <a:lnTo>
                    <a:pt x="709" y="1640"/>
                  </a:lnTo>
                  <a:lnTo>
                    <a:pt x="718" y="1652"/>
                  </a:lnTo>
                  <a:lnTo>
                    <a:pt x="727" y="1663"/>
                  </a:lnTo>
                  <a:lnTo>
                    <a:pt x="738" y="1673"/>
                  </a:lnTo>
                  <a:lnTo>
                    <a:pt x="750" y="1681"/>
                  </a:lnTo>
                  <a:lnTo>
                    <a:pt x="762" y="1689"/>
                  </a:lnTo>
                  <a:lnTo>
                    <a:pt x="776" y="1696"/>
                  </a:lnTo>
                  <a:lnTo>
                    <a:pt x="790" y="1701"/>
                  </a:lnTo>
                  <a:lnTo>
                    <a:pt x="805" y="1704"/>
                  </a:lnTo>
                  <a:lnTo>
                    <a:pt x="820" y="1706"/>
                  </a:lnTo>
                  <a:lnTo>
                    <a:pt x="836" y="1707"/>
                  </a:lnTo>
                  <a:lnTo>
                    <a:pt x="836" y="1707"/>
                  </a:lnTo>
                  <a:lnTo>
                    <a:pt x="851" y="1706"/>
                  </a:lnTo>
                  <a:lnTo>
                    <a:pt x="867" y="1704"/>
                  </a:lnTo>
                  <a:lnTo>
                    <a:pt x="881" y="1701"/>
                  </a:lnTo>
                  <a:lnTo>
                    <a:pt x="895" y="1696"/>
                  </a:lnTo>
                  <a:lnTo>
                    <a:pt x="908" y="1689"/>
                  </a:lnTo>
                  <a:lnTo>
                    <a:pt x="921" y="1681"/>
                  </a:lnTo>
                  <a:lnTo>
                    <a:pt x="932" y="1673"/>
                  </a:lnTo>
                  <a:lnTo>
                    <a:pt x="943" y="1664"/>
                  </a:lnTo>
                  <a:lnTo>
                    <a:pt x="954" y="1653"/>
                  </a:lnTo>
                  <a:lnTo>
                    <a:pt x="962" y="1641"/>
                  </a:lnTo>
                  <a:lnTo>
                    <a:pt x="970" y="1629"/>
                  </a:lnTo>
                  <a:lnTo>
                    <a:pt x="976" y="1616"/>
                  </a:lnTo>
                  <a:lnTo>
                    <a:pt x="982" y="1602"/>
                  </a:lnTo>
                  <a:lnTo>
                    <a:pt x="985" y="1588"/>
                  </a:lnTo>
                  <a:lnTo>
                    <a:pt x="988" y="1573"/>
                  </a:lnTo>
                  <a:lnTo>
                    <a:pt x="989" y="1557"/>
                  </a:lnTo>
                  <a:lnTo>
                    <a:pt x="1934" y="1557"/>
                  </a:lnTo>
                  <a:lnTo>
                    <a:pt x="1934" y="1557"/>
                  </a:lnTo>
                  <a:lnTo>
                    <a:pt x="1935" y="1573"/>
                  </a:lnTo>
                  <a:lnTo>
                    <a:pt x="1937" y="1588"/>
                  </a:lnTo>
                  <a:lnTo>
                    <a:pt x="1942" y="1602"/>
                  </a:lnTo>
                  <a:lnTo>
                    <a:pt x="1947" y="1616"/>
                  </a:lnTo>
                  <a:lnTo>
                    <a:pt x="1954" y="1629"/>
                  </a:lnTo>
                  <a:lnTo>
                    <a:pt x="1961" y="1641"/>
                  </a:lnTo>
                  <a:lnTo>
                    <a:pt x="1970" y="1653"/>
                  </a:lnTo>
                  <a:lnTo>
                    <a:pt x="1980" y="1664"/>
                  </a:lnTo>
                  <a:lnTo>
                    <a:pt x="1991" y="1673"/>
                  </a:lnTo>
                  <a:lnTo>
                    <a:pt x="2003" y="1681"/>
                  </a:lnTo>
                  <a:lnTo>
                    <a:pt x="2015" y="1689"/>
                  </a:lnTo>
                  <a:lnTo>
                    <a:pt x="2028" y="1696"/>
                  </a:lnTo>
                  <a:lnTo>
                    <a:pt x="2042" y="1701"/>
                  </a:lnTo>
                  <a:lnTo>
                    <a:pt x="2057" y="1704"/>
                  </a:lnTo>
                  <a:lnTo>
                    <a:pt x="2071" y="1706"/>
                  </a:lnTo>
                  <a:lnTo>
                    <a:pt x="2088" y="1707"/>
                  </a:lnTo>
                  <a:lnTo>
                    <a:pt x="2088" y="1707"/>
                  </a:lnTo>
                  <a:lnTo>
                    <a:pt x="2103" y="1706"/>
                  </a:lnTo>
                  <a:lnTo>
                    <a:pt x="2118" y="1704"/>
                  </a:lnTo>
                  <a:lnTo>
                    <a:pt x="2132" y="1701"/>
                  </a:lnTo>
                  <a:lnTo>
                    <a:pt x="2146" y="1696"/>
                  </a:lnTo>
                  <a:lnTo>
                    <a:pt x="2159" y="1689"/>
                  </a:lnTo>
                  <a:lnTo>
                    <a:pt x="2172" y="1681"/>
                  </a:lnTo>
                  <a:lnTo>
                    <a:pt x="2183" y="1673"/>
                  </a:lnTo>
                  <a:lnTo>
                    <a:pt x="2194" y="1664"/>
                  </a:lnTo>
                  <a:lnTo>
                    <a:pt x="2204" y="1653"/>
                  </a:lnTo>
                  <a:lnTo>
                    <a:pt x="2214" y="1641"/>
                  </a:lnTo>
                  <a:lnTo>
                    <a:pt x="2221" y="1629"/>
                  </a:lnTo>
                  <a:lnTo>
                    <a:pt x="2228" y="1616"/>
                  </a:lnTo>
                  <a:lnTo>
                    <a:pt x="2233" y="1602"/>
                  </a:lnTo>
                  <a:lnTo>
                    <a:pt x="2236" y="1588"/>
                  </a:lnTo>
                  <a:lnTo>
                    <a:pt x="2240" y="1573"/>
                  </a:lnTo>
                  <a:lnTo>
                    <a:pt x="2241" y="1557"/>
                  </a:lnTo>
                  <a:lnTo>
                    <a:pt x="2347" y="1557"/>
                  </a:lnTo>
                  <a:lnTo>
                    <a:pt x="2347" y="1557"/>
                  </a:lnTo>
                  <a:lnTo>
                    <a:pt x="2358" y="1556"/>
                  </a:lnTo>
                  <a:lnTo>
                    <a:pt x="2369" y="1553"/>
                  </a:lnTo>
                  <a:lnTo>
                    <a:pt x="2378" y="1548"/>
                  </a:lnTo>
                  <a:lnTo>
                    <a:pt x="2387" y="1541"/>
                  </a:lnTo>
                  <a:lnTo>
                    <a:pt x="2393" y="1532"/>
                  </a:lnTo>
                  <a:lnTo>
                    <a:pt x="2398" y="1523"/>
                  </a:lnTo>
                  <a:lnTo>
                    <a:pt x="2402" y="1512"/>
                  </a:lnTo>
                  <a:lnTo>
                    <a:pt x="2403" y="1501"/>
                  </a:lnTo>
                  <a:lnTo>
                    <a:pt x="2403" y="1501"/>
                  </a:lnTo>
                  <a:lnTo>
                    <a:pt x="2402" y="1490"/>
                  </a:lnTo>
                  <a:lnTo>
                    <a:pt x="2398" y="1479"/>
                  </a:lnTo>
                  <a:lnTo>
                    <a:pt x="2393" y="1469"/>
                  </a:lnTo>
                  <a:lnTo>
                    <a:pt x="2387" y="1461"/>
                  </a:lnTo>
                  <a:lnTo>
                    <a:pt x="2378" y="1454"/>
                  </a:lnTo>
                  <a:lnTo>
                    <a:pt x="2369" y="1449"/>
                  </a:lnTo>
                  <a:lnTo>
                    <a:pt x="2358" y="1446"/>
                  </a:lnTo>
                  <a:lnTo>
                    <a:pt x="2347" y="1444"/>
                  </a:lnTo>
                  <a:lnTo>
                    <a:pt x="2194" y="1444"/>
                  </a:lnTo>
                  <a:lnTo>
                    <a:pt x="2194" y="1444"/>
                  </a:lnTo>
                  <a:lnTo>
                    <a:pt x="2183" y="1435"/>
                  </a:lnTo>
                  <a:lnTo>
                    <a:pt x="2172" y="1426"/>
                  </a:lnTo>
                  <a:lnTo>
                    <a:pt x="2159" y="1418"/>
                  </a:lnTo>
                  <a:lnTo>
                    <a:pt x="2146" y="1413"/>
                  </a:lnTo>
                  <a:lnTo>
                    <a:pt x="2132" y="1407"/>
                  </a:lnTo>
                  <a:lnTo>
                    <a:pt x="2118" y="1404"/>
                  </a:lnTo>
                  <a:lnTo>
                    <a:pt x="2103" y="1402"/>
                  </a:lnTo>
                  <a:lnTo>
                    <a:pt x="2088" y="1401"/>
                  </a:lnTo>
                  <a:lnTo>
                    <a:pt x="2088" y="1401"/>
                  </a:lnTo>
                  <a:lnTo>
                    <a:pt x="2071" y="1402"/>
                  </a:lnTo>
                  <a:lnTo>
                    <a:pt x="2057" y="1404"/>
                  </a:lnTo>
                  <a:lnTo>
                    <a:pt x="2042" y="1407"/>
                  </a:lnTo>
                  <a:lnTo>
                    <a:pt x="2028" y="1413"/>
                  </a:lnTo>
                  <a:lnTo>
                    <a:pt x="2015" y="1418"/>
                  </a:lnTo>
                  <a:lnTo>
                    <a:pt x="2003" y="1426"/>
                  </a:lnTo>
                  <a:lnTo>
                    <a:pt x="1991" y="1435"/>
                  </a:lnTo>
                  <a:lnTo>
                    <a:pt x="1980" y="1444"/>
                  </a:lnTo>
                  <a:lnTo>
                    <a:pt x="1832" y="1444"/>
                  </a:lnTo>
                  <a:lnTo>
                    <a:pt x="1964" y="1069"/>
                  </a:lnTo>
                  <a:lnTo>
                    <a:pt x="2372" y="1069"/>
                  </a:lnTo>
                  <a:close/>
                  <a:moveTo>
                    <a:pt x="986" y="1444"/>
                  </a:moveTo>
                  <a:lnTo>
                    <a:pt x="943" y="1444"/>
                  </a:lnTo>
                  <a:lnTo>
                    <a:pt x="943" y="1444"/>
                  </a:lnTo>
                  <a:lnTo>
                    <a:pt x="932" y="1435"/>
                  </a:lnTo>
                  <a:lnTo>
                    <a:pt x="921" y="1426"/>
                  </a:lnTo>
                  <a:lnTo>
                    <a:pt x="908" y="1418"/>
                  </a:lnTo>
                  <a:lnTo>
                    <a:pt x="895" y="1413"/>
                  </a:lnTo>
                  <a:lnTo>
                    <a:pt x="881" y="1407"/>
                  </a:lnTo>
                  <a:lnTo>
                    <a:pt x="867" y="1404"/>
                  </a:lnTo>
                  <a:lnTo>
                    <a:pt x="851" y="1402"/>
                  </a:lnTo>
                  <a:lnTo>
                    <a:pt x="836" y="1401"/>
                  </a:lnTo>
                  <a:lnTo>
                    <a:pt x="836" y="1401"/>
                  </a:lnTo>
                  <a:lnTo>
                    <a:pt x="821" y="1402"/>
                  </a:lnTo>
                  <a:lnTo>
                    <a:pt x="807" y="1403"/>
                  </a:lnTo>
                  <a:lnTo>
                    <a:pt x="793" y="1406"/>
                  </a:lnTo>
                  <a:lnTo>
                    <a:pt x="780" y="1412"/>
                  </a:lnTo>
                  <a:lnTo>
                    <a:pt x="768" y="1417"/>
                  </a:lnTo>
                  <a:lnTo>
                    <a:pt x="755" y="1424"/>
                  </a:lnTo>
                  <a:lnTo>
                    <a:pt x="744" y="1431"/>
                  </a:lnTo>
                  <a:lnTo>
                    <a:pt x="733" y="1440"/>
                  </a:lnTo>
                  <a:lnTo>
                    <a:pt x="733" y="1440"/>
                  </a:lnTo>
                  <a:lnTo>
                    <a:pt x="702" y="1435"/>
                  </a:lnTo>
                  <a:lnTo>
                    <a:pt x="674" y="1428"/>
                  </a:lnTo>
                  <a:lnTo>
                    <a:pt x="648" y="1419"/>
                  </a:lnTo>
                  <a:lnTo>
                    <a:pt x="635" y="1414"/>
                  </a:lnTo>
                  <a:lnTo>
                    <a:pt x="623" y="1407"/>
                  </a:lnTo>
                  <a:lnTo>
                    <a:pt x="612" y="1402"/>
                  </a:lnTo>
                  <a:lnTo>
                    <a:pt x="602" y="1396"/>
                  </a:lnTo>
                  <a:lnTo>
                    <a:pt x="593" y="1388"/>
                  </a:lnTo>
                  <a:lnTo>
                    <a:pt x="583" y="1380"/>
                  </a:lnTo>
                  <a:lnTo>
                    <a:pt x="574" y="1373"/>
                  </a:lnTo>
                  <a:lnTo>
                    <a:pt x="567" y="1364"/>
                  </a:lnTo>
                  <a:lnTo>
                    <a:pt x="559" y="1355"/>
                  </a:lnTo>
                  <a:lnTo>
                    <a:pt x="552" y="1346"/>
                  </a:lnTo>
                  <a:lnTo>
                    <a:pt x="552" y="1346"/>
                  </a:lnTo>
                  <a:lnTo>
                    <a:pt x="548" y="1337"/>
                  </a:lnTo>
                  <a:lnTo>
                    <a:pt x="544" y="1328"/>
                  </a:lnTo>
                  <a:lnTo>
                    <a:pt x="536" y="1310"/>
                  </a:lnTo>
                  <a:lnTo>
                    <a:pt x="531" y="1291"/>
                  </a:lnTo>
                  <a:lnTo>
                    <a:pt x="528" y="1272"/>
                  </a:lnTo>
                  <a:lnTo>
                    <a:pt x="528" y="1251"/>
                  </a:lnTo>
                  <a:lnTo>
                    <a:pt x="532" y="1231"/>
                  </a:lnTo>
                  <a:lnTo>
                    <a:pt x="536" y="1211"/>
                  </a:lnTo>
                  <a:lnTo>
                    <a:pt x="544" y="1191"/>
                  </a:lnTo>
                  <a:lnTo>
                    <a:pt x="544" y="1191"/>
                  </a:lnTo>
                  <a:lnTo>
                    <a:pt x="553" y="1173"/>
                  </a:lnTo>
                  <a:lnTo>
                    <a:pt x="565" y="1156"/>
                  </a:lnTo>
                  <a:lnTo>
                    <a:pt x="577" y="1141"/>
                  </a:lnTo>
                  <a:lnTo>
                    <a:pt x="592" y="1128"/>
                  </a:lnTo>
                  <a:lnTo>
                    <a:pt x="608" y="1117"/>
                  </a:lnTo>
                  <a:lnTo>
                    <a:pt x="625" y="1107"/>
                  </a:lnTo>
                  <a:lnTo>
                    <a:pt x="644" y="1100"/>
                  </a:lnTo>
                  <a:lnTo>
                    <a:pt x="663" y="1093"/>
                  </a:lnTo>
                  <a:lnTo>
                    <a:pt x="685" y="1088"/>
                  </a:lnTo>
                  <a:lnTo>
                    <a:pt x="709" y="1084"/>
                  </a:lnTo>
                  <a:lnTo>
                    <a:pt x="733" y="1080"/>
                  </a:lnTo>
                  <a:lnTo>
                    <a:pt x="759" y="1077"/>
                  </a:lnTo>
                  <a:lnTo>
                    <a:pt x="787" y="1076"/>
                  </a:lnTo>
                  <a:lnTo>
                    <a:pt x="817" y="1074"/>
                  </a:lnTo>
                  <a:lnTo>
                    <a:pt x="880" y="1073"/>
                  </a:lnTo>
                  <a:lnTo>
                    <a:pt x="880" y="1073"/>
                  </a:lnTo>
                  <a:lnTo>
                    <a:pt x="935" y="1072"/>
                  </a:lnTo>
                  <a:lnTo>
                    <a:pt x="989" y="1069"/>
                  </a:lnTo>
                  <a:lnTo>
                    <a:pt x="1119" y="1069"/>
                  </a:lnTo>
                  <a:lnTo>
                    <a:pt x="986" y="1444"/>
                  </a:lnTo>
                  <a:close/>
                  <a:moveTo>
                    <a:pt x="1106" y="1444"/>
                  </a:moveTo>
                  <a:lnTo>
                    <a:pt x="1237" y="1069"/>
                  </a:lnTo>
                  <a:lnTo>
                    <a:pt x="1469" y="1069"/>
                  </a:lnTo>
                  <a:lnTo>
                    <a:pt x="1337" y="1444"/>
                  </a:lnTo>
                  <a:lnTo>
                    <a:pt x="1106" y="1444"/>
                  </a:lnTo>
                  <a:close/>
                  <a:moveTo>
                    <a:pt x="1712" y="1444"/>
                  </a:moveTo>
                  <a:lnTo>
                    <a:pt x="1456" y="1444"/>
                  </a:lnTo>
                  <a:lnTo>
                    <a:pt x="1588" y="1069"/>
                  </a:lnTo>
                  <a:lnTo>
                    <a:pt x="1844" y="1069"/>
                  </a:lnTo>
                  <a:lnTo>
                    <a:pt x="1712" y="1444"/>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grpSp>
      <p:grpSp>
        <p:nvGrpSpPr>
          <p:cNvPr id="346" name="Group 345"/>
          <p:cNvGrpSpPr>
            <a:grpSpLocks noChangeAspect="1"/>
          </p:cNvGrpSpPr>
          <p:nvPr/>
        </p:nvGrpSpPr>
        <p:grpSpPr>
          <a:xfrm>
            <a:off x="511795" y="2557155"/>
            <a:ext cx="700198" cy="2166844"/>
            <a:chOff x="4311945" y="3078497"/>
            <a:chExt cx="340811" cy="1054679"/>
          </a:xfrm>
        </p:grpSpPr>
        <p:sp>
          <p:nvSpPr>
            <p:cNvPr id="347" name="Freeform 9"/>
            <p:cNvSpPr>
              <a:spLocks/>
            </p:cNvSpPr>
            <p:nvPr/>
          </p:nvSpPr>
          <p:spPr bwMode="auto">
            <a:xfrm>
              <a:off x="4380397" y="3078497"/>
              <a:ext cx="272359" cy="966733"/>
            </a:xfrm>
            <a:custGeom>
              <a:avLst/>
              <a:gdLst>
                <a:gd name="T0" fmla="*/ 470 w 492"/>
                <a:gd name="T1" fmla="*/ 89 h 2574"/>
                <a:gd name="T2" fmla="*/ 75 w 492"/>
                <a:gd name="T3" fmla="*/ 89 h 2574"/>
                <a:gd name="T4" fmla="*/ 75 w 492"/>
                <a:gd name="T5" fmla="*/ 2548 h 2574"/>
                <a:gd name="T6" fmla="*/ 75 w 492"/>
                <a:gd name="T7" fmla="*/ 2548 h 2574"/>
                <a:gd name="T8" fmla="*/ 74 w 492"/>
                <a:gd name="T9" fmla="*/ 2553 h 2574"/>
                <a:gd name="T10" fmla="*/ 72 w 492"/>
                <a:gd name="T11" fmla="*/ 2558 h 2574"/>
                <a:gd name="T12" fmla="*/ 69 w 492"/>
                <a:gd name="T13" fmla="*/ 2562 h 2574"/>
                <a:gd name="T14" fmla="*/ 65 w 492"/>
                <a:gd name="T15" fmla="*/ 2566 h 2574"/>
                <a:gd name="T16" fmla="*/ 59 w 492"/>
                <a:gd name="T17" fmla="*/ 2570 h 2574"/>
                <a:gd name="T18" fmla="*/ 53 w 492"/>
                <a:gd name="T19" fmla="*/ 2572 h 2574"/>
                <a:gd name="T20" fmla="*/ 46 w 492"/>
                <a:gd name="T21" fmla="*/ 2574 h 2574"/>
                <a:gd name="T22" fmla="*/ 38 w 492"/>
                <a:gd name="T23" fmla="*/ 2574 h 2574"/>
                <a:gd name="T24" fmla="*/ 38 w 492"/>
                <a:gd name="T25" fmla="*/ 2574 h 2574"/>
                <a:gd name="T26" fmla="*/ 31 w 492"/>
                <a:gd name="T27" fmla="*/ 2574 h 2574"/>
                <a:gd name="T28" fmla="*/ 23 w 492"/>
                <a:gd name="T29" fmla="*/ 2572 h 2574"/>
                <a:gd name="T30" fmla="*/ 17 w 492"/>
                <a:gd name="T31" fmla="*/ 2570 h 2574"/>
                <a:gd name="T32" fmla="*/ 11 w 492"/>
                <a:gd name="T33" fmla="*/ 2566 h 2574"/>
                <a:gd name="T34" fmla="*/ 7 w 492"/>
                <a:gd name="T35" fmla="*/ 2562 h 2574"/>
                <a:gd name="T36" fmla="*/ 4 w 492"/>
                <a:gd name="T37" fmla="*/ 2558 h 2574"/>
                <a:gd name="T38" fmla="*/ 1 w 492"/>
                <a:gd name="T39" fmla="*/ 2553 h 2574"/>
                <a:gd name="T40" fmla="*/ 0 w 492"/>
                <a:gd name="T41" fmla="*/ 2548 h 2574"/>
                <a:gd name="T42" fmla="*/ 0 w 492"/>
                <a:gd name="T43" fmla="*/ 27 h 2574"/>
                <a:gd name="T44" fmla="*/ 0 w 492"/>
                <a:gd name="T45" fmla="*/ 27 h 2574"/>
                <a:gd name="T46" fmla="*/ 1 w 492"/>
                <a:gd name="T47" fmla="*/ 22 h 2574"/>
                <a:gd name="T48" fmla="*/ 4 w 492"/>
                <a:gd name="T49" fmla="*/ 16 h 2574"/>
                <a:gd name="T50" fmla="*/ 7 w 492"/>
                <a:gd name="T51" fmla="*/ 12 h 2574"/>
                <a:gd name="T52" fmla="*/ 11 w 492"/>
                <a:gd name="T53" fmla="*/ 8 h 2574"/>
                <a:gd name="T54" fmla="*/ 17 w 492"/>
                <a:gd name="T55" fmla="*/ 4 h 2574"/>
                <a:gd name="T56" fmla="*/ 23 w 492"/>
                <a:gd name="T57" fmla="*/ 2 h 2574"/>
                <a:gd name="T58" fmla="*/ 31 w 492"/>
                <a:gd name="T59" fmla="*/ 1 h 2574"/>
                <a:gd name="T60" fmla="*/ 38 w 492"/>
                <a:gd name="T61" fmla="*/ 0 h 2574"/>
                <a:gd name="T62" fmla="*/ 38 w 492"/>
                <a:gd name="T63" fmla="*/ 0 h 2574"/>
                <a:gd name="T64" fmla="*/ 49 w 492"/>
                <a:gd name="T65" fmla="*/ 1 h 2574"/>
                <a:gd name="T66" fmla="*/ 59 w 492"/>
                <a:gd name="T67" fmla="*/ 4 h 2574"/>
                <a:gd name="T68" fmla="*/ 67 w 492"/>
                <a:gd name="T69" fmla="*/ 10 h 2574"/>
                <a:gd name="T70" fmla="*/ 70 w 492"/>
                <a:gd name="T71" fmla="*/ 13 h 2574"/>
                <a:gd name="T72" fmla="*/ 72 w 492"/>
                <a:gd name="T73" fmla="*/ 16 h 2574"/>
                <a:gd name="T74" fmla="*/ 470 w 492"/>
                <a:gd name="T75" fmla="*/ 16 h 2574"/>
                <a:gd name="T76" fmla="*/ 470 w 492"/>
                <a:gd name="T77" fmla="*/ 16 h 2574"/>
                <a:gd name="T78" fmla="*/ 474 w 492"/>
                <a:gd name="T79" fmla="*/ 17 h 2574"/>
                <a:gd name="T80" fmla="*/ 479 w 492"/>
                <a:gd name="T81" fmla="*/ 20 h 2574"/>
                <a:gd name="T82" fmla="*/ 482 w 492"/>
                <a:gd name="T83" fmla="*/ 24 h 2574"/>
                <a:gd name="T84" fmla="*/ 485 w 492"/>
                <a:gd name="T85" fmla="*/ 28 h 2574"/>
                <a:gd name="T86" fmla="*/ 489 w 492"/>
                <a:gd name="T87" fmla="*/ 35 h 2574"/>
                <a:gd name="T88" fmla="*/ 491 w 492"/>
                <a:gd name="T89" fmla="*/ 42 h 2574"/>
                <a:gd name="T90" fmla="*/ 492 w 492"/>
                <a:gd name="T91" fmla="*/ 50 h 2574"/>
                <a:gd name="T92" fmla="*/ 492 w 492"/>
                <a:gd name="T93" fmla="*/ 59 h 2574"/>
                <a:gd name="T94" fmla="*/ 492 w 492"/>
                <a:gd name="T95" fmla="*/ 59 h 2574"/>
                <a:gd name="T96" fmla="*/ 492 w 492"/>
                <a:gd name="T97" fmla="*/ 66 h 2574"/>
                <a:gd name="T98" fmla="*/ 491 w 492"/>
                <a:gd name="T99" fmla="*/ 73 h 2574"/>
                <a:gd name="T100" fmla="*/ 489 w 492"/>
                <a:gd name="T101" fmla="*/ 78 h 2574"/>
                <a:gd name="T102" fmla="*/ 485 w 492"/>
                <a:gd name="T103" fmla="*/ 83 h 2574"/>
                <a:gd name="T104" fmla="*/ 482 w 492"/>
                <a:gd name="T105" fmla="*/ 86 h 2574"/>
                <a:gd name="T106" fmla="*/ 479 w 492"/>
                <a:gd name="T107" fmla="*/ 88 h 2574"/>
                <a:gd name="T108" fmla="*/ 474 w 492"/>
                <a:gd name="T109" fmla="*/ 89 h 2574"/>
                <a:gd name="T110" fmla="*/ 470 w 492"/>
                <a:gd name="T111" fmla="*/ 89 h 2574"/>
                <a:gd name="T112" fmla="*/ 470 w 492"/>
                <a:gd name="T113" fmla="*/ 89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2" h="2574">
                  <a:moveTo>
                    <a:pt x="470" y="89"/>
                  </a:moveTo>
                  <a:lnTo>
                    <a:pt x="75" y="89"/>
                  </a:lnTo>
                  <a:lnTo>
                    <a:pt x="75" y="2548"/>
                  </a:lnTo>
                  <a:lnTo>
                    <a:pt x="75" y="2548"/>
                  </a:lnTo>
                  <a:lnTo>
                    <a:pt x="74" y="2553"/>
                  </a:lnTo>
                  <a:lnTo>
                    <a:pt x="72" y="2558"/>
                  </a:lnTo>
                  <a:lnTo>
                    <a:pt x="69" y="2562"/>
                  </a:lnTo>
                  <a:lnTo>
                    <a:pt x="65" y="2566"/>
                  </a:lnTo>
                  <a:lnTo>
                    <a:pt x="59" y="2570"/>
                  </a:lnTo>
                  <a:lnTo>
                    <a:pt x="53" y="2572"/>
                  </a:lnTo>
                  <a:lnTo>
                    <a:pt x="46" y="2574"/>
                  </a:lnTo>
                  <a:lnTo>
                    <a:pt x="38" y="2574"/>
                  </a:lnTo>
                  <a:lnTo>
                    <a:pt x="38" y="2574"/>
                  </a:lnTo>
                  <a:lnTo>
                    <a:pt x="31" y="2574"/>
                  </a:lnTo>
                  <a:lnTo>
                    <a:pt x="23" y="2572"/>
                  </a:lnTo>
                  <a:lnTo>
                    <a:pt x="17" y="2570"/>
                  </a:lnTo>
                  <a:lnTo>
                    <a:pt x="11" y="2566"/>
                  </a:lnTo>
                  <a:lnTo>
                    <a:pt x="7" y="2562"/>
                  </a:lnTo>
                  <a:lnTo>
                    <a:pt x="4" y="2558"/>
                  </a:lnTo>
                  <a:lnTo>
                    <a:pt x="1" y="2553"/>
                  </a:lnTo>
                  <a:lnTo>
                    <a:pt x="0" y="2548"/>
                  </a:lnTo>
                  <a:lnTo>
                    <a:pt x="0" y="27"/>
                  </a:lnTo>
                  <a:lnTo>
                    <a:pt x="0" y="27"/>
                  </a:lnTo>
                  <a:lnTo>
                    <a:pt x="1" y="22"/>
                  </a:lnTo>
                  <a:lnTo>
                    <a:pt x="4" y="16"/>
                  </a:lnTo>
                  <a:lnTo>
                    <a:pt x="7" y="12"/>
                  </a:lnTo>
                  <a:lnTo>
                    <a:pt x="11" y="8"/>
                  </a:lnTo>
                  <a:lnTo>
                    <a:pt x="17" y="4"/>
                  </a:lnTo>
                  <a:lnTo>
                    <a:pt x="23" y="2"/>
                  </a:lnTo>
                  <a:lnTo>
                    <a:pt x="31" y="1"/>
                  </a:lnTo>
                  <a:lnTo>
                    <a:pt x="38" y="0"/>
                  </a:lnTo>
                  <a:lnTo>
                    <a:pt x="38" y="0"/>
                  </a:lnTo>
                  <a:lnTo>
                    <a:pt x="49" y="1"/>
                  </a:lnTo>
                  <a:lnTo>
                    <a:pt x="59" y="4"/>
                  </a:lnTo>
                  <a:lnTo>
                    <a:pt x="67" y="10"/>
                  </a:lnTo>
                  <a:lnTo>
                    <a:pt x="70" y="13"/>
                  </a:lnTo>
                  <a:lnTo>
                    <a:pt x="72" y="16"/>
                  </a:lnTo>
                  <a:lnTo>
                    <a:pt x="470" y="16"/>
                  </a:lnTo>
                  <a:lnTo>
                    <a:pt x="470" y="16"/>
                  </a:lnTo>
                  <a:lnTo>
                    <a:pt x="474" y="17"/>
                  </a:lnTo>
                  <a:lnTo>
                    <a:pt x="479" y="20"/>
                  </a:lnTo>
                  <a:lnTo>
                    <a:pt x="482" y="24"/>
                  </a:lnTo>
                  <a:lnTo>
                    <a:pt x="485" y="28"/>
                  </a:lnTo>
                  <a:lnTo>
                    <a:pt x="489" y="35"/>
                  </a:lnTo>
                  <a:lnTo>
                    <a:pt x="491" y="42"/>
                  </a:lnTo>
                  <a:lnTo>
                    <a:pt x="492" y="50"/>
                  </a:lnTo>
                  <a:lnTo>
                    <a:pt x="492" y="59"/>
                  </a:lnTo>
                  <a:lnTo>
                    <a:pt x="492" y="59"/>
                  </a:lnTo>
                  <a:lnTo>
                    <a:pt x="492" y="66"/>
                  </a:lnTo>
                  <a:lnTo>
                    <a:pt x="491" y="73"/>
                  </a:lnTo>
                  <a:lnTo>
                    <a:pt x="489" y="78"/>
                  </a:lnTo>
                  <a:lnTo>
                    <a:pt x="485" y="83"/>
                  </a:lnTo>
                  <a:lnTo>
                    <a:pt x="482" y="86"/>
                  </a:lnTo>
                  <a:lnTo>
                    <a:pt x="479" y="88"/>
                  </a:lnTo>
                  <a:lnTo>
                    <a:pt x="474" y="89"/>
                  </a:lnTo>
                  <a:lnTo>
                    <a:pt x="470" y="89"/>
                  </a:lnTo>
                  <a:lnTo>
                    <a:pt x="470" y="89"/>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48" name="Freeform 11"/>
            <p:cNvSpPr>
              <a:spLocks/>
            </p:cNvSpPr>
            <p:nvPr/>
          </p:nvSpPr>
          <p:spPr bwMode="auto">
            <a:xfrm>
              <a:off x="4441625" y="3125762"/>
              <a:ext cx="181572" cy="181572"/>
            </a:xfrm>
            <a:custGeom>
              <a:avLst/>
              <a:gdLst>
                <a:gd name="T0" fmla="*/ 382 w 382"/>
                <a:gd name="T1" fmla="*/ 306 h 349"/>
                <a:gd name="T2" fmla="*/ 382 w 382"/>
                <a:gd name="T3" fmla="*/ 306 h 349"/>
                <a:gd name="T4" fmla="*/ 381 w 382"/>
                <a:gd name="T5" fmla="*/ 314 h 349"/>
                <a:gd name="T6" fmla="*/ 379 w 382"/>
                <a:gd name="T7" fmla="*/ 323 h 349"/>
                <a:gd name="T8" fmla="*/ 375 w 382"/>
                <a:gd name="T9" fmla="*/ 331 h 349"/>
                <a:gd name="T10" fmla="*/ 369 w 382"/>
                <a:gd name="T11" fmla="*/ 337 h 349"/>
                <a:gd name="T12" fmla="*/ 363 w 382"/>
                <a:gd name="T13" fmla="*/ 343 h 349"/>
                <a:gd name="T14" fmla="*/ 355 w 382"/>
                <a:gd name="T15" fmla="*/ 346 h 349"/>
                <a:gd name="T16" fmla="*/ 348 w 382"/>
                <a:gd name="T17" fmla="*/ 349 h 349"/>
                <a:gd name="T18" fmla="*/ 339 w 382"/>
                <a:gd name="T19" fmla="*/ 349 h 349"/>
                <a:gd name="T20" fmla="*/ 43 w 382"/>
                <a:gd name="T21" fmla="*/ 349 h 349"/>
                <a:gd name="T22" fmla="*/ 43 w 382"/>
                <a:gd name="T23" fmla="*/ 349 h 349"/>
                <a:gd name="T24" fmla="*/ 35 w 382"/>
                <a:gd name="T25" fmla="*/ 349 h 349"/>
                <a:gd name="T26" fmla="*/ 27 w 382"/>
                <a:gd name="T27" fmla="*/ 346 h 349"/>
                <a:gd name="T28" fmla="*/ 19 w 382"/>
                <a:gd name="T29" fmla="*/ 343 h 349"/>
                <a:gd name="T30" fmla="*/ 13 w 382"/>
                <a:gd name="T31" fmla="*/ 337 h 349"/>
                <a:gd name="T32" fmla="*/ 7 w 382"/>
                <a:gd name="T33" fmla="*/ 331 h 349"/>
                <a:gd name="T34" fmla="*/ 3 w 382"/>
                <a:gd name="T35" fmla="*/ 323 h 349"/>
                <a:gd name="T36" fmla="*/ 1 w 382"/>
                <a:gd name="T37" fmla="*/ 314 h 349"/>
                <a:gd name="T38" fmla="*/ 0 w 382"/>
                <a:gd name="T39" fmla="*/ 306 h 349"/>
                <a:gd name="T40" fmla="*/ 0 w 382"/>
                <a:gd name="T41" fmla="*/ 44 h 349"/>
                <a:gd name="T42" fmla="*/ 0 w 382"/>
                <a:gd name="T43" fmla="*/ 44 h 349"/>
                <a:gd name="T44" fmla="*/ 1 w 382"/>
                <a:gd name="T45" fmla="*/ 35 h 349"/>
                <a:gd name="T46" fmla="*/ 3 w 382"/>
                <a:gd name="T47" fmla="*/ 26 h 349"/>
                <a:gd name="T48" fmla="*/ 7 w 382"/>
                <a:gd name="T49" fmla="*/ 19 h 349"/>
                <a:gd name="T50" fmla="*/ 13 w 382"/>
                <a:gd name="T51" fmla="*/ 12 h 349"/>
                <a:gd name="T52" fmla="*/ 19 w 382"/>
                <a:gd name="T53" fmla="*/ 7 h 349"/>
                <a:gd name="T54" fmla="*/ 27 w 382"/>
                <a:gd name="T55" fmla="*/ 4 h 349"/>
                <a:gd name="T56" fmla="*/ 35 w 382"/>
                <a:gd name="T57" fmla="*/ 0 h 349"/>
                <a:gd name="T58" fmla="*/ 43 w 382"/>
                <a:gd name="T59" fmla="*/ 0 h 349"/>
                <a:gd name="T60" fmla="*/ 339 w 382"/>
                <a:gd name="T61" fmla="*/ 0 h 349"/>
                <a:gd name="T62" fmla="*/ 339 w 382"/>
                <a:gd name="T63" fmla="*/ 0 h 349"/>
                <a:gd name="T64" fmla="*/ 348 w 382"/>
                <a:gd name="T65" fmla="*/ 0 h 349"/>
                <a:gd name="T66" fmla="*/ 355 w 382"/>
                <a:gd name="T67" fmla="*/ 4 h 349"/>
                <a:gd name="T68" fmla="*/ 363 w 382"/>
                <a:gd name="T69" fmla="*/ 7 h 349"/>
                <a:gd name="T70" fmla="*/ 369 w 382"/>
                <a:gd name="T71" fmla="*/ 12 h 349"/>
                <a:gd name="T72" fmla="*/ 375 w 382"/>
                <a:gd name="T73" fmla="*/ 19 h 349"/>
                <a:gd name="T74" fmla="*/ 379 w 382"/>
                <a:gd name="T75" fmla="*/ 26 h 349"/>
                <a:gd name="T76" fmla="*/ 381 w 382"/>
                <a:gd name="T77" fmla="*/ 35 h 349"/>
                <a:gd name="T78" fmla="*/ 382 w 382"/>
                <a:gd name="T79" fmla="*/ 44 h 349"/>
                <a:gd name="T80" fmla="*/ 382 w 382"/>
                <a:gd name="T81" fmla="*/ 30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2" h="349">
                  <a:moveTo>
                    <a:pt x="382" y="306"/>
                  </a:moveTo>
                  <a:lnTo>
                    <a:pt x="382" y="306"/>
                  </a:lnTo>
                  <a:lnTo>
                    <a:pt x="381" y="314"/>
                  </a:lnTo>
                  <a:lnTo>
                    <a:pt x="379" y="323"/>
                  </a:lnTo>
                  <a:lnTo>
                    <a:pt x="375" y="331"/>
                  </a:lnTo>
                  <a:lnTo>
                    <a:pt x="369" y="337"/>
                  </a:lnTo>
                  <a:lnTo>
                    <a:pt x="363" y="343"/>
                  </a:lnTo>
                  <a:lnTo>
                    <a:pt x="355" y="346"/>
                  </a:lnTo>
                  <a:lnTo>
                    <a:pt x="348" y="349"/>
                  </a:lnTo>
                  <a:lnTo>
                    <a:pt x="339" y="349"/>
                  </a:lnTo>
                  <a:lnTo>
                    <a:pt x="43" y="349"/>
                  </a:lnTo>
                  <a:lnTo>
                    <a:pt x="43" y="349"/>
                  </a:lnTo>
                  <a:lnTo>
                    <a:pt x="35" y="349"/>
                  </a:lnTo>
                  <a:lnTo>
                    <a:pt x="27" y="346"/>
                  </a:lnTo>
                  <a:lnTo>
                    <a:pt x="19" y="343"/>
                  </a:lnTo>
                  <a:lnTo>
                    <a:pt x="13" y="337"/>
                  </a:lnTo>
                  <a:lnTo>
                    <a:pt x="7" y="331"/>
                  </a:lnTo>
                  <a:lnTo>
                    <a:pt x="3" y="323"/>
                  </a:lnTo>
                  <a:lnTo>
                    <a:pt x="1" y="314"/>
                  </a:lnTo>
                  <a:lnTo>
                    <a:pt x="0" y="306"/>
                  </a:lnTo>
                  <a:lnTo>
                    <a:pt x="0" y="44"/>
                  </a:lnTo>
                  <a:lnTo>
                    <a:pt x="0" y="44"/>
                  </a:lnTo>
                  <a:lnTo>
                    <a:pt x="1" y="35"/>
                  </a:lnTo>
                  <a:lnTo>
                    <a:pt x="3" y="26"/>
                  </a:lnTo>
                  <a:lnTo>
                    <a:pt x="7" y="19"/>
                  </a:lnTo>
                  <a:lnTo>
                    <a:pt x="13" y="12"/>
                  </a:lnTo>
                  <a:lnTo>
                    <a:pt x="19" y="7"/>
                  </a:lnTo>
                  <a:lnTo>
                    <a:pt x="27" y="4"/>
                  </a:lnTo>
                  <a:lnTo>
                    <a:pt x="35" y="0"/>
                  </a:lnTo>
                  <a:lnTo>
                    <a:pt x="43" y="0"/>
                  </a:lnTo>
                  <a:lnTo>
                    <a:pt x="339" y="0"/>
                  </a:lnTo>
                  <a:lnTo>
                    <a:pt x="339" y="0"/>
                  </a:lnTo>
                  <a:lnTo>
                    <a:pt x="348" y="0"/>
                  </a:lnTo>
                  <a:lnTo>
                    <a:pt x="355" y="4"/>
                  </a:lnTo>
                  <a:lnTo>
                    <a:pt x="363" y="7"/>
                  </a:lnTo>
                  <a:lnTo>
                    <a:pt x="369" y="12"/>
                  </a:lnTo>
                  <a:lnTo>
                    <a:pt x="375" y="19"/>
                  </a:lnTo>
                  <a:lnTo>
                    <a:pt x="379" y="26"/>
                  </a:lnTo>
                  <a:lnTo>
                    <a:pt x="381" y="35"/>
                  </a:lnTo>
                  <a:lnTo>
                    <a:pt x="382" y="44"/>
                  </a:lnTo>
                  <a:lnTo>
                    <a:pt x="382" y="306"/>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49" name="Freeform 12"/>
            <p:cNvSpPr>
              <a:spLocks/>
            </p:cNvSpPr>
            <p:nvPr/>
          </p:nvSpPr>
          <p:spPr bwMode="auto">
            <a:xfrm>
              <a:off x="4467366" y="3151025"/>
              <a:ext cx="136179" cy="136179"/>
            </a:xfrm>
            <a:custGeom>
              <a:avLst/>
              <a:gdLst>
                <a:gd name="T0" fmla="*/ 6 w 250"/>
                <a:gd name="T1" fmla="*/ 225 h 225"/>
                <a:gd name="T2" fmla="*/ 6 w 250"/>
                <a:gd name="T3" fmla="*/ 225 h 225"/>
                <a:gd name="T4" fmla="*/ 3 w 250"/>
                <a:gd name="T5" fmla="*/ 224 h 225"/>
                <a:gd name="T6" fmla="*/ 1 w 250"/>
                <a:gd name="T7" fmla="*/ 223 h 225"/>
                <a:gd name="T8" fmla="*/ 0 w 250"/>
                <a:gd name="T9" fmla="*/ 221 h 225"/>
                <a:gd name="T10" fmla="*/ 0 w 250"/>
                <a:gd name="T11" fmla="*/ 219 h 225"/>
                <a:gd name="T12" fmla="*/ 0 w 250"/>
                <a:gd name="T13" fmla="*/ 7 h 225"/>
                <a:gd name="T14" fmla="*/ 0 w 250"/>
                <a:gd name="T15" fmla="*/ 7 h 225"/>
                <a:gd name="T16" fmla="*/ 0 w 250"/>
                <a:gd name="T17" fmla="*/ 5 h 225"/>
                <a:gd name="T18" fmla="*/ 1 w 250"/>
                <a:gd name="T19" fmla="*/ 2 h 225"/>
                <a:gd name="T20" fmla="*/ 3 w 250"/>
                <a:gd name="T21" fmla="*/ 1 h 225"/>
                <a:gd name="T22" fmla="*/ 6 w 250"/>
                <a:gd name="T23" fmla="*/ 0 h 225"/>
                <a:gd name="T24" fmla="*/ 245 w 250"/>
                <a:gd name="T25" fmla="*/ 0 h 225"/>
                <a:gd name="T26" fmla="*/ 245 w 250"/>
                <a:gd name="T27" fmla="*/ 0 h 225"/>
                <a:gd name="T28" fmla="*/ 247 w 250"/>
                <a:gd name="T29" fmla="*/ 1 h 225"/>
                <a:gd name="T30" fmla="*/ 249 w 250"/>
                <a:gd name="T31" fmla="*/ 2 h 225"/>
                <a:gd name="T32" fmla="*/ 250 w 250"/>
                <a:gd name="T33" fmla="*/ 5 h 225"/>
                <a:gd name="T34" fmla="*/ 250 w 250"/>
                <a:gd name="T35" fmla="*/ 7 h 225"/>
                <a:gd name="T36" fmla="*/ 250 w 250"/>
                <a:gd name="T37" fmla="*/ 219 h 225"/>
                <a:gd name="T38" fmla="*/ 250 w 250"/>
                <a:gd name="T39" fmla="*/ 219 h 225"/>
                <a:gd name="T40" fmla="*/ 250 w 250"/>
                <a:gd name="T41" fmla="*/ 221 h 225"/>
                <a:gd name="T42" fmla="*/ 249 w 250"/>
                <a:gd name="T43" fmla="*/ 223 h 225"/>
                <a:gd name="T44" fmla="*/ 247 w 250"/>
                <a:gd name="T45" fmla="*/ 224 h 225"/>
                <a:gd name="T46" fmla="*/ 245 w 250"/>
                <a:gd name="T47" fmla="*/ 225 h 225"/>
                <a:gd name="T48" fmla="*/ 6 w 250"/>
                <a:gd name="T4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225">
                  <a:moveTo>
                    <a:pt x="6" y="225"/>
                  </a:moveTo>
                  <a:lnTo>
                    <a:pt x="6" y="225"/>
                  </a:lnTo>
                  <a:lnTo>
                    <a:pt x="3" y="224"/>
                  </a:lnTo>
                  <a:lnTo>
                    <a:pt x="1" y="223"/>
                  </a:lnTo>
                  <a:lnTo>
                    <a:pt x="0" y="221"/>
                  </a:lnTo>
                  <a:lnTo>
                    <a:pt x="0" y="219"/>
                  </a:lnTo>
                  <a:lnTo>
                    <a:pt x="0" y="7"/>
                  </a:lnTo>
                  <a:lnTo>
                    <a:pt x="0" y="7"/>
                  </a:lnTo>
                  <a:lnTo>
                    <a:pt x="0" y="5"/>
                  </a:lnTo>
                  <a:lnTo>
                    <a:pt x="1" y="2"/>
                  </a:lnTo>
                  <a:lnTo>
                    <a:pt x="3" y="1"/>
                  </a:lnTo>
                  <a:lnTo>
                    <a:pt x="6" y="0"/>
                  </a:lnTo>
                  <a:lnTo>
                    <a:pt x="245" y="0"/>
                  </a:lnTo>
                  <a:lnTo>
                    <a:pt x="245" y="0"/>
                  </a:lnTo>
                  <a:lnTo>
                    <a:pt x="247" y="1"/>
                  </a:lnTo>
                  <a:lnTo>
                    <a:pt x="249" y="2"/>
                  </a:lnTo>
                  <a:lnTo>
                    <a:pt x="250" y="5"/>
                  </a:lnTo>
                  <a:lnTo>
                    <a:pt x="250" y="7"/>
                  </a:lnTo>
                  <a:lnTo>
                    <a:pt x="250" y="219"/>
                  </a:lnTo>
                  <a:lnTo>
                    <a:pt x="250" y="219"/>
                  </a:lnTo>
                  <a:lnTo>
                    <a:pt x="250" y="221"/>
                  </a:lnTo>
                  <a:lnTo>
                    <a:pt x="249" y="223"/>
                  </a:lnTo>
                  <a:lnTo>
                    <a:pt x="247" y="224"/>
                  </a:lnTo>
                  <a:lnTo>
                    <a:pt x="245" y="225"/>
                  </a:lnTo>
                  <a:lnTo>
                    <a:pt x="6" y="225"/>
                  </a:lnTo>
                  <a:close/>
                </a:path>
              </a:pathLst>
            </a:custGeom>
            <a:solidFill>
              <a:srgbClr val="4668C5"/>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50" name="Freeform 14"/>
            <p:cNvSpPr>
              <a:spLocks/>
            </p:cNvSpPr>
            <p:nvPr/>
          </p:nvSpPr>
          <p:spPr bwMode="auto">
            <a:xfrm>
              <a:off x="4465597" y="3186611"/>
              <a:ext cx="136179" cy="64379"/>
            </a:xfrm>
            <a:custGeom>
              <a:avLst/>
              <a:gdLst>
                <a:gd name="T0" fmla="*/ 190 w 282"/>
                <a:gd name="T1" fmla="*/ 57 h 158"/>
                <a:gd name="T2" fmla="*/ 179 w 282"/>
                <a:gd name="T3" fmla="*/ 77 h 158"/>
                <a:gd name="T4" fmla="*/ 157 w 282"/>
                <a:gd name="T5" fmla="*/ 0 h 158"/>
                <a:gd name="T6" fmla="*/ 141 w 282"/>
                <a:gd name="T7" fmla="*/ 93 h 158"/>
                <a:gd name="T8" fmla="*/ 127 w 282"/>
                <a:gd name="T9" fmla="*/ 32 h 158"/>
                <a:gd name="T10" fmla="*/ 107 w 282"/>
                <a:gd name="T11" fmla="*/ 91 h 158"/>
                <a:gd name="T12" fmla="*/ 99 w 282"/>
                <a:gd name="T13" fmla="*/ 71 h 158"/>
                <a:gd name="T14" fmla="*/ 0 w 282"/>
                <a:gd name="T15" fmla="*/ 71 h 158"/>
                <a:gd name="T16" fmla="*/ 0 w 282"/>
                <a:gd name="T17" fmla="*/ 84 h 158"/>
                <a:gd name="T18" fmla="*/ 90 w 282"/>
                <a:gd name="T19" fmla="*/ 84 h 158"/>
                <a:gd name="T20" fmla="*/ 107 w 282"/>
                <a:gd name="T21" fmla="*/ 129 h 158"/>
                <a:gd name="T22" fmla="*/ 125 w 282"/>
                <a:gd name="T23" fmla="*/ 81 h 158"/>
                <a:gd name="T24" fmla="*/ 142 w 282"/>
                <a:gd name="T25" fmla="*/ 158 h 158"/>
                <a:gd name="T26" fmla="*/ 161 w 282"/>
                <a:gd name="T27" fmla="*/ 59 h 158"/>
                <a:gd name="T28" fmla="*/ 176 w 282"/>
                <a:gd name="T29" fmla="*/ 112 h 158"/>
                <a:gd name="T30" fmla="*/ 192 w 282"/>
                <a:gd name="T31" fmla="*/ 82 h 158"/>
                <a:gd name="T32" fmla="*/ 200 w 282"/>
                <a:gd name="T33" fmla="*/ 93 h 158"/>
                <a:gd name="T34" fmla="*/ 282 w 282"/>
                <a:gd name="T35" fmla="*/ 93 h 158"/>
                <a:gd name="T36" fmla="*/ 282 w 282"/>
                <a:gd name="T37" fmla="*/ 78 h 158"/>
                <a:gd name="T38" fmla="*/ 206 w 282"/>
                <a:gd name="T39" fmla="*/ 78 h 158"/>
                <a:gd name="T40" fmla="*/ 190 w 282"/>
                <a:gd name="T41" fmla="*/ 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2" h="158">
                  <a:moveTo>
                    <a:pt x="190" y="57"/>
                  </a:moveTo>
                  <a:lnTo>
                    <a:pt x="179" y="77"/>
                  </a:lnTo>
                  <a:lnTo>
                    <a:pt x="157" y="0"/>
                  </a:lnTo>
                  <a:lnTo>
                    <a:pt x="141" y="93"/>
                  </a:lnTo>
                  <a:lnTo>
                    <a:pt x="127" y="32"/>
                  </a:lnTo>
                  <a:lnTo>
                    <a:pt x="107" y="91"/>
                  </a:lnTo>
                  <a:lnTo>
                    <a:pt x="99" y="71"/>
                  </a:lnTo>
                  <a:lnTo>
                    <a:pt x="0" y="71"/>
                  </a:lnTo>
                  <a:lnTo>
                    <a:pt x="0" y="84"/>
                  </a:lnTo>
                  <a:lnTo>
                    <a:pt x="90" y="84"/>
                  </a:lnTo>
                  <a:lnTo>
                    <a:pt x="107" y="129"/>
                  </a:lnTo>
                  <a:lnTo>
                    <a:pt x="125" y="81"/>
                  </a:lnTo>
                  <a:lnTo>
                    <a:pt x="142" y="158"/>
                  </a:lnTo>
                  <a:lnTo>
                    <a:pt x="161" y="59"/>
                  </a:lnTo>
                  <a:lnTo>
                    <a:pt x="176" y="112"/>
                  </a:lnTo>
                  <a:lnTo>
                    <a:pt x="192" y="82"/>
                  </a:lnTo>
                  <a:lnTo>
                    <a:pt x="200" y="93"/>
                  </a:lnTo>
                  <a:lnTo>
                    <a:pt x="282" y="93"/>
                  </a:lnTo>
                  <a:lnTo>
                    <a:pt x="282" y="78"/>
                  </a:lnTo>
                  <a:lnTo>
                    <a:pt x="206" y="78"/>
                  </a:lnTo>
                  <a:lnTo>
                    <a:pt x="190" y="57"/>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51" name="Freeform 20"/>
            <p:cNvSpPr>
              <a:spLocks/>
            </p:cNvSpPr>
            <p:nvPr/>
          </p:nvSpPr>
          <p:spPr bwMode="auto">
            <a:xfrm>
              <a:off x="4312352" y="4078169"/>
              <a:ext cx="55007" cy="55007"/>
            </a:xfrm>
            <a:custGeom>
              <a:avLst/>
              <a:gdLst>
                <a:gd name="T0" fmla="*/ 135 w 135"/>
                <a:gd name="T1" fmla="*/ 68 h 135"/>
                <a:gd name="T2" fmla="*/ 135 w 135"/>
                <a:gd name="T3" fmla="*/ 68 h 135"/>
                <a:gd name="T4" fmla="*/ 135 w 135"/>
                <a:gd name="T5" fmla="*/ 61 h 135"/>
                <a:gd name="T6" fmla="*/ 134 w 135"/>
                <a:gd name="T7" fmla="*/ 55 h 135"/>
                <a:gd name="T8" fmla="*/ 133 w 135"/>
                <a:gd name="T9" fmla="*/ 48 h 135"/>
                <a:gd name="T10" fmla="*/ 130 w 135"/>
                <a:gd name="T11" fmla="*/ 42 h 135"/>
                <a:gd name="T12" fmla="*/ 124 w 135"/>
                <a:gd name="T13" fmla="*/ 30 h 135"/>
                <a:gd name="T14" fmla="*/ 115 w 135"/>
                <a:gd name="T15" fmla="*/ 20 h 135"/>
                <a:gd name="T16" fmla="*/ 105 w 135"/>
                <a:gd name="T17" fmla="*/ 12 h 135"/>
                <a:gd name="T18" fmla="*/ 95 w 135"/>
                <a:gd name="T19" fmla="*/ 6 h 135"/>
                <a:gd name="T20" fmla="*/ 88 w 135"/>
                <a:gd name="T21" fmla="*/ 3 h 135"/>
                <a:gd name="T22" fmla="*/ 81 w 135"/>
                <a:gd name="T23" fmla="*/ 1 h 135"/>
                <a:gd name="T24" fmla="*/ 75 w 135"/>
                <a:gd name="T25" fmla="*/ 0 h 135"/>
                <a:gd name="T26" fmla="*/ 67 w 135"/>
                <a:gd name="T27" fmla="*/ 0 h 135"/>
                <a:gd name="T28" fmla="*/ 67 w 135"/>
                <a:gd name="T29" fmla="*/ 0 h 135"/>
                <a:gd name="T30" fmla="*/ 61 w 135"/>
                <a:gd name="T31" fmla="*/ 0 h 135"/>
                <a:gd name="T32" fmla="*/ 54 w 135"/>
                <a:gd name="T33" fmla="*/ 1 h 135"/>
                <a:gd name="T34" fmla="*/ 48 w 135"/>
                <a:gd name="T35" fmla="*/ 3 h 135"/>
                <a:gd name="T36" fmla="*/ 41 w 135"/>
                <a:gd name="T37" fmla="*/ 6 h 135"/>
                <a:gd name="T38" fmla="*/ 30 w 135"/>
                <a:gd name="T39" fmla="*/ 12 h 135"/>
                <a:gd name="T40" fmla="*/ 21 w 135"/>
                <a:gd name="T41" fmla="*/ 20 h 135"/>
                <a:gd name="T42" fmla="*/ 12 w 135"/>
                <a:gd name="T43" fmla="*/ 30 h 135"/>
                <a:gd name="T44" fmla="*/ 5 w 135"/>
                <a:gd name="T45" fmla="*/ 42 h 135"/>
                <a:gd name="T46" fmla="*/ 3 w 135"/>
                <a:gd name="T47" fmla="*/ 48 h 135"/>
                <a:gd name="T48" fmla="*/ 2 w 135"/>
                <a:gd name="T49" fmla="*/ 55 h 135"/>
                <a:gd name="T50" fmla="*/ 1 w 135"/>
                <a:gd name="T51" fmla="*/ 61 h 135"/>
                <a:gd name="T52" fmla="*/ 0 w 135"/>
                <a:gd name="T53" fmla="*/ 68 h 135"/>
                <a:gd name="T54" fmla="*/ 0 w 135"/>
                <a:gd name="T55" fmla="*/ 68 h 135"/>
                <a:gd name="T56" fmla="*/ 1 w 135"/>
                <a:gd name="T57" fmla="*/ 74 h 135"/>
                <a:gd name="T58" fmla="*/ 2 w 135"/>
                <a:gd name="T59" fmla="*/ 81 h 135"/>
                <a:gd name="T60" fmla="*/ 3 w 135"/>
                <a:gd name="T61" fmla="*/ 87 h 135"/>
                <a:gd name="T62" fmla="*/ 5 w 135"/>
                <a:gd name="T63" fmla="*/ 94 h 135"/>
                <a:gd name="T64" fmla="*/ 12 w 135"/>
                <a:gd name="T65" fmla="*/ 106 h 135"/>
                <a:gd name="T66" fmla="*/ 21 w 135"/>
                <a:gd name="T67" fmla="*/ 115 h 135"/>
                <a:gd name="T68" fmla="*/ 30 w 135"/>
                <a:gd name="T69" fmla="*/ 123 h 135"/>
                <a:gd name="T70" fmla="*/ 41 w 135"/>
                <a:gd name="T71" fmla="*/ 130 h 135"/>
                <a:gd name="T72" fmla="*/ 48 w 135"/>
                <a:gd name="T73" fmla="*/ 132 h 135"/>
                <a:gd name="T74" fmla="*/ 54 w 135"/>
                <a:gd name="T75" fmla="*/ 134 h 135"/>
                <a:gd name="T76" fmla="*/ 61 w 135"/>
                <a:gd name="T77" fmla="*/ 135 h 135"/>
                <a:gd name="T78" fmla="*/ 67 w 135"/>
                <a:gd name="T79" fmla="*/ 135 h 135"/>
                <a:gd name="T80" fmla="*/ 67 w 135"/>
                <a:gd name="T81" fmla="*/ 135 h 135"/>
                <a:gd name="T82" fmla="*/ 75 w 135"/>
                <a:gd name="T83" fmla="*/ 135 h 135"/>
                <a:gd name="T84" fmla="*/ 81 w 135"/>
                <a:gd name="T85" fmla="*/ 134 h 135"/>
                <a:gd name="T86" fmla="*/ 88 w 135"/>
                <a:gd name="T87" fmla="*/ 132 h 135"/>
                <a:gd name="T88" fmla="*/ 95 w 135"/>
                <a:gd name="T89" fmla="*/ 130 h 135"/>
                <a:gd name="T90" fmla="*/ 105 w 135"/>
                <a:gd name="T91" fmla="*/ 123 h 135"/>
                <a:gd name="T92" fmla="*/ 115 w 135"/>
                <a:gd name="T93" fmla="*/ 115 h 135"/>
                <a:gd name="T94" fmla="*/ 124 w 135"/>
                <a:gd name="T95" fmla="*/ 106 h 135"/>
                <a:gd name="T96" fmla="*/ 130 w 135"/>
                <a:gd name="T97" fmla="*/ 94 h 135"/>
                <a:gd name="T98" fmla="*/ 133 w 135"/>
                <a:gd name="T99" fmla="*/ 87 h 135"/>
                <a:gd name="T100" fmla="*/ 134 w 135"/>
                <a:gd name="T101" fmla="*/ 81 h 135"/>
                <a:gd name="T102" fmla="*/ 135 w 135"/>
                <a:gd name="T103" fmla="*/ 74 h 135"/>
                <a:gd name="T104" fmla="*/ 135 w 135"/>
                <a:gd name="T105" fmla="*/ 68 h 135"/>
                <a:gd name="T106" fmla="*/ 135 w 135"/>
                <a:gd name="T107"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135">
                  <a:moveTo>
                    <a:pt x="135" y="68"/>
                  </a:moveTo>
                  <a:lnTo>
                    <a:pt x="135" y="68"/>
                  </a:lnTo>
                  <a:lnTo>
                    <a:pt x="135" y="61"/>
                  </a:lnTo>
                  <a:lnTo>
                    <a:pt x="134" y="55"/>
                  </a:lnTo>
                  <a:lnTo>
                    <a:pt x="133" y="48"/>
                  </a:lnTo>
                  <a:lnTo>
                    <a:pt x="130" y="42"/>
                  </a:lnTo>
                  <a:lnTo>
                    <a:pt x="124" y="30"/>
                  </a:lnTo>
                  <a:lnTo>
                    <a:pt x="115" y="20"/>
                  </a:lnTo>
                  <a:lnTo>
                    <a:pt x="105" y="12"/>
                  </a:lnTo>
                  <a:lnTo>
                    <a:pt x="95" y="6"/>
                  </a:lnTo>
                  <a:lnTo>
                    <a:pt x="88" y="3"/>
                  </a:lnTo>
                  <a:lnTo>
                    <a:pt x="81" y="1"/>
                  </a:lnTo>
                  <a:lnTo>
                    <a:pt x="75" y="0"/>
                  </a:lnTo>
                  <a:lnTo>
                    <a:pt x="67" y="0"/>
                  </a:lnTo>
                  <a:lnTo>
                    <a:pt x="67" y="0"/>
                  </a:lnTo>
                  <a:lnTo>
                    <a:pt x="61" y="0"/>
                  </a:lnTo>
                  <a:lnTo>
                    <a:pt x="54" y="1"/>
                  </a:lnTo>
                  <a:lnTo>
                    <a:pt x="48" y="3"/>
                  </a:lnTo>
                  <a:lnTo>
                    <a:pt x="41" y="6"/>
                  </a:lnTo>
                  <a:lnTo>
                    <a:pt x="30" y="12"/>
                  </a:lnTo>
                  <a:lnTo>
                    <a:pt x="21" y="20"/>
                  </a:lnTo>
                  <a:lnTo>
                    <a:pt x="12" y="30"/>
                  </a:lnTo>
                  <a:lnTo>
                    <a:pt x="5" y="42"/>
                  </a:lnTo>
                  <a:lnTo>
                    <a:pt x="3" y="48"/>
                  </a:lnTo>
                  <a:lnTo>
                    <a:pt x="2" y="55"/>
                  </a:lnTo>
                  <a:lnTo>
                    <a:pt x="1" y="61"/>
                  </a:lnTo>
                  <a:lnTo>
                    <a:pt x="0" y="68"/>
                  </a:lnTo>
                  <a:lnTo>
                    <a:pt x="0" y="68"/>
                  </a:lnTo>
                  <a:lnTo>
                    <a:pt x="1" y="74"/>
                  </a:lnTo>
                  <a:lnTo>
                    <a:pt x="2" y="81"/>
                  </a:lnTo>
                  <a:lnTo>
                    <a:pt x="3" y="87"/>
                  </a:lnTo>
                  <a:lnTo>
                    <a:pt x="5" y="94"/>
                  </a:lnTo>
                  <a:lnTo>
                    <a:pt x="12" y="106"/>
                  </a:lnTo>
                  <a:lnTo>
                    <a:pt x="21" y="115"/>
                  </a:lnTo>
                  <a:lnTo>
                    <a:pt x="30" y="123"/>
                  </a:lnTo>
                  <a:lnTo>
                    <a:pt x="41" y="130"/>
                  </a:lnTo>
                  <a:lnTo>
                    <a:pt x="48" y="132"/>
                  </a:lnTo>
                  <a:lnTo>
                    <a:pt x="54" y="134"/>
                  </a:lnTo>
                  <a:lnTo>
                    <a:pt x="61" y="135"/>
                  </a:lnTo>
                  <a:lnTo>
                    <a:pt x="67" y="135"/>
                  </a:lnTo>
                  <a:lnTo>
                    <a:pt x="67" y="135"/>
                  </a:lnTo>
                  <a:lnTo>
                    <a:pt x="75" y="135"/>
                  </a:lnTo>
                  <a:lnTo>
                    <a:pt x="81" y="134"/>
                  </a:lnTo>
                  <a:lnTo>
                    <a:pt x="88" y="132"/>
                  </a:lnTo>
                  <a:lnTo>
                    <a:pt x="95" y="130"/>
                  </a:lnTo>
                  <a:lnTo>
                    <a:pt x="105" y="123"/>
                  </a:lnTo>
                  <a:lnTo>
                    <a:pt x="115" y="115"/>
                  </a:lnTo>
                  <a:lnTo>
                    <a:pt x="124" y="106"/>
                  </a:lnTo>
                  <a:lnTo>
                    <a:pt x="130" y="94"/>
                  </a:lnTo>
                  <a:lnTo>
                    <a:pt x="133" y="87"/>
                  </a:lnTo>
                  <a:lnTo>
                    <a:pt x="134" y="81"/>
                  </a:lnTo>
                  <a:lnTo>
                    <a:pt x="135" y="74"/>
                  </a:lnTo>
                  <a:lnTo>
                    <a:pt x="135" y="68"/>
                  </a:lnTo>
                  <a:lnTo>
                    <a:pt x="135" y="68"/>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52" name="Freeform 21"/>
            <p:cNvSpPr>
              <a:spLocks/>
            </p:cNvSpPr>
            <p:nvPr/>
          </p:nvSpPr>
          <p:spPr bwMode="auto">
            <a:xfrm>
              <a:off x="4434590" y="4078169"/>
              <a:ext cx="55007" cy="55007"/>
            </a:xfrm>
            <a:custGeom>
              <a:avLst/>
              <a:gdLst>
                <a:gd name="T0" fmla="*/ 135 w 135"/>
                <a:gd name="T1" fmla="*/ 68 h 135"/>
                <a:gd name="T2" fmla="*/ 135 w 135"/>
                <a:gd name="T3" fmla="*/ 68 h 135"/>
                <a:gd name="T4" fmla="*/ 134 w 135"/>
                <a:gd name="T5" fmla="*/ 61 h 135"/>
                <a:gd name="T6" fmla="*/ 133 w 135"/>
                <a:gd name="T7" fmla="*/ 55 h 135"/>
                <a:gd name="T8" fmla="*/ 132 w 135"/>
                <a:gd name="T9" fmla="*/ 48 h 135"/>
                <a:gd name="T10" fmla="*/ 129 w 135"/>
                <a:gd name="T11" fmla="*/ 42 h 135"/>
                <a:gd name="T12" fmla="*/ 123 w 135"/>
                <a:gd name="T13" fmla="*/ 30 h 135"/>
                <a:gd name="T14" fmla="*/ 115 w 135"/>
                <a:gd name="T15" fmla="*/ 20 h 135"/>
                <a:gd name="T16" fmla="*/ 104 w 135"/>
                <a:gd name="T17" fmla="*/ 12 h 135"/>
                <a:gd name="T18" fmla="*/ 94 w 135"/>
                <a:gd name="T19" fmla="*/ 6 h 135"/>
                <a:gd name="T20" fmla="*/ 87 w 135"/>
                <a:gd name="T21" fmla="*/ 3 h 135"/>
                <a:gd name="T22" fmla="*/ 80 w 135"/>
                <a:gd name="T23" fmla="*/ 1 h 135"/>
                <a:gd name="T24" fmla="*/ 74 w 135"/>
                <a:gd name="T25" fmla="*/ 0 h 135"/>
                <a:gd name="T26" fmla="*/ 67 w 135"/>
                <a:gd name="T27" fmla="*/ 0 h 135"/>
                <a:gd name="T28" fmla="*/ 67 w 135"/>
                <a:gd name="T29" fmla="*/ 0 h 135"/>
                <a:gd name="T30" fmla="*/ 60 w 135"/>
                <a:gd name="T31" fmla="*/ 0 h 135"/>
                <a:gd name="T32" fmla="*/ 53 w 135"/>
                <a:gd name="T33" fmla="*/ 1 h 135"/>
                <a:gd name="T34" fmla="*/ 47 w 135"/>
                <a:gd name="T35" fmla="*/ 3 h 135"/>
                <a:gd name="T36" fmla="*/ 41 w 135"/>
                <a:gd name="T37" fmla="*/ 6 h 135"/>
                <a:gd name="T38" fmla="*/ 29 w 135"/>
                <a:gd name="T39" fmla="*/ 12 h 135"/>
                <a:gd name="T40" fmla="*/ 20 w 135"/>
                <a:gd name="T41" fmla="*/ 20 h 135"/>
                <a:gd name="T42" fmla="*/ 11 w 135"/>
                <a:gd name="T43" fmla="*/ 30 h 135"/>
                <a:gd name="T44" fmla="*/ 5 w 135"/>
                <a:gd name="T45" fmla="*/ 42 h 135"/>
                <a:gd name="T46" fmla="*/ 2 w 135"/>
                <a:gd name="T47" fmla="*/ 48 h 135"/>
                <a:gd name="T48" fmla="*/ 1 w 135"/>
                <a:gd name="T49" fmla="*/ 55 h 135"/>
                <a:gd name="T50" fmla="*/ 0 w 135"/>
                <a:gd name="T51" fmla="*/ 61 h 135"/>
                <a:gd name="T52" fmla="*/ 0 w 135"/>
                <a:gd name="T53" fmla="*/ 68 h 135"/>
                <a:gd name="T54" fmla="*/ 0 w 135"/>
                <a:gd name="T55" fmla="*/ 68 h 135"/>
                <a:gd name="T56" fmla="*/ 0 w 135"/>
                <a:gd name="T57" fmla="*/ 74 h 135"/>
                <a:gd name="T58" fmla="*/ 1 w 135"/>
                <a:gd name="T59" fmla="*/ 81 h 135"/>
                <a:gd name="T60" fmla="*/ 2 w 135"/>
                <a:gd name="T61" fmla="*/ 87 h 135"/>
                <a:gd name="T62" fmla="*/ 5 w 135"/>
                <a:gd name="T63" fmla="*/ 94 h 135"/>
                <a:gd name="T64" fmla="*/ 11 w 135"/>
                <a:gd name="T65" fmla="*/ 106 h 135"/>
                <a:gd name="T66" fmla="*/ 20 w 135"/>
                <a:gd name="T67" fmla="*/ 115 h 135"/>
                <a:gd name="T68" fmla="*/ 29 w 135"/>
                <a:gd name="T69" fmla="*/ 123 h 135"/>
                <a:gd name="T70" fmla="*/ 41 w 135"/>
                <a:gd name="T71" fmla="*/ 130 h 135"/>
                <a:gd name="T72" fmla="*/ 47 w 135"/>
                <a:gd name="T73" fmla="*/ 132 h 135"/>
                <a:gd name="T74" fmla="*/ 53 w 135"/>
                <a:gd name="T75" fmla="*/ 134 h 135"/>
                <a:gd name="T76" fmla="*/ 60 w 135"/>
                <a:gd name="T77" fmla="*/ 135 h 135"/>
                <a:gd name="T78" fmla="*/ 67 w 135"/>
                <a:gd name="T79" fmla="*/ 135 h 135"/>
                <a:gd name="T80" fmla="*/ 67 w 135"/>
                <a:gd name="T81" fmla="*/ 135 h 135"/>
                <a:gd name="T82" fmla="*/ 74 w 135"/>
                <a:gd name="T83" fmla="*/ 135 h 135"/>
                <a:gd name="T84" fmla="*/ 80 w 135"/>
                <a:gd name="T85" fmla="*/ 134 h 135"/>
                <a:gd name="T86" fmla="*/ 87 w 135"/>
                <a:gd name="T87" fmla="*/ 132 h 135"/>
                <a:gd name="T88" fmla="*/ 94 w 135"/>
                <a:gd name="T89" fmla="*/ 130 h 135"/>
                <a:gd name="T90" fmla="*/ 104 w 135"/>
                <a:gd name="T91" fmla="*/ 123 h 135"/>
                <a:gd name="T92" fmla="*/ 115 w 135"/>
                <a:gd name="T93" fmla="*/ 115 h 135"/>
                <a:gd name="T94" fmla="*/ 123 w 135"/>
                <a:gd name="T95" fmla="*/ 106 h 135"/>
                <a:gd name="T96" fmla="*/ 129 w 135"/>
                <a:gd name="T97" fmla="*/ 94 h 135"/>
                <a:gd name="T98" fmla="*/ 132 w 135"/>
                <a:gd name="T99" fmla="*/ 87 h 135"/>
                <a:gd name="T100" fmla="*/ 133 w 135"/>
                <a:gd name="T101" fmla="*/ 81 h 135"/>
                <a:gd name="T102" fmla="*/ 134 w 135"/>
                <a:gd name="T103" fmla="*/ 74 h 135"/>
                <a:gd name="T104" fmla="*/ 135 w 135"/>
                <a:gd name="T105" fmla="*/ 68 h 135"/>
                <a:gd name="T106" fmla="*/ 135 w 135"/>
                <a:gd name="T107"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135">
                  <a:moveTo>
                    <a:pt x="135" y="68"/>
                  </a:moveTo>
                  <a:lnTo>
                    <a:pt x="135" y="68"/>
                  </a:lnTo>
                  <a:lnTo>
                    <a:pt x="134" y="61"/>
                  </a:lnTo>
                  <a:lnTo>
                    <a:pt x="133" y="55"/>
                  </a:lnTo>
                  <a:lnTo>
                    <a:pt x="132" y="48"/>
                  </a:lnTo>
                  <a:lnTo>
                    <a:pt x="129" y="42"/>
                  </a:lnTo>
                  <a:lnTo>
                    <a:pt x="123" y="30"/>
                  </a:lnTo>
                  <a:lnTo>
                    <a:pt x="115" y="20"/>
                  </a:lnTo>
                  <a:lnTo>
                    <a:pt x="104" y="12"/>
                  </a:lnTo>
                  <a:lnTo>
                    <a:pt x="94" y="6"/>
                  </a:lnTo>
                  <a:lnTo>
                    <a:pt x="87" y="3"/>
                  </a:lnTo>
                  <a:lnTo>
                    <a:pt x="80" y="1"/>
                  </a:lnTo>
                  <a:lnTo>
                    <a:pt x="74" y="0"/>
                  </a:lnTo>
                  <a:lnTo>
                    <a:pt x="67" y="0"/>
                  </a:lnTo>
                  <a:lnTo>
                    <a:pt x="67" y="0"/>
                  </a:lnTo>
                  <a:lnTo>
                    <a:pt x="60" y="0"/>
                  </a:lnTo>
                  <a:lnTo>
                    <a:pt x="53" y="1"/>
                  </a:lnTo>
                  <a:lnTo>
                    <a:pt x="47" y="3"/>
                  </a:lnTo>
                  <a:lnTo>
                    <a:pt x="41" y="6"/>
                  </a:lnTo>
                  <a:lnTo>
                    <a:pt x="29" y="12"/>
                  </a:lnTo>
                  <a:lnTo>
                    <a:pt x="20" y="20"/>
                  </a:lnTo>
                  <a:lnTo>
                    <a:pt x="11" y="30"/>
                  </a:lnTo>
                  <a:lnTo>
                    <a:pt x="5" y="42"/>
                  </a:lnTo>
                  <a:lnTo>
                    <a:pt x="2" y="48"/>
                  </a:lnTo>
                  <a:lnTo>
                    <a:pt x="1" y="55"/>
                  </a:lnTo>
                  <a:lnTo>
                    <a:pt x="0" y="61"/>
                  </a:lnTo>
                  <a:lnTo>
                    <a:pt x="0" y="68"/>
                  </a:lnTo>
                  <a:lnTo>
                    <a:pt x="0" y="68"/>
                  </a:lnTo>
                  <a:lnTo>
                    <a:pt x="0" y="74"/>
                  </a:lnTo>
                  <a:lnTo>
                    <a:pt x="1" y="81"/>
                  </a:lnTo>
                  <a:lnTo>
                    <a:pt x="2" y="87"/>
                  </a:lnTo>
                  <a:lnTo>
                    <a:pt x="5" y="94"/>
                  </a:lnTo>
                  <a:lnTo>
                    <a:pt x="11" y="106"/>
                  </a:lnTo>
                  <a:lnTo>
                    <a:pt x="20" y="115"/>
                  </a:lnTo>
                  <a:lnTo>
                    <a:pt x="29" y="123"/>
                  </a:lnTo>
                  <a:lnTo>
                    <a:pt x="41" y="130"/>
                  </a:lnTo>
                  <a:lnTo>
                    <a:pt x="47" y="132"/>
                  </a:lnTo>
                  <a:lnTo>
                    <a:pt x="53" y="134"/>
                  </a:lnTo>
                  <a:lnTo>
                    <a:pt x="60" y="135"/>
                  </a:lnTo>
                  <a:lnTo>
                    <a:pt x="67" y="135"/>
                  </a:lnTo>
                  <a:lnTo>
                    <a:pt x="67" y="135"/>
                  </a:lnTo>
                  <a:lnTo>
                    <a:pt x="74" y="135"/>
                  </a:lnTo>
                  <a:lnTo>
                    <a:pt x="80" y="134"/>
                  </a:lnTo>
                  <a:lnTo>
                    <a:pt x="87" y="132"/>
                  </a:lnTo>
                  <a:lnTo>
                    <a:pt x="94" y="130"/>
                  </a:lnTo>
                  <a:lnTo>
                    <a:pt x="104" y="123"/>
                  </a:lnTo>
                  <a:lnTo>
                    <a:pt x="115" y="115"/>
                  </a:lnTo>
                  <a:lnTo>
                    <a:pt x="123" y="106"/>
                  </a:lnTo>
                  <a:lnTo>
                    <a:pt x="129" y="94"/>
                  </a:lnTo>
                  <a:lnTo>
                    <a:pt x="132" y="87"/>
                  </a:lnTo>
                  <a:lnTo>
                    <a:pt x="133" y="81"/>
                  </a:lnTo>
                  <a:lnTo>
                    <a:pt x="134" y="74"/>
                  </a:lnTo>
                  <a:lnTo>
                    <a:pt x="135" y="68"/>
                  </a:lnTo>
                  <a:lnTo>
                    <a:pt x="135" y="68"/>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53" name="Freeform 22"/>
            <p:cNvSpPr>
              <a:spLocks/>
            </p:cNvSpPr>
            <p:nvPr/>
          </p:nvSpPr>
          <p:spPr bwMode="auto">
            <a:xfrm>
              <a:off x="4311945" y="4034978"/>
              <a:ext cx="178060" cy="33412"/>
            </a:xfrm>
            <a:custGeom>
              <a:avLst/>
              <a:gdLst>
                <a:gd name="T0" fmla="*/ 437 w 437"/>
                <a:gd name="T1" fmla="*/ 41 h 82"/>
                <a:gd name="T2" fmla="*/ 437 w 437"/>
                <a:gd name="T3" fmla="*/ 41 h 82"/>
                <a:gd name="T4" fmla="*/ 436 w 437"/>
                <a:gd name="T5" fmla="*/ 32 h 82"/>
                <a:gd name="T6" fmla="*/ 434 w 437"/>
                <a:gd name="T7" fmla="*/ 25 h 82"/>
                <a:gd name="T8" fmla="*/ 430 w 437"/>
                <a:gd name="T9" fmla="*/ 18 h 82"/>
                <a:gd name="T10" fmla="*/ 425 w 437"/>
                <a:gd name="T11" fmla="*/ 12 h 82"/>
                <a:gd name="T12" fmla="*/ 418 w 437"/>
                <a:gd name="T13" fmla="*/ 6 h 82"/>
                <a:gd name="T14" fmla="*/ 412 w 437"/>
                <a:gd name="T15" fmla="*/ 3 h 82"/>
                <a:gd name="T16" fmla="*/ 404 w 437"/>
                <a:gd name="T17" fmla="*/ 1 h 82"/>
                <a:gd name="T18" fmla="*/ 396 w 437"/>
                <a:gd name="T19" fmla="*/ 0 h 82"/>
                <a:gd name="T20" fmla="*/ 41 w 437"/>
                <a:gd name="T21" fmla="*/ 0 h 82"/>
                <a:gd name="T22" fmla="*/ 41 w 437"/>
                <a:gd name="T23" fmla="*/ 0 h 82"/>
                <a:gd name="T24" fmla="*/ 32 w 437"/>
                <a:gd name="T25" fmla="*/ 1 h 82"/>
                <a:gd name="T26" fmla="*/ 25 w 437"/>
                <a:gd name="T27" fmla="*/ 3 h 82"/>
                <a:gd name="T28" fmla="*/ 18 w 437"/>
                <a:gd name="T29" fmla="*/ 6 h 82"/>
                <a:gd name="T30" fmla="*/ 12 w 437"/>
                <a:gd name="T31" fmla="*/ 12 h 82"/>
                <a:gd name="T32" fmla="*/ 7 w 437"/>
                <a:gd name="T33" fmla="*/ 18 h 82"/>
                <a:gd name="T34" fmla="*/ 3 w 437"/>
                <a:gd name="T35" fmla="*/ 25 h 82"/>
                <a:gd name="T36" fmla="*/ 1 w 437"/>
                <a:gd name="T37" fmla="*/ 32 h 82"/>
                <a:gd name="T38" fmla="*/ 0 w 437"/>
                <a:gd name="T39" fmla="*/ 41 h 82"/>
                <a:gd name="T40" fmla="*/ 0 w 437"/>
                <a:gd name="T41" fmla="*/ 41 h 82"/>
                <a:gd name="T42" fmla="*/ 0 w 437"/>
                <a:gd name="T43" fmla="*/ 41 h 82"/>
                <a:gd name="T44" fmla="*/ 1 w 437"/>
                <a:gd name="T45" fmla="*/ 50 h 82"/>
                <a:gd name="T46" fmla="*/ 3 w 437"/>
                <a:gd name="T47" fmla="*/ 57 h 82"/>
                <a:gd name="T48" fmla="*/ 7 w 437"/>
                <a:gd name="T49" fmla="*/ 64 h 82"/>
                <a:gd name="T50" fmla="*/ 12 w 437"/>
                <a:gd name="T51" fmla="*/ 70 h 82"/>
                <a:gd name="T52" fmla="*/ 18 w 437"/>
                <a:gd name="T53" fmla="*/ 76 h 82"/>
                <a:gd name="T54" fmla="*/ 25 w 437"/>
                <a:gd name="T55" fmla="*/ 79 h 82"/>
                <a:gd name="T56" fmla="*/ 32 w 437"/>
                <a:gd name="T57" fmla="*/ 81 h 82"/>
                <a:gd name="T58" fmla="*/ 41 w 437"/>
                <a:gd name="T59" fmla="*/ 82 h 82"/>
                <a:gd name="T60" fmla="*/ 396 w 437"/>
                <a:gd name="T61" fmla="*/ 82 h 82"/>
                <a:gd name="T62" fmla="*/ 396 w 437"/>
                <a:gd name="T63" fmla="*/ 82 h 82"/>
                <a:gd name="T64" fmla="*/ 404 w 437"/>
                <a:gd name="T65" fmla="*/ 81 h 82"/>
                <a:gd name="T66" fmla="*/ 412 w 437"/>
                <a:gd name="T67" fmla="*/ 79 h 82"/>
                <a:gd name="T68" fmla="*/ 418 w 437"/>
                <a:gd name="T69" fmla="*/ 76 h 82"/>
                <a:gd name="T70" fmla="*/ 425 w 437"/>
                <a:gd name="T71" fmla="*/ 70 h 82"/>
                <a:gd name="T72" fmla="*/ 430 w 437"/>
                <a:gd name="T73" fmla="*/ 64 h 82"/>
                <a:gd name="T74" fmla="*/ 434 w 437"/>
                <a:gd name="T75" fmla="*/ 57 h 82"/>
                <a:gd name="T76" fmla="*/ 436 w 437"/>
                <a:gd name="T77" fmla="*/ 50 h 82"/>
                <a:gd name="T78" fmla="*/ 437 w 437"/>
                <a:gd name="T79" fmla="*/ 41 h 82"/>
                <a:gd name="T80" fmla="*/ 437 w 437"/>
                <a:gd name="T8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7" h="82">
                  <a:moveTo>
                    <a:pt x="437" y="41"/>
                  </a:moveTo>
                  <a:lnTo>
                    <a:pt x="437" y="41"/>
                  </a:lnTo>
                  <a:lnTo>
                    <a:pt x="436" y="32"/>
                  </a:lnTo>
                  <a:lnTo>
                    <a:pt x="434" y="25"/>
                  </a:lnTo>
                  <a:lnTo>
                    <a:pt x="430" y="18"/>
                  </a:lnTo>
                  <a:lnTo>
                    <a:pt x="425" y="12"/>
                  </a:lnTo>
                  <a:lnTo>
                    <a:pt x="418" y="6"/>
                  </a:lnTo>
                  <a:lnTo>
                    <a:pt x="412" y="3"/>
                  </a:lnTo>
                  <a:lnTo>
                    <a:pt x="404" y="1"/>
                  </a:lnTo>
                  <a:lnTo>
                    <a:pt x="396" y="0"/>
                  </a:lnTo>
                  <a:lnTo>
                    <a:pt x="41" y="0"/>
                  </a:lnTo>
                  <a:lnTo>
                    <a:pt x="41" y="0"/>
                  </a:lnTo>
                  <a:lnTo>
                    <a:pt x="32" y="1"/>
                  </a:lnTo>
                  <a:lnTo>
                    <a:pt x="25" y="3"/>
                  </a:lnTo>
                  <a:lnTo>
                    <a:pt x="18" y="6"/>
                  </a:lnTo>
                  <a:lnTo>
                    <a:pt x="12" y="12"/>
                  </a:lnTo>
                  <a:lnTo>
                    <a:pt x="7" y="18"/>
                  </a:lnTo>
                  <a:lnTo>
                    <a:pt x="3" y="25"/>
                  </a:lnTo>
                  <a:lnTo>
                    <a:pt x="1" y="32"/>
                  </a:lnTo>
                  <a:lnTo>
                    <a:pt x="0" y="41"/>
                  </a:lnTo>
                  <a:lnTo>
                    <a:pt x="0" y="41"/>
                  </a:lnTo>
                  <a:lnTo>
                    <a:pt x="0" y="41"/>
                  </a:lnTo>
                  <a:lnTo>
                    <a:pt x="1" y="50"/>
                  </a:lnTo>
                  <a:lnTo>
                    <a:pt x="3" y="57"/>
                  </a:lnTo>
                  <a:lnTo>
                    <a:pt x="7" y="64"/>
                  </a:lnTo>
                  <a:lnTo>
                    <a:pt x="12" y="70"/>
                  </a:lnTo>
                  <a:lnTo>
                    <a:pt x="18" y="76"/>
                  </a:lnTo>
                  <a:lnTo>
                    <a:pt x="25" y="79"/>
                  </a:lnTo>
                  <a:lnTo>
                    <a:pt x="32" y="81"/>
                  </a:lnTo>
                  <a:lnTo>
                    <a:pt x="41" y="82"/>
                  </a:lnTo>
                  <a:lnTo>
                    <a:pt x="396" y="82"/>
                  </a:lnTo>
                  <a:lnTo>
                    <a:pt x="396" y="82"/>
                  </a:lnTo>
                  <a:lnTo>
                    <a:pt x="404" y="81"/>
                  </a:lnTo>
                  <a:lnTo>
                    <a:pt x="412" y="79"/>
                  </a:lnTo>
                  <a:lnTo>
                    <a:pt x="418" y="76"/>
                  </a:lnTo>
                  <a:lnTo>
                    <a:pt x="425" y="70"/>
                  </a:lnTo>
                  <a:lnTo>
                    <a:pt x="430" y="64"/>
                  </a:lnTo>
                  <a:lnTo>
                    <a:pt x="434" y="57"/>
                  </a:lnTo>
                  <a:lnTo>
                    <a:pt x="436" y="50"/>
                  </a:lnTo>
                  <a:lnTo>
                    <a:pt x="437" y="41"/>
                  </a:lnTo>
                  <a:lnTo>
                    <a:pt x="437" y="41"/>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grpSp>
      <p:sp>
        <p:nvSpPr>
          <p:cNvPr id="354" name="Rectangle 346"/>
          <p:cNvSpPr/>
          <p:nvPr/>
        </p:nvSpPr>
        <p:spPr bwMode="auto">
          <a:xfrm flipH="1">
            <a:off x="9853387" y="3664635"/>
            <a:ext cx="1398905" cy="559562"/>
          </a:xfrm>
          <a:custGeom>
            <a:avLst/>
            <a:gdLst/>
            <a:ahLst/>
            <a:cxnLst/>
            <a:rect l="l" t="t" r="r" b="b"/>
            <a:pathLst>
              <a:path w="1472536" h="570671">
                <a:moveTo>
                  <a:pt x="1472536" y="0"/>
                </a:moveTo>
                <a:lnTo>
                  <a:pt x="1142624" y="0"/>
                </a:lnTo>
                <a:lnTo>
                  <a:pt x="1142624" y="271811"/>
                </a:lnTo>
                <a:lnTo>
                  <a:pt x="0" y="271811"/>
                </a:lnTo>
                <a:lnTo>
                  <a:pt x="0" y="570671"/>
                </a:lnTo>
                <a:lnTo>
                  <a:pt x="1472536" y="570671"/>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55" name="Rectangle 354"/>
          <p:cNvSpPr/>
          <p:nvPr/>
        </p:nvSpPr>
        <p:spPr bwMode="auto">
          <a:xfrm>
            <a:off x="9866058" y="2956020"/>
            <a:ext cx="839343" cy="652822"/>
          </a:xfrm>
          <a:prstGeom prst="rect">
            <a:avLst/>
          </a:prstGeom>
          <a:solidFill>
            <a:sysClr val="window" lastClr="FFFFFF">
              <a:alpha val="20000"/>
            </a:sysClr>
          </a:solidFill>
          <a:ln w="25400"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cs typeface="Arial" charset="0"/>
            </a:endParaRPr>
          </a:p>
        </p:txBody>
      </p:sp>
      <p:grpSp>
        <p:nvGrpSpPr>
          <p:cNvPr id="356" name="Group 355"/>
          <p:cNvGrpSpPr/>
          <p:nvPr/>
        </p:nvGrpSpPr>
        <p:grpSpPr>
          <a:xfrm>
            <a:off x="9961609" y="3012398"/>
            <a:ext cx="652822" cy="559562"/>
            <a:chOff x="6563474" y="5297693"/>
            <a:chExt cx="402878" cy="293583"/>
          </a:xfrm>
          <a:solidFill>
            <a:sysClr val="window" lastClr="FFFFFF"/>
          </a:solidFill>
        </p:grpSpPr>
        <p:sp>
          <p:nvSpPr>
            <p:cNvPr id="357" name="Freeform 79"/>
            <p:cNvSpPr>
              <a:spLocks/>
            </p:cNvSpPr>
            <p:nvPr/>
          </p:nvSpPr>
          <p:spPr bwMode="auto">
            <a:xfrm>
              <a:off x="6574057" y="5333091"/>
              <a:ext cx="79371" cy="79371"/>
            </a:xfrm>
            <a:custGeom>
              <a:avLst/>
              <a:gdLst>
                <a:gd name="T0" fmla="*/ 660 w 871"/>
                <a:gd name="T1" fmla="*/ 434 h 870"/>
                <a:gd name="T2" fmla="*/ 656 w 871"/>
                <a:gd name="T3" fmla="*/ 481 h 870"/>
                <a:gd name="T4" fmla="*/ 633 w 871"/>
                <a:gd name="T5" fmla="*/ 543 h 870"/>
                <a:gd name="T6" fmla="*/ 594 w 871"/>
                <a:gd name="T7" fmla="*/ 595 h 870"/>
                <a:gd name="T8" fmla="*/ 542 w 871"/>
                <a:gd name="T9" fmla="*/ 633 h 870"/>
                <a:gd name="T10" fmla="*/ 480 w 871"/>
                <a:gd name="T11" fmla="*/ 657 h 870"/>
                <a:gd name="T12" fmla="*/ 435 w 871"/>
                <a:gd name="T13" fmla="*/ 661 h 870"/>
                <a:gd name="T14" fmla="*/ 368 w 871"/>
                <a:gd name="T15" fmla="*/ 651 h 870"/>
                <a:gd name="T16" fmla="*/ 309 w 871"/>
                <a:gd name="T17" fmla="*/ 621 h 870"/>
                <a:gd name="T18" fmla="*/ 261 w 871"/>
                <a:gd name="T19" fmla="*/ 578 h 870"/>
                <a:gd name="T20" fmla="*/ 227 w 871"/>
                <a:gd name="T21" fmla="*/ 523 h 870"/>
                <a:gd name="T22" fmla="*/ 210 w 871"/>
                <a:gd name="T23" fmla="*/ 458 h 870"/>
                <a:gd name="T24" fmla="*/ 210 w 871"/>
                <a:gd name="T25" fmla="*/ 412 h 870"/>
                <a:gd name="T26" fmla="*/ 227 w 871"/>
                <a:gd name="T27" fmla="*/ 347 h 870"/>
                <a:gd name="T28" fmla="*/ 261 w 871"/>
                <a:gd name="T29" fmla="*/ 291 h 870"/>
                <a:gd name="T30" fmla="*/ 309 w 871"/>
                <a:gd name="T31" fmla="*/ 248 h 870"/>
                <a:gd name="T32" fmla="*/ 368 w 871"/>
                <a:gd name="T33" fmla="*/ 219 h 870"/>
                <a:gd name="T34" fmla="*/ 435 w 871"/>
                <a:gd name="T35" fmla="*/ 210 h 870"/>
                <a:gd name="T36" fmla="*/ 473 w 871"/>
                <a:gd name="T37" fmla="*/ 212 h 870"/>
                <a:gd name="T38" fmla="*/ 546 w 871"/>
                <a:gd name="T39" fmla="*/ 14 h 870"/>
                <a:gd name="T40" fmla="*/ 492 w 871"/>
                <a:gd name="T41" fmla="*/ 3 h 870"/>
                <a:gd name="T42" fmla="*/ 435 w 871"/>
                <a:gd name="T43" fmla="*/ 0 h 870"/>
                <a:gd name="T44" fmla="*/ 369 w 871"/>
                <a:gd name="T45" fmla="*/ 4 h 870"/>
                <a:gd name="T46" fmla="*/ 306 w 871"/>
                <a:gd name="T47" fmla="*/ 20 h 870"/>
                <a:gd name="T48" fmla="*/ 247 w 871"/>
                <a:gd name="T49" fmla="*/ 42 h 870"/>
                <a:gd name="T50" fmla="*/ 192 w 871"/>
                <a:gd name="T51" fmla="*/ 75 h 870"/>
                <a:gd name="T52" fmla="*/ 143 w 871"/>
                <a:gd name="T53" fmla="*/ 113 h 870"/>
                <a:gd name="T54" fmla="*/ 99 w 871"/>
                <a:gd name="T55" fmla="*/ 158 h 870"/>
                <a:gd name="T56" fmla="*/ 63 w 871"/>
                <a:gd name="T57" fmla="*/ 210 h 870"/>
                <a:gd name="T58" fmla="*/ 35 w 871"/>
                <a:gd name="T59" fmla="*/ 266 h 870"/>
                <a:gd name="T60" fmla="*/ 14 w 871"/>
                <a:gd name="T61" fmla="*/ 326 h 870"/>
                <a:gd name="T62" fmla="*/ 2 w 871"/>
                <a:gd name="T63" fmla="*/ 391 h 870"/>
                <a:gd name="T64" fmla="*/ 0 w 871"/>
                <a:gd name="T65" fmla="*/ 434 h 870"/>
                <a:gd name="T66" fmla="*/ 5 w 871"/>
                <a:gd name="T67" fmla="*/ 501 h 870"/>
                <a:gd name="T68" fmla="*/ 19 w 871"/>
                <a:gd name="T69" fmla="*/ 564 h 870"/>
                <a:gd name="T70" fmla="*/ 43 w 871"/>
                <a:gd name="T71" fmla="*/ 624 h 870"/>
                <a:gd name="T72" fmla="*/ 74 w 871"/>
                <a:gd name="T73" fmla="*/ 678 h 870"/>
                <a:gd name="T74" fmla="*/ 114 w 871"/>
                <a:gd name="T75" fmla="*/ 727 h 870"/>
                <a:gd name="T76" fmla="*/ 158 w 871"/>
                <a:gd name="T77" fmla="*/ 770 h 870"/>
                <a:gd name="T78" fmla="*/ 209 w 871"/>
                <a:gd name="T79" fmla="*/ 807 h 870"/>
                <a:gd name="T80" fmla="*/ 265 w 871"/>
                <a:gd name="T81" fmla="*/ 836 h 870"/>
                <a:gd name="T82" fmla="*/ 327 w 871"/>
                <a:gd name="T83" fmla="*/ 856 h 870"/>
                <a:gd name="T84" fmla="*/ 390 w 871"/>
                <a:gd name="T85" fmla="*/ 867 h 870"/>
                <a:gd name="T86" fmla="*/ 435 w 871"/>
                <a:gd name="T87" fmla="*/ 870 h 870"/>
                <a:gd name="T88" fmla="*/ 501 w 871"/>
                <a:gd name="T89" fmla="*/ 865 h 870"/>
                <a:gd name="T90" fmla="*/ 565 w 871"/>
                <a:gd name="T91" fmla="*/ 850 h 870"/>
                <a:gd name="T92" fmla="*/ 624 w 871"/>
                <a:gd name="T93" fmla="*/ 827 h 870"/>
                <a:gd name="T94" fmla="*/ 678 w 871"/>
                <a:gd name="T95" fmla="*/ 796 h 870"/>
                <a:gd name="T96" fmla="*/ 728 w 871"/>
                <a:gd name="T97" fmla="*/ 756 h 870"/>
                <a:gd name="T98" fmla="*/ 771 w 871"/>
                <a:gd name="T99" fmla="*/ 711 h 870"/>
                <a:gd name="T100" fmla="*/ 808 w 871"/>
                <a:gd name="T101" fmla="*/ 661 h 870"/>
                <a:gd name="T102" fmla="*/ 836 w 871"/>
                <a:gd name="T103" fmla="*/ 605 h 870"/>
                <a:gd name="T104" fmla="*/ 857 w 871"/>
                <a:gd name="T105" fmla="*/ 544 h 870"/>
                <a:gd name="T106" fmla="*/ 868 w 871"/>
                <a:gd name="T107" fmla="*/ 479 h 870"/>
                <a:gd name="T108" fmla="*/ 871 w 871"/>
                <a:gd name="T109" fmla="*/ 434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1" h="870">
                  <a:moveTo>
                    <a:pt x="660" y="427"/>
                  </a:moveTo>
                  <a:lnTo>
                    <a:pt x="660" y="427"/>
                  </a:lnTo>
                  <a:lnTo>
                    <a:pt x="660" y="434"/>
                  </a:lnTo>
                  <a:lnTo>
                    <a:pt x="660" y="434"/>
                  </a:lnTo>
                  <a:lnTo>
                    <a:pt x="660" y="458"/>
                  </a:lnTo>
                  <a:lnTo>
                    <a:pt x="656" y="481"/>
                  </a:lnTo>
                  <a:lnTo>
                    <a:pt x="650" y="502"/>
                  </a:lnTo>
                  <a:lnTo>
                    <a:pt x="643" y="523"/>
                  </a:lnTo>
                  <a:lnTo>
                    <a:pt x="633" y="543"/>
                  </a:lnTo>
                  <a:lnTo>
                    <a:pt x="622" y="561"/>
                  </a:lnTo>
                  <a:lnTo>
                    <a:pt x="610" y="578"/>
                  </a:lnTo>
                  <a:lnTo>
                    <a:pt x="594" y="595"/>
                  </a:lnTo>
                  <a:lnTo>
                    <a:pt x="579" y="609"/>
                  </a:lnTo>
                  <a:lnTo>
                    <a:pt x="562" y="621"/>
                  </a:lnTo>
                  <a:lnTo>
                    <a:pt x="542" y="633"/>
                  </a:lnTo>
                  <a:lnTo>
                    <a:pt x="522" y="642"/>
                  </a:lnTo>
                  <a:lnTo>
                    <a:pt x="503" y="651"/>
                  </a:lnTo>
                  <a:lnTo>
                    <a:pt x="480" y="657"/>
                  </a:lnTo>
                  <a:lnTo>
                    <a:pt x="458" y="659"/>
                  </a:lnTo>
                  <a:lnTo>
                    <a:pt x="435" y="661"/>
                  </a:lnTo>
                  <a:lnTo>
                    <a:pt x="435" y="661"/>
                  </a:lnTo>
                  <a:lnTo>
                    <a:pt x="411" y="659"/>
                  </a:lnTo>
                  <a:lnTo>
                    <a:pt x="390" y="657"/>
                  </a:lnTo>
                  <a:lnTo>
                    <a:pt x="368" y="651"/>
                  </a:lnTo>
                  <a:lnTo>
                    <a:pt x="347" y="642"/>
                  </a:lnTo>
                  <a:lnTo>
                    <a:pt x="327" y="633"/>
                  </a:lnTo>
                  <a:lnTo>
                    <a:pt x="309" y="621"/>
                  </a:lnTo>
                  <a:lnTo>
                    <a:pt x="292" y="609"/>
                  </a:lnTo>
                  <a:lnTo>
                    <a:pt x="275" y="595"/>
                  </a:lnTo>
                  <a:lnTo>
                    <a:pt x="261" y="578"/>
                  </a:lnTo>
                  <a:lnTo>
                    <a:pt x="248" y="561"/>
                  </a:lnTo>
                  <a:lnTo>
                    <a:pt x="237" y="543"/>
                  </a:lnTo>
                  <a:lnTo>
                    <a:pt x="227" y="523"/>
                  </a:lnTo>
                  <a:lnTo>
                    <a:pt x="220" y="502"/>
                  </a:lnTo>
                  <a:lnTo>
                    <a:pt x="215" y="481"/>
                  </a:lnTo>
                  <a:lnTo>
                    <a:pt x="210" y="458"/>
                  </a:lnTo>
                  <a:lnTo>
                    <a:pt x="209" y="434"/>
                  </a:lnTo>
                  <a:lnTo>
                    <a:pt x="209" y="434"/>
                  </a:lnTo>
                  <a:lnTo>
                    <a:pt x="210" y="412"/>
                  </a:lnTo>
                  <a:lnTo>
                    <a:pt x="215" y="390"/>
                  </a:lnTo>
                  <a:lnTo>
                    <a:pt x="220" y="368"/>
                  </a:lnTo>
                  <a:lnTo>
                    <a:pt x="227" y="347"/>
                  </a:lnTo>
                  <a:lnTo>
                    <a:pt x="237" y="328"/>
                  </a:lnTo>
                  <a:lnTo>
                    <a:pt x="248" y="309"/>
                  </a:lnTo>
                  <a:lnTo>
                    <a:pt x="261" y="291"/>
                  </a:lnTo>
                  <a:lnTo>
                    <a:pt x="275" y="276"/>
                  </a:lnTo>
                  <a:lnTo>
                    <a:pt x="292" y="260"/>
                  </a:lnTo>
                  <a:lnTo>
                    <a:pt x="309" y="248"/>
                  </a:lnTo>
                  <a:lnTo>
                    <a:pt x="327" y="236"/>
                  </a:lnTo>
                  <a:lnTo>
                    <a:pt x="347" y="226"/>
                  </a:lnTo>
                  <a:lnTo>
                    <a:pt x="368" y="219"/>
                  </a:lnTo>
                  <a:lnTo>
                    <a:pt x="390" y="214"/>
                  </a:lnTo>
                  <a:lnTo>
                    <a:pt x="411" y="211"/>
                  </a:lnTo>
                  <a:lnTo>
                    <a:pt x="435" y="210"/>
                  </a:lnTo>
                  <a:lnTo>
                    <a:pt x="435" y="210"/>
                  </a:lnTo>
                  <a:lnTo>
                    <a:pt x="454" y="210"/>
                  </a:lnTo>
                  <a:lnTo>
                    <a:pt x="473" y="212"/>
                  </a:lnTo>
                  <a:lnTo>
                    <a:pt x="490" y="217"/>
                  </a:lnTo>
                  <a:lnTo>
                    <a:pt x="508" y="222"/>
                  </a:lnTo>
                  <a:lnTo>
                    <a:pt x="546" y="14"/>
                  </a:lnTo>
                  <a:lnTo>
                    <a:pt x="546" y="14"/>
                  </a:lnTo>
                  <a:lnTo>
                    <a:pt x="520" y="9"/>
                  </a:lnTo>
                  <a:lnTo>
                    <a:pt x="492" y="3"/>
                  </a:lnTo>
                  <a:lnTo>
                    <a:pt x="463" y="0"/>
                  </a:lnTo>
                  <a:lnTo>
                    <a:pt x="435" y="0"/>
                  </a:lnTo>
                  <a:lnTo>
                    <a:pt x="435" y="0"/>
                  </a:lnTo>
                  <a:lnTo>
                    <a:pt x="413" y="0"/>
                  </a:lnTo>
                  <a:lnTo>
                    <a:pt x="390" y="2"/>
                  </a:lnTo>
                  <a:lnTo>
                    <a:pt x="369" y="4"/>
                  </a:lnTo>
                  <a:lnTo>
                    <a:pt x="348" y="9"/>
                  </a:lnTo>
                  <a:lnTo>
                    <a:pt x="327" y="13"/>
                  </a:lnTo>
                  <a:lnTo>
                    <a:pt x="306" y="20"/>
                  </a:lnTo>
                  <a:lnTo>
                    <a:pt x="285" y="26"/>
                  </a:lnTo>
                  <a:lnTo>
                    <a:pt x="265" y="34"/>
                  </a:lnTo>
                  <a:lnTo>
                    <a:pt x="247" y="42"/>
                  </a:lnTo>
                  <a:lnTo>
                    <a:pt x="227" y="52"/>
                  </a:lnTo>
                  <a:lnTo>
                    <a:pt x="209" y="63"/>
                  </a:lnTo>
                  <a:lnTo>
                    <a:pt x="192" y="75"/>
                  </a:lnTo>
                  <a:lnTo>
                    <a:pt x="175" y="86"/>
                  </a:lnTo>
                  <a:lnTo>
                    <a:pt x="158" y="99"/>
                  </a:lnTo>
                  <a:lnTo>
                    <a:pt x="143" y="113"/>
                  </a:lnTo>
                  <a:lnTo>
                    <a:pt x="128" y="127"/>
                  </a:lnTo>
                  <a:lnTo>
                    <a:pt x="114" y="142"/>
                  </a:lnTo>
                  <a:lnTo>
                    <a:pt x="99" y="158"/>
                  </a:lnTo>
                  <a:lnTo>
                    <a:pt x="87" y="174"/>
                  </a:lnTo>
                  <a:lnTo>
                    <a:pt x="74" y="191"/>
                  </a:lnTo>
                  <a:lnTo>
                    <a:pt x="63" y="210"/>
                  </a:lnTo>
                  <a:lnTo>
                    <a:pt x="53" y="228"/>
                  </a:lnTo>
                  <a:lnTo>
                    <a:pt x="43" y="246"/>
                  </a:lnTo>
                  <a:lnTo>
                    <a:pt x="35" y="266"/>
                  </a:lnTo>
                  <a:lnTo>
                    <a:pt x="26" y="286"/>
                  </a:lnTo>
                  <a:lnTo>
                    <a:pt x="19" y="305"/>
                  </a:lnTo>
                  <a:lnTo>
                    <a:pt x="14" y="326"/>
                  </a:lnTo>
                  <a:lnTo>
                    <a:pt x="10" y="347"/>
                  </a:lnTo>
                  <a:lnTo>
                    <a:pt x="5" y="368"/>
                  </a:lnTo>
                  <a:lnTo>
                    <a:pt x="2" y="391"/>
                  </a:lnTo>
                  <a:lnTo>
                    <a:pt x="1" y="412"/>
                  </a:lnTo>
                  <a:lnTo>
                    <a:pt x="0" y="434"/>
                  </a:lnTo>
                  <a:lnTo>
                    <a:pt x="0" y="434"/>
                  </a:lnTo>
                  <a:lnTo>
                    <a:pt x="1" y="457"/>
                  </a:lnTo>
                  <a:lnTo>
                    <a:pt x="2" y="479"/>
                  </a:lnTo>
                  <a:lnTo>
                    <a:pt x="5" y="501"/>
                  </a:lnTo>
                  <a:lnTo>
                    <a:pt x="10" y="523"/>
                  </a:lnTo>
                  <a:lnTo>
                    <a:pt x="14" y="544"/>
                  </a:lnTo>
                  <a:lnTo>
                    <a:pt x="19" y="564"/>
                  </a:lnTo>
                  <a:lnTo>
                    <a:pt x="26" y="585"/>
                  </a:lnTo>
                  <a:lnTo>
                    <a:pt x="35" y="605"/>
                  </a:lnTo>
                  <a:lnTo>
                    <a:pt x="43" y="624"/>
                  </a:lnTo>
                  <a:lnTo>
                    <a:pt x="53" y="642"/>
                  </a:lnTo>
                  <a:lnTo>
                    <a:pt x="63" y="661"/>
                  </a:lnTo>
                  <a:lnTo>
                    <a:pt x="74" y="678"/>
                  </a:lnTo>
                  <a:lnTo>
                    <a:pt x="87" y="696"/>
                  </a:lnTo>
                  <a:lnTo>
                    <a:pt x="99" y="711"/>
                  </a:lnTo>
                  <a:lnTo>
                    <a:pt x="114" y="727"/>
                  </a:lnTo>
                  <a:lnTo>
                    <a:pt x="128" y="742"/>
                  </a:lnTo>
                  <a:lnTo>
                    <a:pt x="143" y="756"/>
                  </a:lnTo>
                  <a:lnTo>
                    <a:pt x="158" y="770"/>
                  </a:lnTo>
                  <a:lnTo>
                    <a:pt x="175" y="783"/>
                  </a:lnTo>
                  <a:lnTo>
                    <a:pt x="192" y="796"/>
                  </a:lnTo>
                  <a:lnTo>
                    <a:pt x="209" y="807"/>
                  </a:lnTo>
                  <a:lnTo>
                    <a:pt x="227" y="818"/>
                  </a:lnTo>
                  <a:lnTo>
                    <a:pt x="247" y="827"/>
                  </a:lnTo>
                  <a:lnTo>
                    <a:pt x="265" y="836"/>
                  </a:lnTo>
                  <a:lnTo>
                    <a:pt x="285" y="843"/>
                  </a:lnTo>
                  <a:lnTo>
                    <a:pt x="306" y="850"/>
                  </a:lnTo>
                  <a:lnTo>
                    <a:pt x="327" y="856"/>
                  </a:lnTo>
                  <a:lnTo>
                    <a:pt x="348" y="862"/>
                  </a:lnTo>
                  <a:lnTo>
                    <a:pt x="369" y="865"/>
                  </a:lnTo>
                  <a:lnTo>
                    <a:pt x="390" y="867"/>
                  </a:lnTo>
                  <a:lnTo>
                    <a:pt x="413" y="870"/>
                  </a:lnTo>
                  <a:lnTo>
                    <a:pt x="435" y="870"/>
                  </a:lnTo>
                  <a:lnTo>
                    <a:pt x="435" y="870"/>
                  </a:lnTo>
                  <a:lnTo>
                    <a:pt x="458" y="870"/>
                  </a:lnTo>
                  <a:lnTo>
                    <a:pt x="480" y="867"/>
                  </a:lnTo>
                  <a:lnTo>
                    <a:pt x="501" y="865"/>
                  </a:lnTo>
                  <a:lnTo>
                    <a:pt x="522" y="862"/>
                  </a:lnTo>
                  <a:lnTo>
                    <a:pt x="544" y="856"/>
                  </a:lnTo>
                  <a:lnTo>
                    <a:pt x="565" y="850"/>
                  </a:lnTo>
                  <a:lnTo>
                    <a:pt x="584" y="843"/>
                  </a:lnTo>
                  <a:lnTo>
                    <a:pt x="604" y="836"/>
                  </a:lnTo>
                  <a:lnTo>
                    <a:pt x="624" y="827"/>
                  </a:lnTo>
                  <a:lnTo>
                    <a:pt x="642" y="818"/>
                  </a:lnTo>
                  <a:lnTo>
                    <a:pt x="660" y="807"/>
                  </a:lnTo>
                  <a:lnTo>
                    <a:pt x="678" y="796"/>
                  </a:lnTo>
                  <a:lnTo>
                    <a:pt x="695" y="783"/>
                  </a:lnTo>
                  <a:lnTo>
                    <a:pt x="712" y="770"/>
                  </a:lnTo>
                  <a:lnTo>
                    <a:pt x="728" y="756"/>
                  </a:lnTo>
                  <a:lnTo>
                    <a:pt x="743" y="742"/>
                  </a:lnTo>
                  <a:lnTo>
                    <a:pt x="757" y="727"/>
                  </a:lnTo>
                  <a:lnTo>
                    <a:pt x="771" y="711"/>
                  </a:lnTo>
                  <a:lnTo>
                    <a:pt x="784" y="696"/>
                  </a:lnTo>
                  <a:lnTo>
                    <a:pt x="797" y="678"/>
                  </a:lnTo>
                  <a:lnTo>
                    <a:pt x="808" y="661"/>
                  </a:lnTo>
                  <a:lnTo>
                    <a:pt x="818" y="642"/>
                  </a:lnTo>
                  <a:lnTo>
                    <a:pt x="827" y="624"/>
                  </a:lnTo>
                  <a:lnTo>
                    <a:pt x="836" y="605"/>
                  </a:lnTo>
                  <a:lnTo>
                    <a:pt x="844" y="585"/>
                  </a:lnTo>
                  <a:lnTo>
                    <a:pt x="851" y="564"/>
                  </a:lnTo>
                  <a:lnTo>
                    <a:pt x="857" y="544"/>
                  </a:lnTo>
                  <a:lnTo>
                    <a:pt x="861" y="523"/>
                  </a:lnTo>
                  <a:lnTo>
                    <a:pt x="865" y="501"/>
                  </a:lnTo>
                  <a:lnTo>
                    <a:pt x="868" y="479"/>
                  </a:lnTo>
                  <a:lnTo>
                    <a:pt x="870" y="457"/>
                  </a:lnTo>
                  <a:lnTo>
                    <a:pt x="871" y="434"/>
                  </a:lnTo>
                  <a:lnTo>
                    <a:pt x="871" y="434"/>
                  </a:lnTo>
                  <a:lnTo>
                    <a:pt x="870" y="427"/>
                  </a:lnTo>
                  <a:lnTo>
                    <a:pt x="660"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58" name="Freeform 80"/>
            <p:cNvSpPr>
              <a:spLocks/>
            </p:cNvSpPr>
            <p:nvPr/>
          </p:nvSpPr>
          <p:spPr bwMode="auto">
            <a:xfrm>
              <a:off x="6626424" y="5336558"/>
              <a:ext cx="26275" cy="28464"/>
            </a:xfrm>
            <a:custGeom>
              <a:avLst/>
              <a:gdLst>
                <a:gd name="T0" fmla="*/ 40 w 289"/>
                <a:gd name="T1" fmla="*/ 0 h 312"/>
                <a:gd name="T2" fmla="*/ 0 w 289"/>
                <a:gd name="T3" fmla="*/ 219 h 312"/>
                <a:gd name="T4" fmla="*/ 0 w 289"/>
                <a:gd name="T5" fmla="*/ 219 h 312"/>
                <a:gd name="T6" fmla="*/ 12 w 289"/>
                <a:gd name="T7" fmla="*/ 229 h 312"/>
                <a:gd name="T8" fmla="*/ 22 w 289"/>
                <a:gd name="T9" fmla="*/ 239 h 312"/>
                <a:gd name="T10" fmla="*/ 31 w 289"/>
                <a:gd name="T11" fmla="*/ 250 h 312"/>
                <a:gd name="T12" fmla="*/ 41 w 289"/>
                <a:gd name="T13" fmla="*/ 262 h 312"/>
                <a:gd name="T14" fmla="*/ 50 w 289"/>
                <a:gd name="T15" fmla="*/ 274 h 312"/>
                <a:gd name="T16" fmla="*/ 57 w 289"/>
                <a:gd name="T17" fmla="*/ 285 h 312"/>
                <a:gd name="T18" fmla="*/ 64 w 289"/>
                <a:gd name="T19" fmla="*/ 300 h 312"/>
                <a:gd name="T20" fmla="*/ 71 w 289"/>
                <a:gd name="T21" fmla="*/ 312 h 312"/>
                <a:gd name="T22" fmla="*/ 289 w 289"/>
                <a:gd name="T23" fmla="*/ 312 h 312"/>
                <a:gd name="T24" fmla="*/ 289 w 289"/>
                <a:gd name="T25" fmla="*/ 312 h 312"/>
                <a:gd name="T26" fmla="*/ 282 w 289"/>
                <a:gd name="T27" fmla="*/ 287 h 312"/>
                <a:gd name="T28" fmla="*/ 275 w 289"/>
                <a:gd name="T29" fmla="*/ 262 h 312"/>
                <a:gd name="T30" fmla="*/ 266 w 289"/>
                <a:gd name="T31" fmla="*/ 238 h 312"/>
                <a:gd name="T32" fmla="*/ 256 w 289"/>
                <a:gd name="T33" fmla="*/ 214 h 312"/>
                <a:gd name="T34" fmla="*/ 244 w 289"/>
                <a:gd name="T35" fmla="*/ 190 h 312"/>
                <a:gd name="T36" fmla="*/ 231 w 289"/>
                <a:gd name="T37" fmla="*/ 167 h 312"/>
                <a:gd name="T38" fmla="*/ 217 w 289"/>
                <a:gd name="T39" fmla="*/ 146 h 312"/>
                <a:gd name="T40" fmla="*/ 201 w 289"/>
                <a:gd name="T41" fmla="*/ 125 h 312"/>
                <a:gd name="T42" fmla="*/ 185 w 289"/>
                <a:gd name="T43" fmla="*/ 106 h 312"/>
                <a:gd name="T44" fmla="*/ 166 w 289"/>
                <a:gd name="T45" fmla="*/ 87 h 312"/>
                <a:gd name="T46" fmla="*/ 148 w 289"/>
                <a:gd name="T47" fmla="*/ 70 h 312"/>
                <a:gd name="T48" fmla="*/ 128 w 289"/>
                <a:gd name="T49" fmla="*/ 54 h 312"/>
                <a:gd name="T50" fmla="*/ 107 w 289"/>
                <a:gd name="T51" fmla="*/ 38 h 312"/>
                <a:gd name="T52" fmla="*/ 86 w 289"/>
                <a:gd name="T53" fmla="*/ 25 h 312"/>
                <a:gd name="T54" fmla="*/ 64 w 289"/>
                <a:gd name="T55" fmla="*/ 11 h 312"/>
                <a:gd name="T56" fmla="*/ 40 w 289"/>
                <a:gd name="T57" fmla="*/ 0 h 312"/>
                <a:gd name="T58" fmla="*/ 40 w 289"/>
                <a:gd name="T5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9" h="312">
                  <a:moveTo>
                    <a:pt x="40" y="0"/>
                  </a:moveTo>
                  <a:lnTo>
                    <a:pt x="0" y="219"/>
                  </a:lnTo>
                  <a:lnTo>
                    <a:pt x="0" y="219"/>
                  </a:lnTo>
                  <a:lnTo>
                    <a:pt x="12" y="229"/>
                  </a:lnTo>
                  <a:lnTo>
                    <a:pt x="22" y="239"/>
                  </a:lnTo>
                  <a:lnTo>
                    <a:pt x="31" y="250"/>
                  </a:lnTo>
                  <a:lnTo>
                    <a:pt x="41" y="262"/>
                  </a:lnTo>
                  <a:lnTo>
                    <a:pt x="50" y="274"/>
                  </a:lnTo>
                  <a:lnTo>
                    <a:pt x="57" y="285"/>
                  </a:lnTo>
                  <a:lnTo>
                    <a:pt x="64" y="300"/>
                  </a:lnTo>
                  <a:lnTo>
                    <a:pt x="71" y="312"/>
                  </a:lnTo>
                  <a:lnTo>
                    <a:pt x="289" y="312"/>
                  </a:lnTo>
                  <a:lnTo>
                    <a:pt x="289" y="312"/>
                  </a:lnTo>
                  <a:lnTo>
                    <a:pt x="282" y="287"/>
                  </a:lnTo>
                  <a:lnTo>
                    <a:pt x="275" y="262"/>
                  </a:lnTo>
                  <a:lnTo>
                    <a:pt x="266" y="238"/>
                  </a:lnTo>
                  <a:lnTo>
                    <a:pt x="256" y="214"/>
                  </a:lnTo>
                  <a:lnTo>
                    <a:pt x="244" y="190"/>
                  </a:lnTo>
                  <a:lnTo>
                    <a:pt x="231" y="167"/>
                  </a:lnTo>
                  <a:lnTo>
                    <a:pt x="217" y="146"/>
                  </a:lnTo>
                  <a:lnTo>
                    <a:pt x="201" y="125"/>
                  </a:lnTo>
                  <a:lnTo>
                    <a:pt x="185" y="106"/>
                  </a:lnTo>
                  <a:lnTo>
                    <a:pt x="166" y="87"/>
                  </a:lnTo>
                  <a:lnTo>
                    <a:pt x="148" y="70"/>
                  </a:lnTo>
                  <a:lnTo>
                    <a:pt x="128" y="54"/>
                  </a:lnTo>
                  <a:lnTo>
                    <a:pt x="107" y="38"/>
                  </a:lnTo>
                  <a:lnTo>
                    <a:pt x="86" y="25"/>
                  </a:lnTo>
                  <a:lnTo>
                    <a:pt x="64" y="11"/>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59" name="Rectangle 81"/>
            <p:cNvSpPr>
              <a:spLocks noChangeArrowheads="1"/>
            </p:cNvSpPr>
            <p:nvPr/>
          </p:nvSpPr>
          <p:spPr bwMode="auto">
            <a:xfrm>
              <a:off x="6786809" y="5360825"/>
              <a:ext cx="27917" cy="556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0" name="Rectangle 82"/>
            <p:cNvSpPr>
              <a:spLocks noChangeArrowheads="1"/>
            </p:cNvSpPr>
            <p:nvPr/>
          </p:nvSpPr>
          <p:spPr bwMode="auto">
            <a:xfrm>
              <a:off x="6824761" y="5371773"/>
              <a:ext cx="27917" cy="447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1" name="Rectangle 83"/>
            <p:cNvSpPr>
              <a:spLocks noChangeArrowheads="1"/>
            </p:cNvSpPr>
            <p:nvPr/>
          </p:nvSpPr>
          <p:spPr bwMode="auto">
            <a:xfrm>
              <a:off x="6900665" y="5396041"/>
              <a:ext cx="27917" cy="204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2" name="Rectangle 84"/>
            <p:cNvSpPr>
              <a:spLocks noChangeArrowheads="1"/>
            </p:cNvSpPr>
            <p:nvPr/>
          </p:nvSpPr>
          <p:spPr bwMode="auto">
            <a:xfrm>
              <a:off x="6862713" y="5364474"/>
              <a:ext cx="27917" cy="520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3" name="Rectangle 85"/>
            <p:cNvSpPr>
              <a:spLocks noChangeArrowheads="1"/>
            </p:cNvSpPr>
            <p:nvPr/>
          </p:nvSpPr>
          <p:spPr bwMode="auto">
            <a:xfrm>
              <a:off x="6772941" y="5423045"/>
              <a:ext cx="162939" cy="4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4" name="Rectangle 86"/>
            <p:cNvSpPr>
              <a:spLocks noChangeArrowheads="1"/>
            </p:cNvSpPr>
            <p:nvPr/>
          </p:nvSpPr>
          <p:spPr bwMode="auto">
            <a:xfrm>
              <a:off x="6873478" y="5313202"/>
              <a:ext cx="74262" cy="3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5" name="Rectangle 87"/>
            <p:cNvSpPr>
              <a:spLocks noChangeArrowheads="1"/>
            </p:cNvSpPr>
            <p:nvPr/>
          </p:nvSpPr>
          <p:spPr bwMode="auto">
            <a:xfrm>
              <a:off x="6873478" y="5328894"/>
              <a:ext cx="74262" cy="3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6" name="Rectangle 88"/>
            <p:cNvSpPr>
              <a:spLocks noChangeArrowheads="1"/>
            </p:cNvSpPr>
            <p:nvPr/>
          </p:nvSpPr>
          <p:spPr bwMode="auto">
            <a:xfrm>
              <a:off x="6873478" y="5336740"/>
              <a:ext cx="74262" cy="3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7" name="Rectangle 89"/>
            <p:cNvSpPr>
              <a:spLocks noChangeArrowheads="1"/>
            </p:cNvSpPr>
            <p:nvPr/>
          </p:nvSpPr>
          <p:spPr bwMode="auto">
            <a:xfrm>
              <a:off x="6873478" y="5321048"/>
              <a:ext cx="74262" cy="3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8" name="Rectangle 90"/>
            <p:cNvSpPr>
              <a:spLocks noChangeArrowheads="1"/>
            </p:cNvSpPr>
            <p:nvPr/>
          </p:nvSpPr>
          <p:spPr bwMode="auto">
            <a:xfrm>
              <a:off x="6672769" y="5358818"/>
              <a:ext cx="66781" cy="3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69" name="Rectangle 91"/>
            <p:cNvSpPr>
              <a:spLocks noChangeArrowheads="1"/>
            </p:cNvSpPr>
            <p:nvPr/>
          </p:nvSpPr>
          <p:spPr bwMode="auto">
            <a:xfrm>
              <a:off x="6672769" y="5374510"/>
              <a:ext cx="66781" cy="3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70" name="Rectangle 92"/>
            <p:cNvSpPr>
              <a:spLocks noChangeArrowheads="1"/>
            </p:cNvSpPr>
            <p:nvPr/>
          </p:nvSpPr>
          <p:spPr bwMode="auto">
            <a:xfrm>
              <a:off x="6672769" y="5382356"/>
              <a:ext cx="66781" cy="3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71" name="Rectangle 93"/>
            <p:cNvSpPr>
              <a:spLocks noChangeArrowheads="1"/>
            </p:cNvSpPr>
            <p:nvPr/>
          </p:nvSpPr>
          <p:spPr bwMode="auto">
            <a:xfrm>
              <a:off x="6672769" y="5366664"/>
              <a:ext cx="66781" cy="3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72" name="Freeform 94"/>
            <p:cNvSpPr>
              <a:spLocks/>
            </p:cNvSpPr>
            <p:nvPr/>
          </p:nvSpPr>
          <p:spPr bwMode="auto">
            <a:xfrm>
              <a:off x="6563474" y="5582883"/>
              <a:ext cx="402878" cy="8393"/>
            </a:xfrm>
            <a:custGeom>
              <a:avLst/>
              <a:gdLst>
                <a:gd name="T0" fmla="*/ 4417 w 4417"/>
                <a:gd name="T1" fmla="*/ 4 h 91"/>
                <a:gd name="T2" fmla="*/ 0 w 4417"/>
                <a:gd name="T3" fmla="*/ 0 h 91"/>
                <a:gd name="T4" fmla="*/ 0 w 4417"/>
                <a:gd name="T5" fmla="*/ 87 h 91"/>
                <a:gd name="T6" fmla="*/ 4417 w 4417"/>
                <a:gd name="T7" fmla="*/ 91 h 91"/>
                <a:gd name="T8" fmla="*/ 4417 w 4417"/>
                <a:gd name="T9" fmla="*/ 4 h 91"/>
              </a:gdLst>
              <a:ahLst/>
              <a:cxnLst>
                <a:cxn ang="0">
                  <a:pos x="T0" y="T1"/>
                </a:cxn>
                <a:cxn ang="0">
                  <a:pos x="T2" y="T3"/>
                </a:cxn>
                <a:cxn ang="0">
                  <a:pos x="T4" y="T5"/>
                </a:cxn>
                <a:cxn ang="0">
                  <a:pos x="T6" y="T7"/>
                </a:cxn>
                <a:cxn ang="0">
                  <a:pos x="T8" y="T9"/>
                </a:cxn>
              </a:cxnLst>
              <a:rect l="0" t="0" r="r" b="b"/>
              <a:pathLst>
                <a:path w="4417" h="91">
                  <a:moveTo>
                    <a:pt x="4417" y="4"/>
                  </a:moveTo>
                  <a:lnTo>
                    <a:pt x="0" y="0"/>
                  </a:lnTo>
                  <a:lnTo>
                    <a:pt x="0" y="87"/>
                  </a:lnTo>
                  <a:lnTo>
                    <a:pt x="4417" y="91"/>
                  </a:lnTo>
                  <a:lnTo>
                    <a:pt x="44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73" name="Freeform 95"/>
            <p:cNvSpPr>
              <a:spLocks noEditPoints="1"/>
            </p:cNvSpPr>
            <p:nvPr/>
          </p:nvSpPr>
          <p:spPr bwMode="auto">
            <a:xfrm>
              <a:off x="6603798" y="5357723"/>
              <a:ext cx="22990" cy="25727"/>
            </a:xfrm>
            <a:custGeom>
              <a:avLst/>
              <a:gdLst>
                <a:gd name="T0" fmla="*/ 1 w 253"/>
                <a:gd name="T1" fmla="*/ 44 h 283"/>
                <a:gd name="T2" fmla="*/ 15 w 253"/>
                <a:gd name="T3" fmla="*/ 18 h 283"/>
                <a:gd name="T4" fmla="*/ 40 w 253"/>
                <a:gd name="T5" fmla="*/ 4 h 283"/>
                <a:gd name="T6" fmla="*/ 63 w 253"/>
                <a:gd name="T7" fmla="*/ 4 h 283"/>
                <a:gd name="T8" fmla="*/ 90 w 253"/>
                <a:gd name="T9" fmla="*/ 18 h 283"/>
                <a:gd name="T10" fmla="*/ 104 w 253"/>
                <a:gd name="T11" fmla="*/ 44 h 283"/>
                <a:gd name="T12" fmla="*/ 104 w 253"/>
                <a:gd name="T13" fmla="*/ 121 h 283"/>
                <a:gd name="T14" fmla="*/ 95 w 253"/>
                <a:gd name="T15" fmla="*/ 149 h 283"/>
                <a:gd name="T16" fmla="*/ 73 w 253"/>
                <a:gd name="T17" fmla="*/ 167 h 283"/>
                <a:gd name="T18" fmla="*/ 52 w 253"/>
                <a:gd name="T19" fmla="*/ 170 h 283"/>
                <a:gd name="T20" fmla="*/ 22 w 253"/>
                <a:gd name="T21" fmla="*/ 162 h 283"/>
                <a:gd name="T22" fmla="*/ 4 w 253"/>
                <a:gd name="T23" fmla="*/ 141 h 283"/>
                <a:gd name="T24" fmla="*/ 0 w 253"/>
                <a:gd name="T25" fmla="*/ 52 h 283"/>
                <a:gd name="T26" fmla="*/ 46 w 253"/>
                <a:gd name="T27" fmla="*/ 120 h 283"/>
                <a:gd name="T28" fmla="*/ 52 w 253"/>
                <a:gd name="T29" fmla="*/ 124 h 283"/>
                <a:gd name="T30" fmla="*/ 57 w 253"/>
                <a:gd name="T31" fmla="*/ 122 h 283"/>
                <a:gd name="T32" fmla="*/ 59 w 253"/>
                <a:gd name="T33" fmla="*/ 56 h 283"/>
                <a:gd name="T34" fmla="*/ 52 w 253"/>
                <a:gd name="T35" fmla="*/ 49 h 283"/>
                <a:gd name="T36" fmla="*/ 48 w 253"/>
                <a:gd name="T37" fmla="*/ 51 h 283"/>
                <a:gd name="T38" fmla="*/ 46 w 253"/>
                <a:gd name="T39" fmla="*/ 117 h 283"/>
                <a:gd name="T40" fmla="*/ 129 w 253"/>
                <a:gd name="T41" fmla="*/ 1 h 283"/>
                <a:gd name="T42" fmla="*/ 160 w 253"/>
                <a:gd name="T43" fmla="*/ 0 h 283"/>
                <a:gd name="T44" fmla="*/ 125 w 253"/>
                <a:gd name="T45" fmla="*/ 278 h 283"/>
                <a:gd name="T46" fmla="*/ 121 w 253"/>
                <a:gd name="T47" fmla="*/ 283 h 283"/>
                <a:gd name="T48" fmla="*/ 91 w 253"/>
                <a:gd name="T49" fmla="*/ 281 h 283"/>
                <a:gd name="T50" fmla="*/ 149 w 253"/>
                <a:gd name="T51" fmla="*/ 163 h 283"/>
                <a:gd name="T52" fmla="*/ 153 w 253"/>
                <a:gd name="T53" fmla="*/ 145 h 283"/>
                <a:gd name="T54" fmla="*/ 171 w 253"/>
                <a:gd name="T55" fmla="*/ 122 h 283"/>
                <a:gd name="T56" fmla="*/ 201 w 253"/>
                <a:gd name="T57" fmla="*/ 114 h 283"/>
                <a:gd name="T58" fmla="*/ 222 w 253"/>
                <a:gd name="T59" fmla="*/ 118 h 283"/>
                <a:gd name="T60" fmla="*/ 244 w 253"/>
                <a:gd name="T61" fmla="*/ 136 h 283"/>
                <a:gd name="T62" fmla="*/ 253 w 253"/>
                <a:gd name="T63" fmla="*/ 163 h 283"/>
                <a:gd name="T64" fmla="*/ 251 w 253"/>
                <a:gd name="T65" fmla="*/ 242 h 283"/>
                <a:gd name="T66" fmla="*/ 237 w 253"/>
                <a:gd name="T67" fmla="*/ 267 h 283"/>
                <a:gd name="T68" fmla="*/ 211 w 253"/>
                <a:gd name="T69" fmla="*/ 281 h 283"/>
                <a:gd name="T70" fmla="*/ 189 w 253"/>
                <a:gd name="T71" fmla="*/ 281 h 283"/>
                <a:gd name="T72" fmla="*/ 164 w 253"/>
                <a:gd name="T73" fmla="*/ 267 h 283"/>
                <a:gd name="T74" fmla="*/ 150 w 253"/>
                <a:gd name="T75" fmla="*/ 242 h 283"/>
                <a:gd name="T76" fmla="*/ 195 w 253"/>
                <a:gd name="T77" fmla="*/ 228 h 283"/>
                <a:gd name="T78" fmla="*/ 196 w 253"/>
                <a:gd name="T79" fmla="*/ 233 h 283"/>
                <a:gd name="T80" fmla="*/ 201 w 253"/>
                <a:gd name="T81" fmla="*/ 235 h 283"/>
                <a:gd name="T82" fmla="*/ 206 w 253"/>
                <a:gd name="T83" fmla="*/ 228 h 283"/>
                <a:gd name="T84" fmla="*/ 206 w 253"/>
                <a:gd name="T85" fmla="*/ 164 h 283"/>
                <a:gd name="T86" fmla="*/ 201 w 253"/>
                <a:gd name="T87" fmla="*/ 160 h 283"/>
                <a:gd name="T88" fmla="*/ 196 w 253"/>
                <a:gd name="T89" fmla="*/ 162 h 283"/>
                <a:gd name="T90" fmla="*/ 195 w 253"/>
                <a:gd name="T91" fmla="*/ 2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3" h="283">
                  <a:moveTo>
                    <a:pt x="0" y="52"/>
                  </a:moveTo>
                  <a:lnTo>
                    <a:pt x="0" y="52"/>
                  </a:lnTo>
                  <a:lnTo>
                    <a:pt x="1" y="44"/>
                  </a:lnTo>
                  <a:lnTo>
                    <a:pt x="4" y="34"/>
                  </a:lnTo>
                  <a:lnTo>
                    <a:pt x="8" y="25"/>
                  </a:lnTo>
                  <a:lnTo>
                    <a:pt x="15" y="18"/>
                  </a:lnTo>
                  <a:lnTo>
                    <a:pt x="22" y="11"/>
                  </a:lnTo>
                  <a:lnTo>
                    <a:pt x="31" y="7"/>
                  </a:lnTo>
                  <a:lnTo>
                    <a:pt x="40" y="4"/>
                  </a:lnTo>
                  <a:lnTo>
                    <a:pt x="52" y="3"/>
                  </a:lnTo>
                  <a:lnTo>
                    <a:pt x="52" y="3"/>
                  </a:lnTo>
                  <a:lnTo>
                    <a:pt x="63" y="4"/>
                  </a:lnTo>
                  <a:lnTo>
                    <a:pt x="74" y="7"/>
                  </a:lnTo>
                  <a:lnTo>
                    <a:pt x="83" y="13"/>
                  </a:lnTo>
                  <a:lnTo>
                    <a:pt x="90" y="18"/>
                  </a:lnTo>
                  <a:lnTo>
                    <a:pt x="97" y="25"/>
                  </a:lnTo>
                  <a:lnTo>
                    <a:pt x="101" y="34"/>
                  </a:lnTo>
                  <a:lnTo>
                    <a:pt x="104" y="44"/>
                  </a:lnTo>
                  <a:lnTo>
                    <a:pt x="104" y="52"/>
                  </a:lnTo>
                  <a:lnTo>
                    <a:pt x="104" y="121"/>
                  </a:lnTo>
                  <a:lnTo>
                    <a:pt x="104" y="121"/>
                  </a:lnTo>
                  <a:lnTo>
                    <a:pt x="104" y="131"/>
                  </a:lnTo>
                  <a:lnTo>
                    <a:pt x="100" y="141"/>
                  </a:lnTo>
                  <a:lnTo>
                    <a:pt x="95" y="149"/>
                  </a:lnTo>
                  <a:lnTo>
                    <a:pt x="88" y="156"/>
                  </a:lnTo>
                  <a:lnTo>
                    <a:pt x="81" y="162"/>
                  </a:lnTo>
                  <a:lnTo>
                    <a:pt x="73" y="167"/>
                  </a:lnTo>
                  <a:lnTo>
                    <a:pt x="63" y="170"/>
                  </a:lnTo>
                  <a:lnTo>
                    <a:pt x="52" y="170"/>
                  </a:lnTo>
                  <a:lnTo>
                    <a:pt x="52" y="170"/>
                  </a:lnTo>
                  <a:lnTo>
                    <a:pt x="42" y="170"/>
                  </a:lnTo>
                  <a:lnTo>
                    <a:pt x="32" y="167"/>
                  </a:lnTo>
                  <a:lnTo>
                    <a:pt x="22" y="162"/>
                  </a:lnTo>
                  <a:lnTo>
                    <a:pt x="15" y="156"/>
                  </a:lnTo>
                  <a:lnTo>
                    <a:pt x="10" y="149"/>
                  </a:lnTo>
                  <a:lnTo>
                    <a:pt x="4" y="141"/>
                  </a:lnTo>
                  <a:lnTo>
                    <a:pt x="1" y="131"/>
                  </a:lnTo>
                  <a:lnTo>
                    <a:pt x="0" y="121"/>
                  </a:lnTo>
                  <a:lnTo>
                    <a:pt x="0" y="52"/>
                  </a:lnTo>
                  <a:close/>
                  <a:moveTo>
                    <a:pt x="46" y="117"/>
                  </a:moveTo>
                  <a:lnTo>
                    <a:pt x="46" y="117"/>
                  </a:lnTo>
                  <a:lnTo>
                    <a:pt x="46" y="120"/>
                  </a:lnTo>
                  <a:lnTo>
                    <a:pt x="48" y="122"/>
                  </a:lnTo>
                  <a:lnTo>
                    <a:pt x="49" y="124"/>
                  </a:lnTo>
                  <a:lnTo>
                    <a:pt x="52" y="124"/>
                  </a:lnTo>
                  <a:lnTo>
                    <a:pt x="52" y="124"/>
                  </a:lnTo>
                  <a:lnTo>
                    <a:pt x="55" y="124"/>
                  </a:lnTo>
                  <a:lnTo>
                    <a:pt x="57" y="122"/>
                  </a:lnTo>
                  <a:lnTo>
                    <a:pt x="59" y="117"/>
                  </a:lnTo>
                  <a:lnTo>
                    <a:pt x="59" y="56"/>
                  </a:lnTo>
                  <a:lnTo>
                    <a:pt x="59" y="56"/>
                  </a:lnTo>
                  <a:lnTo>
                    <a:pt x="57" y="51"/>
                  </a:lnTo>
                  <a:lnTo>
                    <a:pt x="55" y="49"/>
                  </a:lnTo>
                  <a:lnTo>
                    <a:pt x="52" y="49"/>
                  </a:lnTo>
                  <a:lnTo>
                    <a:pt x="52" y="49"/>
                  </a:lnTo>
                  <a:lnTo>
                    <a:pt x="50" y="49"/>
                  </a:lnTo>
                  <a:lnTo>
                    <a:pt x="48" y="51"/>
                  </a:lnTo>
                  <a:lnTo>
                    <a:pt x="46" y="53"/>
                  </a:lnTo>
                  <a:lnTo>
                    <a:pt x="46" y="56"/>
                  </a:lnTo>
                  <a:lnTo>
                    <a:pt x="46" y="117"/>
                  </a:lnTo>
                  <a:close/>
                  <a:moveTo>
                    <a:pt x="128" y="3"/>
                  </a:moveTo>
                  <a:lnTo>
                    <a:pt x="128" y="3"/>
                  </a:lnTo>
                  <a:lnTo>
                    <a:pt x="129" y="1"/>
                  </a:lnTo>
                  <a:lnTo>
                    <a:pt x="132" y="0"/>
                  </a:lnTo>
                  <a:lnTo>
                    <a:pt x="160" y="0"/>
                  </a:lnTo>
                  <a:lnTo>
                    <a:pt x="160" y="0"/>
                  </a:lnTo>
                  <a:lnTo>
                    <a:pt x="163" y="1"/>
                  </a:lnTo>
                  <a:lnTo>
                    <a:pt x="163" y="3"/>
                  </a:lnTo>
                  <a:lnTo>
                    <a:pt x="125" y="278"/>
                  </a:lnTo>
                  <a:lnTo>
                    <a:pt x="125" y="278"/>
                  </a:lnTo>
                  <a:lnTo>
                    <a:pt x="123" y="281"/>
                  </a:lnTo>
                  <a:lnTo>
                    <a:pt x="121" y="283"/>
                  </a:lnTo>
                  <a:lnTo>
                    <a:pt x="92" y="283"/>
                  </a:lnTo>
                  <a:lnTo>
                    <a:pt x="92" y="283"/>
                  </a:lnTo>
                  <a:lnTo>
                    <a:pt x="91" y="281"/>
                  </a:lnTo>
                  <a:lnTo>
                    <a:pt x="91" y="278"/>
                  </a:lnTo>
                  <a:lnTo>
                    <a:pt x="128" y="3"/>
                  </a:lnTo>
                  <a:close/>
                  <a:moveTo>
                    <a:pt x="149" y="163"/>
                  </a:moveTo>
                  <a:lnTo>
                    <a:pt x="149" y="163"/>
                  </a:lnTo>
                  <a:lnTo>
                    <a:pt x="150" y="153"/>
                  </a:lnTo>
                  <a:lnTo>
                    <a:pt x="153" y="145"/>
                  </a:lnTo>
                  <a:lnTo>
                    <a:pt x="157" y="136"/>
                  </a:lnTo>
                  <a:lnTo>
                    <a:pt x="163" y="129"/>
                  </a:lnTo>
                  <a:lnTo>
                    <a:pt x="171" y="122"/>
                  </a:lnTo>
                  <a:lnTo>
                    <a:pt x="180" y="118"/>
                  </a:lnTo>
                  <a:lnTo>
                    <a:pt x="189" y="115"/>
                  </a:lnTo>
                  <a:lnTo>
                    <a:pt x="201" y="114"/>
                  </a:lnTo>
                  <a:lnTo>
                    <a:pt x="201" y="114"/>
                  </a:lnTo>
                  <a:lnTo>
                    <a:pt x="212" y="115"/>
                  </a:lnTo>
                  <a:lnTo>
                    <a:pt x="222" y="118"/>
                  </a:lnTo>
                  <a:lnTo>
                    <a:pt x="232" y="122"/>
                  </a:lnTo>
                  <a:lnTo>
                    <a:pt x="239" y="129"/>
                  </a:lnTo>
                  <a:lnTo>
                    <a:pt x="244" y="136"/>
                  </a:lnTo>
                  <a:lnTo>
                    <a:pt x="248" y="145"/>
                  </a:lnTo>
                  <a:lnTo>
                    <a:pt x="251" y="155"/>
                  </a:lnTo>
                  <a:lnTo>
                    <a:pt x="253" y="163"/>
                  </a:lnTo>
                  <a:lnTo>
                    <a:pt x="253" y="232"/>
                  </a:lnTo>
                  <a:lnTo>
                    <a:pt x="253" y="232"/>
                  </a:lnTo>
                  <a:lnTo>
                    <a:pt x="251" y="242"/>
                  </a:lnTo>
                  <a:lnTo>
                    <a:pt x="248" y="252"/>
                  </a:lnTo>
                  <a:lnTo>
                    <a:pt x="244" y="260"/>
                  </a:lnTo>
                  <a:lnTo>
                    <a:pt x="237" y="267"/>
                  </a:lnTo>
                  <a:lnTo>
                    <a:pt x="230" y="273"/>
                  </a:lnTo>
                  <a:lnTo>
                    <a:pt x="220" y="278"/>
                  </a:lnTo>
                  <a:lnTo>
                    <a:pt x="211" y="281"/>
                  </a:lnTo>
                  <a:lnTo>
                    <a:pt x="201" y="281"/>
                  </a:lnTo>
                  <a:lnTo>
                    <a:pt x="201" y="281"/>
                  </a:lnTo>
                  <a:lnTo>
                    <a:pt x="189" y="281"/>
                  </a:lnTo>
                  <a:lnTo>
                    <a:pt x="180" y="278"/>
                  </a:lnTo>
                  <a:lnTo>
                    <a:pt x="171" y="273"/>
                  </a:lnTo>
                  <a:lnTo>
                    <a:pt x="164" y="267"/>
                  </a:lnTo>
                  <a:lnTo>
                    <a:pt x="157" y="260"/>
                  </a:lnTo>
                  <a:lnTo>
                    <a:pt x="153" y="252"/>
                  </a:lnTo>
                  <a:lnTo>
                    <a:pt x="150" y="242"/>
                  </a:lnTo>
                  <a:lnTo>
                    <a:pt x="149" y="232"/>
                  </a:lnTo>
                  <a:lnTo>
                    <a:pt x="149" y="163"/>
                  </a:lnTo>
                  <a:close/>
                  <a:moveTo>
                    <a:pt x="195" y="228"/>
                  </a:moveTo>
                  <a:lnTo>
                    <a:pt x="195" y="228"/>
                  </a:lnTo>
                  <a:lnTo>
                    <a:pt x="195" y="231"/>
                  </a:lnTo>
                  <a:lnTo>
                    <a:pt x="196" y="233"/>
                  </a:lnTo>
                  <a:lnTo>
                    <a:pt x="198" y="235"/>
                  </a:lnTo>
                  <a:lnTo>
                    <a:pt x="201" y="235"/>
                  </a:lnTo>
                  <a:lnTo>
                    <a:pt x="201" y="235"/>
                  </a:lnTo>
                  <a:lnTo>
                    <a:pt x="203" y="235"/>
                  </a:lnTo>
                  <a:lnTo>
                    <a:pt x="205" y="233"/>
                  </a:lnTo>
                  <a:lnTo>
                    <a:pt x="206" y="228"/>
                  </a:lnTo>
                  <a:lnTo>
                    <a:pt x="206" y="167"/>
                  </a:lnTo>
                  <a:lnTo>
                    <a:pt x="206" y="167"/>
                  </a:lnTo>
                  <a:lnTo>
                    <a:pt x="206" y="164"/>
                  </a:lnTo>
                  <a:lnTo>
                    <a:pt x="205" y="162"/>
                  </a:lnTo>
                  <a:lnTo>
                    <a:pt x="203" y="160"/>
                  </a:lnTo>
                  <a:lnTo>
                    <a:pt x="201" y="160"/>
                  </a:lnTo>
                  <a:lnTo>
                    <a:pt x="201" y="160"/>
                  </a:lnTo>
                  <a:lnTo>
                    <a:pt x="198" y="160"/>
                  </a:lnTo>
                  <a:lnTo>
                    <a:pt x="196" y="162"/>
                  </a:lnTo>
                  <a:lnTo>
                    <a:pt x="195" y="164"/>
                  </a:lnTo>
                  <a:lnTo>
                    <a:pt x="195" y="167"/>
                  </a:lnTo>
                  <a:lnTo>
                    <a:pt x="19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grpSp>
          <p:nvGrpSpPr>
            <p:cNvPr id="374" name="Group 373"/>
            <p:cNvGrpSpPr/>
            <p:nvPr/>
          </p:nvGrpSpPr>
          <p:grpSpPr>
            <a:xfrm>
              <a:off x="6563474" y="5454413"/>
              <a:ext cx="402878" cy="120025"/>
              <a:chOff x="6563474" y="5465376"/>
              <a:chExt cx="402878" cy="109114"/>
            </a:xfrm>
            <a:grpFill/>
          </p:grpSpPr>
          <p:sp>
            <p:nvSpPr>
              <p:cNvPr id="378" name="Freeform 96"/>
              <p:cNvSpPr>
                <a:spLocks/>
              </p:cNvSpPr>
              <p:nvPr/>
            </p:nvSpPr>
            <p:spPr bwMode="auto">
              <a:xfrm>
                <a:off x="6563474" y="5542923"/>
                <a:ext cx="19889" cy="20071"/>
              </a:xfrm>
              <a:custGeom>
                <a:avLst/>
                <a:gdLst>
                  <a:gd name="T0" fmla="*/ 219 w 219"/>
                  <a:gd name="T1" fmla="*/ 111 h 221"/>
                  <a:gd name="T2" fmla="*/ 218 w 219"/>
                  <a:gd name="T3" fmla="*/ 134 h 221"/>
                  <a:gd name="T4" fmla="*/ 211 w 219"/>
                  <a:gd name="T5" fmla="*/ 154 h 221"/>
                  <a:gd name="T6" fmla="*/ 201 w 219"/>
                  <a:gd name="T7" fmla="*/ 173 h 221"/>
                  <a:gd name="T8" fmla="*/ 187 w 219"/>
                  <a:gd name="T9" fmla="*/ 189 h 221"/>
                  <a:gd name="T10" fmla="*/ 171 w 219"/>
                  <a:gd name="T11" fmla="*/ 203 h 221"/>
                  <a:gd name="T12" fmla="*/ 153 w 219"/>
                  <a:gd name="T13" fmla="*/ 213 h 221"/>
                  <a:gd name="T14" fmla="*/ 132 w 219"/>
                  <a:gd name="T15" fmla="*/ 218 h 221"/>
                  <a:gd name="T16" fmla="*/ 110 w 219"/>
                  <a:gd name="T17" fmla="*/ 221 h 221"/>
                  <a:gd name="T18" fmla="*/ 98 w 219"/>
                  <a:gd name="T19" fmla="*/ 221 h 221"/>
                  <a:gd name="T20" fmla="*/ 77 w 219"/>
                  <a:gd name="T21" fmla="*/ 217 h 221"/>
                  <a:gd name="T22" fmla="*/ 58 w 219"/>
                  <a:gd name="T23" fmla="*/ 208 h 221"/>
                  <a:gd name="T24" fmla="*/ 39 w 219"/>
                  <a:gd name="T25" fmla="*/ 196 h 221"/>
                  <a:gd name="T26" fmla="*/ 25 w 219"/>
                  <a:gd name="T27" fmla="*/ 182 h 221"/>
                  <a:gd name="T28" fmla="*/ 13 w 219"/>
                  <a:gd name="T29" fmla="*/ 163 h 221"/>
                  <a:gd name="T30" fmla="*/ 4 w 219"/>
                  <a:gd name="T31" fmla="*/ 144 h 221"/>
                  <a:gd name="T32" fmla="*/ 0 w 219"/>
                  <a:gd name="T33" fmla="*/ 123 h 221"/>
                  <a:gd name="T34" fmla="*/ 0 w 219"/>
                  <a:gd name="T35" fmla="*/ 111 h 221"/>
                  <a:gd name="T36" fmla="*/ 1 w 219"/>
                  <a:gd name="T37" fmla="*/ 89 h 221"/>
                  <a:gd name="T38" fmla="*/ 8 w 219"/>
                  <a:gd name="T39" fmla="*/ 68 h 221"/>
                  <a:gd name="T40" fmla="*/ 18 w 219"/>
                  <a:gd name="T41" fmla="*/ 50 h 221"/>
                  <a:gd name="T42" fmla="*/ 32 w 219"/>
                  <a:gd name="T43" fmla="*/ 33 h 221"/>
                  <a:gd name="T44" fmla="*/ 48 w 219"/>
                  <a:gd name="T45" fmla="*/ 20 h 221"/>
                  <a:gd name="T46" fmla="*/ 67 w 219"/>
                  <a:gd name="T47" fmla="*/ 10 h 221"/>
                  <a:gd name="T48" fmla="*/ 87 w 219"/>
                  <a:gd name="T49" fmla="*/ 3 h 221"/>
                  <a:gd name="T50" fmla="*/ 110 w 219"/>
                  <a:gd name="T51" fmla="*/ 0 h 221"/>
                  <a:gd name="T52" fmla="*/ 121 w 219"/>
                  <a:gd name="T53" fmla="*/ 2 h 221"/>
                  <a:gd name="T54" fmla="*/ 142 w 219"/>
                  <a:gd name="T55" fmla="*/ 6 h 221"/>
                  <a:gd name="T56" fmla="*/ 162 w 219"/>
                  <a:gd name="T57" fmla="*/ 14 h 221"/>
                  <a:gd name="T58" fmla="*/ 180 w 219"/>
                  <a:gd name="T59" fmla="*/ 26 h 221"/>
                  <a:gd name="T60" fmla="*/ 194 w 219"/>
                  <a:gd name="T61" fmla="*/ 41 h 221"/>
                  <a:gd name="T62" fmla="*/ 207 w 219"/>
                  <a:gd name="T63" fmla="*/ 58 h 221"/>
                  <a:gd name="T64" fmla="*/ 215 w 219"/>
                  <a:gd name="T65" fmla="*/ 78 h 221"/>
                  <a:gd name="T66" fmla="*/ 219 w 219"/>
                  <a:gd name="T67" fmla="*/ 100 h 221"/>
                  <a:gd name="T68" fmla="*/ 219 w 219"/>
                  <a:gd name="T69" fmla="*/ 11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221">
                    <a:moveTo>
                      <a:pt x="219" y="111"/>
                    </a:moveTo>
                    <a:lnTo>
                      <a:pt x="219" y="111"/>
                    </a:lnTo>
                    <a:lnTo>
                      <a:pt x="219" y="123"/>
                    </a:lnTo>
                    <a:lnTo>
                      <a:pt x="218" y="134"/>
                    </a:lnTo>
                    <a:lnTo>
                      <a:pt x="215" y="144"/>
                    </a:lnTo>
                    <a:lnTo>
                      <a:pt x="211" y="154"/>
                    </a:lnTo>
                    <a:lnTo>
                      <a:pt x="207" y="163"/>
                    </a:lnTo>
                    <a:lnTo>
                      <a:pt x="201" y="173"/>
                    </a:lnTo>
                    <a:lnTo>
                      <a:pt x="194" y="182"/>
                    </a:lnTo>
                    <a:lnTo>
                      <a:pt x="187" y="189"/>
                    </a:lnTo>
                    <a:lnTo>
                      <a:pt x="180" y="196"/>
                    </a:lnTo>
                    <a:lnTo>
                      <a:pt x="171" y="203"/>
                    </a:lnTo>
                    <a:lnTo>
                      <a:pt x="162" y="208"/>
                    </a:lnTo>
                    <a:lnTo>
                      <a:pt x="153" y="213"/>
                    </a:lnTo>
                    <a:lnTo>
                      <a:pt x="142" y="217"/>
                    </a:lnTo>
                    <a:lnTo>
                      <a:pt x="132" y="218"/>
                    </a:lnTo>
                    <a:lnTo>
                      <a:pt x="121" y="221"/>
                    </a:lnTo>
                    <a:lnTo>
                      <a:pt x="110" y="221"/>
                    </a:lnTo>
                    <a:lnTo>
                      <a:pt x="110" y="221"/>
                    </a:lnTo>
                    <a:lnTo>
                      <a:pt x="98" y="221"/>
                    </a:lnTo>
                    <a:lnTo>
                      <a:pt x="87" y="218"/>
                    </a:lnTo>
                    <a:lnTo>
                      <a:pt x="77" y="217"/>
                    </a:lnTo>
                    <a:lnTo>
                      <a:pt x="67" y="213"/>
                    </a:lnTo>
                    <a:lnTo>
                      <a:pt x="58" y="208"/>
                    </a:lnTo>
                    <a:lnTo>
                      <a:pt x="48" y="203"/>
                    </a:lnTo>
                    <a:lnTo>
                      <a:pt x="39" y="196"/>
                    </a:lnTo>
                    <a:lnTo>
                      <a:pt x="32" y="189"/>
                    </a:lnTo>
                    <a:lnTo>
                      <a:pt x="25" y="182"/>
                    </a:lnTo>
                    <a:lnTo>
                      <a:pt x="18" y="173"/>
                    </a:lnTo>
                    <a:lnTo>
                      <a:pt x="13" y="163"/>
                    </a:lnTo>
                    <a:lnTo>
                      <a:pt x="8" y="154"/>
                    </a:lnTo>
                    <a:lnTo>
                      <a:pt x="4" y="144"/>
                    </a:lnTo>
                    <a:lnTo>
                      <a:pt x="1" y="134"/>
                    </a:lnTo>
                    <a:lnTo>
                      <a:pt x="0" y="123"/>
                    </a:lnTo>
                    <a:lnTo>
                      <a:pt x="0" y="111"/>
                    </a:lnTo>
                    <a:lnTo>
                      <a:pt x="0" y="111"/>
                    </a:lnTo>
                    <a:lnTo>
                      <a:pt x="0" y="100"/>
                    </a:lnTo>
                    <a:lnTo>
                      <a:pt x="1" y="89"/>
                    </a:lnTo>
                    <a:lnTo>
                      <a:pt x="4" y="78"/>
                    </a:lnTo>
                    <a:lnTo>
                      <a:pt x="8" y="68"/>
                    </a:lnTo>
                    <a:lnTo>
                      <a:pt x="13" y="58"/>
                    </a:lnTo>
                    <a:lnTo>
                      <a:pt x="18" y="50"/>
                    </a:lnTo>
                    <a:lnTo>
                      <a:pt x="25" y="41"/>
                    </a:lnTo>
                    <a:lnTo>
                      <a:pt x="32" y="33"/>
                    </a:lnTo>
                    <a:lnTo>
                      <a:pt x="39" y="26"/>
                    </a:lnTo>
                    <a:lnTo>
                      <a:pt x="48" y="20"/>
                    </a:lnTo>
                    <a:lnTo>
                      <a:pt x="58" y="14"/>
                    </a:lnTo>
                    <a:lnTo>
                      <a:pt x="67" y="10"/>
                    </a:lnTo>
                    <a:lnTo>
                      <a:pt x="77" y="6"/>
                    </a:lnTo>
                    <a:lnTo>
                      <a:pt x="87" y="3"/>
                    </a:lnTo>
                    <a:lnTo>
                      <a:pt x="98" y="2"/>
                    </a:lnTo>
                    <a:lnTo>
                      <a:pt x="110" y="0"/>
                    </a:lnTo>
                    <a:lnTo>
                      <a:pt x="110" y="0"/>
                    </a:lnTo>
                    <a:lnTo>
                      <a:pt x="121" y="2"/>
                    </a:lnTo>
                    <a:lnTo>
                      <a:pt x="132" y="3"/>
                    </a:lnTo>
                    <a:lnTo>
                      <a:pt x="142" y="6"/>
                    </a:lnTo>
                    <a:lnTo>
                      <a:pt x="153" y="10"/>
                    </a:lnTo>
                    <a:lnTo>
                      <a:pt x="162" y="14"/>
                    </a:lnTo>
                    <a:lnTo>
                      <a:pt x="171" y="20"/>
                    </a:lnTo>
                    <a:lnTo>
                      <a:pt x="180" y="26"/>
                    </a:lnTo>
                    <a:lnTo>
                      <a:pt x="187" y="33"/>
                    </a:lnTo>
                    <a:lnTo>
                      <a:pt x="194" y="41"/>
                    </a:lnTo>
                    <a:lnTo>
                      <a:pt x="201" y="50"/>
                    </a:lnTo>
                    <a:lnTo>
                      <a:pt x="207" y="58"/>
                    </a:lnTo>
                    <a:lnTo>
                      <a:pt x="211" y="68"/>
                    </a:lnTo>
                    <a:lnTo>
                      <a:pt x="215" y="78"/>
                    </a:lnTo>
                    <a:lnTo>
                      <a:pt x="218" y="89"/>
                    </a:lnTo>
                    <a:lnTo>
                      <a:pt x="219" y="100"/>
                    </a:lnTo>
                    <a:lnTo>
                      <a:pt x="219" y="111"/>
                    </a:lnTo>
                    <a:lnTo>
                      <a:pt x="219"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79" name="Freeform 97"/>
              <p:cNvSpPr>
                <a:spLocks/>
              </p:cNvSpPr>
              <p:nvPr/>
            </p:nvSpPr>
            <p:spPr bwMode="auto">
              <a:xfrm>
                <a:off x="6640838" y="5465376"/>
                <a:ext cx="20071" cy="20253"/>
              </a:xfrm>
              <a:custGeom>
                <a:avLst/>
                <a:gdLst>
                  <a:gd name="T0" fmla="*/ 219 w 219"/>
                  <a:gd name="T1" fmla="*/ 111 h 220"/>
                  <a:gd name="T2" fmla="*/ 218 w 219"/>
                  <a:gd name="T3" fmla="*/ 132 h 220"/>
                  <a:gd name="T4" fmla="*/ 211 w 219"/>
                  <a:gd name="T5" fmla="*/ 153 h 220"/>
                  <a:gd name="T6" fmla="*/ 201 w 219"/>
                  <a:gd name="T7" fmla="*/ 171 h 220"/>
                  <a:gd name="T8" fmla="*/ 187 w 219"/>
                  <a:gd name="T9" fmla="*/ 188 h 220"/>
                  <a:gd name="T10" fmla="*/ 171 w 219"/>
                  <a:gd name="T11" fmla="*/ 202 h 220"/>
                  <a:gd name="T12" fmla="*/ 153 w 219"/>
                  <a:gd name="T13" fmla="*/ 212 h 220"/>
                  <a:gd name="T14" fmla="*/ 132 w 219"/>
                  <a:gd name="T15" fmla="*/ 217 h 220"/>
                  <a:gd name="T16" fmla="*/ 109 w 219"/>
                  <a:gd name="T17" fmla="*/ 220 h 220"/>
                  <a:gd name="T18" fmla="*/ 98 w 219"/>
                  <a:gd name="T19" fmla="*/ 220 h 220"/>
                  <a:gd name="T20" fmla="*/ 77 w 219"/>
                  <a:gd name="T21" fmla="*/ 216 h 220"/>
                  <a:gd name="T22" fmla="*/ 57 w 219"/>
                  <a:gd name="T23" fmla="*/ 208 h 220"/>
                  <a:gd name="T24" fmla="*/ 39 w 219"/>
                  <a:gd name="T25" fmla="*/ 195 h 220"/>
                  <a:gd name="T26" fmla="*/ 25 w 219"/>
                  <a:gd name="T27" fmla="*/ 181 h 220"/>
                  <a:gd name="T28" fmla="*/ 13 w 219"/>
                  <a:gd name="T29" fmla="*/ 163 h 220"/>
                  <a:gd name="T30" fmla="*/ 4 w 219"/>
                  <a:gd name="T31" fmla="*/ 143 h 220"/>
                  <a:gd name="T32" fmla="*/ 0 w 219"/>
                  <a:gd name="T33" fmla="*/ 122 h 220"/>
                  <a:gd name="T34" fmla="*/ 0 w 219"/>
                  <a:gd name="T35" fmla="*/ 111 h 220"/>
                  <a:gd name="T36" fmla="*/ 1 w 219"/>
                  <a:gd name="T37" fmla="*/ 88 h 220"/>
                  <a:gd name="T38" fmla="*/ 8 w 219"/>
                  <a:gd name="T39" fmla="*/ 67 h 220"/>
                  <a:gd name="T40" fmla="*/ 18 w 219"/>
                  <a:gd name="T41" fmla="*/ 49 h 220"/>
                  <a:gd name="T42" fmla="*/ 32 w 219"/>
                  <a:gd name="T43" fmla="*/ 32 h 220"/>
                  <a:gd name="T44" fmla="*/ 48 w 219"/>
                  <a:gd name="T45" fmla="*/ 19 h 220"/>
                  <a:gd name="T46" fmla="*/ 67 w 219"/>
                  <a:gd name="T47" fmla="*/ 9 h 220"/>
                  <a:gd name="T48" fmla="*/ 87 w 219"/>
                  <a:gd name="T49" fmla="*/ 2 h 220"/>
                  <a:gd name="T50" fmla="*/ 109 w 219"/>
                  <a:gd name="T51" fmla="*/ 0 h 220"/>
                  <a:gd name="T52" fmla="*/ 121 w 219"/>
                  <a:gd name="T53" fmla="*/ 1 h 220"/>
                  <a:gd name="T54" fmla="*/ 142 w 219"/>
                  <a:gd name="T55" fmla="*/ 5 h 220"/>
                  <a:gd name="T56" fmla="*/ 161 w 219"/>
                  <a:gd name="T57" fmla="*/ 14 h 220"/>
                  <a:gd name="T58" fmla="*/ 180 w 219"/>
                  <a:gd name="T59" fmla="*/ 25 h 220"/>
                  <a:gd name="T60" fmla="*/ 195 w 219"/>
                  <a:gd name="T61" fmla="*/ 40 h 220"/>
                  <a:gd name="T62" fmla="*/ 206 w 219"/>
                  <a:gd name="T63" fmla="*/ 57 h 220"/>
                  <a:gd name="T64" fmla="*/ 215 w 219"/>
                  <a:gd name="T65" fmla="*/ 77 h 220"/>
                  <a:gd name="T66" fmla="*/ 219 w 219"/>
                  <a:gd name="T67" fmla="*/ 99 h 220"/>
                  <a:gd name="T68" fmla="*/ 219 w 219"/>
                  <a:gd name="T69" fmla="*/ 11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220">
                    <a:moveTo>
                      <a:pt x="219" y="111"/>
                    </a:moveTo>
                    <a:lnTo>
                      <a:pt x="219" y="111"/>
                    </a:lnTo>
                    <a:lnTo>
                      <a:pt x="219" y="122"/>
                    </a:lnTo>
                    <a:lnTo>
                      <a:pt x="218" y="132"/>
                    </a:lnTo>
                    <a:lnTo>
                      <a:pt x="215" y="143"/>
                    </a:lnTo>
                    <a:lnTo>
                      <a:pt x="211" y="153"/>
                    </a:lnTo>
                    <a:lnTo>
                      <a:pt x="206" y="163"/>
                    </a:lnTo>
                    <a:lnTo>
                      <a:pt x="201" y="171"/>
                    </a:lnTo>
                    <a:lnTo>
                      <a:pt x="195" y="181"/>
                    </a:lnTo>
                    <a:lnTo>
                      <a:pt x="187" y="188"/>
                    </a:lnTo>
                    <a:lnTo>
                      <a:pt x="180" y="195"/>
                    </a:lnTo>
                    <a:lnTo>
                      <a:pt x="171" y="202"/>
                    </a:lnTo>
                    <a:lnTo>
                      <a:pt x="161" y="208"/>
                    </a:lnTo>
                    <a:lnTo>
                      <a:pt x="153" y="212"/>
                    </a:lnTo>
                    <a:lnTo>
                      <a:pt x="142" y="216"/>
                    </a:lnTo>
                    <a:lnTo>
                      <a:pt x="132" y="217"/>
                    </a:lnTo>
                    <a:lnTo>
                      <a:pt x="121" y="220"/>
                    </a:lnTo>
                    <a:lnTo>
                      <a:pt x="109" y="220"/>
                    </a:lnTo>
                    <a:lnTo>
                      <a:pt x="109" y="220"/>
                    </a:lnTo>
                    <a:lnTo>
                      <a:pt x="98" y="220"/>
                    </a:lnTo>
                    <a:lnTo>
                      <a:pt x="87" y="217"/>
                    </a:lnTo>
                    <a:lnTo>
                      <a:pt x="77" y="216"/>
                    </a:lnTo>
                    <a:lnTo>
                      <a:pt x="67" y="212"/>
                    </a:lnTo>
                    <a:lnTo>
                      <a:pt x="57" y="208"/>
                    </a:lnTo>
                    <a:lnTo>
                      <a:pt x="48" y="202"/>
                    </a:lnTo>
                    <a:lnTo>
                      <a:pt x="39" y="195"/>
                    </a:lnTo>
                    <a:lnTo>
                      <a:pt x="32" y="188"/>
                    </a:lnTo>
                    <a:lnTo>
                      <a:pt x="25" y="181"/>
                    </a:lnTo>
                    <a:lnTo>
                      <a:pt x="18" y="171"/>
                    </a:lnTo>
                    <a:lnTo>
                      <a:pt x="13" y="163"/>
                    </a:lnTo>
                    <a:lnTo>
                      <a:pt x="8" y="153"/>
                    </a:lnTo>
                    <a:lnTo>
                      <a:pt x="4" y="143"/>
                    </a:lnTo>
                    <a:lnTo>
                      <a:pt x="1" y="132"/>
                    </a:lnTo>
                    <a:lnTo>
                      <a:pt x="0" y="122"/>
                    </a:lnTo>
                    <a:lnTo>
                      <a:pt x="0" y="111"/>
                    </a:lnTo>
                    <a:lnTo>
                      <a:pt x="0" y="111"/>
                    </a:lnTo>
                    <a:lnTo>
                      <a:pt x="0" y="99"/>
                    </a:lnTo>
                    <a:lnTo>
                      <a:pt x="1" y="88"/>
                    </a:lnTo>
                    <a:lnTo>
                      <a:pt x="4" y="77"/>
                    </a:lnTo>
                    <a:lnTo>
                      <a:pt x="8" y="67"/>
                    </a:lnTo>
                    <a:lnTo>
                      <a:pt x="13" y="57"/>
                    </a:lnTo>
                    <a:lnTo>
                      <a:pt x="18" y="49"/>
                    </a:lnTo>
                    <a:lnTo>
                      <a:pt x="25" y="40"/>
                    </a:lnTo>
                    <a:lnTo>
                      <a:pt x="32" y="32"/>
                    </a:lnTo>
                    <a:lnTo>
                      <a:pt x="39" y="25"/>
                    </a:lnTo>
                    <a:lnTo>
                      <a:pt x="48" y="19"/>
                    </a:lnTo>
                    <a:lnTo>
                      <a:pt x="57" y="14"/>
                    </a:lnTo>
                    <a:lnTo>
                      <a:pt x="67" y="9"/>
                    </a:lnTo>
                    <a:lnTo>
                      <a:pt x="77" y="5"/>
                    </a:lnTo>
                    <a:lnTo>
                      <a:pt x="87" y="2"/>
                    </a:lnTo>
                    <a:lnTo>
                      <a:pt x="98" y="1"/>
                    </a:lnTo>
                    <a:lnTo>
                      <a:pt x="109" y="0"/>
                    </a:lnTo>
                    <a:lnTo>
                      <a:pt x="109" y="0"/>
                    </a:lnTo>
                    <a:lnTo>
                      <a:pt x="121" y="1"/>
                    </a:lnTo>
                    <a:lnTo>
                      <a:pt x="132" y="2"/>
                    </a:lnTo>
                    <a:lnTo>
                      <a:pt x="142" y="5"/>
                    </a:lnTo>
                    <a:lnTo>
                      <a:pt x="153" y="9"/>
                    </a:lnTo>
                    <a:lnTo>
                      <a:pt x="161" y="14"/>
                    </a:lnTo>
                    <a:lnTo>
                      <a:pt x="171" y="19"/>
                    </a:lnTo>
                    <a:lnTo>
                      <a:pt x="180" y="25"/>
                    </a:lnTo>
                    <a:lnTo>
                      <a:pt x="187" y="32"/>
                    </a:lnTo>
                    <a:lnTo>
                      <a:pt x="195" y="40"/>
                    </a:lnTo>
                    <a:lnTo>
                      <a:pt x="201" y="49"/>
                    </a:lnTo>
                    <a:lnTo>
                      <a:pt x="206" y="57"/>
                    </a:lnTo>
                    <a:lnTo>
                      <a:pt x="211" y="67"/>
                    </a:lnTo>
                    <a:lnTo>
                      <a:pt x="215" y="77"/>
                    </a:lnTo>
                    <a:lnTo>
                      <a:pt x="218" y="88"/>
                    </a:lnTo>
                    <a:lnTo>
                      <a:pt x="219" y="99"/>
                    </a:lnTo>
                    <a:lnTo>
                      <a:pt x="219" y="111"/>
                    </a:lnTo>
                    <a:lnTo>
                      <a:pt x="219"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80" name="Freeform 98"/>
              <p:cNvSpPr>
                <a:spLocks/>
              </p:cNvSpPr>
              <p:nvPr/>
            </p:nvSpPr>
            <p:spPr bwMode="auto">
              <a:xfrm>
                <a:off x="6770387" y="5490374"/>
                <a:ext cx="20071" cy="19889"/>
              </a:xfrm>
              <a:custGeom>
                <a:avLst/>
                <a:gdLst>
                  <a:gd name="T0" fmla="*/ 219 w 219"/>
                  <a:gd name="T1" fmla="*/ 110 h 219"/>
                  <a:gd name="T2" fmla="*/ 217 w 219"/>
                  <a:gd name="T3" fmla="*/ 132 h 219"/>
                  <a:gd name="T4" fmla="*/ 210 w 219"/>
                  <a:gd name="T5" fmla="*/ 153 h 219"/>
                  <a:gd name="T6" fmla="*/ 201 w 219"/>
                  <a:gd name="T7" fmla="*/ 172 h 219"/>
                  <a:gd name="T8" fmla="*/ 187 w 219"/>
                  <a:gd name="T9" fmla="*/ 188 h 219"/>
                  <a:gd name="T10" fmla="*/ 171 w 219"/>
                  <a:gd name="T11" fmla="*/ 201 h 219"/>
                  <a:gd name="T12" fmla="*/ 153 w 219"/>
                  <a:gd name="T13" fmla="*/ 211 h 219"/>
                  <a:gd name="T14" fmla="*/ 132 w 219"/>
                  <a:gd name="T15" fmla="*/ 218 h 219"/>
                  <a:gd name="T16" fmla="*/ 109 w 219"/>
                  <a:gd name="T17" fmla="*/ 219 h 219"/>
                  <a:gd name="T18" fmla="*/ 98 w 219"/>
                  <a:gd name="T19" fmla="*/ 219 h 219"/>
                  <a:gd name="T20" fmla="*/ 77 w 219"/>
                  <a:gd name="T21" fmla="*/ 215 h 219"/>
                  <a:gd name="T22" fmla="*/ 57 w 219"/>
                  <a:gd name="T23" fmla="*/ 207 h 219"/>
                  <a:gd name="T24" fmla="*/ 39 w 219"/>
                  <a:gd name="T25" fmla="*/ 196 h 219"/>
                  <a:gd name="T26" fmla="*/ 25 w 219"/>
                  <a:gd name="T27" fmla="*/ 180 h 219"/>
                  <a:gd name="T28" fmla="*/ 12 w 219"/>
                  <a:gd name="T29" fmla="*/ 162 h 219"/>
                  <a:gd name="T30" fmla="*/ 4 w 219"/>
                  <a:gd name="T31" fmla="*/ 142 h 219"/>
                  <a:gd name="T32" fmla="*/ 0 w 219"/>
                  <a:gd name="T33" fmla="*/ 121 h 219"/>
                  <a:gd name="T34" fmla="*/ 0 w 219"/>
                  <a:gd name="T35" fmla="*/ 110 h 219"/>
                  <a:gd name="T36" fmla="*/ 1 w 219"/>
                  <a:gd name="T37" fmla="*/ 87 h 219"/>
                  <a:gd name="T38" fmla="*/ 8 w 219"/>
                  <a:gd name="T39" fmla="*/ 68 h 219"/>
                  <a:gd name="T40" fmla="*/ 18 w 219"/>
                  <a:gd name="T41" fmla="*/ 48 h 219"/>
                  <a:gd name="T42" fmla="*/ 32 w 219"/>
                  <a:gd name="T43" fmla="*/ 32 h 219"/>
                  <a:gd name="T44" fmla="*/ 47 w 219"/>
                  <a:gd name="T45" fmla="*/ 18 h 219"/>
                  <a:gd name="T46" fmla="*/ 67 w 219"/>
                  <a:gd name="T47" fmla="*/ 9 h 219"/>
                  <a:gd name="T48" fmla="*/ 87 w 219"/>
                  <a:gd name="T49" fmla="*/ 2 h 219"/>
                  <a:gd name="T50" fmla="*/ 109 w 219"/>
                  <a:gd name="T51" fmla="*/ 0 h 219"/>
                  <a:gd name="T52" fmla="*/ 121 w 219"/>
                  <a:gd name="T53" fmla="*/ 0 h 219"/>
                  <a:gd name="T54" fmla="*/ 142 w 219"/>
                  <a:gd name="T55" fmla="*/ 4 h 219"/>
                  <a:gd name="T56" fmla="*/ 161 w 219"/>
                  <a:gd name="T57" fmla="*/ 13 h 219"/>
                  <a:gd name="T58" fmla="*/ 180 w 219"/>
                  <a:gd name="T59" fmla="*/ 25 h 219"/>
                  <a:gd name="T60" fmla="*/ 194 w 219"/>
                  <a:gd name="T61" fmla="*/ 40 h 219"/>
                  <a:gd name="T62" fmla="*/ 206 w 219"/>
                  <a:gd name="T63" fmla="*/ 58 h 219"/>
                  <a:gd name="T64" fmla="*/ 215 w 219"/>
                  <a:gd name="T65" fmla="*/ 77 h 219"/>
                  <a:gd name="T66" fmla="*/ 219 w 219"/>
                  <a:gd name="T67" fmla="*/ 99 h 219"/>
                  <a:gd name="T68" fmla="*/ 219 w 219"/>
                  <a:gd name="T69" fmla="*/ 1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219">
                    <a:moveTo>
                      <a:pt x="219" y="110"/>
                    </a:moveTo>
                    <a:lnTo>
                      <a:pt x="219" y="110"/>
                    </a:lnTo>
                    <a:lnTo>
                      <a:pt x="219" y="121"/>
                    </a:lnTo>
                    <a:lnTo>
                      <a:pt x="217" y="132"/>
                    </a:lnTo>
                    <a:lnTo>
                      <a:pt x="215" y="142"/>
                    </a:lnTo>
                    <a:lnTo>
                      <a:pt x="210" y="153"/>
                    </a:lnTo>
                    <a:lnTo>
                      <a:pt x="206" y="162"/>
                    </a:lnTo>
                    <a:lnTo>
                      <a:pt x="201" y="172"/>
                    </a:lnTo>
                    <a:lnTo>
                      <a:pt x="194" y="180"/>
                    </a:lnTo>
                    <a:lnTo>
                      <a:pt x="187" y="188"/>
                    </a:lnTo>
                    <a:lnTo>
                      <a:pt x="180" y="196"/>
                    </a:lnTo>
                    <a:lnTo>
                      <a:pt x="171" y="201"/>
                    </a:lnTo>
                    <a:lnTo>
                      <a:pt x="161" y="207"/>
                    </a:lnTo>
                    <a:lnTo>
                      <a:pt x="153" y="211"/>
                    </a:lnTo>
                    <a:lnTo>
                      <a:pt x="142" y="215"/>
                    </a:lnTo>
                    <a:lnTo>
                      <a:pt x="132" y="218"/>
                    </a:lnTo>
                    <a:lnTo>
                      <a:pt x="121" y="219"/>
                    </a:lnTo>
                    <a:lnTo>
                      <a:pt x="109" y="219"/>
                    </a:lnTo>
                    <a:lnTo>
                      <a:pt x="109" y="219"/>
                    </a:lnTo>
                    <a:lnTo>
                      <a:pt x="98" y="219"/>
                    </a:lnTo>
                    <a:lnTo>
                      <a:pt x="87" y="218"/>
                    </a:lnTo>
                    <a:lnTo>
                      <a:pt x="77" y="215"/>
                    </a:lnTo>
                    <a:lnTo>
                      <a:pt x="67" y="211"/>
                    </a:lnTo>
                    <a:lnTo>
                      <a:pt x="57" y="207"/>
                    </a:lnTo>
                    <a:lnTo>
                      <a:pt x="47" y="201"/>
                    </a:lnTo>
                    <a:lnTo>
                      <a:pt x="39" y="196"/>
                    </a:lnTo>
                    <a:lnTo>
                      <a:pt x="32" y="188"/>
                    </a:lnTo>
                    <a:lnTo>
                      <a:pt x="25" y="180"/>
                    </a:lnTo>
                    <a:lnTo>
                      <a:pt x="18" y="172"/>
                    </a:lnTo>
                    <a:lnTo>
                      <a:pt x="12" y="162"/>
                    </a:lnTo>
                    <a:lnTo>
                      <a:pt x="8" y="153"/>
                    </a:lnTo>
                    <a:lnTo>
                      <a:pt x="4" y="142"/>
                    </a:lnTo>
                    <a:lnTo>
                      <a:pt x="1" y="132"/>
                    </a:lnTo>
                    <a:lnTo>
                      <a:pt x="0" y="121"/>
                    </a:lnTo>
                    <a:lnTo>
                      <a:pt x="0" y="110"/>
                    </a:lnTo>
                    <a:lnTo>
                      <a:pt x="0" y="110"/>
                    </a:lnTo>
                    <a:lnTo>
                      <a:pt x="0" y="99"/>
                    </a:lnTo>
                    <a:lnTo>
                      <a:pt x="1" y="87"/>
                    </a:lnTo>
                    <a:lnTo>
                      <a:pt x="4" y="77"/>
                    </a:lnTo>
                    <a:lnTo>
                      <a:pt x="8" y="68"/>
                    </a:lnTo>
                    <a:lnTo>
                      <a:pt x="12" y="58"/>
                    </a:lnTo>
                    <a:lnTo>
                      <a:pt x="18" y="48"/>
                    </a:lnTo>
                    <a:lnTo>
                      <a:pt x="25" y="40"/>
                    </a:lnTo>
                    <a:lnTo>
                      <a:pt x="32" y="32"/>
                    </a:lnTo>
                    <a:lnTo>
                      <a:pt x="39" y="25"/>
                    </a:lnTo>
                    <a:lnTo>
                      <a:pt x="47" y="18"/>
                    </a:lnTo>
                    <a:lnTo>
                      <a:pt x="57" y="13"/>
                    </a:lnTo>
                    <a:lnTo>
                      <a:pt x="67" y="9"/>
                    </a:lnTo>
                    <a:lnTo>
                      <a:pt x="77" y="4"/>
                    </a:lnTo>
                    <a:lnTo>
                      <a:pt x="87" y="2"/>
                    </a:lnTo>
                    <a:lnTo>
                      <a:pt x="98" y="0"/>
                    </a:lnTo>
                    <a:lnTo>
                      <a:pt x="109" y="0"/>
                    </a:lnTo>
                    <a:lnTo>
                      <a:pt x="109" y="0"/>
                    </a:lnTo>
                    <a:lnTo>
                      <a:pt x="121" y="0"/>
                    </a:lnTo>
                    <a:lnTo>
                      <a:pt x="132" y="2"/>
                    </a:lnTo>
                    <a:lnTo>
                      <a:pt x="142" y="4"/>
                    </a:lnTo>
                    <a:lnTo>
                      <a:pt x="153" y="9"/>
                    </a:lnTo>
                    <a:lnTo>
                      <a:pt x="161" y="13"/>
                    </a:lnTo>
                    <a:lnTo>
                      <a:pt x="171" y="18"/>
                    </a:lnTo>
                    <a:lnTo>
                      <a:pt x="180" y="25"/>
                    </a:lnTo>
                    <a:lnTo>
                      <a:pt x="187" y="32"/>
                    </a:lnTo>
                    <a:lnTo>
                      <a:pt x="194" y="40"/>
                    </a:lnTo>
                    <a:lnTo>
                      <a:pt x="201" y="48"/>
                    </a:lnTo>
                    <a:lnTo>
                      <a:pt x="206" y="58"/>
                    </a:lnTo>
                    <a:lnTo>
                      <a:pt x="210" y="68"/>
                    </a:lnTo>
                    <a:lnTo>
                      <a:pt x="215" y="77"/>
                    </a:lnTo>
                    <a:lnTo>
                      <a:pt x="217" y="87"/>
                    </a:lnTo>
                    <a:lnTo>
                      <a:pt x="219" y="99"/>
                    </a:lnTo>
                    <a:lnTo>
                      <a:pt x="219" y="110"/>
                    </a:lnTo>
                    <a:lnTo>
                      <a:pt x="219"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81" name="Freeform 99"/>
              <p:cNvSpPr>
                <a:spLocks/>
              </p:cNvSpPr>
              <p:nvPr/>
            </p:nvSpPr>
            <p:spPr bwMode="auto">
              <a:xfrm>
                <a:off x="6946281" y="5495118"/>
                <a:ext cx="20071" cy="19889"/>
              </a:xfrm>
              <a:custGeom>
                <a:avLst/>
                <a:gdLst>
                  <a:gd name="T0" fmla="*/ 221 w 221"/>
                  <a:gd name="T1" fmla="*/ 110 h 219"/>
                  <a:gd name="T2" fmla="*/ 218 w 221"/>
                  <a:gd name="T3" fmla="*/ 132 h 219"/>
                  <a:gd name="T4" fmla="*/ 213 w 221"/>
                  <a:gd name="T5" fmla="*/ 152 h 219"/>
                  <a:gd name="T6" fmla="*/ 203 w 221"/>
                  <a:gd name="T7" fmla="*/ 172 h 219"/>
                  <a:gd name="T8" fmla="*/ 189 w 221"/>
                  <a:gd name="T9" fmla="*/ 187 h 219"/>
                  <a:gd name="T10" fmla="*/ 173 w 221"/>
                  <a:gd name="T11" fmla="*/ 201 h 219"/>
                  <a:gd name="T12" fmla="*/ 154 w 221"/>
                  <a:gd name="T13" fmla="*/ 211 h 219"/>
                  <a:gd name="T14" fmla="*/ 134 w 221"/>
                  <a:gd name="T15" fmla="*/ 218 h 219"/>
                  <a:gd name="T16" fmla="*/ 111 w 221"/>
                  <a:gd name="T17" fmla="*/ 219 h 219"/>
                  <a:gd name="T18" fmla="*/ 100 w 221"/>
                  <a:gd name="T19" fmla="*/ 219 h 219"/>
                  <a:gd name="T20" fmla="*/ 78 w 221"/>
                  <a:gd name="T21" fmla="*/ 215 h 219"/>
                  <a:gd name="T22" fmla="*/ 58 w 221"/>
                  <a:gd name="T23" fmla="*/ 207 h 219"/>
                  <a:gd name="T24" fmla="*/ 41 w 221"/>
                  <a:gd name="T25" fmla="*/ 194 h 219"/>
                  <a:gd name="T26" fmla="*/ 26 w 221"/>
                  <a:gd name="T27" fmla="*/ 180 h 219"/>
                  <a:gd name="T28" fmla="*/ 14 w 221"/>
                  <a:gd name="T29" fmla="*/ 162 h 219"/>
                  <a:gd name="T30" fmla="*/ 6 w 221"/>
                  <a:gd name="T31" fmla="*/ 142 h 219"/>
                  <a:gd name="T32" fmla="*/ 2 w 221"/>
                  <a:gd name="T33" fmla="*/ 121 h 219"/>
                  <a:gd name="T34" fmla="*/ 0 w 221"/>
                  <a:gd name="T35" fmla="*/ 110 h 219"/>
                  <a:gd name="T36" fmla="*/ 3 w 221"/>
                  <a:gd name="T37" fmla="*/ 87 h 219"/>
                  <a:gd name="T38" fmla="*/ 10 w 221"/>
                  <a:gd name="T39" fmla="*/ 66 h 219"/>
                  <a:gd name="T40" fmla="*/ 20 w 221"/>
                  <a:gd name="T41" fmla="*/ 48 h 219"/>
                  <a:gd name="T42" fmla="*/ 33 w 221"/>
                  <a:gd name="T43" fmla="*/ 32 h 219"/>
                  <a:gd name="T44" fmla="*/ 50 w 221"/>
                  <a:gd name="T45" fmla="*/ 18 h 219"/>
                  <a:gd name="T46" fmla="*/ 68 w 221"/>
                  <a:gd name="T47" fmla="*/ 9 h 219"/>
                  <a:gd name="T48" fmla="*/ 89 w 221"/>
                  <a:gd name="T49" fmla="*/ 2 h 219"/>
                  <a:gd name="T50" fmla="*/ 111 w 221"/>
                  <a:gd name="T51" fmla="*/ 0 h 219"/>
                  <a:gd name="T52" fmla="*/ 123 w 221"/>
                  <a:gd name="T53" fmla="*/ 0 h 219"/>
                  <a:gd name="T54" fmla="*/ 144 w 221"/>
                  <a:gd name="T55" fmla="*/ 4 h 219"/>
                  <a:gd name="T56" fmla="*/ 163 w 221"/>
                  <a:gd name="T57" fmla="*/ 13 h 219"/>
                  <a:gd name="T58" fmla="*/ 182 w 221"/>
                  <a:gd name="T59" fmla="*/ 25 h 219"/>
                  <a:gd name="T60" fmla="*/ 196 w 221"/>
                  <a:gd name="T61" fmla="*/ 40 h 219"/>
                  <a:gd name="T62" fmla="*/ 208 w 221"/>
                  <a:gd name="T63" fmla="*/ 58 h 219"/>
                  <a:gd name="T64" fmla="*/ 217 w 221"/>
                  <a:gd name="T65" fmla="*/ 77 h 219"/>
                  <a:gd name="T66" fmla="*/ 221 w 221"/>
                  <a:gd name="T67" fmla="*/ 99 h 219"/>
                  <a:gd name="T68" fmla="*/ 221 w 221"/>
                  <a:gd name="T69" fmla="*/ 1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219">
                    <a:moveTo>
                      <a:pt x="221" y="110"/>
                    </a:moveTo>
                    <a:lnTo>
                      <a:pt x="221" y="110"/>
                    </a:lnTo>
                    <a:lnTo>
                      <a:pt x="221" y="121"/>
                    </a:lnTo>
                    <a:lnTo>
                      <a:pt x="218" y="132"/>
                    </a:lnTo>
                    <a:lnTo>
                      <a:pt x="217" y="142"/>
                    </a:lnTo>
                    <a:lnTo>
                      <a:pt x="213" y="152"/>
                    </a:lnTo>
                    <a:lnTo>
                      <a:pt x="208" y="162"/>
                    </a:lnTo>
                    <a:lnTo>
                      <a:pt x="203" y="172"/>
                    </a:lnTo>
                    <a:lnTo>
                      <a:pt x="196" y="180"/>
                    </a:lnTo>
                    <a:lnTo>
                      <a:pt x="189" y="187"/>
                    </a:lnTo>
                    <a:lnTo>
                      <a:pt x="182" y="194"/>
                    </a:lnTo>
                    <a:lnTo>
                      <a:pt x="173" y="201"/>
                    </a:lnTo>
                    <a:lnTo>
                      <a:pt x="163" y="207"/>
                    </a:lnTo>
                    <a:lnTo>
                      <a:pt x="154" y="211"/>
                    </a:lnTo>
                    <a:lnTo>
                      <a:pt x="144" y="215"/>
                    </a:lnTo>
                    <a:lnTo>
                      <a:pt x="134" y="218"/>
                    </a:lnTo>
                    <a:lnTo>
                      <a:pt x="123" y="219"/>
                    </a:lnTo>
                    <a:lnTo>
                      <a:pt x="111" y="219"/>
                    </a:lnTo>
                    <a:lnTo>
                      <a:pt x="111" y="219"/>
                    </a:lnTo>
                    <a:lnTo>
                      <a:pt x="100" y="219"/>
                    </a:lnTo>
                    <a:lnTo>
                      <a:pt x="89" y="218"/>
                    </a:lnTo>
                    <a:lnTo>
                      <a:pt x="78" y="215"/>
                    </a:lnTo>
                    <a:lnTo>
                      <a:pt x="68" y="211"/>
                    </a:lnTo>
                    <a:lnTo>
                      <a:pt x="58" y="207"/>
                    </a:lnTo>
                    <a:lnTo>
                      <a:pt x="50" y="201"/>
                    </a:lnTo>
                    <a:lnTo>
                      <a:pt x="41" y="194"/>
                    </a:lnTo>
                    <a:lnTo>
                      <a:pt x="33" y="187"/>
                    </a:lnTo>
                    <a:lnTo>
                      <a:pt x="26" y="180"/>
                    </a:lnTo>
                    <a:lnTo>
                      <a:pt x="20" y="172"/>
                    </a:lnTo>
                    <a:lnTo>
                      <a:pt x="14" y="162"/>
                    </a:lnTo>
                    <a:lnTo>
                      <a:pt x="10" y="152"/>
                    </a:lnTo>
                    <a:lnTo>
                      <a:pt x="6" y="142"/>
                    </a:lnTo>
                    <a:lnTo>
                      <a:pt x="3" y="132"/>
                    </a:lnTo>
                    <a:lnTo>
                      <a:pt x="2" y="121"/>
                    </a:lnTo>
                    <a:lnTo>
                      <a:pt x="0" y="110"/>
                    </a:lnTo>
                    <a:lnTo>
                      <a:pt x="0" y="110"/>
                    </a:lnTo>
                    <a:lnTo>
                      <a:pt x="2" y="99"/>
                    </a:lnTo>
                    <a:lnTo>
                      <a:pt x="3" y="87"/>
                    </a:lnTo>
                    <a:lnTo>
                      <a:pt x="6" y="77"/>
                    </a:lnTo>
                    <a:lnTo>
                      <a:pt x="10" y="66"/>
                    </a:lnTo>
                    <a:lnTo>
                      <a:pt x="14" y="58"/>
                    </a:lnTo>
                    <a:lnTo>
                      <a:pt x="20" y="48"/>
                    </a:lnTo>
                    <a:lnTo>
                      <a:pt x="26" y="40"/>
                    </a:lnTo>
                    <a:lnTo>
                      <a:pt x="33" y="32"/>
                    </a:lnTo>
                    <a:lnTo>
                      <a:pt x="41" y="25"/>
                    </a:lnTo>
                    <a:lnTo>
                      <a:pt x="50" y="18"/>
                    </a:lnTo>
                    <a:lnTo>
                      <a:pt x="58" y="13"/>
                    </a:lnTo>
                    <a:lnTo>
                      <a:pt x="68" y="9"/>
                    </a:lnTo>
                    <a:lnTo>
                      <a:pt x="78" y="4"/>
                    </a:lnTo>
                    <a:lnTo>
                      <a:pt x="89" y="2"/>
                    </a:lnTo>
                    <a:lnTo>
                      <a:pt x="100" y="0"/>
                    </a:lnTo>
                    <a:lnTo>
                      <a:pt x="111" y="0"/>
                    </a:lnTo>
                    <a:lnTo>
                      <a:pt x="111" y="0"/>
                    </a:lnTo>
                    <a:lnTo>
                      <a:pt x="123" y="0"/>
                    </a:lnTo>
                    <a:lnTo>
                      <a:pt x="134" y="2"/>
                    </a:lnTo>
                    <a:lnTo>
                      <a:pt x="144" y="4"/>
                    </a:lnTo>
                    <a:lnTo>
                      <a:pt x="154" y="9"/>
                    </a:lnTo>
                    <a:lnTo>
                      <a:pt x="163" y="13"/>
                    </a:lnTo>
                    <a:lnTo>
                      <a:pt x="173" y="18"/>
                    </a:lnTo>
                    <a:lnTo>
                      <a:pt x="182" y="25"/>
                    </a:lnTo>
                    <a:lnTo>
                      <a:pt x="189" y="32"/>
                    </a:lnTo>
                    <a:lnTo>
                      <a:pt x="196" y="40"/>
                    </a:lnTo>
                    <a:lnTo>
                      <a:pt x="203" y="48"/>
                    </a:lnTo>
                    <a:lnTo>
                      <a:pt x="208" y="58"/>
                    </a:lnTo>
                    <a:lnTo>
                      <a:pt x="213" y="66"/>
                    </a:lnTo>
                    <a:lnTo>
                      <a:pt x="217" y="77"/>
                    </a:lnTo>
                    <a:lnTo>
                      <a:pt x="218" y="87"/>
                    </a:lnTo>
                    <a:lnTo>
                      <a:pt x="221" y="99"/>
                    </a:lnTo>
                    <a:lnTo>
                      <a:pt x="221" y="110"/>
                    </a:lnTo>
                    <a:lnTo>
                      <a:pt x="22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82" name="Freeform 100"/>
              <p:cNvSpPr>
                <a:spLocks/>
              </p:cNvSpPr>
              <p:nvPr/>
            </p:nvSpPr>
            <p:spPr bwMode="auto">
              <a:xfrm>
                <a:off x="6708350" y="5516466"/>
                <a:ext cx="19889" cy="20071"/>
              </a:xfrm>
              <a:custGeom>
                <a:avLst/>
                <a:gdLst>
                  <a:gd name="T0" fmla="*/ 219 w 219"/>
                  <a:gd name="T1" fmla="*/ 109 h 219"/>
                  <a:gd name="T2" fmla="*/ 218 w 219"/>
                  <a:gd name="T3" fmla="*/ 132 h 219"/>
                  <a:gd name="T4" fmla="*/ 211 w 219"/>
                  <a:gd name="T5" fmla="*/ 152 h 219"/>
                  <a:gd name="T6" fmla="*/ 201 w 219"/>
                  <a:gd name="T7" fmla="*/ 171 h 219"/>
                  <a:gd name="T8" fmla="*/ 187 w 219"/>
                  <a:gd name="T9" fmla="*/ 187 h 219"/>
                  <a:gd name="T10" fmla="*/ 172 w 219"/>
                  <a:gd name="T11" fmla="*/ 201 h 219"/>
                  <a:gd name="T12" fmla="*/ 152 w 219"/>
                  <a:gd name="T13" fmla="*/ 211 h 219"/>
                  <a:gd name="T14" fmla="*/ 132 w 219"/>
                  <a:gd name="T15" fmla="*/ 218 h 219"/>
                  <a:gd name="T16" fmla="*/ 110 w 219"/>
                  <a:gd name="T17" fmla="*/ 219 h 219"/>
                  <a:gd name="T18" fmla="*/ 98 w 219"/>
                  <a:gd name="T19" fmla="*/ 219 h 219"/>
                  <a:gd name="T20" fmla="*/ 77 w 219"/>
                  <a:gd name="T21" fmla="*/ 215 h 219"/>
                  <a:gd name="T22" fmla="*/ 58 w 219"/>
                  <a:gd name="T23" fmla="*/ 206 h 219"/>
                  <a:gd name="T24" fmla="*/ 39 w 219"/>
                  <a:gd name="T25" fmla="*/ 194 h 219"/>
                  <a:gd name="T26" fmla="*/ 24 w 219"/>
                  <a:gd name="T27" fmla="*/ 180 h 219"/>
                  <a:gd name="T28" fmla="*/ 13 w 219"/>
                  <a:gd name="T29" fmla="*/ 161 h 219"/>
                  <a:gd name="T30" fmla="*/ 4 w 219"/>
                  <a:gd name="T31" fmla="*/ 142 h 219"/>
                  <a:gd name="T32" fmla="*/ 0 w 219"/>
                  <a:gd name="T33" fmla="*/ 121 h 219"/>
                  <a:gd name="T34" fmla="*/ 0 w 219"/>
                  <a:gd name="T35" fmla="*/ 109 h 219"/>
                  <a:gd name="T36" fmla="*/ 1 w 219"/>
                  <a:gd name="T37" fmla="*/ 87 h 219"/>
                  <a:gd name="T38" fmla="*/ 8 w 219"/>
                  <a:gd name="T39" fmla="*/ 67 h 219"/>
                  <a:gd name="T40" fmla="*/ 18 w 219"/>
                  <a:gd name="T41" fmla="*/ 48 h 219"/>
                  <a:gd name="T42" fmla="*/ 31 w 219"/>
                  <a:gd name="T43" fmla="*/ 32 h 219"/>
                  <a:gd name="T44" fmla="*/ 48 w 219"/>
                  <a:gd name="T45" fmla="*/ 18 h 219"/>
                  <a:gd name="T46" fmla="*/ 66 w 219"/>
                  <a:gd name="T47" fmla="*/ 8 h 219"/>
                  <a:gd name="T48" fmla="*/ 87 w 219"/>
                  <a:gd name="T49" fmla="*/ 1 h 219"/>
                  <a:gd name="T50" fmla="*/ 110 w 219"/>
                  <a:gd name="T51" fmla="*/ 0 h 219"/>
                  <a:gd name="T52" fmla="*/ 121 w 219"/>
                  <a:gd name="T53" fmla="*/ 0 h 219"/>
                  <a:gd name="T54" fmla="*/ 142 w 219"/>
                  <a:gd name="T55" fmla="*/ 4 h 219"/>
                  <a:gd name="T56" fmla="*/ 162 w 219"/>
                  <a:gd name="T57" fmla="*/ 13 h 219"/>
                  <a:gd name="T58" fmla="*/ 180 w 219"/>
                  <a:gd name="T59" fmla="*/ 25 h 219"/>
                  <a:gd name="T60" fmla="*/ 194 w 219"/>
                  <a:gd name="T61" fmla="*/ 39 h 219"/>
                  <a:gd name="T62" fmla="*/ 207 w 219"/>
                  <a:gd name="T63" fmla="*/ 57 h 219"/>
                  <a:gd name="T64" fmla="*/ 215 w 219"/>
                  <a:gd name="T65" fmla="*/ 77 h 219"/>
                  <a:gd name="T66" fmla="*/ 219 w 219"/>
                  <a:gd name="T67" fmla="*/ 98 h 219"/>
                  <a:gd name="T68" fmla="*/ 219 w 219"/>
                  <a:gd name="T69" fmla="*/ 10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219">
                    <a:moveTo>
                      <a:pt x="219" y="109"/>
                    </a:moveTo>
                    <a:lnTo>
                      <a:pt x="219" y="109"/>
                    </a:lnTo>
                    <a:lnTo>
                      <a:pt x="219" y="121"/>
                    </a:lnTo>
                    <a:lnTo>
                      <a:pt x="218" y="132"/>
                    </a:lnTo>
                    <a:lnTo>
                      <a:pt x="215" y="142"/>
                    </a:lnTo>
                    <a:lnTo>
                      <a:pt x="211" y="152"/>
                    </a:lnTo>
                    <a:lnTo>
                      <a:pt x="207" y="161"/>
                    </a:lnTo>
                    <a:lnTo>
                      <a:pt x="201" y="171"/>
                    </a:lnTo>
                    <a:lnTo>
                      <a:pt x="194" y="180"/>
                    </a:lnTo>
                    <a:lnTo>
                      <a:pt x="187" y="187"/>
                    </a:lnTo>
                    <a:lnTo>
                      <a:pt x="180" y="194"/>
                    </a:lnTo>
                    <a:lnTo>
                      <a:pt x="172" y="201"/>
                    </a:lnTo>
                    <a:lnTo>
                      <a:pt x="162" y="206"/>
                    </a:lnTo>
                    <a:lnTo>
                      <a:pt x="152" y="211"/>
                    </a:lnTo>
                    <a:lnTo>
                      <a:pt x="142" y="215"/>
                    </a:lnTo>
                    <a:lnTo>
                      <a:pt x="132" y="218"/>
                    </a:lnTo>
                    <a:lnTo>
                      <a:pt x="121" y="219"/>
                    </a:lnTo>
                    <a:lnTo>
                      <a:pt x="110" y="219"/>
                    </a:lnTo>
                    <a:lnTo>
                      <a:pt x="110" y="219"/>
                    </a:lnTo>
                    <a:lnTo>
                      <a:pt x="98" y="219"/>
                    </a:lnTo>
                    <a:lnTo>
                      <a:pt x="87" y="218"/>
                    </a:lnTo>
                    <a:lnTo>
                      <a:pt x="77" y="215"/>
                    </a:lnTo>
                    <a:lnTo>
                      <a:pt x="66" y="211"/>
                    </a:lnTo>
                    <a:lnTo>
                      <a:pt x="58" y="206"/>
                    </a:lnTo>
                    <a:lnTo>
                      <a:pt x="48" y="201"/>
                    </a:lnTo>
                    <a:lnTo>
                      <a:pt x="39" y="194"/>
                    </a:lnTo>
                    <a:lnTo>
                      <a:pt x="31" y="187"/>
                    </a:lnTo>
                    <a:lnTo>
                      <a:pt x="24" y="180"/>
                    </a:lnTo>
                    <a:lnTo>
                      <a:pt x="18" y="171"/>
                    </a:lnTo>
                    <a:lnTo>
                      <a:pt x="13" y="161"/>
                    </a:lnTo>
                    <a:lnTo>
                      <a:pt x="8" y="152"/>
                    </a:lnTo>
                    <a:lnTo>
                      <a:pt x="4" y="142"/>
                    </a:lnTo>
                    <a:lnTo>
                      <a:pt x="1" y="132"/>
                    </a:lnTo>
                    <a:lnTo>
                      <a:pt x="0" y="121"/>
                    </a:lnTo>
                    <a:lnTo>
                      <a:pt x="0" y="109"/>
                    </a:lnTo>
                    <a:lnTo>
                      <a:pt x="0" y="109"/>
                    </a:lnTo>
                    <a:lnTo>
                      <a:pt x="0" y="98"/>
                    </a:lnTo>
                    <a:lnTo>
                      <a:pt x="1" y="87"/>
                    </a:lnTo>
                    <a:lnTo>
                      <a:pt x="4" y="77"/>
                    </a:lnTo>
                    <a:lnTo>
                      <a:pt x="8" y="67"/>
                    </a:lnTo>
                    <a:lnTo>
                      <a:pt x="13" y="57"/>
                    </a:lnTo>
                    <a:lnTo>
                      <a:pt x="18" y="48"/>
                    </a:lnTo>
                    <a:lnTo>
                      <a:pt x="24" y="39"/>
                    </a:lnTo>
                    <a:lnTo>
                      <a:pt x="31" y="32"/>
                    </a:lnTo>
                    <a:lnTo>
                      <a:pt x="39" y="25"/>
                    </a:lnTo>
                    <a:lnTo>
                      <a:pt x="48" y="18"/>
                    </a:lnTo>
                    <a:lnTo>
                      <a:pt x="58" y="13"/>
                    </a:lnTo>
                    <a:lnTo>
                      <a:pt x="66" y="8"/>
                    </a:lnTo>
                    <a:lnTo>
                      <a:pt x="77" y="4"/>
                    </a:lnTo>
                    <a:lnTo>
                      <a:pt x="87" y="1"/>
                    </a:lnTo>
                    <a:lnTo>
                      <a:pt x="98" y="0"/>
                    </a:lnTo>
                    <a:lnTo>
                      <a:pt x="110" y="0"/>
                    </a:lnTo>
                    <a:lnTo>
                      <a:pt x="110" y="0"/>
                    </a:lnTo>
                    <a:lnTo>
                      <a:pt x="121" y="0"/>
                    </a:lnTo>
                    <a:lnTo>
                      <a:pt x="132" y="1"/>
                    </a:lnTo>
                    <a:lnTo>
                      <a:pt x="142" y="4"/>
                    </a:lnTo>
                    <a:lnTo>
                      <a:pt x="152" y="8"/>
                    </a:lnTo>
                    <a:lnTo>
                      <a:pt x="162" y="13"/>
                    </a:lnTo>
                    <a:lnTo>
                      <a:pt x="172" y="18"/>
                    </a:lnTo>
                    <a:lnTo>
                      <a:pt x="180" y="25"/>
                    </a:lnTo>
                    <a:lnTo>
                      <a:pt x="187" y="32"/>
                    </a:lnTo>
                    <a:lnTo>
                      <a:pt x="194" y="39"/>
                    </a:lnTo>
                    <a:lnTo>
                      <a:pt x="201" y="48"/>
                    </a:lnTo>
                    <a:lnTo>
                      <a:pt x="207" y="57"/>
                    </a:lnTo>
                    <a:lnTo>
                      <a:pt x="211" y="67"/>
                    </a:lnTo>
                    <a:lnTo>
                      <a:pt x="215" y="77"/>
                    </a:lnTo>
                    <a:lnTo>
                      <a:pt x="218" y="87"/>
                    </a:lnTo>
                    <a:lnTo>
                      <a:pt x="219" y="98"/>
                    </a:lnTo>
                    <a:lnTo>
                      <a:pt x="219" y="109"/>
                    </a:lnTo>
                    <a:lnTo>
                      <a:pt x="219"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83" name="Freeform 101"/>
              <p:cNvSpPr>
                <a:spLocks/>
              </p:cNvSpPr>
              <p:nvPr/>
            </p:nvSpPr>
            <p:spPr bwMode="auto">
              <a:xfrm>
                <a:off x="6569860" y="5484353"/>
                <a:ext cx="386456" cy="90137"/>
              </a:xfrm>
              <a:custGeom>
                <a:avLst/>
                <a:gdLst>
                  <a:gd name="T0" fmla="*/ 3411 w 4237"/>
                  <a:gd name="T1" fmla="*/ 517 h 988"/>
                  <a:gd name="T2" fmla="*/ 2822 w 4237"/>
                  <a:gd name="T3" fmla="*/ 534 h 988"/>
                  <a:gd name="T4" fmla="*/ 2810 w 4237"/>
                  <a:gd name="T5" fmla="*/ 579 h 988"/>
                  <a:gd name="T6" fmla="*/ 2786 w 4237"/>
                  <a:gd name="T7" fmla="*/ 618 h 988"/>
                  <a:gd name="T8" fmla="*/ 2751 w 4237"/>
                  <a:gd name="T9" fmla="*/ 649 h 988"/>
                  <a:gd name="T10" fmla="*/ 2710 w 4237"/>
                  <a:gd name="T11" fmla="*/ 669 h 988"/>
                  <a:gd name="T12" fmla="*/ 2662 w 4237"/>
                  <a:gd name="T13" fmla="*/ 676 h 988"/>
                  <a:gd name="T14" fmla="*/ 2630 w 4237"/>
                  <a:gd name="T15" fmla="*/ 673 h 988"/>
                  <a:gd name="T16" fmla="*/ 2585 w 4237"/>
                  <a:gd name="T17" fmla="*/ 656 h 988"/>
                  <a:gd name="T18" fmla="*/ 2547 w 4237"/>
                  <a:gd name="T19" fmla="*/ 628 h 988"/>
                  <a:gd name="T20" fmla="*/ 2520 w 4237"/>
                  <a:gd name="T21" fmla="*/ 592 h 988"/>
                  <a:gd name="T22" fmla="*/ 2503 w 4237"/>
                  <a:gd name="T23" fmla="*/ 547 h 988"/>
                  <a:gd name="T24" fmla="*/ 2500 w 4237"/>
                  <a:gd name="T25" fmla="*/ 514 h 988"/>
                  <a:gd name="T26" fmla="*/ 2507 w 4237"/>
                  <a:gd name="T27" fmla="*/ 467 h 988"/>
                  <a:gd name="T28" fmla="*/ 2527 w 4237"/>
                  <a:gd name="T29" fmla="*/ 425 h 988"/>
                  <a:gd name="T30" fmla="*/ 2430 w 4237"/>
                  <a:gd name="T31" fmla="*/ 283 h 988"/>
                  <a:gd name="T32" fmla="*/ 2405 w 4237"/>
                  <a:gd name="T33" fmla="*/ 305 h 988"/>
                  <a:gd name="T34" fmla="*/ 2361 w 4237"/>
                  <a:gd name="T35" fmla="*/ 329 h 988"/>
                  <a:gd name="T36" fmla="*/ 2309 w 4237"/>
                  <a:gd name="T37" fmla="*/ 337 h 988"/>
                  <a:gd name="T38" fmla="*/ 2283 w 4237"/>
                  <a:gd name="T39" fmla="*/ 336 h 988"/>
                  <a:gd name="T40" fmla="*/ 2246 w 4237"/>
                  <a:gd name="T41" fmla="*/ 325 h 988"/>
                  <a:gd name="T42" fmla="*/ 2212 w 4237"/>
                  <a:gd name="T43" fmla="*/ 305 h 988"/>
                  <a:gd name="T44" fmla="*/ 2186 w 4237"/>
                  <a:gd name="T45" fmla="*/ 280 h 988"/>
                  <a:gd name="T46" fmla="*/ 2165 w 4237"/>
                  <a:gd name="T47" fmla="*/ 247 h 988"/>
                  <a:gd name="T48" fmla="*/ 1764 w 4237"/>
                  <a:gd name="T49" fmla="*/ 377 h 988"/>
                  <a:gd name="T50" fmla="*/ 1782 w 4237"/>
                  <a:gd name="T51" fmla="*/ 418 h 988"/>
                  <a:gd name="T52" fmla="*/ 1789 w 4237"/>
                  <a:gd name="T53" fmla="*/ 462 h 988"/>
                  <a:gd name="T54" fmla="*/ 1786 w 4237"/>
                  <a:gd name="T55" fmla="*/ 495 h 988"/>
                  <a:gd name="T56" fmla="*/ 1770 w 4237"/>
                  <a:gd name="T57" fmla="*/ 540 h 988"/>
                  <a:gd name="T58" fmla="*/ 1742 w 4237"/>
                  <a:gd name="T59" fmla="*/ 576 h 988"/>
                  <a:gd name="T60" fmla="*/ 1705 w 4237"/>
                  <a:gd name="T61" fmla="*/ 604 h 988"/>
                  <a:gd name="T62" fmla="*/ 1660 w 4237"/>
                  <a:gd name="T63" fmla="*/ 621 h 988"/>
                  <a:gd name="T64" fmla="*/ 1628 w 4237"/>
                  <a:gd name="T65" fmla="*/ 624 h 988"/>
                  <a:gd name="T66" fmla="*/ 1580 w 4237"/>
                  <a:gd name="T67" fmla="*/ 617 h 988"/>
                  <a:gd name="T68" fmla="*/ 1536 w 4237"/>
                  <a:gd name="T69" fmla="*/ 596 h 988"/>
                  <a:gd name="T70" fmla="*/ 1503 w 4237"/>
                  <a:gd name="T71" fmla="*/ 565 h 988"/>
                  <a:gd name="T72" fmla="*/ 1479 w 4237"/>
                  <a:gd name="T73" fmla="*/ 526 h 988"/>
                  <a:gd name="T74" fmla="*/ 1466 w 4237"/>
                  <a:gd name="T75" fmla="*/ 479 h 988"/>
                  <a:gd name="T76" fmla="*/ 1466 w 4237"/>
                  <a:gd name="T77" fmla="*/ 446 h 988"/>
                  <a:gd name="T78" fmla="*/ 1479 w 4237"/>
                  <a:gd name="T79" fmla="*/ 401 h 988"/>
                  <a:gd name="T80" fmla="*/ 1501 w 4237"/>
                  <a:gd name="T81" fmla="*/ 361 h 988"/>
                  <a:gd name="T82" fmla="*/ 1018 w 4237"/>
                  <a:gd name="T83" fmla="*/ 0 h 988"/>
                  <a:gd name="T84" fmla="*/ 978 w 4237"/>
                  <a:gd name="T85" fmla="*/ 38 h 988"/>
                  <a:gd name="T86" fmla="*/ 926 w 4237"/>
                  <a:gd name="T87" fmla="*/ 62 h 988"/>
                  <a:gd name="T88" fmla="*/ 888 w 4237"/>
                  <a:gd name="T89" fmla="*/ 66 h 988"/>
                  <a:gd name="T90" fmla="*/ 839 w 4237"/>
                  <a:gd name="T91" fmla="*/ 58 h 988"/>
                  <a:gd name="T92" fmla="*/ 796 w 4237"/>
                  <a:gd name="T93" fmla="*/ 35 h 988"/>
                  <a:gd name="T94" fmla="*/ 149 w 4237"/>
                  <a:gd name="T95" fmla="*/ 635 h 988"/>
                  <a:gd name="T96" fmla="*/ 172 w 4237"/>
                  <a:gd name="T97" fmla="*/ 659 h 988"/>
                  <a:gd name="T98" fmla="*/ 193 w 4237"/>
                  <a:gd name="T99" fmla="*/ 703 h 988"/>
                  <a:gd name="T100" fmla="*/ 201 w 4237"/>
                  <a:gd name="T101" fmla="*/ 753 h 988"/>
                  <a:gd name="T102" fmla="*/ 198 w 4237"/>
                  <a:gd name="T103" fmla="*/ 786 h 988"/>
                  <a:gd name="T104" fmla="*/ 182 w 4237"/>
                  <a:gd name="T105" fmla="*/ 831 h 988"/>
                  <a:gd name="T106" fmla="*/ 153 w 4237"/>
                  <a:gd name="T107" fmla="*/ 867 h 988"/>
                  <a:gd name="T108" fmla="*/ 117 w 4237"/>
                  <a:gd name="T109" fmla="*/ 895 h 988"/>
                  <a:gd name="T110" fmla="*/ 72 w 4237"/>
                  <a:gd name="T111" fmla="*/ 912 h 988"/>
                  <a:gd name="T112" fmla="*/ 40 w 4237"/>
                  <a:gd name="T113" fmla="*/ 915 h 988"/>
                  <a:gd name="T114" fmla="*/ 0 w 4237"/>
                  <a:gd name="T115" fmla="*/ 988 h 988"/>
                  <a:gd name="T116" fmla="*/ 4237 w 4237"/>
                  <a:gd name="T117" fmla="*/ 389 h 988"/>
                  <a:gd name="T118" fmla="*/ 4183 w 4237"/>
                  <a:gd name="T119" fmla="*/ 380 h 988"/>
                  <a:gd name="T120" fmla="*/ 4136 w 4237"/>
                  <a:gd name="T121" fmla="*/ 353 h 988"/>
                  <a:gd name="T122" fmla="*/ 4111 w 4237"/>
                  <a:gd name="T123" fmla="*/ 3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7" h="988">
                    <a:moveTo>
                      <a:pt x="4111" y="328"/>
                    </a:moveTo>
                    <a:lnTo>
                      <a:pt x="3954" y="462"/>
                    </a:lnTo>
                    <a:lnTo>
                      <a:pt x="3411" y="517"/>
                    </a:lnTo>
                    <a:lnTo>
                      <a:pt x="2824" y="517"/>
                    </a:lnTo>
                    <a:lnTo>
                      <a:pt x="2824" y="517"/>
                    </a:lnTo>
                    <a:lnTo>
                      <a:pt x="2822" y="534"/>
                    </a:lnTo>
                    <a:lnTo>
                      <a:pt x="2819" y="550"/>
                    </a:lnTo>
                    <a:lnTo>
                      <a:pt x="2815" y="565"/>
                    </a:lnTo>
                    <a:lnTo>
                      <a:pt x="2810" y="579"/>
                    </a:lnTo>
                    <a:lnTo>
                      <a:pt x="2803" y="593"/>
                    </a:lnTo>
                    <a:lnTo>
                      <a:pt x="2794" y="606"/>
                    </a:lnTo>
                    <a:lnTo>
                      <a:pt x="2786" y="618"/>
                    </a:lnTo>
                    <a:lnTo>
                      <a:pt x="2774" y="630"/>
                    </a:lnTo>
                    <a:lnTo>
                      <a:pt x="2763" y="640"/>
                    </a:lnTo>
                    <a:lnTo>
                      <a:pt x="2751" y="649"/>
                    </a:lnTo>
                    <a:lnTo>
                      <a:pt x="2738" y="656"/>
                    </a:lnTo>
                    <a:lnTo>
                      <a:pt x="2724" y="663"/>
                    </a:lnTo>
                    <a:lnTo>
                      <a:pt x="2710" y="669"/>
                    </a:lnTo>
                    <a:lnTo>
                      <a:pt x="2694" y="673"/>
                    </a:lnTo>
                    <a:lnTo>
                      <a:pt x="2677" y="675"/>
                    </a:lnTo>
                    <a:lnTo>
                      <a:pt x="2662" y="676"/>
                    </a:lnTo>
                    <a:lnTo>
                      <a:pt x="2662" y="676"/>
                    </a:lnTo>
                    <a:lnTo>
                      <a:pt x="2645" y="675"/>
                    </a:lnTo>
                    <a:lnTo>
                      <a:pt x="2630" y="673"/>
                    </a:lnTo>
                    <a:lnTo>
                      <a:pt x="2614" y="669"/>
                    </a:lnTo>
                    <a:lnTo>
                      <a:pt x="2599" y="663"/>
                    </a:lnTo>
                    <a:lnTo>
                      <a:pt x="2585" y="656"/>
                    </a:lnTo>
                    <a:lnTo>
                      <a:pt x="2571" y="648"/>
                    </a:lnTo>
                    <a:lnTo>
                      <a:pt x="2559" y="640"/>
                    </a:lnTo>
                    <a:lnTo>
                      <a:pt x="2547" y="628"/>
                    </a:lnTo>
                    <a:lnTo>
                      <a:pt x="2537" y="617"/>
                    </a:lnTo>
                    <a:lnTo>
                      <a:pt x="2527" y="604"/>
                    </a:lnTo>
                    <a:lnTo>
                      <a:pt x="2520" y="592"/>
                    </a:lnTo>
                    <a:lnTo>
                      <a:pt x="2513" y="578"/>
                    </a:lnTo>
                    <a:lnTo>
                      <a:pt x="2507" y="562"/>
                    </a:lnTo>
                    <a:lnTo>
                      <a:pt x="2503" y="547"/>
                    </a:lnTo>
                    <a:lnTo>
                      <a:pt x="2500" y="531"/>
                    </a:lnTo>
                    <a:lnTo>
                      <a:pt x="2500" y="514"/>
                    </a:lnTo>
                    <a:lnTo>
                      <a:pt x="2500" y="514"/>
                    </a:lnTo>
                    <a:lnTo>
                      <a:pt x="2500" y="498"/>
                    </a:lnTo>
                    <a:lnTo>
                      <a:pt x="2503" y="482"/>
                    </a:lnTo>
                    <a:lnTo>
                      <a:pt x="2507" y="467"/>
                    </a:lnTo>
                    <a:lnTo>
                      <a:pt x="2513" y="451"/>
                    </a:lnTo>
                    <a:lnTo>
                      <a:pt x="2520" y="437"/>
                    </a:lnTo>
                    <a:lnTo>
                      <a:pt x="2527" y="425"/>
                    </a:lnTo>
                    <a:lnTo>
                      <a:pt x="2537" y="412"/>
                    </a:lnTo>
                    <a:lnTo>
                      <a:pt x="2547" y="401"/>
                    </a:lnTo>
                    <a:lnTo>
                      <a:pt x="2430" y="283"/>
                    </a:lnTo>
                    <a:lnTo>
                      <a:pt x="2430" y="283"/>
                    </a:lnTo>
                    <a:lnTo>
                      <a:pt x="2417" y="295"/>
                    </a:lnTo>
                    <a:lnTo>
                      <a:pt x="2405" y="305"/>
                    </a:lnTo>
                    <a:lnTo>
                      <a:pt x="2391" y="315"/>
                    </a:lnTo>
                    <a:lnTo>
                      <a:pt x="2377" y="323"/>
                    </a:lnTo>
                    <a:lnTo>
                      <a:pt x="2361" y="329"/>
                    </a:lnTo>
                    <a:lnTo>
                      <a:pt x="2344" y="335"/>
                    </a:lnTo>
                    <a:lnTo>
                      <a:pt x="2328" y="337"/>
                    </a:lnTo>
                    <a:lnTo>
                      <a:pt x="2309" y="337"/>
                    </a:lnTo>
                    <a:lnTo>
                      <a:pt x="2309" y="337"/>
                    </a:lnTo>
                    <a:lnTo>
                      <a:pt x="2297" y="337"/>
                    </a:lnTo>
                    <a:lnTo>
                      <a:pt x="2283" y="336"/>
                    </a:lnTo>
                    <a:lnTo>
                      <a:pt x="2270" y="333"/>
                    </a:lnTo>
                    <a:lnTo>
                      <a:pt x="2257" y="329"/>
                    </a:lnTo>
                    <a:lnTo>
                      <a:pt x="2246" y="325"/>
                    </a:lnTo>
                    <a:lnTo>
                      <a:pt x="2235" y="319"/>
                    </a:lnTo>
                    <a:lnTo>
                      <a:pt x="2224" y="312"/>
                    </a:lnTo>
                    <a:lnTo>
                      <a:pt x="2212" y="305"/>
                    </a:lnTo>
                    <a:lnTo>
                      <a:pt x="2204" y="298"/>
                    </a:lnTo>
                    <a:lnTo>
                      <a:pt x="2194" y="288"/>
                    </a:lnTo>
                    <a:lnTo>
                      <a:pt x="2186" y="280"/>
                    </a:lnTo>
                    <a:lnTo>
                      <a:pt x="2179" y="270"/>
                    </a:lnTo>
                    <a:lnTo>
                      <a:pt x="2172" y="259"/>
                    </a:lnTo>
                    <a:lnTo>
                      <a:pt x="2165" y="247"/>
                    </a:lnTo>
                    <a:lnTo>
                      <a:pt x="2160" y="236"/>
                    </a:lnTo>
                    <a:lnTo>
                      <a:pt x="2156" y="224"/>
                    </a:lnTo>
                    <a:lnTo>
                      <a:pt x="1764" y="377"/>
                    </a:lnTo>
                    <a:lnTo>
                      <a:pt x="1764" y="377"/>
                    </a:lnTo>
                    <a:lnTo>
                      <a:pt x="1775" y="396"/>
                    </a:lnTo>
                    <a:lnTo>
                      <a:pt x="1782" y="418"/>
                    </a:lnTo>
                    <a:lnTo>
                      <a:pt x="1788" y="440"/>
                    </a:lnTo>
                    <a:lnTo>
                      <a:pt x="1789" y="451"/>
                    </a:lnTo>
                    <a:lnTo>
                      <a:pt x="1789" y="462"/>
                    </a:lnTo>
                    <a:lnTo>
                      <a:pt x="1789" y="462"/>
                    </a:lnTo>
                    <a:lnTo>
                      <a:pt x="1788" y="479"/>
                    </a:lnTo>
                    <a:lnTo>
                      <a:pt x="1786" y="495"/>
                    </a:lnTo>
                    <a:lnTo>
                      <a:pt x="1782" y="510"/>
                    </a:lnTo>
                    <a:lnTo>
                      <a:pt x="1777" y="526"/>
                    </a:lnTo>
                    <a:lnTo>
                      <a:pt x="1770" y="540"/>
                    </a:lnTo>
                    <a:lnTo>
                      <a:pt x="1761" y="552"/>
                    </a:lnTo>
                    <a:lnTo>
                      <a:pt x="1753" y="565"/>
                    </a:lnTo>
                    <a:lnTo>
                      <a:pt x="1742" y="576"/>
                    </a:lnTo>
                    <a:lnTo>
                      <a:pt x="1730" y="588"/>
                    </a:lnTo>
                    <a:lnTo>
                      <a:pt x="1718" y="596"/>
                    </a:lnTo>
                    <a:lnTo>
                      <a:pt x="1705" y="604"/>
                    </a:lnTo>
                    <a:lnTo>
                      <a:pt x="1691" y="611"/>
                    </a:lnTo>
                    <a:lnTo>
                      <a:pt x="1675" y="617"/>
                    </a:lnTo>
                    <a:lnTo>
                      <a:pt x="1660" y="621"/>
                    </a:lnTo>
                    <a:lnTo>
                      <a:pt x="1645" y="624"/>
                    </a:lnTo>
                    <a:lnTo>
                      <a:pt x="1628" y="624"/>
                    </a:lnTo>
                    <a:lnTo>
                      <a:pt x="1628" y="624"/>
                    </a:lnTo>
                    <a:lnTo>
                      <a:pt x="1611" y="624"/>
                    </a:lnTo>
                    <a:lnTo>
                      <a:pt x="1595" y="621"/>
                    </a:lnTo>
                    <a:lnTo>
                      <a:pt x="1580" y="617"/>
                    </a:lnTo>
                    <a:lnTo>
                      <a:pt x="1564" y="611"/>
                    </a:lnTo>
                    <a:lnTo>
                      <a:pt x="1550" y="604"/>
                    </a:lnTo>
                    <a:lnTo>
                      <a:pt x="1536" y="596"/>
                    </a:lnTo>
                    <a:lnTo>
                      <a:pt x="1525" y="588"/>
                    </a:lnTo>
                    <a:lnTo>
                      <a:pt x="1512" y="576"/>
                    </a:lnTo>
                    <a:lnTo>
                      <a:pt x="1503" y="565"/>
                    </a:lnTo>
                    <a:lnTo>
                      <a:pt x="1493" y="552"/>
                    </a:lnTo>
                    <a:lnTo>
                      <a:pt x="1486" y="540"/>
                    </a:lnTo>
                    <a:lnTo>
                      <a:pt x="1479" y="526"/>
                    </a:lnTo>
                    <a:lnTo>
                      <a:pt x="1473" y="510"/>
                    </a:lnTo>
                    <a:lnTo>
                      <a:pt x="1469" y="495"/>
                    </a:lnTo>
                    <a:lnTo>
                      <a:pt x="1466" y="479"/>
                    </a:lnTo>
                    <a:lnTo>
                      <a:pt x="1466" y="462"/>
                    </a:lnTo>
                    <a:lnTo>
                      <a:pt x="1466" y="462"/>
                    </a:lnTo>
                    <a:lnTo>
                      <a:pt x="1466" y="446"/>
                    </a:lnTo>
                    <a:lnTo>
                      <a:pt x="1469" y="430"/>
                    </a:lnTo>
                    <a:lnTo>
                      <a:pt x="1473" y="415"/>
                    </a:lnTo>
                    <a:lnTo>
                      <a:pt x="1479" y="401"/>
                    </a:lnTo>
                    <a:lnTo>
                      <a:pt x="1484" y="387"/>
                    </a:lnTo>
                    <a:lnTo>
                      <a:pt x="1493" y="373"/>
                    </a:lnTo>
                    <a:lnTo>
                      <a:pt x="1501" y="361"/>
                    </a:lnTo>
                    <a:lnTo>
                      <a:pt x="1512" y="349"/>
                    </a:lnTo>
                    <a:lnTo>
                      <a:pt x="1018" y="0"/>
                    </a:lnTo>
                    <a:lnTo>
                      <a:pt x="1018" y="0"/>
                    </a:lnTo>
                    <a:lnTo>
                      <a:pt x="1007" y="14"/>
                    </a:lnTo>
                    <a:lnTo>
                      <a:pt x="992" y="27"/>
                    </a:lnTo>
                    <a:lnTo>
                      <a:pt x="978" y="38"/>
                    </a:lnTo>
                    <a:lnTo>
                      <a:pt x="962" y="48"/>
                    </a:lnTo>
                    <a:lnTo>
                      <a:pt x="945" y="56"/>
                    </a:lnTo>
                    <a:lnTo>
                      <a:pt x="926" y="62"/>
                    </a:lnTo>
                    <a:lnTo>
                      <a:pt x="908" y="65"/>
                    </a:lnTo>
                    <a:lnTo>
                      <a:pt x="888" y="66"/>
                    </a:lnTo>
                    <a:lnTo>
                      <a:pt x="888" y="66"/>
                    </a:lnTo>
                    <a:lnTo>
                      <a:pt x="872" y="65"/>
                    </a:lnTo>
                    <a:lnTo>
                      <a:pt x="855" y="62"/>
                    </a:lnTo>
                    <a:lnTo>
                      <a:pt x="839" y="58"/>
                    </a:lnTo>
                    <a:lnTo>
                      <a:pt x="824" y="52"/>
                    </a:lnTo>
                    <a:lnTo>
                      <a:pt x="808" y="45"/>
                    </a:lnTo>
                    <a:lnTo>
                      <a:pt x="796" y="35"/>
                    </a:lnTo>
                    <a:lnTo>
                      <a:pt x="782" y="25"/>
                    </a:lnTo>
                    <a:lnTo>
                      <a:pt x="770" y="14"/>
                    </a:lnTo>
                    <a:lnTo>
                      <a:pt x="149" y="635"/>
                    </a:lnTo>
                    <a:lnTo>
                      <a:pt x="149" y="635"/>
                    </a:lnTo>
                    <a:lnTo>
                      <a:pt x="161" y="647"/>
                    </a:lnTo>
                    <a:lnTo>
                      <a:pt x="172" y="659"/>
                    </a:lnTo>
                    <a:lnTo>
                      <a:pt x="180" y="673"/>
                    </a:lnTo>
                    <a:lnTo>
                      <a:pt x="187" y="687"/>
                    </a:lnTo>
                    <a:lnTo>
                      <a:pt x="193" y="703"/>
                    </a:lnTo>
                    <a:lnTo>
                      <a:pt x="198" y="720"/>
                    </a:lnTo>
                    <a:lnTo>
                      <a:pt x="201" y="735"/>
                    </a:lnTo>
                    <a:lnTo>
                      <a:pt x="201" y="753"/>
                    </a:lnTo>
                    <a:lnTo>
                      <a:pt x="201" y="753"/>
                    </a:lnTo>
                    <a:lnTo>
                      <a:pt x="201" y="770"/>
                    </a:lnTo>
                    <a:lnTo>
                      <a:pt x="198" y="786"/>
                    </a:lnTo>
                    <a:lnTo>
                      <a:pt x="194" y="801"/>
                    </a:lnTo>
                    <a:lnTo>
                      <a:pt x="189" y="817"/>
                    </a:lnTo>
                    <a:lnTo>
                      <a:pt x="182" y="831"/>
                    </a:lnTo>
                    <a:lnTo>
                      <a:pt x="175" y="843"/>
                    </a:lnTo>
                    <a:lnTo>
                      <a:pt x="165" y="856"/>
                    </a:lnTo>
                    <a:lnTo>
                      <a:pt x="153" y="867"/>
                    </a:lnTo>
                    <a:lnTo>
                      <a:pt x="142" y="878"/>
                    </a:lnTo>
                    <a:lnTo>
                      <a:pt x="130" y="887"/>
                    </a:lnTo>
                    <a:lnTo>
                      <a:pt x="117" y="895"/>
                    </a:lnTo>
                    <a:lnTo>
                      <a:pt x="103" y="902"/>
                    </a:lnTo>
                    <a:lnTo>
                      <a:pt x="87" y="908"/>
                    </a:lnTo>
                    <a:lnTo>
                      <a:pt x="72" y="912"/>
                    </a:lnTo>
                    <a:lnTo>
                      <a:pt x="57" y="914"/>
                    </a:lnTo>
                    <a:lnTo>
                      <a:pt x="40" y="915"/>
                    </a:lnTo>
                    <a:lnTo>
                      <a:pt x="40" y="915"/>
                    </a:lnTo>
                    <a:lnTo>
                      <a:pt x="20" y="914"/>
                    </a:lnTo>
                    <a:lnTo>
                      <a:pt x="0" y="909"/>
                    </a:lnTo>
                    <a:lnTo>
                      <a:pt x="0" y="988"/>
                    </a:lnTo>
                    <a:lnTo>
                      <a:pt x="4237" y="988"/>
                    </a:lnTo>
                    <a:lnTo>
                      <a:pt x="4237" y="389"/>
                    </a:lnTo>
                    <a:lnTo>
                      <a:pt x="4237" y="389"/>
                    </a:lnTo>
                    <a:lnTo>
                      <a:pt x="4218" y="388"/>
                    </a:lnTo>
                    <a:lnTo>
                      <a:pt x="4199" y="385"/>
                    </a:lnTo>
                    <a:lnTo>
                      <a:pt x="4183" y="380"/>
                    </a:lnTo>
                    <a:lnTo>
                      <a:pt x="4166" y="373"/>
                    </a:lnTo>
                    <a:lnTo>
                      <a:pt x="4150" y="364"/>
                    </a:lnTo>
                    <a:lnTo>
                      <a:pt x="4136" y="353"/>
                    </a:lnTo>
                    <a:lnTo>
                      <a:pt x="4122" y="342"/>
                    </a:lnTo>
                    <a:lnTo>
                      <a:pt x="4111" y="328"/>
                    </a:lnTo>
                    <a:lnTo>
                      <a:pt x="4111"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84" name="Freeform 102"/>
              <p:cNvSpPr>
                <a:spLocks/>
              </p:cNvSpPr>
              <p:nvPr/>
            </p:nvSpPr>
            <p:spPr bwMode="auto">
              <a:xfrm>
                <a:off x="6802500" y="5521210"/>
                <a:ext cx="20071" cy="20071"/>
              </a:xfrm>
              <a:custGeom>
                <a:avLst/>
                <a:gdLst>
                  <a:gd name="T0" fmla="*/ 221 w 221"/>
                  <a:gd name="T1" fmla="*/ 109 h 219"/>
                  <a:gd name="T2" fmla="*/ 218 w 221"/>
                  <a:gd name="T3" fmla="*/ 132 h 219"/>
                  <a:gd name="T4" fmla="*/ 212 w 221"/>
                  <a:gd name="T5" fmla="*/ 152 h 219"/>
                  <a:gd name="T6" fmla="*/ 202 w 221"/>
                  <a:gd name="T7" fmla="*/ 171 h 219"/>
                  <a:gd name="T8" fmla="*/ 188 w 221"/>
                  <a:gd name="T9" fmla="*/ 187 h 219"/>
                  <a:gd name="T10" fmla="*/ 173 w 221"/>
                  <a:gd name="T11" fmla="*/ 201 h 219"/>
                  <a:gd name="T12" fmla="*/ 153 w 221"/>
                  <a:gd name="T13" fmla="*/ 211 h 219"/>
                  <a:gd name="T14" fmla="*/ 133 w 221"/>
                  <a:gd name="T15" fmla="*/ 218 h 219"/>
                  <a:gd name="T16" fmla="*/ 111 w 221"/>
                  <a:gd name="T17" fmla="*/ 219 h 219"/>
                  <a:gd name="T18" fmla="*/ 100 w 221"/>
                  <a:gd name="T19" fmla="*/ 219 h 219"/>
                  <a:gd name="T20" fmla="*/ 79 w 221"/>
                  <a:gd name="T21" fmla="*/ 215 h 219"/>
                  <a:gd name="T22" fmla="*/ 58 w 221"/>
                  <a:gd name="T23" fmla="*/ 206 h 219"/>
                  <a:gd name="T24" fmla="*/ 41 w 221"/>
                  <a:gd name="T25" fmla="*/ 194 h 219"/>
                  <a:gd name="T26" fmla="*/ 25 w 221"/>
                  <a:gd name="T27" fmla="*/ 180 h 219"/>
                  <a:gd name="T28" fmla="*/ 14 w 221"/>
                  <a:gd name="T29" fmla="*/ 161 h 219"/>
                  <a:gd name="T30" fmla="*/ 6 w 221"/>
                  <a:gd name="T31" fmla="*/ 142 h 219"/>
                  <a:gd name="T32" fmla="*/ 1 w 221"/>
                  <a:gd name="T33" fmla="*/ 121 h 219"/>
                  <a:gd name="T34" fmla="*/ 0 w 221"/>
                  <a:gd name="T35" fmla="*/ 109 h 219"/>
                  <a:gd name="T36" fmla="*/ 3 w 221"/>
                  <a:gd name="T37" fmla="*/ 87 h 219"/>
                  <a:gd name="T38" fmla="*/ 10 w 221"/>
                  <a:gd name="T39" fmla="*/ 66 h 219"/>
                  <a:gd name="T40" fmla="*/ 20 w 221"/>
                  <a:gd name="T41" fmla="*/ 48 h 219"/>
                  <a:gd name="T42" fmla="*/ 32 w 221"/>
                  <a:gd name="T43" fmla="*/ 31 h 219"/>
                  <a:gd name="T44" fmla="*/ 49 w 221"/>
                  <a:gd name="T45" fmla="*/ 18 h 219"/>
                  <a:gd name="T46" fmla="*/ 67 w 221"/>
                  <a:gd name="T47" fmla="*/ 8 h 219"/>
                  <a:gd name="T48" fmla="*/ 89 w 221"/>
                  <a:gd name="T49" fmla="*/ 1 h 219"/>
                  <a:gd name="T50" fmla="*/ 111 w 221"/>
                  <a:gd name="T51" fmla="*/ 0 h 219"/>
                  <a:gd name="T52" fmla="*/ 122 w 221"/>
                  <a:gd name="T53" fmla="*/ 0 h 219"/>
                  <a:gd name="T54" fmla="*/ 143 w 221"/>
                  <a:gd name="T55" fmla="*/ 4 h 219"/>
                  <a:gd name="T56" fmla="*/ 163 w 221"/>
                  <a:gd name="T57" fmla="*/ 13 h 219"/>
                  <a:gd name="T58" fmla="*/ 181 w 221"/>
                  <a:gd name="T59" fmla="*/ 24 h 219"/>
                  <a:gd name="T60" fmla="*/ 195 w 221"/>
                  <a:gd name="T61" fmla="*/ 39 h 219"/>
                  <a:gd name="T62" fmla="*/ 208 w 221"/>
                  <a:gd name="T63" fmla="*/ 56 h 219"/>
                  <a:gd name="T64" fmla="*/ 216 w 221"/>
                  <a:gd name="T65" fmla="*/ 77 h 219"/>
                  <a:gd name="T66" fmla="*/ 221 w 221"/>
                  <a:gd name="T67" fmla="*/ 98 h 219"/>
                  <a:gd name="T68" fmla="*/ 221 w 221"/>
                  <a:gd name="T69" fmla="*/ 10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219">
                    <a:moveTo>
                      <a:pt x="221" y="109"/>
                    </a:moveTo>
                    <a:lnTo>
                      <a:pt x="221" y="109"/>
                    </a:lnTo>
                    <a:lnTo>
                      <a:pt x="221" y="121"/>
                    </a:lnTo>
                    <a:lnTo>
                      <a:pt x="218" y="132"/>
                    </a:lnTo>
                    <a:lnTo>
                      <a:pt x="216" y="142"/>
                    </a:lnTo>
                    <a:lnTo>
                      <a:pt x="212" y="152"/>
                    </a:lnTo>
                    <a:lnTo>
                      <a:pt x="208" y="161"/>
                    </a:lnTo>
                    <a:lnTo>
                      <a:pt x="202" y="171"/>
                    </a:lnTo>
                    <a:lnTo>
                      <a:pt x="195" y="180"/>
                    </a:lnTo>
                    <a:lnTo>
                      <a:pt x="188" y="187"/>
                    </a:lnTo>
                    <a:lnTo>
                      <a:pt x="181" y="194"/>
                    </a:lnTo>
                    <a:lnTo>
                      <a:pt x="173" y="201"/>
                    </a:lnTo>
                    <a:lnTo>
                      <a:pt x="163" y="206"/>
                    </a:lnTo>
                    <a:lnTo>
                      <a:pt x="153" y="211"/>
                    </a:lnTo>
                    <a:lnTo>
                      <a:pt x="143" y="215"/>
                    </a:lnTo>
                    <a:lnTo>
                      <a:pt x="133" y="218"/>
                    </a:lnTo>
                    <a:lnTo>
                      <a:pt x="122" y="219"/>
                    </a:lnTo>
                    <a:lnTo>
                      <a:pt x="111" y="219"/>
                    </a:lnTo>
                    <a:lnTo>
                      <a:pt x="111" y="219"/>
                    </a:lnTo>
                    <a:lnTo>
                      <a:pt x="100" y="219"/>
                    </a:lnTo>
                    <a:lnTo>
                      <a:pt x="89" y="218"/>
                    </a:lnTo>
                    <a:lnTo>
                      <a:pt x="79" y="215"/>
                    </a:lnTo>
                    <a:lnTo>
                      <a:pt x="67" y="211"/>
                    </a:lnTo>
                    <a:lnTo>
                      <a:pt x="58" y="206"/>
                    </a:lnTo>
                    <a:lnTo>
                      <a:pt x="49" y="201"/>
                    </a:lnTo>
                    <a:lnTo>
                      <a:pt x="41" y="194"/>
                    </a:lnTo>
                    <a:lnTo>
                      <a:pt x="32" y="187"/>
                    </a:lnTo>
                    <a:lnTo>
                      <a:pt x="25" y="180"/>
                    </a:lnTo>
                    <a:lnTo>
                      <a:pt x="20" y="171"/>
                    </a:lnTo>
                    <a:lnTo>
                      <a:pt x="14" y="161"/>
                    </a:lnTo>
                    <a:lnTo>
                      <a:pt x="10" y="152"/>
                    </a:lnTo>
                    <a:lnTo>
                      <a:pt x="6" y="142"/>
                    </a:lnTo>
                    <a:lnTo>
                      <a:pt x="3" y="132"/>
                    </a:lnTo>
                    <a:lnTo>
                      <a:pt x="1" y="121"/>
                    </a:lnTo>
                    <a:lnTo>
                      <a:pt x="0" y="109"/>
                    </a:lnTo>
                    <a:lnTo>
                      <a:pt x="0" y="109"/>
                    </a:lnTo>
                    <a:lnTo>
                      <a:pt x="1" y="98"/>
                    </a:lnTo>
                    <a:lnTo>
                      <a:pt x="3" y="87"/>
                    </a:lnTo>
                    <a:lnTo>
                      <a:pt x="6" y="77"/>
                    </a:lnTo>
                    <a:lnTo>
                      <a:pt x="10" y="66"/>
                    </a:lnTo>
                    <a:lnTo>
                      <a:pt x="14" y="56"/>
                    </a:lnTo>
                    <a:lnTo>
                      <a:pt x="20" y="48"/>
                    </a:lnTo>
                    <a:lnTo>
                      <a:pt x="25" y="39"/>
                    </a:lnTo>
                    <a:lnTo>
                      <a:pt x="32" y="31"/>
                    </a:lnTo>
                    <a:lnTo>
                      <a:pt x="41" y="24"/>
                    </a:lnTo>
                    <a:lnTo>
                      <a:pt x="49" y="18"/>
                    </a:lnTo>
                    <a:lnTo>
                      <a:pt x="58" y="13"/>
                    </a:lnTo>
                    <a:lnTo>
                      <a:pt x="67" y="8"/>
                    </a:lnTo>
                    <a:lnTo>
                      <a:pt x="79" y="4"/>
                    </a:lnTo>
                    <a:lnTo>
                      <a:pt x="89" y="1"/>
                    </a:lnTo>
                    <a:lnTo>
                      <a:pt x="100" y="0"/>
                    </a:lnTo>
                    <a:lnTo>
                      <a:pt x="111" y="0"/>
                    </a:lnTo>
                    <a:lnTo>
                      <a:pt x="111" y="0"/>
                    </a:lnTo>
                    <a:lnTo>
                      <a:pt x="122" y="0"/>
                    </a:lnTo>
                    <a:lnTo>
                      <a:pt x="133" y="1"/>
                    </a:lnTo>
                    <a:lnTo>
                      <a:pt x="143" y="4"/>
                    </a:lnTo>
                    <a:lnTo>
                      <a:pt x="153" y="8"/>
                    </a:lnTo>
                    <a:lnTo>
                      <a:pt x="163" y="13"/>
                    </a:lnTo>
                    <a:lnTo>
                      <a:pt x="173" y="18"/>
                    </a:lnTo>
                    <a:lnTo>
                      <a:pt x="181" y="24"/>
                    </a:lnTo>
                    <a:lnTo>
                      <a:pt x="188" y="31"/>
                    </a:lnTo>
                    <a:lnTo>
                      <a:pt x="195" y="39"/>
                    </a:lnTo>
                    <a:lnTo>
                      <a:pt x="202" y="48"/>
                    </a:lnTo>
                    <a:lnTo>
                      <a:pt x="208" y="56"/>
                    </a:lnTo>
                    <a:lnTo>
                      <a:pt x="212" y="66"/>
                    </a:lnTo>
                    <a:lnTo>
                      <a:pt x="216" y="77"/>
                    </a:lnTo>
                    <a:lnTo>
                      <a:pt x="218" y="87"/>
                    </a:lnTo>
                    <a:lnTo>
                      <a:pt x="221" y="98"/>
                    </a:lnTo>
                    <a:lnTo>
                      <a:pt x="221" y="109"/>
                    </a:lnTo>
                    <a:lnTo>
                      <a:pt x="221"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grpSp>
        <p:sp>
          <p:nvSpPr>
            <p:cNvPr id="375" name="Rectangle 103"/>
            <p:cNvSpPr>
              <a:spLocks noChangeArrowheads="1"/>
            </p:cNvSpPr>
            <p:nvPr/>
          </p:nvSpPr>
          <p:spPr bwMode="auto">
            <a:xfrm>
              <a:off x="6563474" y="5439467"/>
              <a:ext cx="402878" cy="43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76" name="Rectangle 104"/>
            <p:cNvSpPr>
              <a:spLocks noChangeArrowheads="1"/>
            </p:cNvSpPr>
            <p:nvPr/>
          </p:nvSpPr>
          <p:spPr bwMode="auto">
            <a:xfrm>
              <a:off x="6757614" y="5297693"/>
              <a:ext cx="4379" cy="143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77" name="Freeform 105"/>
            <p:cNvSpPr>
              <a:spLocks/>
            </p:cNvSpPr>
            <p:nvPr/>
          </p:nvSpPr>
          <p:spPr bwMode="auto">
            <a:xfrm>
              <a:off x="6817462" y="5322508"/>
              <a:ext cx="42149" cy="34121"/>
            </a:xfrm>
            <a:custGeom>
              <a:avLst/>
              <a:gdLst>
                <a:gd name="T0" fmla="*/ 31 w 462"/>
                <a:gd name="T1" fmla="*/ 375 h 375"/>
                <a:gd name="T2" fmla="*/ 0 w 462"/>
                <a:gd name="T3" fmla="*/ 350 h 375"/>
                <a:gd name="T4" fmla="*/ 288 w 462"/>
                <a:gd name="T5" fmla="*/ 0 h 375"/>
                <a:gd name="T6" fmla="*/ 462 w 462"/>
                <a:gd name="T7" fmla="*/ 0 h 375"/>
                <a:gd name="T8" fmla="*/ 462 w 462"/>
                <a:gd name="T9" fmla="*/ 39 h 375"/>
                <a:gd name="T10" fmla="*/ 306 w 462"/>
                <a:gd name="T11" fmla="*/ 39 h 375"/>
                <a:gd name="T12" fmla="*/ 31 w 462"/>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462" h="375">
                  <a:moveTo>
                    <a:pt x="31" y="375"/>
                  </a:moveTo>
                  <a:lnTo>
                    <a:pt x="0" y="350"/>
                  </a:lnTo>
                  <a:lnTo>
                    <a:pt x="288" y="0"/>
                  </a:lnTo>
                  <a:lnTo>
                    <a:pt x="462" y="0"/>
                  </a:lnTo>
                  <a:lnTo>
                    <a:pt x="462" y="39"/>
                  </a:lnTo>
                  <a:lnTo>
                    <a:pt x="306" y="39"/>
                  </a:lnTo>
                  <a:lnTo>
                    <a:pt x="31"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grpSp>
      <p:sp>
        <p:nvSpPr>
          <p:cNvPr id="385" name="Freeform 13"/>
          <p:cNvSpPr>
            <a:spLocks/>
          </p:cNvSpPr>
          <p:nvPr/>
        </p:nvSpPr>
        <p:spPr bwMode="auto">
          <a:xfrm>
            <a:off x="10796509" y="3224052"/>
            <a:ext cx="279781" cy="279781"/>
          </a:xfrm>
          <a:custGeom>
            <a:avLst/>
            <a:gdLst>
              <a:gd name="T0" fmla="*/ 326 w 326"/>
              <a:gd name="T1" fmla="*/ 258 h 265"/>
              <a:gd name="T2" fmla="*/ 317 w 326"/>
              <a:gd name="T3" fmla="*/ 236 h 265"/>
              <a:gd name="T4" fmla="*/ 307 w 326"/>
              <a:gd name="T5" fmla="*/ 200 h 265"/>
              <a:gd name="T6" fmla="*/ 295 w 326"/>
              <a:gd name="T7" fmla="*/ 142 h 265"/>
              <a:gd name="T8" fmla="*/ 295 w 326"/>
              <a:gd name="T9" fmla="*/ 126 h 265"/>
              <a:gd name="T10" fmla="*/ 289 w 326"/>
              <a:gd name="T11" fmla="*/ 97 h 265"/>
              <a:gd name="T12" fmla="*/ 277 w 326"/>
              <a:gd name="T13" fmla="*/ 68 h 265"/>
              <a:gd name="T14" fmla="*/ 259 w 326"/>
              <a:gd name="T15" fmla="*/ 44 h 265"/>
              <a:gd name="T16" fmla="*/ 237 w 326"/>
              <a:gd name="T17" fmla="*/ 23 h 265"/>
              <a:gd name="T18" fmla="*/ 211 w 326"/>
              <a:gd name="T19" fmla="*/ 9 h 265"/>
              <a:gd name="T20" fmla="*/ 182 w 326"/>
              <a:gd name="T21" fmla="*/ 1 h 265"/>
              <a:gd name="T22" fmla="*/ 151 w 326"/>
              <a:gd name="T23" fmla="*/ 1 h 265"/>
              <a:gd name="T24" fmla="*/ 134 w 326"/>
              <a:gd name="T25" fmla="*/ 5 h 265"/>
              <a:gd name="T26" fmla="*/ 116 w 326"/>
              <a:gd name="T27" fmla="*/ 9 h 265"/>
              <a:gd name="T28" fmla="*/ 85 w 326"/>
              <a:gd name="T29" fmla="*/ 26 h 265"/>
              <a:gd name="T30" fmla="*/ 60 w 326"/>
              <a:gd name="T31" fmla="*/ 52 h 265"/>
              <a:gd name="T32" fmla="*/ 42 w 326"/>
              <a:gd name="T33" fmla="*/ 83 h 265"/>
              <a:gd name="T34" fmla="*/ 37 w 326"/>
              <a:gd name="T35" fmla="*/ 99 h 265"/>
              <a:gd name="T36" fmla="*/ 37 w 326"/>
              <a:gd name="T37" fmla="*/ 99 h 265"/>
              <a:gd name="T38" fmla="*/ 33 w 326"/>
              <a:gd name="T39" fmla="*/ 117 h 265"/>
              <a:gd name="T40" fmla="*/ 32 w 326"/>
              <a:gd name="T41" fmla="*/ 134 h 265"/>
              <a:gd name="T42" fmla="*/ 20 w 326"/>
              <a:gd name="T43" fmla="*/ 196 h 265"/>
              <a:gd name="T44" fmla="*/ 10 w 326"/>
              <a:gd name="T45" fmla="*/ 235 h 265"/>
              <a:gd name="T46" fmla="*/ 0 w 326"/>
              <a:gd name="T47" fmla="*/ 258 h 265"/>
              <a:gd name="T48" fmla="*/ 10 w 326"/>
              <a:gd name="T49" fmla="*/ 258 h 265"/>
              <a:gd name="T50" fmla="*/ 49 w 326"/>
              <a:gd name="T51" fmla="*/ 256 h 265"/>
              <a:gd name="T52" fmla="*/ 80 w 326"/>
              <a:gd name="T53" fmla="*/ 250 h 265"/>
              <a:gd name="T54" fmla="*/ 94 w 326"/>
              <a:gd name="T55" fmla="*/ 245 h 265"/>
              <a:gd name="T56" fmla="*/ 127 w 326"/>
              <a:gd name="T57" fmla="*/ 259 h 265"/>
              <a:gd name="T58" fmla="*/ 165 w 326"/>
              <a:gd name="T59" fmla="*/ 265 h 265"/>
              <a:gd name="T60" fmla="*/ 201 w 326"/>
              <a:gd name="T61" fmla="*/ 259 h 265"/>
              <a:gd name="T62" fmla="*/ 235 w 326"/>
              <a:gd name="T63" fmla="*/ 247 h 265"/>
              <a:gd name="T64" fmla="*/ 249 w 326"/>
              <a:gd name="T65" fmla="*/ 250 h 265"/>
              <a:gd name="T66" fmla="*/ 280 w 326"/>
              <a:gd name="T67" fmla="*/ 257 h 265"/>
              <a:gd name="T68" fmla="*/ 317 w 326"/>
              <a:gd name="T69" fmla="*/ 258 h 265"/>
              <a:gd name="T70" fmla="*/ 326 w 326"/>
              <a:gd name="T71" fmla="*/ 25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265">
                <a:moveTo>
                  <a:pt x="326" y="258"/>
                </a:moveTo>
                <a:lnTo>
                  <a:pt x="326" y="258"/>
                </a:lnTo>
                <a:lnTo>
                  <a:pt x="324" y="253"/>
                </a:lnTo>
                <a:lnTo>
                  <a:pt x="317" y="236"/>
                </a:lnTo>
                <a:lnTo>
                  <a:pt x="312" y="221"/>
                </a:lnTo>
                <a:lnTo>
                  <a:pt x="307" y="200"/>
                </a:lnTo>
                <a:lnTo>
                  <a:pt x="302" y="174"/>
                </a:lnTo>
                <a:lnTo>
                  <a:pt x="295" y="142"/>
                </a:lnTo>
                <a:lnTo>
                  <a:pt x="295" y="142"/>
                </a:lnTo>
                <a:lnTo>
                  <a:pt x="295" y="126"/>
                </a:lnTo>
                <a:lnTo>
                  <a:pt x="293" y="111"/>
                </a:lnTo>
                <a:lnTo>
                  <a:pt x="289" y="97"/>
                </a:lnTo>
                <a:lnTo>
                  <a:pt x="284" y="83"/>
                </a:lnTo>
                <a:lnTo>
                  <a:pt x="277" y="68"/>
                </a:lnTo>
                <a:lnTo>
                  <a:pt x="268" y="55"/>
                </a:lnTo>
                <a:lnTo>
                  <a:pt x="259" y="44"/>
                </a:lnTo>
                <a:lnTo>
                  <a:pt x="249" y="32"/>
                </a:lnTo>
                <a:lnTo>
                  <a:pt x="237" y="23"/>
                </a:lnTo>
                <a:lnTo>
                  <a:pt x="224" y="15"/>
                </a:lnTo>
                <a:lnTo>
                  <a:pt x="211" y="9"/>
                </a:lnTo>
                <a:lnTo>
                  <a:pt x="197" y="4"/>
                </a:lnTo>
                <a:lnTo>
                  <a:pt x="182" y="1"/>
                </a:lnTo>
                <a:lnTo>
                  <a:pt x="166" y="0"/>
                </a:lnTo>
                <a:lnTo>
                  <a:pt x="151" y="1"/>
                </a:lnTo>
                <a:lnTo>
                  <a:pt x="134" y="5"/>
                </a:lnTo>
                <a:lnTo>
                  <a:pt x="134" y="5"/>
                </a:lnTo>
                <a:lnTo>
                  <a:pt x="125" y="6"/>
                </a:lnTo>
                <a:lnTo>
                  <a:pt x="116" y="9"/>
                </a:lnTo>
                <a:lnTo>
                  <a:pt x="100" y="17"/>
                </a:lnTo>
                <a:lnTo>
                  <a:pt x="85" y="26"/>
                </a:lnTo>
                <a:lnTo>
                  <a:pt x="72" y="39"/>
                </a:lnTo>
                <a:lnTo>
                  <a:pt x="60" y="52"/>
                </a:lnTo>
                <a:lnTo>
                  <a:pt x="50" y="67"/>
                </a:lnTo>
                <a:lnTo>
                  <a:pt x="42" y="83"/>
                </a:lnTo>
                <a:lnTo>
                  <a:pt x="37" y="99"/>
                </a:lnTo>
                <a:lnTo>
                  <a:pt x="37" y="99"/>
                </a:lnTo>
                <a:lnTo>
                  <a:pt x="37" y="99"/>
                </a:lnTo>
                <a:lnTo>
                  <a:pt x="37" y="99"/>
                </a:lnTo>
                <a:lnTo>
                  <a:pt x="37" y="99"/>
                </a:lnTo>
                <a:lnTo>
                  <a:pt x="33" y="117"/>
                </a:lnTo>
                <a:lnTo>
                  <a:pt x="32" y="134"/>
                </a:lnTo>
                <a:lnTo>
                  <a:pt x="32" y="134"/>
                </a:lnTo>
                <a:lnTo>
                  <a:pt x="25" y="169"/>
                </a:lnTo>
                <a:lnTo>
                  <a:pt x="20" y="196"/>
                </a:lnTo>
                <a:lnTo>
                  <a:pt x="15" y="218"/>
                </a:lnTo>
                <a:lnTo>
                  <a:pt x="10" y="235"/>
                </a:lnTo>
                <a:lnTo>
                  <a:pt x="2" y="253"/>
                </a:lnTo>
                <a:lnTo>
                  <a:pt x="0" y="258"/>
                </a:lnTo>
                <a:lnTo>
                  <a:pt x="0" y="258"/>
                </a:lnTo>
                <a:lnTo>
                  <a:pt x="10" y="258"/>
                </a:lnTo>
                <a:lnTo>
                  <a:pt x="33" y="258"/>
                </a:lnTo>
                <a:lnTo>
                  <a:pt x="49" y="256"/>
                </a:lnTo>
                <a:lnTo>
                  <a:pt x="64" y="254"/>
                </a:lnTo>
                <a:lnTo>
                  <a:pt x="80" y="250"/>
                </a:lnTo>
                <a:lnTo>
                  <a:pt x="94" y="245"/>
                </a:lnTo>
                <a:lnTo>
                  <a:pt x="94" y="245"/>
                </a:lnTo>
                <a:lnTo>
                  <a:pt x="111" y="253"/>
                </a:lnTo>
                <a:lnTo>
                  <a:pt x="127" y="259"/>
                </a:lnTo>
                <a:lnTo>
                  <a:pt x="145" y="263"/>
                </a:lnTo>
                <a:lnTo>
                  <a:pt x="165" y="265"/>
                </a:lnTo>
                <a:lnTo>
                  <a:pt x="183" y="263"/>
                </a:lnTo>
                <a:lnTo>
                  <a:pt x="201" y="259"/>
                </a:lnTo>
                <a:lnTo>
                  <a:pt x="218" y="254"/>
                </a:lnTo>
                <a:lnTo>
                  <a:pt x="235" y="247"/>
                </a:lnTo>
                <a:lnTo>
                  <a:pt x="235" y="247"/>
                </a:lnTo>
                <a:lnTo>
                  <a:pt x="249" y="250"/>
                </a:lnTo>
                <a:lnTo>
                  <a:pt x="264" y="254"/>
                </a:lnTo>
                <a:lnTo>
                  <a:pt x="280" y="257"/>
                </a:lnTo>
                <a:lnTo>
                  <a:pt x="294" y="258"/>
                </a:lnTo>
                <a:lnTo>
                  <a:pt x="317" y="258"/>
                </a:lnTo>
                <a:lnTo>
                  <a:pt x="326" y="258"/>
                </a:lnTo>
                <a:lnTo>
                  <a:pt x="326" y="258"/>
                </a:lnTo>
                <a:close/>
              </a:path>
            </a:pathLst>
          </a:custGeom>
          <a:solidFill>
            <a:sysClr val="window" lastClr="FFFFFF"/>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grpSp>
        <p:nvGrpSpPr>
          <p:cNvPr id="386" name="Group 385"/>
          <p:cNvGrpSpPr/>
          <p:nvPr/>
        </p:nvGrpSpPr>
        <p:grpSpPr>
          <a:xfrm>
            <a:off x="10841132" y="3081487"/>
            <a:ext cx="186521" cy="186521"/>
            <a:chOff x="7394194" y="5568250"/>
            <a:chExt cx="115187" cy="73844"/>
          </a:xfrm>
        </p:grpSpPr>
        <p:sp>
          <p:nvSpPr>
            <p:cNvPr id="387" name="Flowchart: Delay 170"/>
            <p:cNvSpPr/>
            <p:nvPr/>
          </p:nvSpPr>
          <p:spPr bwMode="auto">
            <a:xfrm rot="16200000">
              <a:off x="7414866" y="5547578"/>
              <a:ext cx="73844" cy="115187"/>
            </a:xfrm>
            <a:custGeom>
              <a:avLst/>
              <a:gdLst/>
              <a:ahLst/>
              <a:cxnLst/>
              <a:rect l="l" t="t" r="r" b="b"/>
              <a:pathLst>
                <a:path w="89351" h="126706">
                  <a:moveTo>
                    <a:pt x="89351" y="63353"/>
                  </a:moveTo>
                  <a:cubicBezTo>
                    <a:pt x="89351" y="98342"/>
                    <a:pt x="68565" y="126706"/>
                    <a:pt x="42925" y="126706"/>
                  </a:cubicBezTo>
                  <a:lnTo>
                    <a:pt x="0" y="126706"/>
                  </a:lnTo>
                  <a:lnTo>
                    <a:pt x="4211" y="123274"/>
                  </a:lnTo>
                  <a:lnTo>
                    <a:pt x="11730" y="117032"/>
                  </a:lnTo>
                  <a:lnTo>
                    <a:pt x="17368" y="109542"/>
                  </a:lnTo>
                  <a:lnTo>
                    <a:pt x="22381" y="101427"/>
                  </a:lnTo>
                  <a:lnTo>
                    <a:pt x="26140" y="93313"/>
                  </a:lnTo>
                  <a:lnTo>
                    <a:pt x="29273" y="84574"/>
                  </a:lnTo>
                  <a:lnTo>
                    <a:pt x="31152" y="75212"/>
                  </a:lnTo>
                  <a:lnTo>
                    <a:pt x="31779" y="65225"/>
                  </a:lnTo>
                  <a:lnTo>
                    <a:pt x="31152" y="55862"/>
                  </a:lnTo>
                  <a:lnTo>
                    <a:pt x="28646" y="45251"/>
                  </a:lnTo>
                  <a:lnTo>
                    <a:pt x="28020" y="39633"/>
                  </a:lnTo>
                  <a:lnTo>
                    <a:pt x="26140" y="34016"/>
                  </a:lnTo>
                  <a:lnTo>
                    <a:pt x="21128" y="24029"/>
                  </a:lnTo>
                  <a:lnTo>
                    <a:pt x="15489" y="14666"/>
                  </a:lnTo>
                  <a:lnTo>
                    <a:pt x="7344" y="6552"/>
                  </a:lnTo>
                  <a:lnTo>
                    <a:pt x="219" y="0"/>
                  </a:lnTo>
                  <a:lnTo>
                    <a:pt x="42925" y="0"/>
                  </a:lnTo>
                  <a:cubicBezTo>
                    <a:pt x="68565" y="0"/>
                    <a:pt x="89351" y="28364"/>
                    <a:pt x="89351" y="63353"/>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cs typeface="Arial" charset="0"/>
              </a:endParaRPr>
            </a:p>
          </p:txBody>
        </p:sp>
        <p:sp>
          <p:nvSpPr>
            <p:cNvPr id="388" name="Freeform 118"/>
            <p:cNvSpPr>
              <a:spLocks/>
            </p:cNvSpPr>
            <p:nvPr/>
          </p:nvSpPr>
          <p:spPr bwMode="auto">
            <a:xfrm>
              <a:off x="7431865" y="5573586"/>
              <a:ext cx="39846" cy="39846"/>
            </a:xfrm>
            <a:custGeom>
              <a:avLst/>
              <a:gdLst>
                <a:gd name="T0" fmla="*/ 284 w 420"/>
                <a:gd name="T1" fmla="*/ 139 h 418"/>
                <a:gd name="T2" fmla="*/ 284 w 420"/>
                <a:gd name="T3" fmla="*/ 42 h 418"/>
                <a:gd name="T4" fmla="*/ 282 w 420"/>
                <a:gd name="T5" fmla="*/ 26 h 418"/>
                <a:gd name="T6" fmla="*/ 275 w 420"/>
                <a:gd name="T7" fmla="*/ 13 h 418"/>
                <a:gd name="T8" fmla="*/ 265 w 420"/>
                <a:gd name="T9" fmla="*/ 2 h 418"/>
                <a:gd name="T10" fmla="*/ 253 w 420"/>
                <a:gd name="T11" fmla="*/ 0 h 418"/>
                <a:gd name="T12" fmla="*/ 167 w 420"/>
                <a:gd name="T13" fmla="*/ 0 h 418"/>
                <a:gd name="T14" fmla="*/ 155 w 420"/>
                <a:gd name="T15" fmla="*/ 2 h 418"/>
                <a:gd name="T16" fmla="*/ 145 w 420"/>
                <a:gd name="T17" fmla="*/ 13 h 418"/>
                <a:gd name="T18" fmla="*/ 138 w 420"/>
                <a:gd name="T19" fmla="*/ 26 h 418"/>
                <a:gd name="T20" fmla="*/ 136 w 420"/>
                <a:gd name="T21" fmla="*/ 42 h 418"/>
                <a:gd name="T22" fmla="*/ 44 w 420"/>
                <a:gd name="T23" fmla="*/ 139 h 418"/>
                <a:gd name="T24" fmla="*/ 35 w 420"/>
                <a:gd name="T25" fmla="*/ 141 h 418"/>
                <a:gd name="T26" fmla="*/ 19 w 420"/>
                <a:gd name="T27" fmla="*/ 144 h 418"/>
                <a:gd name="T28" fmla="*/ 8 w 420"/>
                <a:gd name="T29" fmla="*/ 152 h 418"/>
                <a:gd name="T30" fmla="*/ 1 w 420"/>
                <a:gd name="T31" fmla="*/ 163 h 418"/>
                <a:gd name="T32" fmla="*/ 0 w 420"/>
                <a:gd name="T33" fmla="*/ 249 h 418"/>
                <a:gd name="T34" fmla="*/ 1 w 420"/>
                <a:gd name="T35" fmla="*/ 254 h 418"/>
                <a:gd name="T36" fmla="*/ 8 w 420"/>
                <a:gd name="T37" fmla="*/ 265 h 418"/>
                <a:gd name="T38" fmla="*/ 19 w 420"/>
                <a:gd name="T39" fmla="*/ 272 h 418"/>
                <a:gd name="T40" fmla="*/ 35 w 420"/>
                <a:gd name="T41" fmla="*/ 277 h 418"/>
                <a:gd name="T42" fmla="*/ 136 w 420"/>
                <a:gd name="T43" fmla="*/ 277 h 418"/>
                <a:gd name="T44" fmla="*/ 136 w 420"/>
                <a:gd name="T45" fmla="*/ 376 h 418"/>
                <a:gd name="T46" fmla="*/ 138 w 420"/>
                <a:gd name="T47" fmla="*/ 392 h 418"/>
                <a:gd name="T48" fmla="*/ 145 w 420"/>
                <a:gd name="T49" fmla="*/ 405 h 418"/>
                <a:gd name="T50" fmla="*/ 155 w 420"/>
                <a:gd name="T51" fmla="*/ 414 h 418"/>
                <a:gd name="T52" fmla="*/ 167 w 420"/>
                <a:gd name="T53" fmla="*/ 418 h 418"/>
                <a:gd name="T54" fmla="*/ 253 w 420"/>
                <a:gd name="T55" fmla="*/ 418 h 418"/>
                <a:gd name="T56" fmla="*/ 265 w 420"/>
                <a:gd name="T57" fmla="*/ 414 h 418"/>
                <a:gd name="T58" fmla="*/ 275 w 420"/>
                <a:gd name="T59" fmla="*/ 405 h 418"/>
                <a:gd name="T60" fmla="*/ 282 w 420"/>
                <a:gd name="T61" fmla="*/ 392 h 418"/>
                <a:gd name="T62" fmla="*/ 284 w 420"/>
                <a:gd name="T63" fmla="*/ 376 h 418"/>
                <a:gd name="T64" fmla="*/ 376 w 420"/>
                <a:gd name="T65" fmla="*/ 277 h 418"/>
                <a:gd name="T66" fmla="*/ 385 w 420"/>
                <a:gd name="T67" fmla="*/ 277 h 418"/>
                <a:gd name="T68" fmla="*/ 400 w 420"/>
                <a:gd name="T69" fmla="*/ 272 h 418"/>
                <a:gd name="T70" fmla="*/ 412 w 420"/>
                <a:gd name="T71" fmla="*/ 265 h 418"/>
                <a:gd name="T72" fmla="*/ 418 w 420"/>
                <a:gd name="T73" fmla="*/ 254 h 418"/>
                <a:gd name="T74" fmla="*/ 420 w 420"/>
                <a:gd name="T75" fmla="*/ 169 h 418"/>
                <a:gd name="T76" fmla="*/ 418 w 420"/>
                <a:gd name="T77" fmla="*/ 163 h 418"/>
                <a:gd name="T78" fmla="*/ 412 w 420"/>
                <a:gd name="T79" fmla="*/ 152 h 418"/>
                <a:gd name="T80" fmla="*/ 400 w 420"/>
                <a:gd name="T81" fmla="*/ 144 h 418"/>
                <a:gd name="T82" fmla="*/ 385 w 420"/>
                <a:gd name="T83" fmla="*/ 141 h 418"/>
                <a:gd name="T84" fmla="*/ 376 w 420"/>
                <a:gd name="T85" fmla="*/ 13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0" h="418">
                  <a:moveTo>
                    <a:pt x="376" y="139"/>
                  </a:moveTo>
                  <a:lnTo>
                    <a:pt x="284" y="139"/>
                  </a:lnTo>
                  <a:lnTo>
                    <a:pt x="284" y="42"/>
                  </a:lnTo>
                  <a:lnTo>
                    <a:pt x="284" y="42"/>
                  </a:lnTo>
                  <a:lnTo>
                    <a:pt x="283" y="33"/>
                  </a:lnTo>
                  <a:lnTo>
                    <a:pt x="282" y="26"/>
                  </a:lnTo>
                  <a:lnTo>
                    <a:pt x="279" y="18"/>
                  </a:lnTo>
                  <a:lnTo>
                    <a:pt x="275" y="13"/>
                  </a:lnTo>
                  <a:lnTo>
                    <a:pt x="270" y="6"/>
                  </a:lnTo>
                  <a:lnTo>
                    <a:pt x="265" y="2"/>
                  </a:lnTo>
                  <a:lnTo>
                    <a:pt x="260" y="0"/>
                  </a:lnTo>
                  <a:lnTo>
                    <a:pt x="253" y="0"/>
                  </a:lnTo>
                  <a:lnTo>
                    <a:pt x="167" y="0"/>
                  </a:lnTo>
                  <a:lnTo>
                    <a:pt x="167" y="0"/>
                  </a:lnTo>
                  <a:lnTo>
                    <a:pt x="161" y="0"/>
                  </a:lnTo>
                  <a:lnTo>
                    <a:pt x="155" y="2"/>
                  </a:lnTo>
                  <a:lnTo>
                    <a:pt x="150" y="6"/>
                  </a:lnTo>
                  <a:lnTo>
                    <a:pt x="145" y="13"/>
                  </a:lnTo>
                  <a:lnTo>
                    <a:pt x="141" y="18"/>
                  </a:lnTo>
                  <a:lnTo>
                    <a:pt x="138" y="26"/>
                  </a:lnTo>
                  <a:lnTo>
                    <a:pt x="137" y="33"/>
                  </a:lnTo>
                  <a:lnTo>
                    <a:pt x="136" y="42"/>
                  </a:lnTo>
                  <a:lnTo>
                    <a:pt x="136" y="139"/>
                  </a:lnTo>
                  <a:lnTo>
                    <a:pt x="44" y="139"/>
                  </a:lnTo>
                  <a:lnTo>
                    <a:pt x="44" y="139"/>
                  </a:lnTo>
                  <a:lnTo>
                    <a:pt x="35" y="141"/>
                  </a:lnTo>
                  <a:lnTo>
                    <a:pt x="27" y="142"/>
                  </a:lnTo>
                  <a:lnTo>
                    <a:pt x="19" y="144"/>
                  </a:lnTo>
                  <a:lnTo>
                    <a:pt x="13" y="148"/>
                  </a:lnTo>
                  <a:lnTo>
                    <a:pt x="8" y="152"/>
                  </a:lnTo>
                  <a:lnTo>
                    <a:pt x="4" y="157"/>
                  </a:lnTo>
                  <a:lnTo>
                    <a:pt x="1" y="163"/>
                  </a:lnTo>
                  <a:lnTo>
                    <a:pt x="0" y="169"/>
                  </a:lnTo>
                  <a:lnTo>
                    <a:pt x="0" y="249"/>
                  </a:lnTo>
                  <a:lnTo>
                    <a:pt x="0" y="249"/>
                  </a:lnTo>
                  <a:lnTo>
                    <a:pt x="1" y="254"/>
                  </a:lnTo>
                  <a:lnTo>
                    <a:pt x="4" y="261"/>
                  </a:lnTo>
                  <a:lnTo>
                    <a:pt x="8" y="265"/>
                  </a:lnTo>
                  <a:lnTo>
                    <a:pt x="13" y="270"/>
                  </a:lnTo>
                  <a:lnTo>
                    <a:pt x="19" y="272"/>
                  </a:lnTo>
                  <a:lnTo>
                    <a:pt x="27" y="276"/>
                  </a:lnTo>
                  <a:lnTo>
                    <a:pt x="35" y="277"/>
                  </a:lnTo>
                  <a:lnTo>
                    <a:pt x="44" y="277"/>
                  </a:lnTo>
                  <a:lnTo>
                    <a:pt x="136" y="277"/>
                  </a:lnTo>
                  <a:lnTo>
                    <a:pt x="136" y="376"/>
                  </a:lnTo>
                  <a:lnTo>
                    <a:pt x="136" y="376"/>
                  </a:lnTo>
                  <a:lnTo>
                    <a:pt x="137" y="383"/>
                  </a:lnTo>
                  <a:lnTo>
                    <a:pt x="138" y="392"/>
                  </a:lnTo>
                  <a:lnTo>
                    <a:pt x="141" y="399"/>
                  </a:lnTo>
                  <a:lnTo>
                    <a:pt x="145" y="405"/>
                  </a:lnTo>
                  <a:lnTo>
                    <a:pt x="150" y="410"/>
                  </a:lnTo>
                  <a:lnTo>
                    <a:pt x="155" y="414"/>
                  </a:lnTo>
                  <a:lnTo>
                    <a:pt x="161" y="417"/>
                  </a:lnTo>
                  <a:lnTo>
                    <a:pt x="167" y="418"/>
                  </a:lnTo>
                  <a:lnTo>
                    <a:pt x="253" y="418"/>
                  </a:lnTo>
                  <a:lnTo>
                    <a:pt x="253" y="418"/>
                  </a:lnTo>
                  <a:lnTo>
                    <a:pt x="260" y="417"/>
                  </a:lnTo>
                  <a:lnTo>
                    <a:pt x="265" y="414"/>
                  </a:lnTo>
                  <a:lnTo>
                    <a:pt x="270" y="410"/>
                  </a:lnTo>
                  <a:lnTo>
                    <a:pt x="275" y="405"/>
                  </a:lnTo>
                  <a:lnTo>
                    <a:pt x="279" y="399"/>
                  </a:lnTo>
                  <a:lnTo>
                    <a:pt x="282" y="392"/>
                  </a:lnTo>
                  <a:lnTo>
                    <a:pt x="283" y="383"/>
                  </a:lnTo>
                  <a:lnTo>
                    <a:pt x="284" y="376"/>
                  </a:lnTo>
                  <a:lnTo>
                    <a:pt x="284" y="277"/>
                  </a:lnTo>
                  <a:lnTo>
                    <a:pt x="376" y="277"/>
                  </a:lnTo>
                  <a:lnTo>
                    <a:pt x="376" y="277"/>
                  </a:lnTo>
                  <a:lnTo>
                    <a:pt x="385" y="277"/>
                  </a:lnTo>
                  <a:lnTo>
                    <a:pt x="393" y="276"/>
                  </a:lnTo>
                  <a:lnTo>
                    <a:pt x="400" y="272"/>
                  </a:lnTo>
                  <a:lnTo>
                    <a:pt x="407" y="270"/>
                  </a:lnTo>
                  <a:lnTo>
                    <a:pt x="412" y="265"/>
                  </a:lnTo>
                  <a:lnTo>
                    <a:pt x="416" y="261"/>
                  </a:lnTo>
                  <a:lnTo>
                    <a:pt x="418" y="254"/>
                  </a:lnTo>
                  <a:lnTo>
                    <a:pt x="420" y="249"/>
                  </a:lnTo>
                  <a:lnTo>
                    <a:pt x="420" y="169"/>
                  </a:lnTo>
                  <a:lnTo>
                    <a:pt x="420" y="169"/>
                  </a:lnTo>
                  <a:lnTo>
                    <a:pt x="418" y="163"/>
                  </a:lnTo>
                  <a:lnTo>
                    <a:pt x="416" y="157"/>
                  </a:lnTo>
                  <a:lnTo>
                    <a:pt x="412" y="152"/>
                  </a:lnTo>
                  <a:lnTo>
                    <a:pt x="407" y="148"/>
                  </a:lnTo>
                  <a:lnTo>
                    <a:pt x="400" y="144"/>
                  </a:lnTo>
                  <a:lnTo>
                    <a:pt x="393" y="142"/>
                  </a:lnTo>
                  <a:lnTo>
                    <a:pt x="385" y="141"/>
                  </a:lnTo>
                  <a:lnTo>
                    <a:pt x="376" y="139"/>
                  </a:lnTo>
                  <a:lnTo>
                    <a:pt x="376" y="139"/>
                  </a:lnTo>
                  <a:close/>
                </a:path>
              </a:pathLst>
            </a:custGeom>
            <a:solidFill>
              <a:srgbClr val="C000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grpSp>
      <p:sp>
        <p:nvSpPr>
          <p:cNvPr id="389" name="Freeform 54"/>
          <p:cNvSpPr>
            <a:spLocks/>
          </p:cNvSpPr>
          <p:nvPr/>
        </p:nvSpPr>
        <p:spPr bwMode="auto">
          <a:xfrm>
            <a:off x="10723803" y="3525205"/>
            <a:ext cx="466302" cy="373041"/>
          </a:xfrm>
          <a:custGeom>
            <a:avLst/>
            <a:gdLst>
              <a:gd name="T0" fmla="*/ 326 w 1760"/>
              <a:gd name="T1" fmla="*/ 1163 h 1200"/>
              <a:gd name="T2" fmla="*/ 343 w 1760"/>
              <a:gd name="T3" fmla="*/ 1052 h 1200"/>
              <a:gd name="T4" fmla="*/ 379 w 1760"/>
              <a:gd name="T5" fmla="*/ 906 h 1200"/>
              <a:gd name="T6" fmla="*/ 415 w 1760"/>
              <a:gd name="T7" fmla="*/ 758 h 1200"/>
              <a:gd name="T8" fmla="*/ 430 w 1760"/>
              <a:gd name="T9" fmla="*/ 647 h 1200"/>
              <a:gd name="T10" fmla="*/ 505 w 1760"/>
              <a:gd name="T11" fmla="*/ 615 h 1200"/>
              <a:gd name="T12" fmla="*/ 499 w 1760"/>
              <a:gd name="T13" fmla="*/ 687 h 1200"/>
              <a:gd name="T14" fmla="*/ 480 w 1760"/>
              <a:gd name="T15" fmla="*/ 797 h 1200"/>
              <a:gd name="T16" fmla="*/ 435 w 1760"/>
              <a:gd name="T17" fmla="*/ 981 h 1200"/>
              <a:gd name="T18" fmla="*/ 410 w 1760"/>
              <a:gd name="T19" fmla="*/ 1092 h 1200"/>
              <a:gd name="T20" fmla="*/ 396 w 1760"/>
              <a:gd name="T21" fmla="*/ 1200 h 1200"/>
              <a:gd name="T22" fmla="*/ 1342 w 1760"/>
              <a:gd name="T23" fmla="*/ 1182 h 1200"/>
              <a:gd name="T24" fmla="*/ 1334 w 1760"/>
              <a:gd name="T25" fmla="*/ 1126 h 1200"/>
              <a:gd name="T26" fmla="*/ 1303 w 1760"/>
              <a:gd name="T27" fmla="*/ 1016 h 1200"/>
              <a:gd name="T28" fmla="*/ 1245 w 1760"/>
              <a:gd name="T29" fmla="*/ 869 h 1200"/>
              <a:gd name="T30" fmla="*/ 1207 w 1760"/>
              <a:gd name="T31" fmla="*/ 759 h 1200"/>
              <a:gd name="T32" fmla="*/ 1190 w 1760"/>
              <a:gd name="T33" fmla="*/ 686 h 1200"/>
              <a:gd name="T34" fmla="*/ 1184 w 1760"/>
              <a:gd name="T35" fmla="*/ 630 h 1200"/>
              <a:gd name="T36" fmla="*/ 1276 w 1760"/>
              <a:gd name="T37" fmla="*/ 612 h 1200"/>
              <a:gd name="T38" fmla="*/ 1278 w 1760"/>
              <a:gd name="T39" fmla="*/ 648 h 1200"/>
              <a:gd name="T40" fmla="*/ 1286 w 1760"/>
              <a:gd name="T41" fmla="*/ 704 h 1200"/>
              <a:gd name="T42" fmla="*/ 1312 w 1760"/>
              <a:gd name="T43" fmla="*/ 796 h 1200"/>
              <a:gd name="T44" fmla="*/ 1354 w 1760"/>
              <a:gd name="T45" fmla="*/ 906 h 1200"/>
              <a:gd name="T46" fmla="*/ 1408 w 1760"/>
              <a:gd name="T47" fmla="*/ 1053 h 1200"/>
              <a:gd name="T48" fmla="*/ 1430 w 1760"/>
              <a:gd name="T49" fmla="*/ 1145 h 1200"/>
              <a:gd name="T50" fmla="*/ 1435 w 1760"/>
              <a:gd name="T51" fmla="*/ 1200 h 1200"/>
              <a:gd name="T52" fmla="*/ 1758 w 1760"/>
              <a:gd name="T53" fmla="*/ 1173 h 1200"/>
              <a:gd name="T54" fmla="*/ 1747 w 1760"/>
              <a:gd name="T55" fmla="*/ 1092 h 1200"/>
              <a:gd name="T56" fmla="*/ 1723 w 1760"/>
              <a:gd name="T57" fmla="*/ 984 h 1200"/>
              <a:gd name="T58" fmla="*/ 1673 w 1760"/>
              <a:gd name="T59" fmla="*/ 823 h 1200"/>
              <a:gd name="T60" fmla="*/ 1596 w 1760"/>
              <a:gd name="T61" fmla="*/ 607 h 1200"/>
              <a:gd name="T62" fmla="*/ 1547 w 1760"/>
              <a:gd name="T63" fmla="*/ 446 h 1200"/>
              <a:gd name="T64" fmla="*/ 1522 w 1760"/>
              <a:gd name="T65" fmla="*/ 340 h 1200"/>
              <a:gd name="T66" fmla="*/ 1514 w 1760"/>
              <a:gd name="T67" fmla="*/ 302 h 1200"/>
              <a:gd name="T68" fmla="*/ 1494 w 1760"/>
              <a:gd name="T69" fmla="*/ 249 h 1200"/>
              <a:gd name="T70" fmla="*/ 1467 w 1760"/>
              <a:gd name="T71" fmla="*/ 201 h 1200"/>
              <a:gd name="T72" fmla="*/ 1432 w 1760"/>
              <a:gd name="T73" fmla="*/ 158 h 1200"/>
              <a:gd name="T74" fmla="*/ 1392 w 1760"/>
              <a:gd name="T75" fmla="*/ 121 h 1200"/>
              <a:gd name="T76" fmla="*/ 1348 w 1760"/>
              <a:gd name="T77" fmla="*/ 88 h 1200"/>
              <a:gd name="T78" fmla="*/ 1299 w 1760"/>
              <a:gd name="T79" fmla="*/ 61 h 1200"/>
              <a:gd name="T80" fmla="*/ 1247 w 1760"/>
              <a:gd name="T81" fmla="*/ 39 h 1200"/>
              <a:gd name="T82" fmla="*/ 1193 w 1760"/>
              <a:gd name="T83" fmla="*/ 22 h 1200"/>
              <a:gd name="T84" fmla="*/ 1138 w 1760"/>
              <a:gd name="T85" fmla="*/ 11 h 1200"/>
              <a:gd name="T86" fmla="*/ 1083 w 1760"/>
              <a:gd name="T87" fmla="*/ 6 h 1200"/>
              <a:gd name="T88" fmla="*/ 907 w 1760"/>
              <a:gd name="T89" fmla="*/ 0 h 1200"/>
              <a:gd name="T90" fmla="*/ 754 w 1760"/>
              <a:gd name="T91" fmla="*/ 2 h 1200"/>
              <a:gd name="T92" fmla="*/ 633 w 1760"/>
              <a:gd name="T93" fmla="*/ 3 h 1200"/>
              <a:gd name="T94" fmla="*/ 532 w 1760"/>
              <a:gd name="T95" fmla="*/ 15 h 1200"/>
              <a:gd name="T96" fmla="*/ 471 w 1760"/>
              <a:gd name="T97" fmla="*/ 30 h 1200"/>
              <a:gd name="T98" fmla="*/ 413 w 1760"/>
              <a:gd name="T99" fmla="*/ 50 h 1200"/>
              <a:gd name="T100" fmla="*/ 358 w 1760"/>
              <a:gd name="T101" fmla="*/ 78 h 1200"/>
              <a:gd name="T102" fmla="*/ 307 w 1760"/>
              <a:gd name="T103" fmla="*/ 110 h 1200"/>
              <a:gd name="T104" fmla="*/ 264 w 1760"/>
              <a:gd name="T105" fmla="*/ 149 h 1200"/>
              <a:gd name="T106" fmla="*/ 226 w 1760"/>
              <a:gd name="T107" fmla="*/ 196 h 1200"/>
              <a:gd name="T108" fmla="*/ 198 w 1760"/>
              <a:gd name="T109" fmla="*/ 248 h 1200"/>
              <a:gd name="T110" fmla="*/ 181 w 1760"/>
              <a:gd name="T111" fmla="*/ 309 h 1200"/>
              <a:gd name="T112" fmla="*/ 169 w 1760"/>
              <a:gd name="T113" fmla="*/ 384 h 1200"/>
              <a:gd name="T114" fmla="*/ 135 w 1760"/>
              <a:gd name="T115" fmla="*/ 547 h 1200"/>
              <a:gd name="T116" fmla="*/ 80 w 1760"/>
              <a:gd name="T117" fmla="*/ 764 h 1200"/>
              <a:gd name="T118" fmla="*/ 39 w 1760"/>
              <a:gd name="T119" fmla="*/ 928 h 1200"/>
              <a:gd name="T120" fmla="*/ 10 w 1760"/>
              <a:gd name="T121" fmla="*/ 1091 h 1200"/>
              <a:gd name="T122" fmla="*/ 0 w 1760"/>
              <a:gd name="T123"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1200">
                <a:moveTo>
                  <a:pt x="323" y="1200"/>
                </a:moveTo>
                <a:lnTo>
                  <a:pt x="323" y="1200"/>
                </a:lnTo>
                <a:lnTo>
                  <a:pt x="326" y="1163"/>
                </a:lnTo>
                <a:lnTo>
                  <a:pt x="330" y="1126"/>
                </a:lnTo>
                <a:lnTo>
                  <a:pt x="336" y="1089"/>
                </a:lnTo>
                <a:lnTo>
                  <a:pt x="343" y="1052"/>
                </a:lnTo>
                <a:lnTo>
                  <a:pt x="351" y="1015"/>
                </a:lnTo>
                <a:lnTo>
                  <a:pt x="360" y="978"/>
                </a:lnTo>
                <a:lnTo>
                  <a:pt x="379" y="906"/>
                </a:lnTo>
                <a:lnTo>
                  <a:pt x="398" y="832"/>
                </a:lnTo>
                <a:lnTo>
                  <a:pt x="407" y="795"/>
                </a:lnTo>
                <a:lnTo>
                  <a:pt x="415" y="758"/>
                </a:lnTo>
                <a:lnTo>
                  <a:pt x="422" y="721"/>
                </a:lnTo>
                <a:lnTo>
                  <a:pt x="427" y="684"/>
                </a:lnTo>
                <a:lnTo>
                  <a:pt x="430" y="647"/>
                </a:lnTo>
                <a:lnTo>
                  <a:pt x="432" y="610"/>
                </a:lnTo>
                <a:lnTo>
                  <a:pt x="432" y="610"/>
                </a:lnTo>
                <a:lnTo>
                  <a:pt x="505" y="615"/>
                </a:lnTo>
                <a:lnTo>
                  <a:pt x="505" y="615"/>
                </a:lnTo>
                <a:lnTo>
                  <a:pt x="503" y="651"/>
                </a:lnTo>
                <a:lnTo>
                  <a:pt x="499" y="687"/>
                </a:lnTo>
                <a:lnTo>
                  <a:pt x="494" y="723"/>
                </a:lnTo>
                <a:lnTo>
                  <a:pt x="487" y="759"/>
                </a:lnTo>
                <a:lnTo>
                  <a:pt x="480" y="797"/>
                </a:lnTo>
                <a:lnTo>
                  <a:pt x="472" y="833"/>
                </a:lnTo>
                <a:lnTo>
                  <a:pt x="453" y="908"/>
                </a:lnTo>
                <a:lnTo>
                  <a:pt x="435" y="981"/>
                </a:lnTo>
                <a:lnTo>
                  <a:pt x="426" y="1018"/>
                </a:lnTo>
                <a:lnTo>
                  <a:pt x="418" y="1055"/>
                </a:lnTo>
                <a:lnTo>
                  <a:pt x="410" y="1092"/>
                </a:lnTo>
                <a:lnTo>
                  <a:pt x="404" y="1128"/>
                </a:lnTo>
                <a:lnTo>
                  <a:pt x="399" y="1165"/>
                </a:lnTo>
                <a:lnTo>
                  <a:pt x="396" y="1200"/>
                </a:lnTo>
                <a:lnTo>
                  <a:pt x="1344" y="1200"/>
                </a:lnTo>
                <a:lnTo>
                  <a:pt x="1344" y="1200"/>
                </a:lnTo>
                <a:lnTo>
                  <a:pt x="1342" y="1182"/>
                </a:lnTo>
                <a:lnTo>
                  <a:pt x="1340" y="1163"/>
                </a:lnTo>
                <a:lnTo>
                  <a:pt x="1337" y="1145"/>
                </a:lnTo>
                <a:lnTo>
                  <a:pt x="1334" y="1126"/>
                </a:lnTo>
                <a:lnTo>
                  <a:pt x="1326" y="1090"/>
                </a:lnTo>
                <a:lnTo>
                  <a:pt x="1315" y="1053"/>
                </a:lnTo>
                <a:lnTo>
                  <a:pt x="1303" y="1016"/>
                </a:lnTo>
                <a:lnTo>
                  <a:pt x="1290" y="979"/>
                </a:lnTo>
                <a:lnTo>
                  <a:pt x="1261" y="906"/>
                </a:lnTo>
                <a:lnTo>
                  <a:pt x="1245" y="869"/>
                </a:lnTo>
                <a:lnTo>
                  <a:pt x="1232" y="832"/>
                </a:lnTo>
                <a:lnTo>
                  <a:pt x="1219" y="796"/>
                </a:lnTo>
                <a:lnTo>
                  <a:pt x="1207" y="759"/>
                </a:lnTo>
                <a:lnTo>
                  <a:pt x="1197" y="722"/>
                </a:lnTo>
                <a:lnTo>
                  <a:pt x="1193" y="704"/>
                </a:lnTo>
                <a:lnTo>
                  <a:pt x="1190" y="686"/>
                </a:lnTo>
                <a:lnTo>
                  <a:pt x="1187" y="667"/>
                </a:lnTo>
                <a:lnTo>
                  <a:pt x="1185" y="648"/>
                </a:lnTo>
                <a:lnTo>
                  <a:pt x="1184" y="630"/>
                </a:lnTo>
                <a:lnTo>
                  <a:pt x="1183" y="612"/>
                </a:lnTo>
                <a:lnTo>
                  <a:pt x="1183" y="612"/>
                </a:lnTo>
                <a:lnTo>
                  <a:pt x="1276" y="612"/>
                </a:lnTo>
                <a:lnTo>
                  <a:pt x="1276" y="612"/>
                </a:lnTo>
                <a:lnTo>
                  <a:pt x="1277" y="630"/>
                </a:lnTo>
                <a:lnTo>
                  <a:pt x="1278" y="648"/>
                </a:lnTo>
                <a:lnTo>
                  <a:pt x="1280" y="667"/>
                </a:lnTo>
                <a:lnTo>
                  <a:pt x="1283" y="686"/>
                </a:lnTo>
                <a:lnTo>
                  <a:pt x="1286" y="704"/>
                </a:lnTo>
                <a:lnTo>
                  <a:pt x="1290" y="722"/>
                </a:lnTo>
                <a:lnTo>
                  <a:pt x="1300" y="759"/>
                </a:lnTo>
                <a:lnTo>
                  <a:pt x="1312" y="796"/>
                </a:lnTo>
                <a:lnTo>
                  <a:pt x="1324" y="832"/>
                </a:lnTo>
                <a:lnTo>
                  <a:pt x="1338" y="869"/>
                </a:lnTo>
                <a:lnTo>
                  <a:pt x="1354" y="906"/>
                </a:lnTo>
                <a:lnTo>
                  <a:pt x="1383" y="979"/>
                </a:lnTo>
                <a:lnTo>
                  <a:pt x="1396" y="1016"/>
                </a:lnTo>
                <a:lnTo>
                  <a:pt x="1408" y="1053"/>
                </a:lnTo>
                <a:lnTo>
                  <a:pt x="1418" y="1090"/>
                </a:lnTo>
                <a:lnTo>
                  <a:pt x="1427" y="1126"/>
                </a:lnTo>
                <a:lnTo>
                  <a:pt x="1430" y="1145"/>
                </a:lnTo>
                <a:lnTo>
                  <a:pt x="1433" y="1163"/>
                </a:lnTo>
                <a:lnTo>
                  <a:pt x="1434" y="1182"/>
                </a:lnTo>
                <a:lnTo>
                  <a:pt x="1435" y="1200"/>
                </a:lnTo>
                <a:lnTo>
                  <a:pt x="1760" y="1200"/>
                </a:lnTo>
                <a:lnTo>
                  <a:pt x="1760" y="1200"/>
                </a:lnTo>
                <a:lnTo>
                  <a:pt x="1758" y="1173"/>
                </a:lnTo>
                <a:lnTo>
                  <a:pt x="1755" y="1147"/>
                </a:lnTo>
                <a:lnTo>
                  <a:pt x="1752" y="1119"/>
                </a:lnTo>
                <a:lnTo>
                  <a:pt x="1747" y="1092"/>
                </a:lnTo>
                <a:lnTo>
                  <a:pt x="1742" y="1065"/>
                </a:lnTo>
                <a:lnTo>
                  <a:pt x="1736" y="1039"/>
                </a:lnTo>
                <a:lnTo>
                  <a:pt x="1723" y="984"/>
                </a:lnTo>
                <a:lnTo>
                  <a:pt x="1707" y="931"/>
                </a:lnTo>
                <a:lnTo>
                  <a:pt x="1690" y="876"/>
                </a:lnTo>
                <a:lnTo>
                  <a:pt x="1673" y="823"/>
                </a:lnTo>
                <a:lnTo>
                  <a:pt x="1654" y="768"/>
                </a:lnTo>
                <a:lnTo>
                  <a:pt x="1615" y="661"/>
                </a:lnTo>
                <a:lnTo>
                  <a:pt x="1596" y="607"/>
                </a:lnTo>
                <a:lnTo>
                  <a:pt x="1578" y="554"/>
                </a:lnTo>
                <a:lnTo>
                  <a:pt x="1562" y="499"/>
                </a:lnTo>
                <a:lnTo>
                  <a:pt x="1547" y="446"/>
                </a:lnTo>
                <a:lnTo>
                  <a:pt x="1534" y="393"/>
                </a:lnTo>
                <a:lnTo>
                  <a:pt x="1527" y="366"/>
                </a:lnTo>
                <a:lnTo>
                  <a:pt x="1522" y="340"/>
                </a:lnTo>
                <a:lnTo>
                  <a:pt x="1522" y="340"/>
                </a:lnTo>
                <a:lnTo>
                  <a:pt x="1518" y="321"/>
                </a:lnTo>
                <a:lnTo>
                  <a:pt x="1514" y="302"/>
                </a:lnTo>
                <a:lnTo>
                  <a:pt x="1508" y="283"/>
                </a:lnTo>
                <a:lnTo>
                  <a:pt x="1501" y="266"/>
                </a:lnTo>
                <a:lnTo>
                  <a:pt x="1494" y="249"/>
                </a:lnTo>
                <a:lnTo>
                  <a:pt x="1486" y="232"/>
                </a:lnTo>
                <a:lnTo>
                  <a:pt x="1477" y="217"/>
                </a:lnTo>
                <a:lnTo>
                  <a:pt x="1467" y="201"/>
                </a:lnTo>
                <a:lnTo>
                  <a:pt x="1456" y="187"/>
                </a:lnTo>
                <a:lnTo>
                  <a:pt x="1445" y="171"/>
                </a:lnTo>
                <a:lnTo>
                  <a:pt x="1432" y="158"/>
                </a:lnTo>
                <a:lnTo>
                  <a:pt x="1419" y="145"/>
                </a:lnTo>
                <a:lnTo>
                  <a:pt x="1406" y="132"/>
                </a:lnTo>
                <a:lnTo>
                  <a:pt x="1392" y="121"/>
                </a:lnTo>
                <a:lnTo>
                  <a:pt x="1378" y="109"/>
                </a:lnTo>
                <a:lnTo>
                  <a:pt x="1363" y="98"/>
                </a:lnTo>
                <a:lnTo>
                  <a:pt x="1348" y="88"/>
                </a:lnTo>
                <a:lnTo>
                  <a:pt x="1331" y="79"/>
                </a:lnTo>
                <a:lnTo>
                  <a:pt x="1315" y="70"/>
                </a:lnTo>
                <a:lnTo>
                  <a:pt x="1299" y="61"/>
                </a:lnTo>
                <a:lnTo>
                  <a:pt x="1282" y="52"/>
                </a:lnTo>
                <a:lnTo>
                  <a:pt x="1265" y="45"/>
                </a:lnTo>
                <a:lnTo>
                  <a:pt x="1247" y="39"/>
                </a:lnTo>
                <a:lnTo>
                  <a:pt x="1229" y="33"/>
                </a:lnTo>
                <a:lnTo>
                  <a:pt x="1211" y="27"/>
                </a:lnTo>
                <a:lnTo>
                  <a:pt x="1193" y="22"/>
                </a:lnTo>
                <a:lnTo>
                  <a:pt x="1175" y="18"/>
                </a:lnTo>
                <a:lnTo>
                  <a:pt x="1156" y="14"/>
                </a:lnTo>
                <a:lnTo>
                  <a:pt x="1138" y="11"/>
                </a:lnTo>
                <a:lnTo>
                  <a:pt x="1119" y="9"/>
                </a:lnTo>
                <a:lnTo>
                  <a:pt x="1101" y="7"/>
                </a:lnTo>
                <a:lnTo>
                  <a:pt x="1083" y="6"/>
                </a:lnTo>
                <a:lnTo>
                  <a:pt x="1083" y="6"/>
                </a:lnTo>
                <a:lnTo>
                  <a:pt x="945" y="1"/>
                </a:lnTo>
                <a:lnTo>
                  <a:pt x="907" y="0"/>
                </a:lnTo>
                <a:lnTo>
                  <a:pt x="877" y="0"/>
                </a:lnTo>
                <a:lnTo>
                  <a:pt x="810" y="1"/>
                </a:lnTo>
                <a:lnTo>
                  <a:pt x="754" y="2"/>
                </a:lnTo>
                <a:lnTo>
                  <a:pt x="672" y="2"/>
                </a:lnTo>
                <a:lnTo>
                  <a:pt x="672" y="2"/>
                </a:lnTo>
                <a:lnTo>
                  <a:pt x="633" y="3"/>
                </a:lnTo>
                <a:lnTo>
                  <a:pt x="592" y="6"/>
                </a:lnTo>
                <a:lnTo>
                  <a:pt x="552" y="12"/>
                </a:lnTo>
                <a:lnTo>
                  <a:pt x="532" y="15"/>
                </a:lnTo>
                <a:lnTo>
                  <a:pt x="512" y="20"/>
                </a:lnTo>
                <a:lnTo>
                  <a:pt x="491" y="24"/>
                </a:lnTo>
                <a:lnTo>
                  <a:pt x="471" y="30"/>
                </a:lnTo>
                <a:lnTo>
                  <a:pt x="452" y="36"/>
                </a:lnTo>
                <a:lnTo>
                  <a:pt x="433" y="43"/>
                </a:lnTo>
                <a:lnTo>
                  <a:pt x="413" y="50"/>
                </a:lnTo>
                <a:lnTo>
                  <a:pt x="394" y="59"/>
                </a:lnTo>
                <a:lnTo>
                  <a:pt x="376" y="68"/>
                </a:lnTo>
                <a:lnTo>
                  <a:pt x="358" y="78"/>
                </a:lnTo>
                <a:lnTo>
                  <a:pt x="341" y="88"/>
                </a:lnTo>
                <a:lnTo>
                  <a:pt x="323" y="99"/>
                </a:lnTo>
                <a:lnTo>
                  <a:pt x="307" y="110"/>
                </a:lnTo>
                <a:lnTo>
                  <a:pt x="292" y="123"/>
                </a:lnTo>
                <a:lnTo>
                  <a:pt x="277" y="136"/>
                </a:lnTo>
                <a:lnTo>
                  <a:pt x="264" y="149"/>
                </a:lnTo>
                <a:lnTo>
                  <a:pt x="251" y="164"/>
                </a:lnTo>
                <a:lnTo>
                  <a:pt x="238" y="179"/>
                </a:lnTo>
                <a:lnTo>
                  <a:pt x="226" y="196"/>
                </a:lnTo>
                <a:lnTo>
                  <a:pt x="216" y="212"/>
                </a:lnTo>
                <a:lnTo>
                  <a:pt x="207" y="230"/>
                </a:lnTo>
                <a:lnTo>
                  <a:pt x="198" y="248"/>
                </a:lnTo>
                <a:lnTo>
                  <a:pt x="191" y="267"/>
                </a:lnTo>
                <a:lnTo>
                  <a:pt x="186" y="287"/>
                </a:lnTo>
                <a:lnTo>
                  <a:pt x="181" y="309"/>
                </a:lnTo>
                <a:lnTo>
                  <a:pt x="177" y="330"/>
                </a:lnTo>
                <a:lnTo>
                  <a:pt x="177" y="330"/>
                </a:lnTo>
                <a:lnTo>
                  <a:pt x="169" y="384"/>
                </a:lnTo>
                <a:lnTo>
                  <a:pt x="160" y="438"/>
                </a:lnTo>
                <a:lnTo>
                  <a:pt x="148" y="492"/>
                </a:lnTo>
                <a:lnTo>
                  <a:pt x="135" y="547"/>
                </a:lnTo>
                <a:lnTo>
                  <a:pt x="122" y="601"/>
                </a:lnTo>
                <a:lnTo>
                  <a:pt x="108" y="655"/>
                </a:lnTo>
                <a:lnTo>
                  <a:pt x="80" y="764"/>
                </a:lnTo>
                <a:lnTo>
                  <a:pt x="66" y="819"/>
                </a:lnTo>
                <a:lnTo>
                  <a:pt x="53" y="873"/>
                </a:lnTo>
                <a:lnTo>
                  <a:pt x="39" y="928"/>
                </a:lnTo>
                <a:lnTo>
                  <a:pt x="28" y="982"/>
                </a:lnTo>
                <a:lnTo>
                  <a:pt x="18" y="1037"/>
                </a:lnTo>
                <a:lnTo>
                  <a:pt x="10" y="1091"/>
                </a:lnTo>
                <a:lnTo>
                  <a:pt x="4" y="1146"/>
                </a:lnTo>
                <a:lnTo>
                  <a:pt x="2" y="1173"/>
                </a:lnTo>
                <a:lnTo>
                  <a:pt x="0" y="1200"/>
                </a:lnTo>
                <a:lnTo>
                  <a:pt x="323" y="1200"/>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endParaRPr>
          </a:p>
        </p:txBody>
      </p:sp>
      <p:sp>
        <p:nvSpPr>
          <p:cNvPr id="390" name="Striped Right Arrow 389"/>
          <p:cNvSpPr/>
          <p:nvPr/>
        </p:nvSpPr>
        <p:spPr>
          <a:xfrm>
            <a:off x="6680327" y="3536308"/>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391" name="Group 390"/>
          <p:cNvGrpSpPr/>
          <p:nvPr/>
        </p:nvGrpSpPr>
        <p:grpSpPr>
          <a:xfrm rot="13286521">
            <a:off x="9610175" y="2677431"/>
            <a:ext cx="274281" cy="365708"/>
            <a:chOff x="2687372" y="3149601"/>
            <a:chExt cx="81465" cy="132564"/>
          </a:xfrm>
          <a:solidFill>
            <a:sysClr val="window" lastClr="FFFFFF"/>
          </a:solidFill>
        </p:grpSpPr>
        <p:sp>
          <p:nvSpPr>
            <p:cNvPr id="392" name="Freeform 391"/>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93" name="Freeform 392"/>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94" name="Freeform 393"/>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95" name="Freeform 394"/>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96" name="Freeform 395"/>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97" name="Freeform 396"/>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spTree>
    <p:extLst>
      <p:ext uri="{BB962C8B-B14F-4D97-AF65-F5344CB8AC3E}">
        <p14:creationId xmlns:p14="http://schemas.microsoft.com/office/powerpoint/2010/main" val="3094511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additive="base">
                                        <p:cTn id="7" dur="500" fill="hold"/>
                                        <p:tgtEl>
                                          <p:spTgt spid="346"/>
                                        </p:tgtEl>
                                        <p:attrNameLst>
                                          <p:attrName>ppt_x</p:attrName>
                                        </p:attrNameLst>
                                      </p:cBhvr>
                                      <p:tavLst>
                                        <p:tav tm="0">
                                          <p:val>
                                            <p:strVal val="#ppt_x"/>
                                          </p:val>
                                        </p:tav>
                                        <p:tav tm="100000">
                                          <p:val>
                                            <p:strVal val="#ppt_x"/>
                                          </p:val>
                                        </p:tav>
                                      </p:tavLst>
                                    </p:anim>
                                    <p:anim calcmode="lin" valueType="num">
                                      <p:cBhvr additive="base">
                                        <p:cTn id="8" dur="500" fill="hold"/>
                                        <p:tgtEl>
                                          <p:spTgt spid="3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8"/>
                                        </p:tgtEl>
                                        <p:attrNameLst>
                                          <p:attrName>style.visibility</p:attrName>
                                        </p:attrNameLst>
                                      </p:cBhvr>
                                      <p:to>
                                        <p:strVal val="visible"/>
                                      </p:to>
                                    </p:set>
                                    <p:anim calcmode="lin" valueType="num">
                                      <p:cBhvr additive="base">
                                        <p:cTn id="11" dur="500" fill="hold"/>
                                        <p:tgtEl>
                                          <p:spTgt spid="338"/>
                                        </p:tgtEl>
                                        <p:attrNameLst>
                                          <p:attrName>ppt_x</p:attrName>
                                        </p:attrNameLst>
                                      </p:cBhvr>
                                      <p:tavLst>
                                        <p:tav tm="0">
                                          <p:val>
                                            <p:strVal val="#ppt_x"/>
                                          </p:val>
                                        </p:tav>
                                        <p:tav tm="100000">
                                          <p:val>
                                            <p:strVal val="#ppt_x"/>
                                          </p:val>
                                        </p:tav>
                                      </p:tavLst>
                                    </p:anim>
                                    <p:anim calcmode="lin" valueType="num">
                                      <p:cBhvr additive="base">
                                        <p:cTn id="12" dur="500" fill="hold"/>
                                        <p:tgtEl>
                                          <p:spTgt spid="3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4"/>
                                        </p:tgtEl>
                                        <p:attrNameLst>
                                          <p:attrName>style.visibility</p:attrName>
                                        </p:attrNameLst>
                                      </p:cBhvr>
                                      <p:to>
                                        <p:strVal val="visible"/>
                                      </p:to>
                                    </p:set>
                                    <p:anim calcmode="lin" valueType="num">
                                      <p:cBhvr additive="base">
                                        <p:cTn id="15" dur="500" fill="hold"/>
                                        <p:tgtEl>
                                          <p:spTgt spid="334"/>
                                        </p:tgtEl>
                                        <p:attrNameLst>
                                          <p:attrName>ppt_x</p:attrName>
                                        </p:attrNameLst>
                                      </p:cBhvr>
                                      <p:tavLst>
                                        <p:tav tm="0">
                                          <p:val>
                                            <p:strVal val="#ppt_x"/>
                                          </p:val>
                                        </p:tav>
                                        <p:tav tm="100000">
                                          <p:val>
                                            <p:strVal val="#ppt_x"/>
                                          </p:val>
                                        </p:tav>
                                      </p:tavLst>
                                    </p:anim>
                                    <p:anim calcmode="lin" valueType="num">
                                      <p:cBhvr additive="base">
                                        <p:cTn id="16" dur="500" fill="hold"/>
                                        <p:tgtEl>
                                          <p:spTgt spid="3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9"/>
                                        </p:tgtEl>
                                        <p:attrNameLst>
                                          <p:attrName>style.visibility</p:attrName>
                                        </p:attrNameLst>
                                      </p:cBhvr>
                                      <p:to>
                                        <p:strVal val="visible"/>
                                      </p:to>
                                    </p:set>
                                    <p:anim calcmode="lin" valueType="num">
                                      <p:cBhvr additive="base">
                                        <p:cTn id="19" dur="500" fill="hold"/>
                                        <p:tgtEl>
                                          <p:spTgt spid="319"/>
                                        </p:tgtEl>
                                        <p:attrNameLst>
                                          <p:attrName>ppt_x</p:attrName>
                                        </p:attrNameLst>
                                      </p:cBhvr>
                                      <p:tavLst>
                                        <p:tav tm="0">
                                          <p:val>
                                            <p:strVal val="#ppt_x"/>
                                          </p:val>
                                        </p:tav>
                                        <p:tav tm="100000">
                                          <p:val>
                                            <p:strVal val="#ppt_x"/>
                                          </p:val>
                                        </p:tav>
                                      </p:tavLst>
                                    </p:anim>
                                    <p:anim calcmode="lin" valueType="num">
                                      <p:cBhvr additive="base">
                                        <p:cTn id="20" dur="500" fill="hold"/>
                                        <p:tgtEl>
                                          <p:spTgt spid="319"/>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1"/>
                                        </p:tgtEl>
                                        <p:attrNameLst>
                                          <p:attrName>style.visibility</p:attrName>
                                        </p:attrNameLst>
                                      </p:cBhvr>
                                      <p:to>
                                        <p:strVal val="visible"/>
                                      </p:to>
                                    </p:set>
                                    <p:anim calcmode="lin" valueType="num">
                                      <p:cBhvr additive="base">
                                        <p:cTn id="23" dur="500" fill="hold"/>
                                        <p:tgtEl>
                                          <p:spTgt spid="331"/>
                                        </p:tgtEl>
                                        <p:attrNameLst>
                                          <p:attrName>ppt_x</p:attrName>
                                        </p:attrNameLst>
                                      </p:cBhvr>
                                      <p:tavLst>
                                        <p:tav tm="0">
                                          <p:val>
                                            <p:strVal val="0-#ppt_w/2"/>
                                          </p:val>
                                        </p:tav>
                                        <p:tav tm="100000">
                                          <p:val>
                                            <p:strVal val="#ppt_x"/>
                                          </p:val>
                                        </p:tav>
                                      </p:tavLst>
                                    </p:anim>
                                    <p:anim calcmode="lin" valueType="num">
                                      <p:cBhvr additive="base">
                                        <p:cTn id="24" dur="500" fill="hold"/>
                                        <p:tgtEl>
                                          <p:spTgt spid="331"/>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6"/>
                                        </p:tgtEl>
                                        <p:attrNameLst>
                                          <p:attrName>style.visibility</p:attrName>
                                        </p:attrNameLst>
                                      </p:cBhvr>
                                      <p:to>
                                        <p:strVal val="visible"/>
                                      </p:to>
                                    </p:set>
                                    <p:anim calcmode="lin" valueType="num">
                                      <p:cBhvr additive="base">
                                        <p:cTn id="27" dur="500" fill="hold"/>
                                        <p:tgtEl>
                                          <p:spTgt spid="326"/>
                                        </p:tgtEl>
                                        <p:attrNameLst>
                                          <p:attrName>ppt_x</p:attrName>
                                        </p:attrNameLst>
                                      </p:cBhvr>
                                      <p:tavLst>
                                        <p:tav tm="0">
                                          <p:val>
                                            <p:strVal val="#ppt_x"/>
                                          </p:val>
                                        </p:tav>
                                        <p:tav tm="100000">
                                          <p:val>
                                            <p:strVal val="#ppt_x"/>
                                          </p:val>
                                        </p:tav>
                                      </p:tavLst>
                                    </p:anim>
                                    <p:anim calcmode="lin" valueType="num">
                                      <p:cBhvr additive="base">
                                        <p:cTn id="28" dur="500" fill="hold"/>
                                        <p:tgtEl>
                                          <p:spTgt spid="3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6"/>
                                        </p:tgtEl>
                                        <p:attrNameLst>
                                          <p:attrName>style.visibility</p:attrName>
                                        </p:attrNameLst>
                                      </p:cBhvr>
                                      <p:to>
                                        <p:strVal val="visible"/>
                                      </p:to>
                                    </p:set>
                                    <p:anim calcmode="lin" valueType="num">
                                      <p:cBhvr additive="base">
                                        <p:cTn id="31" dur="500" fill="hold"/>
                                        <p:tgtEl>
                                          <p:spTgt spid="316"/>
                                        </p:tgtEl>
                                        <p:attrNameLst>
                                          <p:attrName>ppt_x</p:attrName>
                                        </p:attrNameLst>
                                      </p:cBhvr>
                                      <p:tavLst>
                                        <p:tav tm="0">
                                          <p:val>
                                            <p:strVal val="#ppt_x"/>
                                          </p:val>
                                        </p:tav>
                                        <p:tav tm="100000">
                                          <p:val>
                                            <p:strVal val="#ppt_x"/>
                                          </p:val>
                                        </p:tav>
                                      </p:tavLst>
                                    </p:anim>
                                    <p:anim calcmode="lin" valueType="num">
                                      <p:cBhvr additive="base">
                                        <p:cTn id="32" dur="500" fill="hold"/>
                                        <p:tgtEl>
                                          <p:spTgt spid="3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7"/>
                                        </p:tgtEl>
                                        <p:attrNameLst>
                                          <p:attrName>style.visibility</p:attrName>
                                        </p:attrNameLst>
                                      </p:cBhvr>
                                      <p:to>
                                        <p:strVal val="visible"/>
                                      </p:to>
                                    </p:set>
                                    <p:anim calcmode="lin" valueType="num">
                                      <p:cBhvr additive="base">
                                        <p:cTn id="35" dur="500" fill="hold"/>
                                        <p:tgtEl>
                                          <p:spTgt spid="327"/>
                                        </p:tgtEl>
                                        <p:attrNameLst>
                                          <p:attrName>ppt_x</p:attrName>
                                        </p:attrNameLst>
                                      </p:cBhvr>
                                      <p:tavLst>
                                        <p:tav tm="0">
                                          <p:val>
                                            <p:strVal val="#ppt_x"/>
                                          </p:val>
                                        </p:tav>
                                        <p:tav tm="100000">
                                          <p:val>
                                            <p:strVal val="#ppt_x"/>
                                          </p:val>
                                        </p:tav>
                                      </p:tavLst>
                                    </p:anim>
                                    <p:anim calcmode="lin" valueType="num">
                                      <p:cBhvr additive="base">
                                        <p:cTn id="36" dur="500" fill="hold"/>
                                        <p:tgtEl>
                                          <p:spTgt spid="3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7"/>
                                        </p:tgtEl>
                                        <p:attrNameLst>
                                          <p:attrName>style.visibility</p:attrName>
                                        </p:attrNameLst>
                                      </p:cBhvr>
                                      <p:to>
                                        <p:strVal val="visible"/>
                                      </p:to>
                                    </p:set>
                                    <p:anim calcmode="lin" valueType="num">
                                      <p:cBhvr additive="base">
                                        <p:cTn id="41" dur="500" fill="hold"/>
                                        <p:tgtEl>
                                          <p:spTgt spid="317"/>
                                        </p:tgtEl>
                                        <p:attrNameLst>
                                          <p:attrName>ppt_x</p:attrName>
                                        </p:attrNameLst>
                                      </p:cBhvr>
                                      <p:tavLst>
                                        <p:tav tm="0">
                                          <p:val>
                                            <p:strVal val="#ppt_x"/>
                                          </p:val>
                                        </p:tav>
                                        <p:tav tm="100000">
                                          <p:val>
                                            <p:strVal val="#ppt_x"/>
                                          </p:val>
                                        </p:tav>
                                      </p:tavLst>
                                    </p:anim>
                                    <p:anim calcmode="lin" valueType="num">
                                      <p:cBhvr additive="base">
                                        <p:cTn id="42" dur="500" fill="hold"/>
                                        <p:tgtEl>
                                          <p:spTgt spid="3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28"/>
                                        </p:tgtEl>
                                        <p:attrNameLst>
                                          <p:attrName>style.visibility</p:attrName>
                                        </p:attrNameLst>
                                      </p:cBhvr>
                                      <p:to>
                                        <p:strVal val="visible"/>
                                      </p:to>
                                    </p:set>
                                    <p:anim calcmode="lin" valueType="num">
                                      <p:cBhvr additive="base">
                                        <p:cTn id="45" dur="500" fill="hold"/>
                                        <p:tgtEl>
                                          <p:spTgt spid="328"/>
                                        </p:tgtEl>
                                        <p:attrNameLst>
                                          <p:attrName>ppt_x</p:attrName>
                                        </p:attrNameLst>
                                      </p:cBhvr>
                                      <p:tavLst>
                                        <p:tav tm="0">
                                          <p:val>
                                            <p:strVal val="#ppt_x"/>
                                          </p:val>
                                        </p:tav>
                                        <p:tav tm="100000">
                                          <p:val>
                                            <p:strVal val="#ppt_x"/>
                                          </p:val>
                                        </p:tav>
                                      </p:tavLst>
                                    </p:anim>
                                    <p:anim calcmode="lin" valueType="num">
                                      <p:cBhvr additive="base">
                                        <p:cTn id="46" dur="500" fill="hold"/>
                                        <p:tgtEl>
                                          <p:spTgt spid="328"/>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334"/>
                                        </p:tgtEl>
                                        <p:attrNameLst>
                                          <p:attrName>style.visibility</p:attrName>
                                        </p:attrNameLst>
                                      </p:cBhvr>
                                      <p:to>
                                        <p:strVal val="hidden"/>
                                      </p:to>
                                    </p:set>
                                  </p:childTnLst>
                                </p:cTn>
                              </p:par>
                              <p:par>
                                <p:cTn id="49" presetID="2" presetClass="entr" presetSubtype="4" fill="hold" grpId="0" nodeType="withEffect">
                                  <p:stCondLst>
                                    <p:cond delay="0"/>
                                  </p:stCondLst>
                                  <p:childTnLst>
                                    <p:set>
                                      <p:cBhvr>
                                        <p:cTn id="50" dur="1" fill="hold">
                                          <p:stCondLst>
                                            <p:cond delay="0"/>
                                          </p:stCondLst>
                                        </p:cTn>
                                        <p:tgtEl>
                                          <p:spTgt spid="335"/>
                                        </p:tgtEl>
                                        <p:attrNameLst>
                                          <p:attrName>style.visibility</p:attrName>
                                        </p:attrNameLst>
                                      </p:cBhvr>
                                      <p:to>
                                        <p:strVal val="visible"/>
                                      </p:to>
                                    </p:set>
                                    <p:anim calcmode="lin" valueType="num">
                                      <p:cBhvr additive="base">
                                        <p:cTn id="51" dur="500" fill="hold"/>
                                        <p:tgtEl>
                                          <p:spTgt spid="335"/>
                                        </p:tgtEl>
                                        <p:attrNameLst>
                                          <p:attrName>ppt_x</p:attrName>
                                        </p:attrNameLst>
                                      </p:cBhvr>
                                      <p:tavLst>
                                        <p:tav tm="0">
                                          <p:val>
                                            <p:strVal val="#ppt_x"/>
                                          </p:val>
                                        </p:tav>
                                        <p:tav tm="100000">
                                          <p:val>
                                            <p:strVal val="#ppt_x"/>
                                          </p:val>
                                        </p:tav>
                                      </p:tavLst>
                                    </p:anim>
                                    <p:anim calcmode="lin" valueType="num">
                                      <p:cBhvr additive="base">
                                        <p:cTn id="52" dur="500" fill="hold"/>
                                        <p:tgtEl>
                                          <p:spTgt spid="335"/>
                                        </p:tgtEl>
                                        <p:attrNameLst>
                                          <p:attrName>ppt_y</p:attrName>
                                        </p:attrNameLst>
                                      </p:cBhvr>
                                      <p:tavLst>
                                        <p:tav tm="0">
                                          <p:val>
                                            <p:strVal val="1+#ppt_h/2"/>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32"/>
                                        </p:tgtEl>
                                        <p:attrNameLst>
                                          <p:attrName>style.visibility</p:attrName>
                                        </p:attrNameLst>
                                      </p:cBhvr>
                                      <p:to>
                                        <p:strVal val="visible"/>
                                      </p:to>
                                    </p:set>
                                    <p:anim calcmode="lin" valueType="num">
                                      <p:cBhvr additive="base">
                                        <p:cTn id="55" dur="500" fill="hold"/>
                                        <p:tgtEl>
                                          <p:spTgt spid="332"/>
                                        </p:tgtEl>
                                        <p:attrNameLst>
                                          <p:attrName>ppt_x</p:attrName>
                                        </p:attrNameLst>
                                      </p:cBhvr>
                                      <p:tavLst>
                                        <p:tav tm="0">
                                          <p:val>
                                            <p:strVal val="0-#ppt_w/2"/>
                                          </p:val>
                                        </p:tav>
                                        <p:tav tm="100000">
                                          <p:val>
                                            <p:strVal val="#ppt_x"/>
                                          </p:val>
                                        </p:tav>
                                      </p:tavLst>
                                    </p:anim>
                                    <p:anim calcmode="lin" valueType="num">
                                      <p:cBhvr additive="base">
                                        <p:cTn id="56" dur="500" fill="hold"/>
                                        <p:tgtEl>
                                          <p:spTgt spid="33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18"/>
                                        </p:tgtEl>
                                        <p:attrNameLst>
                                          <p:attrName>style.visibility</p:attrName>
                                        </p:attrNameLst>
                                      </p:cBhvr>
                                      <p:to>
                                        <p:strVal val="visible"/>
                                      </p:to>
                                    </p:set>
                                    <p:anim calcmode="lin" valueType="num">
                                      <p:cBhvr additive="base">
                                        <p:cTn id="61" dur="500" fill="hold"/>
                                        <p:tgtEl>
                                          <p:spTgt spid="318"/>
                                        </p:tgtEl>
                                        <p:attrNameLst>
                                          <p:attrName>ppt_x</p:attrName>
                                        </p:attrNameLst>
                                      </p:cBhvr>
                                      <p:tavLst>
                                        <p:tav tm="0">
                                          <p:val>
                                            <p:strVal val="#ppt_x"/>
                                          </p:val>
                                        </p:tav>
                                        <p:tav tm="100000">
                                          <p:val>
                                            <p:strVal val="#ppt_x"/>
                                          </p:val>
                                        </p:tav>
                                      </p:tavLst>
                                    </p:anim>
                                    <p:anim calcmode="lin" valueType="num">
                                      <p:cBhvr additive="base">
                                        <p:cTn id="62" dur="500" fill="hold"/>
                                        <p:tgtEl>
                                          <p:spTgt spid="3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9"/>
                                        </p:tgtEl>
                                        <p:attrNameLst>
                                          <p:attrName>style.visibility</p:attrName>
                                        </p:attrNameLst>
                                      </p:cBhvr>
                                      <p:to>
                                        <p:strVal val="visible"/>
                                      </p:to>
                                    </p:set>
                                    <p:anim calcmode="lin" valueType="num">
                                      <p:cBhvr additive="base">
                                        <p:cTn id="65" dur="500" fill="hold"/>
                                        <p:tgtEl>
                                          <p:spTgt spid="329"/>
                                        </p:tgtEl>
                                        <p:attrNameLst>
                                          <p:attrName>ppt_x</p:attrName>
                                        </p:attrNameLst>
                                      </p:cBhvr>
                                      <p:tavLst>
                                        <p:tav tm="0">
                                          <p:val>
                                            <p:strVal val="#ppt_x"/>
                                          </p:val>
                                        </p:tav>
                                        <p:tav tm="100000">
                                          <p:val>
                                            <p:strVal val="#ppt_x"/>
                                          </p:val>
                                        </p:tav>
                                      </p:tavLst>
                                    </p:anim>
                                    <p:anim calcmode="lin" valueType="num">
                                      <p:cBhvr additive="base">
                                        <p:cTn id="66" dur="500" fill="hold"/>
                                        <p:tgtEl>
                                          <p:spTgt spid="329"/>
                                        </p:tgtEl>
                                        <p:attrNameLst>
                                          <p:attrName>ppt_y</p:attrName>
                                        </p:attrNameLst>
                                      </p:cBhvr>
                                      <p:tavLst>
                                        <p:tav tm="0">
                                          <p:val>
                                            <p:strVal val="1+#ppt_h/2"/>
                                          </p:val>
                                        </p:tav>
                                        <p:tav tm="100000">
                                          <p:val>
                                            <p:strVal val="#ppt_y"/>
                                          </p:val>
                                        </p:tav>
                                      </p:tavLst>
                                    </p:anim>
                                  </p:childTnLst>
                                </p:cTn>
                              </p:par>
                              <p:par>
                                <p:cTn id="67" presetID="1" presetClass="exit" presetSubtype="0" fill="hold" grpId="1" nodeType="withEffect">
                                  <p:stCondLst>
                                    <p:cond delay="0"/>
                                  </p:stCondLst>
                                  <p:childTnLst>
                                    <p:set>
                                      <p:cBhvr>
                                        <p:cTn id="68" dur="1" fill="hold">
                                          <p:stCondLst>
                                            <p:cond delay="0"/>
                                          </p:stCondLst>
                                        </p:cTn>
                                        <p:tgtEl>
                                          <p:spTgt spid="335"/>
                                        </p:tgtEl>
                                        <p:attrNameLst>
                                          <p:attrName>style.visibility</p:attrName>
                                        </p:attrNameLst>
                                      </p:cBhvr>
                                      <p:to>
                                        <p:strVal val="hidden"/>
                                      </p:to>
                                    </p:set>
                                  </p:childTnLst>
                                </p:cTn>
                              </p:par>
                              <p:par>
                                <p:cTn id="69" presetID="2" presetClass="entr" presetSubtype="4" fill="hold" grpId="0" nodeType="withEffect">
                                  <p:stCondLst>
                                    <p:cond delay="0"/>
                                  </p:stCondLst>
                                  <p:childTnLst>
                                    <p:set>
                                      <p:cBhvr>
                                        <p:cTn id="70" dur="1" fill="hold">
                                          <p:stCondLst>
                                            <p:cond delay="0"/>
                                          </p:stCondLst>
                                        </p:cTn>
                                        <p:tgtEl>
                                          <p:spTgt spid="336"/>
                                        </p:tgtEl>
                                        <p:attrNameLst>
                                          <p:attrName>style.visibility</p:attrName>
                                        </p:attrNameLst>
                                      </p:cBhvr>
                                      <p:to>
                                        <p:strVal val="visible"/>
                                      </p:to>
                                    </p:set>
                                    <p:anim calcmode="lin" valueType="num">
                                      <p:cBhvr additive="base">
                                        <p:cTn id="71" dur="500" fill="hold"/>
                                        <p:tgtEl>
                                          <p:spTgt spid="336"/>
                                        </p:tgtEl>
                                        <p:attrNameLst>
                                          <p:attrName>ppt_x</p:attrName>
                                        </p:attrNameLst>
                                      </p:cBhvr>
                                      <p:tavLst>
                                        <p:tav tm="0">
                                          <p:val>
                                            <p:strVal val="#ppt_x"/>
                                          </p:val>
                                        </p:tav>
                                        <p:tav tm="100000">
                                          <p:val>
                                            <p:strVal val="#ppt_x"/>
                                          </p:val>
                                        </p:tav>
                                      </p:tavLst>
                                    </p:anim>
                                    <p:anim calcmode="lin" valueType="num">
                                      <p:cBhvr additive="base">
                                        <p:cTn id="72" dur="500" fill="hold"/>
                                        <p:tgtEl>
                                          <p:spTgt spid="336"/>
                                        </p:tgtEl>
                                        <p:attrNameLst>
                                          <p:attrName>ppt_y</p:attrName>
                                        </p:attrNameLst>
                                      </p:cBhvr>
                                      <p:tavLst>
                                        <p:tav tm="0">
                                          <p:val>
                                            <p:strVal val="1+#ppt_h/2"/>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90"/>
                                        </p:tgtEl>
                                        <p:attrNameLst>
                                          <p:attrName>style.visibility</p:attrName>
                                        </p:attrNameLst>
                                      </p:cBhvr>
                                      <p:to>
                                        <p:strVal val="visible"/>
                                      </p:to>
                                    </p:set>
                                    <p:anim calcmode="lin" valueType="num">
                                      <p:cBhvr additive="base">
                                        <p:cTn id="75" dur="500" fill="hold"/>
                                        <p:tgtEl>
                                          <p:spTgt spid="390"/>
                                        </p:tgtEl>
                                        <p:attrNameLst>
                                          <p:attrName>ppt_x</p:attrName>
                                        </p:attrNameLst>
                                      </p:cBhvr>
                                      <p:tavLst>
                                        <p:tav tm="0">
                                          <p:val>
                                            <p:strVal val="0-#ppt_w/2"/>
                                          </p:val>
                                        </p:tav>
                                        <p:tav tm="100000">
                                          <p:val>
                                            <p:strVal val="#ppt_x"/>
                                          </p:val>
                                        </p:tav>
                                      </p:tavLst>
                                    </p:anim>
                                    <p:anim calcmode="lin" valueType="num">
                                      <p:cBhvr additive="base">
                                        <p:cTn id="76" dur="500" fill="hold"/>
                                        <p:tgtEl>
                                          <p:spTgt spid="390"/>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54"/>
                                        </p:tgtEl>
                                        <p:attrNameLst>
                                          <p:attrName>style.visibility</p:attrName>
                                        </p:attrNameLst>
                                      </p:cBhvr>
                                      <p:to>
                                        <p:strVal val="visible"/>
                                      </p:to>
                                    </p:set>
                                    <p:anim calcmode="lin" valueType="num">
                                      <p:cBhvr additive="base">
                                        <p:cTn id="81" dur="500" fill="hold"/>
                                        <p:tgtEl>
                                          <p:spTgt spid="354"/>
                                        </p:tgtEl>
                                        <p:attrNameLst>
                                          <p:attrName>ppt_x</p:attrName>
                                        </p:attrNameLst>
                                      </p:cBhvr>
                                      <p:tavLst>
                                        <p:tav tm="0">
                                          <p:val>
                                            <p:strVal val="#ppt_x"/>
                                          </p:val>
                                        </p:tav>
                                        <p:tav tm="100000">
                                          <p:val>
                                            <p:strVal val="#ppt_x"/>
                                          </p:val>
                                        </p:tav>
                                      </p:tavLst>
                                    </p:anim>
                                    <p:anim calcmode="lin" valueType="num">
                                      <p:cBhvr additive="base">
                                        <p:cTn id="82" dur="500" fill="hold"/>
                                        <p:tgtEl>
                                          <p:spTgt spid="35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30"/>
                                        </p:tgtEl>
                                        <p:attrNameLst>
                                          <p:attrName>style.visibility</p:attrName>
                                        </p:attrNameLst>
                                      </p:cBhvr>
                                      <p:to>
                                        <p:strVal val="visible"/>
                                      </p:to>
                                    </p:set>
                                    <p:anim calcmode="lin" valueType="num">
                                      <p:cBhvr additive="base">
                                        <p:cTn id="85" dur="500" fill="hold"/>
                                        <p:tgtEl>
                                          <p:spTgt spid="330"/>
                                        </p:tgtEl>
                                        <p:attrNameLst>
                                          <p:attrName>ppt_x</p:attrName>
                                        </p:attrNameLst>
                                      </p:cBhvr>
                                      <p:tavLst>
                                        <p:tav tm="0">
                                          <p:val>
                                            <p:strVal val="#ppt_x"/>
                                          </p:val>
                                        </p:tav>
                                        <p:tav tm="100000">
                                          <p:val>
                                            <p:strVal val="#ppt_x"/>
                                          </p:val>
                                        </p:tav>
                                      </p:tavLst>
                                    </p:anim>
                                    <p:anim calcmode="lin" valueType="num">
                                      <p:cBhvr additive="base">
                                        <p:cTn id="86" dur="500" fill="hold"/>
                                        <p:tgtEl>
                                          <p:spTgt spid="330"/>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91"/>
                                        </p:tgtEl>
                                        <p:attrNameLst>
                                          <p:attrName>style.visibility</p:attrName>
                                        </p:attrNameLst>
                                      </p:cBhvr>
                                      <p:to>
                                        <p:strVal val="visible"/>
                                      </p:to>
                                    </p:set>
                                    <p:anim calcmode="lin" valueType="num">
                                      <p:cBhvr additive="base">
                                        <p:cTn id="89" dur="500" fill="hold"/>
                                        <p:tgtEl>
                                          <p:spTgt spid="391"/>
                                        </p:tgtEl>
                                        <p:attrNameLst>
                                          <p:attrName>ppt_x</p:attrName>
                                        </p:attrNameLst>
                                      </p:cBhvr>
                                      <p:tavLst>
                                        <p:tav tm="0">
                                          <p:val>
                                            <p:strVal val="#ppt_x"/>
                                          </p:val>
                                        </p:tav>
                                        <p:tav tm="100000">
                                          <p:val>
                                            <p:strVal val="#ppt_x"/>
                                          </p:val>
                                        </p:tav>
                                      </p:tavLst>
                                    </p:anim>
                                    <p:anim calcmode="lin" valueType="num">
                                      <p:cBhvr additive="base">
                                        <p:cTn id="90" dur="500" fill="hold"/>
                                        <p:tgtEl>
                                          <p:spTgt spid="391"/>
                                        </p:tgtEl>
                                        <p:attrNameLst>
                                          <p:attrName>ppt_y</p:attrName>
                                        </p:attrNameLst>
                                      </p:cBhvr>
                                      <p:tavLst>
                                        <p:tav tm="0">
                                          <p:val>
                                            <p:strVal val="1+#ppt_h/2"/>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33"/>
                                        </p:tgtEl>
                                        <p:attrNameLst>
                                          <p:attrName>style.visibility</p:attrName>
                                        </p:attrNameLst>
                                      </p:cBhvr>
                                      <p:to>
                                        <p:strVal val="visible"/>
                                      </p:to>
                                    </p:set>
                                    <p:anim calcmode="lin" valueType="num">
                                      <p:cBhvr additive="base">
                                        <p:cTn id="93" dur="500" fill="hold"/>
                                        <p:tgtEl>
                                          <p:spTgt spid="333"/>
                                        </p:tgtEl>
                                        <p:attrNameLst>
                                          <p:attrName>ppt_x</p:attrName>
                                        </p:attrNameLst>
                                      </p:cBhvr>
                                      <p:tavLst>
                                        <p:tav tm="0">
                                          <p:val>
                                            <p:strVal val="0-#ppt_w/2"/>
                                          </p:val>
                                        </p:tav>
                                        <p:tav tm="100000">
                                          <p:val>
                                            <p:strVal val="#ppt_x"/>
                                          </p:val>
                                        </p:tav>
                                      </p:tavLst>
                                    </p:anim>
                                    <p:anim calcmode="lin" valueType="num">
                                      <p:cBhvr additive="base">
                                        <p:cTn id="94" dur="500" fill="hold"/>
                                        <p:tgtEl>
                                          <p:spTgt spid="333"/>
                                        </p:tgtEl>
                                        <p:attrNameLst>
                                          <p:attrName>ppt_y</p:attrName>
                                        </p:attrNameLst>
                                      </p:cBhvr>
                                      <p:tavLst>
                                        <p:tav tm="0">
                                          <p:val>
                                            <p:strVal val="#ppt_y"/>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89"/>
                                        </p:tgtEl>
                                        <p:attrNameLst>
                                          <p:attrName>style.visibility</p:attrName>
                                        </p:attrNameLst>
                                      </p:cBhvr>
                                      <p:to>
                                        <p:strVal val="visible"/>
                                      </p:to>
                                    </p:set>
                                    <p:anim calcmode="lin" valueType="num">
                                      <p:cBhvr additive="base">
                                        <p:cTn id="97" dur="500" fill="hold"/>
                                        <p:tgtEl>
                                          <p:spTgt spid="389"/>
                                        </p:tgtEl>
                                        <p:attrNameLst>
                                          <p:attrName>ppt_x</p:attrName>
                                        </p:attrNameLst>
                                      </p:cBhvr>
                                      <p:tavLst>
                                        <p:tav tm="0">
                                          <p:val>
                                            <p:strVal val="#ppt_x"/>
                                          </p:val>
                                        </p:tav>
                                        <p:tav tm="100000">
                                          <p:val>
                                            <p:strVal val="#ppt_x"/>
                                          </p:val>
                                        </p:tav>
                                      </p:tavLst>
                                    </p:anim>
                                    <p:anim calcmode="lin" valueType="num">
                                      <p:cBhvr additive="base">
                                        <p:cTn id="98" dur="500" fill="hold"/>
                                        <p:tgtEl>
                                          <p:spTgt spid="38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85"/>
                                        </p:tgtEl>
                                        <p:attrNameLst>
                                          <p:attrName>style.visibility</p:attrName>
                                        </p:attrNameLst>
                                      </p:cBhvr>
                                      <p:to>
                                        <p:strVal val="visible"/>
                                      </p:to>
                                    </p:set>
                                    <p:anim calcmode="lin" valueType="num">
                                      <p:cBhvr additive="base">
                                        <p:cTn id="101" dur="500" fill="hold"/>
                                        <p:tgtEl>
                                          <p:spTgt spid="385"/>
                                        </p:tgtEl>
                                        <p:attrNameLst>
                                          <p:attrName>ppt_x</p:attrName>
                                        </p:attrNameLst>
                                      </p:cBhvr>
                                      <p:tavLst>
                                        <p:tav tm="0">
                                          <p:val>
                                            <p:strVal val="#ppt_x"/>
                                          </p:val>
                                        </p:tav>
                                        <p:tav tm="100000">
                                          <p:val>
                                            <p:strVal val="#ppt_x"/>
                                          </p:val>
                                        </p:tav>
                                      </p:tavLst>
                                    </p:anim>
                                    <p:anim calcmode="lin" valueType="num">
                                      <p:cBhvr additive="base">
                                        <p:cTn id="102" dur="500" fill="hold"/>
                                        <p:tgtEl>
                                          <p:spTgt spid="38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86"/>
                                        </p:tgtEl>
                                        <p:attrNameLst>
                                          <p:attrName>style.visibility</p:attrName>
                                        </p:attrNameLst>
                                      </p:cBhvr>
                                      <p:to>
                                        <p:strVal val="visible"/>
                                      </p:to>
                                    </p:set>
                                    <p:anim calcmode="lin" valueType="num">
                                      <p:cBhvr additive="base">
                                        <p:cTn id="105" dur="500" fill="hold"/>
                                        <p:tgtEl>
                                          <p:spTgt spid="386"/>
                                        </p:tgtEl>
                                        <p:attrNameLst>
                                          <p:attrName>ppt_x</p:attrName>
                                        </p:attrNameLst>
                                      </p:cBhvr>
                                      <p:tavLst>
                                        <p:tav tm="0">
                                          <p:val>
                                            <p:strVal val="#ppt_x"/>
                                          </p:val>
                                        </p:tav>
                                        <p:tav tm="100000">
                                          <p:val>
                                            <p:strVal val="#ppt_x"/>
                                          </p:val>
                                        </p:tav>
                                      </p:tavLst>
                                    </p:anim>
                                    <p:anim calcmode="lin" valueType="num">
                                      <p:cBhvr additive="base">
                                        <p:cTn id="106" dur="500" fill="hold"/>
                                        <p:tgtEl>
                                          <p:spTgt spid="386"/>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56"/>
                                        </p:tgtEl>
                                        <p:attrNameLst>
                                          <p:attrName>style.visibility</p:attrName>
                                        </p:attrNameLst>
                                      </p:cBhvr>
                                      <p:to>
                                        <p:strVal val="visible"/>
                                      </p:to>
                                    </p:set>
                                    <p:anim calcmode="lin" valueType="num">
                                      <p:cBhvr additive="base">
                                        <p:cTn id="109" dur="500" fill="hold"/>
                                        <p:tgtEl>
                                          <p:spTgt spid="356"/>
                                        </p:tgtEl>
                                        <p:attrNameLst>
                                          <p:attrName>ppt_x</p:attrName>
                                        </p:attrNameLst>
                                      </p:cBhvr>
                                      <p:tavLst>
                                        <p:tav tm="0">
                                          <p:val>
                                            <p:strVal val="#ppt_x"/>
                                          </p:val>
                                        </p:tav>
                                        <p:tav tm="100000">
                                          <p:val>
                                            <p:strVal val="#ppt_x"/>
                                          </p:val>
                                        </p:tav>
                                      </p:tavLst>
                                    </p:anim>
                                    <p:anim calcmode="lin" valueType="num">
                                      <p:cBhvr additive="base">
                                        <p:cTn id="110" dur="500" fill="hold"/>
                                        <p:tgtEl>
                                          <p:spTgt spid="35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55"/>
                                        </p:tgtEl>
                                        <p:attrNameLst>
                                          <p:attrName>style.visibility</p:attrName>
                                        </p:attrNameLst>
                                      </p:cBhvr>
                                      <p:to>
                                        <p:strVal val="visible"/>
                                      </p:to>
                                    </p:set>
                                    <p:anim calcmode="lin" valueType="num">
                                      <p:cBhvr additive="base">
                                        <p:cTn id="113" dur="500" fill="hold"/>
                                        <p:tgtEl>
                                          <p:spTgt spid="355"/>
                                        </p:tgtEl>
                                        <p:attrNameLst>
                                          <p:attrName>ppt_x</p:attrName>
                                        </p:attrNameLst>
                                      </p:cBhvr>
                                      <p:tavLst>
                                        <p:tav tm="0">
                                          <p:val>
                                            <p:strVal val="#ppt_x"/>
                                          </p:val>
                                        </p:tav>
                                        <p:tav tm="100000">
                                          <p:val>
                                            <p:strVal val="#ppt_x"/>
                                          </p:val>
                                        </p:tav>
                                      </p:tavLst>
                                    </p:anim>
                                    <p:anim calcmode="lin" valueType="num">
                                      <p:cBhvr additive="base">
                                        <p:cTn id="114" dur="500" fill="hold"/>
                                        <p:tgtEl>
                                          <p:spTgt spid="355"/>
                                        </p:tgtEl>
                                        <p:attrNameLst>
                                          <p:attrName>ppt_y</p:attrName>
                                        </p:attrNameLst>
                                      </p:cBhvr>
                                      <p:tavLst>
                                        <p:tav tm="0">
                                          <p:val>
                                            <p:strVal val="1+#ppt_h/2"/>
                                          </p:val>
                                        </p:tav>
                                        <p:tav tm="100000">
                                          <p:val>
                                            <p:strVal val="#ppt_y"/>
                                          </p:val>
                                        </p:tav>
                                      </p:tavLst>
                                    </p:anim>
                                  </p:childTnLst>
                                </p:cTn>
                              </p:par>
                              <p:par>
                                <p:cTn id="115" presetID="1" presetClass="exit" presetSubtype="0" fill="hold" grpId="1" nodeType="withEffect">
                                  <p:stCondLst>
                                    <p:cond delay="0"/>
                                  </p:stCondLst>
                                  <p:childTnLst>
                                    <p:set>
                                      <p:cBhvr>
                                        <p:cTn id="116" dur="1" fill="hold">
                                          <p:stCondLst>
                                            <p:cond delay="0"/>
                                          </p:stCondLst>
                                        </p:cTn>
                                        <p:tgtEl>
                                          <p:spTgt spid="336"/>
                                        </p:tgtEl>
                                        <p:attrNameLst>
                                          <p:attrName>style.visibility</p:attrName>
                                        </p:attrNameLst>
                                      </p:cBhvr>
                                      <p:to>
                                        <p:strVal val="hidden"/>
                                      </p:to>
                                    </p:set>
                                  </p:childTnLst>
                                </p:cTn>
                              </p:par>
                              <p:par>
                                <p:cTn id="117" presetID="2" presetClass="entr" presetSubtype="4" fill="hold" grpId="0" nodeType="withEffect">
                                  <p:stCondLst>
                                    <p:cond delay="0"/>
                                  </p:stCondLst>
                                  <p:childTnLst>
                                    <p:set>
                                      <p:cBhvr>
                                        <p:cTn id="118" dur="1" fill="hold">
                                          <p:stCondLst>
                                            <p:cond delay="0"/>
                                          </p:stCondLst>
                                        </p:cTn>
                                        <p:tgtEl>
                                          <p:spTgt spid="337"/>
                                        </p:tgtEl>
                                        <p:attrNameLst>
                                          <p:attrName>style.visibility</p:attrName>
                                        </p:attrNameLst>
                                      </p:cBhvr>
                                      <p:to>
                                        <p:strVal val="visible"/>
                                      </p:to>
                                    </p:set>
                                    <p:anim calcmode="lin" valueType="num">
                                      <p:cBhvr additive="base">
                                        <p:cTn id="119" dur="500" fill="hold"/>
                                        <p:tgtEl>
                                          <p:spTgt spid="337"/>
                                        </p:tgtEl>
                                        <p:attrNameLst>
                                          <p:attrName>ppt_x</p:attrName>
                                        </p:attrNameLst>
                                      </p:cBhvr>
                                      <p:tavLst>
                                        <p:tav tm="0">
                                          <p:val>
                                            <p:strVal val="#ppt_x"/>
                                          </p:val>
                                        </p:tav>
                                        <p:tav tm="100000">
                                          <p:val>
                                            <p:strVal val="#ppt_x"/>
                                          </p:val>
                                        </p:tav>
                                      </p:tavLst>
                                    </p:anim>
                                    <p:anim calcmode="lin" valueType="num">
                                      <p:cBhvr additive="base">
                                        <p:cTn id="120" dur="500" fill="hold"/>
                                        <p:tgtEl>
                                          <p:spTgt spid="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P spid="327" grpId="0"/>
      <p:bldP spid="328" grpId="0"/>
      <p:bldP spid="329" grpId="0"/>
      <p:bldP spid="330" grpId="0"/>
      <p:bldP spid="331" grpId="0" animBg="1"/>
      <p:bldP spid="332" grpId="0" animBg="1"/>
      <p:bldP spid="333" grpId="0" animBg="1"/>
      <p:bldP spid="334" grpId="0"/>
      <p:bldP spid="334" grpId="1"/>
      <p:bldP spid="335" grpId="0"/>
      <p:bldP spid="335" grpId="1"/>
      <p:bldP spid="336" grpId="0"/>
      <p:bldP spid="336" grpId="1"/>
      <p:bldP spid="337" grpId="0"/>
      <p:bldP spid="354" grpId="0" animBg="1"/>
      <p:bldP spid="355" grpId="0" animBg="1"/>
      <p:bldP spid="385" grpId="0" animBg="1"/>
      <p:bldP spid="389" grpId="0" animBg="1"/>
      <p:bldP spid="3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32" name="Title 1"/>
          <p:cNvSpPr txBox="1">
            <a:spLocks/>
          </p:cNvSpPr>
          <p:nvPr/>
        </p:nvSpPr>
        <p:spPr>
          <a:xfrm>
            <a:off x="386472" y="201749"/>
            <a:ext cx="11208754" cy="676884"/>
          </a:xfrm>
          <a:prstGeom prst="rect">
            <a:avLst/>
          </a:prstGeom>
        </p:spPr>
        <p:txBody>
          <a:bodyPr vert="horz" lIns="91440" tIns="45720" rIns="91440" bIns="45720" rtlCol="0" anchor="ctr">
            <a:normAutofit fontScale="90000" lnSpcReduction="10000"/>
          </a:bodyPr>
          <a:lstStyle>
            <a:lvl1pPr algn="l" defTabSz="896042" rtl="0" eaLnBrk="1" latinLnBrk="0" hangingPunct="1">
              <a:spcBef>
                <a:spcPct val="0"/>
              </a:spcBef>
              <a:buNone/>
              <a:defRPr sz="4311" kern="1200">
                <a:solidFill>
                  <a:schemeClr val="bg1"/>
                </a:solidFill>
                <a:latin typeface="Segoe UI Light" pitchFamily="34" charset="0"/>
                <a:ea typeface="+mj-ea"/>
                <a:cs typeface="+mj-cs"/>
              </a:defRPr>
            </a:lvl1pPr>
          </a:lstStyle>
          <a:p>
            <a:pPr marL="0" marR="0" lvl="0" indent="0" algn="l" defTabSz="896042" rtl="0" eaLnBrk="1" fontAlgn="auto" latinLnBrk="0" hangingPunct="1">
              <a:lnSpc>
                <a:spcPct val="100000"/>
              </a:lnSpc>
              <a:spcBef>
                <a:spcPct val="0"/>
              </a:spcBef>
              <a:spcAft>
                <a:spcPts val="0"/>
              </a:spcAft>
              <a:buClrTx/>
              <a:buSzTx/>
              <a:buFontTx/>
              <a:buNone/>
              <a:tabLst/>
              <a:defRPr/>
            </a:pPr>
            <a:r>
              <a:rPr kumimoji="0" lang="en-US" sz="4398" b="0" i="0" u="none" strike="noStrike" kern="1200" cap="none" spc="0" normalizeH="0" baseline="0" noProof="0" smtClean="0">
                <a:ln>
                  <a:noFill/>
                </a:ln>
                <a:solidFill>
                  <a:sysClr val="window" lastClr="FFFFFF"/>
                </a:solidFill>
                <a:effectLst/>
                <a:uLnTx/>
                <a:uFillTx/>
                <a:latin typeface="Segoe UI Light" pitchFamily="34" charset="0"/>
                <a:ea typeface="+mj-ea"/>
                <a:cs typeface="+mj-cs"/>
              </a:rPr>
              <a:t>Increasing Revenue via IoT &gt; Merchandising</a:t>
            </a:r>
            <a:endParaRPr kumimoji="0" lang="en-US" sz="4398" b="0" i="0" u="none" strike="noStrike" kern="1200" cap="none" spc="0" normalizeH="0" baseline="0" noProof="0" dirty="0">
              <a:ln>
                <a:noFill/>
              </a:ln>
              <a:solidFill>
                <a:sysClr val="window" lastClr="FFFFFF"/>
              </a:solidFill>
              <a:effectLst/>
              <a:uLnTx/>
              <a:uFillTx/>
              <a:latin typeface="Segoe UI Light" pitchFamily="34" charset="0"/>
              <a:ea typeface="+mj-ea"/>
              <a:cs typeface="+mj-cs"/>
            </a:endParaRPr>
          </a:p>
        </p:txBody>
      </p:sp>
      <p:pic>
        <p:nvPicPr>
          <p:cNvPr id="33" name="Picture 32"/>
          <p:cNvPicPr>
            <a:picLocks noChangeAspect="1"/>
          </p:cNvPicPr>
          <p:nvPr/>
        </p:nvPicPr>
        <p:blipFill>
          <a:blip r:embed="rId2"/>
          <a:stretch>
            <a:fillRect/>
          </a:stretch>
        </p:blipFill>
        <p:spPr>
          <a:xfrm>
            <a:off x="2943666" y="3187288"/>
            <a:ext cx="872163" cy="1005697"/>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76787" y="3166877"/>
            <a:ext cx="1238422" cy="1005697"/>
          </a:xfrm>
          <a:prstGeom prst="rect">
            <a:avLst/>
          </a:prstGeom>
        </p:spPr>
      </p:pic>
      <p:sp>
        <p:nvSpPr>
          <p:cNvPr id="35" name="Rectangle 2048"/>
          <p:cNvSpPr>
            <a:spLocks noChangeAspect="1"/>
          </p:cNvSpPr>
          <p:nvPr/>
        </p:nvSpPr>
        <p:spPr bwMode="auto">
          <a:xfrm flipV="1">
            <a:off x="604345" y="2522509"/>
            <a:ext cx="1083194" cy="2285676"/>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6" name="Group 35"/>
          <p:cNvGrpSpPr/>
          <p:nvPr/>
        </p:nvGrpSpPr>
        <p:grpSpPr>
          <a:xfrm rot="18287707">
            <a:off x="1647638" y="2204482"/>
            <a:ext cx="274281" cy="365708"/>
            <a:chOff x="2687372" y="3149601"/>
            <a:chExt cx="81465" cy="132564"/>
          </a:xfrm>
          <a:solidFill>
            <a:sysClr val="window" lastClr="FFFFFF"/>
          </a:solidFill>
        </p:grpSpPr>
        <p:sp>
          <p:nvSpPr>
            <p:cNvPr id="37" name="Freeform 36"/>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8" name="Freeform 37"/>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39" name="Freeform 38"/>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40" name="Freeform 39"/>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41" name="Freeform 40"/>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42" name="Freeform 41"/>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sp>
        <p:nvSpPr>
          <p:cNvPr id="43" name="TextBox 42"/>
          <p:cNvSpPr txBox="1"/>
          <p:nvPr/>
        </p:nvSpPr>
        <p:spPr>
          <a:xfrm>
            <a:off x="771116" y="4884316"/>
            <a:ext cx="74965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Thing</a:t>
            </a:r>
          </a:p>
        </p:txBody>
      </p:sp>
      <p:sp>
        <p:nvSpPr>
          <p:cNvPr id="44" name="TextBox 43"/>
          <p:cNvSpPr txBox="1"/>
          <p:nvPr/>
        </p:nvSpPr>
        <p:spPr>
          <a:xfrm>
            <a:off x="2800169" y="4176014"/>
            <a:ext cx="1159160"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Event Hub</a:t>
            </a:r>
          </a:p>
        </p:txBody>
      </p:sp>
      <p:sp>
        <p:nvSpPr>
          <p:cNvPr id="45" name="TextBox 44"/>
          <p:cNvSpPr txBox="1"/>
          <p:nvPr/>
        </p:nvSpPr>
        <p:spPr>
          <a:xfrm>
            <a:off x="5267920" y="4159000"/>
            <a:ext cx="1656154" cy="584519"/>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Stream Analytics</a:t>
            </a:r>
          </a:p>
        </p:txBody>
      </p:sp>
      <p:sp>
        <p:nvSpPr>
          <p:cNvPr id="46" name="Striped Right Arrow 45"/>
          <p:cNvSpPr/>
          <p:nvPr/>
        </p:nvSpPr>
        <p:spPr>
          <a:xfrm>
            <a:off x="2055928"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47" name="Striped Right Arrow 46"/>
          <p:cNvSpPr/>
          <p:nvPr/>
        </p:nvSpPr>
        <p:spPr>
          <a:xfrm>
            <a:off x="4529057"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48" name="Rectangle 2048"/>
          <p:cNvSpPr>
            <a:spLocks noChangeAspect="1"/>
          </p:cNvSpPr>
          <p:nvPr/>
        </p:nvSpPr>
        <p:spPr bwMode="auto">
          <a:xfrm flipV="1">
            <a:off x="10673055" y="2534232"/>
            <a:ext cx="1083194" cy="2285676"/>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 name="Striped Right Arrow 48"/>
          <p:cNvSpPr/>
          <p:nvPr/>
        </p:nvSpPr>
        <p:spPr>
          <a:xfrm>
            <a:off x="9874033" y="3531876"/>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50" name="Freeform 49"/>
          <p:cNvSpPr>
            <a:spLocks/>
          </p:cNvSpPr>
          <p:nvPr/>
        </p:nvSpPr>
        <p:spPr bwMode="auto">
          <a:xfrm flipH="1">
            <a:off x="8597536" y="3544880"/>
            <a:ext cx="822843" cy="1279979"/>
          </a:xfrm>
          <a:custGeom>
            <a:avLst/>
            <a:gdLst>
              <a:gd name="T0" fmla="*/ 374 w 1098"/>
              <a:gd name="T1" fmla="*/ 35 h 1702"/>
              <a:gd name="T2" fmla="*/ 431 w 1098"/>
              <a:gd name="T3" fmla="*/ 7 h 1702"/>
              <a:gd name="T4" fmla="*/ 498 w 1098"/>
              <a:gd name="T5" fmla="*/ 0 h 1702"/>
              <a:gd name="T6" fmla="*/ 597 w 1098"/>
              <a:gd name="T7" fmla="*/ 0 h 1702"/>
              <a:gd name="T8" fmla="*/ 800 w 1098"/>
              <a:gd name="T9" fmla="*/ 1 h 1702"/>
              <a:gd name="T10" fmla="*/ 900 w 1098"/>
              <a:gd name="T11" fmla="*/ 9 h 1702"/>
              <a:gd name="T12" fmla="*/ 997 w 1098"/>
              <a:gd name="T13" fmla="*/ 37 h 1702"/>
              <a:gd name="T14" fmla="*/ 1035 w 1098"/>
              <a:gd name="T15" fmla="*/ 61 h 1702"/>
              <a:gd name="T16" fmla="*/ 1070 w 1098"/>
              <a:gd name="T17" fmla="*/ 109 h 1702"/>
              <a:gd name="T18" fmla="*/ 1089 w 1098"/>
              <a:gd name="T19" fmla="*/ 168 h 1702"/>
              <a:gd name="T20" fmla="*/ 1098 w 1098"/>
              <a:gd name="T21" fmla="*/ 242 h 1702"/>
              <a:gd name="T22" fmla="*/ 1097 w 1098"/>
              <a:gd name="T23" fmla="*/ 698 h 1702"/>
              <a:gd name="T24" fmla="*/ 1095 w 1098"/>
              <a:gd name="T25" fmla="*/ 778 h 1702"/>
              <a:gd name="T26" fmla="*/ 1086 w 1098"/>
              <a:gd name="T27" fmla="*/ 803 h 1702"/>
              <a:gd name="T28" fmla="*/ 1056 w 1098"/>
              <a:gd name="T29" fmla="*/ 827 h 1702"/>
              <a:gd name="T30" fmla="*/ 1005 w 1098"/>
              <a:gd name="T31" fmla="*/ 832 h 1702"/>
              <a:gd name="T32" fmla="*/ 972 w 1098"/>
              <a:gd name="T33" fmla="*/ 814 h 1702"/>
              <a:gd name="T34" fmla="*/ 959 w 1098"/>
              <a:gd name="T35" fmla="*/ 791 h 1702"/>
              <a:gd name="T36" fmla="*/ 955 w 1098"/>
              <a:gd name="T37" fmla="*/ 714 h 1702"/>
              <a:gd name="T38" fmla="*/ 955 w 1098"/>
              <a:gd name="T39" fmla="*/ 341 h 1702"/>
              <a:gd name="T40" fmla="*/ 902 w 1098"/>
              <a:gd name="T41" fmla="*/ 278 h 1702"/>
              <a:gd name="T42" fmla="*/ 902 w 1098"/>
              <a:gd name="T43" fmla="*/ 1606 h 1702"/>
              <a:gd name="T44" fmla="*/ 886 w 1098"/>
              <a:gd name="T45" fmla="*/ 1655 h 1702"/>
              <a:gd name="T46" fmla="*/ 848 w 1098"/>
              <a:gd name="T47" fmla="*/ 1690 h 1702"/>
              <a:gd name="T48" fmla="*/ 798 w 1098"/>
              <a:gd name="T49" fmla="*/ 1702 h 1702"/>
              <a:gd name="T50" fmla="*/ 759 w 1098"/>
              <a:gd name="T51" fmla="*/ 1692 h 1702"/>
              <a:gd name="T52" fmla="*/ 736 w 1098"/>
              <a:gd name="T53" fmla="*/ 1680 h 1702"/>
              <a:gd name="T54" fmla="*/ 721 w 1098"/>
              <a:gd name="T55" fmla="*/ 1648 h 1702"/>
              <a:gd name="T56" fmla="*/ 714 w 1098"/>
              <a:gd name="T57" fmla="*/ 1514 h 1702"/>
              <a:gd name="T58" fmla="*/ 715 w 1098"/>
              <a:gd name="T59" fmla="*/ 1028 h 1702"/>
              <a:gd name="T60" fmla="*/ 664 w 1098"/>
              <a:gd name="T61" fmla="*/ 828 h 1702"/>
              <a:gd name="T62" fmla="*/ 662 w 1098"/>
              <a:gd name="T63" fmla="*/ 1228 h 1702"/>
              <a:gd name="T64" fmla="*/ 661 w 1098"/>
              <a:gd name="T65" fmla="*/ 1628 h 1702"/>
              <a:gd name="T66" fmla="*/ 647 w 1098"/>
              <a:gd name="T67" fmla="*/ 1662 h 1702"/>
              <a:gd name="T68" fmla="*/ 622 w 1098"/>
              <a:gd name="T69" fmla="*/ 1686 h 1702"/>
              <a:gd name="T70" fmla="*/ 591 w 1098"/>
              <a:gd name="T71" fmla="*/ 1698 h 1702"/>
              <a:gd name="T72" fmla="*/ 539 w 1098"/>
              <a:gd name="T73" fmla="*/ 1698 h 1702"/>
              <a:gd name="T74" fmla="*/ 507 w 1098"/>
              <a:gd name="T75" fmla="*/ 1685 h 1702"/>
              <a:gd name="T76" fmla="*/ 482 w 1098"/>
              <a:gd name="T77" fmla="*/ 1662 h 1702"/>
              <a:gd name="T78" fmla="*/ 469 w 1098"/>
              <a:gd name="T79" fmla="*/ 1629 h 1702"/>
              <a:gd name="T80" fmla="*/ 467 w 1098"/>
              <a:gd name="T81" fmla="*/ 1256 h 1702"/>
              <a:gd name="T82" fmla="*/ 466 w 1098"/>
              <a:gd name="T83" fmla="*/ 192 h 1702"/>
              <a:gd name="T84" fmla="*/ 299 w 1098"/>
              <a:gd name="T85" fmla="*/ 388 h 1702"/>
              <a:gd name="T86" fmla="*/ 153 w 1098"/>
              <a:gd name="T87" fmla="*/ 559 h 1702"/>
              <a:gd name="T88" fmla="*/ 117 w 1098"/>
              <a:gd name="T89" fmla="*/ 590 h 1702"/>
              <a:gd name="T90" fmla="*/ 89 w 1098"/>
              <a:gd name="T91" fmla="*/ 597 h 1702"/>
              <a:gd name="T92" fmla="*/ 49 w 1098"/>
              <a:gd name="T93" fmla="*/ 589 h 1702"/>
              <a:gd name="T94" fmla="*/ 10 w 1098"/>
              <a:gd name="T95" fmla="*/ 550 h 1702"/>
              <a:gd name="T96" fmla="*/ 0 w 1098"/>
              <a:gd name="T97" fmla="*/ 510 h 1702"/>
              <a:gd name="T98" fmla="*/ 7 w 1098"/>
              <a:gd name="T99" fmla="*/ 482 h 1702"/>
              <a:gd name="T100" fmla="*/ 55 w 1098"/>
              <a:gd name="T101" fmla="*/ 417 h 1702"/>
              <a:gd name="T102" fmla="*/ 350 w 1098"/>
              <a:gd name="T103" fmla="*/ 6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8" h="1702">
                <a:moveTo>
                  <a:pt x="350" y="60"/>
                </a:moveTo>
                <a:lnTo>
                  <a:pt x="350" y="60"/>
                </a:lnTo>
                <a:lnTo>
                  <a:pt x="361" y="47"/>
                </a:lnTo>
                <a:lnTo>
                  <a:pt x="374" y="35"/>
                </a:lnTo>
                <a:lnTo>
                  <a:pt x="387" y="26"/>
                </a:lnTo>
                <a:lnTo>
                  <a:pt x="401" y="18"/>
                </a:lnTo>
                <a:lnTo>
                  <a:pt x="416" y="12"/>
                </a:lnTo>
                <a:lnTo>
                  <a:pt x="431" y="7"/>
                </a:lnTo>
                <a:lnTo>
                  <a:pt x="448" y="4"/>
                </a:lnTo>
                <a:lnTo>
                  <a:pt x="464" y="2"/>
                </a:lnTo>
                <a:lnTo>
                  <a:pt x="480" y="1"/>
                </a:lnTo>
                <a:lnTo>
                  <a:pt x="498" y="0"/>
                </a:lnTo>
                <a:lnTo>
                  <a:pt x="531" y="0"/>
                </a:lnTo>
                <a:lnTo>
                  <a:pt x="565" y="1"/>
                </a:lnTo>
                <a:lnTo>
                  <a:pt x="597" y="0"/>
                </a:lnTo>
                <a:lnTo>
                  <a:pt x="597" y="0"/>
                </a:lnTo>
                <a:lnTo>
                  <a:pt x="648" y="1"/>
                </a:lnTo>
                <a:lnTo>
                  <a:pt x="698" y="1"/>
                </a:lnTo>
                <a:lnTo>
                  <a:pt x="749" y="0"/>
                </a:lnTo>
                <a:lnTo>
                  <a:pt x="800" y="1"/>
                </a:lnTo>
                <a:lnTo>
                  <a:pt x="825" y="2"/>
                </a:lnTo>
                <a:lnTo>
                  <a:pt x="850" y="3"/>
                </a:lnTo>
                <a:lnTo>
                  <a:pt x="875" y="6"/>
                </a:lnTo>
                <a:lnTo>
                  <a:pt x="900" y="9"/>
                </a:lnTo>
                <a:lnTo>
                  <a:pt x="925" y="14"/>
                </a:lnTo>
                <a:lnTo>
                  <a:pt x="948" y="20"/>
                </a:lnTo>
                <a:lnTo>
                  <a:pt x="973" y="27"/>
                </a:lnTo>
                <a:lnTo>
                  <a:pt x="997" y="37"/>
                </a:lnTo>
                <a:lnTo>
                  <a:pt x="997" y="37"/>
                </a:lnTo>
                <a:lnTo>
                  <a:pt x="1011" y="43"/>
                </a:lnTo>
                <a:lnTo>
                  <a:pt x="1023" y="52"/>
                </a:lnTo>
                <a:lnTo>
                  <a:pt x="1035" y="61"/>
                </a:lnTo>
                <a:lnTo>
                  <a:pt x="1046" y="72"/>
                </a:lnTo>
                <a:lnTo>
                  <a:pt x="1055" y="83"/>
                </a:lnTo>
                <a:lnTo>
                  <a:pt x="1062" y="96"/>
                </a:lnTo>
                <a:lnTo>
                  <a:pt x="1070" y="109"/>
                </a:lnTo>
                <a:lnTo>
                  <a:pt x="1075" y="123"/>
                </a:lnTo>
                <a:lnTo>
                  <a:pt x="1081" y="137"/>
                </a:lnTo>
                <a:lnTo>
                  <a:pt x="1085" y="152"/>
                </a:lnTo>
                <a:lnTo>
                  <a:pt x="1089" y="168"/>
                </a:lnTo>
                <a:lnTo>
                  <a:pt x="1091" y="183"/>
                </a:lnTo>
                <a:lnTo>
                  <a:pt x="1096" y="213"/>
                </a:lnTo>
                <a:lnTo>
                  <a:pt x="1098" y="242"/>
                </a:lnTo>
                <a:lnTo>
                  <a:pt x="1098" y="242"/>
                </a:lnTo>
                <a:lnTo>
                  <a:pt x="1098" y="373"/>
                </a:lnTo>
                <a:lnTo>
                  <a:pt x="1098" y="503"/>
                </a:lnTo>
                <a:lnTo>
                  <a:pt x="1098" y="633"/>
                </a:lnTo>
                <a:lnTo>
                  <a:pt x="1097" y="698"/>
                </a:lnTo>
                <a:lnTo>
                  <a:pt x="1096" y="763"/>
                </a:lnTo>
                <a:lnTo>
                  <a:pt x="1096" y="763"/>
                </a:lnTo>
                <a:lnTo>
                  <a:pt x="1096" y="772"/>
                </a:lnTo>
                <a:lnTo>
                  <a:pt x="1095" y="778"/>
                </a:lnTo>
                <a:lnTo>
                  <a:pt x="1094" y="786"/>
                </a:lnTo>
                <a:lnTo>
                  <a:pt x="1091" y="791"/>
                </a:lnTo>
                <a:lnTo>
                  <a:pt x="1089" y="798"/>
                </a:lnTo>
                <a:lnTo>
                  <a:pt x="1086" y="803"/>
                </a:lnTo>
                <a:lnTo>
                  <a:pt x="1082" y="809"/>
                </a:lnTo>
                <a:lnTo>
                  <a:pt x="1077" y="813"/>
                </a:lnTo>
                <a:lnTo>
                  <a:pt x="1068" y="821"/>
                </a:lnTo>
                <a:lnTo>
                  <a:pt x="1056" y="827"/>
                </a:lnTo>
                <a:lnTo>
                  <a:pt x="1044" y="831"/>
                </a:lnTo>
                <a:lnTo>
                  <a:pt x="1031" y="834"/>
                </a:lnTo>
                <a:lnTo>
                  <a:pt x="1018" y="834"/>
                </a:lnTo>
                <a:lnTo>
                  <a:pt x="1005" y="832"/>
                </a:lnTo>
                <a:lnTo>
                  <a:pt x="993" y="828"/>
                </a:lnTo>
                <a:lnTo>
                  <a:pt x="982" y="823"/>
                </a:lnTo>
                <a:lnTo>
                  <a:pt x="977" y="818"/>
                </a:lnTo>
                <a:lnTo>
                  <a:pt x="972" y="814"/>
                </a:lnTo>
                <a:lnTo>
                  <a:pt x="968" y="810"/>
                </a:lnTo>
                <a:lnTo>
                  <a:pt x="965" y="804"/>
                </a:lnTo>
                <a:lnTo>
                  <a:pt x="961" y="798"/>
                </a:lnTo>
                <a:lnTo>
                  <a:pt x="959" y="791"/>
                </a:lnTo>
                <a:lnTo>
                  <a:pt x="958" y="785"/>
                </a:lnTo>
                <a:lnTo>
                  <a:pt x="957" y="776"/>
                </a:lnTo>
                <a:lnTo>
                  <a:pt x="957" y="776"/>
                </a:lnTo>
                <a:lnTo>
                  <a:pt x="955" y="714"/>
                </a:lnTo>
                <a:lnTo>
                  <a:pt x="954" y="653"/>
                </a:lnTo>
                <a:lnTo>
                  <a:pt x="954" y="528"/>
                </a:lnTo>
                <a:lnTo>
                  <a:pt x="955" y="404"/>
                </a:lnTo>
                <a:lnTo>
                  <a:pt x="955" y="341"/>
                </a:lnTo>
                <a:lnTo>
                  <a:pt x="954" y="279"/>
                </a:lnTo>
                <a:lnTo>
                  <a:pt x="954" y="279"/>
                </a:lnTo>
                <a:lnTo>
                  <a:pt x="902" y="278"/>
                </a:lnTo>
                <a:lnTo>
                  <a:pt x="902" y="278"/>
                </a:lnTo>
                <a:lnTo>
                  <a:pt x="902" y="934"/>
                </a:lnTo>
                <a:lnTo>
                  <a:pt x="902" y="1592"/>
                </a:lnTo>
                <a:lnTo>
                  <a:pt x="902" y="1592"/>
                </a:lnTo>
                <a:lnTo>
                  <a:pt x="902" y="1606"/>
                </a:lnTo>
                <a:lnTo>
                  <a:pt x="901" y="1620"/>
                </a:lnTo>
                <a:lnTo>
                  <a:pt x="896" y="1633"/>
                </a:lnTo>
                <a:lnTo>
                  <a:pt x="892" y="1645"/>
                </a:lnTo>
                <a:lnTo>
                  <a:pt x="886" y="1655"/>
                </a:lnTo>
                <a:lnTo>
                  <a:pt x="878" y="1666"/>
                </a:lnTo>
                <a:lnTo>
                  <a:pt x="868" y="1675"/>
                </a:lnTo>
                <a:lnTo>
                  <a:pt x="858" y="1684"/>
                </a:lnTo>
                <a:lnTo>
                  <a:pt x="848" y="1690"/>
                </a:lnTo>
                <a:lnTo>
                  <a:pt x="836" y="1696"/>
                </a:lnTo>
                <a:lnTo>
                  <a:pt x="824" y="1699"/>
                </a:lnTo>
                <a:lnTo>
                  <a:pt x="811" y="1701"/>
                </a:lnTo>
                <a:lnTo>
                  <a:pt x="798" y="1702"/>
                </a:lnTo>
                <a:lnTo>
                  <a:pt x="785" y="1701"/>
                </a:lnTo>
                <a:lnTo>
                  <a:pt x="772" y="1698"/>
                </a:lnTo>
                <a:lnTo>
                  <a:pt x="759" y="1692"/>
                </a:lnTo>
                <a:lnTo>
                  <a:pt x="759" y="1692"/>
                </a:lnTo>
                <a:lnTo>
                  <a:pt x="751" y="1690"/>
                </a:lnTo>
                <a:lnTo>
                  <a:pt x="746" y="1688"/>
                </a:lnTo>
                <a:lnTo>
                  <a:pt x="740" y="1685"/>
                </a:lnTo>
                <a:lnTo>
                  <a:pt x="736" y="1680"/>
                </a:lnTo>
                <a:lnTo>
                  <a:pt x="732" y="1676"/>
                </a:lnTo>
                <a:lnTo>
                  <a:pt x="728" y="1671"/>
                </a:lnTo>
                <a:lnTo>
                  <a:pt x="724" y="1660"/>
                </a:lnTo>
                <a:lnTo>
                  <a:pt x="721" y="1648"/>
                </a:lnTo>
                <a:lnTo>
                  <a:pt x="719" y="1635"/>
                </a:lnTo>
                <a:lnTo>
                  <a:pt x="716" y="1610"/>
                </a:lnTo>
                <a:lnTo>
                  <a:pt x="716" y="1610"/>
                </a:lnTo>
                <a:lnTo>
                  <a:pt x="714" y="1514"/>
                </a:lnTo>
                <a:lnTo>
                  <a:pt x="714" y="1416"/>
                </a:lnTo>
                <a:lnTo>
                  <a:pt x="715" y="1222"/>
                </a:lnTo>
                <a:lnTo>
                  <a:pt x="715" y="1126"/>
                </a:lnTo>
                <a:lnTo>
                  <a:pt x="715" y="1028"/>
                </a:lnTo>
                <a:lnTo>
                  <a:pt x="714" y="932"/>
                </a:lnTo>
                <a:lnTo>
                  <a:pt x="712" y="835"/>
                </a:lnTo>
                <a:lnTo>
                  <a:pt x="712" y="835"/>
                </a:lnTo>
                <a:lnTo>
                  <a:pt x="664" y="828"/>
                </a:lnTo>
                <a:lnTo>
                  <a:pt x="664" y="828"/>
                </a:lnTo>
                <a:lnTo>
                  <a:pt x="663" y="928"/>
                </a:lnTo>
                <a:lnTo>
                  <a:pt x="662" y="1028"/>
                </a:lnTo>
                <a:lnTo>
                  <a:pt x="662" y="1228"/>
                </a:lnTo>
                <a:lnTo>
                  <a:pt x="663" y="1428"/>
                </a:lnTo>
                <a:lnTo>
                  <a:pt x="662" y="1529"/>
                </a:lnTo>
                <a:lnTo>
                  <a:pt x="661" y="1628"/>
                </a:lnTo>
                <a:lnTo>
                  <a:pt x="661" y="1628"/>
                </a:lnTo>
                <a:lnTo>
                  <a:pt x="659" y="1638"/>
                </a:lnTo>
                <a:lnTo>
                  <a:pt x="656" y="1647"/>
                </a:lnTo>
                <a:lnTo>
                  <a:pt x="651" y="1654"/>
                </a:lnTo>
                <a:lnTo>
                  <a:pt x="647" y="1662"/>
                </a:lnTo>
                <a:lnTo>
                  <a:pt x="642" y="1670"/>
                </a:lnTo>
                <a:lnTo>
                  <a:pt x="636" y="1675"/>
                </a:lnTo>
                <a:lnTo>
                  <a:pt x="630" y="1680"/>
                </a:lnTo>
                <a:lnTo>
                  <a:pt x="622" y="1686"/>
                </a:lnTo>
                <a:lnTo>
                  <a:pt x="616" y="1689"/>
                </a:lnTo>
                <a:lnTo>
                  <a:pt x="607" y="1693"/>
                </a:lnTo>
                <a:lnTo>
                  <a:pt x="599" y="1696"/>
                </a:lnTo>
                <a:lnTo>
                  <a:pt x="591" y="1698"/>
                </a:lnTo>
                <a:lnTo>
                  <a:pt x="582" y="1700"/>
                </a:lnTo>
                <a:lnTo>
                  <a:pt x="573" y="1700"/>
                </a:lnTo>
                <a:lnTo>
                  <a:pt x="556" y="1700"/>
                </a:lnTo>
                <a:lnTo>
                  <a:pt x="539" y="1698"/>
                </a:lnTo>
                <a:lnTo>
                  <a:pt x="530" y="1696"/>
                </a:lnTo>
                <a:lnTo>
                  <a:pt x="522" y="1692"/>
                </a:lnTo>
                <a:lnTo>
                  <a:pt x="514" y="1689"/>
                </a:lnTo>
                <a:lnTo>
                  <a:pt x="507" y="1685"/>
                </a:lnTo>
                <a:lnTo>
                  <a:pt x="500" y="1679"/>
                </a:lnTo>
                <a:lnTo>
                  <a:pt x="493" y="1674"/>
                </a:lnTo>
                <a:lnTo>
                  <a:pt x="488" y="1668"/>
                </a:lnTo>
                <a:lnTo>
                  <a:pt x="482" y="1662"/>
                </a:lnTo>
                <a:lnTo>
                  <a:pt x="478" y="1654"/>
                </a:lnTo>
                <a:lnTo>
                  <a:pt x="474" y="1647"/>
                </a:lnTo>
                <a:lnTo>
                  <a:pt x="472" y="1638"/>
                </a:lnTo>
                <a:lnTo>
                  <a:pt x="469" y="1629"/>
                </a:lnTo>
                <a:lnTo>
                  <a:pt x="468" y="1620"/>
                </a:lnTo>
                <a:lnTo>
                  <a:pt x="468" y="1610"/>
                </a:lnTo>
                <a:lnTo>
                  <a:pt x="468" y="1610"/>
                </a:lnTo>
                <a:lnTo>
                  <a:pt x="467" y="1256"/>
                </a:lnTo>
                <a:lnTo>
                  <a:pt x="467" y="901"/>
                </a:lnTo>
                <a:lnTo>
                  <a:pt x="467" y="547"/>
                </a:lnTo>
                <a:lnTo>
                  <a:pt x="466" y="192"/>
                </a:lnTo>
                <a:lnTo>
                  <a:pt x="466" y="192"/>
                </a:lnTo>
                <a:lnTo>
                  <a:pt x="423" y="240"/>
                </a:lnTo>
                <a:lnTo>
                  <a:pt x="380" y="289"/>
                </a:lnTo>
                <a:lnTo>
                  <a:pt x="340" y="339"/>
                </a:lnTo>
                <a:lnTo>
                  <a:pt x="299" y="388"/>
                </a:lnTo>
                <a:lnTo>
                  <a:pt x="259" y="438"/>
                </a:lnTo>
                <a:lnTo>
                  <a:pt x="217" y="487"/>
                </a:lnTo>
                <a:lnTo>
                  <a:pt x="175" y="535"/>
                </a:lnTo>
                <a:lnTo>
                  <a:pt x="153" y="559"/>
                </a:lnTo>
                <a:lnTo>
                  <a:pt x="130" y="581"/>
                </a:lnTo>
                <a:lnTo>
                  <a:pt x="130" y="581"/>
                </a:lnTo>
                <a:lnTo>
                  <a:pt x="124" y="586"/>
                </a:lnTo>
                <a:lnTo>
                  <a:pt x="117" y="590"/>
                </a:lnTo>
                <a:lnTo>
                  <a:pt x="109" y="593"/>
                </a:lnTo>
                <a:lnTo>
                  <a:pt x="103" y="595"/>
                </a:lnTo>
                <a:lnTo>
                  <a:pt x="96" y="597"/>
                </a:lnTo>
                <a:lnTo>
                  <a:pt x="89" y="597"/>
                </a:lnTo>
                <a:lnTo>
                  <a:pt x="82" y="597"/>
                </a:lnTo>
                <a:lnTo>
                  <a:pt x="76" y="597"/>
                </a:lnTo>
                <a:lnTo>
                  <a:pt x="62" y="594"/>
                </a:lnTo>
                <a:lnTo>
                  <a:pt x="49" y="589"/>
                </a:lnTo>
                <a:lnTo>
                  <a:pt x="37" y="581"/>
                </a:lnTo>
                <a:lnTo>
                  <a:pt x="27" y="573"/>
                </a:lnTo>
                <a:lnTo>
                  <a:pt x="17" y="562"/>
                </a:lnTo>
                <a:lnTo>
                  <a:pt x="10" y="550"/>
                </a:lnTo>
                <a:lnTo>
                  <a:pt x="4" y="537"/>
                </a:lnTo>
                <a:lnTo>
                  <a:pt x="1" y="524"/>
                </a:lnTo>
                <a:lnTo>
                  <a:pt x="0" y="516"/>
                </a:lnTo>
                <a:lnTo>
                  <a:pt x="0" y="510"/>
                </a:lnTo>
                <a:lnTo>
                  <a:pt x="0" y="503"/>
                </a:lnTo>
                <a:lnTo>
                  <a:pt x="2" y="496"/>
                </a:lnTo>
                <a:lnTo>
                  <a:pt x="4" y="489"/>
                </a:lnTo>
                <a:lnTo>
                  <a:pt x="7" y="482"/>
                </a:lnTo>
                <a:lnTo>
                  <a:pt x="11" y="475"/>
                </a:lnTo>
                <a:lnTo>
                  <a:pt x="15" y="469"/>
                </a:lnTo>
                <a:lnTo>
                  <a:pt x="15" y="469"/>
                </a:lnTo>
                <a:lnTo>
                  <a:pt x="55" y="417"/>
                </a:lnTo>
                <a:lnTo>
                  <a:pt x="96" y="365"/>
                </a:lnTo>
                <a:lnTo>
                  <a:pt x="181" y="263"/>
                </a:lnTo>
                <a:lnTo>
                  <a:pt x="266" y="162"/>
                </a:lnTo>
                <a:lnTo>
                  <a:pt x="350" y="60"/>
                </a:lnTo>
                <a:lnTo>
                  <a:pt x="350" y="6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1" name="Freeform 50"/>
          <p:cNvSpPr>
            <a:spLocks/>
          </p:cNvSpPr>
          <p:nvPr/>
        </p:nvSpPr>
        <p:spPr bwMode="auto">
          <a:xfrm flipH="1">
            <a:off x="8742573" y="3234509"/>
            <a:ext cx="274281" cy="274281"/>
          </a:xfrm>
          <a:custGeom>
            <a:avLst/>
            <a:gdLst>
              <a:gd name="T0" fmla="*/ 105 w 339"/>
              <a:gd name="T1" fmla="*/ 13 h 335"/>
              <a:gd name="T2" fmla="*/ 125 w 339"/>
              <a:gd name="T3" fmla="*/ 5 h 335"/>
              <a:gd name="T4" fmla="*/ 146 w 339"/>
              <a:gd name="T5" fmla="*/ 1 h 335"/>
              <a:gd name="T6" fmla="*/ 168 w 339"/>
              <a:gd name="T7" fmla="*/ 0 h 335"/>
              <a:gd name="T8" fmla="*/ 188 w 339"/>
              <a:gd name="T9" fmla="*/ 1 h 335"/>
              <a:gd name="T10" fmla="*/ 209 w 339"/>
              <a:gd name="T11" fmla="*/ 5 h 335"/>
              <a:gd name="T12" fmla="*/ 248 w 339"/>
              <a:gd name="T13" fmla="*/ 21 h 335"/>
              <a:gd name="T14" fmla="*/ 282 w 339"/>
              <a:gd name="T15" fmla="*/ 44 h 335"/>
              <a:gd name="T16" fmla="*/ 311 w 339"/>
              <a:gd name="T17" fmla="*/ 76 h 335"/>
              <a:gd name="T18" fmla="*/ 321 w 339"/>
              <a:gd name="T19" fmla="*/ 93 h 335"/>
              <a:gd name="T20" fmla="*/ 330 w 339"/>
              <a:gd name="T21" fmla="*/ 113 h 335"/>
              <a:gd name="T22" fmla="*/ 337 w 339"/>
              <a:gd name="T23" fmla="*/ 133 h 335"/>
              <a:gd name="T24" fmla="*/ 339 w 339"/>
              <a:gd name="T25" fmla="*/ 154 h 335"/>
              <a:gd name="T26" fmla="*/ 339 w 339"/>
              <a:gd name="T27" fmla="*/ 175 h 335"/>
              <a:gd name="T28" fmla="*/ 339 w 339"/>
              <a:gd name="T29" fmla="*/ 188 h 335"/>
              <a:gd name="T30" fmla="*/ 336 w 339"/>
              <a:gd name="T31" fmla="*/ 212 h 335"/>
              <a:gd name="T32" fmla="*/ 329 w 339"/>
              <a:gd name="T33" fmla="*/ 235 h 335"/>
              <a:gd name="T34" fmla="*/ 318 w 339"/>
              <a:gd name="T35" fmla="*/ 256 h 335"/>
              <a:gd name="T36" fmla="*/ 304 w 339"/>
              <a:gd name="T37" fmla="*/ 274 h 335"/>
              <a:gd name="T38" fmla="*/ 288 w 339"/>
              <a:gd name="T39" fmla="*/ 290 h 335"/>
              <a:gd name="T40" fmla="*/ 269 w 339"/>
              <a:gd name="T41" fmla="*/ 303 h 335"/>
              <a:gd name="T42" fmla="*/ 249 w 339"/>
              <a:gd name="T43" fmla="*/ 315 h 335"/>
              <a:gd name="T44" fmla="*/ 227 w 339"/>
              <a:gd name="T45" fmla="*/ 324 h 335"/>
              <a:gd name="T46" fmla="*/ 204 w 339"/>
              <a:gd name="T47" fmla="*/ 330 h 335"/>
              <a:gd name="T48" fmla="*/ 182 w 339"/>
              <a:gd name="T49" fmla="*/ 334 h 335"/>
              <a:gd name="T50" fmla="*/ 158 w 339"/>
              <a:gd name="T51" fmla="*/ 335 h 335"/>
              <a:gd name="T52" fmla="*/ 134 w 339"/>
              <a:gd name="T53" fmla="*/ 331 h 335"/>
              <a:gd name="T54" fmla="*/ 111 w 339"/>
              <a:gd name="T55" fmla="*/ 326 h 335"/>
              <a:gd name="T56" fmla="*/ 89 w 339"/>
              <a:gd name="T57" fmla="*/ 317 h 335"/>
              <a:gd name="T58" fmla="*/ 70 w 339"/>
              <a:gd name="T59" fmla="*/ 304 h 335"/>
              <a:gd name="T60" fmla="*/ 60 w 339"/>
              <a:gd name="T61" fmla="*/ 297 h 335"/>
              <a:gd name="T62" fmla="*/ 43 w 339"/>
              <a:gd name="T63" fmla="*/ 282 h 335"/>
              <a:gd name="T64" fmla="*/ 30 w 339"/>
              <a:gd name="T65" fmla="*/ 265 h 335"/>
              <a:gd name="T66" fmla="*/ 18 w 339"/>
              <a:gd name="T67" fmla="*/ 247 h 335"/>
              <a:gd name="T68" fmla="*/ 9 w 339"/>
              <a:gd name="T69" fmla="*/ 227 h 335"/>
              <a:gd name="T70" fmla="*/ 4 w 339"/>
              <a:gd name="T71" fmla="*/ 207 h 335"/>
              <a:gd name="T72" fmla="*/ 1 w 339"/>
              <a:gd name="T73" fmla="*/ 185 h 335"/>
              <a:gd name="T74" fmla="*/ 2 w 339"/>
              <a:gd name="T75" fmla="*/ 142 h 335"/>
              <a:gd name="T76" fmla="*/ 9 w 339"/>
              <a:gd name="T77" fmla="*/ 110 h 335"/>
              <a:gd name="T78" fmla="*/ 18 w 339"/>
              <a:gd name="T79" fmla="*/ 91 h 335"/>
              <a:gd name="T80" fmla="*/ 29 w 339"/>
              <a:gd name="T81" fmla="*/ 71 h 335"/>
              <a:gd name="T82" fmla="*/ 42 w 339"/>
              <a:gd name="T83" fmla="*/ 55 h 335"/>
              <a:gd name="T84" fmla="*/ 57 w 339"/>
              <a:gd name="T85" fmla="*/ 40 h 335"/>
              <a:gd name="T86" fmla="*/ 74 w 339"/>
              <a:gd name="T87" fmla="*/ 27 h 335"/>
              <a:gd name="T88" fmla="*/ 94 w 339"/>
              <a:gd name="T89" fmla="*/ 17 h 335"/>
              <a:gd name="T90" fmla="*/ 105 w 339"/>
              <a:gd name="T91" fmla="*/ 1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9" h="335">
                <a:moveTo>
                  <a:pt x="105" y="13"/>
                </a:moveTo>
                <a:lnTo>
                  <a:pt x="105" y="13"/>
                </a:lnTo>
                <a:lnTo>
                  <a:pt x="114" y="9"/>
                </a:lnTo>
                <a:lnTo>
                  <a:pt x="125" y="5"/>
                </a:lnTo>
                <a:lnTo>
                  <a:pt x="135" y="3"/>
                </a:lnTo>
                <a:lnTo>
                  <a:pt x="146" y="1"/>
                </a:lnTo>
                <a:lnTo>
                  <a:pt x="157" y="0"/>
                </a:lnTo>
                <a:lnTo>
                  <a:pt x="168" y="0"/>
                </a:lnTo>
                <a:lnTo>
                  <a:pt x="177" y="0"/>
                </a:lnTo>
                <a:lnTo>
                  <a:pt x="188" y="1"/>
                </a:lnTo>
                <a:lnTo>
                  <a:pt x="198" y="2"/>
                </a:lnTo>
                <a:lnTo>
                  <a:pt x="209" y="5"/>
                </a:lnTo>
                <a:lnTo>
                  <a:pt x="228" y="12"/>
                </a:lnTo>
                <a:lnTo>
                  <a:pt x="248" y="21"/>
                </a:lnTo>
                <a:lnTo>
                  <a:pt x="266" y="31"/>
                </a:lnTo>
                <a:lnTo>
                  <a:pt x="282" y="44"/>
                </a:lnTo>
                <a:lnTo>
                  <a:pt x="298" y="60"/>
                </a:lnTo>
                <a:lnTo>
                  <a:pt x="311" y="76"/>
                </a:lnTo>
                <a:lnTo>
                  <a:pt x="317" y="84"/>
                </a:lnTo>
                <a:lnTo>
                  <a:pt x="321" y="93"/>
                </a:lnTo>
                <a:lnTo>
                  <a:pt x="327" y="103"/>
                </a:lnTo>
                <a:lnTo>
                  <a:pt x="330" y="113"/>
                </a:lnTo>
                <a:lnTo>
                  <a:pt x="333" y="122"/>
                </a:lnTo>
                <a:lnTo>
                  <a:pt x="337" y="133"/>
                </a:lnTo>
                <a:lnTo>
                  <a:pt x="338" y="143"/>
                </a:lnTo>
                <a:lnTo>
                  <a:pt x="339" y="154"/>
                </a:lnTo>
                <a:lnTo>
                  <a:pt x="339" y="165"/>
                </a:lnTo>
                <a:lnTo>
                  <a:pt x="339" y="175"/>
                </a:lnTo>
                <a:lnTo>
                  <a:pt x="339" y="175"/>
                </a:lnTo>
                <a:lnTo>
                  <a:pt x="339" y="188"/>
                </a:lnTo>
                <a:lnTo>
                  <a:pt x="338" y="200"/>
                </a:lnTo>
                <a:lnTo>
                  <a:pt x="336" y="212"/>
                </a:lnTo>
                <a:lnTo>
                  <a:pt x="332" y="224"/>
                </a:lnTo>
                <a:lnTo>
                  <a:pt x="329" y="235"/>
                </a:lnTo>
                <a:lnTo>
                  <a:pt x="324" y="245"/>
                </a:lnTo>
                <a:lnTo>
                  <a:pt x="318" y="256"/>
                </a:lnTo>
                <a:lnTo>
                  <a:pt x="312" y="264"/>
                </a:lnTo>
                <a:lnTo>
                  <a:pt x="304" y="274"/>
                </a:lnTo>
                <a:lnTo>
                  <a:pt x="297" y="282"/>
                </a:lnTo>
                <a:lnTo>
                  <a:pt x="288" y="290"/>
                </a:lnTo>
                <a:lnTo>
                  <a:pt x="279" y="297"/>
                </a:lnTo>
                <a:lnTo>
                  <a:pt x="269" y="303"/>
                </a:lnTo>
                <a:lnTo>
                  <a:pt x="260" y="310"/>
                </a:lnTo>
                <a:lnTo>
                  <a:pt x="249" y="315"/>
                </a:lnTo>
                <a:lnTo>
                  <a:pt x="239" y="319"/>
                </a:lnTo>
                <a:lnTo>
                  <a:pt x="227" y="324"/>
                </a:lnTo>
                <a:lnTo>
                  <a:pt x="216" y="327"/>
                </a:lnTo>
                <a:lnTo>
                  <a:pt x="204" y="330"/>
                </a:lnTo>
                <a:lnTo>
                  <a:pt x="194" y="332"/>
                </a:lnTo>
                <a:lnTo>
                  <a:pt x="182" y="334"/>
                </a:lnTo>
                <a:lnTo>
                  <a:pt x="170" y="335"/>
                </a:lnTo>
                <a:lnTo>
                  <a:pt x="158" y="335"/>
                </a:lnTo>
                <a:lnTo>
                  <a:pt x="146" y="334"/>
                </a:lnTo>
                <a:lnTo>
                  <a:pt x="134" y="331"/>
                </a:lnTo>
                <a:lnTo>
                  <a:pt x="123" y="329"/>
                </a:lnTo>
                <a:lnTo>
                  <a:pt x="111" y="326"/>
                </a:lnTo>
                <a:lnTo>
                  <a:pt x="100" y="322"/>
                </a:lnTo>
                <a:lnTo>
                  <a:pt x="89" y="317"/>
                </a:lnTo>
                <a:lnTo>
                  <a:pt x="80" y="311"/>
                </a:lnTo>
                <a:lnTo>
                  <a:pt x="70" y="304"/>
                </a:lnTo>
                <a:lnTo>
                  <a:pt x="60" y="297"/>
                </a:lnTo>
                <a:lnTo>
                  <a:pt x="60" y="297"/>
                </a:lnTo>
                <a:lnTo>
                  <a:pt x="52" y="290"/>
                </a:lnTo>
                <a:lnTo>
                  <a:pt x="43" y="282"/>
                </a:lnTo>
                <a:lnTo>
                  <a:pt x="36" y="274"/>
                </a:lnTo>
                <a:lnTo>
                  <a:pt x="30" y="265"/>
                </a:lnTo>
                <a:lnTo>
                  <a:pt x="23" y="257"/>
                </a:lnTo>
                <a:lnTo>
                  <a:pt x="18" y="247"/>
                </a:lnTo>
                <a:lnTo>
                  <a:pt x="14" y="237"/>
                </a:lnTo>
                <a:lnTo>
                  <a:pt x="9" y="227"/>
                </a:lnTo>
                <a:lnTo>
                  <a:pt x="6" y="217"/>
                </a:lnTo>
                <a:lnTo>
                  <a:pt x="4" y="207"/>
                </a:lnTo>
                <a:lnTo>
                  <a:pt x="2" y="196"/>
                </a:lnTo>
                <a:lnTo>
                  <a:pt x="1" y="185"/>
                </a:lnTo>
                <a:lnTo>
                  <a:pt x="0" y="164"/>
                </a:lnTo>
                <a:lnTo>
                  <a:pt x="2" y="142"/>
                </a:lnTo>
                <a:lnTo>
                  <a:pt x="6" y="120"/>
                </a:lnTo>
                <a:lnTo>
                  <a:pt x="9" y="110"/>
                </a:lnTo>
                <a:lnTo>
                  <a:pt x="14" y="101"/>
                </a:lnTo>
                <a:lnTo>
                  <a:pt x="18" y="91"/>
                </a:lnTo>
                <a:lnTo>
                  <a:pt x="22" y="81"/>
                </a:lnTo>
                <a:lnTo>
                  <a:pt x="29" y="71"/>
                </a:lnTo>
                <a:lnTo>
                  <a:pt x="34" y="63"/>
                </a:lnTo>
                <a:lnTo>
                  <a:pt x="42" y="55"/>
                </a:lnTo>
                <a:lnTo>
                  <a:pt x="48" y="48"/>
                </a:lnTo>
                <a:lnTo>
                  <a:pt x="57" y="40"/>
                </a:lnTo>
                <a:lnTo>
                  <a:pt x="65" y="34"/>
                </a:lnTo>
                <a:lnTo>
                  <a:pt x="74" y="27"/>
                </a:lnTo>
                <a:lnTo>
                  <a:pt x="84" y="22"/>
                </a:lnTo>
                <a:lnTo>
                  <a:pt x="94" y="17"/>
                </a:lnTo>
                <a:lnTo>
                  <a:pt x="105" y="13"/>
                </a:lnTo>
                <a:lnTo>
                  <a:pt x="105" y="1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2" name="Striped Right Arrow 51"/>
          <p:cNvSpPr/>
          <p:nvPr/>
        </p:nvSpPr>
        <p:spPr>
          <a:xfrm>
            <a:off x="7353918" y="3543597"/>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53" name="L-Shape 52"/>
          <p:cNvSpPr>
            <a:spLocks noChangeAspect="1"/>
          </p:cNvSpPr>
          <p:nvPr/>
        </p:nvSpPr>
        <p:spPr bwMode="auto">
          <a:xfrm rot="19226490">
            <a:off x="9649903" y="3922664"/>
            <a:ext cx="293863" cy="576221"/>
          </a:xfrm>
          <a:prstGeom prst="corner">
            <a:avLst>
              <a:gd name="adj1" fmla="val 19209"/>
              <a:gd name="adj2" fmla="val 23245"/>
            </a:avLst>
          </a:prstGeom>
          <a:solidFill>
            <a:sysClr val="window" lastClr="FFFFFF"/>
          </a:solidFill>
          <a:ln w="9525" cap="flat" cmpd="sng" algn="ctr">
            <a:noFill/>
            <a:prstDash val="solid"/>
            <a:headEnd type="none" w="med" len="med"/>
            <a:tailEnd type="none" w="med" len="med"/>
          </a:ln>
          <a:effec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3" fontAlgn="base">
              <a:spcBef>
                <a:spcPct val="0"/>
              </a:spcBef>
              <a:spcAft>
                <a:spcPct val="0"/>
              </a:spcAft>
              <a:defRPr/>
            </a:pPr>
            <a:endParaRPr lang="en-US" sz="2200" kern="0" spc="-100"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sp>
        <p:nvSpPr>
          <p:cNvPr id="54" name="Oval 225"/>
          <p:cNvSpPr>
            <a:spLocks noChangeAspect="1"/>
          </p:cNvSpPr>
          <p:nvPr/>
        </p:nvSpPr>
        <p:spPr bwMode="auto">
          <a:xfrm flipH="1">
            <a:off x="9780533" y="4522093"/>
            <a:ext cx="183907" cy="183786"/>
          </a:xfrm>
          <a:custGeom>
            <a:avLst/>
            <a:gdLst/>
            <a:ahLst/>
            <a:cxnLst/>
            <a:rect l="l" t="t" r="r" b="b"/>
            <a:pathLst>
              <a:path w="209184" h="209184">
                <a:moveTo>
                  <a:pt x="104592" y="45552"/>
                </a:moveTo>
                <a:cubicBezTo>
                  <a:pt x="137198" y="45552"/>
                  <a:pt x="163631" y="71985"/>
                  <a:pt x="163631" y="104591"/>
                </a:cubicBezTo>
                <a:cubicBezTo>
                  <a:pt x="163631" y="137197"/>
                  <a:pt x="137198" y="163630"/>
                  <a:pt x="104592" y="163630"/>
                </a:cubicBezTo>
                <a:cubicBezTo>
                  <a:pt x="71986" y="163630"/>
                  <a:pt x="45553" y="137197"/>
                  <a:pt x="45553" y="104591"/>
                </a:cubicBezTo>
                <a:cubicBezTo>
                  <a:pt x="45553" y="71985"/>
                  <a:pt x="71986" y="45552"/>
                  <a:pt x="104592" y="45552"/>
                </a:cubicBezTo>
                <a:close/>
                <a:moveTo>
                  <a:pt x="104592" y="0"/>
                </a:moveTo>
                <a:cubicBezTo>
                  <a:pt x="46827" y="0"/>
                  <a:pt x="0" y="46827"/>
                  <a:pt x="0" y="104592"/>
                </a:cubicBezTo>
                <a:cubicBezTo>
                  <a:pt x="0" y="162357"/>
                  <a:pt x="46827" y="209184"/>
                  <a:pt x="104592" y="209184"/>
                </a:cubicBezTo>
                <a:cubicBezTo>
                  <a:pt x="162357" y="209184"/>
                  <a:pt x="209184" y="162357"/>
                  <a:pt x="209184" y="104592"/>
                </a:cubicBezTo>
                <a:cubicBezTo>
                  <a:pt x="209184" y="46827"/>
                  <a:pt x="162357" y="0"/>
                  <a:pt x="104592" y="0"/>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23" fontAlgn="base">
              <a:spcBef>
                <a:spcPct val="0"/>
              </a:spcBef>
              <a:spcAft>
                <a:spcPct val="0"/>
              </a:spcAft>
              <a:defRPr/>
            </a:pPr>
            <a:endParaRPr lang="en-US" sz="2200" kern="0" spc="-100" dirty="0">
              <a:ln w="3175">
                <a:noFill/>
              </a:ln>
              <a:gradFill flip="none" rotWithShape="1">
                <a:gsLst>
                  <a:gs pos="0">
                    <a:srgbClr val="1B3B41">
                      <a:lumMod val="65000"/>
                      <a:lumOff val="35000"/>
                    </a:srgbClr>
                  </a:gs>
                  <a:gs pos="86000">
                    <a:srgbClr val="1B3B41">
                      <a:lumMod val="65000"/>
                      <a:lumOff val="35000"/>
                    </a:srgbClr>
                  </a:gs>
                </a:gsLst>
                <a:lin ang="5400000" scaled="0"/>
                <a:tileRect/>
              </a:gradFill>
              <a:cs typeface="Arial" charset="0"/>
            </a:endParaRPr>
          </a:p>
        </p:txBody>
      </p:sp>
      <p:cxnSp>
        <p:nvCxnSpPr>
          <p:cNvPr id="55" name="Straight Connector 54"/>
          <p:cNvCxnSpPr>
            <a:cxnSpLocks noChangeAspect="1"/>
          </p:cNvCxnSpPr>
          <p:nvPr/>
        </p:nvCxnSpPr>
        <p:spPr>
          <a:xfrm flipV="1">
            <a:off x="9402309" y="4092864"/>
            <a:ext cx="132920" cy="101300"/>
          </a:xfrm>
          <a:prstGeom prst="line">
            <a:avLst/>
          </a:prstGeom>
          <a:solidFill>
            <a:sysClr val="window" lastClr="FFFFFF"/>
          </a:solidFill>
          <a:ln w="38100" cap="flat" cmpd="sng" algn="ctr">
            <a:solidFill>
              <a:sysClr val="window" lastClr="FFFFFF"/>
            </a:solidFill>
            <a:prstDash val="solid"/>
          </a:ln>
          <a:effectLst/>
        </p:spPr>
      </p:cxnSp>
      <p:sp>
        <p:nvSpPr>
          <p:cNvPr id="56" name="TextBox 55"/>
          <p:cNvSpPr txBox="1"/>
          <p:nvPr/>
        </p:nvSpPr>
        <p:spPr>
          <a:xfrm>
            <a:off x="477160" y="1021699"/>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Remote telemetry containing inventory, sales, alarms and other status events are securely sent to Azure Event Hub.</a:t>
            </a:r>
          </a:p>
        </p:txBody>
      </p:sp>
      <p:sp>
        <p:nvSpPr>
          <p:cNvPr id="57" name="TextBox 56"/>
          <p:cNvSpPr txBox="1"/>
          <p:nvPr/>
        </p:nvSpPr>
        <p:spPr>
          <a:xfrm>
            <a:off x="477160" y="1020732"/>
            <a:ext cx="11371142" cy="1200329"/>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Azure Stream Analytics pulls data from Event Hub and determines that employees on the 3</a:t>
            </a:r>
            <a:r>
              <a:rPr kumimoji="0" lang="en-US" sz="2400" b="0" i="0" u="none" strike="noStrike" kern="0" cap="none" spc="0" normalizeH="0" baseline="30000" noProof="0" dirty="0" smtClean="0">
                <a:ln>
                  <a:noFill/>
                </a:ln>
                <a:solidFill>
                  <a:prstClr val="white"/>
                </a:solidFill>
                <a:effectLst/>
                <a:uLnTx/>
                <a:uFillTx/>
              </a:rPr>
              <a:t>rd</a:t>
            </a:r>
            <a:r>
              <a:rPr kumimoji="0" lang="en-US" sz="2400" b="0" i="0" u="none" strike="noStrike" kern="0" cap="none" spc="0" normalizeH="0" baseline="0" noProof="0" dirty="0" smtClean="0">
                <a:ln>
                  <a:noFill/>
                </a:ln>
                <a:solidFill>
                  <a:prstClr val="white"/>
                </a:solidFill>
                <a:effectLst/>
                <a:uLnTx/>
                <a:uFillTx/>
              </a:rPr>
              <a:t> floor of the building love white powdered donuts and purchase them 3 times more often than any other snack in this particular vending machine.</a:t>
            </a:r>
          </a:p>
        </p:txBody>
      </p:sp>
      <p:sp>
        <p:nvSpPr>
          <p:cNvPr id="58" name="TextBox 57"/>
          <p:cNvSpPr txBox="1"/>
          <p:nvPr/>
        </p:nvSpPr>
        <p:spPr>
          <a:xfrm>
            <a:off x="477160" y="1021204"/>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You act on this granular merchandising information by tripling-up on the number of spirals selling white powdered donuts.</a:t>
            </a:r>
          </a:p>
        </p:txBody>
      </p:sp>
      <p:sp>
        <p:nvSpPr>
          <p:cNvPr id="59" name="TextBox 58"/>
          <p:cNvSpPr txBox="1"/>
          <p:nvPr/>
        </p:nvSpPr>
        <p:spPr>
          <a:xfrm>
            <a:off x="477160" y="1021074"/>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This vending machine now makes you more money because you’re catering to the needs of a very specific audience.</a:t>
            </a:r>
          </a:p>
        </p:txBody>
      </p:sp>
      <p:sp>
        <p:nvSpPr>
          <p:cNvPr id="60" name="TextBox 59"/>
          <p:cNvSpPr txBox="1"/>
          <p:nvPr/>
        </p:nvSpPr>
        <p:spPr>
          <a:xfrm>
            <a:off x="10839820" y="4884316"/>
            <a:ext cx="74965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Thing</a:t>
            </a:r>
          </a:p>
        </p:txBody>
      </p:sp>
      <p:sp>
        <p:nvSpPr>
          <p:cNvPr id="61" name="TextBox 60"/>
          <p:cNvSpPr txBox="1"/>
          <p:nvPr/>
        </p:nvSpPr>
        <p:spPr>
          <a:xfrm>
            <a:off x="9872486" y="2463862"/>
            <a:ext cx="774558" cy="596286"/>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3199" b="0" i="0" u="none" strike="noStrike" kern="0" cap="none" spc="0" normalizeH="0" baseline="0" noProof="0" dirty="0" smtClean="0">
                <a:ln>
                  <a:noFill/>
                </a:ln>
                <a:solidFill>
                  <a:prstClr val="white"/>
                </a:solidFill>
                <a:effectLst/>
                <a:uLnTx/>
                <a:uFillTx/>
              </a:rPr>
              <a:t>$$</a:t>
            </a:r>
          </a:p>
        </p:txBody>
      </p:sp>
    </p:spTree>
    <p:extLst>
      <p:ext uri="{BB962C8B-B14F-4D97-AF65-F5344CB8AC3E}">
        <p14:creationId xmlns:p14="http://schemas.microsoft.com/office/powerpoint/2010/main" val="421039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0-#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0-#ppt_w/2"/>
                                          </p:val>
                                        </p:tav>
                                        <p:tav tm="100000">
                                          <p:val>
                                            <p:strVal val="#ppt_x"/>
                                          </p:val>
                                        </p:tav>
                                      </p:tavLst>
                                    </p:anim>
                                    <p:anim calcmode="lin" valueType="num">
                                      <p:cBhvr additive="base">
                                        <p:cTn id="46" dur="500" fill="hold"/>
                                        <p:tgtEl>
                                          <p:spTgt spid="47"/>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ppt_x"/>
                                          </p:val>
                                        </p:tav>
                                        <p:tav tm="100000">
                                          <p:val>
                                            <p:strVal val="#ppt_x"/>
                                          </p:val>
                                        </p:tav>
                                      </p:tavLst>
                                    </p:anim>
                                    <p:anim calcmode="lin" valueType="num">
                                      <p:cBhvr additive="base">
                                        <p:cTn id="50" dur="500" fill="hold"/>
                                        <p:tgtEl>
                                          <p:spTgt spid="57"/>
                                        </p:tgtEl>
                                        <p:attrNameLst>
                                          <p:attrName>ppt_y</p:attrName>
                                        </p:attrNameLst>
                                      </p:cBhvr>
                                      <p:tavLst>
                                        <p:tav tm="0">
                                          <p:val>
                                            <p:strVal val="1+#ppt_h/2"/>
                                          </p:val>
                                        </p:tav>
                                        <p:tav tm="100000">
                                          <p:val>
                                            <p:strVal val="#ppt_y"/>
                                          </p:val>
                                        </p:tav>
                                      </p:tavLst>
                                    </p:anim>
                                  </p:childTnLst>
                                </p:cTn>
                              </p:par>
                              <p:par>
                                <p:cTn id="51" presetID="1" presetClass="exit" presetSubtype="0" fill="hold" grpId="1"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ppt_x"/>
                                          </p:val>
                                        </p:tav>
                                        <p:tav tm="100000">
                                          <p:val>
                                            <p:strVal val="#ppt_x"/>
                                          </p:val>
                                        </p:tav>
                                      </p:tavLst>
                                    </p:anim>
                                    <p:anim calcmode="lin" valueType="num">
                                      <p:cBhvr additive="base">
                                        <p:cTn id="58" dur="500" fill="hold"/>
                                        <p:tgtEl>
                                          <p:spTgt spid="5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500" fill="hold"/>
                                        <p:tgtEl>
                                          <p:spTgt spid="53"/>
                                        </p:tgtEl>
                                        <p:attrNameLst>
                                          <p:attrName>ppt_x</p:attrName>
                                        </p:attrNameLst>
                                      </p:cBhvr>
                                      <p:tavLst>
                                        <p:tav tm="0">
                                          <p:val>
                                            <p:strVal val="#ppt_x"/>
                                          </p:val>
                                        </p:tav>
                                        <p:tav tm="100000">
                                          <p:val>
                                            <p:strVal val="#ppt_x"/>
                                          </p:val>
                                        </p:tav>
                                      </p:tavLst>
                                    </p:anim>
                                    <p:anim calcmode="lin" valueType="num">
                                      <p:cBhvr additive="base">
                                        <p:cTn id="66" dur="500" fill="hold"/>
                                        <p:tgtEl>
                                          <p:spTgt spid="5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500" fill="hold"/>
                                        <p:tgtEl>
                                          <p:spTgt spid="54"/>
                                        </p:tgtEl>
                                        <p:attrNameLst>
                                          <p:attrName>ppt_x</p:attrName>
                                        </p:attrNameLst>
                                      </p:cBhvr>
                                      <p:tavLst>
                                        <p:tav tm="0">
                                          <p:val>
                                            <p:strVal val="#ppt_x"/>
                                          </p:val>
                                        </p:tav>
                                        <p:tav tm="100000">
                                          <p:val>
                                            <p:strVal val="#ppt_x"/>
                                          </p:val>
                                        </p:tav>
                                      </p:tavLst>
                                    </p:anim>
                                    <p:anim calcmode="lin" valueType="num">
                                      <p:cBhvr additive="base">
                                        <p:cTn id="70" dur="500" fill="hold"/>
                                        <p:tgtEl>
                                          <p:spTgt spid="5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ppt_x"/>
                                          </p:val>
                                        </p:tav>
                                        <p:tav tm="100000">
                                          <p:val>
                                            <p:strVal val="#ppt_x"/>
                                          </p:val>
                                        </p:tav>
                                      </p:tavLst>
                                    </p:anim>
                                    <p:anim calcmode="lin" valueType="num">
                                      <p:cBhvr additive="base">
                                        <p:cTn id="74" dur="500" fill="hold"/>
                                        <p:tgtEl>
                                          <p:spTgt spid="55"/>
                                        </p:tgtEl>
                                        <p:attrNameLst>
                                          <p:attrName>ppt_y</p:attrName>
                                        </p:attrNameLst>
                                      </p:cBhvr>
                                      <p:tavLst>
                                        <p:tav tm="0">
                                          <p:val>
                                            <p:strVal val="1+#ppt_h/2"/>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fill="hold"/>
                                        <p:tgtEl>
                                          <p:spTgt spid="52"/>
                                        </p:tgtEl>
                                        <p:attrNameLst>
                                          <p:attrName>ppt_x</p:attrName>
                                        </p:attrNameLst>
                                      </p:cBhvr>
                                      <p:tavLst>
                                        <p:tav tm="0">
                                          <p:val>
                                            <p:strVal val="0-#ppt_w/2"/>
                                          </p:val>
                                        </p:tav>
                                        <p:tav tm="100000">
                                          <p:val>
                                            <p:strVal val="#ppt_x"/>
                                          </p:val>
                                        </p:tav>
                                      </p:tavLst>
                                    </p:anim>
                                    <p:anim calcmode="lin" valueType="num">
                                      <p:cBhvr additive="base">
                                        <p:cTn id="78" dur="500" fill="hold"/>
                                        <p:tgtEl>
                                          <p:spTgt spid="52"/>
                                        </p:tgtEl>
                                        <p:attrNameLst>
                                          <p:attrName>ppt_y</p:attrName>
                                        </p:attrNameLst>
                                      </p:cBhvr>
                                      <p:tavLst>
                                        <p:tav tm="0">
                                          <p:val>
                                            <p:strVal val="#ppt_y"/>
                                          </p:val>
                                        </p:tav>
                                        <p:tav tm="100000">
                                          <p:val>
                                            <p:strVal val="#ppt_y"/>
                                          </p:val>
                                        </p:tav>
                                      </p:tavLst>
                                    </p:anim>
                                  </p:childTnLst>
                                </p:cTn>
                              </p:par>
                              <p:par>
                                <p:cTn id="79" presetID="1" presetClass="exit" presetSubtype="0" fill="hold" grpId="1" nodeType="withEffect">
                                  <p:stCondLst>
                                    <p:cond delay="0"/>
                                  </p:stCondLst>
                                  <p:childTnLst>
                                    <p:set>
                                      <p:cBhvr>
                                        <p:cTn id="80" dur="1" fill="hold">
                                          <p:stCondLst>
                                            <p:cond delay="0"/>
                                          </p:stCondLst>
                                        </p:cTn>
                                        <p:tgtEl>
                                          <p:spTgt spid="57"/>
                                        </p:tgtEl>
                                        <p:attrNameLst>
                                          <p:attrName>style.visibility</p:attrName>
                                        </p:attrNameLst>
                                      </p:cBhvr>
                                      <p:to>
                                        <p:strVal val="hidden"/>
                                      </p:to>
                                    </p:set>
                                  </p:childTnLst>
                                </p:cTn>
                              </p:par>
                              <p:par>
                                <p:cTn id="81" presetID="2" presetClass="entr" presetSubtype="4"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additive="base">
                                        <p:cTn id="83" dur="500" fill="hold"/>
                                        <p:tgtEl>
                                          <p:spTgt spid="58"/>
                                        </p:tgtEl>
                                        <p:attrNameLst>
                                          <p:attrName>ppt_x</p:attrName>
                                        </p:attrNameLst>
                                      </p:cBhvr>
                                      <p:tavLst>
                                        <p:tav tm="0">
                                          <p:val>
                                            <p:strVal val="#ppt_x"/>
                                          </p:val>
                                        </p:tav>
                                        <p:tav tm="100000">
                                          <p:val>
                                            <p:strVal val="#ppt_x"/>
                                          </p:val>
                                        </p:tav>
                                      </p:tavLst>
                                    </p:anim>
                                    <p:anim calcmode="lin" valueType="num">
                                      <p:cBhvr additive="base">
                                        <p:cTn id="8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fill="hold"/>
                                        <p:tgtEl>
                                          <p:spTgt spid="48"/>
                                        </p:tgtEl>
                                        <p:attrNameLst>
                                          <p:attrName>ppt_x</p:attrName>
                                        </p:attrNameLst>
                                      </p:cBhvr>
                                      <p:tavLst>
                                        <p:tav tm="0">
                                          <p:val>
                                            <p:strVal val="#ppt_x"/>
                                          </p:val>
                                        </p:tav>
                                        <p:tav tm="100000">
                                          <p:val>
                                            <p:strVal val="#ppt_x"/>
                                          </p:val>
                                        </p:tav>
                                      </p:tavLst>
                                    </p:anim>
                                    <p:anim calcmode="lin" valueType="num">
                                      <p:cBhvr additive="base">
                                        <p:cTn id="90" dur="500" fill="hold"/>
                                        <p:tgtEl>
                                          <p:spTgt spid="48"/>
                                        </p:tgtEl>
                                        <p:attrNameLst>
                                          <p:attrName>ppt_y</p:attrName>
                                        </p:attrNameLst>
                                      </p:cBhvr>
                                      <p:tavLst>
                                        <p:tav tm="0">
                                          <p:val>
                                            <p:strVal val="1+#ppt_h/2"/>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0-#ppt_w/2"/>
                                          </p:val>
                                        </p:tav>
                                        <p:tav tm="100000">
                                          <p:val>
                                            <p:strVal val="#ppt_x"/>
                                          </p:val>
                                        </p:tav>
                                      </p:tavLst>
                                    </p:anim>
                                    <p:anim calcmode="lin" valueType="num">
                                      <p:cBhvr additive="base">
                                        <p:cTn id="94" dur="500" fill="hold"/>
                                        <p:tgtEl>
                                          <p:spTgt spid="49"/>
                                        </p:tgtEl>
                                        <p:attrNameLst>
                                          <p:attrName>ppt_y</p:attrName>
                                        </p:attrNameLst>
                                      </p:cBhvr>
                                      <p:tavLst>
                                        <p:tav tm="0">
                                          <p:val>
                                            <p:strVal val="#ppt_y"/>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additive="base">
                                        <p:cTn id="97" dur="500" fill="hold"/>
                                        <p:tgtEl>
                                          <p:spTgt spid="59"/>
                                        </p:tgtEl>
                                        <p:attrNameLst>
                                          <p:attrName>ppt_x</p:attrName>
                                        </p:attrNameLst>
                                      </p:cBhvr>
                                      <p:tavLst>
                                        <p:tav tm="0">
                                          <p:val>
                                            <p:strVal val="#ppt_x"/>
                                          </p:val>
                                        </p:tav>
                                        <p:tav tm="100000">
                                          <p:val>
                                            <p:strVal val="#ppt_x"/>
                                          </p:val>
                                        </p:tav>
                                      </p:tavLst>
                                    </p:anim>
                                    <p:anim calcmode="lin" valueType="num">
                                      <p:cBhvr additive="base">
                                        <p:cTn id="98" dur="500" fill="hold"/>
                                        <p:tgtEl>
                                          <p:spTgt spid="59"/>
                                        </p:tgtEl>
                                        <p:attrNameLst>
                                          <p:attrName>ppt_y</p:attrName>
                                        </p:attrNameLst>
                                      </p:cBhvr>
                                      <p:tavLst>
                                        <p:tav tm="0">
                                          <p:val>
                                            <p:strVal val="1+#ppt_h/2"/>
                                          </p:val>
                                        </p:tav>
                                        <p:tav tm="100000">
                                          <p:val>
                                            <p:strVal val="#ppt_y"/>
                                          </p:val>
                                        </p:tav>
                                      </p:tavLst>
                                    </p:anim>
                                  </p:childTnLst>
                                </p:cTn>
                              </p:par>
                              <p:par>
                                <p:cTn id="99" presetID="1" presetClass="exit" presetSubtype="0" fill="hold" grpId="1" nodeType="with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par>
                                <p:cTn id="101" presetID="2" presetClass="entr" presetSubtype="4"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additive="base">
                                        <p:cTn id="103" dur="500" fill="hold"/>
                                        <p:tgtEl>
                                          <p:spTgt spid="60"/>
                                        </p:tgtEl>
                                        <p:attrNameLst>
                                          <p:attrName>ppt_x</p:attrName>
                                        </p:attrNameLst>
                                      </p:cBhvr>
                                      <p:tavLst>
                                        <p:tav tm="0">
                                          <p:val>
                                            <p:strVal val="#ppt_x"/>
                                          </p:val>
                                        </p:tav>
                                        <p:tav tm="100000">
                                          <p:val>
                                            <p:strVal val="#ppt_x"/>
                                          </p:val>
                                        </p:tav>
                                      </p:tavLst>
                                    </p:anim>
                                    <p:anim calcmode="lin" valueType="num">
                                      <p:cBhvr additive="base">
                                        <p:cTn id="104" dur="500" fill="hold"/>
                                        <p:tgtEl>
                                          <p:spTgt spid="6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1"/>
                                        </p:tgtEl>
                                        <p:attrNameLst>
                                          <p:attrName>style.visibility</p:attrName>
                                        </p:attrNameLst>
                                      </p:cBhvr>
                                      <p:to>
                                        <p:strVal val="visible"/>
                                      </p:to>
                                    </p:set>
                                    <p:anim calcmode="lin" valueType="num">
                                      <p:cBhvr additive="base">
                                        <p:cTn id="107" dur="500" fill="hold"/>
                                        <p:tgtEl>
                                          <p:spTgt spid="61"/>
                                        </p:tgtEl>
                                        <p:attrNameLst>
                                          <p:attrName>ppt_x</p:attrName>
                                        </p:attrNameLst>
                                      </p:cBhvr>
                                      <p:tavLst>
                                        <p:tav tm="0">
                                          <p:val>
                                            <p:strVal val="#ppt_x"/>
                                          </p:val>
                                        </p:tav>
                                        <p:tav tm="100000">
                                          <p:val>
                                            <p:strVal val="#ppt_x"/>
                                          </p:val>
                                        </p:tav>
                                      </p:tavLst>
                                    </p:anim>
                                    <p:anim calcmode="lin" valueType="num">
                                      <p:cBhvr additive="base">
                                        <p:cTn id="10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p:bldP spid="44" grpId="0"/>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6" grpId="0"/>
      <p:bldP spid="56" grpId="1"/>
      <p:bldP spid="57" grpId="0"/>
      <p:bldP spid="57" grpId="1"/>
      <p:bldP spid="58" grpId="0"/>
      <p:bldP spid="58" grpId="1"/>
      <p:bldP spid="59" grpId="0"/>
      <p:bldP spid="60" grpId="0"/>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73" name="Title 1"/>
          <p:cNvSpPr txBox="1">
            <a:spLocks/>
          </p:cNvSpPr>
          <p:nvPr/>
        </p:nvSpPr>
        <p:spPr>
          <a:xfrm>
            <a:off x="386472" y="201749"/>
            <a:ext cx="11208754" cy="676884"/>
          </a:xfrm>
          <a:prstGeom prst="rect">
            <a:avLst/>
          </a:prstGeom>
        </p:spPr>
        <p:txBody>
          <a:bodyPr vert="horz" lIns="91440" tIns="45720" rIns="91440" bIns="45720" rtlCol="0" anchor="ctr">
            <a:normAutofit fontScale="90000" lnSpcReduction="10000"/>
          </a:bodyPr>
          <a:lstStyle>
            <a:lvl1pPr algn="l" defTabSz="896042" rtl="0" eaLnBrk="1" latinLnBrk="0" hangingPunct="1">
              <a:spcBef>
                <a:spcPct val="0"/>
              </a:spcBef>
              <a:buNone/>
              <a:defRPr sz="4311" kern="1200">
                <a:solidFill>
                  <a:schemeClr val="bg1"/>
                </a:solidFill>
                <a:latin typeface="Segoe UI Light" pitchFamily="34" charset="0"/>
                <a:ea typeface="+mj-ea"/>
                <a:cs typeface="+mj-cs"/>
              </a:defRPr>
            </a:lvl1pPr>
          </a:lstStyle>
          <a:p>
            <a:pPr marL="0" marR="0" lvl="0" indent="0" algn="l" defTabSz="896042" rtl="0" eaLnBrk="1" fontAlgn="auto" latinLnBrk="0" hangingPunct="1">
              <a:lnSpc>
                <a:spcPct val="100000"/>
              </a:lnSpc>
              <a:spcBef>
                <a:spcPct val="0"/>
              </a:spcBef>
              <a:spcAft>
                <a:spcPts val="0"/>
              </a:spcAft>
              <a:buClrTx/>
              <a:buSzTx/>
              <a:buFontTx/>
              <a:buNone/>
              <a:tabLst/>
              <a:defRPr/>
            </a:pPr>
            <a:r>
              <a:rPr kumimoji="0" lang="en-US" sz="4398" b="0" i="0" u="none" strike="noStrike" kern="1200" cap="none" spc="0" normalizeH="0" baseline="0" noProof="0" smtClean="0">
                <a:ln>
                  <a:noFill/>
                </a:ln>
                <a:solidFill>
                  <a:sysClr val="window" lastClr="FFFFFF"/>
                </a:solidFill>
                <a:effectLst/>
                <a:uLnTx/>
                <a:uFillTx/>
                <a:latin typeface="Segoe UI Light" pitchFamily="34" charset="0"/>
                <a:ea typeface="+mj-ea"/>
                <a:cs typeface="+mj-cs"/>
              </a:rPr>
              <a:t>Oil and Gas &gt; Predictive Maintenance</a:t>
            </a:r>
            <a:endParaRPr kumimoji="0" lang="en-US" sz="4398" b="0" i="0" u="none" strike="noStrike" kern="1200" cap="none" spc="0" normalizeH="0" baseline="0" noProof="0" dirty="0">
              <a:ln>
                <a:noFill/>
              </a:ln>
              <a:solidFill>
                <a:sysClr val="window" lastClr="FFFFFF"/>
              </a:solidFill>
              <a:effectLst/>
              <a:uLnTx/>
              <a:uFillTx/>
              <a:latin typeface="Segoe UI Light" pitchFamily="34" charset="0"/>
              <a:ea typeface="+mj-ea"/>
              <a:cs typeface="+mj-cs"/>
            </a:endParaRPr>
          </a:p>
        </p:txBody>
      </p:sp>
      <p:pic>
        <p:nvPicPr>
          <p:cNvPr id="74" name="Picture 73"/>
          <p:cNvPicPr>
            <a:picLocks noChangeAspect="1"/>
          </p:cNvPicPr>
          <p:nvPr/>
        </p:nvPicPr>
        <p:blipFill>
          <a:blip r:embed="rId2"/>
          <a:stretch>
            <a:fillRect/>
          </a:stretch>
        </p:blipFill>
        <p:spPr>
          <a:xfrm>
            <a:off x="2755812" y="3187288"/>
            <a:ext cx="872163" cy="1005697"/>
          </a:xfrm>
          <a:prstGeom prst="rect">
            <a:avLst/>
          </a:prstGeom>
        </p:spPr>
      </p:pic>
      <p:pic>
        <p:nvPicPr>
          <p:cNvPr id="75" name="Picture 7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86949" y="3166877"/>
            <a:ext cx="1238422" cy="1005697"/>
          </a:xfrm>
          <a:prstGeom prst="rect">
            <a:avLst/>
          </a:prstGeom>
        </p:spPr>
      </p:pic>
      <p:pic>
        <p:nvPicPr>
          <p:cNvPr id="76" name="Picture 7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552760" y="3294331"/>
            <a:ext cx="914270" cy="914270"/>
          </a:xfrm>
          <a:prstGeom prst="rect">
            <a:avLst/>
          </a:prstGeom>
        </p:spPr>
      </p:pic>
      <p:sp>
        <p:nvSpPr>
          <p:cNvPr id="77" name="TextBox 76"/>
          <p:cNvSpPr txBox="1"/>
          <p:nvPr/>
        </p:nvSpPr>
        <p:spPr>
          <a:xfrm>
            <a:off x="363387" y="4362853"/>
            <a:ext cx="891630"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Drilling</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Ops</a:t>
            </a:r>
          </a:p>
        </p:txBody>
      </p:sp>
      <p:sp>
        <p:nvSpPr>
          <p:cNvPr id="78" name="TextBox 77"/>
          <p:cNvSpPr txBox="1"/>
          <p:nvPr/>
        </p:nvSpPr>
        <p:spPr>
          <a:xfrm>
            <a:off x="2631744" y="4362853"/>
            <a:ext cx="1159160"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Event Hub</a:t>
            </a:r>
          </a:p>
        </p:txBody>
      </p:sp>
      <p:sp>
        <p:nvSpPr>
          <p:cNvPr id="79" name="TextBox 78"/>
          <p:cNvSpPr txBox="1"/>
          <p:nvPr/>
        </p:nvSpPr>
        <p:spPr>
          <a:xfrm>
            <a:off x="4455799" y="4362852"/>
            <a:ext cx="1656154" cy="584519"/>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Stream Analytics</a:t>
            </a:r>
          </a:p>
        </p:txBody>
      </p:sp>
      <p:sp>
        <p:nvSpPr>
          <p:cNvPr id="80" name="TextBox 79"/>
          <p:cNvSpPr txBox="1"/>
          <p:nvPr/>
        </p:nvSpPr>
        <p:spPr>
          <a:xfrm>
            <a:off x="8216183" y="4362852"/>
            <a:ext cx="1762284" cy="584519"/>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Notification Hubs</a:t>
            </a:r>
          </a:p>
        </p:txBody>
      </p:sp>
      <p:sp>
        <p:nvSpPr>
          <p:cNvPr id="81" name="TextBox 80"/>
          <p:cNvSpPr txBox="1"/>
          <p:nvPr/>
        </p:nvSpPr>
        <p:spPr>
          <a:xfrm>
            <a:off x="10345338" y="4362853"/>
            <a:ext cx="1508839"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Repair Personnel</a:t>
            </a:r>
          </a:p>
        </p:txBody>
      </p:sp>
      <p:sp>
        <p:nvSpPr>
          <p:cNvPr id="82" name="Striped Right Arrow 81"/>
          <p:cNvSpPr/>
          <p:nvPr/>
        </p:nvSpPr>
        <p:spPr>
          <a:xfrm>
            <a:off x="2090072"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83" name="Striped Right Arrow 82"/>
          <p:cNvSpPr/>
          <p:nvPr/>
        </p:nvSpPr>
        <p:spPr>
          <a:xfrm>
            <a:off x="3801982"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84" name="Striped Right Arrow 83"/>
          <p:cNvSpPr/>
          <p:nvPr/>
        </p:nvSpPr>
        <p:spPr>
          <a:xfrm>
            <a:off x="9719898"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85" name="TextBox 84"/>
          <p:cNvSpPr txBox="1"/>
          <p:nvPr/>
        </p:nvSpPr>
        <p:spPr>
          <a:xfrm>
            <a:off x="477160" y="1022780"/>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Remote drilling telemetry is securely streamed over the Internet to Azure Event Hub via an onsite field gateway.</a:t>
            </a:r>
          </a:p>
        </p:txBody>
      </p:sp>
      <p:sp>
        <p:nvSpPr>
          <p:cNvPr id="86" name="TextBox 85"/>
          <p:cNvSpPr txBox="1"/>
          <p:nvPr/>
        </p:nvSpPr>
        <p:spPr>
          <a:xfrm>
            <a:off x="476937" y="1022707"/>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Azure Stream Analytics pulls data out of Event Hub and passes the current state of various drilling components to Azure Machine Learning</a:t>
            </a:r>
          </a:p>
        </p:txBody>
      </p:sp>
      <p:sp>
        <p:nvSpPr>
          <p:cNvPr id="87" name="TextBox 86"/>
          <p:cNvSpPr txBox="1"/>
          <p:nvPr/>
        </p:nvSpPr>
        <p:spPr>
          <a:xfrm>
            <a:off x="476937" y="1023007"/>
            <a:ext cx="11371142" cy="470856"/>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Azure Notification Hubs is called to facilitate the response to this event.</a:t>
            </a:r>
          </a:p>
        </p:txBody>
      </p:sp>
      <p:sp>
        <p:nvSpPr>
          <p:cNvPr id="88" name="TextBox 87"/>
          <p:cNvSpPr txBox="1"/>
          <p:nvPr/>
        </p:nvSpPr>
        <p:spPr>
          <a:xfrm>
            <a:off x="476937" y="1030785"/>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 push notification with information about the failing component is sent to appropriate repair personnel resulting in a repair that is cheaper than it would be if the component failed.  It also means reduced or no loss up uptime.</a:t>
            </a:r>
          </a:p>
        </p:txBody>
      </p:sp>
      <p:sp>
        <p:nvSpPr>
          <p:cNvPr id="89" name="Striped Right Arrow 88"/>
          <p:cNvSpPr/>
          <p:nvPr/>
        </p:nvSpPr>
        <p:spPr>
          <a:xfrm>
            <a:off x="6000304" y="3536308"/>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90" name="Group 89"/>
          <p:cNvGrpSpPr/>
          <p:nvPr/>
        </p:nvGrpSpPr>
        <p:grpSpPr>
          <a:xfrm rot="14036998">
            <a:off x="10389040" y="3028193"/>
            <a:ext cx="274281" cy="365708"/>
            <a:chOff x="2687372" y="3149601"/>
            <a:chExt cx="81465" cy="132564"/>
          </a:xfrm>
          <a:solidFill>
            <a:sysClr val="window" lastClr="FFFFFF"/>
          </a:solidFill>
        </p:grpSpPr>
        <p:sp>
          <p:nvSpPr>
            <p:cNvPr id="91" name="Freeform 90"/>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92" name="Freeform 91"/>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93" name="Freeform 92"/>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94" name="Freeform 93"/>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95" name="Freeform 94"/>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96" name="Freeform 95"/>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grpSp>
        <p:nvGrpSpPr>
          <p:cNvPr id="97" name="Group 96"/>
          <p:cNvGrpSpPr/>
          <p:nvPr/>
        </p:nvGrpSpPr>
        <p:grpSpPr>
          <a:xfrm flipH="1">
            <a:off x="759983" y="2875490"/>
            <a:ext cx="2611289" cy="2891070"/>
            <a:chOff x="8398074" y="4473625"/>
            <a:chExt cx="1359637" cy="2045370"/>
          </a:xfrm>
        </p:grpSpPr>
        <p:cxnSp>
          <p:nvCxnSpPr>
            <p:cNvPr id="98" name="Curved Connector 97"/>
            <p:cNvCxnSpPr/>
            <p:nvPr/>
          </p:nvCxnSpPr>
          <p:spPr>
            <a:xfrm flipH="1">
              <a:off x="8485741" y="5115802"/>
              <a:ext cx="987400" cy="1384297"/>
            </a:xfrm>
            <a:prstGeom prst="curvedConnector3">
              <a:avLst>
                <a:gd name="adj1" fmla="val 322"/>
              </a:avLst>
            </a:prstGeom>
            <a:noFill/>
            <a:ln w="19050" cap="flat" cmpd="sng" algn="ctr">
              <a:solidFill>
                <a:sysClr val="window" lastClr="FFFFFF"/>
              </a:solidFill>
              <a:prstDash val="solid"/>
            </a:ln>
            <a:effectLst/>
          </p:spPr>
        </p:cxnSp>
        <p:sp>
          <p:nvSpPr>
            <p:cNvPr id="99" name="Freeform 90"/>
            <p:cNvSpPr>
              <a:spLocks noEditPoints="1"/>
            </p:cNvSpPr>
            <p:nvPr/>
          </p:nvSpPr>
          <p:spPr bwMode="auto">
            <a:xfrm>
              <a:off x="9167105" y="4473625"/>
              <a:ext cx="590606" cy="638013"/>
            </a:xfrm>
            <a:custGeom>
              <a:avLst/>
              <a:gdLst>
                <a:gd name="T0" fmla="*/ 820 w 1290"/>
                <a:gd name="T1" fmla="*/ 554 h 704"/>
                <a:gd name="T2" fmla="*/ 760 w 1290"/>
                <a:gd name="T3" fmla="*/ 338 h 704"/>
                <a:gd name="T4" fmla="*/ 740 w 1290"/>
                <a:gd name="T5" fmla="*/ 228 h 704"/>
                <a:gd name="T6" fmla="*/ 718 w 1290"/>
                <a:gd name="T7" fmla="*/ 106 h 704"/>
                <a:gd name="T8" fmla="*/ 574 w 1290"/>
                <a:gd name="T9" fmla="*/ 106 h 704"/>
                <a:gd name="T10" fmla="*/ 570 w 1290"/>
                <a:gd name="T11" fmla="*/ 126 h 704"/>
                <a:gd name="T12" fmla="*/ 516 w 1290"/>
                <a:gd name="T13" fmla="*/ 434 h 704"/>
                <a:gd name="T14" fmla="*/ 398 w 1290"/>
                <a:gd name="T15" fmla="*/ 436 h 704"/>
                <a:gd name="T16" fmla="*/ 380 w 1290"/>
                <a:gd name="T17" fmla="*/ 462 h 704"/>
                <a:gd name="T18" fmla="*/ 30 w 1290"/>
                <a:gd name="T19" fmla="*/ 634 h 704"/>
                <a:gd name="T20" fmla="*/ 4 w 1290"/>
                <a:gd name="T21" fmla="*/ 652 h 704"/>
                <a:gd name="T22" fmla="*/ 0 w 1290"/>
                <a:gd name="T23" fmla="*/ 674 h 704"/>
                <a:gd name="T24" fmla="*/ 18 w 1290"/>
                <a:gd name="T25" fmla="*/ 702 h 704"/>
                <a:gd name="T26" fmla="*/ 434 w 1290"/>
                <a:gd name="T27" fmla="*/ 704 h 704"/>
                <a:gd name="T28" fmla="*/ 1274 w 1290"/>
                <a:gd name="T29" fmla="*/ 702 h 704"/>
                <a:gd name="T30" fmla="*/ 1290 w 1290"/>
                <a:gd name="T31" fmla="*/ 674 h 704"/>
                <a:gd name="T32" fmla="*/ 1288 w 1290"/>
                <a:gd name="T33" fmla="*/ 652 h 704"/>
                <a:gd name="T34" fmla="*/ 1262 w 1290"/>
                <a:gd name="T35" fmla="*/ 634 h 704"/>
                <a:gd name="T36" fmla="*/ 734 w 1290"/>
                <a:gd name="T37" fmla="*/ 310 h 704"/>
                <a:gd name="T38" fmla="*/ 666 w 1290"/>
                <a:gd name="T39" fmla="*/ 276 h 704"/>
                <a:gd name="T40" fmla="*/ 722 w 1290"/>
                <a:gd name="T41" fmla="*/ 240 h 704"/>
                <a:gd name="T42" fmla="*/ 666 w 1290"/>
                <a:gd name="T43" fmla="*/ 142 h 704"/>
                <a:gd name="T44" fmla="*/ 626 w 1290"/>
                <a:gd name="T45" fmla="*/ 142 h 704"/>
                <a:gd name="T46" fmla="*/ 612 w 1290"/>
                <a:gd name="T47" fmla="*/ 106 h 704"/>
                <a:gd name="T48" fmla="*/ 646 w 1290"/>
                <a:gd name="T49" fmla="*/ 78 h 704"/>
                <a:gd name="T50" fmla="*/ 692 w 1290"/>
                <a:gd name="T51" fmla="*/ 212 h 704"/>
                <a:gd name="T52" fmla="*/ 646 w 1290"/>
                <a:gd name="T53" fmla="*/ 182 h 704"/>
                <a:gd name="T54" fmla="*/ 692 w 1290"/>
                <a:gd name="T55" fmla="*/ 212 h 704"/>
                <a:gd name="T56" fmla="*/ 646 w 1290"/>
                <a:gd name="T57" fmla="*/ 264 h 704"/>
                <a:gd name="T58" fmla="*/ 596 w 1290"/>
                <a:gd name="T59" fmla="*/ 232 h 704"/>
                <a:gd name="T60" fmla="*/ 588 w 1290"/>
                <a:gd name="T61" fmla="*/ 318 h 704"/>
                <a:gd name="T62" fmla="*/ 646 w 1290"/>
                <a:gd name="T63" fmla="*/ 288 h 704"/>
                <a:gd name="T64" fmla="*/ 708 w 1290"/>
                <a:gd name="T65" fmla="*/ 338 h 704"/>
                <a:gd name="T66" fmla="*/ 646 w 1290"/>
                <a:gd name="T67" fmla="*/ 370 h 704"/>
                <a:gd name="T68" fmla="*/ 702 w 1290"/>
                <a:gd name="T69" fmla="*/ 136 h 704"/>
                <a:gd name="T70" fmla="*/ 664 w 1290"/>
                <a:gd name="T71" fmla="*/ 170 h 704"/>
                <a:gd name="T72" fmla="*/ 702 w 1290"/>
                <a:gd name="T73" fmla="*/ 136 h 704"/>
                <a:gd name="T74" fmla="*/ 694 w 1290"/>
                <a:gd name="T75" fmla="*/ 92 h 704"/>
                <a:gd name="T76" fmla="*/ 674 w 1290"/>
                <a:gd name="T77" fmla="*/ 50 h 704"/>
                <a:gd name="T78" fmla="*/ 672 w 1290"/>
                <a:gd name="T79" fmla="*/ 20 h 704"/>
                <a:gd name="T80" fmla="*/ 646 w 1290"/>
                <a:gd name="T81" fmla="*/ 50 h 704"/>
                <a:gd name="T82" fmla="*/ 620 w 1290"/>
                <a:gd name="T83" fmla="*/ 20 h 704"/>
                <a:gd name="T84" fmla="*/ 606 w 1290"/>
                <a:gd name="T85" fmla="*/ 36 h 704"/>
                <a:gd name="T86" fmla="*/ 632 w 1290"/>
                <a:gd name="T87" fmla="*/ 64 h 704"/>
                <a:gd name="T88" fmla="*/ 590 w 1290"/>
                <a:gd name="T89" fmla="*/ 136 h 704"/>
                <a:gd name="T90" fmla="*/ 628 w 1290"/>
                <a:gd name="T91" fmla="*/ 170 h 704"/>
                <a:gd name="T92" fmla="*/ 590 w 1290"/>
                <a:gd name="T93" fmla="*/ 136 h 704"/>
                <a:gd name="T94" fmla="*/ 598 w 1290"/>
                <a:gd name="T95" fmla="*/ 258 h 704"/>
                <a:gd name="T96" fmla="*/ 558 w 1290"/>
                <a:gd name="T97" fmla="*/ 310 h 704"/>
                <a:gd name="T98" fmla="*/ 552 w 1290"/>
                <a:gd name="T99" fmla="*/ 344 h 704"/>
                <a:gd name="T100" fmla="*/ 538 w 1290"/>
                <a:gd name="T101" fmla="*/ 418 h 704"/>
                <a:gd name="T102" fmla="*/ 576 w 1290"/>
                <a:gd name="T103" fmla="*/ 424 h 704"/>
                <a:gd name="T104" fmla="*/ 716 w 1290"/>
                <a:gd name="T105" fmla="*/ 424 h 704"/>
                <a:gd name="T106" fmla="*/ 670 w 1290"/>
                <a:gd name="T107" fmla="*/ 382 h 704"/>
                <a:gd name="T108" fmla="*/ 752 w 1290"/>
                <a:gd name="T109" fmla="*/ 4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0" h="704">
                  <a:moveTo>
                    <a:pt x="1262" y="634"/>
                  </a:moveTo>
                  <a:lnTo>
                    <a:pt x="820" y="636"/>
                  </a:lnTo>
                  <a:lnTo>
                    <a:pt x="820" y="554"/>
                  </a:lnTo>
                  <a:lnTo>
                    <a:pt x="820" y="434"/>
                  </a:lnTo>
                  <a:lnTo>
                    <a:pt x="776" y="434"/>
                  </a:lnTo>
                  <a:lnTo>
                    <a:pt x="760" y="338"/>
                  </a:lnTo>
                  <a:lnTo>
                    <a:pt x="758" y="326"/>
                  </a:lnTo>
                  <a:lnTo>
                    <a:pt x="756" y="318"/>
                  </a:lnTo>
                  <a:lnTo>
                    <a:pt x="740" y="228"/>
                  </a:lnTo>
                  <a:lnTo>
                    <a:pt x="722" y="126"/>
                  </a:lnTo>
                  <a:lnTo>
                    <a:pt x="720" y="116"/>
                  </a:lnTo>
                  <a:lnTo>
                    <a:pt x="718" y="106"/>
                  </a:lnTo>
                  <a:lnTo>
                    <a:pt x="698" y="0"/>
                  </a:lnTo>
                  <a:lnTo>
                    <a:pt x="592" y="0"/>
                  </a:lnTo>
                  <a:lnTo>
                    <a:pt x="574" y="106"/>
                  </a:lnTo>
                  <a:lnTo>
                    <a:pt x="572" y="112"/>
                  </a:lnTo>
                  <a:lnTo>
                    <a:pt x="570" y="126"/>
                  </a:lnTo>
                  <a:lnTo>
                    <a:pt x="570" y="126"/>
                  </a:lnTo>
                  <a:lnTo>
                    <a:pt x="552" y="232"/>
                  </a:lnTo>
                  <a:lnTo>
                    <a:pt x="534" y="326"/>
                  </a:lnTo>
                  <a:lnTo>
                    <a:pt x="516" y="434"/>
                  </a:lnTo>
                  <a:lnTo>
                    <a:pt x="410" y="434"/>
                  </a:lnTo>
                  <a:lnTo>
                    <a:pt x="410" y="434"/>
                  </a:lnTo>
                  <a:lnTo>
                    <a:pt x="398" y="436"/>
                  </a:lnTo>
                  <a:lnTo>
                    <a:pt x="390" y="442"/>
                  </a:lnTo>
                  <a:lnTo>
                    <a:pt x="384" y="452"/>
                  </a:lnTo>
                  <a:lnTo>
                    <a:pt x="380" y="462"/>
                  </a:lnTo>
                  <a:lnTo>
                    <a:pt x="380" y="634"/>
                  </a:lnTo>
                  <a:lnTo>
                    <a:pt x="30" y="634"/>
                  </a:lnTo>
                  <a:lnTo>
                    <a:pt x="30" y="634"/>
                  </a:lnTo>
                  <a:lnTo>
                    <a:pt x="18" y="638"/>
                  </a:lnTo>
                  <a:lnTo>
                    <a:pt x="10" y="644"/>
                  </a:lnTo>
                  <a:lnTo>
                    <a:pt x="4" y="652"/>
                  </a:lnTo>
                  <a:lnTo>
                    <a:pt x="0" y="664"/>
                  </a:lnTo>
                  <a:lnTo>
                    <a:pt x="0" y="674"/>
                  </a:lnTo>
                  <a:lnTo>
                    <a:pt x="0" y="674"/>
                  </a:lnTo>
                  <a:lnTo>
                    <a:pt x="4" y="686"/>
                  </a:lnTo>
                  <a:lnTo>
                    <a:pt x="10" y="694"/>
                  </a:lnTo>
                  <a:lnTo>
                    <a:pt x="18" y="702"/>
                  </a:lnTo>
                  <a:lnTo>
                    <a:pt x="30" y="704"/>
                  </a:lnTo>
                  <a:lnTo>
                    <a:pt x="34" y="704"/>
                  </a:lnTo>
                  <a:lnTo>
                    <a:pt x="434" y="704"/>
                  </a:lnTo>
                  <a:lnTo>
                    <a:pt x="1262" y="704"/>
                  </a:lnTo>
                  <a:lnTo>
                    <a:pt x="1262" y="704"/>
                  </a:lnTo>
                  <a:lnTo>
                    <a:pt x="1274" y="702"/>
                  </a:lnTo>
                  <a:lnTo>
                    <a:pt x="1282" y="694"/>
                  </a:lnTo>
                  <a:lnTo>
                    <a:pt x="1288" y="686"/>
                  </a:lnTo>
                  <a:lnTo>
                    <a:pt x="1290" y="674"/>
                  </a:lnTo>
                  <a:lnTo>
                    <a:pt x="1290" y="664"/>
                  </a:lnTo>
                  <a:lnTo>
                    <a:pt x="1290" y="664"/>
                  </a:lnTo>
                  <a:lnTo>
                    <a:pt x="1288" y="652"/>
                  </a:lnTo>
                  <a:lnTo>
                    <a:pt x="1282" y="644"/>
                  </a:lnTo>
                  <a:lnTo>
                    <a:pt x="1274" y="638"/>
                  </a:lnTo>
                  <a:lnTo>
                    <a:pt x="1262" y="634"/>
                  </a:lnTo>
                  <a:lnTo>
                    <a:pt x="1262" y="634"/>
                  </a:lnTo>
                  <a:close/>
                  <a:moveTo>
                    <a:pt x="722" y="240"/>
                  </a:moveTo>
                  <a:lnTo>
                    <a:pt x="734" y="310"/>
                  </a:lnTo>
                  <a:lnTo>
                    <a:pt x="734" y="310"/>
                  </a:lnTo>
                  <a:lnTo>
                    <a:pt x="666" y="276"/>
                  </a:lnTo>
                  <a:lnTo>
                    <a:pt x="666" y="276"/>
                  </a:lnTo>
                  <a:lnTo>
                    <a:pt x="694" y="258"/>
                  </a:lnTo>
                  <a:lnTo>
                    <a:pt x="722" y="240"/>
                  </a:lnTo>
                  <a:lnTo>
                    <a:pt x="722" y="240"/>
                  </a:lnTo>
                  <a:close/>
                  <a:moveTo>
                    <a:pt x="684" y="126"/>
                  </a:moveTo>
                  <a:lnTo>
                    <a:pt x="684" y="126"/>
                  </a:lnTo>
                  <a:lnTo>
                    <a:pt x="666" y="142"/>
                  </a:lnTo>
                  <a:lnTo>
                    <a:pt x="646" y="158"/>
                  </a:lnTo>
                  <a:lnTo>
                    <a:pt x="646" y="158"/>
                  </a:lnTo>
                  <a:lnTo>
                    <a:pt x="626" y="142"/>
                  </a:lnTo>
                  <a:lnTo>
                    <a:pt x="608" y="126"/>
                  </a:lnTo>
                  <a:lnTo>
                    <a:pt x="684" y="126"/>
                  </a:lnTo>
                  <a:close/>
                  <a:moveTo>
                    <a:pt x="612" y="106"/>
                  </a:moveTo>
                  <a:lnTo>
                    <a:pt x="612" y="106"/>
                  </a:lnTo>
                  <a:lnTo>
                    <a:pt x="646" y="78"/>
                  </a:lnTo>
                  <a:lnTo>
                    <a:pt x="646" y="78"/>
                  </a:lnTo>
                  <a:lnTo>
                    <a:pt x="678" y="106"/>
                  </a:lnTo>
                  <a:lnTo>
                    <a:pt x="612" y="106"/>
                  </a:lnTo>
                  <a:close/>
                  <a:moveTo>
                    <a:pt x="692" y="212"/>
                  </a:moveTo>
                  <a:lnTo>
                    <a:pt x="600" y="212"/>
                  </a:lnTo>
                  <a:lnTo>
                    <a:pt x="600" y="212"/>
                  </a:lnTo>
                  <a:lnTo>
                    <a:pt x="646" y="182"/>
                  </a:lnTo>
                  <a:lnTo>
                    <a:pt x="646" y="182"/>
                  </a:lnTo>
                  <a:lnTo>
                    <a:pt x="692" y="212"/>
                  </a:lnTo>
                  <a:lnTo>
                    <a:pt x="692" y="212"/>
                  </a:lnTo>
                  <a:close/>
                  <a:moveTo>
                    <a:pt x="696" y="232"/>
                  </a:moveTo>
                  <a:lnTo>
                    <a:pt x="696" y="232"/>
                  </a:lnTo>
                  <a:lnTo>
                    <a:pt x="646" y="264"/>
                  </a:lnTo>
                  <a:lnTo>
                    <a:pt x="646" y="264"/>
                  </a:lnTo>
                  <a:lnTo>
                    <a:pt x="620" y="248"/>
                  </a:lnTo>
                  <a:lnTo>
                    <a:pt x="596" y="232"/>
                  </a:lnTo>
                  <a:lnTo>
                    <a:pt x="696" y="232"/>
                  </a:lnTo>
                  <a:close/>
                  <a:moveTo>
                    <a:pt x="704" y="318"/>
                  </a:moveTo>
                  <a:lnTo>
                    <a:pt x="588" y="318"/>
                  </a:lnTo>
                  <a:lnTo>
                    <a:pt x="588" y="318"/>
                  </a:lnTo>
                  <a:lnTo>
                    <a:pt x="646" y="288"/>
                  </a:lnTo>
                  <a:lnTo>
                    <a:pt x="646" y="288"/>
                  </a:lnTo>
                  <a:lnTo>
                    <a:pt x="704" y="318"/>
                  </a:lnTo>
                  <a:lnTo>
                    <a:pt x="704" y="318"/>
                  </a:lnTo>
                  <a:close/>
                  <a:moveTo>
                    <a:pt x="708" y="338"/>
                  </a:moveTo>
                  <a:lnTo>
                    <a:pt x="708" y="338"/>
                  </a:lnTo>
                  <a:lnTo>
                    <a:pt x="646" y="370"/>
                  </a:lnTo>
                  <a:lnTo>
                    <a:pt x="646" y="370"/>
                  </a:lnTo>
                  <a:lnTo>
                    <a:pt x="582" y="338"/>
                  </a:lnTo>
                  <a:lnTo>
                    <a:pt x="708" y="338"/>
                  </a:lnTo>
                  <a:close/>
                  <a:moveTo>
                    <a:pt x="702" y="136"/>
                  </a:moveTo>
                  <a:lnTo>
                    <a:pt x="714" y="202"/>
                  </a:lnTo>
                  <a:lnTo>
                    <a:pt x="714" y="202"/>
                  </a:lnTo>
                  <a:lnTo>
                    <a:pt x="664" y="170"/>
                  </a:lnTo>
                  <a:lnTo>
                    <a:pt x="664" y="170"/>
                  </a:lnTo>
                  <a:lnTo>
                    <a:pt x="684" y="154"/>
                  </a:lnTo>
                  <a:lnTo>
                    <a:pt x="702" y="136"/>
                  </a:lnTo>
                  <a:lnTo>
                    <a:pt x="702" y="136"/>
                  </a:lnTo>
                  <a:close/>
                  <a:moveTo>
                    <a:pt x="694" y="92"/>
                  </a:moveTo>
                  <a:lnTo>
                    <a:pt x="694" y="92"/>
                  </a:lnTo>
                  <a:lnTo>
                    <a:pt x="660" y="64"/>
                  </a:lnTo>
                  <a:lnTo>
                    <a:pt x="660" y="64"/>
                  </a:lnTo>
                  <a:lnTo>
                    <a:pt x="674" y="50"/>
                  </a:lnTo>
                  <a:lnTo>
                    <a:pt x="684" y="36"/>
                  </a:lnTo>
                  <a:lnTo>
                    <a:pt x="694" y="92"/>
                  </a:lnTo>
                  <a:close/>
                  <a:moveTo>
                    <a:pt x="672" y="20"/>
                  </a:moveTo>
                  <a:lnTo>
                    <a:pt x="672" y="20"/>
                  </a:lnTo>
                  <a:lnTo>
                    <a:pt x="658" y="36"/>
                  </a:lnTo>
                  <a:lnTo>
                    <a:pt x="646" y="50"/>
                  </a:lnTo>
                  <a:lnTo>
                    <a:pt x="646" y="50"/>
                  </a:lnTo>
                  <a:lnTo>
                    <a:pt x="632" y="36"/>
                  </a:lnTo>
                  <a:lnTo>
                    <a:pt x="620" y="20"/>
                  </a:lnTo>
                  <a:lnTo>
                    <a:pt x="672" y="20"/>
                  </a:lnTo>
                  <a:close/>
                  <a:moveTo>
                    <a:pt x="606" y="36"/>
                  </a:moveTo>
                  <a:lnTo>
                    <a:pt x="606" y="36"/>
                  </a:lnTo>
                  <a:lnTo>
                    <a:pt x="618" y="50"/>
                  </a:lnTo>
                  <a:lnTo>
                    <a:pt x="632" y="64"/>
                  </a:lnTo>
                  <a:lnTo>
                    <a:pt x="632" y="64"/>
                  </a:lnTo>
                  <a:lnTo>
                    <a:pt x="596" y="92"/>
                  </a:lnTo>
                  <a:lnTo>
                    <a:pt x="606" y="36"/>
                  </a:lnTo>
                  <a:close/>
                  <a:moveTo>
                    <a:pt x="590" y="136"/>
                  </a:moveTo>
                  <a:lnTo>
                    <a:pt x="590" y="136"/>
                  </a:lnTo>
                  <a:lnTo>
                    <a:pt x="608" y="154"/>
                  </a:lnTo>
                  <a:lnTo>
                    <a:pt x="628" y="170"/>
                  </a:lnTo>
                  <a:lnTo>
                    <a:pt x="628" y="170"/>
                  </a:lnTo>
                  <a:lnTo>
                    <a:pt x="578" y="202"/>
                  </a:lnTo>
                  <a:lnTo>
                    <a:pt x="590" y="136"/>
                  </a:lnTo>
                  <a:close/>
                  <a:moveTo>
                    <a:pt x="570" y="240"/>
                  </a:moveTo>
                  <a:lnTo>
                    <a:pt x="570" y="240"/>
                  </a:lnTo>
                  <a:lnTo>
                    <a:pt x="598" y="258"/>
                  </a:lnTo>
                  <a:lnTo>
                    <a:pt x="626" y="276"/>
                  </a:lnTo>
                  <a:lnTo>
                    <a:pt x="626" y="276"/>
                  </a:lnTo>
                  <a:lnTo>
                    <a:pt x="558" y="310"/>
                  </a:lnTo>
                  <a:lnTo>
                    <a:pt x="570" y="240"/>
                  </a:lnTo>
                  <a:close/>
                  <a:moveTo>
                    <a:pt x="552" y="344"/>
                  </a:moveTo>
                  <a:lnTo>
                    <a:pt x="552" y="344"/>
                  </a:lnTo>
                  <a:lnTo>
                    <a:pt x="622" y="382"/>
                  </a:lnTo>
                  <a:lnTo>
                    <a:pt x="622" y="382"/>
                  </a:lnTo>
                  <a:lnTo>
                    <a:pt x="538" y="418"/>
                  </a:lnTo>
                  <a:lnTo>
                    <a:pt x="552" y="344"/>
                  </a:lnTo>
                  <a:close/>
                  <a:moveTo>
                    <a:pt x="576" y="424"/>
                  </a:moveTo>
                  <a:lnTo>
                    <a:pt x="576" y="424"/>
                  </a:lnTo>
                  <a:lnTo>
                    <a:pt x="646" y="394"/>
                  </a:lnTo>
                  <a:lnTo>
                    <a:pt x="646" y="394"/>
                  </a:lnTo>
                  <a:lnTo>
                    <a:pt x="716" y="424"/>
                  </a:lnTo>
                  <a:lnTo>
                    <a:pt x="576" y="424"/>
                  </a:lnTo>
                  <a:close/>
                  <a:moveTo>
                    <a:pt x="670" y="382"/>
                  </a:moveTo>
                  <a:lnTo>
                    <a:pt x="670" y="382"/>
                  </a:lnTo>
                  <a:lnTo>
                    <a:pt x="740" y="344"/>
                  </a:lnTo>
                  <a:lnTo>
                    <a:pt x="752" y="418"/>
                  </a:lnTo>
                  <a:lnTo>
                    <a:pt x="752" y="418"/>
                  </a:lnTo>
                  <a:lnTo>
                    <a:pt x="670" y="382"/>
                  </a:lnTo>
                  <a:lnTo>
                    <a:pt x="670" y="382"/>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00" name="Rectangle 98"/>
            <p:cNvSpPr>
              <a:spLocks noChangeArrowheads="1"/>
            </p:cNvSpPr>
            <p:nvPr/>
          </p:nvSpPr>
          <p:spPr bwMode="auto">
            <a:xfrm>
              <a:off x="9565166" y="4959930"/>
              <a:ext cx="158972" cy="98953"/>
            </a:xfrm>
            <a:prstGeom prst="rect">
              <a:avLst/>
            </a:pr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01" name="Rectangle 99"/>
            <p:cNvSpPr>
              <a:spLocks noChangeArrowheads="1"/>
            </p:cNvSpPr>
            <p:nvPr/>
          </p:nvSpPr>
          <p:spPr bwMode="auto">
            <a:xfrm>
              <a:off x="9565166" y="4932354"/>
              <a:ext cx="158972" cy="16222"/>
            </a:xfrm>
            <a:prstGeom prst="rect">
              <a:avLst/>
            </a:pr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02" name="Rectangle 100"/>
            <p:cNvSpPr>
              <a:spLocks noChangeArrowheads="1"/>
            </p:cNvSpPr>
            <p:nvPr/>
          </p:nvSpPr>
          <p:spPr bwMode="auto">
            <a:xfrm>
              <a:off x="9602476" y="4981018"/>
              <a:ext cx="84353" cy="9733"/>
            </a:xfrm>
            <a:prstGeom prst="rect">
              <a:avLst/>
            </a:prstGeom>
            <a:solidFill>
              <a:srgbClr val="0000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03" name="Rectangle 101"/>
            <p:cNvSpPr>
              <a:spLocks noChangeArrowheads="1"/>
            </p:cNvSpPr>
            <p:nvPr/>
          </p:nvSpPr>
          <p:spPr bwMode="auto">
            <a:xfrm>
              <a:off x="9602476" y="5005351"/>
              <a:ext cx="84353" cy="8111"/>
            </a:xfrm>
            <a:prstGeom prst="rect">
              <a:avLst/>
            </a:prstGeom>
            <a:solidFill>
              <a:srgbClr val="0000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04" name="Rectangle 102"/>
            <p:cNvSpPr>
              <a:spLocks noChangeArrowheads="1"/>
            </p:cNvSpPr>
            <p:nvPr/>
          </p:nvSpPr>
          <p:spPr bwMode="auto">
            <a:xfrm>
              <a:off x="9602476" y="5028061"/>
              <a:ext cx="84353" cy="8111"/>
            </a:xfrm>
            <a:prstGeom prst="rect">
              <a:avLst/>
            </a:prstGeom>
            <a:solidFill>
              <a:srgbClr val="0000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grpSp>
          <p:nvGrpSpPr>
            <p:cNvPr id="105" name="Group 104"/>
            <p:cNvGrpSpPr/>
            <p:nvPr/>
          </p:nvGrpSpPr>
          <p:grpSpPr>
            <a:xfrm rot="16200000" flipV="1">
              <a:off x="9586535" y="4756732"/>
              <a:ext cx="101679" cy="169243"/>
              <a:chOff x="2687372" y="3149601"/>
              <a:chExt cx="81465" cy="132564"/>
            </a:xfrm>
            <a:solidFill>
              <a:sysClr val="window" lastClr="FFFFFF"/>
            </a:solidFill>
          </p:grpSpPr>
          <p:sp>
            <p:nvSpPr>
              <p:cNvPr id="130" name="Freeform 75"/>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31" name="Freeform 76"/>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32" name="Freeform 77"/>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33" name="Freeform 78"/>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34" name="Freeform 79"/>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35" name="Freeform 80"/>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grpSp>
          <p:nvGrpSpPr>
            <p:cNvPr id="106" name="Group 105"/>
            <p:cNvGrpSpPr/>
            <p:nvPr/>
          </p:nvGrpSpPr>
          <p:grpSpPr>
            <a:xfrm>
              <a:off x="8463943" y="6470212"/>
              <a:ext cx="22120" cy="48783"/>
              <a:chOff x="8912544" y="5102162"/>
              <a:chExt cx="16619" cy="86421"/>
            </a:xfrm>
            <a:solidFill>
              <a:sysClr val="windowText" lastClr="000000"/>
            </a:solidFill>
          </p:grpSpPr>
          <p:sp>
            <p:nvSpPr>
              <p:cNvPr id="128" name="Rectangle 131"/>
              <p:cNvSpPr>
                <a:spLocks noChangeArrowheads="1"/>
              </p:cNvSpPr>
              <p:nvPr/>
            </p:nvSpPr>
            <p:spPr bwMode="auto">
              <a:xfrm>
                <a:off x="8912544" y="5102162"/>
                <a:ext cx="16619" cy="86421"/>
              </a:xfrm>
              <a:prstGeom prst="ellipse">
                <a:avLst/>
              </a:prstGeom>
              <a:grpFill/>
              <a:ln w="6350">
                <a:solidFill>
                  <a:sysClr val="window" lastClr="FFFFFF"/>
                </a:solidFill>
                <a:prstDash val="solid"/>
                <a:miter lim="800000"/>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29" name="Line 132"/>
              <p:cNvSpPr>
                <a:spLocks noChangeShapeType="1"/>
              </p:cNvSpPr>
              <p:nvPr/>
            </p:nvSpPr>
            <p:spPr bwMode="auto">
              <a:xfrm>
                <a:off x="8912544" y="5145372"/>
                <a:ext cx="16619" cy="0"/>
              </a:xfrm>
              <a:prstGeom prst="ellipse">
                <a:avLst/>
              </a:prstGeom>
              <a:grpFill/>
              <a:ln w="6350">
                <a:solidFill>
                  <a:sysClr val="window" lastClr="FFFFFF"/>
                </a:solidFill>
                <a:prstDash val="solid"/>
                <a:round/>
                <a:headEnd/>
                <a:tailEnd/>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grpSp>
        <p:grpSp>
          <p:nvGrpSpPr>
            <p:cNvPr id="107" name="Group 106"/>
            <p:cNvGrpSpPr/>
            <p:nvPr/>
          </p:nvGrpSpPr>
          <p:grpSpPr>
            <a:xfrm rot="16200000" flipV="1">
              <a:off x="8428785" y="6322440"/>
              <a:ext cx="92435" cy="153857"/>
              <a:chOff x="2687372" y="3149601"/>
              <a:chExt cx="81465" cy="132564"/>
            </a:xfrm>
            <a:solidFill>
              <a:sysClr val="window" lastClr="FFFFFF"/>
            </a:solidFill>
          </p:grpSpPr>
          <p:sp>
            <p:nvSpPr>
              <p:cNvPr id="122" name="Freeform 75"/>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3" name="Freeform 76"/>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4" name="Freeform 77"/>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5" name="Freeform 78"/>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solidFill>
                <a:sysClr val="window" lastClr="FFFFFF"/>
              </a:solid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6" name="Freeform 79"/>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7" name="Freeform 80"/>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grpSp>
          <p:nvGrpSpPr>
            <p:cNvPr id="108" name="Group 107"/>
            <p:cNvGrpSpPr/>
            <p:nvPr/>
          </p:nvGrpSpPr>
          <p:grpSpPr>
            <a:xfrm rot="5400000">
              <a:off x="9407108" y="5099933"/>
              <a:ext cx="105256" cy="144036"/>
              <a:chOff x="8943809" y="5564630"/>
              <a:chExt cx="63153" cy="86421"/>
            </a:xfrm>
            <a:solidFill>
              <a:srgbClr val="ACCDDB"/>
            </a:solidFill>
          </p:grpSpPr>
          <p:sp>
            <p:nvSpPr>
              <p:cNvPr id="116" name="Freeform 121"/>
              <p:cNvSpPr>
                <a:spLocks/>
              </p:cNvSpPr>
              <p:nvPr/>
            </p:nvSpPr>
            <p:spPr bwMode="auto">
              <a:xfrm>
                <a:off x="8965968" y="5564630"/>
                <a:ext cx="18835" cy="26591"/>
              </a:xfrm>
              <a:custGeom>
                <a:avLst/>
                <a:gdLst>
                  <a:gd name="T0" fmla="*/ 34 w 34"/>
                  <a:gd name="T1" fmla="*/ 48 h 48"/>
                  <a:gd name="T2" fmla="*/ 34 w 34"/>
                  <a:gd name="T3" fmla="*/ 18 h 48"/>
                  <a:gd name="T4" fmla="*/ 34 w 34"/>
                  <a:gd name="T5" fmla="*/ 18 h 48"/>
                  <a:gd name="T6" fmla="*/ 32 w 34"/>
                  <a:gd name="T7" fmla="*/ 10 h 48"/>
                  <a:gd name="T8" fmla="*/ 28 w 34"/>
                  <a:gd name="T9" fmla="*/ 6 h 48"/>
                  <a:gd name="T10" fmla="*/ 22 w 34"/>
                  <a:gd name="T11" fmla="*/ 2 h 48"/>
                  <a:gd name="T12" fmla="*/ 16 w 34"/>
                  <a:gd name="T13" fmla="*/ 0 h 48"/>
                  <a:gd name="T14" fmla="*/ 16 w 34"/>
                  <a:gd name="T15" fmla="*/ 0 h 48"/>
                  <a:gd name="T16" fmla="*/ 10 w 34"/>
                  <a:gd name="T17" fmla="*/ 2 h 48"/>
                  <a:gd name="T18" fmla="*/ 4 w 34"/>
                  <a:gd name="T19" fmla="*/ 6 h 48"/>
                  <a:gd name="T20" fmla="*/ 0 w 34"/>
                  <a:gd name="T21" fmla="*/ 10 h 48"/>
                  <a:gd name="T22" fmla="*/ 0 w 34"/>
                  <a:gd name="T23" fmla="*/ 18 h 48"/>
                  <a:gd name="T24" fmla="*/ 0 w 34"/>
                  <a:gd name="T25" fmla="*/ 48 h 48"/>
                  <a:gd name="T26" fmla="*/ 34 w 34"/>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8">
                    <a:moveTo>
                      <a:pt x="34" y="48"/>
                    </a:moveTo>
                    <a:lnTo>
                      <a:pt x="34" y="18"/>
                    </a:lnTo>
                    <a:lnTo>
                      <a:pt x="34" y="18"/>
                    </a:lnTo>
                    <a:lnTo>
                      <a:pt x="32" y="10"/>
                    </a:lnTo>
                    <a:lnTo>
                      <a:pt x="28" y="6"/>
                    </a:lnTo>
                    <a:lnTo>
                      <a:pt x="22" y="2"/>
                    </a:lnTo>
                    <a:lnTo>
                      <a:pt x="16" y="0"/>
                    </a:lnTo>
                    <a:lnTo>
                      <a:pt x="16" y="0"/>
                    </a:lnTo>
                    <a:lnTo>
                      <a:pt x="10" y="2"/>
                    </a:lnTo>
                    <a:lnTo>
                      <a:pt x="4" y="6"/>
                    </a:lnTo>
                    <a:lnTo>
                      <a:pt x="0" y="10"/>
                    </a:lnTo>
                    <a:lnTo>
                      <a:pt x="0" y="18"/>
                    </a:lnTo>
                    <a:lnTo>
                      <a:pt x="0" y="48"/>
                    </a:lnTo>
                    <a:lnTo>
                      <a:pt x="34" y="48"/>
                    </a:lnTo>
                    <a:close/>
                  </a:path>
                </a:pathLst>
              </a:custGeom>
              <a:solidFill>
                <a:sysClr val="window" lastClr="FFFFFF"/>
              </a:solidFill>
              <a:ln w="9525" cap="flat" cmpd="sng" algn="ctr">
                <a:noFill/>
                <a:prstDash val="solid"/>
                <a:headEnd type="none" w="med" len="med"/>
                <a:tailEnd type="none" w="med" len="med"/>
              </a:ln>
              <a:effectLs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17" name="Freeform 122"/>
              <p:cNvSpPr>
                <a:spLocks/>
              </p:cNvSpPr>
              <p:nvPr/>
            </p:nvSpPr>
            <p:spPr bwMode="auto">
              <a:xfrm>
                <a:off x="8965968" y="5594545"/>
                <a:ext cx="18835" cy="56506"/>
              </a:xfrm>
              <a:custGeom>
                <a:avLst/>
                <a:gdLst>
                  <a:gd name="T0" fmla="*/ 0 w 34"/>
                  <a:gd name="T1" fmla="*/ 0 h 102"/>
                  <a:gd name="T2" fmla="*/ 0 w 34"/>
                  <a:gd name="T3" fmla="*/ 84 h 102"/>
                  <a:gd name="T4" fmla="*/ 0 w 34"/>
                  <a:gd name="T5" fmla="*/ 84 h 102"/>
                  <a:gd name="T6" fmla="*/ 0 w 34"/>
                  <a:gd name="T7" fmla="*/ 92 h 102"/>
                  <a:gd name="T8" fmla="*/ 4 w 34"/>
                  <a:gd name="T9" fmla="*/ 96 h 102"/>
                  <a:gd name="T10" fmla="*/ 10 w 34"/>
                  <a:gd name="T11" fmla="*/ 100 h 102"/>
                  <a:gd name="T12" fmla="*/ 16 w 34"/>
                  <a:gd name="T13" fmla="*/ 102 h 102"/>
                  <a:gd name="T14" fmla="*/ 16 w 34"/>
                  <a:gd name="T15" fmla="*/ 102 h 102"/>
                  <a:gd name="T16" fmla="*/ 22 w 34"/>
                  <a:gd name="T17" fmla="*/ 100 h 102"/>
                  <a:gd name="T18" fmla="*/ 28 w 34"/>
                  <a:gd name="T19" fmla="*/ 96 h 102"/>
                  <a:gd name="T20" fmla="*/ 32 w 34"/>
                  <a:gd name="T21" fmla="*/ 92 h 102"/>
                  <a:gd name="T22" fmla="*/ 34 w 34"/>
                  <a:gd name="T23" fmla="*/ 84 h 102"/>
                  <a:gd name="T24" fmla="*/ 34 w 34"/>
                  <a:gd name="T25" fmla="*/ 0 h 102"/>
                  <a:gd name="T26" fmla="*/ 0 w 34"/>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02">
                    <a:moveTo>
                      <a:pt x="0" y="0"/>
                    </a:moveTo>
                    <a:lnTo>
                      <a:pt x="0" y="84"/>
                    </a:lnTo>
                    <a:lnTo>
                      <a:pt x="0" y="84"/>
                    </a:lnTo>
                    <a:lnTo>
                      <a:pt x="0" y="92"/>
                    </a:lnTo>
                    <a:lnTo>
                      <a:pt x="4" y="96"/>
                    </a:lnTo>
                    <a:lnTo>
                      <a:pt x="10" y="100"/>
                    </a:lnTo>
                    <a:lnTo>
                      <a:pt x="16" y="102"/>
                    </a:lnTo>
                    <a:lnTo>
                      <a:pt x="16" y="102"/>
                    </a:lnTo>
                    <a:lnTo>
                      <a:pt x="22" y="100"/>
                    </a:lnTo>
                    <a:lnTo>
                      <a:pt x="28" y="96"/>
                    </a:lnTo>
                    <a:lnTo>
                      <a:pt x="32" y="92"/>
                    </a:lnTo>
                    <a:lnTo>
                      <a:pt x="34" y="84"/>
                    </a:lnTo>
                    <a:lnTo>
                      <a:pt x="34" y="0"/>
                    </a:lnTo>
                    <a:lnTo>
                      <a:pt x="0" y="0"/>
                    </a:lnTo>
                    <a:close/>
                  </a:path>
                </a:pathLst>
              </a:custGeom>
              <a:solidFill>
                <a:sysClr val="window" lastClr="FFFFFF"/>
              </a:solidFill>
              <a:ln w="9525" cap="flat" cmpd="sng" algn="ctr">
                <a:noFill/>
                <a:prstDash val="solid"/>
                <a:headEnd type="none" w="med" len="med"/>
                <a:tailEnd type="none" w="med" len="med"/>
              </a:ln>
              <a:effectLs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18" name="Freeform 123"/>
              <p:cNvSpPr>
                <a:spLocks/>
              </p:cNvSpPr>
              <p:nvPr/>
            </p:nvSpPr>
            <p:spPr bwMode="auto">
              <a:xfrm>
                <a:off x="8988127" y="5564630"/>
                <a:ext cx="18835" cy="26591"/>
              </a:xfrm>
              <a:custGeom>
                <a:avLst/>
                <a:gdLst>
                  <a:gd name="T0" fmla="*/ 34 w 34"/>
                  <a:gd name="T1" fmla="*/ 48 h 48"/>
                  <a:gd name="T2" fmla="*/ 34 w 34"/>
                  <a:gd name="T3" fmla="*/ 18 h 48"/>
                  <a:gd name="T4" fmla="*/ 34 w 34"/>
                  <a:gd name="T5" fmla="*/ 18 h 48"/>
                  <a:gd name="T6" fmla="*/ 32 w 34"/>
                  <a:gd name="T7" fmla="*/ 10 h 48"/>
                  <a:gd name="T8" fmla="*/ 28 w 34"/>
                  <a:gd name="T9" fmla="*/ 6 h 48"/>
                  <a:gd name="T10" fmla="*/ 24 w 34"/>
                  <a:gd name="T11" fmla="*/ 2 h 48"/>
                  <a:gd name="T12" fmla="*/ 16 w 34"/>
                  <a:gd name="T13" fmla="*/ 0 h 48"/>
                  <a:gd name="T14" fmla="*/ 16 w 34"/>
                  <a:gd name="T15" fmla="*/ 0 h 48"/>
                  <a:gd name="T16" fmla="*/ 10 w 34"/>
                  <a:gd name="T17" fmla="*/ 2 h 48"/>
                  <a:gd name="T18" fmla="*/ 4 w 34"/>
                  <a:gd name="T19" fmla="*/ 6 h 48"/>
                  <a:gd name="T20" fmla="*/ 2 w 34"/>
                  <a:gd name="T21" fmla="*/ 10 h 48"/>
                  <a:gd name="T22" fmla="*/ 0 w 34"/>
                  <a:gd name="T23" fmla="*/ 18 h 48"/>
                  <a:gd name="T24" fmla="*/ 0 w 34"/>
                  <a:gd name="T25" fmla="*/ 48 h 48"/>
                  <a:gd name="T26" fmla="*/ 34 w 34"/>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8">
                    <a:moveTo>
                      <a:pt x="34" y="48"/>
                    </a:moveTo>
                    <a:lnTo>
                      <a:pt x="34" y="18"/>
                    </a:lnTo>
                    <a:lnTo>
                      <a:pt x="34" y="18"/>
                    </a:lnTo>
                    <a:lnTo>
                      <a:pt x="32" y="10"/>
                    </a:lnTo>
                    <a:lnTo>
                      <a:pt x="28" y="6"/>
                    </a:lnTo>
                    <a:lnTo>
                      <a:pt x="24" y="2"/>
                    </a:lnTo>
                    <a:lnTo>
                      <a:pt x="16" y="0"/>
                    </a:lnTo>
                    <a:lnTo>
                      <a:pt x="16" y="0"/>
                    </a:lnTo>
                    <a:lnTo>
                      <a:pt x="10" y="2"/>
                    </a:lnTo>
                    <a:lnTo>
                      <a:pt x="4" y="6"/>
                    </a:lnTo>
                    <a:lnTo>
                      <a:pt x="2" y="10"/>
                    </a:lnTo>
                    <a:lnTo>
                      <a:pt x="0" y="18"/>
                    </a:lnTo>
                    <a:lnTo>
                      <a:pt x="0" y="48"/>
                    </a:lnTo>
                    <a:lnTo>
                      <a:pt x="34" y="48"/>
                    </a:lnTo>
                    <a:close/>
                  </a:path>
                </a:pathLst>
              </a:custGeom>
              <a:solidFill>
                <a:sysClr val="window" lastClr="FFFFFF"/>
              </a:solidFill>
              <a:ln w="9525" cap="flat" cmpd="sng" algn="ctr">
                <a:noFill/>
                <a:prstDash val="solid"/>
                <a:headEnd type="none" w="med" len="med"/>
                <a:tailEnd type="none" w="med" len="med"/>
              </a:ln>
              <a:effectLs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19" name="Freeform 124"/>
              <p:cNvSpPr>
                <a:spLocks/>
              </p:cNvSpPr>
              <p:nvPr/>
            </p:nvSpPr>
            <p:spPr bwMode="auto">
              <a:xfrm>
                <a:off x="8988127" y="5594545"/>
                <a:ext cx="18835" cy="56506"/>
              </a:xfrm>
              <a:custGeom>
                <a:avLst/>
                <a:gdLst>
                  <a:gd name="T0" fmla="*/ 0 w 34"/>
                  <a:gd name="T1" fmla="*/ 0 h 102"/>
                  <a:gd name="T2" fmla="*/ 0 w 34"/>
                  <a:gd name="T3" fmla="*/ 84 h 102"/>
                  <a:gd name="T4" fmla="*/ 0 w 34"/>
                  <a:gd name="T5" fmla="*/ 84 h 102"/>
                  <a:gd name="T6" fmla="*/ 2 w 34"/>
                  <a:gd name="T7" fmla="*/ 92 h 102"/>
                  <a:gd name="T8" fmla="*/ 4 w 34"/>
                  <a:gd name="T9" fmla="*/ 96 h 102"/>
                  <a:gd name="T10" fmla="*/ 10 w 34"/>
                  <a:gd name="T11" fmla="*/ 100 h 102"/>
                  <a:gd name="T12" fmla="*/ 16 w 34"/>
                  <a:gd name="T13" fmla="*/ 102 h 102"/>
                  <a:gd name="T14" fmla="*/ 16 w 34"/>
                  <a:gd name="T15" fmla="*/ 102 h 102"/>
                  <a:gd name="T16" fmla="*/ 24 w 34"/>
                  <a:gd name="T17" fmla="*/ 100 h 102"/>
                  <a:gd name="T18" fmla="*/ 28 w 34"/>
                  <a:gd name="T19" fmla="*/ 96 h 102"/>
                  <a:gd name="T20" fmla="*/ 32 w 34"/>
                  <a:gd name="T21" fmla="*/ 92 h 102"/>
                  <a:gd name="T22" fmla="*/ 34 w 34"/>
                  <a:gd name="T23" fmla="*/ 84 h 102"/>
                  <a:gd name="T24" fmla="*/ 34 w 34"/>
                  <a:gd name="T25" fmla="*/ 0 h 102"/>
                  <a:gd name="T26" fmla="*/ 0 w 34"/>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02">
                    <a:moveTo>
                      <a:pt x="0" y="0"/>
                    </a:moveTo>
                    <a:lnTo>
                      <a:pt x="0" y="84"/>
                    </a:lnTo>
                    <a:lnTo>
                      <a:pt x="0" y="84"/>
                    </a:lnTo>
                    <a:lnTo>
                      <a:pt x="2" y="92"/>
                    </a:lnTo>
                    <a:lnTo>
                      <a:pt x="4" y="96"/>
                    </a:lnTo>
                    <a:lnTo>
                      <a:pt x="10" y="100"/>
                    </a:lnTo>
                    <a:lnTo>
                      <a:pt x="16" y="102"/>
                    </a:lnTo>
                    <a:lnTo>
                      <a:pt x="16" y="102"/>
                    </a:lnTo>
                    <a:lnTo>
                      <a:pt x="24" y="100"/>
                    </a:lnTo>
                    <a:lnTo>
                      <a:pt x="28" y="96"/>
                    </a:lnTo>
                    <a:lnTo>
                      <a:pt x="32" y="92"/>
                    </a:lnTo>
                    <a:lnTo>
                      <a:pt x="34" y="84"/>
                    </a:lnTo>
                    <a:lnTo>
                      <a:pt x="34" y="0"/>
                    </a:lnTo>
                    <a:lnTo>
                      <a:pt x="0" y="0"/>
                    </a:lnTo>
                    <a:close/>
                  </a:path>
                </a:pathLst>
              </a:custGeom>
              <a:solidFill>
                <a:sysClr val="window" lastClr="FFFFFF"/>
              </a:solidFill>
              <a:ln w="9525" cap="flat" cmpd="sng" algn="ctr">
                <a:noFill/>
                <a:prstDash val="solid"/>
                <a:headEnd type="none" w="med" len="med"/>
                <a:tailEnd type="none" w="med" len="med"/>
              </a:ln>
              <a:effectLs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0" name="Freeform 125"/>
              <p:cNvSpPr>
                <a:spLocks/>
              </p:cNvSpPr>
              <p:nvPr/>
            </p:nvSpPr>
            <p:spPr bwMode="auto">
              <a:xfrm>
                <a:off x="8943809" y="5594545"/>
                <a:ext cx="18835" cy="56506"/>
              </a:xfrm>
              <a:custGeom>
                <a:avLst/>
                <a:gdLst>
                  <a:gd name="T0" fmla="*/ 0 w 34"/>
                  <a:gd name="T1" fmla="*/ 0 h 102"/>
                  <a:gd name="T2" fmla="*/ 0 w 34"/>
                  <a:gd name="T3" fmla="*/ 84 h 102"/>
                  <a:gd name="T4" fmla="*/ 0 w 34"/>
                  <a:gd name="T5" fmla="*/ 84 h 102"/>
                  <a:gd name="T6" fmla="*/ 2 w 34"/>
                  <a:gd name="T7" fmla="*/ 92 h 102"/>
                  <a:gd name="T8" fmla="*/ 6 w 34"/>
                  <a:gd name="T9" fmla="*/ 96 h 102"/>
                  <a:gd name="T10" fmla="*/ 10 w 34"/>
                  <a:gd name="T11" fmla="*/ 100 h 102"/>
                  <a:gd name="T12" fmla="*/ 16 w 34"/>
                  <a:gd name="T13" fmla="*/ 102 h 102"/>
                  <a:gd name="T14" fmla="*/ 16 w 34"/>
                  <a:gd name="T15" fmla="*/ 102 h 102"/>
                  <a:gd name="T16" fmla="*/ 24 w 34"/>
                  <a:gd name="T17" fmla="*/ 100 h 102"/>
                  <a:gd name="T18" fmla="*/ 28 w 34"/>
                  <a:gd name="T19" fmla="*/ 96 h 102"/>
                  <a:gd name="T20" fmla="*/ 32 w 34"/>
                  <a:gd name="T21" fmla="*/ 92 h 102"/>
                  <a:gd name="T22" fmla="*/ 34 w 34"/>
                  <a:gd name="T23" fmla="*/ 84 h 102"/>
                  <a:gd name="T24" fmla="*/ 34 w 34"/>
                  <a:gd name="T25" fmla="*/ 0 h 102"/>
                  <a:gd name="T26" fmla="*/ 0 w 34"/>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02">
                    <a:moveTo>
                      <a:pt x="0" y="0"/>
                    </a:moveTo>
                    <a:lnTo>
                      <a:pt x="0" y="84"/>
                    </a:lnTo>
                    <a:lnTo>
                      <a:pt x="0" y="84"/>
                    </a:lnTo>
                    <a:lnTo>
                      <a:pt x="2" y="92"/>
                    </a:lnTo>
                    <a:lnTo>
                      <a:pt x="6" y="96"/>
                    </a:lnTo>
                    <a:lnTo>
                      <a:pt x="10" y="100"/>
                    </a:lnTo>
                    <a:lnTo>
                      <a:pt x="16" y="102"/>
                    </a:lnTo>
                    <a:lnTo>
                      <a:pt x="16" y="102"/>
                    </a:lnTo>
                    <a:lnTo>
                      <a:pt x="24" y="100"/>
                    </a:lnTo>
                    <a:lnTo>
                      <a:pt x="28" y="96"/>
                    </a:lnTo>
                    <a:lnTo>
                      <a:pt x="32" y="92"/>
                    </a:lnTo>
                    <a:lnTo>
                      <a:pt x="34" y="84"/>
                    </a:lnTo>
                    <a:lnTo>
                      <a:pt x="34" y="0"/>
                    </a:lnTo>
                    <a:lnTo>
                      <a:pt x="0" y="0"/>
                    </a:lnTo>
                    <a:close/>
                  </a:path>
                </a:pathLst>
              </a:custGeom>
              <a:solidFill>
                <a:sysClr val="window" lastClr="FFFFFF"/>
              </a:solidFill>
              <a:ln w="9525" cap="flat" cmpd="sng" algn="ctr">
                <a:noFill/>
                <a:prstDash val="solid"/>
                <a:headEnd type="none" w="med" len="med"/>
                <a:tailEnd type="none" w="med" len="med"/>
              </a:ln>
              <a:effectLs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1" name="Freeform 126"/>
              <p:cNvSpPr>
                <a:spLocks/>
              </p:cNvSpPr>
              <p:nvPr/>
            </p:nvSpPr>
            <p:spPr bwMode="auto">
              <a:xfrm>
                <a:off x="8943809" y="5564630"/>
                <a:ext cx="18835" cy="26591"/>
              </a:xfrm>
              <a:custGeom>
                <a:avLst/>
                <a:gdLst>
                  <a:gd name="T0" fmla="*/ 34 w 34"/>
                  <a:gd name="T1" fmla="*/ 48 h 48"/>
                  <a:gd name="T2" fmla="*/ 34 w 34"/>
                  <a:gd name="T3" fmla="*/ 18 h 48"/>
                  <a:gd name="T4" fmla="*/ 34 w 34"/>
                  <a:gd name="T5" fmla="*/ 18 h 48"/>
                  <a:gd name="T6" fmla="*/ 32 w 34"/>
                  <a:gd name="T7" fmla="*/ 10 h 48"/>
                  <a:gd name="T8" fmla="*/ 28 w 34"/>
                  <a:gd name="T9" fmla="*/ 6 h 48"/>
                  <a:gd name="T10" fmla="*/ 24 w 34"/>
                  <a:gd name="T11" fmla="*/ 2 h 48"/>
                  <a:gd name="T12" fmla="*/ 16 w 34"/>
                  <a:gd name="T13" fmla="*/ 0 h 48"/>
                  <a:gd name="T14" fmla="*/ 16 w 34"/>
                  <a:gd name="T15" fmla="*/ 0 h 48"/>
                  <a:gd name="T16" fmla="*/ 10 w 34"/>
                  <a:gd name="T17" fmla="*/ 2 h 48"/>
                  <a:gd name="T18" fmla="*/ 6 w 34"/>
                  <a:gd name="T19" fmla="*/ 6 h 48"/>
                  <a:gd name="T20" fmla="*/ 2 w 34"/>
                  <a:gd name="T21" fmla="*/ 10 h 48"/>
                  <a:gd name="T22" fmla="*/ 0 w 34"/>
                  <a:gd name="T23" fmla="*/ 18 h 48"/>
                  <a:gd name="T24" fmla="*/ 0 w 34"/>
                  <a:gd name="T25" fmla="*/ 48 h 48"/>
                  <a:gd name="T26" fmla="*/ 34 w 34"/>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8">
                    <a:moveTo>
                      <a:pt x="34" y="48"/>
                    </a:moveTo>
                    <a:lnTo>
                      <a:pt x="34" y="18"/>
                    </a:lnTo>
                    <a:lnTo>
                      <a:pt x="34" y="18"/>
                    </a:lnTo>
                    <a:lnTo>
                      <a:pt x="32" y="10"/>
                    </a:lnTo>
                    <a:lnTo>
                      <a:pt x="28" y="6"/>
                    </a:lnTo>
                    <a:lnTo>
                      <a:pt x="24" y="2"/>
                    </a:lnTo>
                    <a:lnTo>
                      <a:pt x="16" y="0"/>
                    </a:lnTo>
                    <a:lnTo>
                      <a:pt x="16" y="0"/>
                    </a:lnTo>
                    <a:lnTo>
                      <a:pt x="10" y="2"/>
                    </a:lnTo>
                    <a:lnTo>
                      <a:pt x="6" y="6"/>
                    </a:lnTo>
                    <a:lnTo>
                      <a:pt x="2" y="10"/>
                    </a:lnTo>
                    <a:lnTo>
                      <a:pt x="0" y="18"/>
                    </a:lnTo>
                    <a:lnTo>
                      <a:pt x="0" y="48"/>
                    </a:lnTo>
                    <a:lnTo>
                      <a:pt x="34" y="48"/>
                    </a:lnTo>
                    <a:close/>
                  </a:path>
                </a:pathLst>
              </a:custGeom>
              <a:solidFill>
                <a:sysClr val="window" lastClr="FFFFFF"/>
              </a:solidFill>
              <a:ln w="9525" cap="flat" cmpd="sng" algn="ctr">
                <a:noFill/>
                <a:prstDash val="solid"/>
                <a:headEnd type="none" w="med" len="med"/>
                <a:tailEnd type="none" w="med" len="med"/>
              </a:ln>
              <a:effectLs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grpSp>
          <p:nvGrpSpPr>
            <p:cNvPr id="109" name="Group 108"/>
            <p:cNvGrpSpPr/>
            <p:nvPr/>
          </p:nvGrpSpPr>
          <p:grpSpPr>
            <a:xfrm rot="8042375" flipV="1">
              <a:off x="9289050" y="5189676"/>
              <a:ext cx="101679" cy="153857"/>
              <a:chOff x="2687372" y="3149601"/>
              <a:chExt cx="81465" cy="132564"/>
            </a:xfrm>
            <a:solidFill>
              <a:sysClr val="window" lastClr="FFFFFF"/>
            </a:solidFill>
          </p:grpSpPr>
          <p:sp>
            <p:nvSpPr>
              <p:cNvPr id="110" name="Freeform 75"/>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11" name="Freeform 76"/>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12" name="Freeform 77"/>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13" name="Freeform 78"/>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14" name="Freeform 79"/>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15" name="Freeform 80"/>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102" normalizeH="0" baseline="0" noProof="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grpSp>
      <p:sp>
        <p:nvSpPr>
          <p:cNvPr id="136" name="Freeform 41"/>
          <p:cNvSpPr>
            <a:spLocks/>
          </p:cNvSpPr>
          <p:nvPr/>
        </p:nvSpPr>
        <p:spPr bwMode="auto">
          <a:xfrm>
            <a:off x="10598306" y="3319734"/>
            <a:ext cx="746083" cy="1025864"/>
          </a:xfrm>
          <a:custGeom>
            <a:avLst/>
            <a:gdLst>
              <a:gd name="T0" fmla="*/ 2329 w 2333"/>
              <a:gd name="T1" fmla="*/ 391 h 3229"/>
              <a:gd name="T2" fmla="*/ 2299 w 2333"/>
              <a:gd name="T3" fmla="*/ 254 h 3229"/>
              <a:gd name="T4" fmla="*/ 2239 w 2333"/>
              <a:gd name="T5" fmla="*/ 131 h 3229"/>
              <a:gd name="T6" fmla="*/ 2153 w 2333"/>
              <a:gd name="T7" fmla="*/ 54 h 3229"/>
              <a:gd name="T8" fmla="*/ 2087 w 2333"/>
              <a:gd name="T9" fmla="*/ 30 h 3229"/>
              <a:gd name="T10" fmla="*/ 1974 w 2333"/>
              <a:gd name="T11" fmla="*/ 11 h 3229"/>
              <a:gd name="T12" fmla="*/ 1685 w 2333"/>
              <a:gd name="T13" fmla="*/ 0 h 3229"/>
              <a:gd name="T14" fmla="*/ 1300 w 2333"/>
              <a:gd name="T15" fmla="*/ 4 h 3229"/>
              <a:gd name="T16" fmla="*/ 1193 w 2333"/>
              <a:gd name="T17" fmla="*/ 36 h 3229"/>
              <a:gd name="T18" fmla="*/ 1101 w 2333"/>
              <a:gd name="T19" fmla="*/ 88 h 3229"/>
              <a:gd name="T20" fmla="*/ 986 w 2333"/>
              <a:gd name="T21" fmla="*/ 201 h 3229"/>
              <a:gd name="T22" fmla="*/ 829 w 2333"/>
              <a:gd name="T23" fmla="*/ 430 h 3229"/>
              <a:gd name="T24" fmla="*/ 705 w 2333"/>
              <a:gd name="T25" fmla="*/ 609 h 3229"/>
              <a:gd name="T26" fmla="*/ 564 w 2333"/>
              <a:gd name="T27" fmla="*/ 624 h 3229"/>
              <a:gd name="T28" fmla="*/ 147 w 2333"/>
              <a:gd name="T29" fmla="*/ 637 h 3229"/>
              <a:gd name="T30" fmla="*/ 100 w 2333"/>
              <a:gd name="T31" fmla="*/ 639 h 3229"/>
              <a:gd name="T32" fmla="*/ 53 w 2333"/>
              <a:gd name="T33" fmla="*/ 665 h 3229"/>
              <a:gd name="T34" fmla="*/ 15 w 2333"/>
              <a:gd name="T35" fmla="*/ 716 h 3229"/>
              <a:gd name="T36" fmla="*/ 2 w 2333"/>
              <a:gd name="T37" fmla="*/ 778 h 3229"/>
              <a:gd name="T38" fmla="*/ 10 w 2333"/>
              <a:gd name="T39" fmla="*/ 847 h 3229"/>
              <a:gd name="T40" fmla="*/ 44 w 2333"/>
              <a:gd name="T41" fmla="*/ 896 h 3229"/>
              <a:gd name="T42" fmla="*/ 107 w 2333"/>
              <a:gd name="T43" fmla="*/ 924 h 3229"/>
              <a:gd name="T44" fmla="*/ 333 w 2333"/>
              <a:gd name="T45" fmla="*/ 928 h 3229"/>
              <a:gd name="T46" fmla="*/ 840 w 2333"/>
              <a:gd name="T47" fmla="*/ 911 h 3229"/>
              <a:gd name="T48" fmla="*/ 932 w 2333"/>
              <a:gd name="T49" fmla="*/ 821 h 3229"/>
              <a:gd name="T50" fmla="*/ 1039 w 2333"/>
              <a:gd name="T51" fmla="*/ 659 h 3229"/>
              <a:gd name="T52" fmla="*/ 1152 w 2333"/>
              <a:gd name="T53" fmla="*/ 501 h 3229"/>
              <a:gd name="T54" fmla="*/ 1152 w 2333"/>
              <a:gd name="T55" fmla="*/ 3018 h 3229"/>
              <a:gd name="T56" fmla="*/ 1152 w 2333"/>
              <a:gd name="T57" fmla="*/ 3075 h 3229"/>
              <a:gd name="T58" fmla="*/ 1172 w 2333"/>
              <a:gd name="T59" fmla="*/ 3146 h 3229"/>
              <a:gd name="T60" fmla="*/ 1216 w 2333"/>
              <a:gd name="T61" fmla="*/ 3202 h 3229"/>
              <a:gd name="T62" fmla="*/ 1283 w 2333"/>
              <a:gd name="T63" fmla="*/ 3227 h 3229"/>
              <a:gd name="T64" fmla="*/ 1343 w 2333"/>
              <a:gd name="T65" fmla="*/ 3229 h 3229"/>
              <a:gd name="T66" fmla="*/ 1415 w 2333"/>
              <a:gd name="T67" fmla="*/ 3208 h 3229"/>
              <a:gd name="T68" fmla="*/ 1471 w 2333"/>
              <a:gd name="T69" fmla="*/ 3161 h 3229"/>
              <a:gd name="T70" fmla="*/ 1503 w 2333"/>
              <a:gd name="T71" fmla="*/ 3095 h 3229"/>
              <a:gd name="T72" fmla="*/ 1507 w 2333"/>
              <a:gd name="T73" fmla="*/ 2314 h 3229"/>
              <a:gd name="T74" fmla="*/ 1604 w 2333"/>
              <a:gd name="T75" fmla="*/ 1572 h 3229"/>
              <a:gd name="T76" fmla="*/ 1606 w 2333"/>
              <a:gd name="T77" fmla="*/ 2712 h 3229"/>
              <a:gd name="T78" fmla="*/ 1610 w 2333"/>
              <a:gd name="T79" fmla="*/ 3110 h 3229"/>
              <a:gd name="T80" fmla="*/ 1631 w 2333"/>
              <a:gd name="T81" fmla="*/ 3170 h 3229"/>
              <a:gd name="T82" fmla="*/ 1678 w 2333"/>
              <a:gd name="T83" fmla="*/ 3210 h 3229"/>
              <a:gd name="T84" fmla="*/ 1741 w 2333"/>
              <a:gd name="T85" fmla="*/ 3227 h 3229"/>
              <a:gd name="T86" fmla="*/ 1790 w 2333"/>
              <a:gd name="T87" fmla="*/ 3227 h 3229"/>
              <a:gd name="T88" fmla="*/ 1862 w 2333"/>
              <a:gd name="T89" fmla="*/ 3208 h 3229"/>
              <a:gd name="T90" fmla="*/ 1916 w 2333"/>
              <a:gd name="T91" fmla="*/ 3159 h 3229"/>
              <a:gd name="T92" fmla="*/ 1948 w 2333"/>
              <a:gd name="T93" fmla="*/ 3093 h 3229"/>
              <a:gd name="T94" fmla="*/ 1961 w 2333"/>
              <a:gd name="T95" fmla="*/ 3022 h 3229"/>
              <a:gd name="T96" fmla="*/ 1961 w 2333"/>
              <a:gd name="T97" fmla="*/ 524 h 3229"/>
              <a:gd name="T98" fmla="*/ 2061 w 2333"/>
              <a:gd name="T99" fmla="*/ 982 h 3229"/>
              <a:gd name="T100" fmla="*/ 2063 w 2333"/>
              <a:gd name="T101" fmla="*/ 1439 h 3229"/>
              <a:gd name="T102" fmla="*/ 2083 w 2333"/>
              <a:gd name="T103" fmla="*/ 1521 h 3229"/>
              <a:gd name="T104" fmla="*/ 2113 w 2333"/>
              <a:gd name="T105" fmla="*/ 1553 h 3229"/>
              <a:gd name="T106" fmla="*/ 2158 w 2333"/>
              <a:gd name="T107" fmla="*/ 1572 h 3229"/>
              <a:gd name="T108" fmla="*/ 2207 w 2333"/>
              <a:gd name="T109" fmla="*/ 1578 h 3229"/>
              <a:gd name="T110" fmla="*/ 2267 w 2333"/>
              <a:gd name="T111" fmla="*/ 1555 h 3229"/>
              <a:gd name="T112" fmla="*/ 2309 w 2333"/>
              <a:gd name="T113" fmla="*/ 1503 h 3229"/>
              <a:gd name="T114" fmla="*/ 2329 w 2333"/>
              <a:gd name="T115" fmla="*/ 1437 h 3229"/>
              <a:gd name="T116" fmla="*/ 2333 w 2333"/>
              <a:gd name="T117" fmla="*/ 932 h 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3" h="3229">
                <a:moveTo>
                  <a:pt x="2333" y="456"/>
                </a:moveTo>
                <a:lnTo>
                  <a:pt x="2333" y="456"/>
                </a:lnTo>
                <a:lnTo>
                  <a:pt x="2331" y="424"/>
                </a:lnTo>
                <a:lnTo>
                  <a:pt x="2329" y="391"/>
                </a:lnTo>
                <a:lnTo>
                  <a:pt x="2324" y="355"/>
                </a:lnTo>
                <a:lnTo>
                  <a:pt x="2318" y="321"/>
                </a:lnTo>
                <a:lnTo>
                  <a:pt x="2310" y="287"/>
                </a:lnTo>
                <a:lnTo>
                  <a:pt x="2299" y="254"/>
                </a:lnTo>
                <a:lnTo>
                  <a:pt x="2288" y="222"/>
                </a:lnTo>
                <a:lnTo>
                  <a:pt x="2275" y="190"/>
                </a:lnTo>
                <a:lnTo>
                  <a:pt x="2258" y="160"/>
                </a:lnTo>
                <a:lnTo>
                  <a:pt x="2239" y="131"/>
                </a:lnTo>
                <a:lnTo>
                  <a:pt x="2218" y="107"/>
                </a:lnTo>
                <a:lnTo>
                  <a:pt x="2194" y="84"/>
                </a:lnTo>
                <a:lnTo>
                  <a:pt x="2168" y="64"/>
                </a:lnTo>
                <a:lnTo>
                  <a:pt x="2153" y="54"/>
                </a:lnTo>
                <a:lnTo>
                  <a:pt x="2138" y="47"/>
                </a:lnTo>
                <a:lnTo>
                  <a:pt x="2121" y="39"/>
                </a:lnTo>
                <a:lnTo>
                  <a:pt x="2104" y="34"/>
                </a:lnTo>
                <a:lnTo>
                  <a:pt x="2087" y="30"/>
                </a:lnTo>
                <a:lnTo>
                  <a:pt x="2068" y="24"/>
                </a:lnTo>
                <a:lnTo>
                  <a:pt x="2068" y="24"/>
                </a:lnTo>
                <a:lnTo>
                  <a:pt x="2021" y="17"/>
                </a:lnTo>
                <a:lnTo>
                  <a:pt x="1974" y="11"/>
                </a:lnTo>
                <a:lnTo>
                  <a:pt x="1925" y="6"/>
                </a:lnTo>
                <a:lnTo>
                  <a:pt x="1879" y="4"/>
                </a:lnTo>
                <a:lnTo>
                  <a:pt x="1783" y="0"/>
                </a:lnTo>
                <a:lnTo>
                  <a:pt x="1685" y="0"/>
                </a:lnTo>
                <a:lnTo>
                  <a:pt x="1493" y="4"/>
                </a:lnTo>
                <a:lnTo>
                  <a:pt x="1396" y="6"/>
                </a:lnTo>
                <a:lnTo>
                  <a:pt x="1300" y="4"/>
                </a:lnTo>
                <a:lnTo>
                  <a:pt x="1300" y="4"/>
                </a:lnTo>
                <a:lnTo>
                  <a:pt x="1272" y="9"/>
                </a:lnTo>
                <a:lnTo>
                  <a:pt x="1244" y="17"/>
                </a:lnTo>
                <a:lnTo>
                  <a:pt x="1217" y="24"/>
                </a:lnTo>
                <a:lnTo>
                  <a:pt x="1193" y="36"/>
                </a:lnTo>
                <a:lnTo>
                  <a:pt x="1169" y="47"/>
                </a:lnTo>
                <a:lnTo>
                  <a:pt x="1144" y="60"/>
                </a:lnTo>
                <a:lnTo>
                  <a:pt x="1122" y="73"/>
                </a:lnTo>
                <a:lnTo>
                  <a:pt x="1101" y="88"/>
                </a:lnTo>
                <a:lnTo>
                  <a:pt x="1080" y="105"/>
                </a:lnTo>
                <a:lnTo>
                  <a:pt x="1060" y="122"/>
                </a:lnTo>
                <a:lnTo>
                  <a:pt x="1022" y="160"/>
                </a:lnTo>
                <a:lnTo>
                  <a:pt x="986" y="201"/>
                </a:lnTo>
                <a:lnTo>
                  <a:pt x="953" y="242"/>
                </a:lnTo>
                <a:lnTo>
                  <a:pt x="919" y="289"/>
                </a:lnTo>
                <a:lnTo>
                  <a:pt x="889" y="334"/>
                </a:lnTo>
                <a:lnTo>
                  <a:pt x="829" y="430"/>
                </a:lnTo>
                <a:lnTo>
                  <a:pt x="799" y="475"/>
                </a:lnTo>
                <a:lnTo>
                  <a:pt x="769" y="522"/>
                </a:lnTo>
                <a:lnTo>
                  <a:pt x="737" y="565"/>
                </a:lnTo>
                <a:lnTo>
                  <a:pt x="705" y="609"/>
                </a:lnTo>
                <a:lnTo>
                  <a:pt x="705" y="609"/>
                </a:lnTo>
                <a:lnTo>
                  <a:pt x="658" y="616"/>
                </a:lnTo>
                <a:lnTo>
                  <a:pt x="611" y="622"/>
                </a:lnTo>
                <a:lnTo>
                  <a:pt x="564" y="624"/>
                </a:lnTo>
                <a:lnTo>
                  <a:pt x="515" y="624"/>
                </a:lnTo>
                <a:lnTo>
                  <a:pt x="566" y="764"/>
                </a:lnTo>
                <a:lnTo>
                  <a:pt x="250" y="883"/>
                </a:lnTo>
                <a:lnTo>
                  <a:pt x="147" y="637"/>
                </a:lnTo>
                <a:lnTo>
                  <a:pt x="147" y="637"/>
                </a:lnTo>
                <a:lnTo>
                  <a:pt x="134" y="635"/>
                </a:lnTo>
                <a:lnTo>
                  <a:pt x="119" y="635"/>
                </a:lnTo>
                <a:lnTo>
                  <a:pt x="100" y="639"/>
                </a:lnTo>
                <a:lnTo>
                  <a:pt x="81" y="644"/>
                </a:lnTo>
                <a:lnTo>
                  <a:pt x="72" y="650"/>
                </a:lnTo>
                <a:lnTo>
                  <a:pt x="62" y="655"/>
                </a:lnTo>
                <a:lnTo>
                  <a:pt x="53" y="665"/>
                </a:lnTo>
                <a:lnTo>
                  <a:pt x="42" y="674"/>
                </a:lnTo>
                <a:lnTo>
                  <a:pt x="32" y="686"/>
                </a:lnTo>
                <a:lnTo>
                  <a:pt x="23" y="701"/>
                </a:lnTo>
                <a:lnTo>
                  <a:pt x="15" y="716"/>
                </a:lnTo>
                <a:lnTo>
                  <a:pt x="6" y="734"/>
                </a:lnTo>
                <a:lnTo>
                  <a:pt x="6" y="734"/>
                </a:lnTo>
                <a:lnTo>
                  <a:pt x="2" y="757"/>
                </a:lnTo>
                <a:lnTo>
                  <a:pt x="2" y="778"/>
                </a:lnTo>
                <a:lnTo>
                  <a:pt x="0" y="798"/>
                </a:lnTo>
                <a:lnTo>
                  <a:pt x="2" y="815"/>
                </a:lnTo>
                <a:lnTo>
                  <a:pt x="6" y="832"/>
                </a:lnTo>
                <a:lnTo>
                  <a:pt x="10" y="847"/>
                </a:lnTo>
                <a:lnTo>
                  <a:pt x="15" y="862"/>
                </a:lnTo>
                <a:lnTo>
                  <a:pt x="23" y="875"/>
                </a:lnTo>
                <a:lnTo>
                  <a:pt x="32" y="887"/>
                </a:lnTo>
                <a:lnTo>
                  <a:pt x="44" y="896"/>
                </a:lnTo>
                <a:lnTo>
                  <a:pt x="57" y="905"/>
                </a:lnTo>
                <a:lnTo>
                  <a:pt x="72" y="913"/>
                </a:lnTo>
                <a:lnTo>
                  <a:pt x="89" y="918"/>
                </a:lnTo>
                <a:lnTo>
                  <a:pt x="107" y="924"/>
                </a:lnTo>
                <a:lnTo>
                  <a:pt x="128" y="928"/>
                </a:lnTo>
                <a:lnTo>
                  <a:pt x="153" y="930"/>
                </a:lnTo>
                <a:lnTo>
                  <a:pt x="153" y="930"/>
                </a:lnTo>
                <a:lnTo>
                  <a:pt x="333" y="928"/>
                </a:lnTo>
                <a:lnTo>
                  <a:pt x="500" y="924"/>
                </a:lnTo>
                <a:lnTo>
                  <a:pt x="665" y="918"/>
                </a:lnTo>
                <a:lnTo>
                  <a:pt x="840" y="911"/>
                </a:lnTo>
                <a:lnTo>
                  <a:pt x="840" y="911"/>
                </a:lnTo>
                <a:lnTo>
                  <a:pt x="864" y="890"/>
                </a:lnTo>
                <a:lnTo>
                  <a:pt x="889" y="868"/>
                </a:lnTo>
                <a:lnTo>
                  <a:pt x="909" y="845"/>
                </a:lnTo>
                <a:lnTo>
                  <a:pt x="932" y="821"/>
                </a:lnTo>
                <a:lnTo>
                  <a:pt x="951" y="794"/>
                </a:lnTo>
                <a:lnTo>
                  <a:pt x="970" y="768"/>
                </a:lnTo>
                <a:lnTo>
                  <a:pt x="1005" y="716"/>
                </a:lnTo>
                <a:lnTo>
                  <a:pt x="1039" y="659"/>
                </a:lnTo>
                <a:lnTo>
                  <a:pt x="1075" y="605"/>
                </a:lnTo>
                <a:lnTo>
                  <a:pt x="1112" y="550"/>
                </a:lnTo>
                <a:lnTo>
                  <a:pt x="1131" y="526"/>
                </a:lnTo>
                <a:lnTo>
                  <a:pt x="1152" y="501"/>
                </a:lnTo>
                <a:lnTo>
                  <a:pt x="1152" y="501"/>
                </a:lnTo>
                <a:lnTo>
                  <a:pt x="1152" y="1131"/>
                </a:lnTo>
                <a:lnTo>
                  <a:pt x="1152" y="1760"/>
                </a:lnTo>
                <a:lnTo>
                  <a:pt x="1152" y="3018"/>
                </a:lnTo>
                <a:lnTo>
                  <a:pt x="1152" y="3018"/>
                </a:lnTo>
                <a:lnTo>
                  <a:pt x="1150" y="3037"/>
                </a:lnTo>
                <a:lnTo>
                  <a:pt x="1150" y="3056"/>
                </a:lnTo>
                <a:lnTo>
                  <a:pt x="1152" y="3075"/>
                </a:lnTo>
                <a:lnTo>
                  <a:pt x="1155" y="3093"/>
                </a:lnTo>
                <a:lnTo>
                  <a:pt x="1159" y="3110"/>
                </a:lnTo>
                <a:lnTo>
                  <a:pt x="1165" y="3129"/>
                </a:lnTo>
                <a:lnTo>
                  <a:pt x="1172" y="3146"/>
                </a:lnTo>
                <a:lnTo>
                  <a:pt x="1182" y="3163"/>
                </a:lnTo>
                <a:lnTo>
                  <a:pt x="1191" y="3178"/>
                </a:lnTo>
                <a:lnTo>
                  <a:pt x="1202" y="3191"/>
                </a:lnTo>
                <a:lnTo>
                  <a:pt x="1216" y="3202"/>
                </a:lnTo>
                <a:lnTo>
                  <a:pt x="1231" y="3212"/>
                </a:lnTo>
                <a:lnTo>
                  <a:pt x="1247" y="3219"/>
                </a:lnTo>
                <a:lnTo>
                  <a:pt x="1264" y="3225"/>
                </a:lnTo>
                <a:lnTo>
                  <a:pt x="1283" y="3227"/>
                </a:lnTo>
                <a:lnTo>
                  <a:pt x="1304" y="3227"/>
                </a:lnTo>
                <a:lnTo>
                  <a:pt x="1304" y="3227"/>
                </a:lnTo>
                <a:lnTo>
                  <a:pt x="1323" y="3229"/>
                </a:lnTo>
                <a:lnTo>
                  <a:pt x="1343" y="3229"/>
                </a:lnTo>
                <a:lnTo>
                  <a:pt x="1362" y="3227"/>
                </a:lnTo>
                <a:lnTo>
                  <a:pt x="1379" y="3223"/>
                </a:lnTo>
                <a:lnTo>
                  <a:pt x="1398" y="3216"/>
                </a:lnTo>
                <a:lnTo>
                  <a:pt x="1415" y="3208"/>
                </a:lnTo>
                <a:lnTo>
                  <a:pt x="1430" y="3199"/>
                </a:lnTo>
                <a:lnTo>
                  <a:pt x="1445" y="3187"/>
                </a:lnTo>
                <a:lnTo>
                  <a:pt x="1458" y="3176"/>
                </a:lnTo>
                <a:lnTo>
                  <a:pt x="1471" y="3161"/>
                </a:lnTo>
                <a:lnTo>
                  <a:pt x="1480" y="3146"/>
                </a:lnTo>
                <a:lnTo>
                  <a:pt x="1490" y="3131"/>
                </a:lnTo>
                <a:lnTo>
                  <a:pt x="1497" y="3114"/>
                </a:lnTo>
                <a:lnTo>
                  <a:pt x="1503" y="3095"/>
                </a:lnTo>
                <a:lnTo>
                  <a:pt x="1505" y="3077"/>
                </a:lnTo>
                <a:lnTo>
                  <a:pt x="1507" y="3056"/>
                </a:lnTo>
                <a:lnTo>
                  <a:pt x="1507" y="3056"/>
                </a:lnTo>
                <a:lnTo>
                  <a:pt x="1507" y="2314"/>
                </a:lnTo>
                <a:lnTo>
                  <a:pt x="1507" y="1572"/>
                </a:lnTo>
                <a:lnTo>
                  <a:pt x="1507" y="1572"/>
                </a:lnTo>
                <a:lnTo>
                  <a:pt x="1604" y="1572"/>
                </a:lnTo>
                <a:lnTo>
                  <a:pt x="1604" y="1572"/>
                </a:lnTo>
                <a:lnTo>
                  <a:pt x="1606" y="1762"/>
                </a:lnTo>
                <a:lnTo>
                  <a:pt x="1606" y="1953"/>
                </a:lnTo>
                <a:lnTo>
                  <a:pt x="1606" y="2333"/>
                </a:lnTo>
                <a:lnTo>
                  <a:pt x="1606" y="2712"/>
                </a:lnTo>
                <a:lnTo>
                  <a:pt x="1606" y="2902"/>
                </a:lnTo>
                <a:lnTo>
                  <a:pt x="1610" y="3092"/>
                </a:lnTo>
                <a:lnTo>
                  <a:pt x="1610" y="3092"/>
                </a:lnTo>
                <a:lnTo>
                  <a:pt x="1610" y="3110"/>
                </a:lnTo>
                <a:lnTo>
                  <a:pt x="1612" y="3127"/>
                </a:lnTo>
                <a:lnTo>
                  <a:pt x="1616" y="3142"/>
                </a:lnTo>
                <a:lnTo>
                  <a:pt x="1621" y="3157"/>
                </a:lnTo>
                <a:lnTo>
                  <a:pt x="1631" y="3170"/>
                </a:lnTo>
                <a:lnTo>
                  <a:pt x="1640" y="3182"/>
                </a:lnTo>
                <a:lnTo>
                  <a:pt x="1651" y="3193"/>
                </a:lnTo>
                <a:lnTo>
                  <a:pt x="1664" y="3201"/>
                </a:lnTo>
                <a:lnTo>
                  <a:pt x="1678" y="3210"/>
                </a:lnTo>
                <a:lnTo>
                  <a:pt x="1693" y="3216"/>
                </a:lnTo>
                <a:lnTo>
                  <a:pt x="1708" y="3221"/>
                </a:lnTo>
                <a:lnTo>
                  <a:pt x="1724" y="3225"/>
                </a:lnTo>
                <a:lnTo>
                  <a:pt x="1741" y="3227"/>
                </a:lnTo>
                <a:lnTo>
                  <a:pt x="1758" y="3229"/>
                </a:lnTo>
                <a:lnTo>
                  <a:pt x="1775" y="3229"/>
                </a:lnTo>
                <a:lnTo>
                  <a:pt x="1790" y="3227"/>
                </a:lnTo>
                <a:lnTo>
                  <a:pt x="1790" y="3227"/>
                </a:lnTo>
                <a:lnTo>
                  <a:pt x="1811" y="3225"/>
                </a:lnTo>
                <a:lnTo>
                  <a:pt x="1828" y="3221"/>
                </a:lnTo>
                <a:lnTo>
                  <a:pt x="1847" y="3216"/>
                </a:lnTo>
                <a:lnTo>
                  <a:pt x="1862" y="3208"/>
                </a:lnTo>
                <a:lnTo>
                  <a:pt x="1877" y="3199"/>
                </a:lnTo>
                <a:lnTo>
                  <a:pt x="1892" y="3187"/>
                </a:lnTo>
                <a:lnTo>
                  <a:pt x="1903" y="3174"/>
                </a:lnTo>
                <a:lnTo>
                  <a:pt x="1916" y="3159"/>
                </a:lnTo>
                <a:lnTo>
                  <a:pt x="1925" y="3144"/>
                </a:lnTo>
                <a:lnTo>
                  <a:pt x="1935" y="3129"/>
                </a:lnTo>
                <a:lnTo>
                  <a:pt x="1942" y="3112"/>
                </a:lnTo>
                <a:lnTo>
                  <a:pt x="1948" y="3093"/>
                </a:lnTo>
                <a:lnTo>
                  <a:pt x="1954" y="3077"/>
                </a:lnTo>
                <a:lnTo>
                  <a:pt x="1957" y="3058"/>
                </a:lnTo>
                <a:lnTo>
                  <a:pt x="1959" y="3039"/>
                </a:lnTo>
                <a:lnTo>
                  <a:pt x="1961" y="3022"/>
                </a:lnTo>
                <a:lnTo>
                  <a:pt x="1961" y="3022"/>
                </a:lnTo>
                <a:lnTo>
                  <a:pt x="1961" y="1773"/>
                </a:lnTo>
                <a:lnTo>
                  <a:pt x="1961" y="524"/>
                </a:lnTo>
                <a:lnTo>
                  <a:pt x="1961" y="524"/>
                </a:lnTo>
                <a:lnTo>
                  <a:pt x="2059" y="526"/>
                </a:lnTo>
                <a:lnTo>
                  <a:pt x="2059" y="526"/>
                </a:lnTo>
                <a:lnTo>
                  <a:pt x="2061" y="755"/>
                </a:lnTo>
                <a:lnTo>
                  <a:pt x="2061" y="982"/>
                </a:lnTo>
                <a:lnTo>
                  <a:pt x="2061" y="1211"/>
                </a:lnTo>
                <a:lnTo>
                  <a:pt x="2061" y="1326"/>
                </a:lnTo>
                <a:lnTo>
                  <a:pt x="2063" y="1439"/>
                </a:lnTo>
                <a:lnTo>
                  <a:pt x="2063" y="1439"/>
                </a:lnTo>
                <a:lnTo>
                  <a:pt x="2064" y="1465"/>
                </a:lnTo>
                <a:lnTo>
                  <a:pt x="2068" y="1488"/>
                </a:lnTo>
                <a:lnTo>
                  <a:pt x="2078" y="1510"/>
                </a:lnTo>
                <a:lnTo>
                  <a:pt x="2083" y="1521"/>
                </a:lnTo>
                <a:lnTo>
                  <a:pt x="2089" y="1531"/>
                </a:lnTo>
                <a:lnTo>
                  <a:pt x="2096" y="1538"/>
                </a:lnTo>
                <a:lnTo>
                  <a:pt x="2104" y="1548"/>
                </a:lnTo>
                <a:lnTo>
                  <a:pt x="2113" y="1553"/>
                </a:lnTo>
                <a:lnTo>
                  <a:pt x="2125" y="1561"/>
                </a:lnTo>
                <a:lnTo>
                  <a:pt x="2134" y="1565"/>
                </a:lnTo>
                <a:lnTo>
                  <a:pt x="2147" y="1568"/>
                </a:lnTo>
                <a:lnTo>
                  <a:pt x="2158" y="1572"/>
                </a:lnTo>
                <a:lnTo>
                  <a:pt x="2171" y="1572"/>
                </a:lnTo>
                <a:lnTo>
                  <a:pt x="2171" y="1572"/>
                </a:lnTo>
                <a:lnTo>
                  <a:pt x="2190" y="1576"/>
                </a:lnTo>
                <a:lnTo>
                  <a:pt x="2207" y="1578"/>
                </a:lnTo>
                <a:lnTo>
                  <a:pt x="2224" y="1576"/>
                </a:lnTo>
                <a:lnTo>
                  <a:pt x="2239" y="1572"/>
                </a:lnTo>
                <a:lnTo>
                  <a:pt x="2254" y="1565"/>
                </a:lnTo>
                <a:lnTo>
                  <a:pt x="2267" y="1555"/>
                </a:lnTo>
                <a:lnTo>
                  <a:pt x="2279" y="1546"/>
                </a:lnTo>
                <a:lnTo>
                  <a:pt x="2290" y="1533"/>
                </a:lnTo>
                <a:lnTo>
                  <a:pt x="2299" y="1518"/>
                </a:lnTo>
                <a:lnTo>
                  <a:pt x="2309" y="1503"/>
                </a:lnTo>
                <a:lnTo>
                  <a:pt x="2316" y="1488"/>
                </a:lnTo>
                <a:lnTo>
                  <a:pt x="2322" y="1471"/>
                </a:lnTo>
                <a:lnTo>
                  <a:pt x="2325" y="1454"/>
                </a:lnTo>
                <a:lnTo>
                  <a:pt x="2329" y="1437"/>
                </a:lnTo>
                <a:lnTo>
                  <a:pt x="2331" y="1422"/>
                </a:lnTo>
                <a:lnTo>
                  <a:pt x="2331" y="1405"/>
                </a:lnTo>
                <a:lnTo>
                  <a:pt x="2331" y="1405"/>
                </a:lnTo>
                <a:lnTo>
                  <a:pt x="2333" y="932"/>
                </a:lnTo>
                <a:lnTo>
                  <a:pt x="2333" y="456"/>
                </a:lnTo>
                <a:lnTo>
                  <a:pt x="2333" y="456"/>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37" name="Freeform 39"/>
          <p:cNvSpPr>
            <a:spLocks/>
          </p:cNvSpPr>
          <p:nvPr/>
        </p:nvSpPr>
        <p:spPr bwMode="auto">
          <a:xfrm>
            <a:off x="10964402" y="2904920"/>
            <a:ext cx="279781" cy="186521"/>
          </a:xfrm>
          <a:custGeom>
            <a:avLst/>
            <a:gdLst>
              <a:gd name="T0" fmla="*/ 837 w 869"/>
              <a:gd name="T1" fmla="*/ 357 h 498"/>
              <a:gd name="T2" fmla="*/ 830 w 869"/>
              <a:gd name="T3" fmla="*/ 285 h 498"/>
              <a:gd name="T4" fmla="*/ 807 w 869"/>
              <a:gd name="T5" fmla="*/ 218 h 498"/>
              <a:gd name="T6" fmla="*/ 774 w 869"/>
              <a:gd name="T7" fmla="*/ 158 h 498"/>
              <a:gd name="T8" fmla="*/ 729 w 869"/>
              <a:gd name="T9" fmla="*/ 103 h 498"/>
              <a:gd name="T10" fmla="*/ 676 w 869"/>
              <a:gd name="T11" fmla="*/ 60 h 498"/>
              <a:gd name="T12" fmla="*/ 614 w 869"/>
              <a:gd name="T13" fmla="*/ 28 h 498"/>
              <a:gd name="T14" fmla="*/ 546 w 869"/>
              <a:gd name="T15" fmla="*/ 8 h 498"/>
              <a:gd name="T16" fmla="*/ 473 w 869"/>
              <a:gd name="T17" fmla="*/ 0 h 498"/>
              <a:gd name="T18" fmla="*/ 437 w 869"/>
              <a:gd name="T19" fmla="*/ 2 h 498"/>
              <a:gd name="T20" fmla="*/ 370 w 869"/>
              <a:gd name="T21" fmla="*/ 15 h 498"/>
              <a:gd name="T22" fmla="*/ 306 w 869"/>
              <a:gd name="T23" fmla="*/ 39 h 498"/>
              <a:gd name="T24" fmla="*/ 250 w 869"/>
              <a:gd name="T25" fmla="*/ 77 h 498"/>
              <a:gd name="T26" fmla="*/ 201 w 869"/>
              <a:gd name="T27" fmla="*/ 122 h 498"/>
              <a:gd name="T28" fmla="*/ 161 w 869"/>
              <a:gd name="T29" fmla="*/ 177 h 498"/>
              <a:gd name="T30" fmla="*/ 131 w 869"/>
              <a:gd name="T31" fmla="*/ 239 h 498"/>
              <a:gd name="T32" fmla="*/ 113 w 869"/>
              <a:gd name="T33" fmla="*/ 304 h 498"/>
              <a:gd name="T34" fmla="*/ 79 w 869"/>
              <a:gd name="T35" fmla="*/ 340 h 498"/>
              <a:gd name="T36" fmla="*/ 64 w 869"/>
              <a:gd name="T37" fmla="*/ 342 h 498"/>
              <a:gd name="T38" fmla="*/ 36 w 869"/>
              <a:gd name="T39" fmla="*/ 353 h 498"/>
              <a:gd name="T40" fmla="*/ 13 w 869"/>
              <a:gd name="T41" fmla="*/ 376 h 498"/>
              <a:gd name="T42" fmla="*/ 2 w 869"/>
              <a:gd name="T43" fmla="*/ 404 h 498"/>
              <a:gd name="T44" fmla="*/ 0 w 869"/>
              <a:gd name="T45" fmla="*/ 419 h 498"/>
              <a:gd name="T46" fmla="*/ 5 w 869"/>
              <a:gd name="T47" fmla="*/ 449 h 498"/>
              <a:gd name="T48" fmla="*/ 22 w 869"/>
              <a:gd name="T49" fmla="*/ 475 h 498"/>
              <a:gd name="T50" fmla="*/ 49 w 869"/>
              <a:gd name="T51" fmla="*/ 492 h 498"/>
              <a:gd name="T52" fmla="*/ 79 w 869"/>
              <a:gd name="T53" fmla="*/ 498 h 498"/>
              <a:gd name="T54" fmla="*/ 791 w 869"/>
              <a:gd name="T55" fmla="*/ 498 h 498"/>
              <a:gd name="T56" fmla="*/ 821 w 869"/>
              <a:gd name="T57" fmla="*/ 492 h 498"/>
              <a:gd name="T58" fmla="*/ 845 w 869"/>
              <a:gd name="T59" fmla="*/ 475 h 498"/>
              <a:gd name="T60" fmla="*/ 862 w 869"/>
              <a:gd name="T61" fmla="*/ 449 h 498"/>
              <a:gd name="T62" fmla="*/ 869 w 869"/>
              <a:gd name="T63" fmla="*/ 419 h 498"/>
              <a:gd name="T64" fmla="*/ 868 w 869"/>
              <a:gd name="T65" fmla="*/ 400 h 498"/>
              <a:gd name="T66" fmla="*/ 851 w 869"/>
              <a:gd name="T67" fmla="*/ 370 h 498"/>
              <a:gd name="T68" fmla="*/ 837 w 869"/>
              <a:gd name="T69" fmla="*/ 35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9" h="498">
                <a:moveTo>
                  <a:pt x="837" y="357"/>
                </a:moveTo>
                <a:lnTo>
                  <a:pt x="837" y="357"/>
                </a:lnTo>
                <a:lnTo>
                  <a:pt x="836" y="321"/>
                </a:lnTo>
                <a:lnTo>
                  <a:pt x="830" y="285"/>
                </a:lnTo>
                <a:lnTo>
                  <a:pt x="821" y="250"/>
                </a:lnTo>
                <a:lnTo>
                  <a:pt x="807" y="218"/>
                </a:lnTo>
                <a:lnTo>
                  <a:pt x="792" y="186"/>
                </a:lnTo>
                <a:lnTo>
                  <a:pt x="774" y="158"/>
                </a:lnTo>
                <a:lnTo>
                  <a:pt x="753" y="130"/>
                </a:lnTo>
                <a:lnTo>
                  <a:pt x="729" y="103"/>
                </a:lnTo>
                <a:lnTo>
                  <a:pt x="702" y="81"/>
                </a:lnTo>
                <a:lnTo>
                  <a:pt x="676" y="60"/>
                </a:lnTo>
                <a:lnTo>
                  <a:pt x="646" y="43"/>
                </a:lnTo>
                <a:lnTo>
                  <a:pt x="614" y="28"/>
                </a:lnTo>
                <a:lnTo>
                  <a:pt x="580" y="15"/>
                </a:lnTo>
                <a:lnTo>
                  <a:pt x="546" y="8"/>
                </a:lnTo>
                <a:lnTo>
                  <a:pt x="511" y="2"/>
                </a:lnTo>
                <a:lnTo>
                  <a:pt x="473" y="0"/>
                </a:lnTo>
                <a:lnTo>
                  <a:pt x="473" y="0"/>
                </a:lnTo>
                <a:lnTo>
                  <a:pt x="437" y="2"/>
                </a:lnTo>
                <a:lnTo>
                  <a:pt x="404" y="6"/>
                </a:lnTo>
                <a:lnTo>
                  <a:pt x="370" y="15"/>
                </a:lnTo>
                <a:lnTo>
                  <a:pt x="336" y="26"/>
                </a:lnTo>
                <a:lnTo>
                  <a:pt x="306" y="39"/>
                </a:lnTo>
                <a:lnTo>
                  <a:pt x="276" y="56"/>
                </a:lnTo>
                <a:lnTo>
                  <a:pt x="250" y="77"/>
                </a:lnTo>
                <a:lnTo>
                  <a:pt x="223" y="98"/>
                </a:lnTo>
                <a:lnTo>
                  <a:pt x="201" y="122"/>
                </a:lnTo>
                <a:lnTo>
                  <a:pt x="178" y="148"/>
                </a:lnTo>
                <a:lnTo>
                  <a:pt x="161" y="177"/>
                </a:lnTo>
                <a:lnTo>
                  <a:pt x="144" y="207"/>
                </a:lnTo>
                <a:lnTo>
                  <a:pt x="131" y="239"/>
                </a:lnTo>
                <a:lnTo>
                  <a:pt x="120" y="270"/>
                </a:lnTo>
                <a:lnTo>
                  <a:pt x="113" y="304"/>
                </a:lnTo>
                <a:lnTo>
                  <a:pt x="109" y="340"/>
                </a:lnTo>
                <a:lnTo>
                  <a:pt x="79" y="340"/>
                </a:lnTo>
                <a:lnTo>
                  <a:pt x="79" y="340"/>
                </a:lnTo>
                <a:lnTo>
                  <a:pt x="64" y="342"/>
                </a:lnTo>
                <a:lnTo>
                  <a:pt x="49" y="346"/>
                </a:lnTo>
                <a:lnTo>
                  <a:pt x="36" y="353"/>
                </a:lnTo>
                <a:lnTo>
                  <a:pt x="22" y="363"/>
                </a:lnTo>
                <a:lnTo>
                  <a:pt x="13" y="376"/>
                </a:lnTo>
                <a:lnTo>
                  <a:pt x="5" y="389"/>
                </a:lnTo>
                <a:lnTo>
                  <a:pt x="2" y="404"/>
                </a:lnTo>
                <a:lnTo>
                  <a:pt x="0" y="419"/>
                </a:lnTo>
                <a:lnTo>
                  <a:pt x="0" y="419"/>
                </a:lnTo>
                <a:lnTo>
                  <a:pt x="2" y="436"/>
                </a:lnTo>
                <a:lnTo>
                  <a:pt x="5" y="449"/>
                </a:lnTo>
                <a:lnTo>
                  <a:pt x="13" y="464"/>
                </a:lnTo>
                <a:lnTo>
                  <a:pt x="22" y="475"/>
                </a:lnTo>
                <a:lnTo>
                  <a:pt x="36" y="485"/>
                </a:lnTo>
                <a:lnTo>
                  <a:pt x="49" y="492"/>
                </a:lnTo>
                <a:lnTo>
                  <a:pt x="64" y="496"/>
                </a:lnTo>
                <a:lnTo>
                  <a:pt x="79" y="498"/>
                </a:lnTo>
                <a:lnTo>
                  <a:pt x="791" y="498"/>
                </a:lnTo>
                <a:lnTo>
                  <a:pt x="791" y="498"/>
                </a:lnTo>
                <a:lnTo>
                  <a:pt x="806" y="496"/>
                </a:lnTo>
                <a:lnTo>
                  <a:pt x="821" y="492"/>
                </a:lnTo>
                <a:lnTo>
                  <a:pt x="834" y="485"/>
                </a:lnTo>
                <a:lnTo>
                  <a:pt x="845" y="475"/>
                </a:lnTo>
                <a:lnTo>
                  <a:pt x="856" y="464"/>
                </a:lnTo>
                <a:lnTo>
                  <a:pt x="862" y="449"/>
                </a:lnTo>
                <a:lnTo>
                  <a:pt x="868" y="436"/>
                </a:lnTo>
                <a:lnTo>
                  <a:pt x="869" y="419"/>
                </a:lnTo>
                <a:lnTo>
                  <a:pt x="869" y="419"/>
                </a:lnTo>
                <a:lnTo>
                  <a:pt x="868" y="400"/>
                </a:lnTo>
                <a:lnTo>
                  <a:pt x="860" y="383"/>
                </a:lnTo>
                <a:lnTo>
                  <a:pt x="851" y="370"/>
                </a:lnTo>
                <a:lnTo>
                  <a:pt x="837" y="357"/>
                </a:lnTo>
                <a:lnTo>
                  <a:pt x="837" y="357"/>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38" name="Freeform 40"/>
          <p:cNvSpPr>
            <a:spLocks/>
          </p:cNvSpPr>
          <p:nvPr/>
        </p:nvSpPr>
        <p:spPr bwMode="auto">
          <a:xfrm>
            <a:off x="11020339" y="3113122"/>
            <a:ext cx="186521" cy="186521"/>
          </a:xfrm>
          <a:custGeom>
            <a:avLst/>
            <a:gdLst>
              <a:gd name="T0" fmla="*/ 8 w 639"/>
              <a:gd name="T1" fmla="*/ 0 h 391"/>
              <a:gd name="T2" fmla="*/ 8 w 639"/>
              <a:gd name="T3" fmla="*/ 0 h 391"/>
              <a:gd name="T4" fmla="*/ 4 w 639"/>
              <a:gd name="T5" fmla="*/ 23 h 391"/>
              <a:gd name="T6" fmla="*/ 0 w 639"/>
              <a:gd name="T7" fmla="*/ 44 h 391"/>
              <a:gd name="T8" fmla="*/ 0 w 639"/>
              <a:gd name="T9" fmla="*/ 66 h 391"/>
              <a:gd name="T10" fmla="*/ 0 w 639"/>
              <a:gd name="T11" fmla="*/ 89 h 391"/>
              <a:gd name="T12" fmla="*/ 0 w 639"/>
              <a:gd name="T13" fmla="*/ 109 h 391"/>
              <a:gd name="T14" fmla="*/ 4 w 639"/>
              <a:gd name="T15" fmla="*/ 132 h 391"/>
              <a:gd name="T16" fmla="*/ 8 w 639"/>
              <a:gd name="T17" fmla="*/ 152 h 391"/>
              <a:gd name="T18" fmla="*/ 13 w 639"/>
              <a:gd name="T19" fmla="*/ 173 h 391"/>
              <a:gd name="T20" fmla="*/ 19 w 639"/>
              <a:gd name="T21" fmla="*/ 194 h 391"/>
              <a:gd name="T22" fmla="*/ 27 w 639"/>
              <a:gd name="T23" fmla="*/ 214 h 391"/>
              <a:gd name="T24" fmla="*/ 38 w 639"/>
              <a:gd name="T25" fmla="*/ 233 h 391"/>
              <a:gd name="T26" fmla="*/ 47 w 639"/>
              <a:gd name="T27" fmla="*/ 252 h 391"/>
              <a:gd name="T28" fmla="*/ 60 w 639"/>
              <a:gd name="T29" fmla="*/ 271 h 391"/>
              <a:gd name="T30" fmla="*/ 73 w 639"/>
              <a:gd name="T31" fmla="*/ 288 h 391"/>
              <a:gd name="T32" fmla="*/ 90 w 639"/>
              <a:gd name="T33" fmla="*/ 303 h 391"/>
              <a:gd name="T34" fmla="*/ 107 w 639"/>
              <a:gd name="T35" fmla="*/ 318 h 391"/>
              <a:gd name="T36" fmla="*/ 107 w 639"/>
              <a:gd name="T37" fmla="*/ 318 h 391"/>
              <a:gd name="T38" fmla="*/ 122 w 639"/>
              <a:gd name="T39" fmla="*/ 333 h 391"/>
              <a:gd name="T40" fmla="*/ 141 w 639"/>
              <a:gd name="T41" fmla="*/ 344 h 391"/>
              <a:gd name="T42" fmla="*/ 160 w 639"/>
              <a:gd name="T43" fmla="*/ 355 h 391"/>
              <a:gd name="T44" fmla="*/ 179 w 639"/>
              <a:gd name="T45" fmla="*/ 365 h 391"/>
              <a:gd name="T46" fmla="*/ 197 w 639"/>
              <a:gd name="T47" fmla="*/ 372 h 391"/>
              <a:gd name="T48" fmla="*/ 216 w 639"/>
              <a:gd name="T49" fmla="*/ 380 h 391"/>
              <a:gd name="T50" fmla="*/ 237 w 639"/>
              <a:gd name="T51" fmla="*/ 384 h 391"/>
              <a:gd name="T52" fmla="*/ 258 w 639"/>
              <a:gd name="T53" fmla="*/ 387 h 391"/>
              <a:gd name="T54" fmla="*/ 278 w 639"/>
              <a:gd name="T55" fmla="*/ 391 h 391"/>
              <a:gd name="T56" fmla="*/ 299 w 639"/>
              <a:gd name="T57" fmla="*/ 391 h 391"/>
              <a:gd name="T58" fmla="*/ 321 w 639"/>
              <a:gd name="T59" fmla="*/ 391 h 391"/>
              <a:gd name="T60" fmla="*/ 342 w 639"/>
              <a:gd name="T61" fmla="*/ 389 h 391"/>
              <a:gd name="T62" fmla="*/ 363 w 639"/>
              <a:gd name="T63" fmla="*/ 387 h 391"/>
              <a:gd name="T64" fmla="*/ 383 w 639"/>
              <a:gd name="T65" fmla="*/ 384 h 391"/>
              <a:gd name="T66" fmla="*/ 404 w 639"/>
              <a:gd name="T67" fmla="*/ 378 h 391"/>
              <a:gd name="T68" fmla="*/ 423 w 639"/>
              <a:gd name="T69" fmla="*/ 370 h 391"/>
              <a:gd name="T70" fmla="*/ 443 w 639"/>
              <a:gd name="T71" fmla="*/ 363 h 391"/>
              <a:gd name="T72" fmla="*/ 462 w 639"/>
              <a:gd name="T73" fmla="*/ 355 h 391"/>
              <a:gd name="T74" fmla="*/ 481 w 639"/>
              <a:gd name="T75" fmla="*/ 344 h 391"/>
              <a:gd name="T76" fmla="*/ 498 w 639"/>
              <a:gd name="T77" fmla="*/ 335 h 391"/>
              <a:gd name="T78" fmla="*/ 515 w 639"/>
              <a:gd name="T79" fmla="*/ 322 h 391"/>
              <a:gd name="T80" fmla="*/ 532 w 639"/>
              <a:gd name="T81" fmla="*/ 308 h 391"/>
              <a:gd name="T82" fmla="*/ 547 w 639"/>
              <a:gd name="T83" fmla="*/ 295 h 391"/>
              <a:gd name="T84" fmla="*/ 562 w 639"/>
              <a:gd name="T85" fmla="*/ 280 h 391"/>
              <a:gd name="T86" fmla="*/ 575 w 639"/>
              <a:gd name="T87" fmla="*/ 263 h 391"/>
              <a:gd name="T88" fmla="*/ 586 w 639"/>
              <a:gd name="T89" fmla="*/ 248 h 391"/>
              <a:gd name="T90" fmla="*/ 597 w 639"/>
              <a:gd name="T91" fmla="*/ 230 h 391"/>
              <a:gd name="T92" fmla="*/ 607 w 639"/>
              <a:gd name="T93" fmla="*/ 211 h 391"/>
              <a:gd name="T94" fmla="*/ 616 w 639"/>
              <a:gd name="T95" fmla="*/ 192 h 391"/>
              <a:gd name="T96" fmla="*/ 622 w 639"/>
              <a:gd name="T97" fmla="*/ 171 h 391"/>
              <a:gd name="T98" fmla="*/ 628 w 639"/>
              <a:gd name="T99" fmla="*/ 151 h 391"/>
              <a:gd name="T100" fmla="*/ 631 w 639"/>
              <a:gd name="T101" fmla="*/ 128 h 391"/>
              <a:gd name="T102" fmla="*/ 631 w 639"/>
              <a:gd name="T103" fmla="*/ 128 h 391"/>
              <a:gd name="T104" fmla="*/ 637 w 639"/>
              <a:gd name="T105" fmla="*/ 96 h 391"/>
              <a:gd name="T106" fmla="*/ 639 w 639"/>
              <a:gd name="T107" fmla="*/ 64 h 391"/>
              <a:gd name="T108" fmla="*/ 635 w 639"/>
              <a:gd name="T109" fmla="*/ 32 h 391"/>
              <a:gd name="T110" fmla="*/ 629 w 639"/>
              <a:gd name="T111" fmla="*/ 0 h 391"/>
              <a:gd name="T112" fmla="*/ 8 w 639"/>
              <a:gd name="T11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9" h="391">
                <a:moveTo>
                  <a:pt x="8" y="0"/>
                </a:moveTo>
                <a:lnTo>
                  <a:pt x="8" y="0"/>
                </a:lnTo>
                <a:lnTo>
                  <a:pt x="4" y="23"/>
                </a:lnTo>
                <a:lnTo>
                  <a:pt x="0" y="44"/>
                </a:lnTo>
                <a:lnTo>
                  <a:pt x="0" y="66"/>
                </a:lnTo>
                <a:lnTo>
                  <a:pt x="0" y="89"/>
                </a:lnTo>
                <a:lnTo>
                  <a:pt x="0" y="109"/>
                </a:lnTo>
                <a:lnTo>
                  <a:pt x="4" y="132"/>
                </a:lnTo>
                <a:lnTo>
                  <a:pt x="8" y="152"/>
                </a:lnTo>
                <a:lnTo>
                  <a:pt x="13" y="173"/>
                </a:lnTo>
                <a:lnTo>
                  <a:pt x="19" y="194"/>
                </a:lnTo>
                <a:lnTo>
                  <a:pt x="27" y="214"/>
                </a:lnTo>
                <a:lnTo>
                  <a:pt x="38" y="233"/>
                </a:lnTo>
                <a:lnTo>
                  <a:pt x="47" y="252"/>
                </a:lnTo>
                <a:lnTo>
                  <a:pt x="60" y="271"/>
                </a:lnTo>
                <a:lnTo>
                  <a:pt x="73" y="288"/>
                </a:lnTo>
                <a:lnTo>
                  <a:pt x="90" y="303"/>
                </a:lnTo>
                <a:lnTo>
                  <a:pt x="107" y="318"/>
                </a:lnTo>
                <a:lnTo>
                  <a:pt x="107" y="318"/>
                </a:lnTo>
                <a:lnTo>
                  <a:pt x="122" y="333"/>
                </a:lnTo>
                <a:lnTo>
                  <a:pt x="141" y="344"/>
                </a:lnTo>
                <a:lnTo>
                  <a:pt x="160" y="355"/>
                </a:lnTo>
                <a:lnTo>
                  <a:pt x="179" y="365"/>
                </a:lnTo>
                <a:lnTo>
                  <a:pt x="197" y="372"/>
                </a:lnTo>
                <a:lnTo>
                  <a:pt x="216" y="380"/>
                </a:lnTo>
                <a:lnTo>
                  <a:pt x="237" y="384"/>
                </a:lnTo>
                <a:lnTo>
                  <a:pt x="258" y="387"/>
                </a:lnTo>
                <a:lnTo>
                  <a:pt x="278" y="391"/>
                </a:lnTo>
                <a:lnTo>
                  <a:pt x="299" y="391"/>
                </a:lnTo>
                <a:lnTo>
                  <a:pt x="321" y="391"/>
                </a:lnTo>
                <a:lnTo>
                  <a:pt x="342" y="389"/>
                </a:lnTo>
                <a:lnTo>
                  <a:pt x="363" y="387"/>
                </a:lnTo>
                <a:lnTo>
                  <a:pt x="383" y="384"/>
                </a:lnTo>
                <a:lnTo>
                  <a:pt x="404" y="378"/>
                </a:lnTo>
                <a:lnTo>
                  <a:pt x="423" y="370"/>
                </a:lnTo>
                <a:lnTo>
                  <a:pt x="443" y="363"/>
                </a:lnTo>
                <a:lnTo>
                  <a:pt x="462" y="355"/>
                </a:lnTo>
                <a:lnTo>
                  <a:pt x="481" y="344"/>
                </a:lnTo>
                <a:lnTo>
                  <a:pt x="498" y="335"/>
                </a:lnTo>
                <a:lnTo>
                  <a:pt x="515" y="322"/>
                </a:lnTo>
                <a:lnTo>
                  <a:pt x="532" y="308"/>
                </a:lnTo>
                <a:lnTo>
                  <a:pt x="547" y="295"/>
                </a:lnTo>
                <a:lnTo>
                  <a:pt x="562" y="280"/>
                </a:lnTo>
                <a:lnTo>
                  <a:pt x="575" y="263"/>
                </a:lnTo>
                <a:lnTo>
                  <a:pt x="586" y="248"/>
                </a:lnTo>
                <a:lnTo>
                  <a:pt x="597" y="230"/>
                </a:lnTo>
                <a:lnTo>
                  <a:pt x="607" y="211"/>
                </a:lnTo>
                <a:lnTo>
                  <a:pt x="616" y="192"/>
                </a:lnTo>
                <a:lnTo>
                  <a:pt x="622" y="171"/>
                </a:lnTo>
                <a:lnTo>
                  <a:pt x="628" y="151"/>
                </a:lnTo>
                <a:lnTo>
                  <a:pt x="631" y="128"/>
                </a:lnTo>
                <a:lnTo>
                  <a:pt x="631" y="128"/>
                </a:lnTo>
                <a:lnTo>
                  <a:pt x="637" y="96"/>
                </a:lnTo>
                <a:lnTo>
                  <a:pt x="639" y="64"/>
                </a:lnTo>
                <a:lnTo>
                  <a:pt x="635" y="32"/>
                </a:lnTo>
                <a:lnTo>
                  <a:pt x="629" y="0"/>
                </a:lnTo>
                <a:lnTo>
                  <a:pt x="8" y="0"/>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39" name="Freeform 43"/>
          <p:cNvSpPr>
            <a:spLocks/>
          </p:cNvSpPr>
          <p:nvPr/>
        </p:nvSpPr>
        <p:spPr bwMode="auto">
          <a:xfrm>
            <a:off x="10550221" y="3354255"/>
            <a:ext cx="279781" cy="279781"/>
          </a:xfrm>
          <a:custGeom>
            <a:avLst/>
            <a:gdLst>
              <a:gd name="T0" fmla="*/ 0 w 273"/>
              <a:gd name="T1" fmla="*/ 52 h 402"/>
              <a:gd name="T2" fmla="*/ 141 w 273"/>
              <a:gd name="T3" fmla="*/ 0 h 402"/>
              <a:gd name="T4" fmla="*/ 273 w 273"/>
              <a:gd name="T5" fmla="*/ 347 h 402"/>
              <a:gd name="T6" fmla="*/ 134 w 273"/>
              <a:gd name="T7" fmla="*/ 402 h 402"/>
              <a:gd name="T8" fmla="*/ 0 w 273"/>
              <a:gd name="T9" fmla="*/ 52 h 402"/>
            </a:gdLst>
            <a:ahLst/>
            <a:cxnLst>
              <a:cxn ang="0">
                <a:pos x="T0" y="T1"/>
              </a:cxn>
              <a:cxn ang="0">
                <a:pos x="T2" y="T3"/>
              </a:cxn>
              <a:cxn ang="0">
                <a:pos x="T4" y="T5"/>
              </a:cxn>
              <a:cxn ang="0">
                <a:pos x="T6" y="T7"/>
              </a:cxn>
              <a:cxn ang="0">
                <a:pos x="T8" y="T9"/>
              </a:cxn>
            </a:cxnLst>
            <a:rect l="0" t="0" r="r" b="b"/>
            <a:pathLst>
              <a:path w="273" h="402">
                <a:moveTo>
                  <a:pt x="0" y="52"/>
                </a:moveTo>
                <a:lnTo>
                  <a:pt x="141" y="0"/>
                </a:lnTo>
                <a:lnTo>
                  <a:pt x="273" y="347"/>
                </a:lnTo>
                <a:lnTo>
                  <a:pt x="134" y="402"/>
                </a:lnTo>
                <a:lnTo>
                  <a:pt x="0" y="52"/>
                </a:ln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pic>
        <p:nvPicPr>
          <p:cNvPr id="140" name="Picture 13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63582" y="2971857"/>
            <a:ext cx="1371405" cy="1371405"/>
          </a:xfrm>
          <a:prstGeom prst="rect">
            <a:avLst/>
          </a:prstGeom>
        </p:spPr>
      </p:pic>
      <p:sp>
        <p:nvSpPr>
          <p:cNvPr id="141" name="TextBox 140"/>
          <p:cNvSpPr txBox="1"/>
          <p:nvPr/>
        </p:nvSpPr>
        <p:spPr>
          <a:xfrm>
            <a:off x="6204293" y="4362853"/>
            <a:ext cx="1809294"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Machine Learning</a:t>
            </a:r>
          </a:p>
        </p:txBody>
      </p:sp>
      <p:sp>
        <p:nvSpPr>
          <p:cNvPr id="142" name="Striped Right Arrow 141"/>
          <p:cNvSpPr/>
          <p:nvPr/>
        </p:nvSpPr>
        <p:spPr>
          <a:xfrm>
            <a:off x="7661504" y="3536308"/>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143" name="TextBox 142"/>
          <p:cNvSpPr txBox="1"/>
          <p:nvPr/>
        </p:nvSpPr>
        <p:spPr>
          <a:xfrm>
            <a:off x="480546" y="1026627"/>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Machine Learning analyzes the incoming state of drilling components and models them against on-spec values and previously analyzed values to determine that one of them is going to fail.</a:t>
            </a:r>
          </a:p>
        </p:txBody>
      </p:sp>
    </p:spTree>
    <p:extLst>
      <p:ext uri="{BB962C8B-B14F-4D97-AF65-F5344CB8AC3E}">
        <p14:creationId xmlns:p14="http://schemas.microsoft.com/office/powerpoint/2010/main" val="796090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fill="hold"/>
                                        <p:tgtEl>
                                          <p:spTgt spid="97"/>
                                        </p:tgtEl>
                                        <p:attrNameLst>
                                          <p:attrName>ppt_x</p:attrName>
                                        </p:attrNameLst>
                                      </p:cBhvr>
                                      <p:tavLst>
                                        <p:tav tm="0">
                                          <p:val>
                                            <p:strVal val="#ppt_x"/>
                                          </p:val>
                                        </p:tav>
                                        <p:tav tm="100000">
                                          <p:val>
                                            <p:strVal val="#ppt_x"/>
                                          </p:val>
                                        </p:tav>
                                      </p:tavLst>
                                    </p:anim>
                                    <p:anim calcmode="lin" valueType="num">
                                      <p:cBhvr additive="base">
                                        <p:cTn id="20" dur="500" fill="hold"/>
                                        <p:tgtEl>
                                          <p:spTgt spid="9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ppt_x"/>
                                          </p:val>
                                        </p:tav>
                                        <p:tav tm="100000">
                                          <p:val>
                                            <p:strVal val="#ppt_x"/>
                                          </p:val>
                                        </p:tav>
                                      </p:tavLst>
                                    </p:anim>
                                    <p:anim calcmode="lin" valueType="num">
                                      <p:cBhvr additive="base">
                                        <p:cTn id="24" dur="500" fill="hold"/>
                                        <p:tgtEl>
                                          <p:spTgt spid="7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500" fill="hold"/>
                                        <p:tgtEl>
                                          <p:spTgt spid="78"/>
                                        </p:tgtEl>
                                        <p:attrNameLst>
                                          <p:attrName>ppt_x</p:attrName>
                                        </p:attrNameLst>
                                      </p:cBhvr>
                                      <p:tavLst>
                                        <p:tav tm="0">
                                          <p:val>
                                            <p:strVal val="#ppt_x"/>
                                          </p:val>
                                        </p:tav>
                                        <p:tav tm="100000">
                                          <p:val>
                                            <p:strVal val="#ppt_x"/>
                                          </p:val>
                                        </p:tav>
                                      </p:tavLst>
                                    </p:anim>
                                    <p:anim calcmode="lin" valueType="num">
                                      <p:cBhvr additive="base">
                                        <p:cTn id="2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ppt_x"/>
                                          </p:val>
                                        </p:tav>
                                        <p:tav tm="100000">
                                          <p:val>
                                            <p:strVal val="#ppt_x"/>
                                          </p:val>
                                        </p:tav>
                                      </p:tavLst>
                                    </p:anim>
                                    <p:anim calcmode="lin" valueType="num">
                                      <p:cBhvr additive="base">
                                        <p:cTn id="34" dur="500" fill="hold"/>
                                        <p:tgtEl>
                                          <p:spTgt spid="7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ppt_x"/>
                                          </p:val>
                                        </p:tav>
                                        <p:tav tm="100000">
                                          <p:val>
                                            <p:strVal val="#ppt_x"/>
                                          </p:val>
                                        </p:tav>
                                      </p:tavLst>
                                    </p:anim>
                                    <p:anim calcmode="lin" valueType="num">
                                      <p:cBhvr additive="base">
                                        <p:cTn id="46" dur="500" fill="hold"/>
                                        <p:tgtEl>
                                          <p:spTgt spid="86"/>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8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0"/>
                                        </p:tgtEl>
                                        <p:attrNameLst>
                                          <p:attrName>style.visibility</p:attrName>
                                        </p:attrNameLst>
                                      </p:cBhvr>
                                      <p:to>
                                        <p:strVal val="visible"/>
                                      </p:to>
                                    </p:set>
                                    <p:anim calcmode="lin" valueType="num">
                                      <p:cBhvr additive="base">
                                        <p:cTn id="53" dur="500" fill="hold"/>
                                        <p:tgtEl>
                                          <p:spTgt spid="140"/>
                                        </p:tgtEl>
                                        <p:attrNameLst>
                                          <p:attrName>ppt_x</p:attrName>
                                        </p:attrNameLst>
                                      </p:cBhvr>
                                      <p:tavLst>
                                        <p:tav tm="0">
                                          <p:val>
                                            <p:strVal val="#ppt_x"/>
                                          </p:val>
                                        </p:tav>
                                        <p:tav tm="100000">
                                          <p:val>
                                            <p:strVal val="#ppt_x"/>
                                          </p:val>
                                        </p:tav>
                                      </p:tavLst>
                                    </p:anim>
                                    <p:anim calcmode="lin" valueType="num">
                                      <p:cBhvr additive="base">
                                        <p:cTn id="54" dur="500" fill="hold"/>
                                        <p:tgtEl>
                                          <p:spTgt spid="140"/>
                                        </p:tgtEl>
                                        <p:attrNameLst>
                                          <p:attrName>ppt_y</p:attrName>
                                        </p:attrNameLst>
                                      </p:cBhvr>
                                      <p:tavLst>
                                        <p:tav tm="0">
                                          <p:val>
                                            <p:strVal val="1+#ppt_h/2"/>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anim calcmode="lin" valueType="num">
                                      <p:cBhvr additive="base">
                                        <p:cTn id="57" dur="500" fill="hold"/>
                                        <p:tgtEl>
                                          <p:spTgt spid="89"/>
                                        </p:tgtEl>
                                        <p:attrNameLst>
                                          <p:attrName>ppt_x</p:attrName>
                                        </p:attrNameLst>
                                      </p:cBhvr>
                                      <p:tavLst>
                                        <p:tav tm="0">
                                          <p:val>
                                            <p:strVal val="0-#ppt_w/2"/>
                                          </p:val>
                                        </p:tav>
                                        <p:tav tm="100000">
                                          <p:val>
                                            <p:strVal val="#ppt_x"/>
                                          </p:val>
                                        </p:tav>
                                      </p:tavLst>
                                    </p:anim>
                                    <p:anim calcmode="lin" valueType="num">
                                      <p:cBhvr additive="base">
                                        <p:cTn id="58" dur="500" fill="hold"/>
                                        <p:tgtEl>
                                          <p:spTgt spid="89"/>
                                        </p:tgtEl>
                                        <p:attrNameLst>
                                          <p:attrName>ppt_y</p:attrName>
                                        </p:attrNameLst>
                                      </p:cBhvr>
                                      <p:tavLst>
                                        <p:tav tm="0">
                                          <p:val>
                                            <p:strVal val="#ppt_y"/>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500" fill="hold"/>
                                        <p:tgtEl>
                                          <p:spTgt spid="143"/>
                                        </p:tgtEl>
                                        <p:attrNameLst>
                                          <p:attrName>ppt_x</p:attrName>
                                        </p:attrNameLst>
                                      </p:cBhvr>
                                      <p:tavLst>
                                        <p:tav tm="0">
                                          <p:val>
                                            <p:strVal val="#ppt_x"/>
                                          </p:val>
                                        </p:tav>
                                        <p:tav tm="100000">
                                          <p:val>
                                            <p:strVal val="#ppt_x"/>
                                          </p:val>
                                        </p:tav>
                                      </p:tavLst>
                                    </p:anim>
                                    <p:anim calcmode="lin" valueType="num">
                                      <p:cBhvr additive="base">
                                        <p:cTn id="62" dur="500" fill="hold"/>
                                        <p:tgtEl>
                                          <p:spTgt spid="143"/>
                                        </p:tgtEl>
                                        <p:attrNameLst>
                                          <p:attrName>ppt_y</p:attrName>
                                        </p:attrNameLst>
                                      </p:cBhvr>
                                      <p:tavLst>
                                        <p:tav tm="0">
                                          <p:val>
                                            <p:strVal val="1+#ppt_h/2"/>
                                          </p:val>
                                        </p:tav>
                                        <p:tav tm="100000">
                                          <p:val>
                                            <p:strVal val="#ppt_y"/>
                                          </p:val>
                                        </p:tav>
                                      </p:tavLst>
                                    </p:anim>
                                  </p:childTnLst>
                                </p:cTn>
                              </p:par>
                              <p:par>
                                <p:cTn id="63" presetID="1" presetClass="exit" presetSubtype="0" fill="hold" grpId="1" nodeType="withEffect">
                                  <p:stCondLst>
                                    <p:cond delay="0"/>
                                  </p:stCondLst>
                                  <p:childTnLst>
                                    <p:set>
                                      <p:cBhvr>
                                        <p:cTn id="64" dur="1" fill="hold">
                                          <p:stCondLst>
                                            <p:cond delay="0"/>
                                          </p:stCondLst>
                                        </p:cTn>
                                        <p:tgtEl>
                                          <p:spTgt spid="86"/>
                                        </p:tgtEl>
                                        <p:attrNameLst>
                                          <p:attrName>style.visibility</p:attrName>
                                        </p:attrNameLst>
                                      </p:cBhvr>
                                      <p:to>
                                        <p:strVal val="hidden"/>
                                      </p:to>
                                    </p:set>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500" fill="hold"/>
                                        <p:tgtEl>
                                          <p:spTgt spid="141"/>
                                        </p:tgtEl>
                                        <p:attrNameLst>
                                          <p:attrName>ppt_x</p:attrName>
                                        </p:attrNameLst>
                                      </p:cBhvr>
                                      <p:tavLst>
                                        <p:tav tm="0">
                                          <p:val>
                                            <p:strVal val="#ppt_x"/>
                                          </p:val>
                                        </p:tav>
                                        <p:tav tm="100000">
                                          <p:val>
                                            <p:strVal val="#ppt_x"/>
                                          </p:val>
                                        </p:tav>
                                      </p:tavLst>
                                    </p:anim>
                                    <p:anim calcmode="lin" valueType="num">
                                      <p:cBhvr additive="base">
                                        <p:cTn id="68"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ppt_x"/>
                                          </p:val>
                                        </p:tav>
                                        <p:tav tm="100000">
                                          <p:val>
                                            <p:strVal val="#ppt_x"/>
                                          </p:val>
                                        </p:tav>
                                      </p:tavLst>
                                    </p:anim>
                                    <p:anim calcmode="lin" valueType="num">
                                      <p:cBhvr additive="base">
                                        <p:cTn id="78" dur="500" fill="hold"/>
                                        <p:tgtEl>
                                          <p:spTgt spid="80"/>
                                        </p:tgtEl>
                                        <p:attrNameLst>
                                          <p:attrName>ppt_y</p:attrName>
                                        </p:attrNameLst>
                                      </p:cBhvr>
                                      <p:tavLst>
                                        <p:tav tm="0">
                                          <p:val>
                                            <p:strVal val="1+#ppt_h/2"/>
                                          </p:val>
                                        </p:tav>
                                        <p:tav tm="100000">
                                          <p:val>
                                            <p:strVal val="#ppt_y"/>
                                          </p:val>
                                        </p:tav>
                                      </p:tavLst>
                                    </p:anim>
                                  </p:childTnLst>
                                </p:cTn>
                              </p:par>
                              <p:par>
                                <p:cTn id="79" presetID="1" presetClass="exit" presetSubtype="0" fill="hold" grpId="1" nodeType="withEffect">
                                  <p:stCondLst>
                                    <p:cond delay="0"/>
                                  </p:stCondLst>
                                  <p:childTnLst>
                                    <p:set>
                                      <p:cBhvr>
                                        <p:cTn id="80" dur="1" fill="hold">
                                          <p:stCondLst>
                                            <p:cond delay="0"/>
                                          </p:stCondLst>
                                        </p:cTn>
                                        <p:tgtEl>
                                          <p:spTgt spid="143"/>
                                        </p:tgtEl>
                                        <p:attrNameLst>
                                          <p:attrName>style.visibility</p:attrName>
                                        </p:attrNameLst>
                                      </p:cBhvr>
                                      <p:to>
                                        <p:strVal val="hidden"/>
                                      </p:to>
                                    </p:set>
                                  </p:childTnLst>
                                </p:cTn>
                              </p:par>
                              <p:par>
                                <p:cTn id="81" presetID="2" presetClass="entr" presetSubtype="4"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ppt_x"/>
                                          </p:val>
                                        </p:tav>
                                        <p:tav tm="100000">
                                          <p:val>
                                            <p:strVal val="#ppt_x"/>
                                          </p:val>
                                        </p:tav>
                                      </p:tavLst>
                                    </p:anim>
                                    <p:anim calcmode="lin" valueType="num">
                                      <p:cBhvr additive="base">
                                        <p:cTn id="84" dur="500" fill="hold"/>
                                        <p:tgtEl>
                                          <p:spTgt spid="87"/>
                                        </p:tgtEl>
                                        <p:attrNameLst>
                                          <p:attrName>ppt_y</p:attrName>
                                        </p:attrNameLst>
                                      </p:cBhvr>
                                      <p:tavLst>
                                        <p:tav tm="0">
                                          <p:val>
                                            <p:strVal val="1+#ppt_h/2"/>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42"/>
                                        </p:tgtEl>
                                        <p:attrNameLst>
                                          <p:attrName>style.visibility</p:attrName>
                                        </p:attrNameLst>
                                      </p:cBhvr>
                                      <p:to>
                                        <p:strVal val="visible"/>
                                      </p:to>
                                    </p:set>
                                    <p:anim calcmode="lin" valueType="num">
                                      <p:cBhvr additive="base">
                                        <p:cTn id="87" dur="500" fill="hold"/>
                                        <p:tgtEl>
                                          <p:spTgt spid="142"/>
                                        </p:tgtEl>
                                        <p:attrNameLst>
                                          <p:attrName>ppt_x</p:attrName>
                                        </p:attrNameLst>
                                      </p:cBhvr>
                                      <p:tavLst>
                                        <p:tav tm="0">
                                          <p:val>
                                            <p:strVal val="0-#ppt_w/2"/>
                                          </p:val>
                                        </p:tav>
                                        <p:tav tm="100000">
                                          <p:val>
                                            <p:strVal val="#ppt_x"/>
                                          </p:val>
                                        </p:tav>
                                      </p:tavLst>
                                    </p:anim>
                                    <p:anim calcmode="lin" valueType="num">
                                      <p:cBhvr additive="base">
                                        <p:cTn id="88" dur="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36"/>
                                        </p:tgtEl>
                                        <p:attrNameLst>
                                          <p:attrName>style.visibility</p:attrName>
                                        </p:attrNameLst>
                                      </p:cBhvr>
                                      <p:to>
                                        <p:strVal val="visible"/>
                                      </p:to>
                                    </p:set>
                                    <p:anim calcmode="lin" valueType="num">
                                      <p:cBhvr additive="base">
                                        <p:cTn id="93" dur="500" fill="hold"/>
                                        <p:tgtEl>
                                          <p:spTgt spid="136"/>
                                        </p:tgtEl>
                                        <p:attrNameLst>
                                          <p:attrName>ppt_x</p:attrName>
                                        </p:attrNameLst>
                                      </p:cBhvr>
                                      <p:tavLst>
                                        <p:tav tm="0">
                                          <p:val>
                                            <p:strVal val="#ppt_x"/>
                                          </p:val>
                                        </p:tav>
                                        <p:tav tm="100000">
                                          <p:val>
                                            <p:strVal val="#ppt_x"/>
                                          </p:val>
                                        </p:tav>
                                      </p:tavLst>
                                    </p:anim>
                                    <p:anim calcmode="lin" valueType="num">
                                      <p:cBhvr additive="base">
                                        <p:cTn id="94" dur="500" fill="hold"/>
                                        <p:tgtEl>
                                          <p:spTgt spid="13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37"/>
                                        </p:tgtEl>
                                        <p:attrNameLst>
                                          <p:attrName>style.visibility</p:attrName>
                                        </p:attrNameLst>
                                      </p:cBhvr>
                                      <p:to>
                                        <p:strVal val="visible"/>
                                      </p:to>
                                    </p:set>
                                    <p:anim calcmode="lin" valueType="num">
                                      <p:cBhvr additive="base">
                                        <p:cTn id="97" dur="500" fill="hold"/>
                                        <p:tgtEl>
                                          <p:spTgt spid="137"/>
                                        </p:tgtEl>
                                        <p:attrNameLst>
                                          <p:attrName>ppt_x</p:attrName>
                                        </p:attrNameLst>
                                      </p:cBhvr>
                                      <p:tavLst>
                                        <p:tav tm="0">
                                          <p:val>
                                            <p:strVal val="#ppt_x"/>
                                          </p:val>
                                        </p:tav>
                                        <p:tav tm="100000">
                                          <p:val>
                                            <p:strVal val="#ppt_x"/>
                                          </p:val>
                                        </p:tav>
                                      </p:tavLst>
                                    </p:anim>
                                    <p:anim calcmode="lin" valueType="num">
                                      <p:cBhvr additive="base">
                                        <p:cTn id="98" dur="500" fill="hold"/>
                                        <p:tgtEl>
                                          <p:spTgt spid="13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additive="base">
                                        <p:cTn id="101" dur="500" fill="hold"/>
                                        <p:tgtEl>
                                          <p:spTgt spid="88"/>
                                        </p:tgtEl>
                                        <p:attrNameLst>
                                          <p:attrName>ppt_x</p:attrName>
                                        </p:attrNameLst>
                                      </p:cBhvr>
                                      <p:tavLst>
                                        <p:tav tm="0">
                                          <p:val>
                                            <p:strVal val="#ppt_x"/>
                                          </p:val>
                                        </p:tav>
                                        <p:tav tm="100000">
                                          <p:val>
                                            <p:strVal val="#ppt_x"/>
                                          </p:val>
                                        </p:tav>
                                      </p:tavLst>
                                    </p:anim>
                                    <p:anim calcmode="lin" valueType="num">
                                      <p:cBhvr additive="base">
                                        <p:cTn id="102" dur="500" fill="hold"/>
                                        <p:tgtEl>
                                          <p:spTgt spid="88"/>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90"/>
                                        </p:tgtEl>
                                        <p:attrNameLst>
                                          <p:attrName>style.visibility</p:attrName>
                                        </p:attrNameLst>
                                      </p:cBhvr>
                                      <p:to>
                                        <p:strVal val="visible"/>
                                      </p:to>
                                    </p:set>
                                    <p:anim calcmode="lin" valueType="num">
                                      <p:cBhvr additive="base">
                                        <p:cTn id="105" dur="500" fill="hold"/>
                                        <p:tgtEl>
                                          <p:spTgt spid="90"/>
                                        </p:tgtEl>
                                        <p:attrNameLst>
                                          <p:attrName>ppt_x</p:attrName>
                                        </p:attrNameLst>
                                      </p:cBhvr>
                                      <p:tavLst>
                                        <p:tav tm="0">
                                          <p:val>
                                            <p:strVal val="#ppt_x"/>
                                          </p:val>
                                        </p:tav>
                                        <p:tav tm="100000">
                                          <p:val>
                                            <p:strVal val="#ppt_x"/>
                                          </p:val>
                                        </p:tav>
                                      </p:tavLst>
                                    </p:anim>
                                    <p:anim calcmode="lin" valueType="num">
                                      <p:cBhvr additive="base">
                                        <p:cTn id="106" dur="500" fill="hold"/>
                                        <p:tgtEl>
                                          <p:spTgt spid="9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additive="base">
                                        <p:cTn id="109" dur="500" fill="hold"/>
                                        <p:tgtEl>
                                          <p:spTgt spid="81"/>
                                        </p:tgtEl>
                                        <p:attrNameLst>
                                          <p:attrName>ppt_x</p:attrName>
                                        </p:attrNameLst>
                                      </p:cBhvr>
                                      <p:tavLst>
                                        <p:tav tm="0">
                                          <p:val>
                                            <p:strVal val="#ppt_x"/>
                                          </p:val>
                                        </p:tav>
                                        <p:tav tm="100000">
                                          <p:val>
                                            <p:strVal val="#ppt_x"/>
                                          </p:val>
                                        </p:tav>
                                      </p:tavLst>
                                    </p:anim>
                                    <p:anim calcmode="lin" valueType="num">
                                      <p:cBhvr additive="base">
                                        <p:cTn id="110" dur="500" fill="hold"/>
                                        <p:tgtEl>
                                          <p:spTgt spid="81"/>
                                        </p:tgtEl>
                                        <p:attrNameLst>
                                          <p:attrName>ppt_y</p:attrName>
                                        </p:attrNameLst>
                                      </p:cBhvr>
                                      <p:tavLst>
                                        <p:tav tm="0">
                                          <p:val>
                                            <p:strVal val="1+#ppt_h/2"/>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84"/>
                                        </p:tgtEl>
                                        <p:attrNameLst>
                                          <p:attrName>style.visibility</p:attrName>
                                        </p:attrNameLst>
                                      </p:cBhvr>
                                      <p:to>
                                        <p:strVal val="visible"/>
                                      </p:to>
                                    </p:set>
                                    <p:anim calcmode="lin" valueType="num">
                                      <p:cBhvr additive="base">
                                        <p:cTn id="113" dur="500" fill="hold"/>
                                        <p:tgtEl>
                                          <p:spTgt spid="84"/>
                                        </p:tgtEl>
                                        <p:attrNameLst>
                                          <p:attrName>ppt_x</p:attrName>
                                        </p:attrNameLst>
                                      </p:cBhvr>
                                      <p:tavLst>
                                        <p:tav tm="0">
                                          <p:val>
                                            <p:strVal val="0-#ppt_w/2"/>
                                          </p:val>
                                        </p:tav>
                                        <p:tav tm="100000">
                                          <p:val>
                                            <p:strVal val="#ppt_x"/>
                                          </p:val>
                                        </p:tav>
                                      </p:tavLst>
                                    </p:anim>
                                    <p:anim calcmode="lin" valueType="num">
                                      <p:cBhvr additive="base">
                                        <p:cTn id="114" dur="500" fill="hold"/>
                                        <p:tgtEl>
                                          <p:spTgt spid="84"/>
                                        </p:tgtEl>
                                        <p:attrNameLst>
                                          <p:attrName>ppt_y</p:attrName>
                                        </p:attrNameLst>
                                      </p:cBhvr>
                                      <p:tavLst>
                                        <p:tav tm="0">
                                          <p:val>
                                            <p:strVal val="#ppt_y"/>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38"/>
                                        </p:tgtEl>
                                        <p:attrNameLst>
                                          <p:attrName>style.visibility</p:attrName>
                                        </p:attrNameLst>
                                      </p:cBhvr>
                                      <p:to>
                                        <p:strVal val="visible"/>
                                      </p:to>
                                    </p:set>
                                    <p:anim calcmode="lin" valueType="num">
                                      <p:cBhvr additive="base">
                                        <p:cTn id="117" dur="500" fill="hold"/>
                                        <p:tgtEl>
                                          <p:spTgt spid="138"/>
                                        </p:tgtEl>
                                        <p:attrNameLst>
                                          <p:attrName>ppt_x</p:attrName>
                                        </p:attrNameLst>
                                      </p:cBhvr>
                                      <p:tavLst>
                                        <p:tav tm="0">
                                          <p:val>
                                            <p:strVal val="#ppt_x"/>
                                          </p:val>
                                        </p:tav>
                                        <p:tav tm="100000">
                                          <p:val>
                                            <p:strVal val="#ppt_x"/>
                                          </p:val>
                                        </p:tav>
                                      </p:tavLst>
                                    </p:anim>
                                    <p:anim calcmode="lin" valueType="num">
                                      <p:cBhvr additive="base">
                                        <p:cTn id="118" dur="500" fill="hold"/>
                                        <p:tgtEl>
                                          <p:spTgt spid="138"/>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39"/>
                                        </p:tgtEl>
                                        <p:attrNameLst>
                                          <p:attrName>style.visibility</p:attrName>
                                        </p:attrNameLst>
                                      </p:cBhvr>
                                      <p:to>
                                        <p:strVal val="visible"/>
                                      </p:to>
                                    </p:set>
                                    <p:anim calcmode="lin" valueType="num">
                                      <p:cBhvr additive="base">
                                        <p:cTn id="121" dur="500" fill="hold"/>
                                        <p:tgtEl>
                                          <p:spTgt spid="139"/>
                                        </p:tgtEl>
                                        <p:attrNameLst>
                                          <p:attrName>ppt_x</p:attrName>
                                        </p:attrNameLst>
                                      </p:cBhvr>
                                      <p:tavLst>
                                        <p:tav tm="0">
                                          <p:val>
                                            <p:strVal val="#ppt_x"/>
                                          </p:val>
                                        </p:tav>
                                        <p:tav tm="100000">
                                          <p:val>
                                            <p:strVal val="#ppt_x"/>
                                          </p:val>
                                        </p:tav>
                                      </p:tavLst>
                                    </p:anim>
                                    <p:anim calcmode="lin" valueType="num">
                                      <p:cBhvr additive="base">
                                        <p:cTn id="122" dur="500" fill="hold"/>
                                        <p:tgtEl>
                                          <p:spTgt spid="139"/>
                                        </p:tgtEl>
                                        <p:attrNameLst>
                                          <p:attrName>ppt_y</p:attrName>
                                        </p:attrNameLst>
                                      </p:cBhvr>
                                      <p:tavLst>
                                        <p:tav tm="0">
                                          <p:val>
                                            <p:strVal val="1+#ppt_h/2"/>
                                          </p:val>
                                        </p:tav>
                                        <p:tav tm="100000">
                                          <p:val>
                                            <p:strVal val="#ppt_y"/>
                                          </p:val>
                                        </p:tav>
                                      </p:tavLst>
                                    </p:anim>
                                  </p:childTnLst>
                                </p:cTn>
                              </p:par>
                              <p:par>
                                <p:cTn id="123" presetID="1" presetClass="exit" presetSubtype="0" fill="hold" grpId="1" nodeType="withEffect">
                                  <p:stCondLst>
                                    <p:cond delay="0"/>
                                  </p:stCondLst>
                                  <p:childTnLst>
                                    <p:set>
                                      <p:cBhvr>
                                        <p:cTn id="124" dur="1"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animBg="1"/>
      <p:bldP spid="83" grpId="0" animBg="1"/>
      <p:bldP spid="84" grpId="0" animBg="1"/>
      <p:bldP spid="85" grpId="0"/>
      <p:bldP spid="85" grpId="1"/>
      <p:bldP spid="86" grpId="0"/>
      <p:bldP spid="86" grpId="1"/>
      <p:bldP spid="87" grpId="0"/>
      <p:bldP spid="87" grpId="1"/>
      <p:bldP spid="88" grpId="0"/>
      <p:bldP spid="89" grpId="0" animBg="1"/>
      <p:bldP spid="136" grpId="0" animBg="1"/>
      <p:bldP spid="137" grpId="0" animBg="1"/>
      <p:bldP spid="138" grpId="0" animBg="1"/>
      <p:bldP spid="139" grpId="0" animBg="1"/>
      <p:bldP spid="141" grpId="0"/>
      <p:bldP spid="142" grpId="0" animBg="1"/>
      <p:bldP spid="143" grpId="0"/>
      <p:bldP spid="143"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35" name="Title 1"/>
          <p:cNvSpPr txBox="1">
            <a:spLocks/>
          </p:cNvSpPr>
          <p:nvPr/>
        </p:nvSpPr>
        <p:spPr>
          <a:xfrm>
            <a:off x="386472" y="201749"/>
            <a:ext cx="11208754" cy="676884"/>
          </a:xfrm>
          <a:prstGeom prst="rect">
            <a:avLst/>
          </a:prstGeom>
        </p:spPr>
        <p:txBody>
          <a:bodyPr vert="horz" lIns="91440" tIns="45720" rIns="91440" bIns="45720" rtlCol="0" anchor="ctr">
            <a:normAutofit fontScale="90000" lnSpcReduction="10000"/>
          </a:bodyPr>
          <a:lstStyle>
            <a:lvl1pPr algn="l" defTabSz="896042" rtl="0" eaLnBrk="1" latinLnBrk="0" hangingPunct="1">
              <a:spcBef>
                <a:spcPct val="0"/>
              </a:spcBef>
              <a:buNone/>
              <a:defRPr sz="4311" kern="1200">
                <a:solidFill>
                  <a:schemeClr val="bg1"/>
                </a:solidFill>
                <a:latin typeface="Segoe UI Light" pitchFamily="34" charset="0"/>
                <a:ea typeface="+mj-ea"/>
                <a:cs typeface="+mj-cs"/>
              </a:defRPr>
            </a:lvl1pPr>
          </a:lstStyle>
          <a:p>
            <a:pPr marL="0" marR="0" lvl="0" indent="0" algn="l" defTabSz="896042" rtl="0" eaLnBrk="1" fontAlgn="auto" latinLnBrk="0" hangingPunct="1">
              <a:lnSpc>
                <a:spcPct val="100000"/>
              </a:lnSpc>
              <a:spcBef>
                <a:spcPct val="0"/>
              </a:spcBef>
              <a:spcAft>
                <a:spcPts val="0"/>
              </a:spcAft>
              <a:buClrTx/>
              <a:buSzTx/>
              <a:buFontTx/>
              <a:buNone/>
              <a:tabLst/>
              <a:defRPr/>
            </a:pPr>
            <a:r>
              <a:rPr kumimoji="0" lang="en-US" sz="4398" b="0" i="0" u="none" strike="noStrike" kern="1200" cap="none" spc="0" normalizeH="0" baseline="0" noProof="0" smtClean="0">
                <a:ln>
                  <a:noFill/>
                </a:ln>
                <a:solidFill>
                  <a:sysClr val="window" lastClr="FFFFFF"/>
                </a:solidFill>
                <a:effectLst/>
                <a:uLnTx/>
                <a:uFillTx/>
                <a:latin typeface="Segoe UI Light" pitchFamily="34" charset="0"/>
                <a:ea typeface="+mj-ea"/>
                <a:cs typeface="+mj-cs"/>
              </a:rPr>
              <a:t>Increasing Revenue via IoT &gt; Location</a:t>
            </a:r>
            <a:endParaRPr kumimoji="0" lang="en-US" sz="4398" b="0" i="0" u="none" strike="noStrike" kern="1200" cap="none" spc="0" normalizeH="0" baseline="0" noProof="0" dirty="0">
              <a:ln>
                <a:noFill/>
              </a:ln>
              <a:solidFill>
                <a:sysClr val="window" lastClr="FFFFFF"/>
              </a:solidFill>
              <a:effectLst/>
              <a:uLnTx/>
              <a:uFillTx/>
              <a:latin typeface="Segoe UI Light" pitchFamily="34" charset="0"/>
              <a:ea typeface="+mj-ea"/>
              <a:cs typeface="+mj-cs"/>
            </a:endParaRPr>
          </a:p>
        </p:txBody>
      </p:sp>
      <p:pic>
        <p:nvPicPr>
          <p:cNvPr id="36" name="Picture 35"/>
          <p:cNvPicPr>
            <a:picLocks noChangeAspect="1"/>
          </p:cNvPicPr>
          <p:nvPr/>
        </p:nvPicPr>
        <p:blipFill>
          <a:blip r:embed="rId2"/>
          <a:stretch>
            <a:fillRect/>
          </a:stretch>
        </p:blipFill>
        <p:spPr>
          <a:xfrm>
            <a:off x="2545141" y="3187288"/>
            <a:ext cx="872163" cy="1005697"/>
          </a:xfrm>
          <a:prstGeom prst="rect">
            <a:avLst/>
          </a:prstGeom>
        </p:spPr>
      </p:pic>
      <p:pic>
        <p:nvPicPr>
          <p:cNvPr id="37" name="Picture 3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52270" y="3166877"/>
            <a:ext cx="1238422" cy="1005697"/>
          </a:xfrm>
          <a:prstGeom prst="rect">
            <a:avLst/>
          </a:prstGeom>
        </p:spPr>
      </p:pic>
      <p:sp>
        <p:nvSpPr>
          <p:cNvPr id="38" name="Rectangle 2048"/>
          <p:cNvSpPr>
            <a:spLocks noChangeAspect="1"/>
          </p:cNvSpPr>
          <p:nvPr/>
        </p:nvSpPr>
        <p:spPr bwMode="auto">
          <a:xfrm flipV="1">
            <a:off x="604345" y="2522509"/>
            <a:ext cx="1083194" cy="2285676"/>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9" name="Picture 3"/>
          <p:cNvPicPr>
            <a:picLocks noChangeAspect="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728938" y="3181252"/>
            <a:ext cx="953772" cy="10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9"/>
          <p:cNvGrpSpPr/>
          <p:nvPr/>
        </p:nvGrpSpPr>
        <p:grpSpPr>
          <a:xfrm rot="18287707">
            <a:off x="1647638" y="2204482"/>
            <a:ext cx="274281" cy="365708"/>
            <a:chOff x="2687372" y="3149601"/>
            <a:chExt cx="81465" cy="132564"/>
          </a:xfrm>
          <a:solidFill>
            <a:sysClr val="window" lastClr="FFFFFF"/>
          </a:solidFill>
        </p:grpSpPr>
        <p:sp>
          <p:nvSpPr>
            <p:cNvPr id="41" name="Freeform 40"/>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42" name="Freeform 41"/>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43" name="Freeform 42"/>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44" name="Freeform 43"/>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45" name="Freeform 44"/>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46" name="Freeform 45"/>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sp>
        <p:nvSpPr>
          <p:cNvPr id="47" name="TextBox 46"/>
          <p:cNvSpPr txBox="1"/>
          <p:nvPr/>
        </p:nvSpPr>
        <p:spPr>
          <a:xfrm>
            <a:off x="771116" y="4884316"/>
            <a:ext cx="74965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Thing</a:t>
            </a:r>
          </a:p>
        </p:txBody>
      </p:sp>
      <p:sp>
        <p:nvSpPr>
          <p:cNvPr id="48" name="TextBox 47"/>
          <p:cNvSpPr txBox="1"/>
          <p:nvPr/>
        </p:nvSpPr>
        <p:spPr>
          <a:xfrm>
            <a:off x="2401643" y="4176014"/>
            <a:ext cx="1159160"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Event Hub</a:t>
            </a:r>
          </a:p>
        </p:txBody>
      </p:sp>
      <p:sp>
        <p:nvSpPr>
          <p:cNvPr id="49" name="TextBox 48"/>
          <p:cNvSpPr txBox="1"/>
          <p:nvPr/>
        </p:nvSpPr>
        <p:spPr>
          <a:xfrm>
            <a:off x="3943403" y="4159000"/>
            <a:ext cx="1656154" cy="584519"/>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Stream Analytics</a:t>
            </a:r>
          </a:p>
        </p:txBody>
      </p:sp>
      <p:sp>
        <p:nvSpPr>
          <p:cNvPr id="50" name="TextBox 49"/>
          <p:cNvSpPr txBox="1"/>
          <p:nvPr/>
        </p:nvSpPr>
        <p:spPr>
          <a:xfrm>
            <a:off x="6447236" y="4156588"/>
            <a:ext cx="1517174"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SQL Database</a:t>
            </a:r>
          </a:p>
        </p:txBody>
      </p:sp>
      <p:sp>
        <p:nvSpPr>
          <p:cNvPr id="51" name="Striped Right Arrow 50"/>
          <p:cNvSpPr/>
          <p:nvPr/>
        </p:nvSpPr>
        <p:spPr>
          <a:xfrm>
            <a:off x="1903551"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52" name="Striped Right Arrow 51"/>
          <p:cNvSpPr/>
          <p:nvPr/>
        </p:nvSpPr>
        <p:spPr>
          <a:xfrm>
            <a:off x="3532739"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53" name="Striped Right Arrow 52"/>
          <p:cNvSpPr/>
          <p:nvPr/>
        </p:nvSpPr>
        <p:spPr>
          <a:xfrm flipH="1">
            <a:off x="7935392" y="3531875"/>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54" name="TextBox 53"/>
          <p:cNvSpPr txBox="1"/>
          <p:nvPr/>
        </p:nvSpPr>
        <p:spPr>
          <a:xfrm>
            <a:off x="477160" y="1022784"/>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Remote telemetry containing inventory, sales, alarms and other status events is securely streamed over the Internet to Azure Event Hub.</a:t>
            </a:r>
          </a:p>
        </p:txBody>
      </p:sp>
      <p:sp>
        <p:nvSpPr>
          <p:cNvPr id="55" name="TextBox 54"/>
          <p:cNvSpPr txBox="1"/>
          <p:nvPr/>
        </p:nvSpPr>
        <p:spPr>
          <a:xfrm>
            <a:off x="476937" y="1022710"/>
            <a:ext cx="11371142" cy="830997"/>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Azure Stream Analytics pulls data out of Event Hub and inserts the product inventory, GPS location plus the building address and floor in Azure SQL Database.</a:t>
            </a:r>
          </a:p>
        </p:txBody>
      </p:sp>
      <p:sp>
        <p:nvSpPr>
          <p:cNvPr id="56" name="TextBox 55"/>
          <p:cNvSpPr txBox="1"/>
          <p:nvPr/>
        </p:nvSpPr>
        <p:spPr>
          <a:xfrm>
            <a:off x="476937" y="1023028"/>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 smartphone app provided by the vending machine owner combines location based services along with snack and drink preferences entered by the customer to find a nearby vending machine with the items the customer is searching for.</a:t>
            </a:r>
          </a:p>
        </p:txBody>
      </p:sp>
      <p:sp>
        <p:nvSpPr>
          <p:cNvPr id="57" name="TextBox 56"/>
          <p:cNvSpPr txBox="1"/>
          <p:nvPr/>
        </p:nvSpPr>
        <p:spPr>
          <a:xfrm>
            <a:off x="476937" y="1023008"/>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 match between inventory, customer preferences and location is made, resulting in a sale.</a:t>
            </a:r>
          </a:p>
        </p:txBody>
      </p:sp>
      <p:sp>
        <p:nvSpPr>
          <p:cNvPr id="58" name="Freeform 57"/>
          <p:cNvSpPr>
            <a:spLocks/>
          </p:cNvSpPr>
          <p:nvPr/>
        </p:nvSpPr>
        <p:spPr bwMode="auto">
          <a:xfrm flipH="1">
            <a:off x="8826342" y="3544880"/>
            <a:ext cx="822843" cy="1279979"/>
          </a:xfrm>
          <a:custGeom>
            <a:avLst/>
            <a:gdLst>
              <a:gd name="T0" fmla="*/ 374 w 1098"/>
              <a:gd name="T1" fmla="*/ 35 h 1702"/>
              <a:gd name="T2" fmla="*/ 431 w 1098"/>
              <a:gd name="T3" fmla="*/ 7 h 1702"/>
              <a:gd name="T4" fmla="*/ 498 w 1098"/>
              <a:gd name="T5" fmla="*/ 0 h 1702"/>
              <a:gd name="T6" fmla="*/ 597 w 1098"/>
              <a:gd name="T7" fmla="*/ 0 h 1702"/>
              <a:gd name="T8" fmla="*/ 800 w 1098"/>
              <a:gd name="T9" fmla="*/ 1 h 1702"/>
              <a:gd name="T10" fmla="*/ 900 w 1098"/>
              <a:gd name="T11" fmla="*/ 9 h 1702"/>
              <a:gd name="T12" fmla="*/ 997 w 1098"/>
              <a:gd name="T13" fmla="*/ 37 h 1702"/>
              <a:gd name="T14" fmla="*/ 1035 w 1098"/>
              <a:gd name="T15" fmla="*/ 61 h 1702"/>
              <a:gd name="T16" fmla="*/ 1070 w 1098"/>
              <a:gd name="T17" fmla="*/ 109 h 1702"/>
              <a:gd name="T18" fmla="*/ 1089 w 1098"/>
              <a:gd name="T19" fmla="*/ 168 h 1702"/>
              <a:gd name="T20" fmla="*/ 1098 w 1098"/>
              <a:gd name="T21" fmla="*/ 242 h 1702"/>
              <a:gd name="T22" fmla="*/ 1097 w 1098"/>
              <a:gd name="T23" fmla="*/ 698 h 1702"/>
              <a:gd name="T24" fmla="*/ 1095 w 1098"/>
              <a:gd name="T25" fmla="*/ 778 h 1702"/>
              <a:gd name="T26" fmla="*/ 1086 w 1098"/>
              <a:gd name="T27" fmla="*/ 803 h 1702"/>
              <a:gd name="T28" fmla="*/ 1056 w 1098"/>
              <a:gd name="T29" fmla="*/ 827 h 1702"/>
              <a:gd name="T30" fmla="*/ 1005 w 1098"/>
              <a:gd name="T31" fmla="*/ 832 h 1702"/>
              <a:gd name="T32" fmla="*/ 972 w 1098"/>
              <a:gd name="T33" fmla="*/ 814 h 1702"/>
              <a:gd name="T34" fmla="*/ 959 w 1098"/>
              <a:gd name="T35" fmla="*/ 791 h 1702"/>
              <a:gd name="T36" fmla="*/ 955 w 1098"/>
              <a:gd name="T37" fmla="*/ 714 h 1702"/>
              <a:gd name="T38" fmla="*/ 955 w 1098"/>
              <a:gd name="T39" fmla="*/ 341 h 1702"/>
              <a:gd name="T40" fmla="*/ 902 w 1098"/>
              <a:gd name="T41" fmla="*/ 278 h 1702"/>
              <a:gd name="T42" fmla="*/ 902 w 1098"/>
              <a:gd name="T43" fmla="*/ 1606 h 1702"/>
              <a:gd name="T44" fmla="*/ 886 w 1098"/>
              <a:gd name="T45" fmla="*/ 1655 h 1702"/>
              <a:gd name="T46" fmla="*/ 848 w 1098"/>
              <a:gd name="T47" fmla="*/ 1690 h 1702"/>
              <a:gd name="T48" fmla="*/ 798 w 1098"/>
              <a:gd name="T49" fmla="*/ 1702 h 1702"/>
              <a:gd name="T50" fmla="*/ 759 w 1098"/>
              <a:gd name="T51" fmla="*/ 1692 h 1702"/>
              <a:gd name="T52" fmla="*/ 736 w 1098"/>
              <a:gd name="T53" fmla="*/ 1680 h 1702"/>
              <a:gd name="T54" fmla="*/ 721 w 1098"/>
              <a:gd name="T55" fmla="*/ 1648 h 1702"/>
              <a:gd name="T56" fmla="*/ 714 w 1098"/>
              <a:gd name="T57" fmla="*/ 1514 h 1702"/>
              <a:gd name="T58" fmla="*/ 715 w 1098"/>
              <a:gd name="T59" fmla="*/ 1028 h 1702"/>
              <a:gd name="T60" fmla="*/ 664 w 1098"/>
              <a:gd name="T61" fmla="*/ 828 h 1702"/>
              <a:gd name="T62" fmla="*/ 662 w 1098"/>
              <a:gd name="T63" fmla="*/ 1228 h 1702"/>
              <a:gd name="T64" fmla="*/ 661 w 1098"/>
              <a:gd name="T65" fmla="*/ 1628 h 1702"/>
              <a:gd name="T66" fmla="*/ 647 w 1098"/>
              <a:gd name="T67" fmla="*/ 1662 h 1702"/>
              <a:gd name="T68" fmla="*/ 622 w 1098"/>
              <a:gd name="T69" fmla="*/ 1686 h 1702"/>
              <a:gd name="T70" fmla="*/ 591 w 1098"/>
              <a:gd name="T71" fmla="*/ 1698 h 1702"/>
              <a:gd name="T72" fmla="*/ 539 w 1098"/>
              <a:gd name="T73" fmla="*/ 1698 h 1702"/>
              <a:gd name="T74" fmla="*/ 507 w 1098"/>
              <a:gd name="T75" fmla="*/ 1685 h 1702"/>
              <a:gd name="T76" fmla="*/ 482 w 1098"/>
              <a:gd name="T77" fmla="*/ 1662 h 1702"/>
              <a:gd name="T78" fmla="*/ 469 w 1098"/>
              <a:gd name="T79" fmla="*/ 1629 h 1702"/>
              <a:gd name="T80" fmla="*/ 467 w 1098"/>
              <a:gd name="T81" fmla="*/ 1256 h 1702"/>
              <a:gd name="T82" fmla="*/ 466 w 1098"/>
              <a:gd name="T83" fmla="*/ 192 h 1702"/>
              <a:gd name="T84" fmla="*/ 299 w 1098"/>
              <a:gd name="T85" fmla="*/ 388 h 1702"/>
              <a:gd name="T86" fmla="*/ 153 w 1098"/>
              <a:gd name="T87" fmla="*/ 559 h 1702"/>
              <a:gd name="T88" fmla="*/ 117 w 1098"/>
              <a:gd name="T89" fmla="*/ 590 h 1702"/>
              <a:gd name="T90" fmla="*/ 89 w 1098"/>
              <a:gd name="T91" fmla="*/ 597 h 1702"/>
              <a:gd name="T92" fmla="*/ 49 w 1098"/>
              <a:gd name="T93" fmla="*/ 589 h 1702"/>
              <a:gd name="T94" fmla="*/ 10 w 1098"/>
              <a:gd name="T95" fmla="*/ 550 h 1702"/>
              <a:gd name="T96" fmla="*/ 0 w 1098"/>
              <a:gd name="T97" fmla="*/ 510 h 1702"/>
              <a:gd name="T98" fmla="*/ 7 w 1098"/>
              <a:gd name="T99" fmla="*/ 482 h 1702"/>
              <a:gd name="T100" fmla="*/ 55 w 1098"/>
              <a:gd name="T101" fmla="*/ 417 h 1702"/>
              <a:gd name="T102" fmla="*/ 350 w 1098"/>
              <a:gd name="T103" fmla="*/ 6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8" h="1702">
                <a:moveTo>
                  <a:pt x="350" y="60"/>
                </a:moveTo>
                <a:lnTo>
                  <a:pt x="350" y="60"/>
                </a:lnTo>
                <a:lnTo>
                  <a:pt x="361" y="47"/>
                </a:lnTo>
                <a:lnTo>
                  <a:pt x="374" y="35"/>
                </a:lnTo>
                <a:lnTo>
                  <a:pt x="387" y="26"/>
                </a:lnTo>
                <a:lnTo>
                  <a:pt x="401" y="18"/>
                </a:lnTo>
                <a:lnTo>
                  <a:pt x="416" y="12"/>
                </a:lnTo>
                <a:lnTo>
                  <a:pt x="431" y="7"/>
                </a:lnTo>
                <a:lnTo>
                  <a:pt x="448" y="4"/>
                </a:lnTo>
                <a:lnTo>
                  <a:pt x="464" y="2"/>
                </a:lnTo>
                <a:lnTo>
                  <a:pt x="480" y="1"/>
                </a:lnTo>
                <a:lnTo>
                  <a:pt x="498" y="0"/>
                </a:lnTo>
                <a:lnTo>
                  <a:pt x="531" y="0"/>
                </a:lnTo>
                <a:lnTo>
                  <a:pt x="565" y="1"/>
                </a:lnTo>
                <a:lnTo>
                  <a:pt x="597" y="0"/>
                </a:lnTo>
                <a:lnTo>
                  <a:pt x="597" y="0"/>
                </a:lnTo>
                <a:lnTo>
                  <a:pt x="648" y="1"/>
                </a:lnTo>
                <a:lnTo>
                  <a:pt x="698" y="1"/>
                </a:lnTo>
                <a:lnTo>
                  <a:pt x="749" y="0"/>
                </a:lnTo>
                <a:lnTo>
                  <a:pt x="800" y="1"/>
                </a:lnTo>
                <a:lnTo>
                  <a:pt x="825" y="2"/>
                </a:lnTo>
                <a:lnTo>
                  <a:pt x="850" y="3"/>
                </a:lnTo>
                <a:lnTo>
                  <a:pt x="875" y="6"/>
                </a:lnTo>
                <a:lnTo>
                  <a:pt x="900" y="9"/>
                </a:lnTo>
                <a:lnTo>
                  <a:pt x="925" y="14"/>
                </a:lnTo>
                <a:lnTo>
                  <a:pt x="948" y="20"/>
                </a:lnTo>
                <a:lnTo>
                  <a:pt x="973" y="27"/>
                </a:lnTo>
                <a:lnTo>
                  <a:pt x="997" y="37"/>
                </a:lnTo>
                <a:lnTo>
                  <a:pt x="997" y="37"/>
                </a:lnTo>
                <a:lnTo>
                  <a:pt x="1011" y="43"/>
                </a:lnTo>
                <a:lnTo>
                  <a:pt x="1023" y="52"/>
                </a:lnTo>
                <a:lnTo>
                  <a:pt x="1035" y="61"/>
                </a:lnTo>
                <a:lnTo>
                  <a:pt x="1046" y="72"/>
                </a:lnTo>
                <a:lnTo>
                  <a:pt x="1055" y="83"/>
                </a:lnTo>
                <a:lnTo>
                  <a:pt x="1062" y="96"/>
                </a:lnTo>
                <a:lnTo>
                  <a:pt x="1070" y="109"/>
                </a:lnTo>
                <a:lnTo>
                  <a:pt x="1075" y="123"/>
                </a:lnTo>
                <a:lnTo>
                  <a:pt x="1081" y="137"/>
                </a:lnTo>
                <a:lnTo>
                  <a:pt x="1085" y="152"/>
                </a:lnTo>
                <a:lnTo>
                  <a:pt x="1089" y="168"/>
                </a:lnTo>
                <a:lnTo>
                  <a:pt x="1091" y="183"/>
                </a:lnTo>
                <a:lnTo>
                  <a:pt x="1096" y="213"/>
                </a:lnTo>
                <a:lnTo>
                  <a:pt x="1098" y="242"/>
                </a:lnTo>
                <a:lnTo>
                  <a:pt x="1098" y="242"/>
                </a:lnTo>
                <a:lnTo>
                  <a:pt x="1098" y="373"/>
                </a:lnTo>
                <a:lnTo>
                  <a:pt x="1098" y="503"/>
                </a:lnTo>
                <a:lnTo>
                  <a:pt x="1098" y="633"/>
                </a:lnTo>
                <a:lnTo>
                  <a:pt x="1097" y="698"/>
                </a:lnTo>
                <a:lnTo>
                  <a:pt x="1096" y="763"/>
                </a:lnTo>
                <a:lnTo>
                  <a:pt x="1096" y="763"/>
                </a:lnTo>
                <a:lnTo>
                  <a:pt x="1096" y="772"/>
                </a:lnTo>
                <a:lnTo>
                  <a:pt x="1095" y="778"/>
                </a:lnTo>
                <a:lnTo>
                  <a:pt x="1094" y="786"/>
                </a:lnTo>
                <a:lnTo>
                  <a:pt x="1091" y="791"/>
                </a:lnTo>
                <a:lnTo>
                  <a:pt x="1089" y="798"/>
                </a:lnTo>
                <a:lnTo>
                  <a:pt x="1086" y="803"/>
                </a:lnTo>
                <a:lnTo>
                  <a:pt x="1082" y="809"/>
                </a:lnTo>
                <a:lnTo>
                  <a:pt x="1077" y="813"/>
                </a:lnTo>
                <a:lnTo>
                  <a:pt x="1068" y="821"/>
                </a:lnTo>
                <a:lnTo>
                  <a:pt x="1056" y="827"/>
                </a:lnTo>
                <a:lnTo>
                  <a:pt x="1044" y="831"/>
                </a:lnTo>
                <a:lnTo>
                  <a:pt x="1031" y="834"/>
                </a:lnTo>
                <a:lnTo>
                  <a:pt x="1018" y="834"/>
                </a:lnTo>
                <a:lnTo>
                  <a:pt x="1005" y="832"/>
                </a:lnTo>
                <a:lnTo>
                  <a:pt x="993" y="828"/>
                </a:lnTo>
                <a:lnTo>
                  <a:pt x="982" y="823"/>
                </a:lnTo>
                <a:lnTo>
                  <a:pt x="977" y="818"/>
                </a:lnTo>
                <a:lnTo>
                  <a:pt x="972" y="814"/>
                </a:lnTo>
                <a:lnTo>
                  <a:pt x="968" y="810"/>
                </a:lnTo>
                <a:lnTo>
                  <a:pt x="965" y="804"/>
                </a:lnTo>
                <a:lnTo>
                  <a:pt x="961" y="798"/>
                </a:lnTo>
                <a:lnTo>
                  <a:pt x="959" y="791"/>
                </a:lnTo>
                <a:lnTo>
                  <a:pt x="958" y="785"/>
                </a:lnTo>
                <a:lnTo>
                  <a:pt x="957" y="776"/>
                </a:lnTo>
                <a:lnTo>
                  <a:pt x="957" y="776"/>
                </a:lnTo>
                <a:lnTo>
                  <a:pt x="955" y="714"/>
                </a:lnTo>
                <a:lnTo>
                  <a:pt x="954" y="653"/>
                </a:lnTo>
                <a:lnTo>
                  <a:pt x="954" y="528"/>
                </a:lnTo>
                <a:lnTo>
                  <a:pt x="955" y="404"/>
                </a:lnTo>
                <a:lnTo>
                  <a:pt x="955" y="341"/>
                </a:lnTo>
                <a:lnTo>
                  <a:pt x="954" y="279"/>
                </a:lnTo>
                <a:lnTo>
                  <a:pt x="954" y="279"/>
                </a:lnTo>
                <a:lnTo>
                  <a:pt x="902" y="278"/>
                </a:lnTo>
                <a:lnTo>
                  <a:pt x="902" y="278"/>
                </a:lnTo>
                <a:lnTo>
                  <a:pt x="902" y="934"/>
                </a:lnTo>
                <a:lnTo>
                  <a:pt x="902" y="1592"/>
                </a:lnTo>
                <a:lnTo>
                  <a:pt x="902" y="1592"/>
                </a:lnTo>
                <a:lnTo>
                  <a:pt x="902" y="1606"/>
                </a:lnTo>
                <a:lnTo>
                  <a:pt x="901" y="1620"/>
                </a:lnTo>
                <a:lnTo>
                  <a:pt x="896" y="1633"/>
                </a:lnTo>
                <a:lnTo>
                  <a:pt x="892" y="1645"/>
                </a:lnTo>
                <a:lnTo>
                  <a:pt x="886" y="1655"/>
                </a:lnTo>
                <a:lnTo>
                  <a:pt x="878" y="1666"/>
                </a:lnTo>
                <a:lnTo>
                  <a:pt x="868" y="1675"/>
                </a:lnTo>
                <a:lnTo>
                  <a:pt x="858" y="1684"/>
                </a:lnTo>
                <a:lnTo>
                  <a:pt x="848" y="1690"/>
                </a:lnTo>
                <a:lnTo>
                  <a:pt x="836" y="1696"/>
                </a:lnTo>
                <a:lnTo>
                  <a:pt x="824" y="1699"/>
                </a:lnTo>
                <a:lnTo>
                  <a:pt x="811" y="1701"/>
                </a:lnTo>
                <a:lnTo>
                  <a:pt x="798" y="1702"/>
                </a:lnTo>
                <a:lnTo>
                  <a:pt x="785" y="1701"/>
                </a:lnTo>
                <a:lnTo>
                  <a:pt x="772" y="1698"/>
                </a:lnTo>
                <a:lnTo>
                  <a:pt x="759" y="1692"/>
                </a:lnTo>
                <a:lnTo>
                  <a:pt x="759" y="1692"/>
                </a:lnTo>
                <a:lnTo>
                  <a:pt x="751" y="1690"/>
                </a:lnTo>
                <a:lnTo>
                  <a:pt x="746" y="1688"/>
                </a:lnTo>
                <a:lnTo>
                  <a:pt x="740" y="1685"/>
                </a:lnTo>
                <a:lnTo>
                  <a:pt x="736" y="1680"/>
                </a:lnTo>
                <a:lnTo>
                  <a:pt x="732" y="1676"/>
                </a:lnTo>
                <a:lnTo>
                  <a:pt x="728" y="1671"/>
                </a:lnTo>
                <a:lnTo>
                  <a:pt x="724" y="1660"/>
                </a:lnTo>
                <a:lnTo>
                  <a:pt x="721" y="1648"/>
                </a:lnTo>
                <a:lnTo>
                  <a:pt x="719" y="1635"/>
                </a:lnTo>
                <a:lnTo>
                  <a:pt x="716" y="1610"/>
                </a:lnTo>
                <a:lnTo>
                  <a:pt x="716" y="1610"/>
                </a:lnTo>
                <a:lnTo>
                  <a:pt x="714" y="1514"/>
                </a:lnTo>
                <a:lnTo>
                  <a:pt x="714" y="1416"/>
                </a:lnTo>
                <a:lnTo>
                  <a:pt x="715" y="1222"/>
                </a:lnTo>
                <a:lnTo>
                  <a:pt x="715" y="1126"/>
                </a:lnTo>
                <a:lnTo>
                  <a:pt x="715" y="1028"/>
                </a:lnTo>
                <a:lnTo>
                  <a:pt x="714" y="932"/>
                </a:lnTo>
                <a:lnTo>
                  <a:pt x="712" y="835"/>
                </a:lnTo>
                <a:lnTo>
                  <a:pt x="712" y="835"/>
                </a:lnTo>
                <a:lnTo>
                  <a:pt x="664" y="828"/>
                </a:lnTo>
                <a:lnTo>
                  <a:pt x="664" y="828"/>
                </a:lnTo>
                <a:lnTo>
                  <a:pt x="663" y="928"/>
                </a:lnTo>
                <a:lnTo>
                  <a:pt x="662" y="1028"/>
                </a:lnTo>
                <a:lnTo>
                  <a:pt x="662" y="1228"/>
                </a:lnTo>
                <a:lnTo>
                  <a:pt x="663" y="1428"/>
                </a:lnTo>
                <a:lnTo>
                  <a:pt x="662" y="1529"/>
                </a:lnTo>
                <a:lnTo>
                  <a:pt x="661" y="1628"/>
                </a:lnTo>
                <a:lnTo>
                  <a:pt x="661" y="1628"/>
                </a:lnTo>
                <a:lnTo>
                  <a:pt x="659" y="1638"/>
                </a:lnTo>
                <a:lnTo>
                  <a:pt x="656" y="1647"/>
                </a:lnTo>
                <a:lnTo>
                  <a:pt x="651" y="1654"/>
                </a:lnTo>
                <a:lnTo>
                  <a:pt x="647" y="1662"/>
                </a:lnTo>
                <a:lnTo>
                  <a:pt x="642" y="1670"/>
                </a:lnTo>
                <a:lnTo>
                  <a:pt x="636" y="1675"/>
                </a:lnTo>
                <a:lnTo>
                  <a:pt x="630" y="1680"/>
                </a:lnTo>
                <a:lnTo>
                  <a:pt x="622" y="1686"/>
                </a:lnTo>
                <a:lnTo>
                  <a:pt x="616" y="1689"/>
                </a:lnTo>
                <a:lnTo>
                  <a:pt x="607" y="1693"/>
                </a:lnTo>
                <a:lnTo>
                  <a:pt x="599" y="1696"/>
                </a:lnTo>
                <a:lnTo>
                  <a:pt x="591" y="1698"/>
                </a:lnTo>
                <a:lnTo>
                  <a:pt x="582" y="1700"/>
                </a:lnTo>
                <a:lnTo>
                  <a:pt x="573" y="1700"/>
                </a:lnTo>
                <a:lnTo>
                  <a:pt x="556" y="1700"/>
                </a:lnTo>
                <a:lnTo>
                  <a:pt x="539" y="1698"/>
                </a:lnTo>
                <a:lnTo>
                  <a:pt x="530" y="1696"/>
                </a:lnTo>
                <a:lnTo>
                  <a:pt x="522" y="1692"/>
                </a:lnTo>
                <a:lnTo>
                  <a:pt x="514" y="1689"/>
                </a:lnTo>
                <a:lnTo>
                  <a:pt x="507" y="1685"/>
                </a:lnTo>
                <a:lnTo>
                  <a:pt x="500" y="1679"/>
                </a:lnTo>
                <a:lnTo>
                  <a:pt x="493" y="1674"/>
                </a:lnTo>
                <a:lnTo>
                  <a:pt x="488" y="1668"/>
                </a:lnTo>
                <a:lnTo>
                  <a:pt x="482" y="1662"/>
                </a:lnTo>
                <a:lnTo>
                  <a:pt x="478" y="1654"/>
                </a:lnTo>
                <a:lnTo>
                  <a:pt x="474" y="1647"/>
                </a:lnTo>
                <a:lnTo>
                  <a:pt x="472" y="1638"/>
                </a:lnTo>
                <a:lnTo>
                  <a:pt x="469" y="1629"/>
                </a:lnTo>
                <a:lnTo>
                  <a:pt x="468" y="1620"/>
                </a:lnTo>
                <a:lnTo>
                  <a:pt x="468" y="1610"/>
                </a:lnTo>
                <a:lnTo>
                  <a:pt x="468" y="1610"/>
                </a:lnTo>
                <a:lnTo>
                  <a:pt x="467" y="1256"/>
                </a:lnTo>
                <a:lnTo>
                  <a:pt x="467" y="901"/>
                </a:lnTo>
                <a:lnTo>
                  <a:pt x="467" y="547"/>
                </a:lnTo>
                <a:lnTo>
                  <a:pt x="466" y="192"/>
                </a:lnTo>
                <a:lnTo>
                  <a:pt x="466" y="192"/>
                </a:lnTo>
                <a:lnTo>
                  <a:pt x="423" y="240"/>
                </a:lnTo>
                <a:lnTo>
                  <a:pt x="380" y="289"/>
                </a:lnTo>
                <a:lnTo>
                  <a:pt x="340" y="339"/>
                </a:lnTo>
                <a:lnTo>
                  <a:pt x="299" y="388"/>
                </a:lnTo>
                <a:lnTo>
                  <a:pt x="259" y="438"/>
                </a:lnTo>
                <a:lnTo>
                  <a:pt x="217" y="487"/>
                </a:lnTo>
                <a:lnTo>
                  <a:pt x="175" y="535"/>
                </a:lnTo>
                <a:lnTo>
                  <a:pt x="153" y="559"/>
                </a:lnTo>
                <a:lnTo>
                  <a:pt x="130" y="581"/>
                </a:lnTo>
                <a:lnTo>
                  <a:pt x="130" y="581"/>
                </a:lnTo>
                <a:lnTo>
                  <a:pt x="124" y="586"/>
                </a:lnTo>
                <a:lnTo>
                  <a:pt x="117" y="590"/>
                </a:lnTo>
                <a:lnTo>
                  <a:pt x="109" y="593"/>
                </a:lnTo>
                <a:lnTo>
                  <a:pt x="103" y="595"/>
                </a:lnTo>
                <a:lnTo>
                  <a:pt x="96" y="597"/>
                </a:lnTo>
                <a:lnTo>
                  <a:pt x="89" y="597"/>
                </a:lnTo>
                <a:lnTo>
                  <a:pt x="82" y="597"/>
                </a:lnTo>
                <a:lnTo>
                  <a:pt x="76" y="597"/>
                </a:lnTo>
                <a:lnTo>
                  <a:pt x="62" y="594"/>
                </a:lnTo>
                <a:lnTo>
                  <a:pt x="49" y="589"/>
                </a:lnTo>
                <a:lnTo>
                  <a:pt x="37" y="581"/>
                </a:lnTo>
                <a:lnTo>
                  <a:pt x="27" y="573"/>
                </a:lnTo>
                <a:lnTo>
                  <a:pt x="17" y="562"/>
                </a:lnTo>
                <a:lnTo>
                  <a:pt x="10" y="550"/>
                </a:lnTo>
                <a:lnTo>
                  <a:pt x="4" y="537"/>
                </a:lnTo>
                <a:lnTo>
                  <a:pt x="1" y="524"/>
                </a:lnTo>
                <a:lnTo>
                  <a:pt x="0" y="516"/>
                </a:lnTo>
                <a:lnTo>
                  <a:pt x="0" y="510"/>
                </a:lnTo>
                <a:lnTo>
                  <a:pt x="0" y="503"/>
                </a:lnTo>
                <a:lnTo>
                  <a:pt x="2" y="496"/>
                </a:lnTo>
                <a:lnTo>
                  <a:pt x="4" y="489"/>
                </a:lnTo>
                <a:lnTo>
                  <a:pt x="7" y="482"/>
                </a:lnTo>
                <a:lnTo>
                  <a:pt x="11" y="475"/>
                </a:lnTo>
                <a:lnTo>
                  <a:pt x="15" y="469"/>
                </a:lnTo>
                <a:lnTo>
                  <a:pt x="15" y="469"/>
                </a:lnTo>
                <a:lnTo>
                  <a:pt x="55" y="417"/>
                </a:lnTo>
                <a:lnTo>
                  <a:pt x="96" y="365"/>
                </a:lnTo>
                <a:lnTo>
                  <a:pt x="181" y="263"/>
                </a:lnTo>
                <a:lnTo>
                  <a:pt x="266" y="162"/>
                </a:lnTo>
                <a:lnTo>
                  <a:pt x="350" y="60"/>
                </a:lnTo>
                <a:lnTo>
                  <a:pt x="350" y="6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pic>
        <p:nvPicPr>
          <p:cNvPr id="59" name="Picture 73"/>
          <p:cNvPicPr>
            <a:picLocks noChangeAspect="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rot="3060000">
            <a:off x="9609110" y="3907057"/>
            <a:ext cx="282928" cy="45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59"/>
          <p:cNvSpPr>
            <a:spLocks/>
          </p:cNvSpPr>
          <p:nvPr/>
        </p:nvSpPr>
        <p:spPr bwMode="auto">
          <a:xfrm flipH="1">
            <a:off x="8971380" y="3234509"/>
            <a:ext cx="274281" cy="274281"/>
          </a:xfrm>
          <a:custGeom>
            <a:avLst/>
            <a:gdLst>
              <a:gd name="T0" fmla="*/ 105 w 339"/>
              <a:gd name="T1" fmla="*/ 13 h 335"/>
              <a:gd name="T2" fmla="*/ 125 w 339"/>
              <a:gd name="T3" fmla="*/ 5 h 335"/>
              <a:gd name="T4" fmla="*/ 146 w 339"/>
              <a:gd name="T5" fmla="*/ 1 h 335"/>
              <a:gd name="T6" fmla="*/ 168 w 339"/>
              <a:gd name="T7" fmla="*/ 0 h 335"/>
              <a:gd name="T8" fmla="*/ 188 w 339"/>
              <a:gd name="T9" fmla="*/ 1 h 335"/>
              <a:gd name="T10" fmla="*/ 209 w 339"/>
              <a:gd name="T11" fmla="*/ 5 h 335"/>
              <a:gd name="T12" fmla="*/ 248 w 339"/>
              <a:gd name="T13" fmla="*/ 21 h 335"/>
              <a:gd name="T14" fmla="*/ 282 w 339"/>
              <a:gd name="T15" fmla="*/ 44 h 335"/>
              <a:gd name="T16" fmla="*/ 311 w 339"/>
              <a:gd name="T17" fmla="*/ 76 h 335"/>
              <a:gd name="T18" fmla="*/ 321 w 339"/>
              <a:gd name="T19" fmla="*/ 93 h 335"/>
              <a:gd name="T20" fmla="*/ 330 w 339"/>
              <a:gd name="T21" fmla="*/ 113 h 335"/>
              <a:gd name="T22" fmla="*/ 337 w 339"/>
              <a:gd name="T23" fmla="*/ 133 h 335"/>
              <a:gd name="T24" fmla="*/ 339 w 339"/>
              <a:gd name="T25" fmla="*/ 154 h 335"/>
              <a:gd name="T26" fmla="*/ 339 w 339"/>
              <a:gd name="T27" fmla="*/ 175 h 335"/>
              <a:gd name="T28" fmla="*/ 339 w 339"/>
              <a:gd name="T29" fmla="*/ 188 h 335"/>
              <a:gd name="T30" fmla="*/ 336 w 339"/>
              <a:gd name="T31" fmla="*/ 212 h 335"/>
              <a:gd name="T32" fmla="*/ 329 w 339"/>
              <a:gd name="T33" fmla="*/ 235 h 335"/>
              <a:gd name="T34" fmla="*/ 318 w 339"/>
              <a:gd name="T35" fmla="*/ 256 h 335"/>
              <a:gd name="T36" fmla="*/ 304 w 339"/>
              <a:gd name="T37" fmla="*/ 274 h 335"/>
              <a:gd name="T38" fmla="*/ 288 w 339"/>
              <a:gd name="T39" fmla="*/ 290 h 335"/>
              <a:gd name="T40" fmla="*/ 269 w 339"/>
              <a:gd name="T41" fmla="*/ 303 h 335"/>
              <a:gd name="T42" fmla="*/ 249 w 339"/>
              <a:gd name="T43" fmla="*/ 315 h 335"/>
              <a:gd name="T44" fmla="*/ 227 w 339"/>
              <a:gd name="T45" fmla="*/ 324 h 335"/>
              <a:gd name="T46" fmla="*/ 204 w 339"/>
              <a:gd name="T47" fmla="*/ 330 h 335"/>
              <a:gd name="T48" fmla="*/ 182 w 339"/>
              <a:gd name="T49" fmla="*/ 334 h 335"/>
              <a:gd name="T50" fmla="*/ 158 w 339"/>
              <a:gd name="T51" fmla="*/ 335 h 335"/>
              <a:gd name="T52" fmla="*/ 134 w 339"/>
              <a:gd name="T53" fmla="*/ 331 h 335"/>
              <a:gd name="T54" fmla="*/ 111 w 339"/>
              <a:gd name="T55" fmla="*/ 326 h 335"/>
              <a:gd name="T56" fmla="*/ 89 w 339"/>
              <a:gd name="T57" fmla="*/ 317 h 335"/>
              <a:gd name="T58" fmla="*/ 70 w 339"/>
              <a:gd name="T59" fmla="*/ 304 h 335"/>
              <a:gd name="T60" fmla="*/ 60 w 339"/>
              <a:gd name="T61" fmla="*/ 297 h 335"/>
              <a:gd name="T62" fmla="*/ 43 w 339"/>
              <a:gd name="T63" fmla="*/ 282 h 335"/>
              <a:gd name="T64" fmla="*/ 30 w 339"/>
              <a:gd name="T65" fmla="*/ 265 h 335"/>
              <a:gd name="T66" fmla="*/ 18 w 339"/>
              <a:gd name="T67" fmla="*/ 247 h 335"/>
              <a:gd name="T68" fmla="*/ 9 w 339"/>
              <a:gd name="T69" fmla="*/ 227 h 335"/>
              <a:gd name="T70" fmla="*/ 4 w 339"/>
              <a:gd name="T71" fmla="*/ 207 h 335"/>
              <a:gd name="T72" fmla="*/ 1 w 339"/>
              <a:gd name="T73" fmla="*/ 185 h 335"/>
              <a:gd name="T74" fmla="*/ 2 w 339"/>
              <a:gd name="T75" fmla="*/ 142 h 335"/>
              <a:gd name="T76" fmla="*/ 9 w 339"/>
              <a:gd name="T77" fmla="*/ 110 h 335"/>
              <a:gd name="T78" fmla="*/ 18 w 339"/>
              <a:gd name="T79" fmla="*/ 91 h 335"/>
              <a:gd name="T80" fmla="*/ 29 w 339"/>
              <a:gd name="T81" fmla="*/ 71 h 335"/>
              <a:gd name="T82" fmla="*/ 42 w 339"/>
              <a:gd name="T83" fmla="*/ 55 h 335"/>
              <a:gd name="T84" fmla="*/ 57 w 339"/>
              <a:gd name="T85" fmla="*/ 40 h 335"/>
              <a:gd name="T86" fmla="*/ 74 w 339"/>
              <a:gd name="T87" fmla="*/ 27 h 335"/>
              <a:gd name="T88" fmla="*/ 94 w 339"/>
              <a:gd name="T89" fmla="*/ 17 h 335"/>
              <a:gd name="T90" fmla="*/ 105 w 339"/>
              <a:gd name="T91" fmla="*/ 1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9" h="335">
                <a:moveTo>
                  <a:pt x="105" y="13"/>
                </a:moveTo>
                <a:lnTo>
                  <a:pt x="105" y="13"/>
                </a:lnTo>
                <a:lnTo>
                  <a:pt x="114" y="9"/>
                </a:lnTo>
                <a:lnTo>
                  <a:pt x="125" y="5"/>
                </a:lnTo>
                <a:lnTo>
                  <a:pt x="135" y="3"/>
                </a:lnTo>
                <a:lnTo>
                  <a:pt x="146" y="1"/>
                </a:lnTo>
                <a:lnTo>
                  <a:pt x="157" y="0"/>
                </a:lnTo>
                <a:lnTo>
                  <a:pt x="168" y="0"/>
                </a:lnTo>
                <a:lnTo>
                  <a:pt x="177" y="0"/>
                </a:lnTo>
                <a:lnTo>
                  <a:pt x="188" y="1"/>
                </a:lnTo>
                <a:lnTo>
                  <a:pt x="198" y="2"/>
                </a:lnTo>
                <a:lnTo>
                  <a:pt x="209" y="5"/>
                </a:lnTo>
                <a:lnTo>
                  <a:pt x="228" y="12"/>
                </a:lnTo>
                <a:lnTo>
                  <a:pt x="248" y="21"/>
                </a:lnTo>
                <a:lnTo>
                  <a:pt x="266" y="31"/>
                </a:lnTo>
                <a:lnTo>
                  <a:pt x="282" y="44"/>
                </a:lnTo>
                <a:lnTo>
                  <a:pt x="298" y="60"/>
                </a:lnTo>
                <a:lnTo>
                  <a:pt x="311" y="76"/>
                </a:lnTo>
                <a:lnTo>
                  <a:pt x="317" y="84"/>
                </a:lnTo>
                <a:lnTo>
                  <a:pt x="321" y="93"/>
                </a:lnTo>
                <a:lnTo>
                  <a:pt x="327" y="103"/>
                </a:lnTo>
                <a:lnTo>
                  <a:pt x="330" y="113"/>
                </a:lnTo>
                <a:lnTo>
                  <a:pt x="333" y="122"/>
                </a:lnTo>
                <a:lnTo>
                  <a:pt x="337" y="133"/>
                </a:lnTo>
                <a:lnTo>
                  <a:pt x="338" y="143"/>
                </a:lnTo>
                <a:lnTo>
                  <a:pt x="339" y="154"/>
                </a:lnTo>
                <a:lnTo>
                  <a:pt x="339" y="165"/>
                </a:lnTo>
                <a:lnTo>
                  <a:pt x="339" y="175"/>
                </a:lnTo>
                <a:lnTo>
                  <a:pt x="339" y="175"/>
                </a:lnTo>
                <a:lnTo>
                  <a:pt x="339" y="188"/>
                </a:lnTo>
                <a:lnTo>
                  <a:pt x="338" y="200"/>
                </a:lnTo>
                <a:lnTo>
                  <a:pt x="336" y="212"/>
                </a:lnTo>
                <a:lnTo>
                  <a:pt x="332" y="224"/>
                </a:lnTo>
                <a:lnTo>
                  <a:pt x="329" y="235"/>
                </a:lnTo>
                <a:lnTo>
                  <a:pt x="324" y="245"/>
                </a:lnTo>
                <a:lnTo>
                  <a:pt x="318" y="256"/>
                </a:lnTo>
                <a:lnTo>
                  <a:pt x="312" y="264"/>
                </a:lnTo>
                <a:lnTo>
                  <a:pt x="304" y="274"/>
                </a:lnTo>
                <a:lnTo>
                  <a:pt x="297" y="282"/>
                </a:lnTo>
                <a:lnTo>
                  <a:pt x="288" y="290"/>
                </a:lnTo>
                <a:lnTo>
                  <a:pt x="279" y="297"/>
                </a:lnTo>
                <a:lnTo>
                  <a:pt x="269" y="303"/>
                </a:lnTo>
                <a:lnTo>
                  <a:pt x="260" y="310"/>
                </a:lnTo>
                <a:lnTo>
                  <a:pt x="249" y="315"/>
                </a:lnTo>
                <a:lnTo>
                  <a:pt x="239" y="319"/>
                </a:lnTo>
                <a:lnTo>
                  <a:pt x="227" y="324"/>
                </a:lnTo>
                <a:lnTo>
                  <a:pt x="216" y="327"/>
                </a:lnTo>
                <a:lnTo>
                  <a:pt x="204" y="330"/>
                </a:lnTo>
                <a:lnTo>
                  <a:pt x="194" y="332"/>
                </a:lnTo>
                <a:lnTo>
                  <a:pt x="182" y="334"/>
                </a:lnTo>
                <a:lnTo>
                  <a:pt x="170" y="335"/>
                </a:lnTo>
                <a:lnTo>
                  <a:pt x="158" y="335"/>
                </a:lnTo>
                <a:lnTo>
                  <a:pt x="146" y="334"/>
                </a:lnTo>
                <a:lnTo>
                  <a:pt x="134" y="331"/>
                </a:lnTo>
                <a:lnTo>
                  <a:pt x="123" y="329"/>
                </a:lnTo>
                <a:lnTo>
                  <a:pt x="111" y="326"/>
                </a:lnTo>
                <a:lnTo>
                  <a:pt x="100" y="322"/>
                </a:lnTo>
                <a:lnTo>
                  <a:pt x="89" y="317"/>
                </a:lnTo>
                <a:lnTo>
                  <a:pt x="80" y="311"/>
                </a:lnTo>
                <a:lnTo>
                  <a:pt x="70" y="304"/>
                </a:lnTo>
                <a:lnTo>
                  <a:pt x="60" y="297"/>
                </a:lnTo>
                <a:lnTo>
                  <a:pt x="60" y="297"/>
                </a:lnTo>
                <a:lnTo>
                  <a:pt x="52" y="290"/>
                </a:lnTo>
                <a:lnTo>
                  <a:pt x="43" y="282"/>
                </a:lnTo>
                <a:lnTo>
                  <a:pt x="36" y="274"/>
                </a:lnTo>
                <a:lnTo>
                  <a:pt x="30" y="265"/>
                </a:lnTo>
                <a:lnTo>
                  <a:pt x="23" y="257"/>
                </a:lnTo>
                <a:lnTo>
                  <a:pt x="18" y="247"/>
                </a:lnTo>
                <a:lnTo>
                  <a:pt x="14" y="237"/>
                </a:lnTo>
                <a:lnTo>
                  <a:pt x="9" y="227"/>
                </a:lnTo>
                <a:lnTo>
                  <a:pt x="6" y="217"/>
                </a:lnTo>
                <a:lnTo>
                  <a:pt x="4" y="207"/>
                </a:lnTo>
                <a:lnTo>
                  <a:pt x="2" y="196"/>
                </a:lnTo>
                <a:lnTo>
                  <a:pt x="1" y="185"/>
                </a:lnTo>
                <a:lnTo>
                  <a:pt x="0" y="164"/>
                </a:lnTo>
                <a:lnTo>
                  <a:pt x="2" y="142"/>
                </a:lnTo>
                <a:lnTo>
                  <a:pt x="6" y="120"/>
                </a:lnTo>
                <a:lnTo>
                  <a:pt x="9" y="110"/>
                </a:lnTo>
                <a:lnTo>
                  <a:pt x="14" y="101"/>
                </a:lnTo>
                <a:lnTo>
                  <a:pt x="18" y="91"/>
                </a:lnTo>
                <a:lnTo>
                  <a:pt x="22" y="81"/>
                </a:lnTo>
                <a:lnTo>
                  <a:pt x="29" y="71"/>
                </a:lnTo>
                <a:lnTo>
                  <a:pt x="34" y="63"/>
                </a:lnTo>
                <a:lnTo>
                  <a:pt x="42" y="55"/>
                </a:lnTo>
                <a:lnTo>
                  <a:pt x="48" y="48"/>
                </a:lnTo>
                <a:lnTo>
                  <a:pt x="57" y="40"/>
                </a:lnTo>
                <a:lnTo>
                  <a:pt x="65" y="34"/>
                </a:lnTo>
                <a:lnTo>
                  <a:pt x="74" y="27"/>
                </a:lnTo>
                <a:lnTo>
                  <a:pt x="84" y="22"/>
                </a:lnTo>
                <a:lnTo>
                  <a:pt x="94" y="17"/>
                </a:lnTo>
                <a:lnTo>
                  <a:pt x="105" y="13"/>
                </a:lnTo>
                <a:lnTo>
                  <a:pt x="105" y="1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61" name="Rectangle 2048"/>
          <p:cNvSpPr>
            <a:spLocks noChangeAspect="1"/>
          </p:cNvSpPr>
          <p:nvPr/>
        </p:nvSpPr>
        <p:spPr bwMode="auto">
          <a:xfrm flipV="1">
            <a:off x="10673055" y="2534232"/>
            <a:ext cx="1083194" cy="2285676"/>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2" name="TextBox 61"/>
          <p:cNvSpPr txBox="1"/>
          <p:nvPr/>
        </p:nvSpPr>
        <p:spPr>
          <a:xfrm>
            <a:off x="10828098" y="4884317"/>
            <a:ext cx="74965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Thing</a:t>
            </a:r>
          </a:p>
        </p:txBody>
      </p:sp>
      <p:sp>
        <p:nvSpPr>
          <p:cNvPr id="63" name="TextBox 62"/>
          <p:cNvSpPr txBox="1"/>
          <p:nvPr/>
        </p:nvSpPr>
        <p:spPr>
          <a:xfrm>
            <a:off x="9872486" y="2488910"/>
            <a:ext cx="774558" cy="596286"/>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3199" b="0" i="0" u="none" strike="noStrike" kern="0" cap="none" spc="0" normalizeH="0" baseline="0" noProof="0" dirty="0" smtClean="0">
                <a:ln>
                  <a:noFill/>
                </a:ln>
                <a:solidFill>
                  <a:prstClr val="white"/>
                </a:solidFill>
                <a:effectLst/>
                <a:uLnTx/>
                <a:uFillTx/>
              </a:rPr>
              <a:t>$$</a:t>
            </a:r>
          </a:p>
        </p:txBody>
      </p:sp>
      <p:sp>
        <p:nvSpPr>
          <p:cNvPr id="64" name="Striped Right Arrow 63"/>
          <p:cNvSpPr/>
          <p:nvPr/>
        </p:nvSpPr>
        <p:spPr>
          <a:xfrm>
            <a:off x="9874033" y="3531876"/>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65" name="Striped Right Arrow 64"/>
          <p:cNvSpPr/>
          <p:nvPr/>
        </p:nvSpPr>
        <p:spPr>
          <a:xfrm>
            <a:off x="5720692" y="3533963"/>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pic>
        <p:nvPicPr>
          <p:cNvPr id="66" name="Picture 65"/>
          <p:cNvPicPr>
            <a:picLocks noChangeAspect="1"/>
          </p:cNvPicPr>
          <p:nvPr/>
        </p:nvPicPr>
        <p:blipFill>
          <a:blip r:embed="rId6"/>
          <a:stretch>
            <a:fillRect/>
          </a:stretch>
        </p:blipFill>
        <p:spPr>
          <a:xfrm rot="10800000">
            <a:off x="7695380" y="2242608"/>
            <a:ext cx="861988" cy="681984"/>
          </a:xfrm>
          <a:prstGeom prst="rect">
            <a:avLst/>
          </a:prstGeom>
        </p:spPr>
      </p:pic>
      <p:sp>
        <p:nvSpPr>
          <p:cNvPr id="67" name="TextBox 66"/>
          <p:cNvSpPr txBox="1"/>
          <p:nvPr/>
        </p:nvSpPr>
        <p:spPr>
          <a:xfrm>
            <a:off x="7043420" y="2318414"/>
            <a:ext cx="74965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GPS</a:t>
            </a:r>
          </a:p>
        </p:txBody>
      </p:sp>
    </p:spTree>
    <p:extLst>
      <p:ext uri="{BB962C8B-B14F-4D97-AF65-F5344CB8AC3E}">
        <p14:creationId xmlns:p14="http://schemas.microsoft.com/office/powerpoint/2010/main" val="2527439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54"/>
                                        </p:tgtEl>
                                        <p:attrNameLst>
                                          <p:attrName>style.visibility</p:attrName>
                                        </p:attrNameLst>
                                      </p:cBhvr>
                                      <p:to>
                                        <p:strVal val="hidden"/>
                                      </p:to>
                                    </p:set>
                                  </p:childTnLst>
                                </p:cTn>
                              </p:par>
                              <p:par>
                                <p:cTn id="49" presetID="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0-#ppt_w/2"/>
                                          </p:val>
                                        </p:tav>
                                        <p:tav tm="100000">
                                          <p:val>
                                            <p:strVal val="#ppt_x"/>
                                          </p:val>
                                        </p:tav>
                                      </p:tavLst>
                                    </p:anim>
                                    <p:anim calcmode="lin" valueType="num">
                                      <p:cBhvr additive="base">
                                        <p:cTn id="52" dur="500" fill="hold"/>
                                        <p:tgtEl>
                                          <p:spTgt spid="52"/>
                                        </p:tgtEl>
                                        <p:attrNameLst>
                                          <p:attrName>ppt_y</p:attrName>
                                        </p:attrNameLst>
                                      </p:cBhvr>
                                      <p:tavLst>
                                        <p:tav tm="0">
                                          <p:val>
                                            <p:strVal val="#ppt_y"/>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0-#ppt_w/2"/>
                                          </p:val>
                                        </p:tav>
                                        <p:tav tm="100000">
                                          <p:val>
                                            <p:strVal val="#ppt_x"/>
                                          </p:val>
                                        </p:tav>
                                      </p:tavLst>
                                    </p:anim>
                                    <p:anim calcmode="lin" valueType="num">
                                      <p:cBhvr additive="base">
                                        <p:cTn id="60" dur="500" fill="hold"/>
                                        <p:tgtEl>
                                          <p:spTgt spid="65"/>
                                        </p:tgtEl>
                                        <p:attrNameLst>
                                          <p:attrName>ppt_y</p:attrName>
                                        </p:attrNameLst>
                                      </p:cBhvr>
                                      <p:tavLst>
                                        <p:tav tm="0">
                                          <p:val>
                                            <p:strVal val="#ppt_y"/>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ppt_x"/>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additive="base">
                                        <p:cTn id="69" dur="500" fill="hold"/>
                                        <p:tgtEl>
                                          <p:spTgt spid="58"/>
                                        </p:tgtEl>
                                        <p:attrNameLst>
                                          <p:attrName>ppt_x</p:attrName>
                                        </p:attrNameLst>
                                      </p:cBhvr>
                                      <p:tavLst>
                                        <p:tav tm="0">
                                          <p:val>
                                            <p:strVal val="#ppt_x"/>
                                          </p:val>
                                        </p:tav>
                                        <p:tav tm="100000">
                                          <p:val>
                                            <p:strVal val="#ppt_x"/>
                                          </p:val>
                                        </p:tav>
                                      </p:tavLst>
                                    </p:anim>
                                    <p:anim calcmode="lin" valueType="num">
                                      <p:cBhvr additive="base">
                                        <p:cTn id="70" dur="500" fill="hold"/>
                                        <p:tgtEl>
                                          <p:spTgt spid="58"/>
                                        </p:tgtEl>
                                        <p:attrNameLst>
                                          <p:attrName>ppt_y</p:attrName>
                                        </p:attrNameLst>
                                      </p:cBhvr>
                                      <p:tavLst>
                                        <p:tav tm="0">
                                          <p:val>
                                            <p:strVal val="1+#ppt_h/2"/>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1+#ppt_w/2"/>
                                          </p:val>
                                        </p:tav>
                                        <p:tav tm="100000">
                                          <p:val>
                                            <p:strVal val="#ppt_x"/>
                                          </p:val>
                                        </p:tav>
                                      </p:tavLst>
                                    </p:anim>
                                    <p:anim calcmode="lin" valueType="num">
                                      <p:cBhvr additive="base">
                                        <p:cTn id="74" dur="500" fill="hold"/>
                                        <p:tgtEl>
                                          <p:spTgt spid="53"/>
                                        </p:tgtEl>
                                        <p:attrNameLst>
                                          <p:attrName>ppt_y</p:attrName>
                                        </p:attrNameLst>
                                      </p:cBhvr>
                                      <p:tavLst>
                                        <p:tav tm="0">
                                          <p:val>
                                            <p:strVal val="#ppt_y"/>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additive="base">
                                        <p:cTn id="77" dur="500" fill="hold"/>
                                        <p:tgtEl>
                                          <p:spTgt spid="59"/>
                                        </p:tgtEl>
                                        <p:attrNameLst>
                                          <p:attrName>ppt_x</p:attrName>
                                        </p:attrNameLst>
                                      </p:cBhvr>
                                      <p:tavLst>
                                        <p:tav tm="0">
                                          <p:val>
                                            <p:strVal val="#ppt_x"/>
                                          </p:val>
                                        </p:tav>
                                        <p:tav tm="100000">
                                          <p:val>
                                            <p:strVal val="#ppt_x"/>
                                          </p:val>
                                        </p:tav>
                                      </p:tavLst>
                                    </p:anim>
                                    <p:anim calcmode="lin" valueType="num">
                                      <p:cBhvr additive="base">
                                        <p:cTn id="78" dur="500" fill="hold"/>
                                        <p:tgtEl>
                                          <p:spTgt spid="59"/>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 calcmode="lin" valueType="num">
                                      <p:cBhvr additive="base">
                                        <p:cTn id="81" dur="500" fill="hold"/>
                                        <p:tgtEl>
                                          <p:spTgt spid="66"/>
                                        </p:tgtEl>
                                        <p:attrNameLst>
                                          <p:attrName>ppt_x</p:attrName>
                                        </p:attrNameLst>
                                      </p:cBhvr>
                                      <p:tavLst>
                                        <p:tav tm="0">
                                          <p:val>
                                            <p:strVal val="#ppt_x"/>
                                          </p:val>
                                        </p:tav>
                                        <p:tav tm="100000">
                                          <p:val>
                                            <p:strVal val="#ppt_x"/>
                                          </p:val>
                                        </p:tav>
                                      </p:tavLst>
                                    </p:anim>
                                    <p:anim calcmode="lin" valueType="num">
                                      <p:cBhvr additive="base">
                                        <p:cTn id="82" dur="500" fill="hold"/>
                                        <p:tgtEl>
                                          <p:spTgt spid="6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fill="hold"/>
                                        <p:tgtEl>
                                          <p:spTgt spid="60"/>
                                        </p:tgtEl>
                                        <p:attrNameLst>
                                          <p:attrName>ppt_x</p:attrName>
                                        </p:attrNameLst>
                                      </p:cBhvr>
                                      <p:tavLst>
                                        <p:tav tm="0">
                                          <p:val>
                                            <p:strVal val="#ppt_x"/>
                                          </p:val>
                                        </p:tav>
                                        <p:tav tm="100000">
                                          <p:val>
                                            <p:strVal val="#ppt_x"/>
                                          </p:val>
                                        </p:tav>
                                      </p:tavLst>
                                    </p:anim>
                                    <p:anim calcmode="lin" valueType="num">
                                      <p:cBhvr additive="base">
                                        <p:cTn id="86" dur="500" fill="hold"/>
                                        <p:tgtEl>
                                          <p:spTgt spid="60"/>
                                        </p:tgtEl>
                                        <p:attrNameLst>
                                          <p:attrName>ppt_y</p:attrName>
                                        </p:attrNameLst>
                                      </p:cBhvr>
                                      <p:tavLst>
                                        <p:tav tm="0">
                                          <p:val>
                                            <p:strVal val="1+#ppt_h/2"/>
                                          </p:val>
                                        </p:tav>
                                        <p:tav tm="100000">
                                          <p:val>
                                            <p:strVal val="#ppt_y"/>
                                          </p:val>
                                        </p:tav>
                                      </p:tavLst>
                                    </p:anim>
                                  </p:childTnLst>
                                </p:cTn>
                              </p:par>
                              <p:par>
                                <p:cTn id="87" presetID="1" presetClass="exit" presetSubtype="0" fill="hold" grpId="1" nodeType="withEffect">
                                  <p:stCondLst>
                                    <p:cond delay="0"/>
                                  </p:stCondLst>
                                  <p:childTnLst>
                                    <p:set>
                                      <p:cBhvr>
                                        <p:cTn id="88" dur="1" fill="hold">
                                          <p:stCondLst>
                                            <p:cond delay="0"/>
                                          </p:stCondLst>
                                        </p:cTn>
                                        <p:tgtEl>
                                          <p:spTgt spid="55"/>
                                        </p:tgtEl>
                                        <p:attrNameLst>
                                          <p:attrName>style.visibility</p:attrName>
                                        </p:attrNameLst>
                                      </p:cBhvr>
                                      <p:to>
                                        <p:strVal val="hidden"/>
                                      </p:to>
                                    </p:set>
                                  </p:childTnLst>
                                </p:cTn>
                              </p:par>
                              <p:par>
                                <p:cTn id="89" presetID="2" presetClass="entr" presetSubtype="4"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additive="base">
                                        <p:cTn id="91" dur="500" fill="hold"/>
                                        <p:tgtEl>
                                          <p:spTgt spid="67"/>
                                        </p:tgtEl>
                                        <p:attrNameLst>
                                          <p:attrName>ppt_x</p:attrName>
                                        </p:attrNameLst>
                                      </p:cBhvr>
                                      <p:tavLst>
                                        <p:tav tm="0">
                                          <p:val>
                                            <p:strVal val="#ppt_x"/>
                                          </p:val>
                                        </p:tav>
                                        <p:tav tm="100000">
                                          <p:val>
                                            <p:strVal val="#ppt_x"/>
                                          </p:val>
                                        </p:tav>
                                      </p:tavLst>
                                    </p:anim>
                                    <p:anim calcmode="lin" valueType="num">
                                      <p:cBhvr additive="base">
                                        <p:cTn id="92" dur="500" fill="hold"/>
                                        <p:tgtEl>
                                          <p:spTgt spid="6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500" fill="hold"/>
                                        <p:tgtEl>
                                          <p:spTgt spid="56"/>
                                        </p:tgtEl>
                                        <p:attrNameLst>
                                          <p:attrName>ppt_x</p:attrName>
                                        </p:attrNameLst>
                                      </p:cBhvr>
                                      <p:tavLst>
                                        <p:tav tm="0">
                                          <p:val>
                                            <p:strVal val="#ppt_x"/>
                                          </p:val>
                                        </p:tav>
                                        <p:tav tm="100000">
                                          <p:val>
                                            <p:strVal val="#ppt_x"/>
                                          </p:val>
                                        </p:tav>
                                      </p:tavLst>
                                    </p:anim>
                                    <p:anim calcmode="lin" valueType="num">
                                      <p:cBhvr additive="base">
                                        <p:cTn id="9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additive="base">
                                        <p:cTn id="101" dur="500" fill="hold"/>
                                        <p:tgtEl>
                                          <p:spTgt spid="61"/>
                                        </p:tgtEl>
                                        <p:attrNameLst>
                                          <p:attrName>ppt_x</p:attrName>
                                        </p:attrNameLst>
                                      </p:cBhvr>
                                      <p:tavLst>
                                        <p:tav tm="0">
                                          <p:val>
                                            <p:strVal val="#ppt_x"/>
                                          </p:val>
                                        </p:tav>
                                        <p:tav tm="100000">
                                          <p:val>
                                            <p:strVal val="#ppt_x"/>
                                          </p:val>
                                        </p:tav>
                                      </p:tavLst>
                                    </p:anim>
                                    <p:anim calcmode="lin" valueType="num">
                                      <p:cBhvr additive="base">
                                        <p:cTn id="102" dur="500" fill="hold"/>
                                        <p:tgtEl>
                                          <p:spTgt spid="6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additive="base">
                                        <p:cTn id="105" dur="500" fill="hold"/>
                                        <p:tgtEl>
                                          <p:spTgt spid="62"/>
                                        </p:tgtEl>
                                        <p:attrNameLst>
                                          <p:attrName>ppt_x</p:attrName>
                                        </p:attrNameLst>
                                      </p:cBhvr>
                                      <p:tavLst>
                                        <p:tav tm="0">
                                          <p:val>
                                            <p:strVal val="#ppt_x"/>
                                          </p:val>
                                        </p:tav>
                                        <p:tav tm="100000">
                                          <p:val>
                                            <p:strVal val="#ppt_x"/>
                                          </p:val>
                                        </p:tav>
                                      </p:tavLst>
                                    </p:anim>
                                    <p:anim calcmode="lin" valueType="num">
                                      <p:cBhvr additive="base">
                                        <p:cTn id="106" dur="500" fill="hold"/>
                                        <p:tgtEl>
                                          <p:spTgt spid="6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additive="base">
                                        <p:cTn id="109" dur="500" fill="hold"/>
                                        <p:tgtEl>
                                          <p:spTgt spid="57"/>
                                        </p:tgtEl>
                                        <p:attrNameLst>
                                          <p:attrName>ppt_x</p:attrName>
                                        </p:attrNameLst>
                                      </p:cBhvr>
                                      <p:tavLst>
                                        <p:tav tm="0">
                                          <p:val>
                                            <p:strVal val="#ppt_x"/>
                                          </p:val>
                                        </p:tav>
                                        <p:tav tm="100000">
                                          <p:val>
                                            <p:strVal val="#ppt_x"/>
                                          </p:val>
                                        </p:tav>
                                      </p:tavLst>
                                    </p:anim>
                                    <p:anim calcmode="lin" valueType="num">
                                      <p:cBhvr additive="base">
                                        <p:cTn id="110" dur="500" fill="hold"/>
                                        <p:tgtEl>
                                          <p:spTgt spid="57"/>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3"/>
                                        </p:tgtEl>
                                        <p:attrNameLst>
                                          <p:attrName>style.visibility</p:attrName>
                                        </p:attrNameLst>
                                      </p:cBhvr>
                                      <p:to>
                                        <p:strVal val="visible"/>
                                      </p:to>
                                    </p:set>
                                    <p:anim calcmode="lin" valueType="num">
                                      <p:cBhvr additive="base">
                                        <p:cTn id="113" dur="500" fill="hold"/>
                                        <p:tgtEl>
                                          <p:spTgt spid="63"/>
                                        </p:tgtEl>
                                        <p:attrNameLst>
                                          <p:attrName>ppt_x</p:attrName>
                                        </p:attrNameLst>
                                      </p:cBhvr>
                                      <p:tavLst>
                                        <p:tav tm="0">
                                          <p:val>
                                            <p:strVal val="#ppt_x"/>
                                          </p:val>
                                        </p:tav>
                                        <p:tav tm="100000">
                                          <p:val>
                                            <p:strVal val="#ppt_x"/>
                                          </p:val>
                                        </p:tav>
                                      </p:tavLst>
                                    </p:anim>
                                    <p:anim calcmode="lin" valueType="num">
                                      <p:cBhvr additive="base">
                                        <p:cTn id="114" dur="500" fill="hold"/>
                                        <p:tgtEl>
                                          <p:spTgt spid="63"/>
                                        </p:tgtEl>
                                        <p:attrNameLst>
                                          <p:attrName>ppt_y</p:attrName>
                                        </p:attrNameLst>
                                      </p:cBhvr>
                                      <p:tavLst>
                                        <p:tav tm="0">
                                          <p:val>
                                            <p:strVal val="1+#ppt_h/2"/>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500" fill="hold"/>
                                        <p:tgtEl>
                                          <p:spTgt spid="64"/>
                                        </p:tgtEl>
                                        <p:attrNameLst>
                                          <p:attrName>ppt_x</p:attrName>
                                        </p:attrNameLst>
                                      </p:cBhvr>
                                      <p:tavLst>
                                        <p:tav tm="0">
                                          <p:val>
                                            <p:strVal val="0-#ppt_w/2"/>
                                          </p:val>
                                        </p:tav>
                                        <p:tav tm="100000">
                                          <p:val>
                                            <p:strVal val="#ppt_x"/>
                                          </p:val>
                                        </p:tav>
                                      </p:tavLst>
                                    </p:anim>
                                    <p:anim calcmode="lin" valueType="num">
                                      <p:cBhvr additive="base">
                                        <p:cTn id="118" dur="500" fill="hold"/>
                                        <p:tgtEl>
                                          <p:spTgt spid="64"/>
                                        </p:tgtEl>
                                        <p:attrNameLst>
                                          <p:attrName>ppt_y</p:attrName>
                                        </p:attrNameLst>
                                      </p:cBhvr>
                                      <p:tavLst>
                                        <p:tav tm="0">
                                          <p:val>
                                            <p:strVal val="#ppt_y"/>
                                          </p:val>
                                        </p:tav>
                                        <p:tav tm="100000">
                                          <p:val>
                                            <p:strVal val="#ppt_y"/>
                                          </p:val>
                                        </p:tav>
                                      </p:tavLst>
                                    </p:anim>
                                  </p:childTnLst>
                                </p:cTn>
                              </p:par>
                              <p:par>
                                <p:cTn id="119" presetID="1" presetClass="exit" presetSubtype="0" fill="hold" grpId="1" nodeType="withEffect">
                                  <p:stCondLst>
                                    <p:cond delay="0"/>
                                  </p:stCondLst>
                                  <p:childTnLst>
                                    <p:set>
                                      <p:cBhvr>
                                        <p:cTn id="120"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p:bldP spid="48" grpId="0"/>
      <p:bldP spid="49" grpId="0"/>
      <p:bldP spid="50" grpId="0"/>
      <p:bldP spid="51" grpId="0" animBg="1"/>
      <p:bldP spid="52" grpId="0" animBg="1"/>
      <p:bldP spid="53" grpId="0" animBg="1"/>
      <p:bldP spid="54" grpId="0"/>
      <p:bldP spid="54" grpId="1"/>
      <p:bldP spid="55" grpId="0"/>
      <p:bldP spid="55" grpId="1"/>
      <p:bldP spid="56" grpId="0"/>
      <p:bldP spid="56" grpId="1"/>
      <p:bldP spid="57" grpId="0"/>
      <p:bldP spid="58" grpId="0" animBg="1"/>
      <p:bldP spid="60" grpId="0" animBg="1"/>
      <p:bldP spid="61" grpId="0" animBg="1"/>
      <p:bldP spid="62" grpId="0"/>
      <p:bldP spid="63" grpId="0"/>
      <p:bldP spid="64" grpId="0" animBg="1"/>
      <p:bldP spid="65" grpId="0" animBg="1"/>
      <p:bldP spid="6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74" name="Title 1"/>
          <p:cNvSpPr txBox="1">
            <a:spLocks/>
          </p:cNvSpPr>
          <p:nvPr/>
        </p:nvSpPr>
        <p:spPr>
          <a:xfrm>
            <a:off x="386472" y="201749"/>
            <a:ext cx="11208754" cy="676884"/>
          </a:xfrm>
          <a:prstGeom prst="rect">
            <a:avLst/>
          </a:prstGeom>
        </p:spPr>
        <p:txBody>
          <a:bodyPr vert="horz" lIns="91440" tIns="45720" rIns="91440" bIns="45720" rtlCol="0" anchor="ctr">
            <a:normAutofit fontScale="90000" lnSpcReduction="10000"/>
          </a:bodyPr>
          <a:lstStyle>
            <a:lvl1pPr algn="l" defTabSz="896042" rtl="0" eaLnBrk="1" latinLnBrk="0" hangingPunct="1">
              <a:spcBef>
                <a:spcPct val="0"/>
              </a:spcBef>
              <a:buNone/>
              <a:defRPr sz="4311" kern="1200">
                <a:solidFill>
                  <a:schemeClr val="bg1"/>
                </a:solidFill>
                <a:latin typeface="Segoe UI Light" pitchFamily="34" charset="0"/>
                <a:ea typeface="+mj-ea"/>
                <a:cs typeface="+mj-cs"/>
              </a:defRPr>
            </a:lvl1pPr>
          </a:lstStyle>
          <a:p>
            <a:pPr marL="0" marR="0" lvl="0" indent="0" algn="l" defTabSz="896042" rtl="0" eaLnBrk="1" fontAlgn="auto" latinLnBrk="0" hangingPunct="1">
              <a:lnSpc>
                <a:spcPct val="100000"/>
              </a:lnSpc>
              <a:spcBef>
                <a:spcPct val="0"/>
              </a:spcBef>
              <a:spcAft>
                <a:spcPts val="0"/>
              </a:spcAft>
              <a:buClrTx/>
              <a:buSzTx/>
              <a:buFontTx/>
              <a:buNone/>
              <a:tabLst/>
              <a:defRPr/>
            </a:pPr>
            <a:r>
              <a:rPr kumimoji="0" lang="en-US" sz="4398" b="0" i="0" u="none" strike="noStrike" kern="1200" cap="none" spc="0" normalizeH="0" baseline="0" noProof="0" smtClean="0">
                <a:ln>
                  <a:noFill/>
                </a:ln>
                <a:solidFill>
                  <a:sysClr val="window" lastClr="FFFFFF"/>
                </a:solidFill>
                <a:effectLst/>
                <a:uLnTx/>
                <a:uFillTx/>
                <a:latin typeface="Segoe UI Light" pitchFamily="34" charset="0"/>
                <a:ea typeface="+mj-ea"/>
                <a:cs typeface="+mj-cs"/>
              </a:rPr>
              <a:t>Find Parking via IoT &gt; Location</a:t>
            </a:r>
            <a:endParaRPr kumimoji="0" lang="en-US" sz="4398" b="0" i="0" u="none" strike="noStrike" kern="1200" cap="none" spc="0" normalizeH="0" baseline="0" noProof="0" dirty="0">
              <a:ln>
                <a:noFill/>
              </a:ln>
              <a:solidFill>
                <a:sysClr val="window" lastClr="FFFFFF"/>
              </a:solidFill>
              <a:effectLst/>
              <a:uLnTx/>
              <a:uFillTx/>
              <a:latin typeface="Segoe UI Light" pitchFamily="34" charset="0"/>
              <a:ea typeface="+mj-ea"/>
              <a:cs typeface="+mj-cs"/>
            </a:endParaRPr>
          </a:p>
        </p:txBody>
      </p:sp>
      <p:pic>
        <p:nvPicPr>
          <p:cNvPr id="75" name="Picture 74"/>
          <p:cNvPicPr>
            <a:picLocks noChangeAspect="1"/>
          </p:cNvPicPr>
          <p:nvPr/>
        </p:nvPicPr>
        <p:blipFill>
          <a:blip r:embed="rId3"/>
          <a:stretch>
            <a:fillRect/>
          </a:stretch>
        </p:blipFill>
        <p:spPr>
          <a:xfrm>
            <a:off x="5453996" y="3265007"/>
            <a:ext cx="872163" cy="1005697"/>
          </a:xfrm>
          <a:prstGeom prst="rect">
            <a:avLst/>
          </a:prstGeom>
        </p:spPr>
      </p:pic>
      <p:pic>
        <p:nvPicPr>
          <p:cNvPr id="76" name="Picture 3"/>
          <p:cNvPicPr>
            <a:picLocks noChangeAspect="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7339593" y="3991750"/>
            <a:ext cx="953772" cy="10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2054370" y="4591342"/>
            <a:ext cx="1646135"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Street Parking</a:t>
            </a:r>
          </a:p>
        </p:txBody>
      </p:sp>
      <p:sp>
        <p:nvSpPr>
          <p:cNvPr id="78" name="TextBox 77"/>
          <p:cNvSpPr txBox="1"/>
          <p:nvPr/>
        </p:nvSpPr>
        <p:spPr>
          <a:xfrm>
            <a:off x="5310499" y="4253733"/>
            <a:ext cx="1159160"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Event Hub</a:t>
            </a:r>
          </a:p>
        </p:txBody>
      </p:sp>
      <p:sp>
        <p:nvSpPr>
          <p:cNvPr id="79" name="TextBox 78"/>
          <p:cNvSpPr txBox="1"/>
          <p:nvPr/>
        </p:nvSpPr>
        <p:spPr>
          <a:xfrm>
            <a:off x="7057891" y="4967086"/>
            <a:ext cx="1517174"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SQL Database</a:t>
            </a:r>
          </a:p>
        </p:txBody>
      </p:sp>
      <p:sp>
        <p:nvSpPr>
          <p:cNvPr id="80" name="Striped Right Arrow 79"/>
          <p:cNvSpPr/>
          <p:nvPr/>
        </p:nvSpPr>
        <p:spPr>
          <a:xfrm>
            <a:off x="4812407" y="3631799"/>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81" name="Striped Right Arrow 80"/>
          <p:cNvSpPr/>
          <p:nvPr/>
        </p:nvSpPr>
        <p:spPr>
          <a:xfrm rot="2052909">
            <a:off x="6441595" y="4153612"/>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82" name="TextBox 81"/>
          <p:cNvSpPr txBox="1"/>
          <p:nvPr/>
        </p:nvSpPr>
        <p:spPr>
          <a:xfrm>
            <a:off x="477160" y="1022784"/>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 magnetic sensor embedded in the street sends remote telemetry containing the presence of a car and location to a field gateway mounted on a nearby street light which securely streams this data over the Internet to Azure Event Hub.</a:t>
            </a:r>
          </a:p>
        </p:txBody>
      </p:sp>
      <p:sp>
        <p:nvSpPr>
          <p:cNvPr id="83" name="TextBox 82"/>
          <p:cNvSpPr txBox="1"/>
          <p:nvPr/>
        </p:nvSpPr>
        <p:spPr>
          <a:xfrm>
            <a:off x="476937" y="1022686"/>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An event processor pulls data out of Event Hub and inserts it into Azure SQL Database while calling Azure Notification Hubs so it can respond to the update.</a:t>
            </a:r>
          </a:p>
        </p:txBody>
      </p:sp>
      <p:sp>
        <p:nvSpPr>
          <p:cNvPr id="84" name="TextBox 83"/>
          <p:cNvSpPr txBox="1"/>
          <p:nvPr/>
        </p:nvSpPr>
        <p:spPr>
          <a:xfrm>
            <a:off x="476937" y="1023009"/>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 push notification is sent to the smartphone, tablet, or in-dash Azure Mobile Services app which then syncs with Azure SQL Database to alert the nearby driver of the location of the open parking space.</a:t>
            </a:r>
          </a:p>
        </p:txBody>
      </p:sp>
      <p:sp>
        <p:nvSpPr>
          <p:cNvPr id="85" name="TextBox 84"/>
          <p:cNvSpPr txBox="1"/>
          <p:nvPr/>
        </p:nvSpPr>
        <p:spPr>
          <a:xfrm>
            <a:off x="8995787" y="4382337"/>
            <a:ext cx="2051726"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Driver Looking for Parking</a:t>
            </a:r>
          </a:p>
        </p:txBody>
      </p:sp>
      <p:pic>
        <p:nvPicPr>
          <p:cNvPr id="86" name="Picture 85"/>
          <p:cNvPicPr>
            <a:picLocks noChangeAspect="1"/>
          </p:cNvPicPr>
          <p:nvPr/>
        </p:nvPicPr>
        <p:blipFill>
          <a:blip r:embed="rId5"/>
          <a:stretch>
            <a:fillRect/>
          </a:stretch>
        </p:blipFill>
        <p:spPr>
          <a:xfrm rot="10800000">
            <a:off x="2536594" y="2365710"/>
            <a:ext cx="861988" cy="681984"/>
          </a:xfrm>
          <a:prstGeom prst="rect">
            <a:avLst/>
          </a:prstGeom>
        </p:spPr>
      </p:pic>
      <p:sp>
        <p:nvSpPr>
          <p:cNvPr id="87" name="TextBox 86"/>
          <p:cNvSpPr txBox="1"/>
          <p:nvPr/>
        </p:nvSpPr>
        <p:spPr>
          <a:xfrm>
            <a:off x="1884634" y="2441516"/>
            <a:ext cx="74965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GPS</a:t>
            </a:r>
          </a:p>
        </p:txBody>
      </p:sp>
      <p:sp>
        <p:nvSpPr>
          <p:cNvPr id="88" name="Rectangle 87"/>
          <p:cNvSpPr/>
          <p:nvPr/>
        </p:nvSpPr>
        <p:spPr>
          <a:xfrm rot="5400000">
            <a:off x="2277764" y="2064849"/>
            <a:ext cx="1282105" cy="3468004"/>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cxnSp>
        <p:nvCxnSpPr>
          <p:cNvPr id="89" name="Straight Connector 88"/>
          <p:cNvCxnSpPr/>
          <p:nvPr/>
        </p:nvCxnSpPr>
        <p:spPr>
          <a:xfrm rot="5400000">
            <a:off x="3198911" y="3609868"/>
            <a:ext cx="0" cy="309854"/>
          </a:xfrm>
          <a:prstGeom prst="line">
            <a:avLst/>
          </a:prstGeom>
          <a:noFill/>
          <a:ln w="28575" cap="flat" cmpd="sng" algn="ctr">
            <a:solidFill>
              <a:srgbClr val="4668C5"/>
            </a:solidFill>
            <a:prstDash val="solid"/>
          </a:ln>
          <a:effectLst/>
        </p:spPr>
      </p:cxnSp>
      <p:cxnSp>
        <p:nvCxnSpPr>
          <p:cNvPr id="90" name="Straight Connector 89"/>
          <p:cNvCxnSpPr/>
          <p:nvPr/>
        </p:nvCxnSpPr>
        <p:spPr>
          <a:xfrm rot="5400000">
            <a:off x="2607009" y="3624904"/>
            <a:ext cx="0" cy="279781"/>
          </a:xfrm>
          <a:prstGeom prst="line">
            <a:avLst/>
          </a:prstGeom>
          <a:noFill/>
          <a:ln w="28575" cap="flat" cmpd="sng" algn="ctr">
            <a:solidFill>
              <a:srgbClr val="4668C5"/>
            </a:solidFill>
            <a:prstDash val="solid"/>
          </a:ln>
          <a:effectLst/>
        </p:spPr>
      </p:cxnSp>
      <p:cxnSp>
        <p:nvCxnSpPr>
          <p:cNvPr id="91" name="Straight Connector 90"/>
          <p:cNvCxnSpPr/>
          <p:nvPr/>
        </p:nvCxnSpPr>
        <p:spPr>
          <a:xfrm rot="5400000">
            <a:off x="2030143" y="3624904"/>
            <a:ext cx="0" cy="279781"/>
          </a:xfrm>
          <a:prstGeom prst="line">
            <a:avLst/>
          </a:prstGeom>
          <a:noFill/>
          <a:ln w="28575" cap="flat" cmpd="sng" algn="ctr">
            <a:solidFill>
              <a:srgbClr val="4668C5"/>
            </a:solidFill>
            <a:prstDash val="solid"/>
          </a:ln>
          <a:effectLst/>
        </p:spPr>
      </p:cxnSp>
      <p:cxnSp>
        <p:nvCxnSpPr>
          <p:cNvPr id="92" name="Straight Connector 91"/>
          <p:cNvCxnSpPr/>
          <p:nvPr/>
        </p:nvCxnSpPr>
        <p:spPr>
          <a:xfrm rot="5400000">
            <a:off x="1453278" y="3624904"/>
            <a:ext cx="0" cy="279781"/>
          </a:xfrm>
          <a:prstGeom prst="line">
            <a:avLst/>
          </a:prstGeom>
          <a:noFill/>
          <a:ln w="28575" cap="flat" cmpd="sng" algn="ctr">
            <a:solidFill>
              <a:srgbClr val="4668C5"/>
            </a:solidFill>
            <a:prstDash val="solid"/>
          </a:ln>
          <a:effectLst/>
        </p:spPr>
      </p:cxnSp>
      <p:cxnSp>
        <p:nvCxnSpPr>
          <p:cNvPr id="93" name="Straight Connector 92"/>
          <p:cNvCxnSpPr/>
          <p:nvPr/>
        </p:nvCxnSpPr>
        <p:spPr>
          <a:xfrm rot="5400000">
            <a:off x="4367678" y="3624904"/>
            <a:ext cx="0" cy="279781"/>
          </a:xfrm>
          <a:prstGeom prst="line">
            <a:avLst/>
          </a:prstGeom>
          <a:noFill/>
          <a:ln w="28575" cap="flat" cmpd="sng" algn="ctr">
            <a:solidFill>
              <a:srgbClr val="4668C5"/>
            </a:solidFill>
            <a:prstDash val="solid"/>
          </a:ln>
          <a:effectLst/>
        </p:spPr>
      </p:cxnSp>
      <p:cxnSp>
        <p:nvCxnSpPr>
          <p:cNvPr id="94" name="Straight Connector 93"/>
          <p:cNvCxnSpPr/>
          <p:nvPr/>
        </p:nvCxnSpPr>
        <p:spPr>
          <a:xfrm rot="5400000">
            <a:off x="3790814" y="3624904"/>
            <a:ext cx="0" cy="279781"/>
          </a:xfrm>
          <a:prstGeom prst="line">
            <a:avLst/>
          </a:prstGeom>
          <a:noFill/>
          <a:ln w="28575" cap="flat" cmpd="sng" algn="ctr">
            <a:solidFill>
              <a:srgbClr val="4668C5"/>
            </a:solidFill>
            <a:prstDash val="solid"/>
          </a:ln>
          <a:effectLst/>
        </p:spPr>
      </p:cxnSp>
      <p:grpSp>
        <p:nvGrpSpPr>
          <p:cNvPr id="95" name="Group 94"/>
          <p:cNvGrpSpPr/>
          <p:nvPr/>
        </p:nvGrpSpPr>
        <p:grpSpPr>
          <a:xfrm>
            <a:off x="3592042" y="4008176"/>
            <a:ext cx="937732" cy="346007"/>
            <a:chOff x="7057891" y="4732012"/>
            <a:chExt cx="1436818" cy="530161"/>
          </a:xfrm>
        </p:grpSpPr>
        <p:sp>
          <p:nvSpPr>
            <p:cNvPr id="96" name="Rectangle 1235"/>
            <p:cNvSpPr/>
            <p:nvPr/>
          </p:nvSpPr>
          <p:spPr bwMode="auto">
            <a:xfrm>
              <a:off x="7360767" y="4756776"/>
              <a:ext cx="911364" cy="194233"/>
            </a:xfrm>
            <a:custGeom>
              <a:avLst/>
              <a:gdLst>
                <a:gd name="connsiteX0" fmla="*/ 0 w 841562"/>
                <a:gd name="connsiteY0" fmla="*/ 0 h 194233"/>
                <a:gd name="connsiteX1" fmla="*/ 841562 w 841562"/>
                <a:gd name="connsiteY1" fmla="*/ 0 h 194233"/>
                <a:gd name="connsiteX2" fmla="*/ 841562 w 841562"/>
                <a:gd name="connsiteY2" fmla="*/ 194233 h 194233"/>
                <a:gd name="connsiteX3" fmla="*/ 0 w 841562"/>
                <a:gd name="connsiteY3" fmla="*/ 194233 h 194233"/>
                <a:gd name="connsiteX4" fmla="*/ 0 w 841562"/>
                <a:gd name="connsiteY4" fmla="*/ 0 h 194233"/>
                <a:gd name="connsiteX0" fmla="*/ 0 w 841562"/>
                <a:gd name="connsiteY0" fmla="*/ 0 h 194233"/>
                <a:gd name="connsiteX1" fmla="*/ 429733 w 841562"/>
                <a:gd name="connsiteY1" fmla="*/ 0 h 194233"/>
                <a:gd name="connsiteX2" fmla="*/ 841562 w 841562"/>
                <a:gd name="connsiteY2" fmla="*/ 194233 h 194233"/>
                <a:gd name="connsiteX3" fmla="*/ 0 w 841562"/>
                <a:gd name="connsiteY3" fmla="*/ 194233 h 194233"/>
                <a:gd name="connsiteX4" fmla="*/ 0 w 841562"/>
                <a:gd name="connsiteY4" fmla="*/ 0 h 194233"/>
                <a:gd name="connsiteX0" fmla="*/ 0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0 w 911364"/>
                <a:gd name="connsiteY4" fmla="*/ 0 h 194233"/>
                <a:gd name="connsiteX0" fmla="*/ 48861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48861 w 911364"/>
                <a:gd name="connsiteY4" fmla="*/ 0 h 194233"/>
                <a:gd name="connsiteX0" fmla="*/ 76781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76781 w 911364"/>
                <a:gd name="connsiteY4" fmla="*/ 0 h 19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64" h="194233">
                  <a:moveTo>
                    <a:pt x="76781" y="0"/>
                  </a:moveTo>
                  <a:lnTo>
                    <a:pt x="429733" y="0"/>
                  </a:lnTo>
                  <a:lnTo>
                    <a:pt x="911364" y="194233"/>
                  </a:lnTo>
                  <a:lnTo>
                    <a:pt x="0" y="194233"/>
                  </a:lnTo>
                  <a:lnTo>
                    <a:pt x="76781" y="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nvGrpSpPr>
            <p:cNvPr id="97" name="Group 96"/>
            <p:cNvGrpSpPr/>
            <p:nvPr/>
          </p:nvGrpSpPr>
          <p:grpSpPr>
            <a:xfrm>
              <a:off x="7057891" y="4732012"/>
              <a:ext cx="1436818" cy="530161"/>
              <a:chOff x="26353673" y="5217212"/>
              <a:chExt cx="1436818" cy="530161"/>
            </a:xfrm>
          </p:grpSpPr>
          <p:sp>
            <p:nvSpPr>
              <p:cNvPr id="98" name="Freeform 94"/>
              <p:cNvSpPr>
                <a:spLocks noEditPoints="1"/>
              </p:cNvSpPr>
              <p:nvPr/>
            </p:nvSpPr>
            <p:spPr bwMode="auto">
              <a:xfrm>
                <a:off x="26463166" y="5526472"/>
                <a:ext cx="220901" cy="220901"/>
              </a:xfrm>
              <a:custGeom>
                <a:avLst/>
                <a:gdLst>
                  <a:gd name="T0" fmla="*/ 173 w 345"/>
                  <a:gd name="T1" fmla="*/ 0 h 343"/>
                  <a:gd name="T2" fmla="*/ 138 w 345"/>
                  <a:gd name="T3" fmla="*/ 2 h 343"/>
                  <a:gd name="T4" fmla="*/ 106 w 345"/>
                  <a:gd name="T5" fmla="*/ 13 h 343"/>
                  <a:gd name="T6" fmla="*/ 76 w 345"/>
                  <a:gd name="T7" fmla="*/ 29 h 343"/>
                  <a:gd name="T8" fmla="*/ 51 w 345"/>
                  <a:gd name="T9" fmla="*/ 49 h 343"/>
                  <a:gd name="T10" fmla="*/ 30 w 345"/>
                  <a:gd name="T11" fmla="*/ 75 h 343"/>
                  <a:gd name="T12" fmla="*/ 14 w 345"/>
                  <a:gd name="T13" fmla="*/ 104 h 343"/>
                  <a:gd name="T14" fmla="*/ 4 w 345"/>
                  <a:gd name="T15" fmla="*/ 137 h 343"/>
                  <a:gd name="T16" fmla="*/ 0 w 345"/>
                  <a:gd name="T17" fmla="*/ 172 h 343"/>
                  <a:gd name="T18" fmla="*/ 2 w 345"/>
                  <a:gd name="T19" fmla="*/ 190 h 343"/>
                  <a:gd name="T20" fmla="*/ 8 w 345"/>
                  <a:gd name="T21" fmla="*/ 223 h 343"/>
                  <a:gd name="T22" fmla="*/ 22 w 345"/>
                  <a:gd name="T23" fmla="*/ 254 h 343"/>
                  <a:gd name="T24" fmla="*/ 39 w 345"/>
                  <a:gd name="T25" fmla="*/ 280 h 343"/>
                  <a:gd name="T26" fmla="*/ 63 w 345"/>
                  <a:gd name="T27" fmla="*/ 305 h 343"/>
                  <a:gd name="T28" fmla="*/ 91 w 345"/>
                  <a:gd name="T29" fmla="*/ 323 h 343"/>
                  <a:gd name="T30" fmla="*/ 122 w 345"/>
                  <a:gd name="T31" fmla="*/ 337 h 343"/>
                  <a:gd name="T32" fmla="*/ 155 w 345"/>
                  <a:gd name="T33" fmla="*/ 343 h 343"/>
                  <a:gd name="T34" fmla="*/ 173 w 345"/>
                  <a:gd name="T35" fmla="*/ 343 h 343"/>
                  <a:gd name="T36" fmla="*/ 207 w 345"/>
                  <a:gd name="T37" fmla="*/ 341 h 343"/>
                  <a:gd name="T38" fmla="*/ 240 w 345"/>
                  <a:gd name="T39" fmla="*/ 330 h 343"/>
                  <a:gd name="T40" fmla="*/ 269 w 345"/>
                  <a:gd name="T41" fmla="*/ 314 h 343"/>
                  <a:gd name="T42" fmla="*/ 294 w 345"/>
                  <a:gd name="T43" fmla="*/ 294 h 343"/>
                  <a:gd name="T44" fmla="*/ 316 w 345"/>
                  <a:gd name="T45" fmla="*/ 268 h 343"/>
                  <a:gd name="T46" fmla="*/ 332 w 345"/>
                  <a:gd name="T47" fmla="*/ 239 h 343"/>
                  <a:gd name="T48" fmla="*/ 341 w 345"/>
                  <a:gd name="T49" fmla="*/ 206 h 343"/>
                  <a:gd name="T50" fmla="*/ 345 w 345"/>
                  <a:gd name="T51" fmla="*/ 172 h 343"/>
                  <a:gd name="T52" fmla="*/ 344 w 345"/>
                  <a:gd name="T53" fmla="*/ 153 h 343"/>
                  <a:gd name="T54" fmla="*/ 337 w 345"/>
                  <a:gd name="T55" fmla="*/ 120 h 343"/>
                  <a:gd name="T56" fmla="*/ 324 w 345"/>
                  <a:gd name="T57" fmla="*/ 89 h 343"/>
                  <a:gd name="T58" fmla="*/ 305 w 345"/>
                  <a:gd name="T59" fmla="*/ 63 h 343"/>
                  <a:gd name="T60" fmla="*/ 282 w 345"/>
                  <a:gd name="T61" fmla="*/ 39 h 343"/>
                  <a:gd name="T62" fmla="*/ 254 w 345"/>
                  <a:gd name="T63" fmla="*/ 20 h 343"/>
                  <a:gd name="T64" fmla="*/ 223 w 345"/>
                  <a:gd name="T65" fmla="*/ 6 h 343"/>
                  <a:gd name="T66" fmla="*/ 190 w 345"/>
                  <a:gd name="T67" fmla="*/ 0 h 343"/>
                  <a:gd name="T68" fmla="*/ 173 w 345"/>
                  <a:gd name="T69" fmla="*/ 0 h 343"/>
                  <a:gd name="T70" fmla="*/ 173 w 345"/>
                  <a:gd name="T71" fmla="*/ 244 h 343"/>
                  <a:gd name="T72" fmla="*/ 145 w 345"/>
                  <a:gd name="T73" fmla="*/ 238 h 343"/>
                  <a:gd name="T74" fmla="*/ 121 w 345"/>
                  <a:gd name="T75" fmla="*/ 223 h 343"/>
                  <a:gd name="T76" fmla="*/ 106 w 345"/>
                  <a:gd name="T77" fmla="*/ 199 h 343"/>
                  <a:gd name="T78" fmla="*/ 101 w 345"/>
                  <a:gd name="T79" fmla="*/ 171 h 343"/>
                  <a:gd name="T80" fmla="*/ 102 w 345"/>
                  <a:gd name="T81" fmla="*/ 156 h 343"/>
                  <a:gd name="T82" fmla="*/ 113 w 345"/>
                  <a:gd name="T83" fmla="*/ 131 h 343"/>
                  <a:gd name="T84" fmla="*/ 133 w 345"/>
                  <a:gd name="T85" fmla="*/ 111 h 343"/>
                  <a:gd name="T86" fmla="*/ 158 w 345"/>
                  <a:gd name="T87" fmla="*/ 100 h 343"/>
                  <a:gd name="T88" fmla="*/ 173 w 345"/>
                  <a:gd name="T89" fmla="*/ 99 h 343"/>
                  <a:gd name="T90" fmla="*/ 201 w 345"/>
                  <a:gd name="T91" fmla="*/ 104 h 343"/>
                  <a:gd name="T92" fmla="*/ 223 w 345"/>
                  <a:gd name="T93" fmla="*/ 120 h 343"/>
                  <a:gd name="T94" fmla="*/ 240 w 345"/>
                  <a:gd name="T95" fmla="*/ 143 h 343"/>
                  <a:gd name="T96" fmla="*/ 245 w 345"/>
                  <a:gd name="T97" fmla="*/ 171 h 343"/>
                  <a:gd name="T98" fmla="*/ 244 w 345"/>
                  <a:gd name="T99" fmla="*/ 186 h 343"/>
                  <a:gd name="T100" fmla="*/ 233 w 345"/>
                  <a:gd name="T101" fmla="*/ 212 h 343"/>
                  <a:gd name="T102" fmla="*/ 213 w 345"/>
                  <a:gd name="T103" fmla="*/ 231 h 343"/>
                  <a:gd name="T104" fmla="*/ 187 w 345"/>
                  <a:gd name="T105" fmla="*/ 242 h 343"/>
                  <a:gd name="T106" fmla="*/ 173 w 345"/>
                  <a:gd name="T107" fmla="*/ 24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43">
                    <a:moveTo>
                      <a:pt x="173" y="0"/>
                    </a:moveTo>
                    <a:lnTo>
                      <a:pt x="173" y="0"/>
                    </a:lnTo>
                    <a:lnTo>
                      <a:pt x="155" y="0"/>
                    </a:lnTo>
                    <a:lnTo>
                      <a:pt x="138" y="2"/>
                    </a:lnTo>
                    <a:lnTo>
                      <a:pt x="122" y="6"/>
                    </a:lnTo>
                    <a:lnTo>
                      <a:pt x="106" y="13"/>
                    </a:lnTo>
                    <a:lnTo>
                      <a:pt x="91" y="20"/>
                    </a:lnTo>
                    <a:lnTo>
                      <a:pt x="76" y="29"/>
                    </a:lnTo>
                    <a:lnTo>
                      <a:pt x="63" y="39"/>
                    </a:lnTo>
                    <a:lnTo>
                      <a:pt x="51" y="49"/>
                    </a:lnTo>
                    <a:lnTo>
                      <a:pt x="39" y="63"/>
                    </a:lnTo>
                    <a:lnTo>
                      <a:pt x="30" y="75"/>
                    </a:lnTo>
                    <a:lnTo>
                      <a:pt x="22" y="89"/>
                    </a:lnTo>
                    <a:lnTo>
                      <a:pt x="14" y="104"/>
                    </a:lnTo>
                    <a:lnTo>
                      <a:pt x="8" y="120"/>
                    </a:lnTo>
                    <a:lnTo>
                      <a:pt x="4" y="137"/>
                    </a:lnTo>
                    <a:lnTo>
                      <a:pt x="2" y="153"/>
                    </a:lnTo>
                    <a:lnTo>
                      <a:pt x="0" y="172"/>
                    </a:lnTo>
                    <a:lnTo>
                      <a:pt x="0" y="172"/>
                    </a:lnTo>
                    <a:lnTo>
                      <a:pt x="2" y="190"/>
                    </a:lnTo>
                    <a:lnTo>
                      <a:pt x="4" y="206"/>
                    </a:lnTo>
                    <a:lnTo>
                      <a:pt x="8" y="223"/>
                    </a:lnTo>
                    <a:lnTo>
                      <a:pt x="14" y="239"/>
                    </a:lnTo>
                    <a:lnTo>
                      <a:pt x="22" y="254"/>
                    </a:lnTo>
                    <a:lnTo>
                      <a:pt x="30" y="268"/>
                    </a:lnTo>
                    <a:lnTo>
                      <a:pt x="39" y="280"/>
                    </a:lnTo>
                    <a:lnTo>
                      <a:pt x="51" y="294"/>
                    </a:lnTo>
                    <a:lnTo>
                      <a:pt x="63" y="305"/>
                    </a:lnTo>
                    <a:lnTo>
                      <a:pt x="76" y="314"/>
                    </a:lnTo>
                    <a:lnTo>
                      <a:pt x="91" y="323"/>
                    </a:lnTo>
                    <a:lnTo>
                      <a:pt x="106" y="330"/>
                    </a:lnTo>
                    <a:lnTo>
                      <a:pt x="122" y="337"/>
                    </a:lnTo>
                    <a:lnTo>
                      <a:pt x="138" y="341"/>
                    </a:lnTo>
                    <a:lnTo>
                      <a:pt x="155" y="343"/>
                    </a:lnTo>
                    <a:lnTo>
                      <a:pt x="173" y="343"/>
                    </a:lnTo>
                    <a:lnTo>
                      <a:pt x="173" y="343"/>
                    </a:lnTo>
                    <a:lnTo>
                      <a:pt x="190" y="343"/>
                    </a:lnTo>
                    <a:lnTo>
                      <a:pt x="207" y="341"/>
                    </a:lnTo>
                    <a:lnTo>
                      <a:pt x="223" y="337"/>
                    </a:lnTo>
                    <a:lnTo>
                      <a:pt x="240" y="330"/>
                    </a:lnTo>
                    <a:lnTo>
                      <a:pt x="254" y="323"/>
                    </a:lnTo>
                    <a:lnTo>
                      <a:pt x="269" y="314"/>
                    </a:lnTo>
                    <a:lnTo>
                      <a:pt x="282" y="305"/>
                    </a:lnTo>
                    <a:lnTo>
                      <a:pt x="294" y="294"/>
                    </a:lnTo>
                    <a:lnTo>
                      <a:pt x="305" y="280"/>
                    </a:lnTo>
                    <a:lnTo>
                      <a:pt x="316" y="268"/>
                    </a:lnTo>
                    <a:lnTo>
                      <a:pt x="324" y="254"/>
                    </a:lnTo>
                    <a:lnTo>
                      <a:pt x="332" y="239"/>
                    </a:lnTo>
                    <a:lnTo>
                      <a:pt x="337" y="223"/>
                    </a:lnTo>
                    <a:lnTo>
                      <a:pt x="341" y="206"/>
                    </a:lnTo>
                    <a:lnTo>
                      <a:pt x="344" y="190"/>
                    </a:lnTo>
                    <a:lnTo>
                      <a:pt x="345" y="172"/>
                    </a:lnTo>
                    <a:lnTo>
                      <a:pt x="345" y="172"/>
                    </a:lnTo>
                    <a:lnTo>
                      <a:pt x="344" y="153"/>
                    </a:lnTo>
                    <a:lnTo>
                      <a:pt x="341" y="137"/>
                    </a:lnTo>
                    <a:lnTo>
                      <a:pt x="337" y="120"/>
                    </a:lnTo>
                    <a:lnTo>
                      <a:pt x="332" y="104"/>
                    </a:lnTo>
                    <a:lnTo>
                      <a:pt x="324" y="89"/>
                    </a:lnTo>
                    <a:lnTo>
                      <a:pt x="316" y="75"/>
                    </a:lnTo>
                    <a:lnTo>
                      <a:pt x="305" y="63"/>
                    </a:lnTo>
                    <a:lnTo>
                      <a:pt x="294" y="49"/>
                    </a:lnTo>
                    <a:lnTo>
                      <a:pt x="282" y="39"/>
                    </a:lnTo>
                    <a:lnTo>
                      <a:pt x="269" y="29"/>
                    </a:lnTo>
                    <a:lnTo>
                      <a:pt x="254" y="20"/>
                    </a:lnTo>
                    <a:lnTo>
                      <a:pt x="240" y="13"/>
                    </a:lnTo>
                    <a:lnTo>
                      <a:pt x="223" y="6"/>
                    </a:lnTo>
                    <a:lnTo>
                      <a:pt x="207" y="2"/>
                    </a:lnTo>
                    <a:lnTo>
                      <a:pt x="190" y="0"/>
                    </a:lnTo>
                    <a:lnTo>
                      <a:pt x="173" y="0"/>
                    </a:lnTo>
                    <a:lnTo>
                      <a:pt x="173" y="0"/>
                    </a:lnTo>
                    <a:close/>
                    <a:moveTo>
                      <a:pt x="173" y="244"/>
                    </a:moveTo>
                    <a:lnTo>
                      <a:pt x="173" y="244"/>
                    </a:lnTo>
                    <a:lnTo>
                      <a:pt x="158" y="242"/>
                    </a:lnTo>
                    <a:lnTo>
                      <a:pt x="145" y="238"/>
                    </a:lnTo>
                    <a:lnTo>
                      <a:pt x="133" y="231"/>
                    </a:lnTo>
                    <a:lnTo>
                      <a:pt x="121" y="223"/>
                    </a:lnTo>
                    <a:lnTo>
                      <a:pt x="113" y="212"/>
                    </a:lnTo>
                    <a:lnTo>
                      <a:pt x="106" y="199"/>
                    </a:lnTo>
                    <a:lnTo>
                      <a:pt x="102" y="186"/>
                    </a:lnTo>
                    <a:lnTo>
                      <a:pt x="101" y="171"/>
                    </a:lnTo>
                    <a:lnTo>
                      <a:pt x="101" y="171"/>
                    </a:lnTo>
                    <a:lnTo>
                      <a:pt x="102" y="156"/>
                    </a:lnTo>
                    <a:lnTo>
                      <a:pt x="106" y="143"/>
                    </a:lnTo>
                    <a:lnTo>
                      <a:pt x="113" y="131"/>
                    </a:lnTo>
                    <a:lnTo>
                      <a:pt x="121" y="120"/>
                    </a:lnTo>
                    <a:lnTo>
                      <a:pt x="133" y="111"/>
                    </a:lnTo>
                    <a:lnTo>
                      <a:pt x="145" y="104"/>
                    </a:lnTo>
                    <a:lnTo>
                      <a:pt x="158" y="100"/>
                    </a:lnTo>
                    <a:lnTo>
                      <a:pt x="173" y="99"/>
                    </a:lnTo>
                    <a:lnTo>
                      <a:pt x="173" y="99"/>
                    </a:lnTo>
                    <a:lnTo>
                      <a:pt x="187" y="100"/>
                    </a:lnTo>
                    <a:lnTo>
                      <a:pt x="201" y="104"/>
                    </a:lnTo>
                    <a:lnTo>
                      <a:pt x="213" y="111"/>
                    </a:lnTo>
                    <a:lnTo>
                      <a:pt x="223" y="120"/>
                    </a:lnTo>
                    <a:lnTo>
                      <a:pt x="233" y="131"/>
                    </a:lnTo>
                    <a:lnTo>
                      <a:pt x="240" y="143"/>
                    </a:lnTo>
                    <a:lnTo>
                      <a:pt x="244" y="156"/>
                    </a:lnTo>
                    <a:lnTo>
                      <a:pt x="245" y="171"/>
                    </a:lnTo>
                    <a:lnTo>
                      <a:pt x="245" y="171"/>
                    </a:lnTo>
                    <a:lnTo>
                      <a:pt x="244" y="186"/>
                    </a:lnTo>
                    <a:lnTo>
                      <a:pt x="240" y="199"/>
                    </a:lnTo>
                    <a:lnTo>
                      <a:pt x="233" y="212"/>
                    </a:lnTo>
                    <a:lnTo>
                      <a:pt x="223" y="223"/>
                    </a:lnTo>
                    <a:lnTo>
                      <a:pt x="213" y="231"/>
                    </a:lnTo>
                    <a:lnTo>
                      <a:pt x="201" y="238"/>
                    </a:lnTo>
                    <a:lnTo>
                      <a:pt x="187" y="242"/>
                    </a:lnTo>
                    <a:lnTo>
                      <a:pt x="173" y="244"/>
                    </a:lnTo>
                    <a:lnTo>
                      <a:pt x="173" y="244"/>
                    </a:ln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99" name="Freeform 95"/>
              <p:cNvSpPr>
                <a:spLocks noEditPoints="1"/>
              </p:cNvSpPr>
              <p:nvPr/>
            </p:nvSpPr>
            <p:spPr bwMode="auto">
              <a:xfrm>
                <a:off x="27433211" y="5526472"/>
                <a:ext cx="220901" cy="220901"/>
              </a:xfrm>
              <a:custGeom>
                <a:avLst/>
                <a:gdLst>
                  <a:gd name="T0" fmla="*/ 173 w 345"/>
                  <a:gd name="T1" fmla="*/ 0 h 343"/>
                  <a:gd name="T2" fmla="*/ 138 w 345"/>
                  <a:gd name="T3" fmla="*/ 2 h 343"/>
                  <a:gd name="T4" fmla="*/ 105 w 345"/>
                  <a:gd name="T5" fmla="*/ 13 h 343"/>
                  <a:gd name="T6" fmla="*/ 76 w 345"/>
                  <a:gd name="T7" fmla="*/ 29 h 343"/>
                  <a:gd name="T8" fmla="*/ 50 w 345"/>
                  <a:gd name="T9" fmla="*/ 49 h 343"/>
                  <a:gd name="T10" fmla="*/ 30 w 345"/>
                  <a:gd name="T11" fmla="*/ 75 h 343"/>
                  <a:gd name="T12" fmla="*/ 14 w 345"/>
                  <a:gd name="T13" fmla="*/ 104 h 343"/>
                  <a:gd name="T14" fmla="*/ 3 w 345"/>
                  <a:gd name="T15" fmla="*/ 137 h 343"/>
                  <a:gd name="T16" fmla="*/ 0 w 345"/>
                  <a:gd name="T17" fmla="*/ 171 h 343"/>
                  <a:gd name="T18" fmla="*/ 0 w 345"/>
                  <a:gd name="T19" fmla="*/ 190 h 343"/>
                  <a:gd name="T20" fmla="*/ 8 w 345"/>
                  <a:gd name="T21" fmla="*/ 223 h 343"/>
                  <a:gd name="T22" fmla="*/ 20 w 345"/>
                  <a:gd name="T23" fmla="*/ 254 h 343"/>
                  <a:gd name="T24" fmla="*/ 39 w 345"/>
                  <a:gd name="T25" fmla="*/ 280 h 343"/>
                  <a:gd name="T26" fmla="*/ 63 w 345"/>
                  <a:gd name="T27" fmla="*/ 305 h 343"/>
                  <a:gd name="T28" fmla="*/ 90 w 345"/>
                  <a:gd name="T29" fmla="*/ 323 h 343"/>
                  <a:gd name="T30" fmla="*/ 121 w 345"/>
                  <a:gd name="T31" fmla="*/ 337 h 343"/>
                  <a:gd name="T32" fmla="*/ 154 w 345"/>
                  <a:gd name="T33" fmla="*/ 343 h 343"/>
                  <a:gd name="T34" fmla="*/ 173 w 345"/>
                  <a:gd name="T35" fmla="*/ 343 h 343"/>
                  <a:gd name="T36" fmla="*/ 207 w 345"/>
                  <a:gd name="T37" fmla="*/ 341 h 343"/>
                  <a:gd name="T38" fmla="*/ 240 w 345"/>
                  <a:gd name="T39" fmla="*/ 330 h 343"/>
                  <a:gd name="T40" fmla="*/ 269 w 345"/>
                  <a:gd name="T41" fmla="*/ 314 h 343"/>
                  <a:gd name="T42" fmla="*/ 294 w 345"/>
                  <a:gd name="T43" fmla="*/ 294 h 343"/>
                  <a:gd name="T44" fmla="*/ 314 w 345"/>
                  <a:gd name="T45" fmla="*/ 268 h 343"/>
                  <a:gd name="T46" fmla="*/ 330 w 345"/>
                  <a:gd name="T47" fmla="*/ 239 h 343"/>
                  <a:gd name="T48" fmla="*/ 341 w 345"/>
                  <a:gd name="T49" fmla="*/ 206 h 343"/>
                  <a:gd name="T50" fmla="*/ 345 w 345"/>
                  <a:gd name="T51" fmla="*/ 171 h 343"/>
                  <a:gd name="T52" fmla="*/ 344 w 345"/>
                  <a:gd name="T53" fmla="*/ 153 h 343"/>
                  <a:gd name="T54" fmla="*/ 337 w 345"/>
                  <a:gd name="T55" fmla="*/ 120 h 343"/>
                  <a:gd name="T56" fmla="*/ 324 w 345"/>
                  <a:gd name="T57" fmla="*/ 89 h 343"/>
                  <a:gd name="T58" fmla="*/ 305 w 345"/>
                  <a:gd name="T59" fmla="*/ 63 h 343"/>
                  <a:gd name="T60" fmla="*/ 282 w 345"/>
                  <a:gd name="T61" fmla="*/ 39 h 343"/>
                  <a:gd name="T62" fmla="*/ 254 w 345"/>
                  <a:gd name="T63" fmla="*/ 20 h 343"/>
                  <a:gd name="T64" fmla="*/ 224 w 345"/>
                  <a:gd name="T65" fmla="*/ 6 h 343"/>
                  <a:gd name="T66" fmla="*/ 190 w 345"/>
                  <a:gd name="T67" fmla="*/ 0 h 343"/>
                  <a:gd name="T68" fmla="*/ 173 w 345"/>
                  <a:gd name="T69" fmla="*/ 0 h 343"/>
                  <a:gd name="T70" fmla="*/ 173 w 345"/>
                  <a:gd name="T71" fmla="*/ 244 h 343"/>
                  <a:gd name="T72" fmla="*/ 143 w 345"/>
                  <a:gd name="T73" fmla="*/ 238 h 343"/>
                  <a:gd name="T74" fmla="*/ 121 w 345"/>
                  <a:gd name="T75" fmla="*/ 223 h 343"/>
                  <a:gd name="T76" fmla="*/ 106 w 345"/>
                  <a:gd name="T77" fmla="*/ 199 h 343"/>
                  <a:gd name="T78" fmla="*/ 99 w 345"/>
                  <a:gd name="T79" fmla="*/ 171 h 343"/>
                  <a:gd name="T80" fmla="*/ 101 w 345"/>
                  <a:gd name="T81" fmla="*/ 156 h 343"/>
                  <a:gd name="T82" fmla="*/ 113 w 345"/>
                  <a:gd name="T83" fmla="*/ 131 h 343"/>
                  <a:gd name="T84" fmla="*/ 131 w 345"/>
                  <a:gd name="T85" fmla="*/ 111 h 343"/>
                  <a:gd name="T86" fmla="*/ 158 w 345"/>
                  <a:gd name="T87" fmla="*/ 100 h 343"/>
                  <a:gd name="T88" fmla="*/ 173 w 345"/>
                  <a:gd name="T89" fmla="*/ 99 h 343"/>
                  <a:gd name="T90" fmla="*/ 201 w 345"/>
                  <a:gd name="T91" fmla="*/ 104 h 343"/>
                  <a:gd name="T92" fmla="*/ 224 w 345"/>
                  <a:gd name="T93" fmla="*/ 120 h 343"/>
                  <a:gd name="T94" fmla="*/ 240 w 345"/>
                  <a:gd name="T95" fmla="*/ 143 h 343"/>
                  <a:gd name="T96" fmla="*/ 245 w 345"/>
                  <a:gd name="T97" fmla="*/ 171 h 343"/>
                  <a:gd name="T98" fmla="*/ 244 w 345"/>
                  <a:gd name="T99" fmla="*/ 186 h 343"/>
                  <a:gd name="T100" fmla="*/ 233 w 345"/>
                  <a:gd name="T101" fmla="*/ 212 h 343"/>
                  <a:gd name="T102" fmla="*/ 213 w 345"/>
                  <a:gd name="T103" fmla="*/ 231 h 343"/>
                  <a:gd name="T104" fmla="*/ 187 w 345"/>
                  <a:gd name="T105" fmla="*/ 242 h 343"/>
                  <a:gd name="T106" fmla="*/ 173 w 345"/>
                  <a:gd name="T107" fmla="*/ 24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43">
                    <a:moveTo>
                      <a:pt x="173" y="0"/>
                    </a:moveTo>
                    <a:lnTo>
                      <a:pt x="173" y="0"/>
                    </a:lnTo>
                    <a:lnTo>
                      <a:pt x="154" y="0"/>
                    </a:lnTo>
                    <a:lnTo>
                      <a:pt x="138" y="2"/>
                    </a:lnTo>
                    <a:lnTo>
                      <a:pt x="121" y="6"/>
                    </a:lnTo>
                    <a:lnTo>
                      <a:pt x="105" y="13"/>
                    </a:lnTo>
                    <a:lnTo>
                      <a:pt x="90" y="20"/>
                    </a:lnTo>
                    <a:lnTo>
                      <a:pt x="76" y="29"/>
                    </a:lnTo>
                    <a:lnTo>
                      <a:pt x="63" y="39"/>
                    </a:lnTo>
                    <a:lnTo>
                      <a:pt x="50" y="49"/>
                    </a:lnTo>
                    <a:lnTo>
                      <a:pt x="39" y="63"/>
                    </a:lnTo>
                    <a:lnTo>
                      <a:pt x="30" y="75"/>
                    </a:lnTo>
                    <a:lnTo>
                      <a:pt x="20" y="89"/>
                    </a:lnTo>
                    <a:lnTo>
                      <a:pt x="14" y="104"/>
                    </a:lnTo>
                    <a:lnTo>
                      <a:pt x="8" y="120"/>
                    </a:lnTo>
                    <a:lnTo>
                      <a:pt x="3" y="137"/>
                    </a:lnTo>
                    <a:lnTo>
                      <a:pt x="0" y="153"/>
                    </a:lnTo>
                    <a:lnTo>
                      <a:pt x="0" y="171"/>
                    </a:lnTo>
                    <a:lnTo>
                      <a:pt x="0" y="171"/>
                    </a:lnTo>
                    <a:lnTo>
                      <a:pt x="0" y="190"/>
                    </a:lnTo>
                    <a:lnTo>
                      <a:pt x="3" y="206"/>
                    </a:lnTo>
                    <a:lnTo>
                      <a:pt x="8" y="223"/>
                    </a:lnTo>
                    <a:lnTo>
                      <a:pt x="14" y="239"/>
                    </a:lnTo>
                    <a:lnTo>
                      <a:pt x="20" y="254"/>
                    </a:lnTo>
                    <a:lnTo>
                      <a:pt x="30" y="268"/>
                    </a:lnTo>
                    <a:lnTo>
                      <a:pt x="39" y="280"/>
                    </a:lnTo>
                    <a:lnTo>
                      <a:pt x="50" y="294"/>
                    </a:lnTo>
                    <a:lnTo>
                      <a:pt x="63" y="305"/>
                    </a:lnTo>
                    <a:lnTo>
                      <a:pt x="76" y="314"/>
                    </a:lnTo>
                    <a:lnTo>
                      <a:pt x="90" y="323"/>
                    </a:lnTo>
                    <a:lnTo>
                      <a:pt x="105" y="330"/>
                    </a:lnTo>
                    <a:lnTo>
                      <a:pt x="121" y="337"/>
                    </a:lnTo>
                    <a:lnTo>
                      <a:pt x="138" y="341"/>
                    </a:lnTo>
                    <a:lnTo>
                      <a:pt x="154" y="343"/>
                    </a:lnTo>
                    <a:lnTo>
                      <a:pt x="173" y="343"/>
                    </a:lnTo>
                    <a:lnTo>
                      <a:pt x="173" y="343"/>
                    </a:lnTo>
                    <a:lnTo>
                      <a:pt x="190" y="343"/>
                    </a:lnTo>
                    <a:lnTo>
                      <a:pt x="207" y="341"/>
                    </a:lnTo>
                    <a:lnTo>
                      <a:pt x="224" y="337"/>
                    </a:lnTo>
                    <a:lnTo>
                      <a:pt x="240" y="330"/>
                    </a:lnTo>
                    <a:lnTo>
                      <a:pt x="254" y="323"/>
                    </a:lnTo>
                    <a:lnTo>
                      <a:pt x="269" y="314"/>
                    </a:lnTo>
                    <a:lnTo>
                      <a:pt x="282" y="305"/>
                    </a:lnTo>
                    <a:lnTo>
                      <a:pt x="294" y="294"/>
                    </a:lnTo>
                    <a:lnTo>
                      <a:pt x="305" y="280"/>
                    </a:lnTo>
                    <a:lnTo>
                      <a:pt x="314" y="268"/>
                    </a:lnTo>
                    <a:lnTo>
                      <a:pt x="324" y="254"/>
                    </a:lnTo>
                    <a:lnTo>
                      <a:pt x="330" y="239"/>
                    </a:lnTo>
                    <a:lnTo>
                      <a:pt x="337" y="223"/>
                    </a:lnTo>
                    <a:lnTo>
                      <a:pt x="341" y="206"/>
                    </a:lnTo>
                    <a:lnTo>
                      <a:pt x="344" y="190"/>
                    </a:lnTo>
                    <a:lnTo>
                      <a:pt x="345" y="171"/>
                    </a:lnTo>
                    <a:lnTo>
                      <a:pt x="345" y="171"/>
                    </a:lnTo>
                    <a:lnTo>
                      <a:pt x="344" y="153"/>
                    </a:lnTo>
                    <a:lnTo>
                      <a:pt x="341" y="137"/>
                    </a:lnTo>
                    <a:lnTo>
                      <a:pt x="337" y="120"/>
                    </a:lnTo>
                    <a:lnTo>
                      <a:pt x="330" y="104"/>
                    </a:lnTo>
                    <a:lnTo>
                      <a:pt x="324" y="89"/>
                    </a:lnTo>
                    <a:lnTo>
                      <a:pt x="314" y="75"/>
                    </a:lnTo>
                    <a:lnTo>
                      <a:pt x="305" y="63"/>
                    </a:lnTo>
                    <a:lnTo>
                      <a:pt x="294" y="49"/>
                    </a:lnTo>
                    <a:lnTo>
                      <a:pt x="282" y="39"/>
                    </a:lnTo>
                    <a:lnTo>
                      <a:pt x="269" y="29"/>
                    </a:lnTo>
                    <a:lnTo>
                      <a:pt x="254" y="20"/>
                    </a:lnTo>
                    <a:lnTo>
                      <a:pt x="240" y="13"/>
                    </a:lnTo>
                    <a:lnTo>
                      <a:pt x="224" y="6"/>
                    </a:lnTo>
                    <a:lnTo>
                      <a:pt x="207" y="2"/>
                    </a:lnTo>
                    <a:lnTo>
                      <a:pt x="190" y="0"/>
                    </a:lnTo>
                    <a:lnTo>
                      <a:pt x="173" y="0"/>
                    </a:lnTo>
                    <a:lnTo>
                      <a:pt x="173" y="0"/>
                    </a:lnTo>
                    <a:close/>
                    <a:moveTo>
                      <a:pt x="173" y="244"/>
                    </a:moveTo>
                    <a:lnTo>
                      <a:pt x="173" y="244"/>
                    </a:lnTo>
                    <a:lnTo>
                      <a:pt x="158" y="242"/>
                    </a:lnTo>
                    <a:lnTo>
                      <a:pt x="143" y="238"/>
                    </a:lnTo>
                    <a:lnTo>
                      <a:pt x="131" y="231"/>
                    </a:lnTo>
                    <a:lnTo>
                      <a:pt x="121" y="223"/>
                    </a:lnTo>
                    <a:lnTo>
                      <a:pt x="113" y="212"/>
                    </a:lnTo>
                    <a:lnTo>
                      <a:pt x="106" y="199"/>
                    </a:lnTo>
                    <a:lnTo>
                      <a:pt x="101" y="186"/>
                    </a:lnTo>
                    <a:lnTo>
                      <a:pt x="99" y="171"/>
                    </a:lnTo>
                    <a:lnTo>
                      <a:pt x="99" y="171"/>
                    </a:lnTo>
                    <a:lnTo>
                      <a:pt x="101" y="156"/>
                    </a:lnTo>
                    <a:lnTo>
                      <a:pt x="105" y="143"/>
                    </a:lnTo>
                    <a:lnTo>
                      <a:pt x="113" y="131"/>
                    </a:lnTo>
                    <a:lnTo>
                      <a:pt x="121" y="120"/>
                    </a:lnTo>
                    <a:lnTo>
                      <a:pt x="131" y="111"/>
                    </a:lnTo>
                    <a:lnTo>
                      <a:pt x="143" y="104"/>
                    </a:lnTo>
                    <a:lnTo>
                      <a:pt x="158" y="100"/>
                    </a:lnTo>
                    <a:lnTo>
                      <a:pt x="173" y="99"/>
                    </a:lnTo>
                    <a:lnTo>
                      <a:pt x="173" y="99"/>
                    </a:lnTo>
                    <a:lnTo>
                      <a:pt x="187" y="100"/>
                    </a:lnTo>
                    <a:lnTo>
                      <a:pt x="201" y="104"/>
                    </a:lnTo>
                    <a:lnTo>
                      <a:pt x="213" y="111"/>
                    </a:lnTo>
                    <a:lnTo>
                      <a:pt x="224" y="120"/>
                    </a:lnTo>
                    <a:lnTo>
                      <a:pt x="233" y="131"/>
                    </a:lnTo>
                    <a:lnTo>
                      <a:pt x="240" y="143"/>
                    </a:lnTo>
                    <a:lnTo>
                      <a:pt x="244" y="156"/>
                    </a:lnTo>
                    <a:lnTo>
                      <a:pt x="245" y="171"/>
                    </a:lnTo>
                    <a:lnTo>
                      <a:pt x="245" y="171"/>
                    </a:lnTo>
                    <a:lnTo>
                      <a:pt x="244" y="186"/>
                    </a:lnTo>
                    <a:lnTo>
                      <a:pt x="240" y="199"/>
                    </a:lnTo>
                    <a:lnTo>
                      <a:pt x="233" y="212"/>
                    </a:lnTo>
                    <a:lnTo>
                      <a:pt x="224" y="223"/>
                    </a:lnTo>
                    <a:lnTo>
                      <a:pt x="213" y="231"/>
                    </a:lnTo>
                    <a:lnTo>
                      <a:pt x="201" y="238"/>
                    </a:lnTo>
                    <a:lnTo>
                      <a:pt x="187" y="242"/>
                    </a:lnTo>
                    <a:lnTo>
                      <a:pt x="173" y="244"/>
                    </a:lnTo>
                    <a:lnTo>
                      <a:pt x="173" y="244"/>
                    </a:ln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00" name="Freeform 96"/>
              <p:cNvSpPr>
                <a:spLocks noEditPoints="1"/>
              </p:cNvSpPr>
              <p:nvPr/>
            </p:nvSpPr>
            <p:spPr bwMode="auto">
              <a:xfrm>
                <a:off x="26353673" y="5217212"/>
                <a:ext cx="1436818" cy="453327"/>
              </a:xfrm>
              <a:custGeom>
                <a:avLst/>
                <a:gdLst>
                  <a:gd name="T0" fmla="*/ 1617 w 2244"/>
                  <a:gd name="T1" fmla="*/ 175 h 707"/>
                  <a:gd name="T2" fmla="*/ 1302 w 2244"/>
                  <a:gd name="T3" fmla="*/ 44 h 707"/>
                  <a:gd name="T4" fmla="*/ 1200 w 2244"/>
                  <a:gd name="T5" fmla="*/ 12 h 707"/>
                  <a:gd name="T6" fmla="*/ 1049 w 2244"/>
                  <a:gd name="T7" fmla="*/ 0 h 707"/>
                  <a:gd name="T8" fmla="*/ 743 w 2244"/>
                  <a:gd name="T9" fmla="*/ 11 h 707"/>
                  <a:gd name="T10" fmla="*/ 591 w 2244"/>
                  <a:gd name="T11" fmla="*/ 28 h 707"/>
                  <a:gd name="T12" fmla="*/ 296 w 2244"/>
                  <a:gd name="T13" fmla="*/ 166 h 707"/>
                  <a:gd name="T14" fmla="*/ 0 w 2244"/>
                  <a:gd name="T15" fmla="*/ 553 h 707"/>
                  <a:gd name="T16" fmla="*/ 8 w 2244"/>
                  <a:gd name="T17" fmla="*/ 707 h 707"/>
                  <a:gd name="T18" fmla="*/ 137 w 2244"/>
                  <a:gd name="T19" fmla="*/ 635 h 707"/>
                  <a:gd name="T20" fmla="*/ 161 w 2244"/>
                  <a:gd name="T21" fmla="*/ 556 h 707"/>
                  <a:gd name="T22" fmla="*/ 211 w 2244"/>
                  <a:gd name="T23" fmla="*/ 494 h 707"/>
                  <a:gd name="T24" fmla="*/ 282 w 2244"/>
                  <a:gd name="T25" fmla="*/ 456 h 707"/>
                  <a:gd name="T26" fmla="*/ 344 w 2244"/>
                  <a:gd name="T27" fmla="*/ 446 h 707"/>
                  <a:gd name="T28" fmla="*/ 425 w 2244"/>
                  <a:gd name="T29" fmla="*/ 464 h 707"/>
                  <a:gd name="T30" fmla="*/ 491 w 2244"/>
                  <a:gd name="T31" fmla="*/ 508 h 707"/>
                  <a:gd name="T32" fmla="*/ 536 w 2244"/>
                  <a:gd name="T33" fmla="*/ 575 h 707"/>
                  <a:gd name="T34" fmla="*/ 552 w 2244"/>
                  <a:gd name="T35" fmla="*/ 656 h 707"/>
                  <a:gd name="T36" fmla="*/ 1648 w 2244"/>
                  <a:gd name="T37" fmla="*/ 643 h 707"/>
                  <a:gd name="T38" fmla="*/ 1663 w 2244"/>
                  <a:gd name="T39" fmla="*/ 563 h 707"/>
                  <a:gd name="T40" fmla="*/ 1706 w 2244"/>
                  <a:gd name="T41" fmla="*/ 500 h 707"/>
                  <a:gd name="T42" fmla="*/ 1770 w 2244"/>
                  <a:gd name="T43" fmla="*/ 457 h 707"/>
                  <a:gd name="T44" fmla="*/ 1850 w 2244"/>
                  <a:gd name="T45" fmla="*/ 442 h 707"/>
                  <a:gd name="T46" fmla="*/ 1913 w 2244"/>
                  <a:gd name="T47" fmla="*/ 450 h 707"/>
                  <a:gd name="T48" fmla="*/ 1985 w 2244"/>
                  <a:gd name="T49" fmla="*/ 486 h 707"/>
                  <a:gd name="T50" fmla="*/ 2039 w 2244"/>
                  <a:gd name="T51" fmla="*/ 545 h 707"/>
                  <a:gd name="T52" fmla="*/ 2064 w 2244"/>
                  <a:gd name="T53" fmla="*/ 621 h 707"/>
                  <a:gd name="T54" fmla="*/ 2091 w 2244"/>
                  <a:gd name="T55" fmla="*/ 703 h 707"/>
                  <a:gd name="T56" fmla="*/ 2223 w 2244"/>
                  <a:gd name="T57" fmla="*/ 698 h 707"/>
                  <a:gd name="T58" fmla="*/ 2244 w 2244"/>
                  <a:gd name="T59" fmla="*/ 658 h 707"/>
                  <a:gd name="T60" fmla="*/ 2234 w 2244"/>
                  <a:gd name="T61" fmla="*/ 523 h 707"/>
                  <a:gd name="T62" fmla="*/ 2204 w 2244"/>
                  <a:gd name="T63" fmla="*/ 428 h 707"/>
                  <a:gd name="T64" fmla="*/ 2178 w 2244"/>
                  <a:gd name="T65" fmla="*/ 392 h 707"/>
                  <a:gd name="T66" fmla="*/ 2111 w 2244"/>
                  <a:gd name="T67" fmla="*/ 346 h 707"/>
                  <a:gd name="T68" fmla="*/ 2017 w 2244"/>
                  <a:gd name="T69" fmla="*/ 306 h 707"/>
                  <a:gd name="T70" fmla="*/ 1759 w 2244"/>
                  <a:gd name="T71" fmla="*/ 239 h 707"/>
                  <a:gd name="T72" fmla="*/ 588 w 2244"/>
                  <a:gd name="T73" fmla="*/ 251 h 707"/>
                  <a:gd name="T74" fmla="*/ 648 w 2244"/>
                  <a:gd name="T75" fmla="*/ 156 h 707"/>
                  <a:gd name="T76" fmla="*/ 691 w 2244"/>
                  <a:gd name="T77" fmla="*/ 114 h 707"/>
                  <a:gd name="T78" fmla="*/ 733 w 2244"/>
                  <a:gd name="T79" fmla="*/ 96 h 707"/>
                  <a:gd name="T80" fmla="*/ 848 w 2244"/>
                  <a:gd name="T81" fmla="*/ 82 h 707"/>
                  <a:gd name="T82" fmla="*/ 980 w 2244"/>
                  <a:gd name="T83" fmla="*/ 297 h 707"/>
                  <a:gd name="T84" fmla="*/ 1039 w 2244"/>
                  <a:gd name="T85" fmla="*/ 78 h 707"/>
                  <a:gd name="T86" fmla="*/ 1158 w 2244"/>
                  <a:gd name="T87" fmla="*/ 84 h 707"/>
                  <a:gd name="T88" fmla="*/ 1317 w 2244"/>
                  <a:gd name="T89" fmla="*/ 123 h 707"/>
                  <a:gd name="T90" fmla="*/ 1464 w 2244"/>
                  <a:gd name="T91" fmla="*/ 180 h 707"/>
                  <a:gd name="T92" fmla="*/ 1616 w 2244"/>
                  <a:gd name="T93" fmla="*/ 259 h 707"/>
                  <a:gd name="T94" fmla="*/ 1672 w 2244"/>
                  <a:gd name="T95" fmla="*/ 302 h 707"/>
                  <a:gd name="T96" fmla="*/ 1670 w 2244"/>
                  <a:gd name="T97" fmla="*/ 318 h 707"/>
                  <a:gd name="T98" fmla="*/ 1630 w 2244"/>
                  <a:gd name="T99" fmla="*/ 32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707">
                    <a:moveTo>
                      <a:pt x="1759" y="239"/>
                    </a:moveTo>
                    <a:lnTo>
                      <a:pt x="1759" y="239"/>
                    </a:lnTo>
                    <a:lnTo>
                      <a:pt x="1691" y="207"/>
                    </a:lnTo>
                    <a:lnTo>
                      <a:pt x="1617" y="175"/>
                    </a:lnTo>
                    <a:lnTo>
                      <a:pt x="1531" y="136"/>
                    </a:lnTo>
                    <a:lnTo>
                      <a:pt x="1437" y="96"/>
                    </a:lnTo>
                    <a:lnTo>
                      <a:pt x="1345" y="60"/>
                    </a:lnTo>
                    <a:lnTo>
                      <a:pt x="1302" y="44"/>
                    </a:lnTo>
                    <a:lnTo>
                      <a:pt x="1263" y="31"/>
                    </a:lnTo>
                    <a:lnTo>
                      <a:pt x="1229" y="20"/>
                    </a:lnTo>
                    <a:lnTo>
                      <a:pt x="1200" y="12"/>
                    </a:lnTo>
                    <a:lnTo>
                      <a:pt x="1200" y="12"/>
                    </a:lnTo>
                    <a:lnTo>
                      <a:pt x="1171" y="8"/>
                    </a:lnTo>
                    <a:lnTo>
                      <a:pt x="1136" y="4"/>
                    </a:lnTo>
                    <a:lnTo>
                      <a:pt x="1095" y="1"/>
                    </a:lnTo>
                    <a:lnTo>
                      <a:pt x="1049" y="0"/>
                    </a:lnTo>
                    <a:lnTo>
                      <a:pt x="1000" y="0"/>
                    </a:lnTo>
                    <a:lnTo>
                      <a:pt x="949" y="0"/>
                    </a:lnTo>
                    <a:lnTo>
                      <a:pt x="844" y="4"/>
                    </a:lnTo>
                    <a:lnTo>
                      <a:pt x="743" y="11"/>
                    </a:lnTo>
                    <a:lnTo>
                      <a:pt x="698" y="13"/>
                    </a:lnTo>
                    <a:lnTo>
                      <a:pt x="656" y="19"/>
                    </a:lnTo>
                    <a:lnTo>
                      <a:pt x="620" y="23"/>
                    </a:lnTo>
                    <a:lnTo>
                      <a:pt x="591" y="28"/>
                    </a:lnTo>
                    <a:lnTo>
                      <a:pt x="568" y="33"/>
                    </a:lnTo>
                    <a:lnTo>
                      <a:pt x="562" y="36"/>
                    </a:lnTo>
                    <a:lnTo>
                      <a:pt x="556" y="39"/>
                    </a:lnTo>
                    <a:lnTo>
                      <a:pt x="296" y="166"/>
                    </a:lnTo>
                    <a:lnTo>
                      <a:pt x="42" y="290"/>
                    </a:lnTo>
                    <a:lnTo>
                      <a:pt x="0" y="531"/>
                    </a:lnTo>
                    <a:lnTo>
                      <a:pt x="0" y="531"/>
                    </a:lnTo>
                    <a:lnTo>
                      <a:pt x="0" y="553"/>
                    </a:lnTo>
                    <a:lnTo>
                      <a:pt x="0" y="607"/>
                    </a:lnTo>
                    <a:lnTo>
                      <a:pt x="3" y="666"/>
                    </a:lnTo>
                    <a:lnTo>
                      <a:pt x="6" y="690"/>
                    </a:lnTo>
                    <a:lnTo>
                      <a:pt x="8" y="707"/>
                    </a:lnTo>
                    <a:lnTo>
                      <a:pt x="134" y="707"/>
                    </a:lnTo>
                    <a:lnTo>
                      <a:pt x="135" y="656"/>
                    </a:lnTo>
                    <a:lnTo>
                      <a:pt x="135" y="656"/>
                    </a:lnTo>
                    <a:lnTo>
                      <a:pt x="137" y="635"/>
                    </a:lnTo>
                    <a:lnTo>
                      <a:pt x="139" y="613"/>
                    </a:lnTo>
                    <a:lnTo>
                      <a:pt x="145" y="593"/>
                    </a:lnTo>
                    <a:lnTo>
                      <a:pt x="151" y="575"/>
                    </a:lnTo>
                    <a:lnTo>
                      <a:pt x="161" y="556"/>
                    </a:lnTo>
                    <a:lnTo>
                      <a:pt x="171" y="539"/>
                    </a:lnTo>
                    <a:lnTo>
                      <a:pt x="183" y="523"/>
                    </a:lnTo>
                    <a:lnTo>
                      <a:pt x="197" y="508"/>
                    </a:lnTo>
                    <a:lnTo>
                      <a:pt x="211" y="494"/>
                    </a:lnTo>
                    <a:lnTo>
                      <a:pt x="227" y="482"/>
                    </a:lnTo>
                    <a:lnTo>
                      <a:pt x="245" y="472"/>
                    </a:lnTo>
                    <a:lnTo>
                      <a:pt x="262" y="464"/>
                    </a:lnTo>
                    <a:lnTo>
                      <a:pt x="282" y="456"/>
                    </a:lnTo>
                    <a:lnTo>
                      <a:pt x="302" y="452"/>
                    </a:lnTo>
                    <a:lnTo>
                      <a:pt x="322" y="448"/>
                    </a:lnTo>
                    <a:lnTo>
                      <a:pt x="344" y="446"/>
                    </a:lnTo>
                    <a:lnTo>
                      <a:pt x="344" y="446"/>
                    </a:lnTo>
                    <a:lnTo>
                      <a:pt x="365" y="448"/>
                    </a:lnTo>
                    <a:lnTo>
                      <a:pt x="385" y="452"/>
                    </a:lnTo>
                    <a:lnTo>
                      <a:pt x="405" y="456"/>
                    </a:lnTo>
                    <a:lnTo>
                      <a:pt x="425" y="464"/>
                    </a:lnTo>
                    <a:lnTo>
                      <a:pt x="443" y="472"/>
                    </a:lnTo>
                    <a:lnTo>
                      <a:pt x="460" y="482"/>
                    </a:lnTo>
                    <a:lnTo>
                      <a:pt x="476" y="494"/>
                    </a:lnTo>
                    <a:lnTo>
                      <a:pt x="491" y="508"/>
                    </a:lnTo>
                    <a:lnTo>
                      <a:pt x="504" y="523"/>
                    </a:lnTo>
                    <a:lnTo>
                      <a:pt x="516" y="539"/>
                    </a:lnTo>
                    <a:lnTo>
                      <a:pt x="527" y="556"/>
                    </a:lnTo>
                    <a:lnTo>
                      <a:pt x="536" y="575"/>
                    </a:lnTo>
                    <a:lnTo>
                      <a:pt x="543" y="593"/>
                    </a:lnTo>
                    <a:lnTo>
                      <a:pt x="548" y="613"/>
                    </a:lnTo>
                    <a:lnTo>
                      <a:pt x="551" y="635"/>
                    </a:lnTo>
                    <a:lnTo>
                      <a:pt x="552" y="656"/>
                    </a:lnTo>
                    <a:lnTo>
                      <a:pt x="556" y="707"/>
                    </a:lnTo>
                    <a:lnTo>
                      <a:pt x="1647" y="707"/>
                    </a:lnTo>
                    <a:lnTo>
                      <a:pt x="1648" y="643"/>
                    </a:lnTo>
                    <a:lnTo>
                      <a:pt x="1648" y="643"/>
                    </a:lnTo>
                    <a:lnTo>
                      <a:pt x="1648" y="621"/>
                    </a:lnTo>
                    <a:lnTo>
                      <a:pt x="1652" y="601"/>
                    </a:lnTo>
                    <a:lnTo>
                      <a:pt x="1656" y="581"/>
                    </a:lnTo>
                    <a:lnTo>
                      <a:pt x="1663" y="563"/>
                    </a:lnTo>
                    <a:lnTo>
                      <a:pt x="1671" y="545"/>
                    </a:lnTo>
                    <a:lnTo>
                      <a:pt x="1682" y="528"/>
                    </a:lnTo>
                    <a:lnTo>
                      <a:pt x="1692" y="513"/>
                    </a:lnTo>
                    <a:lnTo>
                      <a:pt x="1706" y="500"/>
                    </a:lnTo>
                    <a:lnTo>
                      <a:pt x="1720" y="486"/>
                    </a:lnTo>
                    <a:lnTo>
                      <a:pt x="1735" y="476"/>
                    </a:lnTo>
                    <a:lnTo>
                      <a:pt x="1752" y="465"/>
                    </a:lnTo>
                    <a:lnTo>
                      <a:pt x="1770" y="457"/>
                    </a:lnTo>
                    <a:lnTo>
                      <a:pt x="1789" y="450"/>
                    </a:lnTo>
                    <a:lnTo>
                      <a:pt x="1809" y="446"/>
                    </a:lnTo>
                    <a:lnTo>
                      <a:pt x="1829" y="444"/>
                    </a:lnTo>
                    <a:lnTo>
                      <a:pt x="1850" y="442"/>
                    </a:lnTo>
                    <a:lnTo>
                      <a:pt x="1850" y="442"/>
                    </a:lnTo>
                    <a:lnTo>
                      <a:pt x="1871" y="444"/>
                    </a:lnTo>
                    <a:lnTo>
                      <a:pt x="1893" y="446"/>
                    </a:lnTo>
                    <a:lnTo>
                      <a:pt x="1913" y="450"/>
                    </a:lnTo>
                    <a:lnTo>
                      <a:pt x="1932" y="457"/>
                    </a:lnTo>
                    <a:lnTo>
                      <a:pt x="1950" y="465"/>
                    </a:lnTo>
                    <a:lnTo>
                      <a:pt x="1969" y="476"/>
                    </a:lnTo>
                    <a:lnTo>
                      <a:pt x="1985" y="486"/>
                    </a:lnTo>
                    <a:lnTo>
                      <a:pt x="2001" y="500"/>
                    </a:lnTo>
                    <a:lnTo>
                      <a:pt x="2014" y="513"/>
                    </a:lnTo>
                    <a:lnTo>
                      <a:pt x="2028" y="528"/>
                    </a:lnTo>
                    <a:lnTo>
                      <a:pt x="2039" y="545"/>
                    </a:lnTo>
                    <a:lnTo>
                      <a:pt x="2048" y="563"/>
                    </a:lnTo>
                    <a:lnTo>
                      <a:pt x="2055" y="581"/>
                    </a:lnTo>
                    <a:lnTo>
                      <a:pt x="2060" y="601"/>
                    </a:lnTo>
                    <a:lnTo>
                      <a:pt x="2064" y="621"/>
                    </a:lnTo>
                    <a:lnTo>
                      <a:pt x="2065" y="643"/>
                    </a:lnTo>
                    <a:lnTo>
                      <a:pt x="2069" y="702"/>
                    </a:lnTo>
                    <a:lnTo>
                      <a:pt x="2069" y="702"/>
                    </a:lnTo>
                    <a:lnTo>
                      <a:pt x="2091" y="703"/>
                    </a:lnTo>
                    <a:lnTo>
                      <a:pt x="2140" y="703"/>
                    </a:lnTo>
                    <a:lnTo>
                      <a:pt x="2169" y="703"/>
                    </a:lnTo>
                    <a:lnTo>
                      <a:pt x="2198" y="702"/>
                    </a:lnTo>
                    <a:lnTo>
                      <a:pt x="2223" y="698"/>
                    </a:lnTo>
                    <a:lnTo>
                      <a:pt x="2234" y="696"/>
                    </a:lnTo>
                    <a:lnTo>
                      <a:pt x="2243" y="694"/>
                    </a:lnTo>
                    <a:lnTo>
                      <a:pt x="2243" y="694"/>
                    </a:lnTo>
                    <a:lnTo>
                      <a:pt x="2244" y="658"/>
                    </a:lnTo>
                    <a:lnTo>
                      <a:pt x="2243" y="619"/>
                    </a:lnTo>
                    <a:lnTo>
                      <a:pt x="2240" y="573"/>
                    </a:lnTo>
                    <a:lnTo>
                      <a:pt x="2238" y="548"/>
                    </a:lnTo>
                    <a:lnTo>
                      <a:pt x="2234" y="523"/>
                    </a:lnTo>
                    <a:lnTo>
                      <a:pt x="2228" y="497"/>
                    </a:lnTo>
                    <a:lnTo>
                      <a:pt x="2222" y="473"/>
                    </a:lnTo>
                    <a:lnTo>
                      <a:pt x="2214" y="449"/>
                    </a:lnTo>
                    <a:lnTo>
                      <a:pt x="2204" y="428"/>
                    </a:lnTo>
                    <a:lnTo>
                      <a:pt x="2192" y="409"/>
                    </a:lnTo>
                    <a:lnTo>
                      <a:pt x="2186" y="400"/>
                    </a:lnTo>
                    <a:lnTo>
                      <a:pt x="2178" y="392"/>
                    </a:lnTo>
                    <a:lnTo>
                      <a:pt x="2178" y="392"/>
                    </a:lnTo>
                    <a:lnTo>
                      <a:pt x="2164" y="380"/>
                    </a:lnTo>
                    <a:lnTo>
                      <a:pt x="2148" y="368"/>
                    </a:lnTo>
                    <a:lnTo>
                      <a:pt x="2129" y="357"/>
                    </a:lnTo>
                    <a:lnTo>
                      <a:pt x="2111" y="346"/>
                    </a:lnTo>
                    <a:lnTo>
                      <a:pt x="2089" y="335"/>
                    </a:lnTo>
                    <a:lnTo>
                      <a:pt x="2068" y="325"/>
                    </a:lnTo>
                    <a:lnTo>
                      <a:pt x="2044" y="315"/>
                    </a:lnTo>
                    <a:lnTo>
                      <a:pt x="2017" y="306"/>
                    </a:lnTo>
                    <a:lnTo>
                      <a:pt x="1962" y="289"/>
                    </a:lnTo>
                    <a:lnTo>
                      <a:pt x="1900" y="271"/>
                    </a:lnTo>
                    <a:lnTo>
                      <a:pt x="1833" y="255"/>
                    </a:lnTo>
                    <a:lnTo>
                      <a:pt x="1759" y="239"/>
                    </a:lnTo>
                    <a:lnTo>
                      <a:pt x="1759" y="239"/>
                    </a:lnTo>
                    <a:close/>
                    <a:moveTo>
                      <a:pt x="579" y="270"/>
                    </a:moveTo>
                    <a:lnTo>
                      <a:pt x="579" y="270"/>
                    </a:lnTo>
                    <a:lnTo>
                      <a:pt x="588" y="251"/>
                    </a:lnTo>
                    <a:lnTo>
                      <a:pt x="599" y="231"/>
                    </a:lnTo>
                    <a:lnTo>
                      <a:pt x="614" y="207"/>
                    </a:lnTo>
                    <a:lnTo>
                      <a:pt x="630" y="182"/>
                    </a:lnTo>
                    <a:lnTo>
                      <a:pt x="648" y="156"/>
                    </a:lnTo>
                    <a:lnTo>
                      <a:pt x="659" y="144"/>
                    </a:lnTo>
                    <a:lnTo>
                      <a:pt x="668" y="132"/>
                    </a:lnTo>
                    <a:lnTo>
                      <a:pt x="679" y="123"/>
                    </a:lnTo>
                    <a:lnTo>
                      <a:pt x="691" y="114"/>
                    </a:lnTo>
                    <a:lnTo>
                      <a:pt x="691" y="114"/>
                    </a:lnTo>
                    <a:lnTo>
                      <a:pt x="701" y="107"/>
                    </a:lnTo>
                    <a:lnTo>
                      <a:pt x="715" y="102"/>
                    </a:lnTo>
                    <a:lnTo>
                      <a:pt x="733" y="96"/>
                    </a:lnTo>
                    <a:lnTo>
                      <a:pt x="753" y="92"/>
                    </a:lnTo>
                    <a:lnTo>
                      <a:pt x="775" y="90"/>
                    </a:lnTo>
                    <a:lnTo>
                      <a:pt x="798" y="86"/>
                    </a:lnTo>
                    <a:lnTo>
                      <a:pt x="848" y="82"/>
                    </a:lnTo>
                    <a:lnTo>
                      <a:pt x="894" y="79"/>
                    </a:lnTo>
                    <a:lnTo>
                      <a:pt x="934" y="78"/>
                    </a:lnTo>
                    <a:lnTo>
                      <a:pt x="972" y="78"/>
                    </a:lnTo>
                    <a:lnTo>
                      <a:pt x="980" y="297"/>
                    </a:lnTo>
                    <a:lnTo>
                      <a:pt x="579" y="270"/>
                    </a:lnTo>
                    <a:close/>
                    <a:moveTo>
                      <a:pt x="1609" y="322"/>
                    </a:moveTo>
                    <a:lnTo>
                      <a:pt x="1052" y="299"/>
                    </a:lnTo>
                    <a:lnTo>
                      <a:pt x="1039" y="78"/>
                    </a:lnTo>
                    <a:lnTo>
                      <a:pt x="1039" y="78"/>
                    </a:lnTo>
                    <a:lnTo>
                      <a:pt x="1079" y="78"/>
                    </a:lnTo>
                    <a:lnTo>
                      <a:pt x="1118" y="80"/>
                    </a:lnTo>
                    <a:lnTo>
                      <a:pt x="1158" y="84"/>
                    </a:lnTo>
                    <a:lnTo>
                      <a:pt x="1198" y="91"/>
                    </a:lnTo>
                    <a:lnTo>
                      <a:pt x="1238" y="100"/>
                    </a:lnTo>
                    <a:lnTo>
                      <a:pt x="1277" y="111"/>
                    </a:lnTo>
                    <a:lnTo>
                      <a:pt x="1317" y="123"/>
                    </a:lnTo>
                    <a:lnTo>
                      <a:pt x="1354" y="136"/>
                    </a:lnTo>
                    <a:lnTo>
                      <a:pt x="1392" y="150"/>
                    </a:lnTo>
                    <a:lnTo>
                      <a:pt x="1429" y="164"/>
                    </a:lnTo>
                    <a:lnTo>
                      <a:pt x="1464" y="180"/>
                    </a:lnTo>
                    <a:lnTo>
                      <a:pt x="1499" y="196"/>
                    </a:lnTo>
                    <a:lnTo>
                      <a:pt x="1561" y="229"/>
                    </a:lnTo>
                    <a:lnTo>
                      <a:pt x="1616" y="259"/>
                    </a:lnTo>
                    <a:lnTo>
                      <a:pt x="1616" y="259"/>
                    </a:lnTo>
                    <a:lnTo>
                      <a:pt x="1639" y="273"/>
                    </a:lnTo>
                    <a:lnTo>
                      <a:pt x="1655" y="285"/>
                    </a:lnTo>
                    <a:lnTo>
                      <a:pt x="1666" y="294"/>
                    </a:lnTo>
                    <a:lnTo>
                      <a:pt x="1672" y="302"/>
                    </a:lnTo>
                    <a:lnTo>
                      <a:pt x="1675" y="309"/>
                    </a:lnTo>
                    <a:lnTo>
                      <a:pt x="1675" y="311"/>
                    </a:lnTo>
                    <a:lnTo>
                      <a:pt x="1674" y="314"/>
                    </a:lnTo>
                    <a:lnTo>
                      <a:pt x="1670" y="318"/>
                    </a:lnTo>
                    <a:lnTo>
                      <a:pt x="1664" y="321"/>
                    </a:lnTo>
                    <a:lnTo>
                      <a:pt x="1656" y="322"/>
                    </a:lnTo>
                    <a:lnTo>
                      <a:pt x="1647" y="323"/>
                    </a:lnTo>
                    <a:lnTo>
                      <a:pt x="1630" y="323"/>
                    </a:lnTo>
                    <a:lnTo>
                      <a:pt x="1609" y="322"/>
                    </a:lnTo>
                    <a:lnTo>
                      <a:pt x="1609" y="322"/>
                    </a:lnTo>
                    <a:close/>
                  </a:path>
                </a:pathLst>
              </a:custGeom>
              <a:solidFill>
                <a:srgbClr val="4668C5"/>
              </a:solid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186521"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1836" b="0" i="0" u="none" strike="noStrike" kern="0" cap="none" spc="-51"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101" name="Group 100"/>
          <p:cNvGrpSpPr/>
          <p:nvPr/>
        </p:nvGrpSpPr>
        <p:grpSpPr>
          <a:xfrm>
            <a:off x="1313105" y="4008176"/>
            <a:ext cx="937732" cy="346007"/>
            <a:chOff x="7057891" y="4732012"/>
            <a:chExt cx="1436818" cy="530161"/>
          </a:xfrm>
        </p:grpSpPr>
        <p:sp>
          <p:nvSpPr>
            <p:cNvPr id="102" name="Rectangle 1235"/>
            <p:cNvSpPr/>
            <p:nvPr/>
          </p:nvSpPr>
          <p:spPr bwMode="auto">
            <a:xfrm>
              <a:off x="7360767" y="4756776"/>
              <a:ext cx="911364" cy="194233"/>
            </a:xfrm>
            <a:custGeom>
              <a:avLst/>
              <a:gdLst>
                <a:gd name="connsiteX0" fmla="*/ 0 w 841562"/>
                <a:gd name="connsiteY0" fmla="*/ 0 h 194233"/>
                <a:gd name="connsiteX1" fmla="*/ 841562 w 841562"/>
                <a:gd name="connsiteY1" fmla="*/ 0 h 194233"/>
                <a:gd name="connsiteX2" fmla="*/ 841562 w 841562"/>
                <a:gd name="connsiteY2" fmla="*/ 194233 h 194233"/>
                <a:gd name="connsiteX3" fmla="*/ 0 w 841562"/>
                <a:gd name="connsiteY3" fmla="*/ 194233 h 194233"/>
                <a:gd name="connsiteX4" fmla="*/ 0 w 841562"/>
                <a:gd name="connsiteY4" fmla="*/ 0 h 194233"/>
                <a:gd name="connsiteX0" fmla="*/ 0 w 841562"/>
                <a:gd name="connsiteY0" fmla="*/ 0 h 194233"/>
                <a:gd name="connsiteX1" fmla="*/ 429733 w 841562"/>
                <a:gd name="connsiteY1" fmla="*/ 0 h 194233"/>
                <a:gd name="connsiteX2" fmla="*/ 841562 w 841562"/>
                <a:gd name="connsiteY2" fmla="*/ 194233 h 194233"/>
                <a:gd name="connsiteX3" fmla="*/ 0 w 841562"/>
                <a:gd name="connsiteY3" fmla="*/ 194233 h 194233"/>
                <a:gd name="connsiteX4" fmla="*/ 0 w 841562"/>
                <a:gd name="connsiteY4" fmla="*/ 0 h 194233"/>
                <a:gd name="connsiteX0" fmla="*/ 0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0 w 911364"/>
                <a:gd name="connsiteY4" fmla="*/ 0 h 194233"/>
                <a:gd name="connsiteX0" fmla="*/ 48861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48861 w 911364"/>
                <a:gd name="connsiteY4" fmla="*/ 0 h 194233"/>
                <a:gd name="connsiteX0" fmla="*/ 76781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76781 w 911364"/>
                <a:gd name="connsiteY4" fmla="*/ 0 h 19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64" h="194233">
                  <a:moveTo>
                    <a:pt x="76781" y="0"/>
                  </a:moveTo>
                  <a:lnTo>
                    <a:pt x="429733" y="0"/>
                  </a:lnTo>
                  <a:lnTo>
                    <a:pt x="911364" y="194233"/>
                  </a:lnTo>
                  <a:lnTo>
                    <a:pt x="0" y="194233"/>
                  </a:lnTo>
                  <a:lnTo>
                    <a:pt x="76781" y="0"/>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nvGrpSpPr>
            <p:cNvPr id="103" name="Group 102"/>
            <p:cNvGrpSpPr/>
            <p:nvPr/>
          </p:nvGrpSpPr>
          <p:grpSpPr>
            <a:xfrm>
              <a:off x="7057891" y="4732012"/>
              <a:ext cx="1436818" cy="530161"/>
              <a:chOff x="26353673" y="5217212"/>
              <a:chExt cx="1436818" cy="530161"/>
            </a:xfrm>
          </p:grpSpPr>
          <p:sp>
            <p:nvSpPr>
              <p:cNvPr id="104" name="Freeform 94"/>
              <p:cNvSpPr>
                <a:spLocks noEditPoints="1"/>
              </p:cNvSpPr>
              <p:nvPr/>
            </p:nvSpPr>
            <p:spPr bwMode="auto">
              <a:xfrm>
                <a:off x="26463166" y="5526472"/>
                <a:ext cx="220901" cy="220901"/>
              </a:xfrm>
              <a:custGeom>
                <a:avLst/>
                <a:gdLst>
                  <a:gd name="T0" fmla="*/ 173 w 345"/>
                  <a:gd name="T1" fmla="*/ 0 h 343"/>
                  <a:gd name="T2" fmla="*/ 138 w 345"/>
                  <a:gd name="T3" fmla="*/ 2 h 343"/>
                  <a:gd name="T4" fmla="*/ 106 w 345"/>
                  <a:gd name="T5" fmla="*/ 13 h 343"/>
                  <a:gd name="T6" fmla="*/ 76 w 345"/>
                  <a:gd name="T7" fmla="*/ 29 h 343"/>
                  <a:gd name="T8" fmla="*/ 51 w 345"/>
                  <a:gd name="T9" fmla="*/ 49 h 343"/>
                  <a:gd name="T10" fmla="*/ 30 w 345"/>
                  <a:gd name="T11" fmla="*/ 75 h 343"/>
                  <a:gd name="T12" fmla="*/ 14 w 345"/>
                  <a:gd name="T13" fmla="*/ 104 h 343"/>
                  <a:gd name="T14" fmla="*/ 4 w 345"/>
                  <a:gd name="T15" fmla="*/ 137 h 343"/>
                  <a:gd name="T16" fmla="*/ 0 w 345"/>
                  <a:gd name="T17" fmla="*/ 172 h 343"/>
                  <a:gd name="T18" fmla="*/ 2 w 345"/>
                  <a:gd name="T19" fmla="*/ 190 h 343"/>
                  <a:gd name="T20" fmla="*/ 8 w 345"/>
                  <a:gd name="T21" fmla="*/ 223 h 343"/>
                  <a:gd name="T22" fmla="*/ 22 w 345"/>
                  <a:gd name="T23" fmla="*/ 254 h 343"/>
                  <a:gd name="T24" fmla="*/ 39 w 345"/>
                  <a:gd name="T25" fmla="*/ 280 h 343"/>
                  <a:gd name="T26" fmla="*/ 63 w 345"/>
                  <a:gd name="T27" fmla="*/ 305 h 343"/>
                  <a:gd name="T28" fmla="*/ 91 w 345"/>
                  <a:gd name="T29" fmla="*/ 323 h 343"/>
                  <a:gd name="T30" fmla="*/ 122 w 345"/>
                  <a:gd name="T31" fmla="*/ 337 h 343"/>
                  <a:gd name="T32" fmla="*/ 155 w 345"/>
                  <a:gd name="T33" fmla="*/ 343 h 343"/>
                  <a:gd name="T34" fmla="*/ 173 w 345"/>
                  <a:gd name="T35" fmla="*/ 343 h 343"/>
                  <a:gd name="T36" fmla="*/ 207 w 345"/>
                  <a:gd name="T37" fmla="*/ 341 h 343"/>
                  <a:gd name="T38" fmla="*/ 240 w 345"/>
                  <a:gd name="T39" fmla="*/ 330 h 343"/>
                  <a:gd name="T40" fmla="*/ 269 w 345"/>
                  <a:gd name="T41" fmla="*/ 314 h 343"/>
                  <a:gd name="T42" fmla="*/ 294 w 345"/>
                  <a:gd name="T43" fmla="*/ 294 h 343"/>
                  <a:gd name="T44" fmla="*/ 316 w 345"/>
                  <a:gd name="T45" fmla="*/ 268 h 343"/>
                  <a:gd name="T46" fmla="*/ 332 w 345"/>
                  <a:gd name="T47" fmla="*/ 239 h 343"/>
                  <a:gd name="T48" fmla="*/ 341 w 345"/>
                  <a:gd name="T49" fmla="*/ 206 h 343"/>
                  <a:gd name="T50" fmla="*/ 345 w 345"/>
                  <a:gd name="T51" fmla="*/ 172 h 343"/>
                  <a:gd name="T52" fmla="*/ 344 w 345"/>
                  <a:gd name="T53" fmla="*/ 153 h 343"/>
                  <a:gd name="T54" fmla="*/ 337 w 345"/>
                  <a:gd name="T55" fmla="*/ 120 h 343"/>
                  <a:gd name="T56" fmla="*/ 324 w 345"/>
                  <a:gd name="T57" fmla="*/ 89 h 343"/>
                  <a:gd name="T58" fmla="*/ 305 w 345"/>
                  <a:gd name="T59" fmla="*/ 63 h 343"/>
                  <a:gd name="T60" fmla="*/ 282 w 345"/>
                  <a:gd name="T61" fmla="*/ 39 h 343"/>
                  <a:gd name="T62" fmla="*/ 254 w 345"/>
                  <a:gd name="T63" fmla="*/ 20 h 343"/>
                  <a:gd name="T64" fmla="*/ 223 w 345"/>
                  <a:gd name="T65" fmla="*/ 6 h 343"/>
                  <a:gd name="T66" fmla="*/ 190 w 345"/>
                  <a:gd name="T67" fmla="*/ 0 h 343"/>
                  <a:gd name="T68" fmla="*/ 173 w 345"/>
                  <a:gd name="T69" fmla="*/ 0 h 343"/>
                  <a:gd name="T70" fmla="*/ 173 w 345"/>
                  <a:gd name="T71" fmla="*/ 244 h 343"/>
                  <a:gd name="T72" fmla="*/ 145 w 345"/>
                  <a:gd name="T73" fmla="*/ 238 h 343"/>
                  <a:gd name="T74" fmla="*/ 121 w 345"/>
                  <a:gd name="T75" fmla="*/ 223 h 343"/>
                  <a:gd name="T76" fmla="*/ 106 w 345"/>
                  <a:gd name="T77" fmla="*/ 199 h 343"/>
                  <a:gd name="T78" fmla="*/ 101 w 345"/>
                  <a:gd name="T79" fmla="*/ 171 h 343"/>
                  <a:gd name="T80" fmla="*/ 102 w 345"/>
                  <a:gd name="T81" fmla="*/ 156 h 343"/>
                  <a:gd name="T82" fmla="*/ 113 w 345"/>
                  <a:gd name="T83" fmla="*/ 131 h 343"/>
                  <a:gd name="T84" fmla="*/ 133 w 345"/>
                  <a:gd name="T85" fmla="*/ 111 h 343"/>
                  <a:gd name="T86" fmla="*/ 158 w 345"/>
                  <a:gd name="T87" fmla="*/ 100 h 343"/>
                  <a:gd name="T88" fmla="*/ 173 w 345"/>
                  <a:gd name="T89" fmla="*/ 99 h 343"/>
                  <a:gd name="T90" fmla="*/ 201 w 345"/>
                  <a:gd name="T91" fmla="*/ 104 h 343"/>
                  <a:gd name="T92" fmla="*/ 223 w 345"/>
                  <a:gd name="T93" fmla="*/ 120 h 343"/>
                  <a:gd name="T94" fmla="*/ 240 w 345"/>
                  <a:gd name="T95" fmla="*/ 143 h 343"/>
                  <a:gd name="T96" fmla="*/ 245 w 345"/>
                  <a:gd name="T97" fmla="*/ 171 h 343"/>
                  <a:gd name="T98" fmla="*/ 244 w 345"/>
                  <a:gd name="T99" fmla="*/ 186 h 343"/>
                  <a:gd name="T100" fmla="*/ 233 w 345"/>
                  <a:gd name="T101" fmla="*/ 212 h 343"/>
                  <a:gd name="T102" fmla="*/ 213 w 345"/>
                  <a:gd name="T103" fmla="*/ 231 h 343"/>
                  <a:gd name="T104" fmla="*/ 187 w 345"/>
                  <a:gd name="T105" fmla="*/ 242 h 343"/>
                  <a:gd name="T106" fmla="*/ 173 w 345"/>
                  <a:gd name="T107" fmla="*/ 24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43">
                    <a:moveTo>
                      <a:pt x="173" y="0"/>
                    </a:moveTo>
                    <a:lnTo>
                      <a:pt x="173" y="0"/>
                    </a:lnTo>
                    <a:lnTo>
                      <a:pt x="155" y="0"/>
                    </a:lnTo>
                    <a:lnTo>
                      <a:pt x="138" y="2"/>
                    </a:lnTo>
                    <a:lnTo>
                      <a:pt x="122" y="6"/>
                    </a:lnTo>
                    <a:lnTo>
                      <a:pt x="106" y="13"/>
                    </a:lnTo>
                    <a:lnTo>
                      <a:pt x="91" y="20"/>
                    </a:lnTo>
                    <a:lnTo>
                      <a:pt x="76" y="29"/>
                    </a:lnTo>
                    <a:lnTo>
                      <a:pt x="63" y="39"/>
                    </a:lnTo>
                    <a:lnTo>
                      <a:pt x="51" y="49"/>
                    </a:lnTo>
                    <a:lnTo>
                      <a:pt x="39" y="63"/>
                    </a:lnTo>
                    <a:lnTo>
                      <a:pt x="30" y="75"/>
                    </a:lnTo>
                    <a:lnTo>
                      <a:pt x="22" y="89"/>
                    </a:lnTo>
                    <a:lnTo>
                      <a:pt x="14" y="104"/>
                    </a:lnTo>
                    <a:lnTo>
                      <a:pt x="8" y="120"/>
                    </a:lnTo>
                    <a:lnTo>
                      <a:pt x="4" y="137"/>
                    </a:lnTo>
                    <a:lnTo>
                      <a:pt x="2" y="153"/>
                    </a:lnTo>
                    <a:lnTo>
                      <a:pt x="0" y="172"/>
                    </a:lnTo>
                    <a:lnTo>
                      <a:pt x="0" y="172"/>
                    </a:lnTo>
                    <a:lnTo>
                      <a:pt x="2" y="190"/>
                    </a:lnTo>
                    <a:lnTo>
                      <a:pt x="4" y="206"/>
                    </a:lnTo>
                    <a:lnTo>
                      <a:pt x="8" y="223"/>
                    </a:lnTo>
                    <a:lnTo>
                      <a:pt x="14" y="239"/>
                    </a:lnTo>
                    <a:lnTo>
                      <a:pt x="22" y="254"/>
                    </a:lnTo>
                    <a:lnTo>
                      <a:pt x="30" y="268"/>
                    </a:lnTo>
                    <a:lnTo>
                      <a:pt x="39" y="280"/>
                    </a:lnTo>
                    <a:lnTo>
                      <a:pt x="51" y="294"/>
                    </a:lnTo>
                    <a:lnTo>
                      <a:pt x="63" y="305"/>
                    </a:lnTo>
                    <a:lnTo>
                      <a:pt x="76" y="314"/>
                    </a:lnTo>
                    <a:lnTo>
                      <a:pt x="91" y="323"/>
                    </a:lnTo>
                    <a:lnTo>
                      <a:pt x="106" y="330"/>
                    </a:lnTo>
                    <a:lnTo>
                      <a:pt x="122" y="337"/>
                    </a:lnTo>
                    <a:lnTo>
                      <a:pt x="138" y="341"/>
                    </a:lnTo>
                    <a:lnTo>
                      <a:pt x="155" y="343"/>
                    </a:lnTo>
                    <a:lnTo>
                      <a:pt x="173" y="343"/>
                    </a:lnTo>
                    <a:lnTo>
                      <a:pt x="173" y="343"/>
                    </a:lnTo>
                    <a:lnTo>
                      <a:pt x="190" y="343"/>
                    </a:lnTo>
                    <a:lnTo>
                      <a:pt x="207" y="341"/>
                    </a:lnTo>
                    <a:lnTo>
                      <a:pt x="223" y="337"/>
                    </a:lnTo>
                    <a:lnTo>
                      <a:pt x="240" y="330"/>
                    </a:lnTo>
                    <a:lnTo>
                      <a:pt x="254" y="323"/>
                    </a:lnTo>
                    <a:lnTo>
                      <a:pt x="269" y="314"/>
                    </a:lnTo>
                    <a:lnTo>
                      <a:pt x="282" y="305"/>
                    </a:lnTo>
                    <a:lnTo>
                      <a:pt x="294" y="294"/>
                    </a:lnTo>
                    <a:lnTo>
                      <a:pt x="305" y="280"/>
                    </a:lnTo>
                    <a:lnTo>
                      <a:pt x="316" y="268"/>
                    </a:lnTo>
                    <a:lnTo>
                      <a:pt x="324" y="254"/>
                    </a:lnTo>
                    <a:lnTo>
                      <a:pt x="332" y="239"/>
                    </a:lnTo>
                    <a:lnTo>
                      <a:pt x="337" y="223"/>
                    </a:lnTo>
                    <a:lnTo>
                      <a:pt x="341" y="206"/>
                    </a:lnTo>
                    <a:lnTo>
                      <a:pt x="344" y="190"/>
                    </a:lnTo>
                    <a:lnTo>
                      <a:pt x="345" y="172"/>
                    </a:lnTo>
                    <a:lnTo>
                      <a:pt x="345" y="172"/>
                    </a:lnTo>
                    <a:lnTo>
                      <a:pt x="344" y="153"/>
                    </a:lnTo>
                    <a:lnTo>
                      <a:pt x="341" y="137"/>
                    </a:lnTo>
                    <a:lnTo>
                      <a:pt x="337" y="120"/>
                    </a:lnTo>
                    <a:lnTo>
                      <a:pt x="332" y="104"/>
                    </a:lnTo>
                    <a:lnTo>
                      <a:pt x="324" y="89"/>
                    </a:lnTo>
                    <a:lnTo>
                      <a:pt x="316" y="75"/>
                    </a:lnTo>
                    <a:lnTo>
                      <a:pt x="305" y="63"/>
                    </a:lnTo>
                    <a:lnTo>
                      <a:pt x="294" y="49"/>
                    </a:lnTo>
                    <a:lnTo>
                      <a:pt x="282" y="39"/>
                    </a:lnTo>
                    <a:lnTo>
                      <a:pt x="269" y="29"/>
                    </a:lnTo>
                    <a:lnTo>
                      <a:pt x="254" y="20"/>
                    </a:lnTo>
                    <a:lnTo>
                      <a:pt x="240" y="13"/>
                    </a:lnTo>
                    <a:lnTo>
                      <a:pt x="223" y="6"/>
                    </a:lnTo>
                    <a:lnTo>
                      <a:pt x="207" y="2"/>
                    </a:lnTo>
                    <a:lnTo>
                      <a:pt x="190" y="0"/>
                    </a:lnTo>
                    <a:lnTo>
                      <a:pt x="173" y="0"/>
                    </a:lnTo>
                    <a:lnTo>
                      <a:pt x="173" y="0"/>
                    </a:lnTo>
                    <a:close/>
                    <a:moveTo>
                      <a:pt x="173" y="244"/>
                    </a:moveTo>
                    <a:lnTo>
                      <a:pt x="173" y="244"/>
                    </a:lnTo>
                    <a:lnTo>
                      <a:pt x="158" y="242"/>
                    </a:lnTo>
                    <a:lnTo>
                      <a:pt x="145" y="238"/>
                    </a:lnTo>
                    <a:lnTo>
                      <a:pt x="133" y="231"/>
                    </a:lnTo>
                    <a:lnTo>
                      <a:pt x="121" y="223"/>
                    </a:lnTo>
                    <a:lnTo>
                      <a:pt x="113" y="212"/>
                    </a:lnTo>
                    <a:lnTo>
                      <a:pt x="106" y="199"/>
                    </a:lnTo>
                    <a:lnTo>
                      <a:pt x="102" y="186"/>
                    </a:lnTo>
                    <a:lnTo>
                      <a:pt x="101" y="171"/>
                    </a:lnTo>
                    <a:lnTo>
                      <a:pt x="101" y="171"/>
                    </a:lnTo>
                    <a:lnTo>
                      <a:pt x="102" y="156"/>
                    </a:lnTo>
                    <a:lnTo>
                      <a:pt x="106" y="143"/>
                    </a:lnTo>
                    <a:lnTo>
                      <a:pt x="113" y="131"/>
                    </a:lnTo>
                    <a:lnTo>
                      <a:pt x="121" y="120"/>
                    </a:lnTo>
                    <a:lnTo>
                      <a:pt x="133" y="111"/>
                    </a:lnTo>
                    <a:lnTo>
                      <a:pt x="145" y="104"/>
                    </a:lnTo>
                    <a:lnTo>
                      <a:pt x="158" y="100"/>
                    </a:lnTo>
                    <a:lnTo>
                      <a:pt x="173" y="99"/>
                    </a:lnTo>
                    <a:lnTo>
                      <a:pt x="173" y="99"/>
                    </a:lnTo>
                    <a:lnTo>
                      <a:pt x="187" y="100"/>
                    </a:lnTo>
                    <a:lnTo>
                      <a:pt x="201" y="104"/>
                    </a:lnTo>
                    <a:lnTo>
                      <a:pt x="213" y="111"/>
                    </a:lnTo>
                    <a:lnTo>
                      <a:pt x="223" y="120"/>
                    </a:lnTo>
                    <a:lnTo>
                      <a:pt x="233" y="131"/>
                    </a:lnTo>
                    <a:lnTo>
                      <a:pt x="240" y="143"/>
                    </a:lnTo>
                    <a:lnTo>
                      <a:pt x="244" y="156"/>
                    </a:lnTo>
                    <a:lnTo>
                      <a:pt x="245" y="171"/>
                    </a:lnTo>
                    <a:lnTo>
                      <a:pt x="245" y="171"/>
                    </a:lnTo>
                    <a:lnTo>
                      <a:pt x="244" y="186"/>
                    </a:lnTo>
                    <a:lnTo>
                      <a:pt x="240" y="199"/>
                    </a:lnTo>
                    <a:lnTo>
                      <a:pt x="233" y="212"/>
                    </a:lnTo>
                    <a:lnTo>
                      <a:pt x="223" y="223"/>
                    </a:lnTo>
                    <a:lnTo>
                      <a:pt x="213" y="231"/>
                    </a:lnTo>
                    <a:lnTo>
                      <a:pt x="201" y="238"/>
                    </a:lnTo>
                    <a:lnTo>
                      <a:pt x="187" y="242"/>
                    </a:lnTo>
                    <a:lnTo>
                      <a:pt x="173" y="244"/>
                    </a:lnTo>
                    <a:lnTo>
                      <a:pt x="173" y="244"/>
                    </a:ln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05" name="Freeform 95"/>
              <p:cNvSpPr>
                <a:spLocks noEditPoints="1"/>
              </p:cNvSpPr>
              <p:nvPr/>
            </p:nvSpPr>
            <p:spPr bwMode="auto">
              <a:xfrm>
                <a:off x="27433211" y="5526472"/>
                <a:ext cx="220901" cy="220901"/>
              </a:xfrm>
              <a:custGeom>
                <a:avLst/>
                <a:gdLst>
                  <a:gd name="T0" fmla="*/ 173 w 345"/>
                  <a:gd name="T1" fmla="*/ 0 h 343"/>
                  <a:gd name="T2" fmla="*/ 138 w 345"/>
                  <a:gd name="T3" fmla="*/ 2 h 343"/>
                  <a:gd name="T4" fmla="*/ 105 w 345"/>
                  <a:gd name="T5" fmla="*/ 13 h 343"/>
                  <a:gd name="T6" fmla="*/ 76 w 345"/>
                  <a:gd name="T7" fmla="*/ 29 h 343"/>
                  <a:gd name="T8" fmla="*/ 50 w 345"/>
                  <a:gd name="T9" fmla="*/ 49 h 343"/>
                  <a:gd name="T10" fmla="*/ 30 w 345"/>
                  <a:gd name="T11" fmla="*/ 75 h 343"/>
                  <a:gd name="T12" fmla="*/ 14 w 345"/>
                  <a:gd name="T13" fmla="*/ 104 h 343"/>
                  <a:gd name="T14" fmla="*/ 3 w 345"/>
                  <a:gd name="T15" fmla="*/ 137 h 343"/>
                  <a:gd name="T16" fmla="*/ 0 w 345"/>
                  <a:gd name="T17" fmla="*/ 171 h 343"/>
                  <a:gd name="T18" fmla="*/ 0 w 345"/>
                  <a:gd name="T19" fmla="*/ 190 h 343"/>
                  <a:gd name="T20" fmla="*/ 8 w 345"/>
                  <a:gd name="T21" fmla="*/ 223 h 343"/>
                  <a:gd name="T22" fmla="*/ 20 w 345"/>
                  <a:gd name="T23" fmla="*/ 254 h 343"/>
                  <a:gd name="T24" fmla="*/ 39 w 345"/>
                  <a:gd name="T25" fmla="*/ 280 h 343"/>
                  <a:gd name="T26" fmla="*/ 63 w 345"/>
                  <a:gd name="T27" fmla="*/ 305 h 343"/>
                  <a:gd name="T28" fmla="*/ 90 w 345"/>
                  <a:gd name="T29" fmla="*/ 323 h 343"/>
                  <a:gd name="T30" fmla="*/ 121 w 345"/>
                  <a:gd name="T31" fmla="*/ 337 h 343"/>
                  <a:gd name="T32" fmla="*/ 154 w 345"/>
                  <a:gd name="T33" fmla="*/ 343 h 343"/>
                  <a:gd name="T34" fmla="*/ 173 w 345"/>
                  <a:gd name="T35" fmla="*/ 343 h 343"/>
                  <a:gd name="T36" fmla="*/ 207 w 345"/>
                  <a:gd name="T37" fmla="*/ 341 h 343"/>
                  <a:gd name="T38" fmla="*/ 240 w 345"/>
                  <a:gd name="T39" fmla="*/ 330 h 343"/>
                  <a:gd name="T40" fmla="*/ 269 w 345"/>
                  <a:gd name="T41" fmla="*/ 314 h 343"/>
                  <a:gd name="T42" fmla="*/ 294 w 345"/>
                  <a:gd name="T43" fmla="*/ 294 h 343"/>
                  <a:gd name="T44" fmla="*/ 314 w 345"/>
                  <a:gd name="T45" fmla="*/ 268 h 343"/>
                  <a:gd name="T46" fmla="*/ 330 w 345"/>
                  <a:gd name="T47" fmla="*/ 239 h 343"/>
                  <a:gd name="T48" fmla="*/ 341 w 345"/>
                  <a:gd name="T49" fmla="*/ 206 h 343"/>
                  <a:gd name="T50" fmla="*/ 345 w 345"/>
                  <a:gd name="T51" fmla="*/ 171 h 343"/>
                  <a:gd name="T52" fmla="*/ 344 w 345"/>
                  <a:gd name="T53" fmla="*/ 153 h 343"/>
                  <a:gd name="T54" fmla="*/ 337 w 345"/>
                  <a:gd name="T55" fmla="*/ 120 h 343"/>
                  <a:gd name="T56" fmla="*/ 324 w 345"/>
                  <a:gd name="T57" fmla="*/ 89 h 343"/>
                  <a:gd name="T58" fmla="*/ 305 w 345"/>
                  <a:gd name="T59" fmla="*/ 63 h 343"/>
                  <a:gd name="T60" fmla="*/ 282 w 345"/>
                  <a:gd name="T61" fmla="*/ 39 h 343"/>
                  <a:gd name="T62" fmla="*/ 254 w 345"/>
                  <a:gd name="T63" fmla="*/ 20 h 343"/>
                  <a:gd name="T64" fmla="*/ 224 w 345"/>
                  <a:gd name="T65" fmla="*/ 6 h 343"/>
                  <a:gd name="T66" fmla="*/ 190 w 345"/>
                  <a:gd name="T67" fmla="*/ 0 h 343"/>
                  <a:gd name="T68" fmla="*/ 173 w 345"/>
                  <a:gd name="T69" fmla="*/ 0 h 343"/>
                  <a:gd name="T70" fmla="*/ 173 w 345"/>
                  <a:gd name="T71" fmla="*/ 244 h 343"/>
                  <a:gd name="T72" fmla="*/ 143 w 345"/>
                  <a:gd name="T73" fmla="*/ 238 h 343"/>
                  <a:gd name="T74" fmla="*/ 121 w 345"/>
                  <a:gd name="T75" fmla="*/ 223 h 343"/>
                  <a:gd name="T76" fmla="*/ 106 w 345"/>
                  <a:gd name="T77" fmla="*/ 199 h 343"/>
                  <a:gd name="T78" fmla="*/ 99 w 345"/>
                  <a:gd name="T79" fmla="*/ 171 h 343"/>
                  <a:gd name="T80" fmla="*/ 101 w 345"/>
                  <a:gd name="T81" fmla="*/ 156 h 343"/>
                  <a:gd name="T82" fmla="*/ 113 w 345"/>
                  <a:gd name="T83" fmla="*/ 131 h 343"/>
                  <a:gd name="T84" fmla="*/ 131 w 345"/>
                  <a:gd name="T85" fmla="*/ 111 h 343"/>
                  <a:gd name="T86" fmla="*/ 158 w 345"/>
                  <a:gd name="T87" fmla="*/ 100 h 343"/>
                  <a:gd name="T88" fmla="*/ 173 w 345"/>
                  <a:gd name="T89" fmla="*/ 99 h 343"/>
                  <a:gd name="T90" fmla="*/ 201 w 345"/>
                  <a:gd name="T91" fmla="*/ 104 h 343"/>
                  <a:gd name="T92" fmla="*/ 224 w 345"/>
                  <a:gd name="T93" fmla="*/ 120 h 343"/>
                  <a:gd name="T94" fmla="*/ 240 w 345"/>
                  <a:gd name="T95" fmla="*/ 143 h 343"/>
                  <a:gd name="T96" fmla="*/ 245 w 345"/>
                  <a:gd name="T97" fmla="*/ 171 h 343"/>
                  <a:gd name="T98" fmla="*/ 244 w 345"/>
                  <a:gd name="T99" fmla="*/ 186 h 343"/>
                  <a:gd name="T100" fmla="*/ 233 w 345"/>
                  <a:gd name="T101" fmla="*/ 212 h 343"/>
                  <a:gd name="T102" fmla="*/ 213 w 345"/>
                  <a:gd name="T103" fmla="*/ 231 h 343"/>
                  <a:gd name="T104" fmla="*/ 187 w 345"/>
                  <a:gd name="T105" fmla="*/ 242 h 343"/>
                  <a:gd name="T106" fmla="*/ 173 w 345"/>
                  <a:gd name="T107" fmla="*/ 24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43">
                    <a:moveTo>
                      <a:pt x="173" y="0"/>
                    </a:moveTo>
                    <a:lnTo>
                      <a:pt x="173" y="0"/>
                    </a:lnTo>
                    <a:lnTo>
                      <a:pt x="154" y="0"/>
                    </a:lnTo>
                    <a:lnTo>
                      <a:pt x="138" y="2"/>
                    </a:lnTo>
                    <a:lnTo>
                      <a:pt x="121" y="6"/>
                    </a:lnTo>
                    <a:lnTo>
                      <a:pt x="105" y="13"/>
                    </a:lnTo>
                    <a:lnTo>
                      <a:pt x="90" y="20"/>
                    </a:lnTo>
                    <a:lnTo>
                      <a:pt x="76" y="29"/>
                    </a:lnTo>
                    <a:lnTo>
                      <a:pt x="63" y="39"/>
                    </a:lnTo>
                    <a:lnTo>
                      <a:pt x="50" y="49"/>
                    </a:lnTo>
                    <a:lnTo>
                      <a:pt x="39" y="63"/>
                    </a:lnTo>
                    <a:lnTo>
                      <a:pt x="30" y="75"/>
                    </a:lnTo>
                    <a:lnTo>
                      <a:pt x="20" y="89"/>
                    </a:lnTo>
                    <a:lnTo>
                      <a:pt x="14" y="104"/>
                    </a:lnTo>
                    <a:lnTo>
                      <a:pt x="8" y="120"/>
                    </a:lnTo>
                    <a:lnTo>
                      <a:pt x="3" y="137"/>
                    </a:lnTo>
                    <a:lnTo>
                      <a:pt x="0" y="153"/>
                    </a:lnTo>
                    <a:lnTo>
                      <a:pt x="0" y="171"/>
                    </a:lnTo>
                    <a:lnTo>
                      <a:pt x="0" y="171"/>
                    </a:lnTo>
                    <a:lnTo>
                      <a:pt x="0" y="190"/>
                    </a:lnTo>
                    <a:lnTo>
                      <a:pt x="3" y="206"/>
                    </a:lnTo>
                    <a:lnTo>
                      <a:pt x="8" y="223"/>
                    </a:lnTo>
                    <a:lnTo>
                      <a:pt x="14" y="239"/>
                    </a:lnTo>
                    <a:lnTo>
                      <a:pt x="20" y="254"/>
                    </a:lnTo>
                    <a:lnTo>
                      <a:pt x="30" y="268"/>
                    </a:lnTo>
                    <a:lnTo>
                      <a:pt x="39" y="280"/>
                    </a:lnTo>
                    <a:lnTo>
                      <a:pt x="50" y="294"/>
                    </a:lnTo>
                    <a:lnTo>
                      <a:pt x="63" y="305"/>
                    </a:lnTo>
                    <a:lnTo>
                      <a:pt x="76" y="314"/>
                    </a:lnTo>
                    <a:lnTo>
                      <a:pt x="90" y="323"/>
                    </a:lnTo>
                    <a:lnTo>
                      <a:pt x="105" y="330"/>
                    </a:lnTo>
                    <a:lnTo>
                      <a:pt x="121" y="337"/>
                    </a:lnTo>
                    <a:lnTo>
                      <a:pt x="138" y="341"/>
                    </a:lnTo>
                    <a:lnTo>
                      <a:pt x="154" y="343"/>
                    </a:lnTo>
                    <a:lnTo>
                      <a:pt x="173" y="343"/>
                    </a:lnTo>
                    <a:lnTo>
                      <a:pt x="173" y="343"/>
                    </a:lnTo>
                    <a:lnTo>
                      <a:pt x="190" y="343"/>
                    </a:lnTo>
                    <a:lnTo>
                      <a:pt x="207" y="341"/>
                    </a:lnTo>
                    <a:lnTo>
                      <a:pt x="224" y="337"/>
                    </a:lnTo>
                    <a:lnTo>
                      <a:pt x="240" y="330"/>
                    </a:lnTo>
                    <a:lnTo>
                      <a:pt x="254" y="323"/>
                    </a:lnTo>
                    <a:lnTo>
                      <a:pt x="269" y="314"/>
                    </a:lnTo>
                    <a:lnTo>
                      <a:pt x="282" y="305"/>
                    </a:lnTo>
                    <a:lnTo>
                      <a:pt x="294" y="294"/>
                    </a:lnTo>
                    <a:lnTo>
                      <a:pt x="305" y="280"/>
                    </a:lnTo>
                    <a:lnTo>
                      <a:pt x="314" y="268"/>
                    </a:lnTo>
                    <a:lnTo>
                      <a:pt x="324" y="254"/>
                    </a:lnTo>
                    <a:lnTo>
                      <a:pt x="330" y="239"/>
                    </a:lnTo>
                    <a:lnTo>
                      <a:pt x="337" y="223"/>
                    </a:lnTo>
                    <a:lnTo>
                      <a:pt x="341" y="206"/>
                    </a:lnTo>
                    <a:lnTo>
                      <a:pt x="344" y="190"/>
                    </a:lnTo>
                    <a:lnTo>
                      <a:pt x="345" y="171"/>
                    </a:lnTo>
                    <a:lnTo>
                      <a:pt x="345" y="171"/>
                    </a:lnTo>
                    <a:lnTo>
                      <a:pt x="344" y="153"/>
                    </a:lnTo>
                    <a:lnTo>
                      <a:pt x="341" y="137"/>
                    </a:lnTo>
                    <a:lnTo>
                      <a:pt x="337" y="120"/>
                    </a:lnTo>
                    <a:lnTo>
                      <a:pt x="330" y="104"/>
                    </a:lnTo>
                    <a:lnTo>
                      <a:pt x="324" y="89"/>
                    </a:lnTo>
                    <a:lnTo>
                      <a:pt x="314" y="75"/>
                    </a:lnTo>
                    <a:lnTo>
                      <a:pt x="305" y="63"/>
                    </a:lnTo>
                    <a:lnTo>
                      <a:pt x="294" y="49"/>
                    </a:lnTo>
                    <a:lnTo>
                      <a:pt x="282" y="39"/>
                    </a:lnTo>
                    <a:lnTo>
                      <a:pt x="269" y="29"/>
                    </a:lnTo>
                    <a:lnTo>
                      <a:pt x="254" y="20"/>
                    </a:lnTo>
                    <a:lnTo>
                      <a:pt x="240" y="13"/>
                    </a:lnTo>
                    <a:lnTo>
                      <a:pt x="224" y="6"/>
                    </a:lnTo>
                    <a:lnTo>
                      <a:pt x="207" y="2"/>
                    </a:lnTo>
                    <a:lnTo>
                      <a:pt x="190" y="0"/>
                    </a:lnTo>
                    <a:lnTo>
                      <a:pt x="173" y="0"/>
                    </a:lnTo>
                    <a:lnTo>
                      <a:pt x="173" y="0"/>
                    </a:lnTo>
                    <a:close/>
                    <a:moveTo>
                      <a:pt x="173" y="244"/>
                    </a:moveTo>
                    <a:lnTo>
                      <a:pt x="173" y="244"/>
                    </a:lnTo>
                    <a:lnTo>
                      <a:pt x="158" y="242"/>
                    </a:lnTo>
                    <a:lnTo>
                      <a:pt x="143" y="238"/>
                    </a:lnTo>
                    <a:lnTo>
                      <a:pt x="131" y="231"/>
                    </a:lnTo>
                    <a:lnTo>
                      <a:pt x="121" y="223"/>
                    </a:lnTo>
                    <a:lnTo>
                      <a:pt x="113" y="212"/>
                    </a:lnTo>
                    <a:lnTo>
                      <a:pt x="106" y="199"/>
                    </a:lnTo>
                    <a:lnTo>
                      <a:pt x="101" y="186"/>
                    </a:lnTo>
                    <a:lnTo>
                      <a:pt x="99" y="171"/>
                    </a:lnTo>
                    <a:lnTo>
                      <a:pt x="99" y="171"/>
                    </a:lnTo>
                    <a:lnTo>
                      <a:pt x="101" y="156"/>
                    </a:lnTo>
                    <a:lnTo>
                      <a:pt x="105" y="143"/>
                    </a:lnTo>
                    <a:lnTo>
                      <a:pt x="113" y="131"/>
                    </a:lnTo>
                    <a:lnTo>
                      <a:pt x="121" y="120"/>
                    </a:lnTo>
                    <a:lnTo>
                      <a:pt x="131" y="111"/>
                    </a:lnTo>
                    <a:lnTo>
                      <a:pt x="143" y="104"/>
                    </a:lnTo>
                    <a:lnTo>
                      <a:pt x="158" y="100"/>
                    </a:lnTo>
                    <a:lnTo>
                      <a:pt x="173" y="99"/>
                    </a:lnTo>
                    <a:lnTo>
                      <a:pt x="173" y="99"/>
                    </a:lnTo>
                    <a:lnTo>
                      <a:pt x="187" y="100"/>
                    </a:lnTo>
                    <a:lnTo>
                      <a:pt x="201" y="104"/>
                    </a:lnTo>
                    <a:lnTo>
                      <a:pt x="213" y="111"/>
                    </a:lnTo>
                    <a:lnTo>
                      <a:pt x="224" y="120"/>
                    </a:lnTo>
                    <a:lnTo>
                      <a:pt x="233" y="131"/>
                    </a:lnTo>
                    <a:lnTo>
                      <a:pt x="240" y="143"/>
                    </a:lnTo>
                    <a:lnTo>
                      <a:pt x="244" y="156"/>
                    </a:lnTo>
                    <a:lnTo>
                      <a:pt x="245" y="171"/>
                    </a:lnTo>
                    <a:lnTo>
                      <a:pt x="245" y="171"/>
                    </a:lnTo>
                    <a:lnTo>
                      <a:pt x="244" y="186"/>
                    </a:lnTo>
                    <a:lnTo>
                      <a:pt x="240" y="199"/>
                    </a:lnTo>
                    <a:lnTo>
                      <a:pt x="233" y="212"/>
                    </a:lnTo>
                    <a:lnTo>
                      <a:pt x="224" y="223"/>
                    </a:lnTo>
                    <a:lnTo>
                      <a:pt x="213" y="231"/>
                    </a:lnTo>
                    <a:lnTo>
                      <a:pt x="201" y="238"/>
                    </a:lnTo>
                    <a:lnTo>
                      <a:pt x="187" y="242"/>
                    </a:lnTo>
                    <a:lnTo>
                      <a:pt x="173" y="244"/>
                    </a:lnTo>
                    <a:lnTo>
                      <a:pt x="173" y="244"/>
                    </a:ln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06" name="Freeform 96"/>
              <p:cNvSpPr>
                <a:spLocks noEditPoints="1"/>
              </p:cNvSpPr>
              <p:nvPr/>
            </p:nvSpPr>
            <p:spPr bwMode="auto">
              <a:xfrm>
                <a:off x="26353673" y="5217212"/>
                <a:ext cx="1436818" cy="453327"/>
              </a:xfrm>
              <a:custGeom>
                <a:avLst/>
                <a:gdLst>
                  <a:gd name="T0" fmla="*/ 1617 w 2244"/>
                  <a:gd name="T1" fmla="*/ 175 h 707"/>
                  <a:gd name="T2" fmla="*/ 1302 w 2244"/>
                  <a:gd name="T3" fmla="*/ 44 h 707"/>
                  <a:gd name="T4" fmla="*/ 1200 w 2244"/>
                  <a:gd name="T5" fmla="*/ 12 h 707"/>
                  <a:gd name="T6" fmla="*/ 1049 w 2244"/>
                  <a:gd name="T7" fmla="*/ 0 h 707"/>
                  <a:gd name="T8" fmla="*/ 743 w 2244"/>
                  <a:gd name="T9" fmla="*/ 11 h 707"/>
                  <a:gd name="T10" fmla="*/ 591 w 2244"/>
                  <a:gd name="T11" fmla="*/ 28 h 707"/>
                  <a:gd name="T12" fmla="*/ 296 w 2244"/>
                  <a:gd name="T13" fmla="*/ 166 h 707"/>
                  <a:gd name="T14" fmla="*/ 0 w 2244"/>
                  <a:gd name="T15" fmla="*/ 553 h 707"/>
                  <a:gd name="T16" fmla="*/ 8 w 2244"/>
                  <a:gd name="T17" fmla="*/ 707 h 707"/>
                  <a:gd name="T18" fmla="*/ 137 w 2244"/>
                  <a:gd name="T19" fmla="*/ 635 h 707"/>
                  <a:gd name="T20" fmla="*/ 161 w 2244"/>
                  <a:gd name="T21" fmla="*/ 556 h 707"/>
                  <a:gd name="T22" fmla="*/ 211 w 2244"/>
                  <a:gd name="T23" fmla="*/ 494 h 707"/>
                  <a:gd name="T24" fmla="*/ 282 w 2244"/>
                  <a:gd name="T25" fmla="*/ 456 h 707"/>
                  <a:gd name="T26" fmla="*/ 344 w 2244"/>
                  <a:gd name="T27" fmla="*/ 446 h 707"/>
                  <a:gd name="T28" fmla="*/ 425 w 2244"/>
                  <a:gd name="T29" fmla="*/ 464 h 707"/>
                  <a:gd name="T30" fmla="*/ 491 w 2244"/>
                  <a:gd name="T31" fmla="*/ 508 h 707"/>
                  <a:gd name="T32" fmla="*/ 536 w 2244"/>
                  <a:gd name="T33" fmla="*/ 575 h 707"/>
                  <a:gd name="T34" fmla="*/ 552 w 2244"/>
                  <a:gd name="T35" fmla="*/ 656 h 707"/>
                  <a:gd name="T36" fmla="*/ 1648 w 2244"/>
                  <a:gd name="T37" fmla="*/ 643 h 707"/>
                  <a:gd name="T38" fmla="*/ 1663 w 2244"/>
                  <a:gd name="T39" fmla="*/ 563 h 707"/>
                  <a:gd name="T40" fmla="*/ 1706 w 2244"/>
                  <a:gd name="T41" fmla="*/ 500 h 707"/>
                  <a:gd name="T42" fmla="*/ 1770 w 2244"/>
                  <a:gd name="T43" fmla="*/ 457 h 707"/>
                  <a:gd name="T44" fmla="*/ 1850 w 2244"/>
                  <a:gd name="T45" fmla="*/ 442 h 707"/>
                  <a:gd name="T46" fmla="*/ 1913 w 2244"/>
                  <a:gd name="T47" fmla="*/ 450 h 707"/>
                  <a:gd name="T48" fmla="*/ 1985 w 2244"/>
                  <a:gd name="T49" fmla="*/ 486 h 707"/>
                  <a:gd name="T50" fmla="*/ 2039 w 2244"/>
                  <a:gd name="T51" fmla="*/ 545 h 707"/>
                  <a:gd name="T52" fmla="*/ 2064 w 2244"/>
                  <a:gd name="T53" fmla="*/ 621 h 707"/>
                  <a:gd name="T54" fmla="*/ 2091 w 2244"/>
                  <a:gd name="T55" fmla="*/ 703 h 707"/>
                  <a:gd name="T56" fmla="*/ 2223 w 2244"/>
                  <a:gd name="T57" fmla="*/ 698 h 707"/>
                  <a:gd name="T58" fmla="*/ 2244 w 2244"/>
                  <a:gd name="T59" fmla="*/ 658 h 707"/>
                  <a:gd name="T60" fmla="*/ 2234 w 2244"/>
                  <a:gd name="T61" fmla="*/ 523 h 707"/>
                  <a:gd name="T62" fmla="*/ 2204 w 2244"/>
                  <a:gd name="T63" fmla="*/ 428 h 707"/>
                  <a:gd name="T64" fmla="*/ 2178 w 2244"/>
                  <a:gd name="T65" fmla="*/ 392 h 707"/>
                  <a:gd name="T66" fmla="*/ 2111 w 2244"/>
                  <a:gd name="T67" fmla="*/ 346 h 707"/>
                  <a:gd name="T68" fmla="*/ 2017 w 2244"/>
                  <a:gd name="T69" fmla="*/ 306 h 707"/>
                  <a:gd name="T70" fmla="*/ 1759 w 2244"/>
                  <a:gd name="T71" fmla="*/ 239 h 707"/>
                  <a:gd name="T72" fmla="*/ 588 w 2244"/>
                  <a:gd name="T73" fmla="*/ 251 h 707"/>
                  <a:gd name="T74" fmla="*/ 648 w 2244"/>
                  <a:gd name="T75" fmla="*/ 156 h 707"/>
                  <a:gd name="T76" fmla="*/ 691 w 2244"/>
                  <a:gd name="T77" fmla="*/ 114 h 707"/>
                  <a:gd name="T78" fmla="*/ 733 w 2244"/>
                  <a:gd name="T79" fmla="*/ 96 h 707"/>
                  <a:gd name="T80" fmla="*/ 848 w 2244"/>
                  <a:gd name="T81" fmla="*/ 82 h 707"/>
                  <a:gd name="T82" fmla="*/ 980 w 2244"/>
                  <a:gd name="T83" fmla="*/ 297 h 707"/>
                  <a:gd name="T84" fmla="*/ 1039 w 2244"/>
                  <a:gd name="T85" fmla="*/ 78 h 707"/>
                  <a:gd name="T86" fmla="*/ 1158 w 2244"/>
                  <a:gd name="T87" fmla="*/ 84 h 707"/>
                  <a:gd name="T88" fmla="*/ 1317 w 2244"/>
                  <a:gd name="T89" fmla="*/ 123 h 707"/>
                  <a:gd name="T90" fmla="*/ 1464 w 2244"/>
                  <a:gd name="T91" fmla="*/ 180 h 707"/>
                  <a:gd name="T92" fmla="*/ 1616 w 2244"/>
                  <a:gd name="T93" fmla="*/ 259 h 707"/>
                  <a:gd name="T94" fmla="*/ 1672 w 2244"/>
                  <a:gd name="T95" fmla="*/ 302 h 707"/>
                  <a:gd name="T96" fmla="*/ 1670 w 2244"/>
                  <a:gd name="T97" fmla="*/ 318 h 707"/>
                  <a:gd name="T98" fmla="*/ 1630 w 2244"/>
                  <a:gd name="T99" fmla="*/ 32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707">
                    <a:moveTo>
                      <a:pt x="1759" y="239"/>
                    </a:moveTo>
                    <a:lnTo>
                      <a:pt x="1759" y="239"/>
                    </a:lnTo>
                    <a:lnTo>
                      <a:pt x="1691" y="207"/>
                    </a:lnTo>
                    <a:lnTo>
                      <a:pt x="1617" y="175"/>
                    </a:lnTo>
                    <a:lnTo>
                      <a:pt x="1531" y="136"/>
                    </a:lnTo>
                    <a:lnTo>
                      <a:pt x="1437" y="96"/>
                    </a:lnTo>
                    <a:lnTo>
                      <a:pt x="1345" y="60"/>
                    </a:lnTo>
                    <a:lnTo>
                      <a:pt x="1302" y="44"/>
                    </a:lnTo>
                    <a:lnTo>
                      <a:pt x="1263" y="31"/>
                    </a:lnTo>
                    <a:lnTo>
                      <a:pt x="1229" y="20"/>
                    </a:lnTo>
                    <a:lnTo>
                      <a:pt x="1200" y="12"/>
                    </a:lnTo>
                    <a:lnTo>
                      <a:pt x="1200" y="12"/>
                    </a:lnTo>
                    <a:lnTo>
                      <a:pt x="1171" y="8"/>
                    </a:lnTo>
                    <a:lnTo>
                      <a:pt x="1136" y="4"/>
                    </a:lnTo>
                    <a:lnTo>
                      <a:pt x="1095" y="1"/>
                    </a:lnTo>
                    <a:lnTo>
                      <a:pt x="1049" y="0"/>
                    </a:lnTo>
                    <a:lnTo>
                      <a:pt x="1000" y="0"/>
                    </a:lnTo>
                    <a:lnTo>
                      <a:pt x="949" y="0"/>
                    </a:lnTo>
                    <a:lnTo>
                      <a:pt x="844" y="4"/>
                    </a:lnTo>
                    <a:lnTo>
                      <a:pt x="743" y="11"/>
                    </a:lnTo>
                    <a:lnTo>
                      <a:pt x="698" y="13"/>
                    </a:lnTo>
                    <a:lnTo>
                      <a:pt x="656" y="19"/>
                    </a:lnTo>
                    <a:lnTo>
                      <a:pt x="620" y="23"/>
                    </a:lnTo>
                    <a:lnTo>
                      <a:pt x="591" y="28"/>
                    </a:lnTo>
                    <a:lnTo>
                      <a:pt x="568" y="33"/>
                    </a:lnTo>
                    <a:lnTo>
                      <a:pt x="562" y="36"/>
                    </a:lnTo>
                    <a:lnTo>
                      <a:pt x="556" y="39"/>
                    </a:lnTo>
                    <a:lnTo>
                      <a:pt x="296" y="166"/>
                    </a:lnTo>
                    <a:lnTo>
                      <a:pt x="42" y="290"/>
                    </a:lnTo>
                    <a:lnTo>
                      <a:pt x="0" y="531"/>
                    </a:lnTo>
                    <a:lnTo>
                      <a:pt x="0" y="531"/>
                    </a:lnTo>
                    <a:lnTo>
                      <a:pt x="0" y="553"/>
                    </a:lnTo>
                    <a:lnTo>
                      <a:pt x="0" y="607"/>
                    </a:lnTo>
                    <a:lnTo>
                      <a:pt x="3" y="666"/>
                    </a:lnTo>
                    <a:lnTo>
                      <a:pt x="6" y="690"/>
                    </a:lnTo>
                    <a:lnTo>
                      <a:pt x="8" y="707"/>
                    </a:lnTo>
                    <a:lnTo>
                      <a:pt x="134" y="707"/>
                    </a:lnTo>
                    <a:lnTo>
                      <a:pt x="135" y="656"/>
                    </a:lnTo>
                    <a:lnTo>
                      <a:pt x="135" y="656"/>
                    </a:lnTo>
                    <a:lnTo>
                      <a:pt x="137" y="635"/>
                    </a:lnTo>
                    <a:lnTo>
                      <a:pt x="139" y="613"/>
                    </a:lnTo>
                    <a:lnTo>
                      <a:pt x="145" y="593"/>
                    </a:lnTo>
                    <a:lnTo>
                      <a:pt x="151" y="575"/>
                    </a:lnTo>
                    <a:lnTo>
                      <a:pt x="161" y="556"/>
                    </a:lnTo>
                    <a:lnTo>
                      <a:pt x="171" y="539"/>
                    </a:lnTo>
                    <a:lnTo>
                      <a:pt x="183" y="523"/>
                    </a:lnTo>
                    <a:lnTo>
                      <a:pt x="197" y="508"/>
                    </a:lnTo>
                    <a:lnTo>
                      <a:pt x="211" y="494"/>
                    </a:lnTo>
                    <a:lnTo>
                      <a:pt x="227" y="482"/>
                    </a:lnTo>
                    <a:lnTo>
                      <a:pt x="245" y="472"/>
                    </a:lnTo>
                    <a:lnTo>
                      <a:pt x="262" y="464"/>
                    </a:lnTo>
                    <a:lnTo>
                      <a:pt x="282" y="456"/>
                    </a:lnTo>
                    <a:lnTo>
                      <a:pt x="302" y="452"/>
                    </a:lnTo>
                    <a:lnTo>
                      <a:pt x="322" y="448"/>
                    </a:lnTo>
                    <a:lnTo>
                      <a:pt x="344" y="446"/>
                    </a:lnTo>
                    <a:lnTo>
                      <a:pt x="344" y="446"/>
                    </a:lnTo>
                    <a:lnTo>
                      <a:pt x="365" y="448"/>
                    </a:lnTo>
                    <a:lnTo>
                      <a:pt x="385" y="452"/>
                    </a:lnTo>
                    <a:lnTo>
                      <a:pt x="405" y="456"/>
                    </a:lnTo>
                    <a:lnTo>
                      <a:pt x="425" y="464"/>
                    </a:lnTo>
                    <a:lnTo>
                      <a:pt x="443" y="472"/>
                    </a:lnTo>
                    <a:lnTo>
                      <a:pt x="460" y="482"/>
                    </a:lnTo>
                    <a:lnTo>
                      <a:pt x="476" y="494"/>
                    </a:lnTo>
                    <a:lnTo>
                      <a:pt x="491" y="508"/>
                    </a:lnTo>
                    <a:lnTo>
                      <a:pt x="504" y="523"/>
                    </a:lnTo>
                    <a:lnTo>
                      <a:pt x="516" y="539"/>
                    </a:lnTo>
                    <a:lnTo>
                      <a:pt x="527" y="556"/>
                    </a:lnTo>
                    <a:lnTo>
                      <a:pt x="536" y="575"/>
                    </a:lnTo>
                    <a:lnTo>
                      <a:pt x="543" y="593"/>
                    </a:lnTo>
                    <a:lnTo>
                      <a:pt x="548" y="613"/>
                    </a:lnTo>
                    <a:lnTo>
                      <a:pt x="551" y="635"/>
                    </a:lnTo>
                    <a:lnTo>
                      <a:pt x="552" y="656"/>
                    </a:lnTo>
                    <a:lnTo>
                      <a:pt x="556" y="707"/>
                    </a:lnTo>
                    <a:lnTo>
                      <a:pt x="1647" y="707"/>
                    </a:lnTo>
                    <a:lnTo>
                      <a:pt x="1648" y="643"/>
                    </a:lnTo>
                    <a:lnTo>
                      <a:pt x="1648" y="643"/>
                    </a:lnTo>
                    <a:lnTo>
                      <a:pt x="1648" y="621"/>
                    </a:lnTo>
                    <a:lnTo>
                      <a:pt x="1652" y="601"/>
                    </a:lnTo>
                    <a:lnTo>
                      <a:pt x="1656" y="581"/>
                    </a:lnTo>
                    <a:lnTo>
                      <a:pt x="1663" y="563"/>
                    </a:lnTo>
                    <a:lnTo>
                      <a:pt x="1671" y="545"/>
                    </a:lnTo>
                    <a:lnTo>
                      <a:pt x="1682" y="528"/>
                    </a:lnTo>
                    <a:lnTo>
                      <a:pt x="1692" y="513"/>
                    </a:lnTo>
                    <a:lnTo>
                      <a:pt x="1706" y="500"/>
                    </a:lnTo>
                    <a:lnTo>
                      <a:pt x="1720" y="486"/>
                    </a:lnTo>
                    <a:lnTo>
                      <a:pt x="1735" y="476"/>
                    </a:lnTo>
                    <a:lnTo>
                      <a:pt x="1752" y="465"/>
                    </a:lnTo>
                    <a:lnTo>
                      <a:pt x="1770" y="457"/>
                    </a:lnTo>
                    <a:lnTo>
                      <a:pt x="1789" y="450"/>
                    </a:lnTo>
                    <a:lnTo>
                      <a:pt x="1809" y="446"/>
                    </a:lnTo>
                    <a:lnTo>
                      <a:pt x="1829" y="444"/>
                    </a:lnTo>
                    <a:lnTo>
                      <a:pt x="1850" y="442"/>
                    </a:lnTo>
                    <a:lnTo>
                      <a:pt x="1850" y="442"/>
                    </a:lnTo>
                    <a:lnTo>
                      <a:pt x="1871" y="444"/>
                    </a:lnTo>
                    <a:lnTo>
                      <a:pt x="1893" y="446"/>
                    </a:lnTo>
                    <a:lnTo>
                      <a:pt x="1913" y="450"/>
                    </a:lnTo>
                    <a:lnTo>
                      <a:pt x="1932" y="457"/>
                    </a:lnTo>
                    <a:lnTo>
                      <a:pt x="1950" y="465"/>
                    </a:lnTo>
                    <a:lnTo>
                      <a:pt x="1969" y="476"/>
                    </a:lnTo>
                    <a:lnTo>
                      <a:pt x="1985" y="486"/>
                    </a:lnTo>
                    <a:lnTo>
                      <a:pt x="2001" y="500"/>
                    </a:lnTo>
                    <a:lnTo>
                      <a:pt x="2014" y="513"/>
                    </a:lnTo>
                    <a:lnTo>
                      <a:pt x="2028" y="528"/>
                    </a:lnTo>
                    <a:lnTo>
                      <a:pt x="2039" y="545"/>
                    </a:lnTo>
                    <a:lnTo>
                      <a:pt x="2048" y="563"/>
                    </a:lnTo>
                    <a:lnTo>
                      <a:pt x="2055" y="581"/>
                    </a:lnTo>
                    <a:lnTo>
                      <a:pt x="2060" y="601"/>
                    </a:lnTo>
                    <a:lnTo>
                      <a:pt x="2064" y="621"/>
                    </a:lnTo>
                    <a:lnTo>
                      <a:pt x="2065" y="643"/>
                    </a:lnTo>
                    <a:lnTo>
                      <a:pt x="2069" y="702"/>
                    </a:lnTo>
                    <a:lnTo>
                      <a:pt x="2069" y="702"/>
                    </a:lnTo>
                    <a:lnTo>
                      <a:pt x="2091" y="703"/>
                    </a:lnTo>
                    <a:lnTo>
                      <a:pt x="2140" y="703"/>
                    </a:lnTo>
                    <a:lnTo>
                      <a:pt x="2169" y="703"/>
                    </a:lnTo>
                    <a:lnTo>
                      <a:pt x="2198" y="702"/>
                    </a:lnTo>
                    <a:lnTo>
                      <a:pt x="2223" y="698"/>
                    </a:lnTo>
                    <a:lnTo>
                      <a:pt x="2234" y="696"/>
                    </a:lnTo>
                    <a:lnTo>
                      <a:pt x="2243" y="694"/>
                    </a:lnTo>
                    <a:lnTo>
                      <a:pt x="2243" y="694"/>
                    </a:lnTo>
                    <a:lnTo>
                      <a:pt x="2244" y="658"/>
                    </a:lnTo>
                    <a:lnTo>
                      <a:pt x="2243" y="619"/>
                    </a:lnTo>
                    <a:lnTo>
                      <a:pt x="2240" y="573"/>
                    </a:lnTo>
                    <a:lnTo>
                      <a:pt x="2238" y="548"/>
                    </a:lnTo>
                    <a:lnTo>
                      <a:pt x="2234" y="523"/>
                    </a:lnTo>
                    <a:lnTo>
                      <a:pt x="2228" y="497"/>
                    </a:lnTo>
                    <a:lnTo>
                      <a:pt x="2222" y="473"/>
                    </a:lnTo>
                    <a:lnTo>
                      <a:pt x="2214" y="449"/>
                    </a:lnTo>
                    <a:lnTo>
                      <a:pt x="2204" y="428"/>
                    </a:lnTo>
                    <a:lnTo>
                      <a:pt x="2192" y="409"/>
                    </a:lnTo>
                    <a:lnTo>
                      <a:pt x="2186" y="400"/>
                    </a:lnTo>
                    <a:lnTo>
                      <a:pt x="2178" y="392"/>
                    </a:lnTo>
                    <a:lnTo>
                      <a:pt x="2178" y="392"/>
                    </a:lnTo>
                    <a:lnTo>
                      <a:pt x="2164" y="380"/>
                    </a:lnTo>
                    <a:lnTo>
                      <a:pt x="2148" y="368"/>
                    </a:lnTo>
                    <a:lnTo>
                      <a:pt x="2129" y="357"/>
                    </a:lnTo>
                    <a:lnTo>
                      <a:pt x="2111" y="346"/>
                    </a:lnTo>
                    <a:lnTo>
                      <a:pt x="2089" y="335"/>
                    </a:lnTo>
                    <a:lnTo>
                      <a:pt x="2068" y="325"/>
                    </a:lnTo>
                    <a:lnTo>
                      <a:pt x="2044" y="315"/>
                    </a:lnTo>
                    <a:lnTo>
                      <a:pt x="2017" y="306"/>
                    </a:lnTo>
                    <a:lnTo>
                      <a:pt x="1962" y="289"/>
                    </a:lnTo>
                    <a:lnTo>
                      <a:pt x="1900" y="271"/>
                    </a:lnTo>
                    <a:lnTo>
                      <a:pt x="1833" y="255"/>
                    </a:lnTo>
                    <a:lnTo>
                      <a:pt x="1759" y="239"/>
                    </a:lnTo>
                    <a:lnTo>
                      <a:pt x="1759" y="239"/>
                    </a:lnTo>
                    <a:close/>
                    <a:moveTo>
                      <a:pt x="579" y="270"/>
                    </a:moveTo>
                    <a:lnTo>
                      <a:pt x="579" y="270"/>
                    </a:lnTo>
                    <a:lnTo>
                      <a:pt x="588" y="251"/>
                    </a:lnTo>
                    <a:lnTo>
                      <a:pt x="599" y="231"/>
                    </a:lnTo>
                    <a:lnTo>
                      <a:pt x="614" y="207"/>
                    </a:lnTo>
                    <a:lnTo>
                      <a:pt x="630" y="182"/>
                    </a:lnTo>
                    <a:lnTo>
                      <a:pt x="648" y="156"/>
                    </a:lnTo>
                    <a:lnTo>
                      <a:pt x="659" y="144"/>
                    </a:lnTo>
                    <a:lnTo>
                      <a:pt x="668" y="132"/>
                    </a:lnTo>
                    <a:lnTo>
                      <a:pt x="679" y="123"/>
                    </a:lnTo>
                    <a:lnTo>
                      <a:pt x="691" y="114"/>
                    </a:lnTo>
                    <a:lnTo>
                      <a:pt x="691" y="114"/>
                    </a:lnTo>
                    <a:lnTo>
                      <a:pt x="701" y="107"/>
                    </a:lnTo>
                    <a:lnTo>
                      <a:pt x="715" y="102"/>
                    </a:lnTo>
                    <a:lnTo>
                      <a:pt x="733" y="96"/>
                    </a:lnTo>
                    <a:lnTo>
                      <a:pt x="753" y="92"/>
                    </a:lnTo>
                    <a:lnTo>
                      <a:pt x="775" y="90"/>
                    </a:lnTo>
                    <a:lnTo>
                      <a:pt x="798" y="86"/>
                    </a:lnTo>
                    <a:lnTo>
                      <a:pt x="848" y="82"/>
                    </a:lnTo>
                    <a:lnTo>
                      <a:pt x="894" y="79"/>
                    </a:lnTo>
                    <a:lnTo>
                      <a:pt x="934" y="78"/>
                    </a:lnTo>
                    <a:lnTo>
                      <a:pt x="972" y="78"/>
                    </a:lnTo>
                    <a:lnTo>
                      <a:pt x="980" y="297"/>
                    </a:lnTo>
                    <a:lnTo>
                      <a:pt x="579" y="270"/>
                    </a:lnTo>
                    <a:close/>
                    <a:moveTo>
                      <a:pt x="1609" y="322"/>
                    </a:moveTo>
                    <a:lnTo>
                      <a:pt x="1052" y="299"/>
                    </a:lnTo>
                    <a:lnTo>
                      <a:pt x="1039" y="78"/>
                    </a:lnTo>
                    <a:lnTo>
                      <a:pt x="1039" y="78"/>
                    </a:lnTo>
                    <a:lnTo>
                      <a:pt x="1079" y="78"/>
                    </a:lnTo>
                    <a:lnTo>
                      <a:pt x="1118" y="80"/>
                    </a:lnTo>
                    <a:lnTo>
                      <a:pt x="1158" y="84"/>
                    </a:lnTo>
                    <a:lnTo>
                      <a:pt x="1198" y="91"/>
                    </a:lnTo>
                    <a:lnTo>
                      <a:pt x="1238" y="100"/>
                    </a:lnTo>
                    <a:lnTo>
                      <a:pt x="1277" y="111"/>
                    </a:lnTo>
                    <a:lnTo>
                      <a:pt x="1317" y="123"/>
                    </a:lnTo>
                    <a:lnTo>
                      <a:pt x="1354" y="136"/>
                    </a:lnTo>
                    <a:lnTo>
                      <a:pt x="1392" y="150"/>
                    </a:lnTo>
                    <a:lnTo>
                      <a:pt x="1429" y="164"/>
                    </a:lnTo>
                    <a:lnTo>
                      <a:pt x="1464" y="180"/>
                    </a:lnTo>
                    <a:lnTo>
                      <a:pt x="1499" y="196"/>
                    </a:lnTo>
                    <a:lnTo>
                      <a:pt x="1561" y="229"/>
                    </a:lnTo>
                    <a:lnTo>
                      <a:pt x="1616" y="259"/>
                    </a:lnTo>
                    <a:lnTo>
                      <a:pt x="1616" y="259"/>
                    </a:lnTo>
                    <a:lnTo>
                      <a:pt x="1639" y="273"/>
                    </a:lnTo>
                    <a:lnTo>
                      <a:pt x="1655" y="285"/>
                    </a:lnTo>
                    <a:lnTo>
                      <a:pt x="1666" y="294"/>
                    </a:lnTo>
                    <a:lnTo>
                      <a:pt x="1672" y="302"/>
                    </a:lnTo>
                    <a:lnTo>
                      <a:pt x="1675" y="309"/>
                    </a:lnTo>
                    <a:lnTo>
                      <a:pt x="1675" y="311"/>
                    </a:lnTo>
                    <a:lnTo>
                      <a:pt x="1674" y="314"/>
                    </a:lnTo>
                    <a:lnTo>
                      <a:pt x="1670" y="318"/>
                    </a:lnTo>
                    <a:lnTo>
                      <a:pt x="1664" y="321"/>
                    </a:lnTo>
                    <a:lnTo>
                      <a:pt x="1656" y="322"/>
                    </a:lnTo>
                    <a:lnTo>
                      <a:pt x="1647" y="323"/>
                    </a:lnTo>
                    <a:lnTo>
                      <a:pt x="1630" y="323"/>
                    </a:lnTo>
                    <a:lnTo>
                      <a:pt x="1609" y="322"/>
                    </a:lnTo>
                    <a:lnTo>
                      <a:pt x="1609" y="322"/>
                    </a:lnTo>
                    <a:close/>
                  </a:path>
                </a:pathLst>
              </a:custGeom>
              <a:solidFill>
                <a:srgbClr val="4668C5"/>
              </a:solid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186521"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1836" b="0" i="0" u="none" strike="noStrike" kern="0" cap="none" spc="-51"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107" name="Flowchart: Magnetic Disk 106"/>
          <p:cNvSpPr/>
          <p:nvPr/>
        </p:nvSpPr>
        <p:spPr>
          <a:xfrm>
            <a:off x="2804020" y="4230804"/>
            <a:ext cx="186521" cy="121238"/>
          </a:xfrm>
          <a:prstGeom prst="flowChartMagneticDisk">
            <a:avLst/>
          </a:prstGeom>
          <a:solidFill>
            <a:srgbClr val="4668C5"/>
          </a:solidFill>
          <a:ln w="25400" cap="flat" cmpd="sng" algn="ctr">
            <a:solidFill>
              <a:sysClr val="window" lastClr="FFFFFF"/>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108" name="Group 107"/>
          <p:cNvGrpSpPr/>
          <p:nvPr/>
        </p:nvGrpSpPr>
        <p:grpSpPr>
          <a:xfrm rot="18287707">
            <a:off x="2877697" y="3924102"/>
            <a:ext cx="274281" cy="365708"/>
            <a:chOff x="2687372" y="3149601"/>
            <a:chExt cx="81465" cy="132564"/>
          </a:xfrm>
          <a:solidFill>
            <a:srgbClr val="4668C5"/>
          </a:solidFill>
        </p:grpSpPr>
        <p:sp>
          <p:nvSpPr>
            <p:cNvPr id="109" name="Freeform 108"/>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0" name="Freeform 109"/>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1" name="Freeform 110"/>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2" name="Freeform 111"/>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3" name="Freeform 112"/>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4" name="Freeform 113"/>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grpSp>
        <p:nvGrpSpPr>
          <p:cNvPr id="115" name="Group 114"/>
          <p:cNvGrpSpPr/>
          <p:nvPr/>
        </p:nvGrpSpPr>
        <p:grpSpPr>
          <a:xfrm flipH="1">
            <a:off x="4342197" y="2391221"/>
            <a:ext cx="466302" cy="1119124"/>
            <a:chOff x="4885029" y="533131"/>
            <a:chExt cx="2908892" cy="9418884"/>
          </a:xfrm>
        </p:grpSpPr>
        <p:grpSp>
          <p:nvGrpSpPr>
            <p:cNvPr id="116" name="Group 115"/>
            <p:cNvGrpSpPr/>
            <p:nvPr/>
          </p:nvGrpSpPr>
          <p:grpSpPr>
            <a:xfrm>
              <a:off x="4885029" y="533131"/>
              <a:ext cx="2500867" cy="9418884"/>
              <a:chOff x="4885029" y="533131"/>
              <a:chExt cx="2500867" cy="9418884"/>
            </a:xfrm>
          </p:grpSpPr>
          <p:grpSp>
            <p:nvGrpSpPr>
              <p:cNvPr id="118" name="Group 117"/>
              <p:cNvGrpSpPr/>
              <p:nvPr/>
            </p:nvGrpSpPr>
            <p:grpSpPr>
              <a:xfrm>
                <a:off x="4885029" y="533131"/>
                <a:ext cx="2500867" cy="1904616"/>
                <a:chOff x="3502754" y="1548063"/>
                <a:chExt cx="5360830" cy="4082716"/>
              </a:xfrm>
            </p:grpSpPr>
            <p:grpSp>
              <p:nvGrpSpPr>
                <p:cNvPr id="120" name="Group 119"/>
                <p:cNvGrpSpPr/>
                <p:nvPr/>
              </p:nvGrpSpPr>
              <p:grpSpPr>
                <a:xfrm>
                  <a:off x="3505200" y="1548063"/>
                  <a:ext cx="5358384" cy="2991853"/>
                  <a:chOff x="3505200" y="1548063"/>
                  <a:chExt cx="5358384" cy="2991853"/>
                </a:xfrm>
                <a:solidFill>
                  <a:srgbClr val="008DB5"/>
                </a:solidFill>
              </p:grpSpPr>
              <p:sp>
                <p:nvSpPr>
                  <p:cNvPr id="124" name="Freeform 123"/>
                  <p:cNvSpPr/>
                  <p:nvPr/>
                </p:nvSpPr>
                <p:spPr bwMode="auto">
                  <a:xfrm>
                    <a:off x="3505200" y="1548063"/>
                    <a:ext cx="3922295" cy="2991853"/>
                  </a:xfrm>
                  <a:custGeom>
                    <a:avLst/>
                    <a:gdLst>
                      <a:gd name="connsiteX0" fmla="*/ 0 w 3922295"/>
                      <a:gd name="connsiteY0" fmla="*/ 2991853 h 2991853"/>
                      <a:gd name="connsiteX1" fmla="*/ 0 w 3922295"/>
                      <a:gd name="connsiteY1" fmla="*/ 2751221 h 2991853"/>
                      <a:gd name="connsiteX2" fmla="*/ 24063 w 3922295"/>
                      <a:gd name="connsiteY2" fmla="*/ 2614863 h 2991853"/>
                      <a:gd name="connsiteX3" fmla="*/ 64168 w 3922295"/>
                      <a:gd name="connsiteY3" fmla="*/ 2478505 h 2991853"/>
                      <a:gd name="connsiteX4" fmla="*/ 2510589 w 3922295"/>
                      <a:gd name="connsiteY4" fmla="*/ 753979 h 2991853"/>
                      <a:gd name="connsiteX5" fmla="*/ 3160295 w 3922295"/>
                      <a:gd name="connsiteY5" fmla="*/ 328863 h 2991853"/>
                      <a:gd name="connsiteX6" fmla="*/ 3537284 w 3922295"/>
                      <a:gd name="connsiteY6" fmla="*/ 136358 h 2991853"/>
                      <a:gd name="connsiteX7" fmla="*/ 3882189 w 3922295"/>
                      <a:gd name="connsiteY7" fmla="*/ 0 h 2991853"/>
                      <a:gd name="connsiteX8" fmla="*/ 3761874 w 3922295"/>
                      <a:gd name="connsiteY8" fmla="*/ 112295 h 2991853"/>
                      <a:gd name="connsiteX9" fmla="*/ 3697705 w 3922295"/>
                      <a:gd name="connsiteY9" fmla="*/ 312821 h 2991853"/>
                      <a:gd name="connsiteX10" fmla="*/ 3713747 w 3922295"/>
                      <a:gd name="connsiteY10" fmla="*/ 545432 h 2991853"/>
                      <a:gd name="connsiteX11" fmla="*/ 3769895 w 3922295"/>
                      <a:gd name="connsiteY11" fmla="*/ 794084 h 2991853"/>
                      <a:gd name="connsiteX12" fmla="*/ 3810000 w 3922295"/>
                      <a:gd name="connsiteY12" fmla="*/ 994611 h 2991853"/>
                      <a:gd name="connsiteX13" fmla="*/ 3922295 w 3922295"/>
                      <a:gd name="connsiteY13" fmla="*/ 1275348 h 2991853"/>
                      <a:gd name="connsiteX14" fmla="*/ 1949116 w 3922295"/>
                      <a:gd name="connsiteY14" fmla="*/ 2045369 h 2991853"/>
                      <a:gd name="connsiteX15" fmla="*/ 1467853 w 3922295"/>
                      <a:gd name="connsiteY15" fmla="*/ 2237874 h 2991853"/>
                      <a:gd name="connsiteX16" fmla="*/ 0 w 3922295"/>
                      <a:gd name="connsiteY16" fmla="*/ 2991853 h 2991853"/>
                      <a:gd name="connsiteX0" fmla="*/ 0 w 3922295"/>
                      <a:gd name="connsiteY0" fmla="*/ 2991853 h 2991853"/>
                      <a:gd name="connsiteX1" fmla="*/ 0 w 3922295"/>
                      <a:gd name="connsiteY1" fmla="*/ 2751221 h 2991853"/>
                      <a:gd name="connsiteX2" fmla="*/ 24063 w 3922295"/>
                      <a:gd name="connsiteY2" fmla="*/ 2614863 h 2991853"/>
                      <a:gd name="connsiteX3" fmla="*/ 64168 w 3922295"/>
                      <a:gd name="connsiteY3" fmla="*/ 2478505 h 2991853"/>
                      <a:gd name="connsiteX4" fmla="*/ 2510589 w 3922295"/>
                      <a:gd name="connsiteY4" fmla="*/ 753979 h 2991853"/>
                      <a:gd name="connsiteX5" fmla="*/ 3160295 w 3922295"/>
                      <a:gd name="connsiteY5" fmla="*/ 328863 h 2991853"/>
                      <a:gd name="connsiteX6" fmla="*/ 3537284 w 3922295"/>
                      <a:gd name="connsiteY6" fmla="*/ 136358 h 2991853"/>
                      <a:gd name="connsiteX7" fmla="*/ 3882189 w 3922295"/>
                      <a:gd name="connsiteY7" fmla="*/ 0 h 2991853"/>
                      <a:gd name="connsiteX8" fmla="*/ 3761874 w 3922295"/>
                      <a:gd name="connsiteY8" fmla="*/ 112295 h 2991853"/>
                      <a:gd name="connsiteX9" fmla="*/ 3697705 w 3922295"/>
                      <a:gd name="connsiteY9" fmla="*/ 312821 h 2991853"/>
                      <a:gd name="connsiteX10" fmla="*/ 3713747 w 3922295"/>
                      <a:gd name="connsiteY10" fmla="*/ 545432 h 2991853"/>
                      <a:gd name="connsiteX11" fmla="*/ 3769895 w 3922295"/>
                      <a:gd name="connsiteY11" fmla="*/ 794084 h 2991853"/>
                      <a:gd name="connsiteX12" fmla="*/ 3810000 w 3922295"/>
                      <a:gd name="connsiteY12" fmla="*/ 994611 h 2991853"/>
                      <a:gd name="connsiteX13" fmla="*/ 3922295 w 3922295"/>
                      <a:gd name="connsiteY13" fmla="*/ 1275348 h 2991853"/>
                      <a:gd name="connsiteX14" fmla="*/ 1949116 w 3922295"/>
                      <a:gd name="connsiteY14" fmla="*/ 2045369 h 2991853"/>
                      <a:gd name="connsiteX15" fmla="*/ 1467853 w 3922295"/>
                      <a:gd name="connsiteY15" fmla="*/ 2237874 h 2991853"/>
                      <a:gd name="connsiteX16" fmla="*/ 0 w 3922295"/>
                      <a:gd name="connsiteY16" fmla="*/ 2991853 h 299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22295" h="2991853">
                        <a:moveTo>
                          <a:pt x="0" y="2991853"/>
                        </a:moveTo>
                        <a:lnTo>
                          <a:pt x="0" y="2751221"/>
                        </a:lnTo>
                        <a:lnTo>
                          <a:pt x="24063" y="2614863"/>
                        </a:lnTo>
                        <a:lnTo>
                          <a:pt x="64168" y="2478505"/>
                        </a:lnTo>
                        <a:lnTo>
                          <a:pt x="2510589" y="753979"/>
                        </a:lnTo>
                        <a:lnTo>
                          <a:pt x="3160295" y="328863"/>
                        </a:lnTo>
                        <a:lnTo>
                          <a:pt x="3537284" y="136358"/>
                        </a:lnTo>
                        <a:cubicBezTo>
                          <a:pt x="3652252" y="90905"/>
                          <a:pt x="3767221" y="21390"/>
                          <a:pt x="3882189" y="0"/>
                        </a:cubicBezTo>
                        <a:lnTo>
                          <a:pt x="3761874" y="112295"/>
                        </a:lnTo>
                        <a:lnTo>
                          <a:pt x="3697705" y="312821"/>
                        </a:lnTo>
                        <a:lnTo>
                          <a:pt x="3713747" y="545432"/>
                        </a:lnTo>
                        <a:lnTo>
                          <a:pt x="3769895" y="794084"/>
                        </a:lnTo>
                        <a:lnTo>
                          <a:pt x="3810000" y="994611"/>
                        </a:lnTo>
                        <a:lnTo>
                          <a:pt x="3922295" y="1275348"/>
                        </a:lnTo>
                        <a:lnTo>
                          <a:pt x="1949116" y="2045369"/>
                        </a:lnTo>
                        <a:lnTo>
                          <a:pt x="1467853" y="2237874"/>
                        </a:lnTo>
                        <a:lnTo>
                          <a:pt x="0" y="2991853"/>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5" name="Freeform 124"/>
                  <p:cNvSpPr/>
                  <p:nvPr/>
                </p:nvSpPr>
                <p:spPr bwMode="auto">
                  <a:xfrm>
                    <a:off x="7178521" y="1555322"/>
                    <a:ext cx="1685063" cy="1774177"/>
                  </a:xfrm>
                  <a:custGeom>
                    <a:avLst/>
                    <a:gdLst>
                      <a:gd name="connsiteX0" fmla="*/ 208548 w 1668379"/>
                      <a:gd name="connsiteY0" fmla="*/ 1259305 h 1756611"/>
                      <a:gd name="connsiteX1" fmla="*/ 409074 w 1668379"/>
                      <a:gd name="connsiteY1" fmla="*/ 1259305 h 1756611"/>
                      <a:gd name="connsiteX2" fmla="*/ 673769 w 1668379"/>
                      <a:gd name="connsiteY2" fmla="*/ 1299411 h 1756611"/>
                      <a:gd name="connsiteX3" fmla="*/ 1018674 w 1668379"/>
                      <a:gd name="connsiteY3" fmla="*/ 1403684 h 1756611"/>
                      <a:gd name="connsiteX4" fmla="*/ 1283369 w 1668379"/>
                      <a:gd name="connsiteY4" fmla="*/ 1515979 h 1756611"/>
                      <a:gd name="connsiteX5" fmla="*/ 1507958 w 1668379"/>
                      <a:gd name="connsiteY5" fmla="*/ 1644316 h 1756611"/>
                      <a:gd name="connsiteX6" fmla="*/ 1668379 w 1668379"/>
                      <a:gd name="connsiteY6" fmla="*/ 1756611 h 1756611"/>
                      <a:gd name="connsiteX7" fmla="*/ 1507958 w 1668379"/>
                      <a:gd name="connsiteY7" fmla="*/ 1371600 h 1756611"/>
                      <a:gd name="connsiteX8" fmla="*/ 1219200 w 1668379"/>
                      <a:gd name="connsiteY8" fmla="*/ 850232 h 1756611"/>
                      <a:gd name="connsiteX9" fmla="*/ 954506 w 1668379"/>
                      <a:gd name="connsiteY9" fmla="*/ 489284 h 1756611"/>
                      <a:gd name="connsiteX10" fmla="*/ 729916 w 1668379"/>
                      <a:gd name="connsiteY10" fmla="*/ 272716 h 1756611"/>
                      <a:gd name="connsiteX11" fmla="*/ 521369 w 1668379"/>
                      <a:gd name="connsiteY11" fmla="*/ 104274 h 1756611"/>
                      <a:gd name="connsiteX12" fmla="*/ 328863 w 1668379"/>
                      <a:gd name="connsiteY12" fmla="*/ 16042 h 1756611"/>
                      <a:gd name="connsiteX13" fmla="*/ 184485 w 1668379"/>
                      <a:gd name="connsiteY13" fmla="*/ 0 h 1756611"/>
                      <a:gd name="connsiteX14" fmla="*/ 48127 w 1668379"/>
                      <a:gd name="connsiteY14" fmla="*/ 136358 h 1756611"/>
                      <a:gd name="connsiteX15" fmla="*/ 0 w 1668379"/>
                      <a:gd name="connsiteY15" fmla="*/ 320842 h 1756611"/>
                      <a:gd name="connsiteX16" fmla="*/ 0 w 1668379"/>
                      <a:gd name="connsiteY16" fmla="*/ 481263 h 1756611"/>
                      <a:gd name="connsiteX17" fmla="*/ 88232 w 1668379"/>
                      <a:gd name="connsiteY17" fmla="*/ 906379 h 1756611"/>
                      <a:gd name="connsiteX18" fmla="*/ 136358 w 1668379"/>
                      <a:gd name="connsiteY18" fmla="*/ 1074821 h 1756611"/>
                      <a:gd name="connsiteX19" fmla="*/ 208548 w 1668379"/>
                      <a:gd name="connsiteY19" fmla="*/ 1259305 h 175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8379" h="1756611">
                        <a:moveTo>
                          <a:pt x="208548" y="1259305"/>
                        </a:moveTo>
                        <a:lnTo>
                          <a:pt x="409074" y="1259305"/>
                        </a:lnTo>
                        <a:lnTo>
                          <a:pt x="673769" y="1299411"/>
                        </a:lnTo>
                        <a:lnTo>
                          <a:pt x="1018674" y="1403684"/>
                        </a:lnTo>
                        <a:lnTo>
                          <a:pt x="1283369" y="1515979"/>
                        </a:lnTo>
                        <a:lnTo>
                          <a:pt x="1507958" y="1644316"/>
                        </a:lnTo>
                        <a:lnTo>
                          <a:pt x="1668379" y="1756611"/>
                        </a:lnTo>
                        <a:lnTo>
                          <a:pt x="1507958" y="1371600"/>
                        </a:lnTo>
                        <a:lnTo>
                          <a:pt x="1219200" y="850232"/>
                        </a:lnTo>
                        <a:lnTo>
                          <a:pt x="954506" y="489284"/>
                        </a:lnTo>
                        <a:lnTo>
                          <a:pt x="729916" y="272716"/>
                        </a:lnTo>
                        <a:lnTo>
                          <a:pt x="521369" y="104274"/>
                        </a:lnTo>
                        <a:lnTo>
                          <a:pt x="328863" y="16042"/>
                        </a:lnTo>
                        <a:lnTo>
                          <a:pt x="184485" y="0"/>
                        </a:lnTo>
                        <a:lnTo>
                          <a:pt x="48127" y="136358"/>
                        </a:lnTo>
                        <a:lnTo>
                          <a:pt x="0" y="320842"/>
                        </a:lnTo>
                        <a:lnTo>
                          <a:pt x="0" y="481263"/>
                        </a:lnTo>
                        <a:lnTo>
                          <a:pt x="88232" y="906379"/>
                        </a:lnTo>
                        <a:lnTo>
                          <a:pt x="136358" y="1074821"/>
                        </a:lnTo>
                        <a:lnTo>
                          <a:pt x="208548" y="1259305"/>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sp>
              <p:nvSpPr>
                <p:cNvPr id="121" name="Freeform 120"/>
                <p:cNvSpPr/>
                <p:nvPr/>
              </p:nvSpPr>
              <p:spPr bwMode="auto">
                <a:xfrm>
                  <a:off x="3502754" y="2805954"/>
                  <a:ext cx="5354935" cy="1879494"/>
                </a:xfrm>
                <a:custGeom>
                  <a:avLst/>
                  <a:gdLst>
                    <a:gd name="connsiteX0" fmla="*/ 0 w 5301916"/>
                    <a:gd name="connsiteY0" fmla="*/ 1716506 h 1860885"/>
                    <a:gd name="connsiteX1" fmla="*/ 657727 w 5301916"/>
                    <a:gd name="connsiteY1" fmla="*/ 1860885 h 1860885"/>
                    <a:gd name="connsiteX2" fmla="*/ 1155032 w 5301916"/>
                    <a:gd name="connsiteY2" fmla="*/ 1652337 h 1860885"/>
                    <a:gd name="connsiteX3" fmla="*/ 1676400 w 5301916"/>
                    <a:gd name="connsiteY3" fmla="*/ 1443790 h 1860885"/>
                    <a:gd name="connsiteX4" fmla="*/ 2294021 w 5301916"/>
                    <a:gd name="connsiteY4" fmla="*/ 1267327 h 1860885"/>
                    <a:gd name="connsiteX5" fmla="*/ 2807369 w 5301916"/>
                    <a:gd name="connsiteY5" fmla="*/ 1147011 h 1860885"/>
                    <a:gd name="connsiteX6" fmla="*/ 3352800 w 5301916"/>
                    <a:gd name="connsiteY6" fmla="*/ 1058779 h 1860885"/>
                    <a:gd name="connsiteX7" fmla="*/ 3713748 w 5301916"/>
                    <a:gd name="connsiteY7" fmla="*/ 1010653 h 1860885"/>
                    <a:gd name="connsiteX8" fmla="*/ 4170948 w 5301916"/>
                    <a:gd name="connsiteY8" fmla="*/ 890337 h 1860885"/>
                    <a:gd name="connsiteX9" fmla="*/ 5301916 w 5301916"/>
                    <a:gd name="connsiteY9" fmla="*/ 505327 h 1860885"/>
                    <a:gd name="connsiteX10" fmla="*/ 5077327 w 5301916"/>
                    <a:gd name="connsiteY10" fmla="*/ 336885 h 1860885"/>
                    <a:gd name="connsiteX11" fmla="*/ 4748463 w 5301916"/>
                    <a:gd name="connsiteY11" fmla="*/ 176464 h 1860885"/>
                    <a:gd name="connsiteX12" fmla="*/ 4451684 w 5301916"/>
                    <a:gd name="connsiteY12" fmla="*/ 88232 h 1860885"/>
                    <a:gd name="connsiteX13" fmla="*/ 4227095 w 5301916"/>
                    <a:gd name="connsiteY13" fmla="*/ 32085 h 1860885"/>
                    <a:gd name="connsiteX14" fmla="*/ 3930316 w 5301916"/>
                    <a:gd name="connsiteY14" fmla="*/ 0 h 1860885"/>
                    <a:gd name="connsiteX15" fmla="*/ 3673642 w 5301916"/>
                    <a:gd name="connsiteY15" fmla="*/ 80211 h 1860885"/>
                    <a:gd name="connsiteX16" fmla="*/ 2975811 w 5301916"/>
                    <a:gd name="connsiteY16" fmla="*/ 360948 h 1860885"/>
                    <a:gd name="connsiteX17" fmla="*/ 2085474 w 5301916"/>
                    <a:gd name="connsiteY17" fmla="*/ 697832 h 1860885"/>
                    <a:gd name="connsiteX18" fmla="*/ 1507958 w 5301916"/>
                    <a:gd name="connsiteY18" fmla="*/ 946485 h 1860885"/>
                    <a:gd name="connsiteX19" fmla="*/ 0 w 5301916"/>
                    <a:gd name="connsiteY19" fmla="*/ 1716506 h 186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01916" h="1860885">
                      <a:moveTo>
                        <a:pt x="0" y="1716506"/>
                      </a:moveTo>
                      <a:lnTo>
                        <a:pt x="657727" y="1860885"/>
                      </a:lnTo>
                      <a:lnTo>
                        <a:pt x="1155032" y="1652337"/>
                      </a:lnTo>
                      <a:lnTo>
                        <a:pt x="1676400" y="1443790"/>
                      </a:lnTo>
                      <a:lnTo>
                        <a:pt x="2294021" y="1267327"/>
                      </a:lnTo>
                      <a:lnTo>
                        <a:pt x="2807369" y="1147011"/>
                      </a:lnTo>
                      <a:lnTo>
                        <a:pt x="3352800" y="1058779"/>
                      </a:lnTo>
                      <a:lnTo>
                        <a:pt x="3713748" y="1010653"/>
                      </a:lnTo>
                      <a:lnTo>
                        <a:pt x="4170948" y="890337"/>
                      </a:lnTo>
                      <a:lnTo>
                        <a:pt x="5301916" y="505327"/>
                      </a:lnTo>
                      <a:lnTo>
                        <a:pt x="5077327" y="336885"/>
                      </a:lnTo>
                      <a:lnTo>
                        <a:pt x="4748463" y="176464"/>
                      </a:lnTo>
                      <a:lnTo>
                        <a:pt x="4451684" y="88232"/>
                      </a:lnTo>
                      <a:lnTo>
                        <a:pt x="4227095" y="32085"/>
                      </a:lnTo>
                      <a:lnTo>
                        <a:pt x="3930316" y="0"/>
                      </a:lnTo>
                      <a:lnTo>
                        <a:pt x="3673642" y="80211"/>
                      </a:lnTo>
                      <a:lnTo>
                        <a:pt x="2975811" y="360948"/>
                      </a:lnTo>
                      <a:lnTo>
                        <a:pt x="2085474" y="697832"/>
                      </a:lnTo>
                      <a:lnTo>
                        <a:pt x="1507958" y="946485"/>
                      </a:lnTo>
                      <a:lnTo>
                        <a:pt x="0" y="1716506"/>
                      </a:lnTo>
                      <a:close/>
                    </a:path>
                  </a:pathLst>
                </a:custGeom>
                <a:solidFill>
                  <a:srgbClr val="205264"/>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2" name="Freeform 121"/>
                <p:cNvSpPr/>
                <p:nvPr/>
              </p:nvSpPr>
              <p:spPr bwMode="auto">
                <a:xfrm>
                  <a:off x="3858126" y="4427621"/>
                  <a:ext cx="762000" cy="1203158"/>
                </a:xfrm>
                <a:custGeom>
                  <a:avLst/>
                  <a:gdLst>
                    <a:gd name="connsiteX0" fmla="*/ 0 w 762000"/>
                    <a:gd name="connsiteY0" fmla="*/ 1195137 h 1203158"/>
                    <a:gd name="connsiteX1" fmla="*/ 762000 w 762000"/>
                    <a:gd name="connsiteY1" fmla="*/ 1203158 h 1203158"/>
                    <a:gd name="connsiteX2" fmla="*/ 745958 w 762000"/>
                    <a:gd name="connsiteY2" fmla="*/ 0 h 1203158"/>
                    <a:gd name="connsiteX3" fmla="*/ 8021 w 762000"/>
                    <a:gd name="connsiteY3" fmla="*/ 24063 h 1203158"/>
                    <a:gd name="connsiteX4" fmla="*/ 0 w 762000"/>
                    <a:gd name="connsiteY4" fmla="*/ 1195137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1203158">
                      <a:moveTo>
                        <a:pt x="0" y="1195137"/>
                      </a:moveTo>
                      <a:lnTo>
                        <a:pt x="762000" y="1203158"/>
                      </a:lnTo>
                      <a:lnTo>
                        <a:pt x="745958" y="0"/>
                      </a:lnTo>
                      <a:lnTo>
                        <a:pt x="8021" y="24063"/>
                      </a:lnTo>
                      <a:cubicBezTo>
                        <a:pt x="5347" y="414421"/>
                        <a:pt x="2674" y="804779"/>
                        <a:pt x="0" y="1195137"/>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sp>
              <p:nvSpPr>
                <p:cNvPr id="123" name="Freeform 122"/>
                <p:cNvSpPr/>
                <p:nvPr/>
              </p:nvSpPr>
              <p:spPr bwMode="auto">
                <a:xfrm>
                  <a:off x="6160169" y="2895599"/>
                  <a:ext cx="2494548" cy="858253"/>
                </a:xfrm>
                <a:custGeom>
                  <a:avLst/>
                  <a:gdLst>
                    <a:gd name="connsiteX0" fmla="*/ 0 w 2574758"/>
                    <a:gd name="connsiteY0" fmla="*/ 617621 h 898358"/>
                    <a:gd name="connsiteX1" fmla="*/ 866274 w 2574758"/>
                    <a:gd name="connsiteY1" fmla="*/ 898358 h 898358"/>
                    <a:gd name="connsiteX2" fmla="*/ 2574758 w 2574758"/>
                    <a:gd name="connsiteY2" fmla="*/ 441158 h 898358"/>
                    <a:gd name="connsiteX3" fmla="*/ 2318084 w 2574758"/>
                    <a:gd name="connsiteY3" fmla="*/ 280737 h 898358"/>
                    <a:gd name="connsiteX4" fmla="*/ 1989221 w 2574758"/>
                    <a:gd name="connsiteY4" fmla="*/ 144379 h 898358"/>
                    <a:gd name="connsiteX5" fmla="*/ 1596189 w 2574758"/>
                    <a:gd name="connsiteY5" fmla="*/ 40105 h 898358"/>
                    <a:gd name="connsiteX6" fmla="*/ 1331495 w 2574758"/>
                    <a:gd name="connsiteY6" fmla="*/ 0 h 898358"/>
                    <a:gd name="connsiteX7" fmla="*/ 80210 w 2574758"/>
                    <a:gd name="connsiteY7" fmla="*/ 521368 h 898358"/>
                    <a:gd name="connsiteX8" fmla="*/ 0 w 2574758"/>
                    <a:gd name="connsiteY8" fmla="*/ 617621 h 898358"/>
                    <a:gd name="connsiteX0" fmla="*/ 0 w 2574758"/>
                    <a:gd name="connsiteY0" fmla="*/ 577517 h 858254"/>
                    <a:gd name="connsiteX1" fmla="*/ 866274 w 2574758"/>
                    <a:gd name="connsiteY1" fmla="*/ 858254 h 858254"/>
                    <a:gd name="connsiteX2" fmla="*/ 2574758 w 2574758"/>
                    <a:gd name="connsiteY2" fmla="*/ 401054 h 858254"/>
                    <a:gd name="connsiteX3" fmla="*/ 2318084 w 2574758"/>
                    <a:gd name="connsiteY3" fmla="*/ 240633 h 858254"/>
                    <a:gd name="connsiteX4" fmla="*/ 1989221 w 2574758"/>
                    <a:gd name="connsiteY4" fmla="*/ 104275 h 858254"/>
                    <a:gd name="connsiteX5" fmla="*/ 1596189 w 2574758"/>
                    <a:gd name="connsiteY5" fmla="*/ 1 h 858254"/>
                    <a:gd name="connsiteX6" fmla="*/ 1382188 w 2574758"/>
                    <a:gd name="connsiteY6" fmla="*/ 27486 h 858254"/>
                    <a:gd name="connsiteX7" fmla="*/ 80210 w 2574758"/>
                    <a:gd name="connsiteY7" fmla="*/ 481264 h 858254"/>
                    <a:gd name="connsiteX8" fmla="*/ 0 w 2574758"/>
                    <a:gd name="connsiteY8" fmla="*/ 577517 h 858254"/>
                    <a:gd name="connsiteX0" fmla="*/ 4276 w 2494547"/>
                    <a:gd name="connsiteY0" fmla="*/ 560618 h 858254"/>
                    <a:gd name="connsiteX1" fmla="*/ 786063 w 2494547"/>
                    <a:gd name="connsiteY1" fmla="*/ 858254 h 858254"/>
                    <a:gd name="connsiteX2" fmla="*/ 2494547 w 2494547"/>
                    <a:gd name="connsiteY2" fmla="*/ 401054 h 858254"/>
                    <a:gd name="connsiteX3" fmla="*/ 2237873 w 2494547"/>
                    <a:gd name="connsiteY3" fmla="*/ 240633 h 858254"/>
                    <a:gd name="connsiteX4" fmla="*/ 1909010 w 2494547"/>
                    <a:gd name="connsiteY4" fmla="*/ 104275 h 858254"/>
                    <a:gd name="connsiteX5" fmla="*/ 1515978 w 2494547"/>
                    <a:gd name="connsiteY5" fmla="*/ 1 h 858254"/>
                    <a:gd name="connsiteX6" fmla="*/ 1301977 w 2494547"/>
                    <a:gd name="connsiteY6" fmla="*/ 27486 h 858254"/>
                    <a:gd name="connsiteX7" fmla="*/ -1 w 2494547"/>
                    <a:gd name="connsiteY7" fmla="*/ 481264 h 858254"/>
                    <a:gd name="connsiteX8" fmla="*/ 4276 w 2494547"/>
                    <a:gd name="connsiteY8" fmla="*/ 560618 h 8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547" h="858254">
                      <a:moveTo>
                        <a:pt x="4276" y="560618"/>
                      </a:moveTo>
                      <a:lnTo>
                        <a:pt x="786063" y="858254"/>
                      </a:lnTo>
                      <a:lnTo>
                        <a:pt x="2494547" y="401054"/>
                      </a:lnTo>
                      <a:lnTo>
                        <a:pt x="2237873" y="240633"/>
                      </a:lnTo>
                      <a:lnTo>
                        <a:pt x="1909010" y="104275"/>
                      </a:lnTo>
                      <a:lnTo>
                        <a:pt x="1515978" y="1"/>
                      </a:lnTo>
                      <a:lnTo>
                        <a:pt x="1301977" y="27486"/>
                      </a:lnTo>
                      <a:lnTo>
                        <a:pt x="-1" y="481264"/>
                      </a:lnTo>
                      <a:lnTo>
                        <a:pt x="4276" y="560618"/>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sp>
            <p:nvSpPr>
              <p:cNvPr id="119" name="Rectangle 118"/>
              <p:cNvSpPr/>
              <p:nvPr/>
            </p:nvSpPr>
            <p:spPr bwMode="auto">
              <a:xfrm>
                <a:off x="5126653" y="2417576"/>
                <a:ext cx="207137" cy="7534439"/>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sp>
          <p:nvSpPr>
            <p:cNvPr id="117" name="Trapezoid 116"/>
            <p:cNvSpPr/>
            <p:nvPr/>
          </p:nvSpPr>
          <p:spPr bwMode="auto">
            <a:xfrm rot="21444336">
              <a:off x="5766227" y="1376335"/>
              <a:ext cx="2027694" cy="3161092"/>
            </a:xfrm>
            <a:prstGeom prst="trapezoid">
              <a:avLst>
                <a:gd name="adj" fmla="val 22916"/>
              </a:avLst>
            </a:prstGeom>
            <a:gradFill flip="none" rotWithShape="1">
              <a:gsLst>
                <a:gs pos="50000">
                  <a:sysClr val="window" lastClr="FFFFFF">
                    <a:alpha val="19000"/>
                  </a:sysClr>
                </a:gs>
                <a:gs pos="0">
                  <a:sysClr val="window" lastClr="FFFFFF">
                    <a:alpha val="0"/>
                  </a:sysClr>
                </a:gs>
                <a:gs pos="100000">
                  <a:sysClr val="window" lastClr="FFFFFF">
                    <a:alpha val="31000"/>
                  </a:sysClr>
                </a:gs>
              </a:gsLst>
              <a:lin ang="162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grpSp>
        <p:nvGrpSpPr>
          <p:cNvPr id="126" name="Group 125"/>
          <p:cNvGrpSpPr/>
          <p:nvPr/>
        </p:nvGrpSpPr>
        <p:grpSpPr>
          <a:xfrm rot="19820879">
            <a:off x="4817287" y="2270352"/>
            <a:ext cx="274281" cy="365708"/>
            <a:chOff x="2687372" y="3149601"/>
            <a:chExt cx="81465" cy="132564"/>
          </a:xfrm>
          <a:solidFill>
            <a:sysClr val="window" lastClr="FFFFFF"/>
          </a:solidFill>
        </p:grpSpPr>
        <p:sp>
          <p:nvSpPr>
            <p:cNvPr id="127" name="Freeform 126"/>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28" name="Freeform 127"/>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29" name="Freeform 128"/>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30" name="Freeform 129"/>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31" name="Freeform 130"/>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32" name="Freeform 131"/>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pic>
        <p:nvPicPr>
          <p:cNvPr id="133" name="Picture 132"/>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191831" y="2627859"/>
            <a:ext cx="914270" cy="914270"/>
          </a:xfrm>
          <a:prstGeom prst="rect">
            <a:avLst/>
          </a:prstGeom>
        </p:spPr>
      </p:pic>
      <p:sp>
        <p:nvSpPr>
          <p:cNvPr id="134" name="Striped Right Arrow 133"/>
          <p:cNvSpPr/>
          <p:nvPr/>
        </p:nvSpPr>
        <p:spPr>
          <a:xfrm rot="19585057">
            <a:off x="6442835" y="3162620"/>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
        <p:nvSpPr>
          <p:cNvPr id="135" name="TextBox 134"/>
          <p:cNvSpPr txBox="1"/>
          <p:nvPr/>
        </p:nvSpPr>
        <p:spPr>
          <a:xfrm>
            <a:off x="8178498" y="2529946"/>
            <a:ext cx="1762284" cy="584519"/>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Notification Hubs</a:t>
            </a:r>
          </a:p>
        </p:txBody>
      </p:sp>
      <p:grpSp>
        <p:nvGrpSpPr>
          <p:cNvPr id="136" name="Group 135"/>
          <p:cNvGrpSpPr/>
          <p:nvPr/>
        </p:nvGrpSpPr>
        <p:grpSpPr>
          <a:xfrm flipH="1">
            <a:off x="8995786" y="3421622"/>
            <a:ext cx="2051727" cy="839343"/>
            <a:chOff x="7057891" y="4732012"/>
            <a:chExt cx="1436818" cy="530161"/>
          </a:xfrm>
        </p:grpSpPr>
        <p:sp>
          <p:nvSpPr>
            <p:cNvPr id="137" name="Rectangle 1235"/>
            <p:cNvSpPr/>
            <p:nvPr/>
          </p:nvSpPr>
          <p:spPr bwMode="auto">
            <a:xfrm>
              <a:off x="7360767" y="4756776"/>
              <a:ext cx="911364" cy="194233"/>
            </a:xfrm>
            <a:custGeom>
              <a:avLst/>
              <a:gdLst>
                <a:gd name="connsiteX0" fmla="*/ 0 w 841562"/>
                <a:gd name="connsiteY0" fmla="*/ 0 h 194233"/>
                <a:gd name="connsiteX1" fmla="*/ 841562 w 841562"/>
                <a:gd name="connsiteY1" fmla="*/ 0 h 194233"/>
                <a:gd name="connsiteX2" fmla="*/ 841562 w 841562"/>
                <a:gd name="connsiteY2" fmla="*/ 194233 h 194233"/>
                <a:gd name="connsiteX3" fmla="*/ 0 w 841562"/>
                <a:gd name="connsiteY3" fmla="*/ 194233 h 194233"/>
                <a:gd name="connsiteX4" fmla="*/ 0 w 841562"/>
                <a:gd name="connsiteY4" fmla="*/ 0 h 194233"/>
                <a:gd name="connsiteX0" fmla="*/ 0 w 841562"/>
                <a:gd name="connsiteY0" fmla="*/ 0 h 194233"/>
                <a:gd name="connsiteX1" fmla="*/ 429733 w 841562"/>
                <a:gd name="connsiteY1" fmla="*/ 0 h 194233"/>
                <a:gd name="connsiteX2" fmla="*/ 841562 w 841562"/>
                <a:gd name="connsiteY2" fmla="*/ 194233 h 194233"/>
                <a:gd name="connsiteX3" fmla="*/ 0 w 841562"/>
                <a:gd name="connsiteY3" fmla="*/ 194233 h 194233"/>
                <a:gd name="connsiteX4" fmla="*/ 0 w 841562"/>
                <a:gd name="connsiteY4" fmla="*/ 0 h 194233"/>
                <a:gd name="connsiteX0" fmla="*/ 0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0 w 911364"/>
                <a:gd name="connsiteY4" fmla="*/ 0 h 194233"/>
                <a:gd name="connsiteX0" fmla="*/ 48861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48861 w 911364"/>
                <a:gd name="connsiteY4" fmla="*/ 0 h 194233"/>
                <a:gd name="connsiteX0" fmla="*/ 76781 w 911364"/>
                <a:gd name="connsiteY0" fmla="*/ 0 h 194233"/>
                <a:gd name="connsiteX1" fmla="*/ 429733 w 911364"/>
                <a:gd name="connsiteY1" fmla="*/ 0 h 194233"/>
                <a:gd name="connsiteX2" fmla="*/ 911364 w 911364"/>
                <a:gd name="connsiteY2" fmla="*/ 194233 h 194233"/>
                <a:gd name="connsiteX3" fmla="*/ 0 w 911364"/>
                <a:gd name="connsiteY3" fmla="*/ 194233 h 194233"/>
                <a:gd name="connsiteX4" fmla="*/ 76781 w 911364"/>
                <a:gd name="connsiteY4" fmla="*/ 0 h 19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64" h="194233">
                  <a:moveTo>
                    <a:pt x="76781" y="0"/>
                  </a:moveTo>
                  <a:lnTo>
                    <a:pt x="429733" y="0"/>
                  </a:lnTo>
                  <a:lnTo>
                    <a:pt x="911364" y="194233"/>
                  </a:lnTo>
                  <a:lnTo>
                    <a:pt x="0" y="194233"/>
                  </a:lnTo>
                  <a:lnTo>
                    <a:pt x="76781" y="0"/>
                  </a:lnTo>
                  <a:close/>
                </a:path>
              </a:pathLst>
            </a:cu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244" b="0" i="0" u="none" strike="noStrike" kern="0" cap="none" spc="-102" normalizeH="0" baseline="0" noProof="0" dirty="0" smtClean="0">
                <a:ln w="3175">
                  <a:noFill/>
                </a:ln>
                <a:gradFill flip="none" rotWithShape="1">
                  <a:gsLst>
                    <a:gs pos="0">
                      <a:srgbClr val="1B3B41">
                        <a:lumMod val="65000"/>
                        <a:lumOff val="35000"/>
                      </a:srgbClr>
                    </a:gs>
                    <a:gs pos="86000">
                      <a:srgbClr val="1B3B41">
                        <a:lumMod val="65000"/>
                        <a:lumOff val="35000"/>
                      </a:srgbClr>
                    </a:gs>
                  </a:gsLst>
                  <a:lin ang="5400000" scaled="0"/>
                  <a:tileRect/>
                </a:gradFill>
                <a:effectLst/>
                <a:uLnTx/>
                <a:uFillTx/>
                <a:latin typeface="Segoe UI"/>
                <a:ea typeface="+mn-ea"/>
                <a:cs typeface="Arial" charset="0"/>
              </a:endParaRPr>
            </a:p>
          </p:txBody>
        </p:sp>
        <p:grpSp>
          <p:nvGrpSpPr>
            <p:cNvPr id="138" name="Group 137"/>
            <p:cNvGrpSpPr/>
            <p:nvPr/>
          </p:nvGrpSpPr>
          <p:grpSpPr>
            <a:xfrm>
              <a:off x="7057891" y="4732012"/>
              <a:ext cx="1436818" cy="530161"/>
              <a:chOff x="26353673" y="5217212"/>
              <a:chExt cx="1436818" cy="530161"/>
            </a:xfrm>
          </p:grpSpPr>
          <p:sp>
            <p:nvSpPr>
              <p:cNvPr id="139" name="Freeform 94"/>
              <p:cNvSpPr>
                <a:spLocks noEditPoints="1"/>
              </p:cNvSpPr>
              <p:nvPr/>
            </p:nvSpPr>
            <p:spPr bwMode="auto">
              <a:xfrm>
                <a:off x="26463166" y="5526472"/>
                <a:ext cx="220901" cy="220901"/>
              </a:xfrm>
              <a:custGeom>
                <a:avLst/>
                <a:gdLst>
                  <a:gd name="T0" fmla="*/ 173 w 345"/>
                  <a:gd name="T1" fmla="*/ 0 h 343"/>
                  <a:gd name="T2" fmla="*/ 138 w 345"/>
                  <a:gd name="T3" fmla="*/ 2 h 343"/>
                  <a:gd name="T4" fmla="*/ 106 w 345"/>
                  <a:gd name="T5" fmla="*/ 13 h 343"/>
                  <a:gd name="T6" fmla="*/ 76 w 345"/>
                  <a:gd name="T7" fmla="*/ 29 h 343"/>
                  <a:gd name="T8" fmla="*/ 51 w 345"/>
                  <a:gd name="T9" fmla="*/ 49 h 343"/>
                  <a:gd name="T10" fmla="*/ 30 w 345"/>
                  <a:gd name="T11" fmla="*/ 75 h 343"/>
                  <a:gd name="T12" fmla="*/ 14 w 345"/>
                  <a:gd name="T13" fmla="*/ 104 h 343"/>
                  <a:gd name="T14" fmla="*/ 4 w 345"/>
                  <a:gd name="T15" fmla="*/ 137 h 343"/>
                  <a:gd name="T16" fmla="*/ 0 w 345"/>
                  <a:gd name="T17" fmla="*/ 172 h 343"/>
                  <a:gd name="T18" fmla="*/ 2 w 345"/>
                  <a:gd name="T19" fmla="*/ 190 h 343"/>
                  <a:gd name="T20" fmla="*/ 8 w 345"/>
                  <a:gd name="T21" fmla="*/ 223 h 343"/>
                  <a:gd name="T22" fmla="*/ 22 w 345"/>
                  <a:gd name="T23" fmla="*/ 254 h 343"/>
                  <a:gd name="T24" fmla="*/ 39 w 345"/>
                  <a:gd name="T25" fmla="*/ 280 h 343"/>
                  <a:gd name="T26" fmla="*/ 63 w 345"/>
                  <a:gd name="T27" fmla="*/ 305 h 343"/>
                  <a:gd name="T28" fmla="*/ 91 w 345"/>
                  <a:gd name="T29" fmla="*/ 323 h 343"/>
                  <a:gd name="T30" fmla="*/ 122 w 345"/>
                  <a:gd name="T31" fmla="*/ 337 h 343"/>
                  <a:gd name="T32" fmla="*/ 155 w 345"/>
                  <a:gd name="T33" fmla="*/ 343 h 343"/>
                  <a:gd name="T34" fmla="*/ 173 w 345"/>
                  <a:gd name="T35" fmla="*/ 343 h 343"/>
                  <a:gd name="T36" fmla="*/ 207 w 345"/>
                  <a:gd name="T37" fmla="*/ 341 h 343"/>
                  <a:gd name="T38" fmla="*/ 240 w 345"/>
                  <a:gd name="T39" fmla="*/ 330 h 343"/>
                  <a:gd name="T40" fmla="*/ 269 w 345"/>
                  <a:gd name="T41" fmla="*/ 314 h 343"/>
                  <a:gd name="T42" fmla="*/ 294 w 345"/>
                  <a:gd name="T43" fmla="*/ 294 h 343"/>
                  <a:gd name="T44" fmla="*/ 316 w 345"/>
                  <a:gd name="T45" fmla="*/ 268 h 343"/>
                  <a:gd name="T46" fmla="*/ 332 w 345"/>
                  <a:gd name="T47" fmla="*/ 239 h 343"/>
                  <a:gd name="T48" fmla="*/ 341 w 345"/>
                  <a:gd name="T49" fmla="*/ 206 h 343"/>
                  <a:gd name="T50" fmla="*/ 345 w 345"/>
                  <a:gd name="T51" fmla="*/ 172 h 343"/>
                  <a:gd name="T52" fmla="*/ 344 w 345"/>
                  <a:gd name="T53" fmla="*/ 153 h 343"/>
                  <a:gd name="T54" fmla="*/ 337 w 345"/>
                  <a:gd name="T55" fmla="*/ 120 h 343"/>
                  <a:gd name="T56" fmla="*/ 324 w 345"/>
                  <a:gd name="T57" fmla="*/ 89 h 343"/>
                  <a:gd name="T58" fmla="*/ 305 w 345"/>
                  <a:gd name="T59" fmla="*/ 63 h 343"/>
                  <a:gd name="T60" fmla="*/ 282 w 345"/>
                  <a:gd name="T61" fmla="*/ 39 h 343"/>
                  <a:gd name="T62" fmla="*/ 254 w 345"/>
                  <a:gd name="T63" fmla="*/ 20 h 343"/>
                  <a:gd name="T64" fmla="*/ 223 w 345"/>
                  <a:gd name="T65" fmla="*/ 6 h 343"/>
                  <a:gd name="T66" fmla="*/ 190 w 345"/>
                  <a:gd name="T67" fmla="*/ 0 h 343"/>
                  <a:gd name="T68" fmla="*/ 173 w 345"/>
                  <a:gd name="T69" fmla="*/ 0 h 343"/>
                  <a:gd name="T70" fmla="*/ 173 w 345"/>
                  <a:gd name="T71" fmla="*/ 244 h 343"/>
                  <a:gd name="T72" fmla="*/ 145 w 345"/>
                  <a:gd name="T73" fmla="*/ 238 h 343"/>
                  <a:gd name="T74" fmla="*/ 121 w 345"/>
                  <a:gd name="T75" fmla="*/ 223 h 343"/>
                  <a:gd name="T76" fmla="*/ 106 w 345"/>
                  <a:gd name="T77" fmla="*/ 199 h 343"/>
                  <a:gd name="T78" fmla="*/ 101 w 345"/>
                  <a:gd name="T79" fmla="*/ 171 h 343"/>
                  <a:gd name="T80" fmla="*/ 102 w 345"/>
                  <a:gd name="T81" fmla="*/ 156 h 343"/>
                  <a:gd name="T82" fmla="*/ 113 w 345"/>
                  <a:gd name="T83" fmla="*/ 131 h 343"/>
                  <a:gd name="T84" fmla="*/ 133 w 345"/>
                  <a:gd name="T85" fmla="*/ 111 h 343"/>
                  <a:gd name="T86" fmla="*/ 158 w 345"/>
                  <a:gd name="T87" fmla="*/ 100 h 343"/>
                  <a:gd name="T88" fmla="*/ 173 w 345"/>
                  <a:gd name="T89" fmla="*/ 99 h 343"/>
                  <a:gd name="T90" fmla="*/ 201 w 345"/>
                  <a:gd name="T91" fmla="*/ 104 h 343"/>
                  <a:gd name="T92" fmla="*/ 223 w 345"/>
                  <a:gd name="T93" fmla="*/ 120 h 343"/>
                  <a:gd name="T94" fmla="*/ 240 w 345"/>
                  <a:gd name="T95" fmla="*/ 143 h 343"/>
                  <a:gd name="T96" fmla="*/ 245 w 345"/>
                  <a:gd name="T97" fmla="*/ 171 h 343"/>
                  <a:gd name="T98" fmla="*/ 244 w 345"/>
                  <a:gd name="T99" fmla="*/ 186 h 343"/>
                  <a:gd name="T100" fmla="*/ 233 w 345"/>
                  <a:gd name="T101" fmla="*/ 212 h 343"/>
                  <a:gd name="T102" fmla="*/ 213 w 345"/>
                  <a:gd name="T103" fmla="*/ 231 h 343"/>
                  <a:gd name="T104" fmla="*/ 187 w 345"/>
                  <a:gd name="T105" fmla="*/ 242 h 343"/>
                  <a:gd name="T106" fmla="*/ 173 w 345"/>
                  <a:gd name="T107" fmla="*/ 24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43">
                    <a:moveTo>
                      <a:pt x="173" y="0"/>
                    </a:moveTo>
                    <a:lnTo>
                      <a:pt x="173" y="0"/>
                    </a:lnTo>
                    <a:lnTo>
                      <a:pt x="155" y="0"/>
                    </a:lnTo>
                    <a:lnTo>
                      <a:pt x="138" y="2"/>
                    </a:lnTo>
                    <a:lnTo>
                      <a:pt x="122" y="6"/>
                    </a:lnTo>
                    <a:lnTo>
                      <a:pt x="106" y="13"/>
                    </a:lnTo>
                    <a:lnTo>
                      <a:pt x="91" y="20"/>
                    </a:lnTo>
                    <a:lnTo>
                      <a:pt x="76" y="29"/>
                    </a:lnTo>
                    <a:lnTo>
                      <a:pt x="63" y="39"/>
                    </a:lnTo>
                    <a:lnTo>
                      <a:pt x="51" y="49"/>
                    </a:lnTo>
                    <a:lnTo>
                      <a:pt x="39" y="63"/>
                    </a:lnTo>
                    <a:lnTo>
                      <a:pt x="30" y="75"/>
                    </a:lnTo>
                    <a:lnTo>
                      <a:pt x="22" y="89"/>
                    </a:lnTo>
                    <a:lnTo>
                      <a:pt x="14" y="104"/>
                    </a:lnTo>
                    <a:lnTo>
                      <a:pt x="8" y="120"/>
                    </a:lnTo>
                    <a:lnTo>
                      <a:pt x="4" y="137"/>
                    </a:lnTo>
                    <a:lnTo>
                      <a:pt x="2" y="153"/>
                    </a:lnTo>
                    <a:lnTo>
                      <a:pt x="0" y="172"/>
                    </a:lnTo>
                    <a:lnTo>
                      <a:pt x="0" y="172"/>
                    </a:lnTo>
                    <a:lnTo>
                      <a:pt x="2" y="190"/>
                    </a:lnTo>
                    <a:lnTo>
                      <a:pt x="4" y="206"/>
                    </a:lnTo>
                    <a:lnTo>
                      <a:pt x="8" y="223"/>
                    </a:lnTo>
                    <a:lnTo>
                      <a:pt x="14" y="239"/>
                    </a:lnTo>
                    <a:lnTo>
                      <a:pt x="22" y="254"/>
                    </a:lnTo>
                    <a:lnTo>
                      <a:pt x="30" y="268"/>
                    </a:lnTo>
                    <a:lnTo>
                      <a:pt x="39" y="280"/>
                    </a:lnTo>
                    <a:lnTo>
                      <a:pt x="51" y="294"/>
                    </a:lnTo>
                    <a:lnTo>
                      <a:pt x="63" y="305"/>
                    </a:lnTo>
                    <a:lnTo>
                      <a:pt x="76" y="314"/>
                    </a:lnTo>
                    <a:lnTo>
                      <a:pt x="91" y="323"/>
                    </a:lnTo>
                    <a:lnTo>
                      <a:pt x="106" y="330"/>
                    </a:lnTo>
                    <a:lnTo>
                      <a:pt x="122" y="337"/>
                    </a:lnTo>
                    <a:lnTo>
                      <a:pt x="138" y="341"/>
                    </a:lnTo>
                    <a:lnTo>
                      <a:pt x="155" y="343"/>
                    </a:lnTo>
                    <a:lnTo>
                      <a:pt x="173" y="343"/>
                    </a:lnTo>
                    <a:lnTo>
                      <a:pt x="173" y="343"/>
                    </a:lnTo>
                    <a:lnTo>
                      <a:pt x="190" y="343"/>
                    </a:lnTo>
                    <a:lnTo>
                      <a:pt x="207" y="341"/>
                    </a:lnTo>
                    <a:lnTo>
                      <a:pt x="223" y="337"/>
                    </a:lnTo>
                    <a:lnTo>
                      <a:pt x="240" y="330"/>
                    </a:lnTo>
                    <a:lnTo>
                      <a:pt x="254" y="323"/>
                    </a:lnTo>
                    <a:lnTo>
                      <a:pt x="269" y="314"/>
                    </a:lnTo>
                    <a:lnTo>
                      <a:pt x="282" y="305"/>
                    </a:lnTo>
                    <a:lnTo>
                      <a:pt x="294" y="294"/>
                    </a:lnTo>
                    <a:lnTo>
                      <a:pt x="305" y="280"/>
                    </a:lnTo>
                    <a:lnTo>
                      <a:pt x="316" y="268"/>
                    </a:lnTo>
                    <a:lnTo>
                      <a:pt x="324" y="254"/>
                    </a:lnTo>
                    <a:lnTo>
                      <a:pt x="332" y="239"/>
                    </a:lnTo>
                    <a:lnTo>
                      <a:pt x="337" y="223"/>
                    </a:lnTo>
                    <a:lnTo>
                      <a:pt x="341" y="206"/>
                    </a:lnTo>
                    <a:lnTo>
                      <a:pt x="344" y="190"/>
                    </a:lnTo>
                    <a:lnTo>
                      <a:pt x="345" y="172"/>
                    </a:lnTo>
                    <a:lnTo>
                      <a:pt x="345" y="172"/>
                    </a:lnTo>
                    <a:lnTo>
                      <a:pt x="344" y="153"/>
                    </a:lnTo>
                    <a:lnTo>
                      <a:pt x="341" y="137"/>
                    </a:lnTo>
                    <a:lnTo>
                      <a:pt x="337" y="120"/>
                    </a:lnTo>
                    <a:lnTo>
                      <a:pt x="332" y="104"/>
                    </a:lnTo>
                    <a:lnTo>
                      <a:pt x="324" y="89"/>
                    </a:lnTo>
                    <a:lnTo>
                      <a:pt x="316" y="75"/>
                    </a:lnTo>
                    <a:lnTo>
                      <a:pt x="305" y="63"/>
                    </a:lnTo>
                    <a:lnTo>
                      <a:pt x="294" y="49"/>
                    </a:lnTo>
                    <a:lnTo>
                      <a:pt x="282" y="39"/>
                    </a:lnTo>
                    <a:lnTo>
                      <a:pt x="269" y="29"/>
                    </a:lnTo>
                    <a:lnTo>
                      <a:pt x="254" y="20"/>
                    </a:lnTo>
                    <a:lnTo>
                      <a:pt x="240" y="13"/>
                    </a:lnTo>
                    <a:lnTo>
                      <a:pt x="223" y="6"/>
                    </a:lnTo>
                    <a:lnTo>
                      <a:pt x="207" y="2"/>
                    </a:lnTo>
                    <a:lnTo>
                      <a:pt x="190" y="0"/>
                    </a:lnTo>
                    <a:lnTo>
                      <a:pt x="173" y="0"/>
                    </a:lnTo>
                    <a:lnTo>
                      <a:pt x="173" y="0"/>
                    </a:lnTo>
                    <a:close/>
                    <a:moveTo>
                      <a:pt x="173" y="244"/>
                    </a:moveTo>
                    <a:lnTo>
                      <a:pt x="173" y="244"/>
                    </a:lnTo>
                    <a:lnTo>
                      <a:pt x="158" y="242"/>
                    </a:lnTo>
                    <a:lnTo>
                      <a:pt x="145" y="238"/>
                    </a:lnTo>
                    <a:lnTo>
                      <a:pt x="133" y="231"/>
                    </a:lnTo>
                    <a:lnTo>
                      <a:pt x="121" y="223"/>
                    </a:lnTo>
                    <a:lnTo>
                      <a:pt x="113" y="212"/>
                    </a:lnTo>
                    <a:lnTo>
                      <a:pt x="106" y="199"/>
                    </a:lnTo>
                    <a:lnTo>
                      <a:pt x="102" y="186"/>
                    </a:lnTo>
                    <a:lnTo>
                      <a:pt x="101" y="171"/>
                    </a:lnTo>
                    <a:lnTo>
                      <a:pt x="101" y="171"/>
                    </a:lnTo>
                    <a:lnTo>
                      <a:pt x="102" y="156"/>
                    </a:lnTo>
                    <a:lnTo>
                      <a:pt x="106" y="143"/>
                    </a:lnTo>
                    <a:lnTo>
                      <a:pt x="113" y="131"/>
                    </a:lnTo>
                    <a:lnTo>
                      <a:pt x="121" y="120"/>
                    </a:lnTo>
                    <a:lnTo>
                      <a:pt x="133" y="111"/>
                    </a:lnTo>
                    <a:lnTo>
                      <a:pt x="145" y="104"/>
                    </a:lnTo>
                    <a:lnTo>
                      <a:pt x="158" y="100"/>
                    </a:lnTo>
                    <a:lnTo>
                      <a:pt x="173" y="99"/>
                    </a:lnTo>
                    <a:lnTo>
                      <a:pt x="173" y="99"/>
                    </a:lnTo>
                    <a:lnTo>
                      <a:pt x="187" y="100"/>
                    </a:lnTo>
                    <a:lnTo>
                      <a:pt x="201" y="104"/>
                    </a:lnTo>
                    <a:lnTo>
                      <a:pt x="213" y="111"/>
                    </a:lnTo>
                    <a:lnTo>
                      <a:pt x="223" y="120"/>
                    </a:lnTo>
                    <a:lnTo>
                      <a:pt x="233" y="131"/>
                    </a:lnTo>
                    <a:lnTo>
                      <a:pt x="240" y="143"/>
                    </a:lnTo>
                    <a:lnTo>
                      <a:pt x="244" y="156"/>
                    </a:lnTo>
                    <a:lnTo>
                      <a:pt x="245" y="171"/>
                    </a:lnTo>
                    <a:lnTo>
                      <a:pt x="245" y="171"/>
                    </a:lnTo>
                    <a:lnTo>
                      <a:pt x="244" y="186"/>
                    </a:lnTo>
                    <a:lnTo>
                      <a:pt x="240" y="199"/>
                    </a:lnTo>
                    <a:lnTo>
                      <a:pt x="233" y="212"/>
                    </a:lnTo>
                    <a:lnTo>
                      <a:pt x="223" y="223"/>
                    </a:lnTo>
                    <a:lnTo>
                      <a:pt x="213" y="231"/>
                    </a:lnTo>
                    <a:lnTo>
                      <a:pt x="201" y="238"/>
                    </a:lnTo>
                    <a:lnTo>
                      <a:pt x="187" y="242"/>
                    </a:lnTo>
                    <a:lnTo>
                      <a:pt x="173" y="244"/>
                    </a:lnTo>
                    <a:lnTo>
                      <a:pt x="173" y="24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40" name="Freeform 95"/>
              <p:cNvSpPr>
                <a:spLocks noEditPoints="1"/>
              </p:cNvSpPr>
              <p:nvPr/>
            </p:nvSpPr>
            <p:spPr bwMode="auto">
              <a:xfrm>
                <a:off x="27433211" y="5526472"/>
                <a:ext cx="220901" cy="220901"/>
              </a:xfrm>
              <a:custGeom>
                <a:avLst/>
                <a:gdLst>
                  <a:gd name="T0" fmla="*/ 173 w 345"/>
                  <a:gd name="T1" fmla="*/ 0 h 343"/>
                  <a:gd name="T2" fmla="*/ 138 w 345"/>
                  <a:gd name="T3" fmla="*/ 2 h 343"/>
                  <a:gd name="T4" fmla="*/ 105 w 345"/>
                  <a:gd name="T5" fmla="*/ 13 h 343"/>
                  <a:gd name="T6" fmla="*/ 76 w 345"/>
                  <a:gd name="T7" fmla="*/ 29 h 343"/>
                  <a:gd name="T8" fmla="*/ 50 w 345"/>
                  <a:gd name="T9" fmla="*/ 49 h 343"/>
                  <a:gd name="T10" fmla="*/ 30 w 345"/>
                  <a:gd name="T11" fmla="*/ 75 h 343"/>
                  <a:gd name="T12" fmla="*/ 14 w 345"/>
                  <a:gd name="T13" fmla="*/ 104 h 343"/>
                  <a:gd name="T14" fmla="*/ 3 w 345"/>
                  <a:gd name="T15" fmla="*/ 137 h 343"/>
                  <a:gd name="T16" fmla="*/ 0 w 345"/>
                  <a:gd name="T17" fmla="*/ 171 h 343"/>
                  <a:gd name="T18" fmla="*/ 0 w 345"/>
                  <a:gd name="T19" fmla="*/ 190 h 343"/>
                  <a:gd name="T20" fmla="*/ 8 w 345"/>
                  <a:gd name="T21" fmla="*/ 223 h 343"/>
                  <a:gd name="T22" fmla="*/ 20 w 345"/>
                  <a:gd name="T23" fmla="*/ 254 h 343"/>
                  <a:gd name="T24" fmla="*/ 39 w 345"/>
                  <a:gd name="T25" fmla="*/ 280 h 343"/>
                  <a:gd name="T26" fmla="*/ 63 w 345"/>
                  <a:gd name="T27" fmla="*/ 305 h 343"/>
                  <a:gd name="T28" fmla="*/ 90 w 345"/>
                  <a:gd name="T29" fmla="*/ 323 h 343"/>
                  <a:gd name="T30" fmla="*/ 121 w 345"/>
                  <a:gd name="T31" fmla="*/ 337 h 343"/>
                  <a:gd name="T32" fmla="*/ 154 w 345"/>
                  <a:gd name="T33" fmla="*/ 343 h 343"/>
                  <a:gd name="T34" fmla="*/ 173 w 345"/>
                  <a:gd name="T35" fmla="*/ 343 h 343"/>
                  <a:gd name="T36" fmla="*/ 207 w 345"/>
                  <a:gd name="T37" fmla="*/ 341 h 343"/>
                  <a:gd name="T38" fmla="*/ 240 w 345"/>
                  <a:gd name="T39" fmla="*/ 330 h 343"/>
                  <a:gd name="T40" fmla="*/ 269 w 345"/>
                  <a:gd name="T41" fmla="*/ 314 h 343"/>
                  <a:gd name="T42" fmla="*/ 294 w 345"/>
                  <a:gd name="T43" fmla="*/ 294 h 343"/>
                  <a:gd name="T44" fmla="*/ 314 w 345"/>
                  <a:gd name="T45" fmla="*/ 268 h 343"/>
                  <a:gd name="T46" fmla="*/ 330 w 345"/>
                  <a:gd name="T47" fmla="*/ 239 h 343"/>
                  <a:gd name="T48" fmla="*/ 341 w 345"/>
                  <a:gd name="T49" fmla="*/ 206 h 343"/>
                  <a:gd name="T50" fmla="*/ 345 w 345"/>
                  <a:gd name="T51" fmla="*/ 171 h 343"/>
                  <a:gd name="T52" fmla="*/ 344 w 345"/>
                  <a:gd name="T53" fmla="*/ 153 h 343"/>
                  <a:gd name="T54" fmla="*/ 337 w 345"/>
                  <a:gd name="T55" fmla="*/ 120 h 343"/>
                  <a:gd name="T56" fmla="*/ 324 w 345"/>
                  <a:gd name="T57" fmla="*/ 89 h 343"/>
                  <a:gd name="T58" fmla="*/ 305 w 345"/>
                  <a:gd name="T59" fmla="*/ 63 h 343"/>
                  <a:gd name="T60" fmla="*/ 282 w 345"/>
                  <a:gd name="T61" fmla="*/ 39 h 343"/>
                  <a:gd name="T62" fmla="*/ 254 w 345"/>
                  <a:gd name="T63" fmla="*/ 20 h 343"/>
                  <a:gd name="T64" fmla="*/ 224 w 345"/>
                  <a:gd name="T65" fmla="*/ 6 h 343"/>
                  <a:gd name="T66" fmla="*/ 190 w 345"/>
                  <a:gd name="T67" fmla="*/ 0 h 343"/>
                  <a:gd name="T68" fmla="*/ 173 w 345"/>
                  <a:gd name="T69" fmla="*/ 0 h 343"/>
                  <a:gd name="T70" fmla="*/ 173 w 345"/>
                  <a:gd name="T71" fmla="*/ 244 h 343"/>
                  <a:gd name="T72" fmla="*/ 143 w 345"/>
                  <a:gd name="T73" fmla="*/ 238 h 343"/>
                  <a:gd name="T74" fmla="*/ 121 w 345"/>
                  <a:gd name="T75" fmla="*/ 223 h 343"/>
                  <a:gd name="T76" fmla="*/ 106 w 345"/>
                  <a:gd name="T77" fmla="*/ 199 h 343"/>
                  <a:gd name="T78" fmla="*/ 99 w 345"/>
                  <a:gd name="T79" fmla="*/ 171 h 343"/>
                  <a:gd name="T80" fmla="*/ 101 w 345"/>
                  <a:gd name="T81" fmla="*/ 156 h 343"/>
                  <a:gd name="T82" fmla="*/ 113 w 345"/>
                  <a:gd name="T83" fmla="*/ 131 h 343"/>
                  <a:gd name="T84" fmla="*/ 131 w 345"/>
                  <a:gd name="T85" fmla="*/ 111 h 343"/>
                  <a:gd name="T86" fmla="*/ 158 w 345"/>
                  <a:gd name="T87" fmla="*/ 100 h 343"/>
                  <a:gd name="T88" fmla="*/ 173 w 345"/>
                  <a:gd name="T89" fmla="*/ 99 h 343"/>
                  <a:gd name="T90" fmla="*/ 201 w 345"/>
                  <a:gd name="T91" fmla="*/ 104 h 343"/>
                  <a:gd name="T92" fmla="*/ 224 w 345"/>
                  <a:gd name="T93" fmla="*/ 120 h 343"/>
                  <a:gd name="T94" fmla="*/ 240 w 345"/>
                  <a:gd name="T95" fmla="*/ 143 h 343"/>
                  <a:gd name="T96" fmla="*/ 245 w 345"/>
                  <a:gd name="T97" fmla="*/ 171 h 343"/>
                  <a:gd name="T98" fmla="*/ 244 w 345"/>
                  <a:gd name="T99" fmla="*/ 186 h 343"/>
                  <a:gd name="T100" fmla="*/ 233 w 345"/>
                  <a:gd name="T101" fmla="*/ 212 h 343"/>
                  <a:gd name="T102" fmla="*/ 213 w 345"/>
                  <a:gd name="T103" fmla="*/ 231 h 343"/>
                  <a:gd name="T104" fmla="*/ 187 w 345"/>
                  <a:gd name="T105" fmla="*/ 242 h 343"/>
                  <a:gd name="T106" fmla="*/ 173 w 345"/>
                  <a:gd name="T107" fmla="*/ 24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43">
                    <a:moveTo>
                      <a:pt x="173" y="0"/>
                    </a:moveTo>
                    <a:lnTo>
                      <a:pt x="173" y="0"/>
                    </a:lnTo>
                    <a:lnTo>
                      <a:pt x="154" y="0"/>
                    </a:lnTo>
                    <a:lnTo>
                      <a:pt x="138" y="2"/>
                    </a:lnTo>
                    <a:lnTo>
                      <a:pt x="121" y="6"/>
                    </a:lnTo>
                    <a:lnTo>
                      <a:pt x="105" y="13"/>
                    </a:lnTo>
                    <a:lnTo>
                      <a:pt x="90" y="20"/>
                    </a:lnTo>
                    <a:lnTo>
                      <a:pt x="76" y="29"/>
                    </a:lnTo>
                    <a:lnTo>
                      <a:pt x="63" y="39"/>
                    </a:lnTo>
                    <a:lnTo>
                      <a:pt x="50" y="49"/>
                    </a:lnTo>
                    <a:lnTo>
                      <a:pt x="39" y="63"/>
                    </a:lnTo>
                    <a:lnTo>
                      <a:pt x="30" y="75"/>
                    </a:lnTo>
                    <a:lnTo>
                      <a:pt x="20" y="89"/>
                    </a:lnTo>
                    <a:lnTo>
                      <a:pt x="14" y="104"/>
                    </a:lnTo>
                    <a:lnTo>
                      <a:pt x="8" y="120"/>
                    </a:lnTo>
                    <a:lnTo>
                      <a:pt x="3" y="137"/>
                    </a:lnTo>
                    <a:lnTo>
                      <a:pt x="0" y="153"/>
                    </a:lnTo>
                    <a:lnTo>
                      <a:pt x="0" y="171"/>
                    </a:lnTo>
                    <a:lnTo>
                      <a:pt x="0" y="171"/>
                    </a:lnTo>
                    <a:lnTo>
                      <a:pt x="0" y="190"/>
                    </a:lnTo>
                    <a:lnTo>
                      <a:pt x="3" y="206"/>
                    </a:lnTo>
                    <a:lnTo>
                      <a:pt x="8" y="223"/>
                    </a:lnTo>
                    <a:lnTo>
                      <a:pt x="14" y="239"/>
                    </a:lnTo>
                    <a:lnTo>
                      <a:pt x="20" y="254"/>
                    </a:lnTo>
                    <a:lnTo>
                      <a:pt x="30" y="268"/>
                    </a:lnTo>
                    <a:lnTo>
                      <a:pt x="39" y="280"/>
                    </a:lnTo>
                    <a:lnTo>
                      <a:pt x="50" y="294"/>
                    </a:lnTo>
                    <a:lnTo>
                      <a:pt x="63" y="305"/>
                    </a:lnTo>
                    <a:lnTo>
                      <a:pt x="76" y="314"/>
                    </a:lnTo>
                    <a:lnTo>
                      <a:pt x="90" y="323"/>
                    </a:lnTo>
                    <a:lnTo>
                      <a:pt x="105" y="330"/>
                    </a:lnTo>
                    <a:lnTo>
                      <a:pt x="121" y="337"/>
                    </a:lnTo>
                    <a:lnTo>
                      <a:pt x="138" y="341"/>
                    </a:lnTo>
                    <a:lnTo>
                      <a:pt x="154" y="343"/>
                    </a:lnTo>
                    <a:lnTo>
                      <a:pt x="173" y="343"/>
                    </a:lnTo>
                    <a:lnTo>
                      <a:pt x="173" y="343"/>
                    </a:lnTo>
                    <a:lnTo>
                      <a:pt x="190" y="343"/>
                    </a:lnTo>
                    <a:lnTo>
                      <a:pt x="207" y="341"/>
                    </a:lnTo>
                    <a:lnTo>
                      <a:pt x="224" y="337"/>
                    </a:lnTo>
                    <a:lnTo>
                      <a:pt x="240" y="330"/>
                    </a:lnTo>
                    <a:lnTo>
                      <a:pt x="254" y="323"/>
                    </a:lnTo>
                    <a:lnTo>
                      <a:pt x="269" y="314"/>
                    </a:lnTo>
                    <a:lnTo>
                      <a:pt x="282" y="305"/>
                    </a:lnTo>
                    <a:lnTo>
                      <a:pt x="294" y="294"/>
                    </a:lnTo>
                    <a:lnTo>
                      <a:pt x="305" y="280"/>
                    </a:lnTo>
                    <a:lnTo>
                      <a:pt x="314" y="268"/>
                    </a:lnTo>
                    <a:lnTo>
                      <a:pt x="324" y="254"/>
                    </a:lnTo>
                    <a:lnTo>
                      <a:pt x="330" y="239"/>
                    </a:lnTo>
                    <a:lnTo>
                      <a:pt x="337" y="223"/>
                    </a:lnTo>
                    <a:lnTo>
                      <a:pt x="341" y="206"/>
                    </a:lnTo>
                    <a:lnTo>
                      <a:pt x="344" y="190"/>
                    </a:lnTo>
                    <a:lnTo>
                      <a:pt x="345" y="171"/>
                    </a:lnTo>
                    <a:lnTo>
                      <a:pt x="345" y="171"/>
                    </a:lnTo>
                    <a:lnTo>
                      <a:pt x="344" y="153"/>
                    </a:lnTo>
                    <a:lnTo>
                      <a:pt x="341" y="137"/>
                    </a:lnTo>
                    <a:lnTo>
                      <a:pt x="337" y="120"/>
                    </a:lnTo>
                    <a:lnTo>
                      <a:pt x="330" y="104"/>
                    </a:lnTo>
                    <a:lnTo>
                      <a:pt x="324" y="89"/>
                    </a:lnTo>
                    <a:lnTo>
                      <a:pt x="314" y="75"/>
                    </a:lnTo>
                    <a:lnTo>
                      <a:pt x="305" y="63"/>
                    </a:lnTo>
                    <a:lnTo>
                      <a:pt x="294" y="49"/>
                    </a:lnTo>
                    <a:lnTo>
                      <a:pt x="282" y="39"/>
                    </a:lnTo>
                    <a:lnTo>
                      <a:pt x="269" y="29"/>
                    </a:lnTo>
                    <a:lnTo>
                      <a:pt x="254" y="20"/>
                    </a:lnTo>
                    <a:lnTo>
                      <a:pt x="240" y="13"/>
                    </a:lnTo>
                    <a:lnTo>
                      <a:pt x="224" y="6"/>
                    </a:lnTo>
                    <a:lnTo>
                      <a:pt x="207" y="2"/>
                    </a:lnTo>
                    <a:lnTo>
                      <a:pt x="190" y="0"/>
                    </a:lnTo>
                    <a:lnTo>
                      <a:pt x="173" y="0"/>
                    </a:lnTo>
                    <a:lnTo>
                      <a:pt x="173" y="0"/>
                    </a:lnTo>
                    <a:close/>
                    <a:moveTo>
                      <a:pt x="173" y="244"/>
                    </a:moveTo>
                    <a:lnTo>
                      <a:pt x="173" y="244"/>
                    </a:lnTo>
                    <a:lnTo>
                      <a:pt x="158" y="242"/>
                    </a:lnTo>
                    <a:lnTo>
                      <a:pt x="143" y="238"/>
                    </a:lnTo>
                    <a:lnTo>
                      <a:pt x="131" y="231"/>
                    </a:lnTo>
                    <a:lnTo>
                      <a:pt x="121" y="223"/>
                    </a:lnTo>
                    <a:lnTo>
                      <a:pt x="113" y="212"/>
                    </a:lnTo>
                    <a:lnTo>
                      <a:pt x="106" y="199"/>
                    </a:lnTo>
                    <a:lnTo>
                      <a:pt x="101" y="186"/>
                    </a:lnTo>
                    <a:lnTo>
                      <a:pt x="99" y="171"/>
                    </a:lnTo>
                    <a:lnTo>
                      <a:pt x="99" y="171"/>
                    </a:lnTo>
                    <a:lnTo>
                      <a:pt x="101" y="156"/>
                    </a:lnTo>
                    <a:lnTo>
                      <a:pt x="105" y="143"/>
                    </a:lnTo>
                    <a:lnTo>
                      <a:pt x="113" y="131"/>
                    </a:lnTo>
                    <a:lnTo>
                      <a:pt x="121" y="120"/>
                    </a:lnTo>
                    <a:lnTo>
                      <a:pt x="131" y="111"/>
                    </a:lnTo>
                    <a:lnTo>
                      <a:pt x="143" y="104"/>
                    </a:lnTo>
                    <a:lnTo>
                      <a:pt x="158" y="100"/>
                    </a:lnTo>
                    <a:lnTo>
                      <a:pt x="173" y="99"/>
                    </a:lnTo>
                    <a:lnTo>
                      <a:pt x="173" y="99"/>
                    </a:lnTo>
                    <a:lnTo>
                      <a:pt x="187" y="100"/>
                    </a:lnTo>
                    <a:lnTo>
                      <a:pt x="201" y="104"/>
                    </a:lnTo>
                    <a:lnTo>
                      <a:pt x="213" y="111"/>
                    </a:lnTo>
                    <a:lnTo>
                      <a:pt x="224" y="120"/>
                    </a:lnTo>
                    <a:lnTo>
                      <a:pt x="233" y="131"/>
                    </a:lnTo>
                    <a:lnTo>
                      <a:pt x="240" y="143"/>
                    </a:lnTo>
                    <a:lnTo>
                      <a:pt x="244" y="156"/>
                    </a:lnTo>
                    <a:lnTo>
                      <a:pt x="245" y="171"/>
                    </a:lnTo>
                    <a:lnTo>
                      <a:pt x="245" y="171"/>
                    </a:lnTo>
                    <a:lnTo>
                      <a:pt x="244" y="186"/>
                    </a:lnTo>
                    <a:lnTo>
                      <a:pt x="240" y="199"/>
                    </a:lnTo>
                    <a:lnTo>
                      <a:pt x="233" y="212"/>
                    </a:lnTo>
                    <a:lnTo>
                      <a:pt x="224" y="223"/>
                    </a:lnTo>
                    <a:lnTo>
                      <a:pt x="213" y="231"/>
                    </a:lnTo>
                    <a:lnTo>
                      <a:pt x="201" y="238"/>
                    </a:lnTo>
                    <a:lnTo>
                      <a:pt x="187" y="242"/>
                    </a:lnTo>
                    <a:lnTo>
                      <a:pt x="173" y="244"/>
                    </a:lnTo>
                    <a:lnTo>
                      <a:pt x="173" y="24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srgbClr val="1B3B41"/>
                  </a:solidFill>
                  <a:effectLst/>
                  <a:uLnTx/>
                  <a:uFillTx/>
                </a:endParaRPr>
              </a:p>
            </p:txBody>
          </p:sp>
          <p:sp>
            <p:nvSpPr>
              <p:cNvPr id="141" name="Freeform 96"/>
              <p:cNvSpPr>
                <a:spLocks noEditPoints="1"/>
              </p:cNvSpPr>
              <p:nvPr/>
            </p:nvSpPr>
            <p:spPr bwMode="auto">
              <a:xfrm>
                <a:off x="26353673" y="5217212"/>
                <a:ext cx="1436818" cy="453327"/>
              </a:xfrm>
              <a:custGeom>
                <a:avLst/>
                <a:gdLst>
                  <a:gd name="T0" fmla="*/ 1617 w 2244"/>
                  <a:gd name="T1" fmla="*/ 175 h 707"/>
                  <a:gd name="T2" fmla="*/ 1302 w 2244"/>
                  <a:gd name="T3" fmla="*/ 44 h 707"/>
                  <a:gd name="T4" fmla="*/ 1200 w 2244"/>
                  <a:gd name="T5" fmla="*/ 12 h 707"/>
                  <a:gd name="T6" fmla="*/ 1049 w 2244"/>
                  <a:gd name="T7" fmla="*/ 0 h 707"/>
                  <a:gd name="T8" fmla="*/ 743 w 2244"/>
                  <a:gd name="T9" fmla="*/ 11 h 707"/>
                  <a:gd name="T10" fmla="*/ 591 w 2244"/>
                  <a:gd name="T11" fmla="*/ 28 h 707"/>
                  <a:gd name="T12" fmla="*/ 296 w 2244"/>
                  <a:gd name="T13" fmla="*/ 166 h 707"/>
                  <a:gd name="T14" fmla="*/ 0 w 2244"/>
                  <a:gd name="T15" fmla="*/ 553 h 707"/>
                  <a:gd name="T16" fmla="*/ 8 w 2244"/>
                  <a:gd name="T17" fmla="*/ 707 h 707"/>
                  <a:gd name="T18" fmla="*/ 137 w 2244"/>
                  <a:gd name="T19" fmla="*/ 635 h 707"/>
                  <a:gd name="T20" fmla="*/ 161 w 2244"/>
                  <a:gd name="T21" fmla="*/ 556 h 707"/>
                  <a:gd name="T22" fmla="*/ 211 w 2244"/>
                  <a:gd name="T23" fmla="*/ 494 h 707"/>
                  <a:gd name="T24" fmla="*/ 282 w 2244"/>
                  <a:gd name="T25" fmla="*/ 456 h 707"/>
                  <a:gd name="T26" fmla="*/ 344 w 2244"/>
                  <a:gd name="T27" fmla="*/ 446 h 707"/>
                  <a:gd name="T28" fmla="*/ 425 w 2244"/>
                  <a:gd name="T29" fmla="*/ 464 h 707"/>
                  <a:gd name="T30" fmla="*/ 491 w 2244"/>
                  <a:gd name="T31" fmla="*/ 508 h 707"/>
                  <a:gd name="T32" fmla="*/ 536 w 2244"/>
                  <a:gd name="T33" fmla="*/ 575 h 707"/>
                  <a:gd name="T34" fmla="*/ 552 w 2244"/>
                  <a:gd name="T35" fmla="*/ 656 h 707"/>
                  <a:gd name="T36" fmla="*/ 1648 w 2244"/>
                  <a:gd name="T37" fmla="*/ 643 h 707"/>
                  <a:gd name="T38" fmla="*/ 1663 w 2244"/>
                  <a:gd name="T39" fmla="*/ 563 h 707"/>
                  <a:gd name="T40" fmla="*/ 1706 w 2244"/>
                  <a:gd name="T41" fmla="*/ 500 h 707"/>
                  <a:gd name="T42" fmla="*/ 1770 w 2244"/>
                  <a:gd name="T43" fmla="*/ 457 h 707"/>
                  <a:gd name="T44" fmla="*/ 1850 w 2244"/>
                  <a:gd name="T45" fmla="*/ 442 h 707"/>
                  <a:gd name="T46" fmla="*/ 1913 w 2244"/>
                  <a:gd name="T47" fmla="*/ 450 h 707"/>
                  <a:gd name="T48" fmla="*/ 1985 w 2244"/>
                  <a:gd name="T49" fmla="*/ 486 h 707"/>
                  <a:gd name="T50" fmla="*/ 2039 w 2244"/>
                  <a:gd name="T51" fmla="*/ 545 h 707"/>
                  <a:gd name="T52" fmla="*/ 2064 w 2244"/>
                  <a:gd name="T53" fmla="*/ 621 h 707"/>
                  <a:gd name="T54" fmla="*/ 2091 w 2244"/>
                  <a:gd name="T55" fmla="*/ 703 h 707"/>
                  <a:gd name="T56" fmla="*/ 2223 w 2244"/>
                  <a:gd name="T57" fmla="*/ 698 h 707"/>
                  <a:gd name="T58" fmla="*/ 2244 w 2244"/>
                  <a:gd name="T59" fmla="*/ 658 h 707"/>
                  <a:gd name="T60" fmla="*/ 2234 w 2244"/>
                  <a:gd name="T61" fmla="*/ 523 h 707"/>
                  <a:gd name="T62" fmla="*/ 2204 w 2244"/>
                  <a:gd name="T63" fmla="*/ 428 h 707"/>
                  <a:gd name="T64" fmla="*/ 2178 w 2244"/>
                  <a:gd name="T65" fmla="*/ 392 h 707"/>
                  <a:gd name="T66" fmla="*/ 2111 w 2244"/>
                  <a:gd name="T67" fmla="*/ 346 h 707"/>
                  <a:gd name="T68" fmla="*/ 2017 w 2244"/>
                  <a:gd name="T69" fmla="*/ 306 h 707"/>
                  <a:gd name="T70" fmla="*/ 1759 w 2244"/>
                  <a:gd name="T71" fmla="*/ 239 h 707"/>
                  <a:gd name="T72" fmla="*/ 588 w 2244"/>
                  <a:gd name="T73" fmla="*/ 251 h 707"/>
                  <a:gd name="T74" fmla="*/ 648 w 2244"/>
                  <a:gd name="T75" fmla="*/ 156 h 707"/>
                  <a:gd name="T76" fmla="*/ 691 w 2244"/>
                  <a:gd name="T77" fmla="*/ 114 h 707"/>
                  <a:gd name="T78" fmla="*/ 733 w 2244"/>
                  <a:gd name="T79" fmla="*/ 96 h 707"/>
                  <a:gd name="T80" fmla="*/ 848 w 2244"/>
                  <a:gd name="T81" fmla="*/ 82 h 707"/>
                  <a:gd name="T82" fmla="*/ 980 w 2244"/>
                  <a:gd name="T83" fmla="*/ 297 h 707"/>
                  <a:gd name="T84" fmla="*/ 1039 w 2244"/>
                  <a:gd name="T85" fmla="*/ 78 h 707"/>
                  <a:gd name="T86" fmla="*/ 1158 w 2244"/>
                  <a:gd name="T87" fmla="*/ 84 h 707"/>
                  <a:gd name="T88" fmla="*/ 1317 w 2244"/>
                  <a:gd name="T89" fmla="*/ 123 h 707"/>
                  <a:gd name="T90" fmla="*/ 1464 w 2244"/>
                  <a:gd name="T91" fmla="*/ 180 h 707"/>
                  <a:gd name="T92" fmla="*/ 1616 w 2244"/>
                  <a:gd name="T93" fmla="*/ 259 h 707"/>
                  <a:gd name="T94" fmla="*/ 1672 w 2244"/>
                  <a:gd name="T95" fmla="*/ 302 h 707"/>
                  <a:gd name="T96" fmla="*/ 1670 w 2244"/>
                  <a:gd name="T97" fmla="*/ 318 h 707"/>
                  <a:gd name="T98" fmla="*/ 1630 w 2244"/>
                  <a:gd name="T99" fmla="*/ 32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707">
                    <a:moveTo>
                      <a:pt x="1759" y="239"/>
                    </a:moveTo>
                    <a:lnTo>
                      <a:pt x="1759" y="239"/>
                    </a:lnTo>
                    <a:lnTo>
                      <a:pt x="1691" y="207"/>
                    </a:lnTo>
                    <a:lnTo>
                      <a:pt x="1617" y="175"/>
                    </a:lnTo>
                    <a:lnTo>
                      <a:pt x="1531" y="136"/>
                    </a:lnTo>
                    <a:lnTo>
                      <a:pt x="1437" y="96"/>
                    </a:lnTo>
                    <a:lnTo>
                      <a:pt x="1345" y="60"/>
                    </a:lnTo>
                    <a:lnTo>
                      <a:pt x="1302" y="44"/>
                    </a:lnTo>
                    <a:lnTo>
                      <a:pt x="1263" y="31"/>
                    </a:lnTo>
                    <a:lnTo>
                      <a:pt x="1229" y="20"/>
                    </a:lnTo>
                    <a:lnTo>
                      <a:pt x="1200" y="12"/>
                    </a:lnTo>
                    <a:lnTo>
                      <a:pt x="1200" y="12"/>
                    </a:lnTo>
                    <a:lnTo>
                      <a:pt x="1171" y="8"/>
                    </a:lnTo>
                    <a:lnTo>
                      <a:pt x="1136" y="4"/>
                    </a:lnTo>
                    <a:lnTo>
                      <a:pt x="1095" y="1"/>
                    </a:lnTo>
                    <a:lnTo>
                      <a:pt x="1049" y="0"/>
                    </a:lnTo>
                    <a:lnTo>
                      <a:pt x="1000" y="0"/>
                    </a:lnTo>
                    <a:lnTo>
                      <a:pt x="949" y="0"/>
                    </a:lnTo>
                    <a:lnTo>
                      <a:pt x="844" y="4"/>
                    </a:lnTo>
                    <a:lnTo>
                      <a:pt x="743" y="11"/>
                    </a:lnTo>
                    <a:lnTo>
                      <a:pt x="698" y="13"/>
                    </a:lnTo>
                    <a:lnTo>
                      <a:pt x="656" y="19"/>
                    </a:lnTo>
                    <a:lnTo>
                      <a:pt x="620" y="23"/>
                    </a:lnTo>
                    <a:lnTo>
                      <a:pt x="591" y="28"/>
                    </a:lnTo>
                    <a:lnTo>
                      <a:pt x="568" y="33"/>
                    </a:lnTo>
                    <a:lnTo>
                      <a:pt x="562" y="36"/>
                    </a:lnTo>
                    <a:lnTo>
                      <a:pt x="556" y="39"/>
                    </a:lnTo>
                    <a:lnTo>
                      <a:pt x="296" y="166"/>
                    </a:lnTo>
                    <a:lnTo>
                      <a:pt x="42" y="290"/>
                    </a:lnTo>
                    <a:lnTo>
                      <a:pt x="0" y="531"/>
                    </a:lnTo>
                    <a:lnTo>
                      <a:pt x="0" y="531"/>
                    </a:lnTo>
                    <a:lnTo>
                      <a:pt x="0" y="553"/>
                    </a:lnTo>
                    <a:lnTo>
                      <a:pt x="0" y="607"/>
                    </a:lnTo>
                    <a:lnTo>
                      <a:pt x="3" y="666"/>
                    </a:lnTo>
                    <a:lnTo>
                      <a:pt x="6" y="690"/>
                    </a:lnTo>
                    <a:lnTo>
                      <a:pt x="8" y="707"/>
                    </a:lnTo>
                    <a:lnTo>
                      <a:pt x="134" y="707"/>
                    </a:lnTo>
                    <a:lnTo>
                      <a:pt x="135" y="656"/>
                    </a:lnTo>
                    <a:lnTo>
                      <a:pt x="135" y="656"/>
                    </a:lnTo>
                    <a:lnTo>
                      <a:pt x="137" y="635"/>
                    </a:lnTo>
                    <a:lnTo>
                      <a:pt x="139" y="613"/>
                    </a:lnTo>
                    <a:lnTo>
                      <a:pt x="145" y="593"/>
                    </a:lnTo>
                    <a:lnTo>
                      <a:pt x="151" y="575"/>
                    </a:lnTo>
                    <a:lnTo>
                      <a:pt x="161" y="556"/>
                    </a:lnTo>
                    <a:lnTo>
                      <a:pt x="171" y="539"/>
                    </a:lnTo>
                    <a:lnTo>
                      <a:pt x="183" y="523"/>
                    </a:lnTo>
                    <a:lnTo>
                      <a:pt x="197" y="508"/>
                    </a:lnTo>
                    <a:lnTo>
                      <a:pt x="211" y="494"/>
                    </a:lnTo>
                    <a:lnTo>
                      <a:pt x="227" y="482"/>
                    </a:lnTo>
                    <a:lnTo>
                      <a:pt x="245" y="472"/>
                    </a:lnTo>
                    <a:lnTo>
                      <a:pt x="262" y="464"/>
                    </a:lnTo>
                    <a:lnTo>
                      <a:pt x="282" y="456"/>
                    </a:lnTo>
                    <a:lnTo>
                      <a:pt x="302" y="452"/>
                    </a:lnTo>
                    <a:lnTo>
                      <a:pt x="322" y="448"/>
                    </a:lnTo>
                    <a:lnTo>
                      <a:pt x="344" y="446"/>
                    </a:lnTo>
                    <a:lnTo>
                      <a:pt x="344" y="446"/>
                    </a:lnTo>
                    <a:lnTo>
                      <a:pt x="365" y="448"/>
                    </a:lnTo>
                    <a:lnTo>
                      <a:pt x="385" y="452"/>
                    </a:lnTo>
                    <a:lnTo>
                      <a:pt x="405" y="456"/>
                    </a:lnTo>
                    <a:lnTo>
                      <a:pt x="425" y="464"/>
                    </a:lnTo>
                    <a:lnTo>
                      <a:pt x="443" y="472"/>
                    </a:lnTo>
                    <a:lnTo>
                      <a:pt x="460" y="482"/>
                    </a:lnTo>
                    <a:lnTo>
                      <a:pt x="476" y="494"/>
                    </a:lnTo>
                    <a:lnTo>
                      <a:pt x="491" y="508"/>
                    </a:lnTo>
                    <a:lnTo>
                      <a:pt x="504" y="523"/>
                    </a:lnTo>
                    <a:lnTo>
                      <a:pt x="516" y="539"/>
                    </a:lnTo>
                    <a:lnTo>
                      <a:pt x="527" y="556"/>
                    </a:lnTo>
                    <a:lnTo>
                      <a:pt x="536" y="575"/>
                    </a:lnTo>
                    <a:lnTo>
                      <a:pt x="543" y="593"/>
                    </a:lnTo>
                    <a:lnTo>
                      <a:pt x="548" y="613"/>
                    </a:lnTo>
                    <a:lnTo>
                      <a:pt x="551" y="635"/>
                    </a:lnTo>
                    <a:lnTo>
                      <a:pt x="552" y="656"/>
                    </a:lnTo>
                    <a:lnTo>
                      <a:pt x="556" y="707"/>
                    </a:lnTo>
                    <a:lnTo>
                      <a:pt x="1647" y="707"/>
                    </a:lnTo>
                    <a:lnTo>
                      <a:pt x="1648" y="643"/>
                    </a:lnTo>
                    <a:lnTo>
                      <a:pt x="1648" y="643"/>
                    </a:lnTo>
                    <a:lnTo>
                      <a:pt x="1648" y="621"/>
                    </a:lnTo>
                    <a:lnTo>
                      <a:pt x="1652" y="601"/>
                    </a:lnTo>
                    <a:lnTo>
                      <a:pt x="1656" y="581"/>
                    </a:lnTo>
                    <a:lnTo>
                      <a:pt x="1663" y="563"/>
                    </a:lnTo>
                    <a:lnTo>
                      <a:pt x="1671" y="545"/>
                    </a:lnTo>
                    <a:lnTo>
                      <a:pt x="1682" y="528"/>
                    </a:lnTo>
                    <a:lnTo>
                      <a:pt x="1692" y="513"/>
                    </a:lnTo>
                    <a:lnTo>
                      <a:pt x="1706" y="500"/>
                    </a:lnTo>
                    <a:lnTo>
                      <a:pt x="1720" y="486"/>
                    </a:lnTo>
                    <a:lnTo>
                      <a:pt x="1735" y="476"/>
                    </a:lnTo>
                    <a:lnTo>
                      <a:pt x="1752" y="465"/>
                    </a:lnTo>
                    <a:lnTo>
                      <a:pt x="1770" y="457"/>
                    </a:lnTo>
                    <a:lnTo>
                      <a:pt x="1789" y="450"/>
                    </a:lnTo>
                    <a:lnTo>
                      <a:pt x="1809" y="446"/>
                    </a:lnTo>
                    <a:lnTo>
                      <a:pt x="1829" y="444"/>
                    </a:lnTo>
                    <a:lnTo>
                      <a:pt x="1850" y="442"/>
                    </a:lnTo>
                    <a:lnTo>
                      <a:pt x="1850" y="442"/>
                    </a:lnTo>
                    <a:lnTo>
                      <a:pt x="1871" y="444"/>
                    </a:lnTo>
                    <a:lnTo>
                      <a:pt x="1893" y="446"/>
                    </a:lnTo>
                    <a:lnTo>
                      <a:pt x="1913" y="450"/>
                    </a:lnTo>
                    <a:lnTo>
                      <a:pt x="1932" y="457"/>
                    </a:lnTo>
                    <a:lnTo>
                      <a:pt x="1950" y="465"/>
                    </a:lnTo>
                    <a:lnTo>
                      <a:pt x="1969" y="476"/>
                    </a:lnTo>
                    <a:lnTo>
                      <a:pt x="1985" y="486"/>
                    </a:lnTo>
                    <a:lnTo>
                      <a:pt x="2001" y="500"/>
                    </a:lnTo>
                    <a:lnTo>
                      <a:pt x="2014" y="513"/>
                    </a:lnTo>
                    <a:lnTo>
                      <a:pt x="2028" y="528"/>
                    </a:lnTo>
                    <a:lnTo>
                      <a:pt x="2039" y="545"/>
                    </a:lnTo>
                    <a:lnTo>
                      <a:pt x="2048" y="563"/>
                    </a:lnTo>
                    <a:lnTo>
                      <a:pt x="2055" y="581"/>
                    </a:lnTo>
                    <a:lnTo>
                      <a:pt x="2060" y="601"/>
                    </a:lnTo>
                    <a:lnTo>
                      <a:pt x="2064" y="621"/>
                    </a:lnTo>
                    <a:lnTo>
                      <a:pt x="2065" y="643"/>
                    </a:lnTo>
                    <a:lnTo>
                      <a:pt x="2069" y="702"/>
                    </a:lnTo>
                    <a:lnTo>
                      <a:pt x="2069" y="702"/>
                    </a:lnTo>
                    <a:lnTo>
                      <a:pt x="2091" y="703"/>
                    </a:lnTo>
                    <a:lnTo>
                      <a:pt x="2140" y="703"/>
                    </a:lnTo>
                    <a:lnTo>
                      <a:pt x="2169" y="703"/>
                    </a:lnTo>
                    <a:lnTo>
                      <a:pt x="2198" y="702"/>
                    </a:lnTo>
                    <a:lnTo>
                      <a:pt x="2223" y="698"/>
                    </a:lnTo>
                    <a:lnTo>
                      <a:pt x="2234" y="696"/>
                    </a:lnTo>
                    <a:lnTo>
                      <a:pt x="2243" y="694"/>
                    </a:lnTo>
                    <a:lnTo>
                      <a:pt x="2243" y="694"/>
                    </a:lnTo>
                    <a:lnTo>
                      <a:pt x="2244" y="658"/>
                    </a:lnTo>
                    <a:lnTo>
                      <a:pt x="2243" y="619"/>
                    </a:lnTo>
                    <a:lnTo>
                      <a:pt x="2240" y="573"/>
                    </a:lnTo>
                    <a:lnTo>
                      <a:pt x="2238" y="548"/>
                    </a:lnTo>
                    <a:lnTo>
                      <a:pt x="2234" y="523"/>
                    </a:lnTo>
                    <a:lnTo>
                      <a:pt x="2228" y="497"/>
                    </a:lnTo>
                    <a:lnTo>
                      <a:pt x="2222" y="473"/>
                    </a:lnTo>
                    <a:lnTo>
                      <a:pt x="2214" y="449"/>
                    </a:lnTo>
                    <a:lnTo>
                      <a:pt x="2204" y="428"/>
                    </a:lnTo>
                    <a:lnTo>
                      <a:pt x="2192" y="409"/>
                    </a:lnTo>
                    <a:lnTo>
                      <a:pt x="2186" y="400"/>
                    </a:lnTo>
                    <a:lnTo>
                      <a:pt x="2178" y="392"/>
                    </a:lnTo>
                    <a:lnTo>
                      <a:pt x="2178" y="392"/>
                    </a:lnTo>
                    <a:lnTo>
                      <a:pt x="2164" y="380"/>
                    </a:lnTo>
                    <a:lnTo>
                      <a:pt x="2148" y="368"/>
                    </a:lnTo>
                    <a:lnTo>
                      <a:pt x="2129" y="357"/>
                    </a:lnTo>
                    <a:lnTo>
                      <a:pt x="2111" y="346"/>
                    </a:lnTo>
                    <a:lnTo>
                      <a:pt x="2089" y="335"/>
                    </a:lnTo>
                    <a:lnTo>
                      <a:pt x="2068" y="325"/>
                    </a:lnTo>
                    <a:lnTo>
                      <a:pt x="2044" y="315"/>
                    </a:lnTo>
                    <a:lnTo>
                      <a:pt x="2017" y="306"/>
                    </a:lnTo>
                    <a:lnTo>
                      <a:pt x="1962" y="289"/>
                    </a:lnTo>
                    <a:lnTo>
                      <a:pt x="1900" y="271"/>
                    </a:lnTo>
                    <a:lnTo>
                      <a:pt x="1833" y="255"/>
                    </a:lnTo>
                    <a:lnTo>
                      <a:pt x="1759" y="239"/>
                    </a:lnTo>
                    <a:lnTo>
                      <a:pt x="1759" y="239"/>
                    </a:lnTo>
                    <a:close/>
                    <a:moveTo>
                      <a:pt x="579" y="270"/>
                    </a:moveTo>
                    <a:lnTo>
                      <a:pt x="579" y="270"/>
                    </a:lnTo>
                    <a:lnTo>
                      <a:pt x="588" y="251"/>
                    </a:lnTo>
                    <a:lnTo>
                      <a:pt x="599" y="231"/>
                    </a:lnTo>
                    <a:lnTo>
                      <a:pt x="614" y="207"/>
                    </a:lnTo>
                    <a:lnTo>
                      <a:pt x="630" y="182"/>
                    </a:lnTo>
                    <a:lnTo>
                      <a:pt x="648" y="156"/>
                    </a:lnTo>
                    <a:lnTo>
                      <a:pt x="659" y="144"/>
                    </a:lnTo>
                    <a:lnTo>
                      <a:pt x="668" y="132"/>
                    </a:lnTo>
                    <a:lnTo>
                      <a:pt x="679" y="123"/>
                    </a:lnTo>
                    <a:lnTo>
                      <a:pt x="691" y="114"/>
                    </a:lnTo>
                    <a:lnTo>
                      <a:pt x="691" y="114"/>
                    </a:lnTo>
                    <a:lnTo>
                      <a:pt x="701" y="107"/>
                    </a:lnTo>
                    <a:lnTo>
                      <a:pt x="715" y="102"/>
                    </a:lnTo>
                    <a:lnTo>
                      <a:pt x="733" y="96"/>
                    </a:lnTo>
                    <a:lnTo>
                      <a:pt x="753" y="92"/>
                    </a:lnTo>
                    <a:lnTo>
                      <a:pt x="775" y="90"/>
                    </a:lnTo>
                    <a:lnTo>
                      <a:pt x="798" y="86"/>
                    </a:lnTo>
                    <a:lnTo>
                      <a:pt x="848" y="82"/>
                    </a:lnTo>
                    <a:lnTo>
                      <a:pt x="894" y="79"/>
                    </a:lnTo>
                    <a:lnTo>
                      <a:pt x="934" y="78"/>
                    </a:lnTo>
                    <a:lnTo>
                      <a:pt x="972" y="78"/>
                    </a:lnTo>
                    <a:lnTo>
                      <a:pt x="980" y="297"/>
                    </a:lnTo>
                    <a:lnTo>
                      <a:pt x="579" y="270"/>
                    </a:lnTo>
                    <a:close/>
                    <a:moveTo>
                      <a:pt x="1609" y="322"/>
                    </a:moveTo>
                    <a:lnTo>
                      <a:pt x="1052" y="299"/>
                    </a:lnTo>
                    <a:lnTo>
                      <a:pt x="1039" y="78"/>
                    </a:lnTo>
                    <a:lnTo>
                      <a:pt x="1039" y="78"/>
                    </a:lnTo>
                    <a:lnTo>
                      <a:pt x="1079" y="78"/>
                    </a:lnTo>
                    <a:lnTo>
                      <a:pt x="1118" y="80"/>
                    </a:lnTo>
                    <a:lnTo>
                      <a:pt x="1158" y="84"/>
                    </a:lnTo>
                    <a:lnTo>
                      <a:pt x="1198" y="91"/>
                    </a:lnTo>
                    <a:lnTo>
                      <a:pt x="1238" y="100"/>
                    </a:lnTo>
                    <a:lnTo>
                      <a:pt x="1277" y="111"/>
                    </a:lnTo>
                    <a:lnTo>
                      <a:pt x="1317" y="123"/>
                    </a:lnTo>
                    <a:lnTo>
                      <a:pt x="1354" y="136"/>
                    </a:lnTo>
                    <a:lnTo>
                      <a:pt x="1392" y="150"/>
                    </a:lnTo>
                    <a:lnTo>
                      <a:pt x="1429" y="164"/>
                    </a:lnTo>
                    <a:lnTo>
                      <a:pt x="1464" y="180"/>
                    </a:lnTo>
                    <a:lnTo>
                      <a:pt x="1499" y="196"/>
                    </a:lnTo>
                    <a:lnTo>
                      <a:pt x="1561" y="229"/>
                    </a:lnTo>
                    <a:lnTo>
                      <a:pt x="1616" y="259"/>
                    </a:lnTo>
                    <a:lnTo>
                      <a:pt x="1616" y="259"/>
                    </a:lnTo>
                    <a:lnTo>
                      <a:pt x="1639" y="273"/>
                    </a:lnTo>
                    <a:lnTo>
                      <a:pt x="1655" y="285"/>
                    </a:lnTo>
                    <a:lnTo>
                      <a:pt x="1666" y="294"/>
                    </a:lnTo>
                    <a:lnTo>
                      <a:pt x="1672" y="302"/>
                    </a:lnTo>
                    <a:lnTo>
                      <a:pt x="1675" y="309"/>
                    </a:lnTo>
                    <a:lnTo>
                      <a:pt x="1675" y="311"/>
                    </a:lnTo>
                    <a:lnTo>
                      <a:pt x="1674" y="314"/>
                    </a:lnTo>
                    <a:lnTo>
                      <a:pt x="1670" y="318"/>
                    </a:lnTo>
                    <a:lnTo>
                      <a:pt x="1664" y="321"/>
                    </a:lnTo>
                    <a:lnTo>
                      <a:pt x="1656" y="322"/>
                    </a:lnTo>
                    <a:lnTo>
                      <a:pt x="1647" y="323"/>
                    </a:lnTo>
                    <a:lnTo>
                      <a:pt x="1630" y="323"/>
                    </a:lnTo>
                    <a:lnTo>
                      <a:pt x="1609" y="322"/>
                    </a:lnTo>
                    <a:lnTo>
                      <a:pt x="1609" y="322"/>
                    </a:lnTo>
                    <a:close/>
                  </a:path>
                </a:pathLst>
              </a:custGeom>
              <a:solidFill>
                <a:sysClr val="window" lastClr="FFFFFF"/>
              </a:solid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186521"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1836" b="0" i="0" u="none" strike="noStrike" kern="0" cap="none" spc="-51"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142" name="Freeform 183"/>
          <p:cNvSpPr>
            <a:spLocks/>
          </p:cNvSpPr>
          <p:nvPr/>
        </p:nvSpPr>
        <p:spPr bwMode="auto">
          <a:xfrm>
            <a:off x="9922894" y="3553545"/>
            <a:ext cx="93260" cy="93260"/>
          </a:xfrm>
          <a:custGeom>
            <a:avLst/>
            <a:gdLst>
              <a:gd name="T0" fmla="*/ 23 w 74"/>
              <a:gd name="T1" fmla="*/ 3 h 72"/>
              <a:gd name="T2" fmla="*/ 27 w 74"/>
              <a:gd name="T3" fmla="*/ 1 h 72"/>
              <a:gd name="T4" fmla="*/ 31 w 74"/>
              <a:gd name="T5" fmla="*/ 0 h 72"/>
              <a:gd name="T6" fmla="*/ 36 w 74"/>
              <a:gd name="T7" fmla="*/ 0 h 72"/>
              <a:gd name="T8" fmla="*/ 40 w 74"/>
              <a:gd name="T9" fmla="*/ 0 h 72"/>
              <a:gd name="T10" fmla="*/ 46 w 74"/>
              <a:gd name="T11" fmla="*/ 1 h 72"/>
              <a:gd name="T12" fmla="*/ 54 w 74"/>
              <a:gd name="T13" fmla="*/ 4 h 72"/>
              <a:gd name="T14" fmla="*/ 62 w 74"/>
              <a:gd name="T15" fmla="*/ 9 h 72"/>
              <a:gd name="T16" fmla="*/ 67 w 74"/>
              <a:gd name="T17" fmla="*/ 16 h 72"/>
              <a:gd name="T18" fmla="*/ 70 w 74"/>
              <a:gd name="T19" fmla="*/ 20 h 72"/>
              <a:gd name="T20" fmla="*/ 71 w 74"/>
              <a:gd name="T21" fmla="*/ 24 h 72"/>
              <a:gd name="T22" fmla="*/ 72 w 74"/>
              <a:gd name="T23" fmla="*/ 28 h 72"/>
              <a:gd name="T24" fmla="*/ 74 w 74"/>
              <a:gd name="T25" fmla="*/ 34 h 72"/>
              <a:gd name="T26" fmla="*/ 74 w 74"/>
              <a:gd name="T27" fmla="*/ 38 h 72"/>
              <a:gd name="T28" fmla="*/ 74 w 74"/>
              <a:gd name="T29" fmla="*/ 40 h 72"/>
              <a:gd name="T30" fmla="*/ 72 w 74"/>
              <a:gd name="T31" fmla="*/ 46 h 72"/>
              <a:gd name="T32" fmla="*/ 71 w 74"/>
              <a:gd name="T33" fmla="*/ 51 h 72"/>
              <a:gd name="T34" fmla="*/ 68 w 74"/>
              <a:gd name="T35" fmla="*/ 55 h 72"/>
              <a:gd name="T36" fmla="*/ 66 w 74"/>
              <a:gd name="T37" fmla="*/ 59 h 72"/>
              <a:gd name="T38" fmla="*/ 62 w 74"/>
              <a:gd name="T39" fmla="*/ 63 h 72"/>
              <a:gd name="T40" fmla="*/ 58 w 74"/>
              <a:gd name="T41" fmla="*/ 66 h 72"/>
              <a:gd name="T42" fmla="*/ 54 w 74"/>
              <a:gd name="T43" fmla="*/ 68 h 72"/>
              <a:gd name="T44" fmla="*/ 50 w 74"/>
              <a:gd name="T45" fmla="*/ 70 h 72"/>
              <a:gd name="T46" fmla="*/ 44 w 74"/>
              <a:gd name="T47" fmla="*/ 71 h 72"/>
              <a:gd name="T48" fmla="*/ 39 w 74"/>
              <a:gd name="T49" fmla="*/ 72 h 72"/>
              <a:gd name="T50" fmla="*/ 34 w 74"/>
              <a:gd name="T51" fmla="*/ 72 h 72"/>
              <a:gd name="T52" fmla="*/ 30 w 74"/>
              <a:gd name="T53" fmla="*/ 71 h 72"/>
              <a:gd name="T54" fmla="*/ 24 w 74"/>
              <a:gd name="T55" fmla="*/ 70 h 72"/>
              <a:gd name="T56" fmla="*/ 19 w 74"/>
              <a:gd name="T57" fmla="*/ 68 h 72"/>
              <a:gd name="T58" fmla="*/ 15 w 74"/>
              <a:gd name="T59" fmla="*/ 66 h 72"/>
              <a:gd name="T60" fmla="*/ 14 w 74"/>
              <a:gd name="T61" fmla="*/ 64 h 72"/>
              <a:gd name="T62" fmla="*/ 10 w 74"/>
              <a:gd name="T63" fmla="*/ 60 h 72"/>
              <a:gd name="T64" fmla="*/ 7 w 74"/>
              <a:gd name="T65" fmla="*/ 58 h 72"/>
              <a:gd name="T66" fmla="*/ 4 w 74"/>
              <a:gd name="T67" fmla="*/ 54 h 72"/>
              <a:gd name="T68" fmla="*/ 2 w 74"/>
              <a:gd name="T69" fmla="*/ 50 h 72"/>
              <a:gd name="T70" fmla="*/ 2 w 74"/>
              <a:gd name="T71" fmla="*/ 44 h 72"/>
              <a:gd name="T72" fmla="*/ 0 w 74"/>
              <a:gd name="T73" fmla="*/ 40 h 72"/>
              <a:gd name="T74" fmla="*/ 0 w 74"/>
              <a:gd name="T75" fmla="*/ 31 h 72"/>
              <a:gd name="T76" fmla="*/ 2 w 74"/>
              <a:gd name="T77" fmla="*/ 24 h 72"/>
              <a:gd name="T78" fmla="*/ 4 w 74"/>
              <a:gd name="T79" fmla="*/ 19 h 72"/>
              <a:gd name="T80" fmla="*/ 7 w 74"/>
              <a:gd name="T81" fmla="*/ 15 h 72"/>
              <a:gd name="T82" fmla="*/ 10 w 74"/>
              <a:gd name="T83" fmla="*/ 12 h 72"/>
              <a:gd name="T84" fmla="*/ 12 w 74"/>
              <a:gd name="T85" fmla="*/ 8 h 72"/>
              <a:gd name="T86" fmla="*/ 16 w 74"/>
              <a:gd name="T87" fmla="*/ 5 h 72"/>
              <a:gd name="T88" fmla="*/ 20 w 74"/>
              <a:gd name="T89" fmla="*/ 4 h 72"/>
              <a:gd name="T90" fmla="*/ 23 w 74"/>
              <a:gd name="T9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72">
                <a:moveTo>
                  <a:pt x="23" y="3"/>
                </a:moveTo>
                <a:lnTo>
                  <a:pt x="23" y="3"/>
                </a:lnTo>
                <a:lnTo>
                  <a:pt x="24" y="1"/>
                </a:lnTo>
                <a:lnTo>
                  <a:pt x="27" y="1"/>
                </a:lnTo>
                <a:lnTo>
                  <a:pt x="30" y="0"/>
                </a:lnTo>
                <a:lnTo>
                  <a:pt x="31" y="0"/>
                </a:lnTo>
                <a:lnTo>
                  <a:pt x="34" y="0"/>
                </a:lnTo>
                <a:lnTo>
                  <a:pt x="36" y="0"/>
                </a:lnTo>
                <a:lnTo>
                  <a:pt x="39" y="0"/>
                </a:lnTo>
                <a:lnTo>
                  <a:pt x="40" y="0"/>
                </a:lnTo>
                <a:lnTo>
                  <a:pt x="43" y="0"/>
                </a:lnTo>
                <a:lnTo>
                  <a:pt x="46" y="1"/>
                </a:lnTo>
                <a:lnTo>
                  <a:pt x="50" y="3"/>
                </a:lnTo>
                <a:lnTo>
                  <a:pt x="54" y="4"/>
                </a:lnTo>
                <a:lnTo>
                  <a:pt x="58" y="7"/>
                </a:lnTo>
                <a:lnTo>
                  <a:pt x="62" y="9"/>
                </a:lnTo>
                <a:lnTo>
                  <a:pt x="64" y="12"/>
                </a:lnTo>
                <a:lnTo>
                  <a:pt x="67" y="16"/>
                </a:lnTo>
                <a:lnTo>
                  <a:pt x="68" y="18"/>
                </a:lnTo>
                <a:lnTo>
                  <a:pt x="70" y="20"/>
                </a:lnTo>
                <a:lnTo>
                  <a:pt x="71" y="22"/>
                </a:lnTo>
                <a:lnTo>
                  <a:pt x="71" y="24"/>
                </a:lnTo>
                <a:lnTo>
                  <a:pt x="72" y="27"/>
                </a:lnTo>
                <a:lnTo>
                  <a:pt x="72" y="28"/>
                </a:lnTo>
                <a:lnTo>
                  <a:pt x="72" y="31"/>
                </a:lnTo>
                <a:lnTo>
                  <a:pt x="74" y="34"/>
                </a:lnTo>
                <a:lnTo>
                  <a:pt x="74" y="35"/>
                </a:lnTo>
                <a:lnTo>
                  <a:pt x="74" y="38"/>
                </a:lnTo>
                <a:lnTo>
                  <a:pt x="74" y="38"/>
                </a:lnTo>
                <a:lnTo>
                  <a:pt x="74" y="40"/>
                </a:lnTo>
                <a:lnTo>
                  <a:pt x="72" y="43"/>
                </a:lnTo>
                <a:lnTo>
                  <a:pt x="72" y="46"/>
                </a:lnTo>
                <a:lnTo>
                  <a:pt x="72" y="48"/>
                </a:lnTo>
                <a:lnTo>
                  <a:pt x="71" y="51"/>
                </a:lnTo>
                <a:lnTo>
                  <a:pt x="70" y="52"/>
                </a:lnTo>
                <a:lnTo>
                  <a:pt x="68" y="55"/>
                </a:lnTo>
                <a:lnTo>
                  <a:pt x="67" y="58"/>
                </a:lnTo>
                <a:lnTo>
                  <a:pt x="66" y="59"/>
                </a:lnTo>
                <a:lnTo>
                  <a:pt x="64" y="60"/>
                </a:lnTo>
                <a:lnTo>
                  <a:pt x="62" y="63"/>
                </a:lnTo>
                <a:lnTo>
                  <a:pt x="60" y="64"/>
                </a:lnTo>
                <a:lnTo>
                  <a:pt x="58" y="66"/>
                </a:lnTo>
                <a:lnTo>
                  <a:pt x="56" y="67"/>
                </a:lnTo>
                <a:lnTo>
                  <a:pt x="54" y="68"/>
                </a:lnTo>
                <a:lnTo>
                  <a:pt x="52" y="68"/>
                </a:lnTo>
                <a:lnTo>
                  <a:pt x="50" y="70"/>
                </a:lnTo>
                <a:lnTo>
                  <a:pt x="47" y="71"/>
                </a:lnTo>
                <a:lnTo>
                  <a:pt x="44" y="71"/>
                </a:lnTo>
                <a:lnTo>
                  <a:pt x="42" y="72"/>
                </a:lnTo>
                <a:lnTo>
                  <a:pt x="39" y="72"/>
                </a:lnTo>
                <a:lnTo>
                  <a:pt x="36" y="72"/>
                </a:lnTo>
                <a:lnTo>
                  <a:pt x="34" y="72"/>
                </a:lnTo>
                <a:lnTo>
                  <a:pt x="31" y="72"/>
                </a:lnTo>
                <a:lnTo>
                  <a:pt x="30" y="71"/>
                </a:lnTo>
                <a:lnTo>
                  <a:pt x="27" y="71"/>
                </a:lnTo>
                <a:lnTo>
                  <a:pt x="24" y="70"/>
                </a:lnTo>
                <a:lnTo>
                  <a:pt x="22" y="70"/>
                </a:lnTo>
                <a:lnTo>
                  <a:pt x="19" y="68"/>
                </a:lnTo>
                <a:lnTo>
                  <a:pt x="18" y="67"/>
                </a:lnTo>
                <a:lnTo>
                  <a:pt x="15" y="66"/>
                </a:lnTo>
                <a:lnTo>
                  <a:pt x="14" y="64"/>
                </a:lnTo>
                <a:lnTo>
                  <a:pt x="14" y="64"/>
                </a:lnTo>
                <a:lnTo>
                  <a:pt x="11" y="63"/>
                </a:lnTo>
                <a:lnTo>
                  <a:pt x="10" y="60"/>
                </a:lnTo>
                <a:lnTo>
                  <a:pt x="8" y="59"/>
                </a:lnTo>
                <a:lnTo>
                  <a:pt x="7" y="58"/>
                </a:lnTo>
                <a:lnTo>
                  <a:pt x="6" y="55"/>
                </a:lnTo>
                <a:lnTo>
                  <a:pt x="4" y="54"/>
                </a:lnTo>
                <a:lnTo>
                  <a:pt x="3" y="51"/>
                </a:lnTo>
                <a:lnTo>
                  <a:pt x="2" y="50"/>
                </a:lnTo>
                <a:lnTo>
                  <a:pt x="2" y="47"/>
                </a:lnTo>
                <a:lnTo>
                  <a:pt x="2" y="44"/>
                </a:lnTo>
                <a:lnTo>
                  <a:pt x="0" y="42"/>
                </a:lnTo>
                <a:lnTo>
                  <a:pt x="0" y="40"/>
                </a:lnTo>
                <a:lnTo>
                  <a:pt x="0" y="35"/>
                </a:lnTo>
                <a:lnTo>
                  <a:pt x="0" y="31"/>
                </a:lnTo>
                <a:lnTo>
                  <a:pt x="2" y="26"/>
                </a:lnTo>
                <a:lnTo>
                  <a:pt x="2" y="24"/>
                </a:lnTo>
                <a:lnTo>
                  <a:pt x="3" y="22"/>
                </a:lnTo>
                <a:lnTo>
                  <a:pt x="4" y="19"/>
                </a:lnTo>
                <a:lnTo>
                  <a:pt x="4" y="18"/>
                </a:lnTo>
                <a:lnTo>
                  <a:pt x="7" y="15"/>
                </a:lnTo>
                <a:lnTo>
                  <a:pt x="7" y="14"/>
                </a:lnTo>
                <a:lnTo>
                  <a:pt x="10" y="12"/>
                </a:lnTo>
                <a:lnTo>
                  <a:pt x="11" y="9"/>
                </a:lnTo>
                <a:lnTo>
                  <a:pt x="12" y="8"/>
                </a:lnTo>
                <a:lnTo>
                  <a:pt x="14" y="7"/>
                </a:lnTo>
                <a:lnTo>
                  <a:pt x="16" y="5"/>
                </a:lnTo>
                <a:lnTo>
                  <a:pt x="18" y="4"/>
                </a:lnTo>
                <a:lnTo>
                  <a:pt x="20" y="4"/>
                </a:lnTo>
                <a:lnTo>
                  <a:pt x="23" y="3"/>
                </a:lnTo>
                <a:lnTo>
                  <a:pt x="23" y="3"/>
                </a:lnTo>
                <a:lnTo>
                  <a:pt x="23" y="3"/>
                </a:lnTo>
                <a:close/>
              </a:path>
            </a:pathLst>
          </a:custGeom>
          <a:solidFill>
            <a:sysClr val="window" lastClr="FFFFFF"/>
          </a:solid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186521"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1836" b="0" i="0" u="none" strike="noStrike" kern="0" cap="none" spc="-51"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3" name="Freeform 184"/>
          <p:cNvSpPr>
            <a:spLocks/>
          </p:cNvSpPr>
          <p:nvPr/>
        </p:nvSpPr>
        <p:spPr bwMode="auto">
          <a:xfrm>
            <a:off x="9871518" y="3650001"/>
            <a:ext cx="186521" cy="93260"/>
          </a:xfrm>
          <a:custGeom>
            <a:avLst/>
            <a:gdLst>
              <a:gd name="T0" fmla="*/ 141 w 143"/>
              <a:gd name="T1" fmla="*/ 46 h 55"/>
              <a:gd name="T2" fmla="*/ 141 w 143"/>
              <a:gd name="T3" fmla="*/ 39 h 55"/>
              <a:gd name="T4" fmla="*/ 140 w 143"/>
              <a:gd name="T5" fmla="*/ 36 h 55"/>
              <a:gd name="T6" fmla="*/ 140 w 143"/>
              <a:gd name="T7" fmla="*/ 32 h 55"/>
              <a:gd name="T8" fmla="*/ 139 w 143"/>
              <a:gd name="T9" fmla="*/ 30 h 55"/>
              <a:gd name="T10" fmla="*/ 137 w 143"/>
              <a:gd name="T11" fmla="*/ 27 h 55"/>
              <a:gd name="T12" fmla="*/ 136 w 143"/>
              <a:gd name="T13" fmla="*/ 23 h 55"/>
              <a:gd name="T14" fmla="*/ 134 w 143"/>
              <a:gd name="T15" fmla="*/ 20 h 55"/>
              <a:gd name="T16" fmla="*/ 133 w 143"/>
              <a:gd name="T17" fmla="*/ 18 h 55"/>
              <a:gd name="T18" fmla="*/ 130 w 143"/>
              <a:gd name="T19" fmla="*/ 15 h 55"/>
              <a:gd name="T20" fmla="*/ 128 w 143"/>
              <a:gd name="T21" fmla="*/ 14 h 55"/>
              <a:gd name="T22" fmla="*/ 126 w 143"/>
              <a:gd name="T23" fmla="*/ 11 h 55"/>
              <a:gd name="T24" fmla="*/ 124 w 143"/>
              <a:gd name="T25" fmla="*/ 10 h 55"/>
              <a:gd name="T26" fmla="*/ 120 w 143"/>
              <a:gd name="T27" fmla="*/ 8 h 55"/>
              <a:gd name="T28" fmla="*/ 116 w 143"/>
              <a:gd name="T29" fmla="*/ 6 h 55"/>
              <a:gd name="T30" fmla="*/ 109 w 143"/>
              <a:gd name="T31" fmla="*/ 4 h 55"/>
              <a:gd name="T32" fmla="*/ 105 w 143"/>
              <a:gd name="T33" fmla="*/ 3 h 55"/>
              <a:gd name="T34" fmla="*/ 100 w 143"/>
              <a:gd name="T35" fmla="*/ 2 h 55"/>
              <a:gd name="T36" fmla="*/ 94 w 143"/>
              <a:gd name="T37" fmla="*/ 2 h 55"/>
              <a:gd name="T38" fmla="*/ 82 w 143"/>
              <a:gd name="T39" fmla="*/ 0 h 55"/>
              <a:gd name="T40" fmla="*/ 60 w 143"/>
              <a:gd name="T41" fmla="*/ 0 h 55"/>
              <a:gd name="T42" fmla="*/ 48 w 143"/>
              <a:gd name="T43" fmla="*/ 2 h 55"/>
              <a:gd name="T44" fmla="*/ 42 w 143"/>
              <a:gd name="T45" fmla="*/ 2 h 55"/>
              <a:gd name="T46" fmla="*/ 37 w 143"/>
              <a:gd name="T47" fmla="*/ 3 h 55"/>
              <a:gd name="T48" fmla="*/ 32 w 143"/>
              <a:gd name="T49" fmla="*/ 4 h 55"/>
              <a:gd name="T50" fmla="*/ 26 w 143"/>
              <a:gd name="T51" fmla="*/ 6 h 55"/>
              <a:gd name="T52" fmla="*/ 21 w 143"/>
              <a:gd name="T53" fmla="*/ 8 h 55"/>
              <a:gd name="T54" fmla="*/ 18 w 143"/>
              <a:gd name="T55" fmla="*/ 10 h 55"/>
              <a:gd name="T56" fmla="*/ 16 w 143"/>
              <a:gd name="T57" fmla="*/ 11 h 55"/>
              <a:gd name="T58" fmla="*/ 13 w 143"/>
              <a:gd name="T59" fmla="*/ 14 h 55"/>
              <a:gd name="T60" fmla="*/ 10 w 143"/>
              <a:gd name="T61" fmla="*/ 15 h 55"/>
              <a:gd name="T62" fmla="*/ 9 w 143"/>
              <a:gd name="T63" fmla="*/ 18 h 55"/>
              <a:gd name="T64" fmla="*/ 8 w 143"/>
              <a:gd name="T65" fmla="*/ 20 h 55"/>
              <a:gd name="T66" fmla="*/ 5 w 143"/>
              <a:gd name="T67" fmla="*/ 23 h 55"/>
              <a:gd name="T68" fmla="*/ 4 w 143"/>
              <a:gd name="T69" fmla="*/ 27 h 55"/>
              <a:gd name="T70" fmla="*/ 4 w 143"/>
              <a:gd name="T71" fmla="*/ 30 h 55"/>
              <a:gd name="T72" fmla="*/ 2 w 143"/>
              <a:gd name="T73" fmla="*/ 32 h 55"/>
              <a:gd name="T74" fmla="*/ 1 w 143"/>
              <a:gd name="T75" fmla="*/ 36 h 55"/>
              <a:gd name="T76" fmla="*/ 1 w 143"/>
              <a:gd name="T77" fmla="*/ 39 h 55"/>
              <a:gd name="T78" fmla="*/ 0 w 143"/>
              <a:gd name="T79" fmla="*/ 46 h 55"/>
              <a:gd name="T80" fmla="*/ 0 w 143"/>
              <a:gd name="T81" fmla="*/ 52 h 55"/>
              <a:gd name="T82" fmla="*/ 0 w 143"/>
              <a:gd name="T83" fmla="*/ 55 h 55"/>
              <a:gd name="T84" fmla="*/ 50 w 143"/>
              <a:gd name="T85" fmla="*/ 55 h 55"/>
              <a:gd name="T86" fmla="*/ 92 w 143"/>
              <a:gd name="T87" fmla="*/ 55 h 55"/>
              <a:gd name="T88" fmla="*/ 143 w 143"/>
              <a:gd name="T89" fmla="*/ 55 h 55"/>
              <a:gd name="T90" fmla="*/ 143 w 143"/>
              <a:gd name="T91" fmla="*/ 52 h 55"/>
              <a:gd name="T92" fmla="*/ 141 w 143"/>
              <a:gd name="T93"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55">
                <a:moveTo>
                  <a:pt x="141" y="46"/>
                </a:moveTo>
                <a:lnTo>
                  <a:pt x="141" y="39"/>
                </a:lnTo>
                <a:lnTo>
                  <a:pt x="140" y="36"/>
                </a:lnTo>
                <a:lnTo>
                  <a:pt x="140" y="32"/>
                </a:lnTo>
                <a:lnTo>
                  <a:pt x="139" y="30"/>
                </a:lnTo>
                <a:lnTo>
                  <a:pt x="137" y="27"/>
                </a:lnTo>
                <a:lnTo>
                  <a:pt x="136" y="23"/>
                </a:lnTo>
                <a:lnTo>
                  <a:pt x="134" y="20"/>
                </a:lnTo>
                <a:lnTo>
                  <a:pt x="133" y="18"/>
                </a:lnTo>
                <a:lnTo>
                  <a:pt x="130" y="15"/>
                </a:lnTo>
                <a:lnTo>
                  <a:pt x="128" y="14"/>
                </a:lnTo>
                <a:lnTo>
                  <a:pt x="126" y="11"/>
                </a:lnTo>
                <a:lnTo>
                  <a:pt x="124" y="10"/>
                </a:lnTo>
                <a:lnTo>
                  <a:pt x="120" y="8"/>
                </a:lnTo>
                <a:lnTo>
                  <a:pt x="116" y="6"/>
                </a:lnTo>
                <a:lnTo>
                  <a:pt x="109" y="4"/>
                </a:lnTo>
                <a:lnTo>
                  <a:pt x="105" y="3"/>
                </a:lnTo>
                <a:lnTo>
                  <a:pt x="100" y="2"/>
                </a:lnTo>
                <a:lnTo>
                  <a:pt x="94" y="2"/>
                </a:lnTo>
                <a:lnTo>
                  <a:pt x="82" y="0"/>
                </a:lnTo>
                <a:lnTo>
                  <a:pt x="60" y="0"/>
                </a:lnTo>
                <a:lnTo>
                  <a:pt x="48" y="2"/>
                </a:lnTo>
                <a:lnTo>
                  <a:pt x="42" y="2"/>
                </a:lnTo>
                <a:lnTo>
                  <a:pt x="37" y="3"/>
                </a:lnTo>
                <a:lnTo>
                  <a:pt x="32" y="4"/>
                </a:lnTo>
                <a:lnTo>
                  <a:pt x="26" y="6"/>
                </a:lnTo>
                <a:lnTo>
                  <a:pt x="21" y="8"/>
                </a:lnTo>
                <a:lnTo>
                  <a:pt x="18" y="10"/>
                </a:lnTo>
                <a:lnTo>
                  <a:pt x="16" y="11"/>
                </a:lnTo>
                <a:lnTo>
                  <a:pt x="13" y="14"/>
                </a:lnTo>
                <a:lnTo>
                  <a:pt x="10" y="15"/>
                </a:lnTo>
                <a:lnTo>
                  <a:pt x="9" y="18"/>
                </a:lnTo>
                <a:lnTo>
                  <a:pt x="8" y="20"/>
                </a:lnTo>
                <a:lnTo>
                  <a:pt x="5" y="23"/>
                </a:lnTo>
                <a:lnTo>
                  <a:pt x="4" y="27"/>
                </a:lnTo>
                <a:lnTo>
                  <a:pt x="4" y="30"/>
                </a:lnTo>
                <a:lnTo>
                  <a:pt x="2" y="32"/>
                </a:lnTo>
                <a:lnTo>
                  <a:pt x="1" y="36"/>
                </a:lnTo>
                <a:lnTo>
                  <a:pt x="1" y="39"/>
                </a:lnTo>
                <a:lnTo>
                  <a:pt x="0" y="46"/>
                </a:lnTo>
                <a:lnTo>
                  <a:pt x="0" y="52"/>
                </a:lnTo>
                <a:lnTo>
                  <a:pt x="0" y="55"/>
                </a:lnTo>
                <a:lnTo>
                  <a:pt x="50" y="55"/>
                </a:lnTo>
                <a:lnTo>
                  <a:pt x="92" y="55"/>
                </a:lnTo>
                <a:lnTo>
                  <a:pt x="143" y="55"/>
                </a:lnTo>
                <a:lnTo>
                  <a:pt x="143" y="52"/>
                </a:lnTo>
                <a:lnTo>
                  <a:pt x="141" y="46"/>
                </a:lnTo>
                <a:close/>
              </a:path>
            </a:pathLst>
          </a:custGeom>
          <a:solidFill>
            <a:sysClr val="window" lastClr="FFFFFF"/>
          </a:solid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3260" tIns="186521" rIns="46630" bIns="93260" numCol="1" spcCol="0" rtlCol="0" fromWordArt="0" anchor="b" anchorCtr="0" forceAA="0" compatLnSpc="1">
            <a:prstTxWarp prst="textNoShape">
              <a:avLst/>
            </a:prstTxWarp>
            <a:noAutofit/>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1836" b="0" i="0" u="none" strike="noStrike" kern="0" cap="none" spc="-51" normalizeH="0" baseline="0" noProof="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44" name="Picture 73"/>
          <p:cNvPicPr>
            <a:picLocks noChangeAspect="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rot="16200000">
            <a:off x="9737164" y="3701583"/>
            <a:ext cx="288602" cy="466302"/>
          </a:xfrm>
          <a:prstGeom prst="rect">
            <a:avLst/>
          </a:prstGeom>
          <a:solidFill>
            <a:srgbClr val="4668C5"/>
          </a:solidFill>
          <a:ln>
            <a:noFill/>
          </a:ln>
          <a:extLst/>
        </p:spPr>
      </p:pic>
      <p:sp>
        <p:nvSpPr>
          <p:cNvPr id="145" name="Striped Right Arrow 144"/>
          <p:cNvSpPr/>
          <p:nvPr/>
        </p:nvSpPr>
        <p:spPr>
          <a:xfrm rot="2185391">
            <a:off x="8331624" y="3290333"/>
            <a:ext cx="566055" cy="229907"/>
          </a:xfrm>
          <a:prstGeom prst="stripedRightArrow">
            <a:avLst/>
          </a:prstGeom>
          <a:solidFill>
            <a:sysClr val="window" lastClr="FFFFFF"/>
          </a:solidFill>
          <a:ln w="25400" cap="flat" cmpd="sng" algn="ctr">
            <a:noFill/>
            <a:prstDash val="solid"/>
          </a:ln>
          <a:effectLst/>
        </p:spPr>
        <p:txBody>
          <a:bodyPr rtlCol="0" anchor="ctr"/>
          <a:lstStyle/>
          <a:p>
            <a:pPr marL="0" marR="0" lvl="0" indent="0" algn="ctr" defTabSz="93250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smtClean="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644173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0-#ppt_w/2"/>
                                          </p:val>
                                        </p:tav>
                                        <p:tav tm="100000">
                                          <p:val>
                                            <p:strVal val="#ppt_x"/>
                                          </p:val>
                                        </p:tav>
                                      </p:tavLst>
                                    </p:anim>
                                    <p:anim calcmode="lin" valueType="num">
                                      <p:cBhvr additive="base">
                                        <p:cTn id="24" dur="500" fill="hold"/>
                                        <p:tgtEl>
                                          <p:spTgt spid="80"/>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additive="base">
                                        <p:cTn id="27" dur="500" fill="hold"/>
                                        <p:tgtEl>
                                          <p:spTgt spid="88"/>
                                        </p:tgtEl>
                                        <p:attrNameLst>
                                          <p:attrName>ppt_x</p:attrName>
                                        </p:attrNameLst>
                                      </p:cBhvr>
                                      <p:tavLst>
                                        <p:tav tm="0">
                                          <p:val>
                                            <p:strVal val="#ppt_x"/>
                                          </p:val>
                                        </p:tav>
                                        <p:tav tm="100000">
                                          <p:val>
                                            <p:strVal val="#ppt_x"/>
                                          </p:val>
                                        </p:tav>
                                      </p:tavLst>
                                    </p:anim>
                                    <p:anim calcmode="lin" valueType="num">
                                      <p:cBhvr additive="base">
                                        <p:cTn id="28" dur="500" fill="hold"/>
                                        <p:tgtEl>
                                          <p:spTgt spid="8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fill="hold"/>
                                        <p:tgtEl>
                                          <p:spTgt spid="89"/>
                                        </p:tgtEl>
                                        <p:attrNameLst>
                                          <p:attrName>ppt_x</p:attrName>
                                        </p:attrNameLst>
                                      </p:cBhvr>
                                      <p:tavLst>
                                        <p:tav tm="0">
                                          <p:val>
                                            <p:strVal val="#ppt_x"/>
                                          </p:val>
                                        </p:tav>
                                        <p:tav tm="100000">
                                          <p:val>
                                            <p:strVal val="#ppt_x"/>
                                          </p:val>
                                        </p:tav>
                                      </p:tavLst>
                                    </p:anim>
                                    <p:anim calcmode="lin" valueType="num">
                                      <p:cBhvr additive="base">
                                        <p:cTn id="32" dur="500" fill="hold"/>
                                        <p:tgtEl>
                                          <p:spTgt spid="8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additive="base">
                                        <p:cTn id="35" dur="500" fill="hold"/>
                                        <p:tgtEl>
                                          <p:spTgt spid="90"/>
                                        </p:tgtEl>
                                        <p:attrNameLst>
                                          <p:attrName>ppt_x</p:attrName>
                                        </p:attrNameLst>
                                      </p:cBhvr>
                                      <p:tavLst>
                                        <p:tav tm="0">
                                          <p:val>
                                            <p:strVal val="#ppt_x"/>
                                          </p:val>
                                        </p:tav>
                                        <p:tav tm="100000">
                                          <p:val>
                                            <p:strVal val="#ppt_x"/>
                                          </p:val>
                                        </p:tav>
                                      </p:tavLst>
                                    </p:anim>
                                    <p:anim calcmode="lin" valueType="num">
                                      <p:cBhvr additive="base">
                                        <p:cTn id="36" dur="500" fill="hold"/>
                                        <p:tgtEl>
                                          <p:spTgt spid="9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additive="base">
                                        <p:cTn id="39" dur="500" fill="hold"/>
                                        <p:tgtEl>
                                          <p:spTgt spid="91"/>
                                        </p:tgtEl>
                                        <p:attrNameLst>
                                          <p:attrName>ppt_x</p:attrName>
                                        </p:attrNameLst>
                                      </p:cBhvr>
                                      <p:tavLst>
                                        <p:tav tm="0">
                                          <p:val>
                                            <p:strVal val="#ppt_x"/>
                                          </p:val>
                                        </p:tav>
                                        <p:tav tm="100000">
                                          <p:val>
                                            <p:strVal val="#ppt_x"/>
                                          </p:val>
                                        </p:tav>
                                      </p:tavLst>
                                    </p:anim>
                                    <p:anim calcmode="lin" valueType="num">
                                      <p:cBhvr additive="base">
                                        <p:cTn id="40" dur="500" fill="hold"/>
                                        <p:tgtEl>
                                          <p:spTgt spid="9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ppt_x"/>
                                          </p:val>
                                        </p:tav>
                                        <p:tav tm="100000">
                                          <p:val>
                                            <p:strVal val="#ppt_x"/>
                                          </p:val>
                                        </p:tav>
                                      </p:tavLst>
                                    </p:anim>
                                    <p:anim calcmode="lin" valueType="num">
                                      <p:cBhvr additive="base">
                                        <p:cTn id="44" dur="500" fill="hold"/>
                                        <p:tgtEl>
                                          <p:spTgt spid="9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additive="base">
                                        <p:cTn id="47" dur="500" fill="hold"/>
                                        <p:tgtEl>
                                          <p:spTgt spid="93"/>
                                        </p:tgtEl>
                                        <p:attrNameLst>
                                          <p:attrName>ppt_x</p:attrName>
                                        </p:attrNameLst>
                                      </p:cBhvr>
                                      <p:tavLst>
                                        <p:tav tm="0">
                                          <p:val>
                                            <p:strVal val="#ppt_x"/>
                                          </p:val>
                                        </p:tav>
                                        <p:tav tm="100000">
                                          <p:val>
                                            <p:strVal val="#ppt_x"/>
                                          </p:val>
                                        </p:tav>
                                      </p:tavLst>
                                    </p:anim>
                                    <p:anim calcmode="lin" valueType="num">
                                      <p:cBhvr additive="base">
                                        <p:cTn id="48" dur="500" fill="hold"/>
                                        <p:tgtEl>
                                          <p:spTgt spid="9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ppt_x"/>
                                          </p:val>
                                        </p:tav>
                                        <p:tav tm="100000">
                                          <p:val>
                                            <p:strVal val="#ppt_x"/>
                                          </p:val>
                                        </p:tav>
                                      </p:tavLst>
                                    </p:anim>
                                    <p:anim calcmode="lin" valueType="num">
                                      <p:cBhvr additive="base">
                                        <p:cTn id="52" dur="500" fill="hold"/>
                                        <p:tgtEl>
                                          <p:spTgt spid="9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1"/>
                                        </p:tgtEl>
                                        <p:attrNameLst>
                                          <p:attrName>style.visibility</p:attrName>
                                        </p:attrNameLst>
                                      </p:cBhvr>
                                      <p:to>
                                        <p:strVal val="visible"/>
                                      </p:to>
                                    </p:set>
                                    <p:anim calcmode="lin" valueType="num">
                                      <p:cBhvr additive="base">
                                        <p:cTn id="59" dur="500" fill="hold"/>
                                        <p:tgtEl>
                                          <p:spTgt spid="101"/>
                                        </p:tgtEl>
                                        <p:attrNameLst>
                                          <p:attrName>ppt_x</p:attrName>
                                        </p:attrNameLst>
                                      </p:cBhvr>
                                      <p:tavLst>
                                        <p:tav tm="0">
                                          <p:val>
                                            <p:strVal val="#ppt_x"/>
                                          </p:val>
                                        </p:tav>
                                        <p:tav tm="100000">
                                          <p:val>
                                            <p:strVal val="#ppt_x"/>
                                          </p:val>
                                        </p:tav>
                                      </p:tavLst>
                                    </p:anim>
                                    <p:anim calcmode="lin" valueType="num">
                                      <p:cBhvr additive="base">
                                        <p:cTn id="60" dur="500" fill="hold"/>
                                        <p:tgtEl>
                                          <p:spTgt spid="10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additive="base">
                                        <p:cTn id="63" dur="500" fill="hold"/>
                                        <p:tgtEl>
                                          <p:spTgt spid="107"/>
                                        </p:tgtEl>
                                        <p:attrNameLst>
                                          <p:attrName>ppt_x</p:attrName>
                                        </p:attrNameLst>
                                      </p:cBhvr>
                                      <p:tavLst>
                                        <p:tav tm="0">
                                          <p:val>
                                            <p:strVal val="#ppt_x"/>
                                          </p:val>
                                        </p:tav>
                                        <p:tav tm="100000">
                                          <p:val>
                                            <p:strVal val="#ppt_x"/>
                                          </p:val>
                                        </p:tav>
                                      </p:tavLst>
                                    </p:anim>
                                    <p:anim calcmode="lin" valueType="num">
                                      <p:cBhvr additive="base">
                                        <p:cTn id="64" dur="500" fill="hold"/>
                                        <p:tgtEl>
                                          <p:spTgt spid="10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additive="base">
                                        <p:cTn id="67" dur="500" fill="hold"/>
                                        <p:tgtEl>
                                          <p:spTgt spid="108"/>
                                        </p:tgtEl>
                                        <p:attrNameLst>
                                          <p:attrName>ppt_x</p:attrName>
                                        </p:attrNameLst>
                                      </p:cBhvr>
                                      <p:tavLst>
                                        <p:tav tm="0">
                                          <p:val>
                                            <p:strVal val="#ppt_x"/>
                                          </p:val>
                                        </p:tav>
                                        <p:tav tm="100000">
                                          <p:val>
                                            <p:strVal val="#ppt_x"/>
                                          </p:val>
                                        </p:tav>
                                      </p:tavLst>
                                    </p:anim>
                                    <p:anim calcmode="lin" valueType="num">
                                      <p:cBhvr additive="base">
                                        <p:cTn id="68" dur="500" fill="hold"/>
                                        <p:tgtEl>
                                          <p:spTgt spid="10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additive="base">
                                        <p:cTn id="71" dur="500" fill="hold"/>
                                        <p:tgtEl>
                                          <p:spTgt spid="87"/>
                                        </p:tgtEl>
                                        <p:attrNameLst>
                                          <p:attrName>ppt_x</p:attrName>
                                        </p:attrNameLst>
                                      </p:cBhvr>
                                      <p:tavLst>
                                        <p:tav tm="0">
                                          <p:val>
                                            <p:strVal val="#ppt_x"/>
                                          </p:val>
                                        </p:tav>
                                        <p:tav tm="100000">
                                          <p:val>
                                            <p:strVal val="#ppt_x"/>
                                          </p:val>
                                        </p:tav>
                                      </p:tavLst>
                                    </p:anim>
                                    <p:anim calcmode="lin" valueType="num">
                                      <p:cBhvr additive="base">
                                        <p:cTn id="72" dur="500" fill="hold"/>
                                        <p:tgtEl>
                                          <p:spTgt spid="8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anim calcmode="lin" valueType="num">
                                      <p:cBhvr additive="base">
                                        <p:cTn id="75" dur="500" fill="hold"/>
                                        <p:tgtEl>
                                          <p:spTgt spid="115"/>
                                        </p:tgtEl>
                                        <p:attrNameLst>
                                          <p:attrName>ppt_x</p:attrName>
                                        </p:attrNameLst>
                                      </p:cBhvr>
                                      <p:tavLst>
                                        <p:tav tm="0">
                                          <p:val>
                                            <p:strVal val="#ppt_x"/>
                                          </p:val>
                                        </p:tav>
                                        <p:tav tm="100000">
                                          <p:val>
                                            <p:strVal val="#ppt_x"/>
                                          </p:val>
                                        </p:tav>
                                      </p:tavLst>
                                    </p:anim>
                                    <p:anim calcmode="lin" valueType="num">
                                      <p:cBhvr additive="base">
                                        <p:cTn id="76" dur="500" fill="hold"/>
                                        <p:tgtEl>
                                          <p:spTgt spid="11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6"/>
                                        </p:tgtEl>
                                        <p:attrNameLst>
                                          <p:attrName>style.visibility</p:attrName>
                                        </p:attrNameLst>
                                      </p:cBhvr>
                                      <p:to>
                                        <p:strVal val="visible"/>
                                      </p:to>
                                    </p:set>
                                    <p:anim calcmode="lin" valueType="num">
                                      <p:cBhvr additive="base">
                                        <p:cTn id="79" dur="500" fill="hold"/>
                                        <p:tgtEl>
                                          <p:spTgt spid="126"/>
                                        </p:tgtEl>
                                        <p:attrNameLst>
                                          <p:attrName>ppt_x</p:attrName>
                                        </p:attrNameLst>
                                      </p:cBhvr>
                                      <p:tavLst>
                                        <p:tav tm="0">
                                          <p:val>
                                            <p:strVal val="#ppt_x"/>
                                          </p:val>
                                        </p:tav>
                                        <p:tav tm="100000">
                                          <p:val>
                                            <p:strVal val="#ppt_x"/>
                                          </p:val>
                                        </p:tav>
                                      </p:tavLst>
                                    </p:anim>
                                    <p:anim calcmode="lin" valueType="num">
                                      <p:cBhvr additive="base">
                                        <p:cTn id="80" dur="500" fill="hold"/>
                                        <p:tgtEl>
                                          <p:spTgt spid="1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134"/>
                                        </p:tgtEl>
                                        <p:attrNameLst>
                                          <p:attrName>style.visibility</p:attrName>
                                        </p:attrNameLst>
                                      </p:cBhvr>
                                      <p:to>
                                        <p:strVal val="visible"/>
                                      </p:to>
                                    </p:set>
                                    <p:anim calcmode="lin" valueType="num">
                                      <p:cBhvr additive="base">
                                        <p:cTn id="89" dur="500" fill="hold"/>
                                        <p:tgtEl>
                                          <p:spTgt spid="134"/>
                                        </p:tgtEl>
                                        <p:attrNameLst>
                                          <p:attrName>ppt_x</p:attrName>
                                        </p:attrNameLst>
                                      </p:cBhvr>
                                      <p:tavLst>
                                        <p:tav tm="0">
                                          <p:val>
                                            <p:strVal val="0-#ppt_w/2"/>
                                          </p:val>
                                        </p:tav>
                                        <p:tav tm="100000">
                                          <p:val>
                                            <p:strVal val="#ppt_x"/>
                                          </p:val>
                                        </p:tav>
                                      </p:tavLst>
                                    </p:anim>
                                    <p:anim calcmode="lin" valueType="num">
                                      <p:cBhvr additive="base">
                                        <p:cTn id="90" dur="500" fill="hold"/>
                                        <p:tgtEl>
                                          <p:spTgt spid="134"/>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81"/>
                                        </p:tgtEl>
                                        <p:attrNameLst>
                                          <p:attrName>style.visibility</p:attrName>
                                        </p:attrNameLst>
                                      </p:cBhvr>
                                      <p:to>
                                        <p:strVal val="visible"/>
                                      </p:to>
                                    </p:set>
                                    <p:anim calcmode="lin" valueType="num">
                                      <p:cBhvr additive="base">
                                        <p:cTn id="93" dur="500" fill="hold"/>
                                        <p:tgtEl>
                                          <p:spTgt spid="81"/>
                                        </p:tgtEl>
                                        <p:attrNameLst>
                                          <p:attrName>ppt_x</p:attrName>
                                        </p:attrNameLst>
                                      </p:cBhvr>
                                      <p:tavLst>
                                        <p:tav tm="0">
                                          <p:val>
                                            <p:strVal val="0-#ppt_w/2"/>
                                          </p:val>
                                        </p:tav>
                                        <p:tav tm="100000">
                                          <p:val>
                                            <p:strVal val="#ppt_x"/>
                                          </p:val>
                                        </p:tav>
                                      </p:tavLst>
                                    </p:anim>
                                    <p:anim calcmode="lin" valueType="num">
                                      <p:cBhvr additive="base">
                                        <p:cTn id="94" dur="500" fill="hold"/>
                                        <p:tgtEl>
                                          <p:spTgt spid="81"/>
                                        </p:tgtEl>
                                        <p:attrNameLst>
                                          <p:attrName>ppt_y</p:attrName>
                                        </p:attrNameLst>
                                      </p:cBhvr>
                                      <p:tavLst>
                                        <p:tav tm="0">
                                          <p:val>
                                            <p:strVal val="#ppt_y"/>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33"/>
                                        </p:tgtEl>
                                        <p:attrNameLst>
                                          <p:attrName>style.visibility</p:attrName>
                                        </p:attrNameLst>
                                      </p:cBhvr>
                                      <p:to>
                                        <p:strVal val="visible"/>
                                      </p:to>
                                    </p:set>
                                    <p:anim calcmode="lin" valueType="num">
                                      <p:cBhvr additive="base">
                                        <p:cTn id="97" dur="500" fill="hold"/>
                                        <p:tgtEl>
                                          <p:spTgt spid="133"/>
                                        </p:tgtEl>
                                        <p:attrNameLst>
                                          <p:attrName>ppt_x</p:attrName>
                                        </p:attrNameLst>
                                      </p:cBhvr>
                                      <p:tavLst>
                                        <p:tav tm="0">
                                          <p:val>
                                            <p:strVal val="#ppt_x"/>
                                          </p:val>
                                        </p:tav>
                                        <p:tav tm="100000">
                                          <p:val>
                                            <p:strVal val="#ppt_x"/>
                                          </p:val>
                                        </p:tav>
                                      </p:tavLst>
                                    </p:anim>
                                    <p:anim calcmode="lin" valueType="num">
                                      <p:cBhvr additive="base">
                                        <p:cTn id="98" dur="500" fill="hold"/>
                                        <p:tgtEl>
                                          <p:spTgt spid="13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additive="base">
                                        <p:cTn id="101" dur="500" fill="hold"/>
                                        <p:tgtEl>
                                          <p:spTgt spid="76"/>
                                        </p:tgtEl>
                                        <p:attrNameLst>
                                          <p:attrName>ppt_x</p:attrName>
                                        </p:attrNameLst>
                                      </p:cBhvr>
                                      <p:tavLst>
                                        <p:tav tm="0">
                                          <p:val>
                                            <p:strVal val="#ppt_x"/>
                                          </p:val>
                                        </p:tav>
                                        <p:tav tm="100000">
                                          <p:val>
                                            <p:strVal val="#ppt_x"/>
                                          </p:val>
                                        </p:tav>
                                      </p:tavLst>
                                    </p:anim>
                                    <p:anim calcmode="lin" valueType="num">
                                      <p:cBhvr additive="base">
                                        <p:cTn id="102" dur="500" fill="hold"/>
                                        <p:tgtEl>
                                          <p:spTgt spid="7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additive="base">
                                        <p:cTn id="105" dur="500" fill="hold"/>
                                        <p:tgtEl>
                                          <p:spTgt spid="79"/>
                                        </p:tgtEl>
                                        <p:attrNameLst>
                                          <p:attrName>ppt_x</p:attrName>
                                        </p:attrNameLst>
                                      </p:cBhvr>
                                      <p:tavLst>
                                        <p:tav tm="0">
                                          <p:val>
                                            <p:strVal val="#ppt_x"/>
                                          </p:val>
                                        </p:tav>
                                        <p:tav tm="100000">
                                          <p:val>
                                            <p:strVal val="#ppt_x"/>
                                          </p:val>
                                        </p:tav>
                                      </p:tavLst>
                                    </p:anim>
                                    <p:anim calcmode="lin" valueType="num">
                                      <p:cBhvr additive="base">
                                        <p:cTn id="106" dur="500" fill="hold"/>
                                        <p:tgtEl>
                                          <p:spTgt spid="79"/>
                                        </p:tgtEl>
                                        <p:attrNameLst>
                                          <p:attrName>ppt_y</p:attrName>
                                        </p:attrNameLst>
                                      </p:cBhvr>
                                      <p:tavLst>
                                        <p:tav tm="0">
                                          <p:val>
                                            <p:strVal val="1+#ppt_h/2"/>
                                          </p:val>
                                        </p:tav>
                                        <p:tav tm="100000">
                                          <p:val>
                                            <p:strVal val="#ppt_y"/>
                                          </p:val>
                                        </p:tav>
                                      </p:tavLst>
                                    </p:anim>
                                  </p:childTnLst>
                                </p:cTn>
                              </p:par>
                              <p:par>
                                <p:cTn id="107" presetID="1" presetClass="exit" presetSubtype="0" fill="hold" grpId="1" nodeType="withEffect">
                                  <p:stCondLst>
                                    <p:cond delay="0"/>
                                  </p:stCondLst>
                                  <p:childTnLst>
                                    <p:set>
                                      <p:cBhvr>
                                        <p:cTn id="108" dur="1" fill="hold">
                                          <p:stCondLst>
                                            <p:cond delay="0"/>
                                          </p:stCondLst>
                                        </p:cTn>
                                        <p:tgtEl>
                                          <p:spTgt spid="82"/>
                                        </p:tgtEl>
                                        <p:attrNameLst>
                                          <p:attrName>style.visibility</p:attrName>
                                        </p:attrNameLst>
                                      </p:cBhvr>
                                      <p:to>
                                        <p:strVal val="hidden"/>
                                      </p:to>
                                    </p:set>
                                  </p:childTnLst>
                                </p:cTn>
                              </p:par>
                              <p:par>
                                <p:cTn id="109" presetID="2" presetClass="entr" presetSubtype="4"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500" fill="hold"/>
                                        <p:tgtEl>
                                          <p:spTgt spid="83"/>
                                        </p:tgtEl>
                                        <p:attrNameLst>
                                          <p:attrName>ppt_x</p:attrName>
                                        </p:attrNameLst>
                                      </p:cBhvr>
                                      <p:tavLst>
                                        <p:tav tm="0">
                                          <p:val>
                                            <p:strVal val="#ppt_x"/>
                                          </p:val>
                                        </p:tav>
                                        <p:tav tm="100000">
                                          <p:val>
                                            <p:strVal val="#ppt_x"/>
                                          </p:val>
                                        </p:tav>
                                      </p:tavLst>
                                    </p:anim>
                                    <p:anim calcmode="lin" valueType="num">
                                      <p:cBhvr additive="base">
                                        <p:cTn id="112" dur="500" fill="hold"/>
                                        <p:tgtEl>
                                          <p:spTgt spid="8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5"/>
                                        </p:tgtEl>
                                        <p:attrNameLst>
                                          <p:attrName>style.visibility</p:attrName>
                                        </p:attrNameLst>
                                      </p:cBhvr>
                                      <p:to>
                                        <p:strVal val="visible"/>
                                      </p:to>
                                    </p:set>
                                    <p:anim calcmode="lin" valueType="num">
                                      <p:cBhvr additive="base">
                                        <p:cTn id="115" dur="500" fill="hold"/>
                                        <p:tgtEl>
                                          <p:spTgt spid="135"/>
                                        </p:tgtEl>
                                        <p:attrNameLst>
                                          <p:attrName>ppt_x</p:attrName>
                                        </p:attrNameLst>
                                      </p:cBhvr>
                                      <p:tavLst>
                                        <p:tav tm="0">
                                          <p:val>
                                            <p:strVal val="#ppt_x"/>
                                          </p:val>
                                        </p:tav>
                                        <p:tav tm="100000">
                                          <p:val>
                                            <p:strVal val="#ppt_x"/>
                                          </p:val>
                                        </p:tav>
                                      </p:tavLst>
                                    </p:anim>
                                    <p:anim calcmode="lin" valueType="num">
                                      <p:cBhvr additive="base">
                                        <p:cTn id="116"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45"/>
                                        </p:tgtEl>
                                        <p:attrNameLst>
                                          <p:attrName>style.visibility</p:attrName>
                                        </p:attrNameLst>
                                      </p:cBhvr>
                                      <p:to>
                                        <p:strVal val="visible"/>
                                      </p:to>
                                    </p:set>
                                    <p:anim calcmode="lin" valueType="num">
                                      <p:cBhvr additive="base">
                                        <p:cTn id="121" dur="500" fill="hold"/>
                                        <p:tgtEl>
                                          <p:spTgt spid="145"/>
                                        </p:tgtEl>
                                        <p:attrNameLst>
                                          <p:attrName>ppt_x</p:attrName>
                                        </p:attrNameLst>
                                      </p:cBhvr>
                                      <p:tavLst>
                                        <p:tav tm="0">
                                          <p:val>
                                            <p:strVal val="0-#ppt_w/2"/>
                                          </p:val>
                                        </p:tav>
                                        <p:tav tm="100000">
                                          <p:val>
                                            <p:strVal val="#ppt_x"/>
                                          </p:val>
                                        </p:tav>
                                      </p:tavLst>
                                    </p:anim>
                                    <p:anim calcmode="lin" valueType="num">
                                      <p:cBhvr additive="base">
                                        <p:cTn id="122" dur="500" fill="hold"/>
                                        <p:tgtEl>
                                          <p:spTgt spid="145"/>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136"/>
                                        </p:tgtEl>
                                        <p:attrNameLst>
                                          <p:attrName>style.visibility</p:attrName>
                                        </p:attrNameLst>
                                      </p:cBhvr>
                                      <p:to>
                                        <p:strVal val="visible"/>
                                      </p:to>
                                    </p:set>
                                    <p:anim calcmode="lin" valueType="num">
                                      <p:cBhvr additive="base">
                                        <p:cTn id="125" dur="500" fill="hold"/>
                                        <p:tgtEl>
                                          <p:spTgt spid="136"/>
                                        </p:tgtEl>
                                        <p:attrNameLst>
                                          <p:attrName>ppt_x</p:attrName>
                                        </p:attrNameLst>
                                      </p:cBhvr>
                                      <p:tavLst>
                                        <p:tav tm="0">
                                          <p:val>
                                            <p:strVal val="1+#ppt_w/2"/>
                                          </p:val>
                                        </p:tav>
                                        <p:tav tm="100000">
                                          <p:val>
                                            <p:strVal val="#ppt_x"/>
                                          </p:val>
                                        </p:tav>
                                      </p:tavLst>
                                    </p:anim>
                                    <p:anim calcmode="lin" valueType="num">
                                      <p:cBhvr additive="base">
                                        <p:cTn id="126" dur="500" fill="hold"/>
                                        <p:tgtEl>
                                          <p:spTgt spid="136"/>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142"/>
                                        </p:tgtEl>
                                        <p:attrNameLst>
                                          <p:attrName>style.visibility</p:attrName>
                                        </p:attrNameLst>
                                      </p:cBhvr>
                                      <p:to>
                                        <p:strVal val="visible"/>
                                      </p:to>
                                    </p:set>
                                    <p:anim calcmode="lin" valueType="num">
                                      <p:cBhvr additive="base">
                                        <p:cTn id="129" dur="500" fill="hold"/>
                                        <p:tgtEl>
                                          <p:spTgt spid="142"/>
                                        </p:tgtEl>
                                        <p:attrNameLst>
                                          <p:attrName>ppt_x</p:attrName>
                                        </p:attrNameLst>
                                      </p:cBhvr>
                                      <p:tavLst>
                                        <p:tav tm="0">
                                          <p:val>
                                            <p:strVal val="1+#ppt_w/2"/>
                                          </p:val>
                                        </p:tav>
                                        <p:tav tm="100000">
                                          <p:val>
                                            <p:strVal val="#ppt_x"/>
                                          </p:val>
                                        </p:tav>
                                      </p:tavLst>
                                    </p:anim>
                                    <p:anim calcmode="lin" valueType="num">
                                      <p:cBhvr additive="base">
                                        <p:cTn id="130" dur="500" fill="hold"/>
                                        <p:tgtEl>
                                          <p:spTgt spid="14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143"/>
                                        </p:tgtEl>
                                        <p:attrNameLst>
                                          <p:attrName>style.visibility</p:attrName>
                                        </p:attrNameLst>
                                      </p:cBhvr>
                                      <p:to>
                                        <p:strVal val="visible"/>
                                      </p:to>
                                    </p:set>
                                    <p:anim calcmode="lin" valueType="num">
                                      <p:cBhvr additive="base">
                                        <p:cTn id="133" dur="500" fill="hold"/>
                                        <p:tgtEl>
                                          <p:spTgt spid="143"/>
                                        </p:tgtEl>
                                        <p:attrNameLst>
                                          <p:attrName>ppt_x</p:attrName>
                                        </p:attrNameLst>
                                      </p:cBhvr>
                                      <p:tavLst>
                                        <p:tav tm="0">
                                          <p:val>
                                            <p:strVal val="1+#ppt_w/2"/>
                                          </p:val>
                                        </p:tav>
                                        <p:tav tm="100000">
                                          <p:val>
                                            <p:strVal val="#ppt_x"/>
                                          </p:val>
                                        </p:tav>
                                      </p:tavLst>
                                    </p:anim>
                                    <p:anim calcmode="lin" valueType="num">
                                      <p:cBhvr additive="base">
                                        <p:cTn id="134" dur="500" fill="hold"/>
                                        <p:tgtEl>
                                          <p:spTgt spid="143"/>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 calcmode="lin" valueType="num">
                                      <p:cBhvr additive="base">
                                        <p:cTn id="137" dur="500" fill="hold"/>
                                        <p:tgtEl>
                                          <p:spTgt spid="144"/>
                                        </p:tgtEl>
                                        <p:attrNameLst>
                                          <p:attrName>ppt_x</p:attrName>
                                        </p:attrNameLst>
                                      </p:cBhvr>
                                      <p:tavLst>
                                        <p:tav tm="0">
                                          <p:val>
                                            <p:strVal val="1+#ppt_w/2"/>
                                          </p:val>
                                        </p:tav>
                                        <p:tav tm="100000">
                                          <p:val>
                                            <p:strVal val="#ppt_x"/>
                                          </p:val>
                                        </p:tav>
                                      </p:tavLst>
                                    </p:anim>
                                    <p:anim calcmode="lin" valueType="num">
                                      <p:cBhvr additive="base">
                                        <p:cTn id="138" dur="500" fill="hold"/>
                                        <p:tgtEl>
                                          <p:spTgt spid="144"/>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85"/>
                                        </p:tgtEl>
                                        <p:attrNameLst>
                                          <p:attrName>style.visibility</p:attrName>
                                        </p:attrNameLst>
                                      </p:cBhvr>
                                      <p:to>
                                        <p:strVal val="visible"/>
                                      </p:to>
                                    </p:set>
                                    <p:anim calcmode="lin" valueType="num">
                                      <p:cBhvr additive="base">
                                        <p:cTn id="141" dur="500" fill="hold"/>
                                        <p:tgtEl>
                                          <p:spTgt spid="85"/>
                                        </p:tgtEl>
                                        <p:attrNameLst>
                                          <p:attrName>ppt_x</p:attrName>
                                        </p:attrNameLst>
                                      </p:cBhvr>
                                      <p:tavLst>
                                        <p:tav tm="0">
                                          <p:val>
                                            <p:strVal val="1+#ppt_w/2"/>
                                          </p:val>
                                        </p:tav>
                                        <p:tav tm="100000">
                                          <p:val>
                                            <p:strVal val="#ppt_x"/>
                                          </p:val>
                                        </p:tav>
                                      </p:tavLst>
                                    </p:anim>
                                    <p:anim calcmode="lin" valueType="num">
                                      <p:cBhvr additive="base">
                                        <p:cTn id="142" dur="500" fill="hold"/>
                                        <p:tgtEl>
                                          <p:spTgt spid="85"/>
                                        </p:tgtEl>
                                        <p:attrNameLst>
                                          <p:attrName>ppt_y</p:attrName>
                                        </p:attrNameLst>
                                      </p:cBhvr>
                                      <p:tavLst>
                                        <p:tav tm="0">
                                          <p:val>
                                            <p:strVal val="#ppt_y"/>
                                          </p:val>
                                        </p:tav>
                                        <p:tav tm="100000">
                                          <p:val>
                                            <p:strVal val="#ppt_y"/>
                                          </p:val>
                                        </p:tav>
                                      </p:tavLst>
                                    </p:anim>
                                  </p:childTnLst>
                                </p:cTn>
                              </p:par>
                              <p:par>
                                <p:cTn id="143" presetID="1" presetClass="exit" presetSubtype="0" fill="hold" grpId="1" nodeType="withEffect">
                                  <p:stCondLst>
                                    <p:cond delay="0"/>
                                  </p:stCondLst>
                                  <p:childTnLst>
                                    <p:set>
                                      <p:cBhvr>
                                        <p:cTn id="144" dur="1" fill="hold">
                                          <p:stCondLst>
                                            <p:cond delay="0"/>
                                          </p:stCondLst>
                                        </p:cTn>
                                        <p:tgtEl>
                                          <p:spTgt spid="83"/>
                                        </p:tgtEl>
                                        <p:attrNameLst>
                                          <p:attrName>style.visibility</p:attrName>
                                        </p:attrNameLst>
                                      </p:cBhvr>
                                      <p:to>
                                        <p:strVal val="hidden"/>
                                      </p:to>
                                    </p:set>
                                  </p:childTnLst>
                                </p:cTn>
                              </p:par>
                              <p:par>
                                <p:cTn id="145" presetID="2" presetClass="entr" presetSubtype="4" fill="hold" grpId="0" nodeType="withEffect">
                                  <p:stCondLst>
                                    <p:cond delay="0"/>
                                  </p:stCondLst>
                                  <p:childTnLst>
                                    <p:set>
                                      <p:cBhvr>
                                        <p:cTn id="146" dur="1" fill="hold">
                                          <p:stCondLst>
                                            <p:cond delay="0"/>
                                          </p:stCondLst>
                                        </p:cTn>
                                        <p:tgtEl>
                                          <p:spTgt spid="84"/>
                                        </p:tgtEl>
                                        <p:attrNameLst>
                                          <p:attrName>style.visibility</p:attrName>
                                        </p:attrNameLst>
                                      </p:cBhvr>
                                      <p:to>
                                        <p:strVal val="visible"/>
                                      </p:to>
                                    </p:set>
                                    <p:anim calcmode="lin" valueType="num">
                                      <p:cBhvr additive="base">
                                        <p:cTn id="147" dur="500" fill="hold"/>
                                        <p:tgtEl>
                                          <p:spTgt spid="84"/>
                                        </p:tgtEl>
                                        <p:attrNameLst>
                                          <p:attrName>ppt_x</p:attrName>
                                        </p:attrNameLst>
                                      </p:cBhvr>
                                      <p:tavLst>
                                        <p:tav tm="0">
                                          <p:val>
                                            <p:strVal val="#ppt_x"/>
                                          </p:val>
                                        </p:tav>
                                        <p:tav tm="100000">
                                          <p:val>
                                            <p:strVal val="#ppt_x"/>
                                          </p:val>
                                        </p:tav>
                                      </p:tavLst>
                                    </p:anim>
                                    <p:anim calcmode="lin" valueType="num">
                                      <p:cBhvr additive="base">
                                        <p:cTn id="14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animBg="1"/>
      <p:bldP spid="81" grpId="0" animBg="1"/>
      <p:bldP spid="82" grpId="0"/>
      <p:bldP spid="82" grpId="1"/>
      <p:bldP spid="83" grpId="0"/>
      <p:bldP spid="83" grpId="1"/>
      <p:bldP spid="84" grpId="0"/>
      <p:bldP spid="85" grpId="0"/>
      <p:bldP spid="87" grpId="0"/>
      <p:bldP spid="88" grpId="0" animBg="1"/>
      <p:bldP spid="107" grpId="0" animBg="1"/>
      <p:bldP spid="134" grpId="0" animBg="1"/>
      <p:bldP spid="135" grpId="0"/>
      <p:bldP spid="142" grpId="0" animBg="1"/>
      <p:bldP spid="143" grpId="0" animBg="1"/>
      <p:bldP spid="1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64" name="Title 1"/>
          <p:cNvSpPr txBox="1">
            <a:spLocks/>
          </p:cNvSpPr>
          <p:nvPr/>
        </p:nvSpPr>
        <p:spPr>
          <a:xfrm>
            <a:off x="386472" y="201749"/>
            <a:ext cx="11208754" cy="676884"/>
          </a:xfrm>
          <a:prstGeom prst="rect">
            <a:avLst/>
          </a:prstGeom>
        </p:spPr>
        <p:txBody>
          <a:bodyPr vert="horz" lIns="91440" tIns="45720" rIns="91440" bIns="45720" rtlCol="0" anchor="ctr">
            <a:normAutofit fontScale="90000" lnSpcReduction="10000"/>
          </a:bodyPr>
          <a:lstStyle>
            <a:lvl1pPr algn="l" defTabSz="896042" rtl="0" eaLnBrk="1" latinLnBrk="0" hangingPunct="1">
              <a:spcBef>
                <a:spcPct val="0"/>
              </a:spcBef>
              <a:buNone/>
              <a:defRPr sz="4311" kern="1200">
                <a:solidFill>
                  <a:schemeClr val="bg1"/>
                </a:solidFill>
                <a:latin typeface="Segoe UI Light" pitchFamily="34" charset="0"/>
                <a:ea typeface="+mj-ea"/>
                <a:cs typeface="+mj-cs"/>
              </a:defRPr>
            </a:lvl1pPr>
          </a:lstStyle>
          <a:p>
            <a:pPr marL="0" marR="0" lvl="0" indent="0" algn="l" defTabSz="896042" rtl="0" eaLnBrk="1" fontAlgn="auto" latinLnBrk="0" hangingPunct="1">
              <a:lnSpc>
                <a:spcPct val="100000"/>
              </a:lnSpc>
              <a:spcBef>
                <a:spcPct val="0"/>
              </a:spcBef>
              <a:spcAft>
                <a:spcPts val="0"/>
              </a:spcAft>
              <a:buClrTx/>
              <a:buSzTx/>
              <a:buFontTx/>
              <a:buNone/>
              <a:tabLst/>
              <a:defRPr/>
            </a:pPr>
            <a:r>
              <a:rPr kumimoji="0" lang="en-US" sz="4398" b="0" i="0" u="none" strike="noStrike" kern="1200" cap="none" spc="0" normalizeH="0" baseline="0" noProof="0" smtClean="0">
                <a:ln>
                  <a:noFill/>
                </a:ln>
                <a:solidFill>
                  <a:sysClr val="window" lastClr="FFFFFF"/>
                </a:solidFill>
                <a:effectLst/>
                <a:uLnTx/>
                <a:uFillTx/>
                <a:latin typeface="Segoe UI Light" pitchFamily="34" charset="0"/>
                <a:ea typeface="+mj-ea"/>
                <a:cs typeface="+mj-cs"/>
              </a:rPr>
              <a:t>Increasing Revenue via IoT &gt; Beacons</a:t>
            </a:r>
            <a:endParaRPr kumimoji="0" lang="en-US" sz="4398" b="0" i="0" u="none" strike="noStrike" kern="1200" cap="none" spc="0" normalizeH="0" baseline="0" noProof="0" dirty="0">
              <a:ln>
                <a:noFill/>
              </a:ln>
              <a:solidFill>
                <a:sysClr val="window" lastClr="FFFFFF"/>
              </a:solidFill>
              <a:effectLst/>
              <a:uLnTx/>
              <a:uFillTx/>
              <a:latin typeface="Segoe UI Light" pitchFamily="34" charset="0"/>
              <a:ea typeface="+mj-ea"/>
              <a:cs typeface="+mj-cs"/>
            </a:endParaRPr>
          </a:p>
        </p:txBody>
      </p:sp>
      <p:sp>
        <p:nvSpPr>
          <p:cNvPr id="65" name="Rectangle 2048"/>
          <p:cNvSpPr>
            <a:spLocks noChangeAspect="1"/>
          </p:cNvSpPr>
          <p:nvPr/>
        </p:nvSpPr>
        <p:spPr bwMode="auto">
          <a:xfrm flipV="1">
            <a:off x="604345" y="2522509"/>
            <a:ext cx="1083194" cy="2285676"/>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6" name="Group 65"/>
          <p:cNvGrpSpPr/>
          <p:nvPr/>
        </p:nvGrpSpPr>
        <p:grpSpPr>
          <a:xfrm rot="21600000">
            <a:off x="1744647" y="3713742"/>
            <a:ext cx="274281" cy="365708"/>
            <a:chOff x="2687372" y="3149601"/>
            <a:chExt cx="81465" cy="132564"/>
          </a:xfrm>
          <a:solidFill>
            <a:sysClr val="window" lastClr="FFFFFF"/>
          </a:solidFill>
        </p:grpSpPr>
        <p:sp>
          <p:nvSpPr>
            <p:cNvPr id="67" name="Freeform 66"/>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68" name="Freeform 67"/>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69" name="Freeform 68"/>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70" name="Freeform 69"/>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71" name="Freeform 70"/>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72" name="Freeform 71"/>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sp>
        <p:nvSpPr>
          <p:cNvPr id="73" name="TextBox 72"/>
          <p:cNvSpPr txBox="1"/>
          <p:nvPr/>
        </p:nvSpPr>
        <p:spPr>
          <a:xfrm>
            <a:off x="771116" y="4884316"/>
            <a:ext cx="74965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Thing</a:t>
            </a:r>
          </a:p>
        </p:txBody>
      </p:sp>
      <p:sp>
        <p:nvSpPr>
          <p:cNvPr id="74" name="TextBox 73"/>
          <p:cNvSpPr txBox="1"/>
          <p:nvPr/>
        </p:nvSpPr>
        <p:spPr>
          <a:xfrm>
            <a:off x="477160" y="1022783"/>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The use of Bluetooth Low Energy beacons allows vending machines to notify customers that they contain the snack or drink item the person is looking for as they walk by. </a:t>
            </a:r>
          </a:p>
        </p:txBody>
      </p:sp>
      <p:sp>
        <p:nvSpPr>
          <p:cNvPr id="75" name="TextBox 74"/>
          <p:cNvSpPr txBox="1"/>
          <p:nvPr/>
        </p:nvSpPr>
        <p:spPr>
          <a:xfrm>
            <a:off x="476937" y="1022615"/>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A customer with a beacon-enabled smartphone with a beacon-aware app from the vending machine owner receives an advertisement from the beacon when walking near the vending machine.</a:t>
            </a:r>
          </a:p>
        </p:txBody>
      </p:sp>
      <p:sp>
        <p:nvSpPr>
          <p:cNvPr id="76" name="TextBox 75"/>
          <p:cNvSpPr txBox="1"/>
          <p:nvPr/>
        </p:nvSpPr>
        <p:spPr>
          <a:xfrm>
            <a:off x="476937" y="1018354"/>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The smartphone app makes an API call to query the Azure SQL Database with the unique beacon identifier and the customer’s preferences.</a:t>
            </a:r>
          </a:p>
        </p:txBody>
      </p:sp>
      <p:sp>
        <p:nvSpPr>
          <p:cNvPr id="77" name="Freeform 76"/>
          <p:cNvSpPr>
            <a:spLocks/>
          </p:cNvSpPr>
          <p:nvPr/>
        </p:nvSpPr>
        <p:spPr bwMode="auto">
          <a:xfrm>
            <a:off x="3143908" y="3384428"/>
            <a:ext cx="822843" cy="1371405"/>
          </a:xfrm>
          <a:custGeom>
            <a:avLst/>
            <a:gdLst>
              <a:gd name="T0" fmla="*/ 374 w 1098"/>
              <a:gd name="T1" fmla="*/ 35 h 1702"/>
              <a:gd name="T2" fmla="*/ 431 w 1098"/>
              <a:gd name="T3" fmla="*/ 7 h 1702"/>
              <a:gd name="T4" fmla="*/ 498 w 1098"/>
              <a:gd name="T5" fmla="*/ 0 h 1702"/>
              <a:gd name="T6" fmla="*/ 597 w 1098"/>
              <a:gd name="T7" fmla="*/ 0 h 1702"/>
              <a:gd name="T8" fmla="*/ 800 w 1098"/>
              <a:gd name="T9" fmla="*/ 1 h 1702"/>
              <a:gd name="T10" fmla="*/ 900 w 1098"/>
              <a:gd name="T11" fmla="*/ 9 h 1702"/>
              <a:gd name="T12" fmla="*/ 997 w 1098"/>
              <a:gd name="T13" fmla="*/ 37 h 1702"/>
              <a:gd name="T14" fmla="*/ 1035 w 1098"/>
              <a:gd name="T15" fmla="*/ 61 h 1702"/>
              <a:gd name="T16" fmla="*/ 1070 w 1098"/>
              <a:gd name="T17" fmla="*/ 109 h 1702"/>
              <a:gd name="T18" fmla="*/ 1089 w 1098"/>
              <a:gd name="T19" fmla="*/ 168 h 1702"/>
              <a:gd name="T20" fmla="*/ 1098 w 1098"/>
              <a:gd name="T21" fmla="*/ 242 h 1702"/>
              <a:gd name="T22" fmla="*/ 1097 w 1098"/>
              <a:gd name="T23" fmla="*/ 698 h 1702"/>
              <a:gd name="T24" fmla="*/ 1095 w 1098"/>
              <a:gd name="T25" fmla="*/ 778 h 1702"/>
              <a:gd name="T26" fmla="*/ 1086 w 1098"/>
              <a:gd name="T27" fmla="*/ 803 h 1702"/>
              <a:gd name="T28" fmla="*/ 1056 w 1098"/>
              <a:gd name="T29" fmla="*/ 827 h 1702"/>
              <a:gd name="T30" fmla="*/ 1005 w 1098"/>
              <a:gd name="T31" fmla="*/ 832 h 1702"/>
              <a:gd name="T32" fmla="*/ 972 w 1098"/>
              <a:gd name="T33" fmla="*/ 814 h 1702"/>
              <a:gd name="T34" fmla="*/ 959 w 1098"/>
              <a:gd name="T35" fmla="*/ 791 h 1702"/>
              <a:gd name="T36" fmla="*/ 955 w 1098"/>
              <a:gd name="T37" fmla="*/ 714 h 1702"/>
              <a:gd name="T38" fmla="*/ 955 w 1098"/>
              <a:gd name="T39" fmla="*/ 341 h 1702"/>
              <a:gd name="T40" fmla="*/ 902 w 1098"/>
              <a:gd name="T41" fmla="*/ 278 h 1702"/>
              <a:gd name="T42" fmla="*/ 902 w 1098"/>
              <a:gd name="T43" fmla="*/ 1606 h 1702"/>
              <a:gd name="T44" fmla="*/ 886 w 1098"/>
              <a:gd name="T45" fmla="*/ 1655 h 1702"/>
              <a:gd name="T46" fmla="*/ 848 w 1098"/>
              <a:gd name="T47" fmla="*/ 1690 h 1702"/>
              <a:gd name="T48" fmla="*/ 798 w 1098"/>
              <a:gd name="T49" fmla="*/ 1702 h 1702"/>
              <a:gd name="T50" fmla="*/ 759 w 1098"/>
              <a:gd name="T51" fmla="*/ 1692 h 1702"/>
              <a:gd name="T52" fmla="*/ 736 w 1098"/>
              <a:gd name="T53" fmla="*/ 1680 h 1702"/>
              <a:gd name="T54" fmla="*/ 721 w 1098"/>
              <a:gd name="T55" fmla="*/ 1648 h 1702"/>
              <a:gd name="T56" fmla="*/ 714 w 1098"/>
              <a:gd name="T57" fmla="*/ 1514 h 1702"/>
              <a:gd name="T58" fmla="*/ 715 w 1098"/>
              <a:gd name="T59" fmla="*/ 1028 h 1702"/>
              <a:gd name="T60" fmla="*/ 664 w 1098"/>
              <a:gd name="T61" fmla="*/ 828 h 1702"/>
              <a:gd name="T62" fmla="*/ 662 w 1098"/>
              <a:gd name="T63" fmla="*/ 1228 h 1702"/>
              <a:gd name="T64" fmla="*/ 661 w 1098"/>
              <a:gd name="T65" fmla="*/ 1628 h 1702"/>
              <a:gd name="T66" fmla="*/ 647 w 1098"/>
              <a:gd name="T67" fmla="*/ 1662 h 1702"/>
              <a:gd name="T68" fmla="*/ 622 w 1098"/>
              <a:gd name="T69" fmla="*/ 1686 h 1702"/>
              <a:gd name="T70" fmla="*/ 591 w 1098"/>
              <a:gd name="T71" fmla="*/ 1698 h 1702"/>
              <a:gd name="T72" fmla="*/ 539 w 1098"/>
              <a:gd name="T73" fmla="*/ 1698 h 1702"/>
              <a:gd name="T74" fmla="*/ 507 w 1098"/>
              <a:gd name="T75" fmla="*/ 1685 h 1702"/>
              <a:gd name="T76" fmla="*/ 482 w 1098"/>
              <a:gd name="T77" fmla="*/ 1662 h 1702"/>
              <a:gd name="T78" fmla="*/ 469 w 1098"/>
              <a:gd name="T79" fmla="*/ 1629 h 1702"/>
              <a:gd name="T80" fmla="*/ 467 w 1098"/>
              <a:gd name="T81" fmla="*/ 1256 h 1702"/>
              <a:gd name="T82" fmla="*/ 466 w 1098"/>
              <a:gd name="T83" fmla="*/ 192 h 1702"/>
              <a:gd name="T84" fmla="*/ 299 w 1098"/>
              <a:gd name="T85" fmla="*/ 388 h 1702"/>
              <a:gd name="T86" fmla="*/ 153 w 1098"/>
              <a:gd name="T87" fmla="*/ 559 h 1702"/>
              <a:gd name="T88" fmla="*/ 117 w 1098"/>
              <a:gd name="T89" fmla="*/ 590 h 1702"/>
              <a:gd name="T90" fmla="*/ 89 w 1098"/>
              <a:gd name="T91" fmla="*/ 597 h 1702"/>
              <a:gd name="T92" fmla="*/ 49 w 1098"/>
              <a:gd name="T93" fmla="*/ 589 h 1702"/>
              <a:gd name="T94" fmla="*/ 10 w 1098"/>
              <a:gd name="T95" fmla="*/ 550 h 1702"/>
              <a:gd name="T96" fmla="*/ 0 w 1098"/>
              <a:gd name="T97" fmla="*/ 510 h 1702"/>
              <a:gd name="T98" fmla="*/ 7 w 1098"/>
              <a:gd name="T99" fmla="*/ 482 h 1702"/>
              <a:gd name="T100" fmla="*/ 55 w 1098"/>
              <a:gd name="T101" fmla="*/ 417 h 1702"/>
              <a:gd name="T102" fmla="*/ 350 w 1098"/>
              <a:gd name="T103" fmla="*/ 6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8" h="1702">
                <a:moveTo>
                  <a:pt x="350" y="60"/>
                </a:moveTo>
                <a:lnTo>
                  <a:pt x="350" y="60"/>
                </a:lnTo>
                <a:lnTo>
                  <a:pt x="361" y="47"/>
                </a:lnTo>
                <a:lnTo>
                  <a:pt x="374" y="35"/>
                </a:lnTo>
                <a:lnTo>
                  <a:pt x="387" y="26"/>
                </a:lnTo>
                <a:lnTo>
                  <a:pt x="401" y="18"/>
                </a:lnTo>
                <a:lnTo>
                  <a:pt x="416" y="12"/>
                </a:lnTo>
                <a:lnTo>
                  <a:pt x="431" y="7"/>
                </a:lnTo>
                <a:lnTo>
                  <a:pt x="448" y="4"/>
                </a:lnTo>
                <a:lnTo>
                  <a:pt x="464" y="2"/>
                </a:lnTo>
                <a:lnTo>
                  <a:pt x="480" y="1"/>
                </a:lnTo>
                <a:lnTo>
                  <a:pt x="498" y="0"/>
                </a:lnTo>
                <a:lnTo>
                  <a:pt x="531" y="0"/>
                </a:lnTo>
                <a:lnTo>
                  <a:pt x="565" y="1"/>
                </a:lnTo>
                <a:lnTo>
                  <a:pt x="597" y="0"/>
                </a:lnTo>
                <a:lnTo>
                  <a:pt x="597" y="0"/>
                </a:lnTo>
                <a:lnTo>
                  <a:pt x="648" y="1"/>
                </a:lnTo>
                <a:lnTo>
                  <a:pt x="698" y="1"/>
                </a:lnTo>
                <a:lnTo>
                  <a:pt x="749" y="0"/>
                </a:lnTo>
                <a:lnTo>
                  <a:pt x="800" y="1"/>
                </a:lnTo>
                <a:lnTo>
                  <a:pt x="825" y="2"/>
                </a:lnTo>
                <a:lnTo>
                  <a:pt x="850" y="3"/>
                </a:lnTo>
                <a:lnTo>
                  <a:pt x="875" y="6"/>
                </a:lnTo>
                <a:lnTo>
                  <a:pt x="900" y="9"/>
                </a:lnTo>
                <a:lnTo>
                  <a:pt x="925" y="14"/>
                </a:lnTo>
                <a:lnTo>
                  <a:pt x="948" y="20"/>
                </a:lnTo>
                <a:lnTo>
                  <a:pt x="973" y="27"/>
                </a:lnTo>
                <a:lnTo>
                  <a:pt x="997" y="37"/>
                </a:lnTo>
                <a:lnTo>
                  <a:pt x="997" y="37"/>
                </a:lnTo>
                <a:lnTo>
                  <a:pt x="1011" y="43"/>
                </a:lnTo>
                <a:lnTo>
                  <a:pt x="1023" y="52"/>
                </a:lnTo>
                <a:lnTo>
                  <a:pt x="1035" y="61"/>
                </a:lnTo>
                <a:lnTo>
                  <a:pt x="1046" y="72"/>
                </a:lnTo>
                <a:lnTo>
                  <a:pt x="1055" y="83"/>
                </a:lnTo>
                <a:lnTo>
                  <a:pt x="1062" y="96"/>
                </a:lnTo>
                <a:lnTo>
                  <a:pt x="1070" y="109"/>
                </a:lnTo>
                <a:lnTo>
                  <a:pt x="1075" y="123"/>
                </a:lnTo>
                <a:lnTo>
                  <a:pt x="1081" y="137"/>
                </a:lnTo>
                <a:lnTo>
                  <a:pt x="1085" y="152"/>
                </a:lnTo>
                <a:lnTo>
                  <a:pt x="1089" y="168"/>
                </a:lnTo>
                <a:lnTo>
                  <a:pt x="1091" y="183"/>
                </a:lnTo>
                <a:lnTo>
                  <a:pt x="1096" y="213"/>
                </a:lnTo>
                <a:lnTo>
                  <a:pt x="1098" y="242"/>
                </a:lnTo>
                <a:lnTo>
                  <a:pt x="1098" y="242"/>
                </a:lnTo>
                <a:lnTo>
                  <a:pt x="1098" y="373"/>
                </a:lnTo>
                <a:lnTo>
                  <a:pt x="1098" y="503"/>
                </a:lnTo>
                <a:lnTo>
                  <a:pt x="1098" y="633"/>
                </a:lnTo>
                <a:lnTo>
                  <a:pt x="1097" y="698"/>
                </a:lnTo>
                <a:lnTo>
                  <a:pt x="1096" y="763"/>
                </a:lnTo>
                <a:lnTo>
                  <a:pt x="1096" y="763"/>
                </a:lnTo>
                <a:lnTo>
                  <a:pt x="1096" y="772"/>
                </a:lnTo>
                <a:lnTo>
                  <a:pt x="1095" y="778"/>
                </a:lnTo>
                <a:lnTo>
                  <a:pt x="1094" y="786"/>
                </a:lnTo>
                <a:lnTo>
                  <a:pt x="1091" y="791"/>
                </a:lnTo>
                <a:lnTo>
                  <a:pt x="1089" y="798"/>
                </a:lnTo>
                <a:lnTo>
                  <a:pt x="1086" y="803"/>
                </a:lnTo>
                <a:lnTo>
                  <a:pt x="1082" y="809"/>
                </a:lnTo>
                <a:lnTo>
                  <a:pt x="1077" y="813"/>
                </a:lnTo>
                <a:lnTo>
                  <a:pt x="1068" y="821"/>
                </a:lnTo>
                <a:lnTo>
                  <a:pt x="1056" y="827"/>
                </a:lnTo>
                <a:lnTo>
                  <a:pt x="1044" y="831"/>
                </a:lnTo>
                <a:lnTo>
                  <a:pt x="1031" y="834"/>
                </a:lnTo>
                <a:lnTo>
                  <a:pt x="1018" y="834"/>
                </a:lnTo>
                <a:lnTo>
                  <a:pt x="1005" y="832"/>
                </a:lnTo>
                <a:lnTo>
                  <a:pt x="993" y="828"/>
                </a:lnTo>
                <a:lnTo>
                  <a:pt x="982" y="823"/>
                </a:lnTo>
                <a:lnTo>
                  <a:pt x="977" y="818"/>
                </a:lnTo>
                <a:lnTo>
                  <a:pt x="972" y="814"/>
                </a:lnTo>
                <a:lnTo>
                  <a:pt x="968" y="810"/>
                </a:lnTo>
                <a:lnTo>
                  <a:pt x="965" y="804"/>
                </a:lnTo>
                <a:lnTo>
                  <a:pt x="961" y="798"/>
                </a:lnTo>
                <a:lnTo>
                  <a:pt x="959" y="791"/>
                </a:lnTo>
                <a:lnTo>
                  <a:pt x="958" y="785"/>
                </a:lnTo>
                <a:lnTo>
                  <a:pt x="957" y="776"/>
                </a:lnTo>
                <a:lnTo>
                  <a:pt x="957" y="776"/>
                </a:lnTo>
                <a:lnTo>
                  <a:pt x="955" y="714"/>
                </a:lnTo>
                <a:lnTo>
                  <a:pt x="954" y="653"/>
                </a:lnTo>
                <a:lnTo>
                  <a:pt x="954" y="528"/>
                </a:lnTo>
                <a:lnTo>
                  <a:pt x="955" y="404"/>
                </a:lnTo>
                <a:lnTo>
                  <a:pt x="955" y="341"/>
                </a:lnTo>
                <a:lnTo>
                  <a:pt x="954" y="279"/>
                </a:lnTo>
                <a:lnTo>
                  <a:pt x="954" y="279"/>
                </a:lnTo>
                <a:lnTo>
                  <a:pt x="902" y="278"/>
                </a:lnTo>
                <a:lnTo>
                  <a:pt x="902" y="278"/>
                </a:lnTo>
                <a:lnTo>
                  <a:pt x="902" y="934"/>
                </a:lnTo>
                <a:lnTo>
                  <a:pt x="902" y="1592"/>
                </a:lnTo>
                <a:lnTo>
                  <a:pt x="902" y="1592"/>
                </a:lnTo>
                <a:lnTo>
                  <a:pt x="902" y="1606"/>
                </a:lnTo>
                <a:lnTo>
                  <a:pt x="901" y="1620"/>
                </a:lnTo>
                <a:lnTo>
                  <a:pt x="896" y="1633"/>
                </a:lnTo>
                <a:lnTo>
                  <a:pt x="892" y="1645"/>
                </a:lnTo>
                <a:lnTo>
                  <a:pt x="886" y="1655"/>
                </a:lnTo>
                <a:lnTo>
                  <a:pt x="878" y="1666"/>
                </a:lnTo>
                <a:lnTo>
                  <a:pt x="868" y="1675"/>
                </a:lnTo>
                <a:lnTo>
                  <a:pt x="858" y="1684"/>
                </a:lnTo>
                <a:lnTo>
                  <a:pt x="848" y="1690"/>
                </a:lnTo>
                <a:lnTo>
                  <a:pt x="836" y="1696"/>
                </a:lnTo>
                <a:lnTo>
                  <a:pt x="824" y="1699"/>
                </a:lnTo>
                <a:lnTo>
                  <a:pt x="811" y="1701"/>
                </a:lnTo>
                <a:lnTo>
                  <a:pt x="798" y="1702"/>
                </a:lnTo>
                <a:lnTo>
                  <a:pt x="785" y="1701"/>
                </a:lnTo>
                <a:lnTo>
                  <a:pt x="772" y="1698"/>
                </a:lnTo>
                <a:lnTo>
                  <a:pt x="759" y="1692"/>
                </a:lnTo>
                <a:lnTo>
                  <a:pt x="759" y="1692"/>
                </a:lnTo>
                <a:lnTo>
                  <a:pt x="751" y="1690"/>
                </a:lnTo>
                <a:lnTo>
                  <a:pt x="746" y="1688"/>
                </a:lnTo>
                <a:lnTo>
                  <a:pt x="740" y="1685"/>
                </a:lnTo>
                <a:lnTo>
                  <a:pt x="736" y="1680"/>
                </a:lnTo>
                <a:lnTo>
                  <a:pt x="732" y="1676"/>
                </a:lnTo>
                <a:lnTo>
                  <a:pt x="728" y="1671"/>
                </a:lnTo>
                <a:lnTo>
                  <a:pt x="724" y="1660"/>
                </a:lnTo>
                <a:lnTo>
                  <a:pt x="721" y="1648"/>
                </a:lnTo>
                <a:lnTo>
                  <a:pt x="719" y="1635"/>
                </a:lnTo>
                <a:lnTo>
                  <a:pt x="716" y="1610"/>
                </a:lnTo>
                <a:lnTo>
                  <a:pt x="716" y="1610"/>
                </a:lnTo>
                <a:lnTo>
                  <a:pt x="714" y="1514"/>
                </a:lnTo>
                <a:lnTo>
                  <a:pt x="714" y="1416"/>
                </a:lnTo>
                <a:lnTo>
                  <a:pt x="715" y="1222"/>
                </a:lnTo>
                <a:lnTo>
                  <a:pt x="715" y="1126"/>
                </a:lnTo>
                <a:lnTo>
                  <a:pt x="715" y="1028"/>
                </a:lnTo>
                <a:lnTo>
                  <a:pt x="714" y="932"/>
                </a:lnTo>
                <a:lnTo>
                  <a:pt x="712" y="835"/>
                </a:lnTo>
                <a:lnTo>
                  <a:pt x="712" y="835"/>
                </a:lnTo>
                <a:lnTo>
                  <a:pt x="664" y="828"/>
                </a:lnTo>
                <a:lnTo>
                  <a:pt x="664" y="828"/>
                </a:lnTo>
                <a:lnTo>
                  <a:pt x="663" y="928"/>
                </a:lnTo>
                <a:lnTo>
                  <a:pt x="662" y="1028"/>
                </a:lnTo>
                <a:lnTo>
                  <a:pt x="662" y="1228"/>
                </a:lnTo>
                <a:lnTo>
                  <a:pt x="663" y="1428"/>
                </a:lnTo>
                <a:lnTo>
                  <a:pt x="662" y="1529"/>
                </a:lnTo>
                <a:lnTo>
                  <a:pt x="661" y="1628"/>
                </a:lnTo>
                <a:lnTo>
                  <a:pt x="661" y="1628"/>
                </a:lnTo>
                <a:lnTo>
                  <a:pt x="659" y="1638"/>
                </a:lnTo>
                <a:lnTo>
                  <a:pt x="656" y="1647"/>
                </a:lnTo>
                <a:lnTo>
                  <a:pt x="651" y="1654"/>
                </a:lnTo>
                <a:lnTo>
                  <a:pt x="647" y="1662"/>
                </a:lnTo>
                <a:lnTo>
                  <a:pt x="642" y="1670"/>
                </a:lnTo>
                <a:lnTo>
                  <a:pt x="636" y="1675"/>
                </a:lnTo>
                <a:lnTo>
                  <a:pt x="630" y="1680"/>
                </a:lnTo>
                <a:lnTo>
                  <a:pt x="622" y="1686"/>
                </a:lnTo>
                <a:lnTo>
                  <a:pt x="616" y="1689"/>
                </a:lnTo>
                <a:lnTo>
                  <a:pt x="607" y="1693"/>
                </a:lnTo>
                <a:lnTo>
                  <a:pt x="599" y="1696"/>
                </a:lnTo>
                <a:lnTo>
                  <a:pt x="591" y="1698"/>
                </a:lnTo>
                <a:lnTo>
                  <a:pt x="582" y="1700"/>
                </a:lnTo>
                <a:lnTo>
                  <a:pt x="573" y="1700"/>
                </a:lnTo>
                <a:lnTo>
                  <a:pt x="556" y="1700"/>
                </a:lnTo>
                <a:lnTo>
                  <a:pt x="539" y="1698"/>
                </a:lnTo>
                <a:lnTo>
                  <a:pt x="530" y="1696"/>
                </a:lnTo>
                <a:lnTo>
                  <a:pt x="522" y="1692"/>
                </a:lnTo>
                <a:lnTo>
                  <a:pt x="514" y="1689"/>
                </a:lnTo>
                <a:lnTo>
                  <a:pt x="507" y="1685"/>
                </a:lnTo>
                <a:lnTo>
                  <a:pt x="500" y="1679"/>
                </a:lnTo>
                <a:lnTo>
                  <a:pt x="493" y="1674"/>
                </a:lnTo>
                <a:lnTo>
                  <a:pt x="488" y="1668"/>
                </a:lnTo>
                <a:lnTo>
                  <a:pt x="482" y="1662"/>
                </a:lnTo>
                <a:lnTo>
                  <a:pt x="478" y="1654"/>
                </a:lnTo>
                <a:lnTo>
                  <a:pt x="474" y="1647"/>
                </a:lnTo>
                <a:lnTo>
                  <a:pt x="472" y="1638"/>
                </a:lnTo>
                <a:lnTo>
                  <a:pt x="469" y="1629"/>
                </a:lnTo>
                <a:lnTo>
                  <a:pt x="468" y="1620"/>
                </a:lnTo>
                <a:lnTo>
                  <a:pt x="468" y="1610"/>
                </a:lnTo>
                <a:lnTo>
                  <a:pt x="468" y="1610"/>
                </a:lnTo>
                <a:lnTo>
                  <a:pt x="467" y="1256"/>
                </a:lnTo>
                <a:lnTo>
                  <a:pt x="467" y="901"/>
                </a:lnTo>
                <a:lnTo>
                  <a:pt x="467" y="547"/>
                </a:lnTo>
                <a:lnTo>
                  <a:pt x="466" y="192"/>
                </a:lnTo>
                <a:lnTo>
                  <a:pt x="466" y="192"/>
                </a:lnTo>
                <a:lnTo>
                  <a:pt x="423" y="240"/>
                </a:lnTo>
                <a:lnTo>
                  <a:pt x="380" y="289"/>
                </a:lnTo>
                <a:lnTo>
                  <a:pt x="340" y="339"/>
                </a:lnTo>
                <a:lnTo>
                  <a:pt x="299" y="388"/>
                </a:lnTo>
                <a:lnTo>
                  <a:pt x="259" y="438"/>
                </a:lnTo>
                <a:lnTo>
                  <a:pt x="217" y="487"/>
                </a:lnTo>
                <a:lnTo>
                  <a:pt x="175" y="535"/>
                </a:lnTo>
                <a:lnTo>
                  <a:pt x="153" y="559"/>
                </a:lnTo>
                <a:lnTo>
                  <a:pt x="130" y="581"/>
                </a:lnTo>
                <a:lnTo>
                  <a:pt x="130" y="581"/>
                </a:lnTo>
                <a:lnTo>
                  <a:pt x="124" y="586"/>
                </a:lnTo>
                <a:lnTo>
                  <a:pt x="117" y="590"/>
                </a:lnTo>
                <a:lnTo>
                  <a:pt x="109" y="593"/>
                </a:lnTo>
                <a:lnTo>
                  <a:pt x="103" y="595"/>
                </a:lnTo>
                <a:lnTo>
                  <a:pt x="96" y="597"/>
                </a:lnTo>
                <a:lnTo>
                  <a:pt x="89" y="597"/>
                </a:lnTo>
                <a:lnTo>
                  <a:pt x="82" y="597"/>
                </a:lnTo>
                <a:lnTo>
                  <a:pt x="76" y="597"/>
                </a:lnTo>
                <a:lnTo>
                  <a:pt x="62" y="594"/>
                </a:lnTo>
                <a:lnTo>
                  <a:pt x="49" y="589"/>
                </a:lnTo>
                <a:lnTo>
                  <a:pt x="37" y="581"/>
                </a:lnTo>
                <a:lnTo>
                  <a:pt x="27" y="573"/>
                </a:lnTo>
                <a:lnTo>
                  <a:pt x="17" y="562"/>
                </a:lnTo>
                <a:lnTo>
                  <a:pt x="10" y="550"/>
                </a:lnTo>
                <a:lnTo>
                  <a:pt x="4" y="537"/>
                </a:lnTo>
                <a:lnTo>
                  <a:pt x="1" y="524"/>
                </a:lnTo>
                <a:lnTo>
                  <a:pt x="0" y="516"/>
                </a:lnTo>
                <a:lnTo>
                  <a:pt x="0" y="510"/>
                </a:lnTo>
                <a:lnTo>
                  <a:pt x="0" y="503"/>
                </a:lnTo>
                <a:lnTo>
                  <a:pt x="2" y="496"/>
                </a:lnTo>
                <a:lnTo>
                  <a:pt x="4" y="489"/>
                </a:lnTo>
                <a:lnTo>
                  <a:pt x="7" y="482"/>
                </a:lnTo>
                <a:lnTo>
                  <a:pt x="11" y="475"/>
                </a:lnTo>
                <a:lnTo>
                  <a:pt x="15" y="469"/>
                </a:lnTo>
                <a:lnTo>
                  <a:pt x="15" y="469"/>
                </a:lnTo>
                <a:lnTo>
                  <a:pt x="55" y="417"/>
                </a:lnTo>
                <a:lnTo>
                  <a:pt x="96" y="365"/>
                </a:lnTo>
                <a:lnTo>
                  <a:pt x="181" y="263"/>
                </a:lnTo>
                <a:lnTo>
                  <a:pt x="266" y="162"/>
                </a:lnTo>
                <a:lnTo>
                  <a:pt x="350" y="60"/>
                </a:lnTo>
                <a:lnTo>
                  <a:pt x="350" y="6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pic>
        <p:nvPicPr>
          <p:cNvPr id="78" name="Picture 73"/>
          <p:cNvPicPr>
            <a:picLocks noChangeAspect="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rot="-3060000">
            <a:off x="2903312" y="3709603"/>
            <a:ext cx="282928" cy="45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Freeform 78"/>
          <p:cNvSpPr>
            <a:spLocks/>
          </p:cNvSpPr>
          <p:nvPr/>
        </p:nvSpPr>
        <p:spPr bwMode="auto">
          <a:xfrm flipH="1">
            <a:off x="3508154" y="3084491"/>
            <a:ext cx="274281" cy="274281"/>
          </a:xfrm>
          <a:custGeom>
            <a:avLst/>
            <a:gdLst>
              <a:gd name="T0" fmla="*/ 105 w 339"/>
              <a:gd name="T1" fmla="*/ 13 h 335"/>
              <a:gd name="T2" fmla="*/ 125 w 339"/>
              <a:gd name="T3" fmla="*/ 5 h 335"/>
              <a:gd name="T4" fmla="*/ 146 w 339"/>
              <a:gd name="T5" fmla="*/ 1 h 335"/>
              <a:gd name="T6" fmla="*/ 168 w 339"/>
              <a:gd name="T7" fmla="*/ 0 h 335"/>
              <a:gd name="T8" fmla="*/ 188 w 339"/>
              <a:gd name="T9" fmla="*/ 1 h 335"/>
              <a:gd name="T10" fmla="*/ 209 w 339"/>
              <a:gd name="T11" fmla="*/ 5 h 335"/>
              <a:gd name="T12" fmla="*/ 248 w 339"/>
              <a:gd name="T13" fmla="*/ 21 h 335"/>
              <a:gd name="T14" fmla="*/ 282 w 339"/>
              <a:gd name="T15" fmla="*/ 44 h 335"/>
              <a:gd name="T16" fmla="*/ 311 w 339"/>
              <a:gd name="T17" fmla="*/ 76 h 335"/>
              <a:gd name="T18" fmla="*/ 321 w 339"/>
              <a:gd name="T19" fmla="*/ 93 h 335"/>
              <a:gd name="T20" fmla="*/ 330 w 339"/>
              <a:gd name="T21" fmla="*/ 113 h 335"/>
              <a:gd name="T22" fmla="*/ 337 w 339"/>
              <a:gd name="T23" fmla="*/ 133 h 335"/>
              <a:gd name="T24" fmla="*/ 339 w 339"/>
              <a:gd name="T25" fmla="*/ 154 h 335"/>
              <a:gd name="T26" fmla="*/ 339 w 339"/>
              <a:gd name="T27" fmla="*/ 175 h 335"/>
              <a:gd name="T28" fmla="*/ 339 w 339"/>
              <a:gd name="T29" fmla="*/ 188 h 335"/>
              <a:gd name="T30" fmla="*/ 336 w 339"/>
              <a:gd name="T31" fmla="*/ 212 h 335"/>
              <a:gd name="T32" fmla="*/ 329 w 339"/>
              <a:gd name="T33" fmla="*/ 235 h 335"/>
              <a:gd name="T34" fmla="*/ 318 w 339"/>
              <a:gd name="T35" fmla="*/ 256 h 335"/>
              <a:gd name="T36" fmla="*/ 304 w 339"/>
              <a:gd name="T37" fmla="*/ 274 h 335"/>
              <a:gd name="T38" fmla="*/ 288 w 339"/>
              <a:gd name="T39" fmla="*/ 290 h 335"/>
              <a:gd name="T40" fmla="*/ 269 w 339"/>
              <a:gd name="T41" fmla="*/ 303 h 335"/>
              <a:gd name="T42" fmla="*/ 249 w 339"/>
              <a:gd name="T43" fmla="*/ 315 h 335"/>
              <a:gd name="T44" fmla="*/ 227 w 339"/>
              <a:gd name="T45" fmla="*/ 324 h 335"/>
              <a:gd name="T46" fmla="*/ 204 w 339"/>
              <a:gd name="T47" fmla="*/ 330 h 335"/>
              <a:gd name="T48" fmla="*/ 182 w 339"/>
              <a:gd name="T49" fmla="*/ 334 h 335"/>
              <a:gd name="T50" fmla="*/ 158 w 339"/>
              <a:gd name="T51" fmla="*/ 335 h 335"/>
              <a:gd name="T52" fmla="*/ 134 w 339"/>
              <a:gd name="T53" fmla="*/ 331 h 335"/>
              <a:gd name="T54" fmla="*/ 111 w 339"/>
              <a:gd name="T55" fmla="*/ 326 h 335"/>
              <a:gd name="T56" fmla="*/ 89 w 339"/>
              <a:gd name="T57" fmla="*/ 317 h 335"/>
              <a:gd name="T58" fmla="*/ 70 w 339"/>
              <a:gd name="T59" fmla="*/ 304 h 335"/>
              <a:gd name="T60" fmla="*/ 60 w 339"/>
              <a:gd name="T61" fmla="*/ 297 h 335"/>
              <a:gd name="T62" fmla="*/ 43 w 339"/>
              <a:gd name="T63" fmla="*/ 282 h 335"/>
              <a:gd name="T64" fmla="*/ 30 w 339"/>
              <a:gd name="T65" fmla="*/ 265 h 335"/>
              <a:gd name="T66" fmla="*/ 18 w 339"/>
              <a:gd name="T67" fmla="*/ 247 h 335"/>
              <a:gd name="T68" fmla="*/ 9 w 339"/>
              <a:gd name="T69" fmla="*/ 227 h 335"/>
              <a:gd name="T70" fmla="*/ 4 w 339"/>
              <a:gd name="T71" fmla="*/ 207 h 335"/>
              <a:gd name="T72" fmla="*/ 1 w 339"/>
              <a:gd name="T73" fmla="*/ 185 h 335"/>
              <a:gd name="T74" fmla="*/ 2 w 339"/>
              <a:gd name="T75" fmla="*/ 142 h 335"/>
              <a:gd name="T76" fmla="*/ 9 w 339"/>
              <a:gd name="T77" fmla="*/ 110 h 335"/>
              <a:gd name="T78" fmla="*/ 18 w 339"/>
              <a:gd name="T79" fmla="*/ 91 h 335"/>
              <a:gd name="T80" fmla="*/ 29 w 339"/>
              <a:gd name="T81" fmla="*/ 71 h 335"/>
              <a:gd name="T82" fmla="*/ 42 w 339"/>
              <a:gd name="T83" fmla="*/ 55 h 335"/>
              <a:gd name="T84" fmla="*/ 57 w 339"/>
              <a:gd name="T85" fmla="*/ 40 h 335"/>
              <a:gd name="T86" fmla="*/ 74 w 339"/>
              <a:gd name="T87" fmla="*/ 27 h 335"/>
              <a:gd name="T88" fmla="*/ 94 w 339"/>
              <a:gd name="T89" fmla="*/ 17 h 335"/>
              <a:gd name="T90" fmla="*/ 105 w 339"/>
              <a:gd name="T91" fmla="*/ 1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9" h="335">
                <a:moveTo>
                  <a:pt x="105" y="13"/>
                </a:moveTo>
                <a:lnTo>
                  <a:pt x="105" y="13"/>
                </a:lnTo>
                <a:lnTo>
                  <a:pt x="114" y="9"/>
                </a:lnTo>
                <a:lnTo>
                  <a:pt x="125" y="5"/>
                </a:lnTo>
                <a:lnTo>
                  <a:pt x="135" y="3"/>
                </a:lnTo>
                <a:lnTo>
                  <a:pt x="146" y="1"/>
                </a:lnTo>
                <a:lnTo>
                  <a:pt x="157" y="0"/>
                </a:lnTo>
                <a:lnTo>
                  <a:pt x="168" y="0"/>
                </a:lnTo>
                <a:lnTo>
                  <a:pt x="177" y="0"/>
                </a:lnTo>
                <a:lnTo>
                  <a:pt x="188" y="1"/>
                </a:lnTo>
                <a:lnTo>
                  <a:pt x="198" y="2"/>
                </a:lnTo>
                <a:lnTo>
                  <a:pt x="209" y="5"/>
                </a:lnTo>
                <a:lnTo>
                  <a:pt x="228" y="12"/>
                </a:lnTo>
                <a:lnTo>
                  <a:pt x="248" y="21"/>
                </a:lnTo>
                <a:lnTo>
                  <a:pt x="266" y="31"/>
                </a:lnTo>
                <a:lnTo>
                  <a:pt x="282" y="44"/>
                </a:lnTo>
                <a:lnTo>
                  <a:pt x="298" y="60"/>
                </a:lnTo>
                <a:lnTo>
                  <a:pt x="311" y="76"/>
                </a:lnTo>
                <a:lnTo>
                  <a:pt x="317" y="84"/>
                </a:lnTo>
                <a:lnTo>
                  <a:pt x="321" y="93"/>
                </a:lnTo>
                <a:lnTo>
                  <a:pt x="327" y="103"/>
                </a:lnTo>
                <a:lnTo>
                  <a:pt x="330" y="113"/>
                </a:lnTo>
                <a:lnTo>
                  <a:pt x="333" y="122"/>
                </a:lnTo>
                <a:lnTo>
                  <a:pt x="337" y="133"/>
                </a:lnTo>
                <a:lnTo>
                  <a:pt x="338" y="143"/>
                </a:lnTo>
                <a:lnTo>
                  <a:pt x="339" y="154"/>
                </a:lnTo>
                <a:lnTo>
                  <a:pt x="339" y="165"/>
                </a:lnTo>
                <a:lnTo>
                  <a:pt x="339" y="175"/>
                </a:lnTo>
                <a:lnTo>
                  <a:pt x="339" y="175"/>
                </a:lnTo>
                <a:lnTo>
                  <a:pt x="339" y="188"/>
                </a:lnTo>
                <a:lnTo>
                  <a:pt x="338" y="200"/>
                </a:lnTo>
                <a:lnTo>
                  <a:pt x="336" y="212"/>
                </a:lnTo>
                <a:lnTo>
                  <a:pt x="332" y="224"/>
                </a:lnTo>
                <a:lnTo>
                  <a:pt x="329" y="235"/>
                </a:lnTo>
                <a:lnTo>
                  <a:pt x="324" y="245"/>
                </a:lnTo>
                <a:lnTo>
                  <a:pt x="318" y="256"/>
                </a:lnTo>
                <a:lnTo>
                  <a:pt x="312" y="264"/>
                </a:lnTo>
                <a:lnTo>
                  <a:pt x="304" y="274"/>
                </a:lnTo>
                <a:lnTo>
                  <a:pt x="297" y="282"/>
                </a:lnTo>
                <a:lnTo>
                  <a:pt x="288" y="290"/>
                </a:lnTo>
                <a:lnTo>
                  <a:pt x="279" y="297"/>
                </a:lnTo>
                <a:lnTo>
                  <a:pt x="269" y="303"/>
                </a:lnTo>
                <a:lnTo>
                  <a:pt x="260" y="310"/>
                </a:lnTo>
                <a:lnTo>
                  <a:pt x="249" y="315"/>
                </a:lnTo>
                <a:lnTo>
                  <a:pt x="239" y="319"/>
                </a:lnTo>
                <a:lnTo>
                  <a:pt x="227" y="324"/>
                </a:lnTo>
                <a:lnTo>
                  <a:pt x="216" y="327"/>
                </a:lnTo>
                <a:lnTo>
                  <a:pt x="204" y="330"/>
                </a:lnTo>
                <a:lnTo>
                  <a:pt x="194" y="332"/>
                </a:lnTo>
                <a:lnTo>
                  <a:pt x="182" y="334"/>
                </a:lnTo>
                <a:lnTo>
                  <a:pt x="170" y="335"/>
                </a:lnTo>
                <a:lnTo>
                  <a:pt x="158" y="335"/>
                </a:lnTo>
                <a:lnTo>
                  <a:pt x="146" y="334"/>
                </a:lnTo>
                <a:lnTo>
                  <a:pt x="134" y="331"/>
                </a:lnTo>
                <a:lnTo>
                  <a:pt x="123" y="329"/>
                </a:lnTo>
                <a:lnTo>
                  <a:pt x="111" y="326"/>
                </a:lnTo>
                <a:lnTo>
                  <a:pt x="100" y="322"/>
                </a:lnTo>
                <a:lnTo>
                  <a:pt x="89" y="317"/>
                </a:lnTo>
                <a:lnTo>
                  <a:pt x="80" y="311"/>
                </a:lnTo>
                <a:lnTo>
                  <a:pt x="70" y="304"/>
                </a:lnTo>
                <a:lnTo>
                  <a:pt x="60" y="297"/>
                </a:lnTo>
                <a:lnTo>
                  <a:pt x="60" y="297"/>
                </a:lnTo>
                <a:lnTo>
                  <a:pt x="52" y="290"/>
                </a:lnTo>
                <a:lnTo>
                  <a:pt x="43" y="282"/>
                </a:lnTo>
                <a:lnTo>
                  <a:pt x="36" y="274"/>
                </a:lnTo>
                <a:lnTo>
                  <a:pt x="30" y="265"/>
                </a:lnTo>
                <a:lnTo>
                  <a:pt x="23" y="257"/>
                </a:lnTo>
                <a:lnTo>
                  <a:pt x="18" y="247"/>
                </a:lnTo>
                <a:lnTo>
                  <a:pt x="14" y="237"/>
                </a:lnTo>
                <a:lnTo>
                  <a:pt x="9" y="227"/>
                </a:lnTo>
                <a:lnTo>
                  <a:pt x="6" y="217"/>
                </a:lnTo>
                <a:lnTo>
                  <a:pt x="4" y="207"/>
                </a:lnTo>
                <a:lnTo>
                  <a:pt x="2" y="196"/>
                </a:lnTo>
                <a:lnTo>
                  <a:pt x="1" y="185"/>
                </a:lnTo>
                <a:lnTo>
                  <a:pt x="0" y="164"/>
                </a:lnTo>
                <a:lnTo>
                  <a:pt x="2" y="142"/>
                </a:lnTo>
                <a:lnTo>
                  <a:pt x="6" y="120"/>
                </a:lnTo>
                <a:lnTo>
                  <a:pt x="9" y="110"/>
                </a:lnTo>
                <a:lnTo>
                  <a:pt x="14" y="101"/>
                </a:lnTo>
                <a:lnTo>
                  <a:pt x="18" y="91"/>
                </a:lnTo>
                <a:lnTo>
                  <a:pt x="22" y="81"/>
                </a:lnTo>
                <a:lnTo>
                  <a:pt x="29" y="71"/>
                </a:lnTo>
                <a:lnTo>
                  <a:pt x="34" y="63"/>
                </a:lnTo>
                <a:lnTo>
                  <a:pt x="42" y="55"/>
                </a:lnTo>
                <a:lnTo>
                  <a:pt x="48" y="48"/>
                </a:lnTo>
                <a:lnTo>
                  <a:pt x="57" y="40"/>
                </a:lnTo>
                <a:lnTo>
                  <a:pt x="65" y="34"/>
                </a:lnTo>
                <a:lnTo>
                  <a:pt x="74" y="27"/>
                </a:lnTo>
                <a:lnTo>
                  <a:pt x="84" y="22"/>
                </a:lnTo>
                <a:lnTo>
                  <a:pt x="94" y="17"/>
                </a:lnTo>
                <a:lnTo>
                  <a:pt x="105" y="13"/>
                </a:lnTo>
                <a:lnTo>
                  <a:pt x="105" y="1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80" name="TextBox 79"/>
          <p:cNvSpPr txBox="1"/>
          <p:nvPr/>
        </p:nvSpPr>
        <p:spPr>
          <a:xfrm>
            <a:off x="1740188" y="3350961"/>
            <a:ext cx="1323987" cy="338426"/>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Bluetooth LE</a:t>
            </a:r>
          </a:p>
        </p:txBody>
      </p:sp>
      <p:sp>
        <p:nvSpPr>
          <p:cNvPr id="81" name="TextBox 80"/>
          <p:cNvSpPr txBox="1"/>
          <p:nvPr/>
        </p:nvSpPr>
        <p:spPr>
          <a:xfrm>
            <a:off x="614505" y="3968999"/>
            <a:ext cx="915299"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srgbClr val="4668C5"/>
                </a:solidFill>
                <a:effectLst/>
                <a:uLnTx/>
                <a:uFillTx/>
              </a:rPr>
              <a:t>Beacon</a:t>
            </a:r>
          </a:p>
        </p:txBody>
      </p:sp>
      <p:sp>
        <p:nvSpPr>
          <p:cNvPr id="82" name="TextBox 81"/>
          <p:cNvSpPr txBox="1"/>
          <p:nvPr/>
        </p:nvSpPr>
        <p:spPr>
          <a:xfrm>
            <a:off x="479247" y="1023073"/>
            <a:ext cx="11371142" cy="1224224"/>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Remote telemetry containing inventory, sales, alarms, the unique beacon identifier and other status events is securely streamed over the Internet to Azure Event Hub, through Stream Analytics and inserted into Azure SQL Database.</a:t>
            </a:r>
          </a:p>
        </p:txBody>
      </p:sp>
      <p:grpSp>
        <p:nvGrpSpPr>
          <p:cNvPr id="83" name="Group 82"/>
          <p:cNvGrpSpPr/>
          <p:nvPr/>
        </p:nvGrpSpPr>
        <p:grpSpPr>
          <a:xfrm rot="10800000">
            <a:off x="2481127" y="3713739"/>
            <a:ext cx="274281" cy="365708"/>
            <a:chOff x="2687372" y="3149601"/>
            <a:chExt cx="81465" cy="132564"/>
          </a:xfrm>
          <a:solidFill>
            <a:sysClr val="window" lastClr="FFFFFF"/>
          </a:solidFill>
        </p:grpSpPr>
        <p:sp>
          <p:nvSpPr>
            <p:cNvPr id="84" name="Freeform 83"/>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85" name="Freeform 84"/>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86" name="Freeform 85"/>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87" name="Freeform 86"/>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88" name="Freeform 87"/>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89" name="Freeform 88"/>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pic>
        <p:nvPicPr>
          <p:cNvPr id="90" name="Picture 8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57902" y="3696701"/>
            <a:ext cx="258329" cy="365708"/>
          </a:xfrm>
          <a:prstGeom prst="rect">
            <a:avLst/>
          </a:prstGeom>
        </p:spPr>
      </p:pic>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992" y="3657483"/>
            <a:ext cx="457135" cy="457135"/>
          </a:xfrm>
          <a:prstGeom prst="rect">
            <a:avLst/>
          </a:prstGeom>
        </p:spPr>
      </p:pic>
      <p:pic>
        <p:nvPicPr>
          <p:cNvPr id="92" name="Picture 3"/>
          <p:cNvPicPr>
            <a:picLocks noChangeAspect="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5575218" y="3181252"/>
            <a:ext cx="953772" cy="10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92"/>
          <p:cNvSpPr txBox="1"/>
          <p:nvPr/>
        </p:nvSpPr>
        <p:spPr>
          <a:xfrm>
            <a:off x="5293516" y="4156588"/>
            <a:ext cx="1517174" cy="596155"/>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Azure </a:t>
            </a:r>
          </a:p>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SQL Database</a:t>
            </a:r>
          </a:p>
        </p:txBody>
      </p:sp>
      <p:sp>
        <p:nvSpPr>
          <p:cNvPr id="94" name="TextBox 93"/>
          <p:cNvSpPr txBox="1"/>
          <p:nvPr/>
        </p:nvSpPr>
        <p:spPr>
          <a:xfrm>
            <a:off x="476937" y="1017181"/>
            <a:ext cx="11371142" cy="847540"/>
          </a:xfrm>
          <a:prstGeom prst="rect">
            <a:avLst/>
          </a:prstGeom>
          <a:noFill/>
        </p:spPr>
        <p:txBody>
          <a:bodyPr wrap="square" rtlCol="0">
            <a:spAutoFit/>
          </a:bodyPr>
          <a:lstStyle/>
          <a:p>
            <a:pPr marL="0" marR="0" lvl="0" indent="0" defTabSz="93250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rPr>
              <a:t>If the vending machine has a snack or drink the customer wants, it makes a standard or discount offer via the app and a sale is made.</a:t>
            </a:r>
          </a:p>
        </p:txBody>
      </p:sp>
      <p:sp>
        <p:nvSpPr>
          <p:cNvPr id="95" name="Rectangle 2048"/>
          <p:cNvSpPr>
            <a:spLocks noChangeAspect="1"/>
          </p:cNvSpPr>
          <p:nvPr/>
        </p:nvSpPr>
        <p:spPr bwMode="auto">
          <a:xfrm flipH="1" flipV="1">
            <a:off x="10726611" y="2533389"/>
            <a:ext cx="1083194" cy="2285676"/>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6" name="Group 95"/>
          <p:cNvGrpSpPr/>
          <p:nvPr/>
        </p:nvGrpSpPr>
        <p:grpSpPr>
          <a:xfrm>
            <a:off x="9603012" y="3724622"/>
            <a:ext cx="274281" cy="365708"/>
            <a:chOff x="2687372" y="3149601"/>
            <a:chExt cx="81465" cy="132564"/>
          </a:xfrm>
          <a:solidFill>
            <a:sysClr val="window" lastClr="FFFFFF"/>
          </a:solidFill>
        </p:grpSpPr>
        <p:sp>
          <p:nvSpPr>
            <p:cNvPr id="97" name="Freeform 96"/>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98" name="Freeform 97"/>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99" name="Freeform 98"/>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00" name="Freeform 99"/>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01" name="Freeform 100"/>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02" name="Freeform 101"/>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sp>
        <p:nvSpPr>
          <p:cNvPr id="103" name="TextBox 102"/>
          <p:cNvSpPr txBox="1"/>
          <p:nvPr/>
        </p:nvSpPr>
        <p:spPr>
          <a:xfrm flipH="1">
            <a:off x="10904273" y="4895197"/>
            <a:ext cx="749650"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Thing</a:t>
            </a:r>
          </a:p>
        </p:txBody>
      </p:sp>
      <p:sp>
        <p:nvSpPr>
          <p:cNvPr id="104" name="Freeform 103"/>
          <p:cNvSpPr>
            <a:spLocks/>
          </p:cNvSpPr>
          <p:nvPr/>
        </p:nvSpPr>
        <p:spPr bwMode="auto">
          <a:xfrm flipH="1">
            <a:off x="8400959" y="3395309"/>
            <a:ext cx="822843" cy="1371405"/>
          </a:xfrm>
          <a:custGeom>
            <a:avLst/>
            <a:gdLst>
              <a:gd name="T0" fmla="*/ 374 w 1098"/>
              <a:gd name="T1" fmla="*/ 35 h 1702"/>
              <a:gd name="T2" fmla="*/ 431 w 1098"/>
              <a:gd name="T3" fmla="*/ 7 h 1702"/>
              <a:gd name="T4" fmla="*/ 498 w 1098"/>
              <a:gd name="T5" fmla="*/ 0 h 1702"/>
              <a:gd name="T6" fmla="*/ 597 w 1098"/>
              <a:gd name="T7" fmla="*/ 0 h 1702"/>
              <a:gd name="T8" fmla="*/ 800 w 1098"/>
              <a:gd name="T9" fmla="*/ 1 h 1702"/>
              <a:gd name="T10" fmla="*/ 900 w 1098"/>
              <a:gd name="T11" fmla="*/ 9 h 1702"/>
              <a:gd name="T12" fmla="*/ 997 w 1098"/>
              <a:gd name="T13" fmla="*/ 37 h 1702"/>
              <a:gd name="T14" fmla="*/ 1035 w 1098"/>
              <a:gd name="T15" fmla="*/ 61 h 1702"/>
              <a:gd name="T16" fmla="*/ 1070 w 1098"/>
              <a:gd name="T17" fmla="*/ 109 h 1702"/>
              <a:gd name="T18" fmla="*/ 1089 w 1098"/>
              <a:gd name="T19" fmla="*/ 168 h 1702"/>
              <a:gd name="T20" fmla="*/ 1098 w 1098"/>
              <a:gd name="T21" fmla="*/ 242 h 1702"/>
              <a:gd name="T22" fmla="*/ 1097 w 1098"/>
              <a:gd name="T23" fmla="*/ 698 h 1702"/>
              <a:gd name="T24" fmla="*/ 1095 w 1098"/>
              <a:gd name="T25" fmla="*/ 778 h 1702"/>
              <a:gd name="T26" fmla="*/ 1086 w 1098"/>
              <a:gd name="T27" fmla="*/ 803 h 1702"/>
              <a:gd name="T28" fmla="*/ 1056 w 1098"/>
              <a:gd name="T29" fmla="*/ 827 h 1702"/>
              <a:gd name="T30" fmla="*/ 1005 w 1098"/>
              <a:gd name="T31" fmla="*/ 832 h 1702"/>
              <a:gd name="T32" fmla="*/ 972 w 1098"/>
              <a:gd name="T33" fmla="*/ 814 h 1702"/>
              <a:gd name="T34" fmla="*/ 959 w 1098"/>
              <a:gd name="T35" fmla="*/ 791 h 1702"/>
              <a:gd name="T36" fmla="*/ 955 w 1098"/>
              <a:gd name="T37" fmla="*/ 714 h 1702"/>
              <a:gd name="T38" fmla="*/ 955 w 1098"/>
              <a:gd name="T39" fmla="*/ 341 h 1702"/>
              <a:gd name="T40" fmla="*/ 902 w 1098"/>
              <a:gd name="T41" fmla="*/ 278 h 1702"/>
              <a:gd name="T42" fmla="*/ 902 w 1098"/>
              <a:gd name="T43" fmla="*/ 1606 h 1702"/>
              <a:gd name="T44" fmla="*/ 886 w 1098"/>
              <a:gd name="T45" fmla="*/ 1655 h 1702"/>
              <a:gd name="T46" fmla="*/ 848 w 1098"/>
              <a:gd name="T47" fmla="*/ 1690 h 1702"/>
              <a:gd name="T48" fmla="*/ 798 w 1098"/>
              <a:gd name="T49" fmla="*/ 1702 h 1702"/>
              <a:gd name="T50" fmla="*/ 759 w 1098"/>
              <a:gd name="T51" fmla="*/ 1692 h 1702"/>
              <a:gd name="T52" fmla="*/ 736 w 1098"/>
              <a:gd name="T53" fmla="*/ 1680 h 1702"/>
              <a:gd name="T54" fmla="*/ 721 w 1098"/>
              <a:gd name="T55" fmla="*/ 1648 h 1702"/>
              <a:gd name="T56" fmla="*/ 714 w 1098"/>
              <a:gd name="T57" fmla="*/ 1514 h 1702"/>
              <a:gd name="T58" fmla="*/ 715 w 1098"/>
              <a:gd name="T59" fmla="*/ 1028 h 1702"/>
              <a:gd name="T60" fmla="*/ 664 w 1098"/>
              <a:gd name="T61" fmla="*/ 828 h 1702"/>
              <a:gd name="T62" fmla="*/ 662 w 1098"/>
              <a:gd name="T63" fmla="*/ 1228 h 1702"/>
              <a:gd name="T64" fmla="*/ 661 w 1098"/>
              <a:gd name="T65" fmla="*/ 1628 h 1702"/>
              <a:gd name="T66" fmla="*/ 647 w 1098"/>
              <a:gd name="T67" fmla="*/ 1662 h 1702"/>
              <a:gd name="T68" fmla="*/ 622 w 1098"/>
              <a:gd name="T69" fmla="*/ 1686 h 1702"/>
              <a:gd name="T70" fmla="*/ 591 w 1098"/>
              <a:gd name="T71" fmla="*/ 1698 h 1702"/>
              <a:gd name="T72" fmla="*/ 539 w 1098"/>
              <a:gd name="T73" fmla="*/ 1698 h 1702"/>
              <a:gd name="T74" fmla="*/ 507 w 1098"/>
              <a:gd name="T75" fmla="*/ 1685 h 1702"/>
              <a:gd name="T76" fmla="*/ 482 w 1098"/>
              <a:gd name="T77" fmla="*/ 1662 h 1702"/>
              <a:gd name="T78" fmla="*/ 469 w 1098"/>
              <a:gd name="T79" fmla="*/ 1629 h 1702"/>
              <a:gd name="T80" fmla="*/ 467 w 1098"/>
              <a:gd name="T81" fmla="*/ 1256 h 1702"/>
              <a:gd name="T82" fmla="*/ 466 w 1098"/>
              <a:gd name="T83" fmla="*/ 192 h 1702"/>
              <a:gd name="T84" fmla="*/ 299 w 1098"/>
              <a:gd name="T85" fmla="*/ 388 h 1702"/>
              <a:gd name="T86" fmla="*/ 153 w 1098"/>
              <a:gd name="T87" fmla="*/ 559 h 1702"/>
              <a:gd name="T88" fmla="*/ 117 w 1098"/>
              <a:gd name="T89" fmla="*/ 590 h 1702"/>
              <a:gd name="T90" fmla="*/ 89 w 1098"/>
              <a:gd name="T91" fmla="*/ 597 h 1702"/>
              <a:gd name="T92" fmla="*/ 49 w 1098"/>
              <a:gd name="T93" fmla="*/ 589 h 1702"/>
              <a:gd name="T94" fmla="*/ 10 w 1098"/>
              <a:gd name="T95" fmla="*/ 550 h 1702"/>
              <a:gd name="T96" fmla="*/ 0 w 1098"/>
              <a:gd name="T97" fmla="*/ 510 h 1702"/>
              <a:gd name="T98" fmla="*/ 7 w 1098"/>
              <a:gd name="T99" fmla="*/ 482 h 1702"/>
              <a:gd name="T100" fmla="*/ 55 w 1098"/>
              <a:gd name="T101" fmla="*/ 417 h 1702"/>
              <a:gd name="T102" fmla="*/ 350 w 1098"/>
              <a:gd name="T103" fmla="*/ 6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8" h="1702">
                <a:moveTo>
                  <a:pt x="350" y="60"/>
                </a:moveTo>
                <a:lnTo>
                  <a:pt x="350" y="60"/>
                </a:lnTo>
                <a:lnTo>
                  <a:pt x="361" y="47"/>
                </a:lnTo>
                <a:lnTo>
                  <a:pt x="374" y="35"/>
                </a:lnTo>
                <a:lnTo>
                  <a:pt x="387" y="26"/>
                </a:lnTo>
                <a:lnTo>
                  <a:pt x="401" y="18"/>
                </a:lnTo>
                <a:lnTo>
                  <a:pt x="416" y="12"/>
                </a:lnTo>
                <a:lnTo>
                  <a:pt x="431" y="7"/>
                </a:lnTo>
                <a:lnTo>
                  <a:pt x="448" y="4"/>
                </a:lnTo>
                <a:lnTo>
                  <a:pt x="464" y="2"/>
                </a:lnTo>
                <a:lnTo>
                  <a:pt x="480" y="1"/>
                </a:lnTo>
                <a:lnTo>
                  <a:pt x="498" y="0"/>
                </a:lnTo>
                <a:lnTo>
                  <a:pt x="531" y="0"/>
                </a:lnTo>
                <a:lnTo>
                  <a:pt x="565" y="1"/>
                </a:lnTo>
                <a:lnTo>
                  <a:pt x="597" y="0"/>
                </a:lnTo>
                <a:lnTo>
                  <a:pt x="597" y="0"/>
                </a:lnTo>
                <a:lnTo>
                  <a:pt x="648" y="1"/>
                </a:lnTo>
                <a:lnTo>
                  <a:pt x="698" y="1"/>
                </a:lnTo>
                <a:lnTo>
                  <a:pt x="749" y="0"/>
                </a:lnTo>
                <a:lnTo>
                  <a:pt x="800" y="1"/>
                </a:lnTo>
                <a:lnTo>
                  <a:pt x="825" y="2"/>
                </a:lnTo>
                <a:lnTo>
                  <a:pt x="850" y="3"/>
                </a:lnTo>
                <a:lnTo>
                  <a:pt x="875" y="6"/>
                </a:lnTo>
                <a:lnTo>
                  <a:pt x="900" y="9"/>
                </a:lnTo>
                <a:lnTo>
                  <a:pt x="925" y="14"/>
                </a:lnTo>
                <a:lnTo>
                  <a:pt x="948" y="20"/>
                </a:lnTo>
                <a:lnTo>
                  <a:pt x="973" y="27"/>
                </a:lnTo>
                <a:lnTo>
                  <a:pt x="997" y="37"/>
                </a:lnTo>
                <a:lnTo>
                  <a:pt x="997" y="37"/>
                </a:lnTo>
                <a:lnTo>
                  <a:pt x="1011" y="43"/>
                </a:lnTo>
                <a:lnTo>
                  <a:pt x="1023" y="52"/>
                </a:lnTo>
                <a:lnTo>
                  <a:pt x="1035" y="61"/>
                </a:lnTo>
                <a:lnTo>
                  <a:pt x="1046" y="72"/>
                </a:lnTo>
                <a:lnTo>
                  <a:pt x="1055" y="83"/>
                </a:lnTo>
                <a:lnTo>
                  <a:pt x="1062" y="96"/>
                </a:lnTo>
                <a:lnTo>
                  <a:pt x="1070" y="109"/>
                </a:lnTo>
                <a:lnTo>
                  <a:pt x="1075" y="123"/>
                </a:lnTo>
                <a:lnTo>
                  <a:pt x="1081" y="137"/>
                </a:lnTo>
                <a:lnTo>
                  <a:pt x="1085" y="152"/>
                </a:lnTo>
                <a:lnTo>
                  <a:pt x="1089" y="168"/>
                </a:lnTo>
                <a:lnTo>
                  <a:pt x="1091" y="183"/>
                </a:lnTo>
                <a:lnTo>
                  <a:pt x="1096" y="213"/>
                </a:lnTo>
                <a:lnTo>
                  <a:pt x="1098" y="242"/>
                </a:lnTo>
                <a:lnTo>
                  <a:pt x="1098" y="242"/>
                </a:lnTo>
                <a:lnTo>
                  <a:pt x="1098" y="373"/>
                </a:lnTo>
                <a:lnTo>
                  <a:pt x="1098" y="503"/>
                </a:lnTo>
                <a:lnTo>
                  <a:pt x="1098" y="633"/>
                </a:lnTo>
                <a:lnTo>
                  <a:pt x="1097" y="698"/>
                </a:lnTo>
                <a:lnTo>
                  <a:pt x="1096" y="763"/>
                </a:lnTo>
                <a:lnTo>
                  <a:pt x="1096" y="763"/>
                </a:lnTo>
                <a:lnTo>
                  <a:pt x="1096" y="772"/>
                </a:lnTo>
                <a:lnTo>
                  <a:pt x="1095" y="778"/>
                </a:lnTo>
                <a:lnTo>
                  <a:pt x="1094" y="786"/>
                </a:lnTo>
                <a:lnTo>
                  <a:pt x="1091" y="791"/>
                </a:lnTo>
                <a:lnTo>
                  <a:pt x="1089" y="798"/>
                </a:lnTo>
                <a:lnTo>
                  <a:pt x="1086" y="803"/>
                </a:lnTo>
                <a:lnTo>
                  <a:pt x="1082" y="809"/>
                </a:lnTo>
                <a:lnTo>
                  <a:pt x="1077" y="813"/>
                </a:lnTo>
                <a:lnTo>
                  <a:pt x="1068" y="821"/>
                </a:lnTo>
                <a:lnTo>
                  <a:pt x="1056" y="827"/>
                </a:lnTo>
                <a:lnTo>
                  <a:pt x="1044" y="831"/>
                </a:lnTo>
                <a:lnTo>
                  <a:pt x="1031" y="834"/>
                </a:lnTo>
                <a:lnTo>
                  <a:pt x="1018" y="834"/>
                </a:lnTo>
                <a:lnTo>
                  <a:pt x="1005" y="832"/>
                </a:lnTo>
                <a:lnTo>
                  <a:pt x="993" y="828"/>
                </a:lnTo>
                <a:lnTo>
                  <a:pt x="982" y="823"/>
                </a:lnTo>
                <a:lnTo>
                  <a:pt x="977" y="818"/>
                </a:lnTo>
                <a:lnTo>
                  <a:pt x="972" y="814"/>
                </a:lnTo>
                <a:lnTo>
                  <a:pt x="968" y="810"/>
                </a:lnTo>
                <a:lnTo>
                  <a:pt x="965" y="804"/>
                </a:lnTo>
                <a:lnTo>
                  <a:pt x="961" y="798"/>
                </a:lnTo>
                <a:lnTo>
                  <a:pt x="959" y="791"/>
                </a:lnTo>
                <a:lnTo>
                  <a:pt x="958" y="785"/>
                </a:lnTo>
                <a:lnTo>
                  <a:pt x="957" y="776"/>
                </a:lnTo>
                <a:lnTo>
                  <a:pt x="957" y="776"/>
                </a:lnTo>
                <a:lnTo>
                  <a:pt x="955" y="714"/>
                </a:lnTo>
                <a:lnTo>
                  <a:pt x="954" y="653"/>
                </a:lnTo>
                <a:lnTo>
                  <a:pt x="954" y="528"/>
                </a:lnTo>
                <a:lnTo>
                  <a:pt x="955" y="404"/>
                </a:lnTo>
                <a:lnTo>
                  <a:pt x="955" y="341"/>
                </a:lnTo>
                <a:lnTo>
                  <a:pt x="954" y="279"/>
                </a:lnTo>
                <a:lnTo>
                  <a:pt x="954" y="279"/>
                </a:lnTo>
                <a:lnTo>
                  <a:pt x="902" y="278"/>
                </a:lnTo>
                <a:lnTo>
                  <a:pt x="902" y="278"/>
                </a:lnTo>
                <a:lnTo>
                  <a:pt x="902" y="934"/>
                </a:lnTo>
                <a:lnTo>
                  <a:pt x="902" y="1592"/>
                </a:lnTo>
                <a:lnTo>
                  <a:pt x="902" y="1592"/>
                </a:lnTo>
                <a:lnTo>
                  <a:pt x="902" y="1606"/>
                </a:lnTo>
                <a:lnTo>
                  <a:pt x="901" y="1620"/>
                </a:lnTo>
                <a:lnTo>
                  <a:pt x="896" y="1633"/>
                </a:lnTo>
                <a:lnTo>
                  <a:pt x="892" y="1645"/>
                </a:lnTo>
                <a:lnTo>
                  <a:pt x="886" y="1655"/>
                </a:lnTo>
                <a:lnTo>
                  <a:pt x="878" y="1666"/>
                </a:lnTo>
                <a:lnTo>
                  <a:pt x="868" y="1675"/>
                </a:lnTo>
                <a:lnTo>
                  <a:pt x="858" y="1684"/>
                </a:lnTo>
                <a:lnTo>
                  <a:pt x="848" y="1690"/>
                </a:lnTo>
                <a:lnTo>
                  <a:pt x="836" y="1696"/>
                </a:lnTo>
                <a:lnTo>
                  <a:pt x="824" y="1699"/>
                </a:lnTo>
                <a:lnTo>
                  <a:pt x="811" y="1701"/>
                </a:lnTo>
                <a:lnTo>
                  <a:pt x="798" y="1702"/>
                </a:lnTo>
                <a:lnTo>
                  <a:pt x="785" y="1701"/>
                </a:lnTo>
                <a:lnTo>
                  <a:pt x="772" y="1698"/>
                </a:lnTo>
                <a:lnTo>
                  <a:pt x="759" y="1692"/>
                </a:lnTo>
                <a:lnTo>
                  <a:pt x="759" y="1692"/>
                </a:lnTo>
                <a:lnTo>
                  <a:pt x="751" y="1690"/>
                </a:lnTo>
                <a:lnTo>
                  <a:pt x="746" y="1688"/>
                </a:lnTo>
                <a:lnTo>
                  <a:pt x="740" y="1685"/>
                </a:lnTo>
                <a:lnTo>
                  <a:pt x="736" y="1680"/>
                </a:lnTo>
                <a:lnTo>
                  <a:pt x="732" y="1676"/>
                </a:lnTo>
                <a:lnTo>
                  <a:pt x="728" y="1671"/>
                </a:lnTo>
                <a:lnTo>
                  <a:pt x="724" y="1660"/>
                </a:lnTo>
                <a:lnTo>
                  <a:pt x="721" y="1648"/>
                </a:lnTo>
                <a:lnTo>
                  <a:pt x="719" y="1635"/>
                </a:lnTo>
                <a:lnTo>
                  <a:pt x="716" y="1610"/>
                </a:lnTo>
                <a:lnTo>
                  <a:pt x="716" y="1610"/>
                </a:lnTo>
                <a:lnTo>
                  <a:pt x="714" y="1514"/>
                </a:lnTo>
                <a:lnTo>
                  <a:pt x="714" y="1416"/>
                </a:lnTo>
                <a:lnTo>
                  <a:pt x="715" y="1222"/>
                </a:lnTo>
                <a:lnTo>
                  <a:pt x="715" y="1126"/>
                </a:lnTo>
                <a:lnTo>
                  <a:pt x="715" y="1028"/>
                </a:lnTo>
                <a:lnTo>
                  <a:pt x="714" y="932"/>
                </a:lnTo>
                <a:lnTo>
                  <a:pt x="712" y="835"/>
                </a:lnTo>
                <a:lnTo>
                  <a:pt x="712" y="835"/>
                </a:lnTo>
                <a:lnTo>
                  <a:pt x="664" y="828"/>
                </a:lnTo>
                <a:lnTo>
                  <a:pt x="664" y="828"/>
                </a:lnTo>
                <a:lnTo>
                  <a:pt x="663" y="928"/>
                </a:lnTo>
                <a:lnTo>
                  <a:pt x="662" y="1028"/>
                </a:lnTo>
                <a:lnTo>
                  <a:pt x="662" y="1228"/>
                </a:lnTo>
                <a:lnTo>
                  <a:pt x="663" y="1428"/>
                </a:lnTo>
                <a:lnTo>
                  <a:pt x="662" y="1529"/>
                </a:lnTo>
                <a:lnTo>
                  <a:pt x="661" y="1628"/>
                </a:lnTo>
                <a:lnTo>
                  <a:pt x="661" y="1628"/>
                </a:lnTo>
                <a:lnTo>
                  <a:pt x="659" y="1638"/>
                </a:lnTo>
                <a:lnTo>
                  <a:pt x="656" y="1647"/>
                </a:lnTo>
                <a:lnTo>
                  <a:pt x="651" y="1654"/>
                </a:lnTo>
                <a:lnTo>
                  <a:pt x="647" y="1662"/>
                </a:lnTo>
                <a:lnTo>
                  <a:pt x="642" y="1670"/>
                </a:lnTo>
                <a:lnTo>
                  <a:pt x="636" y="1675"/>
                </a:lnTo>
                <a:lnTo>
                  <a:pt x="630" y="1680"/>
                </a:lnTo>
                <a:lnTo>
                  <a:pt x="622" y="1686"/>
                </a:lnTo>
                <a:lnTo>
                  <a:pt x="616" y="1689"/>
                </a:lnTo>
                <a:lnTo>
                  <a:pt x="607" y="1693"/>
                </a:lnTo>
                <a:lnTo>
                  <a:pt x="599" y="1696"/>
                </a:lnTo>
                <a:lnTo>
                  <a:pt x="591" y="1698"/>
                </a:lnTo>
                <a:lnTo>
                  <a:pt x="582" y="1700"/>
                </a:lnTo>
                <a:lnTo>
                  <a:pt x="573" y="1700"/>
                </a:lnTo>
                <a:lnTo>
                  <a:pt x="556" y="1700"/>
                </a:lnTo>
                <a:lnTo>
                  <a:pt x="539" y="1698"/>
                </a:lnTo>
                <a:lnTo>
                  <a:pt x="530" y="1696"/>
                </a:lnTo>
                <a:lnTo>
                  <a:pt x="522" y="1692"/>
                </a:lnTo>
                <a:lnTo>
                  <a:pt x="514" y="1689"/>
                </a:lnTo>
                <a:lnTo>
                  <a:pt x="507" y="1685"/>
                </a:lnTo>
                <a:lnTo>
                  <a:pt x="500" y="1679"/>
                </a:lnTo>
                <a:lnTo>
                  <a:pt x="493" y="1674"/>
                </a:lnTo>
                <a:lnTo>
                  <a:pt x="488" y="1668"/>
                </a:lnTo>
                <a:lnTo>
                  <a:pt x="482" y="1662"/>
                </a:lnTo>
                <a:lnTo>
                  <a:pt x="478" y="1654"/>
                </a:lnTo>
                <a:lnTo>
                  <a:pt x="474" y="1647"/>
                </a:lnTo>
                <a:lnTo>
                  <a:pt x="472" y="1638"/>
                </a:lnTo>
                <a:lnTo>
                  <a:pt x="469" y="1629"/>
                </a:lnTo>
                <a:lnTo>
                  <a:pt x="468" y="1620"/>
                </a:lnTo>
                <a:lnTo>
                  <a:pt x="468" y="1610"/>
                </a:lnTo>
                <a:lnTo>
                  <a:pt x="468" y="1610"/>
                </a:lnTo>
                <a:lnTo>
                  <a:pt x="467" y="1256"/>
                </a:lnTo>
                <a:lnTo>
                  <a:pt x="467" y="901"/>
                </a:lnTo>
                <a:lnTo>
                  <a:pt x="467" y="547"/>
                </a:lnTo>
                <a:lnTo>
                  <a:pt x="466" y="192"/>
                </a:lnTo>
                <a:lnTo>
                  <a:pt x="466" y="192"/>
                </a:lnTo>
                <a:lnTo>
                  <a:pt x="423" y="240"/>
                </a:lnTo>
                <a:lnTo>
                  <a:pt x="380" y="289"/>
                </a:lnTo>
                <a:lnTo>
                  <a:pt x="340" y="339"/>
                </a:lnTo>
                <a:lnTo>
                  <a:pt x="299" y="388"/>
                </a:lnTo>
                <a:lnTo>
                  <a:pt x="259" y="438"/>
                </a:lnTo>
                <a:lnTo>
                  <a:pt x="217" y="487"/>
                </a:lnTo>
                <a:lnTo>
                  <a:pt x="175" y="535"/>
                </a:lnTo>
                <a:lnTo>
                  <a:pt x="153" y="559"/>
                </a:lnTo>
                <a:lnTo>
                  <a:pt x="130" y="581"/>
                </a:lnTo>
                <a:lnTo>
                  <a:pt x="130" y="581"/>
                </a:lnTo>
                <a:lnTo>
                  <a:pt x="124" y="586"/>
                </a:lnTo>
                <a:lnTo>
                  <a:pt x="117" y="590"/>
                </a:lnTo>
                <a:lnTo>
                  <a:pt x="109" y="593"/>
                </a:lnTo>
                <a:lnTo>
                  <a:pt x="103" y="595"/>
                </a:lnTo>
                <a:lnTo>
                  <a:pt x="96" y="597"/>
                </a:lnTo>
                <a:lnTo>
                  <a:pt x="89" y="597"/>
                </a:lnTo>
                <a:lnTo>
                  <a:pt x="82" y="597"/>
                </a:lnTo>
                <a:lnTo>
                  <a:pt x="76" y="597"/>
                </a:lnTo>
                <a:lnTo>
                  <a:pt x="62" y="594"/>
                </a:lnTo>
                <a:lnTo>
                  <a:pt x="49" y="589"/>
                </a:lnTo>
                <a:lnTo>
                  <a:pt x="37" y="581"/>
                </a:lnTo>
                <a:lnTo>
                  <a:pt x="27" y="573"/>
                </a:lnTo>
                <a:lnTo>
                  <a:pt x="17" y="562"/>
                </a:lnTo>
                <a:lnTo>
                  <a:pt x="10" y="550"/>
                </a:lnTo>
                <a:lnTo>
                  <a:pt x="4" y="537"/>
                </a:lnTo>
                <a:lnTo>
                  <a:pt x="1" y="524"/>
                </a:lnTo>
                <a:lnTo>
                  <a:pt x="0" y="516"/>
                </a:lnTo>
                <a:lnTo>
                  <a:pt x="0" y="510"/>
                </a:lnTo>
                <a:lnTo>
                  <a:pt x="0" y="503"/>
                </a:lnTo>
                <a:lnTo>
                  <a:pt x="2" y="496"/>
                </a:lnTo>
                <a:lnTo>
                  <a:pt x="4" y="489"/>
                </a:lnTo>
                <a:lnTo>
                  <a:pt x="7" y="482"/>
                </a:lnTo>
                <a:lnTo>
                  <a:pt x="11" y="475"/>
                </a:lnTo>
                <a:lnTo>
                  <a:pt x="15" y="469"/>
                </a:lnTo>
                <a:lnTo>
                  <a:pt x="15" y="469"/>
                </a:lnTo>
                <a:lnTo>
                  <a:pt x="55" y="417"/>
                </a:lnTo>
                <a:lnTo>
                  <a:pt x="96" y="365"/>
                </a:lnTo>
                <a:lnTo>
                  <a:pt x="181" y="263"/>
                </a:lnTo>
                <a:lnTo>
                  <a:pt x="266" y="162"/>
                </a:lnTo>
                <a:lnTo>
                  <a:pt x="350" y="60"/>
                </a:lnTo>
                <a:lnTo>
                  <a:pt x="350" y="6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pic>
        <p:nvPicPr>
          <p:cNvPr id="105" name="Picture 73"/>
          <p:cNvPicPr>
            <a:picLocks noChangeAspect="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rot="3060000" flipH="1">
            <a:off x="9161711" y="3742253"/>
            <a:ext cx="282928" cy="45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05"/>
          <p:cNvSpPr>
            <a:spLocks/>
          </p:cNvSpPr>
          <p:nvPr/>
        </p:nvSpPr>
        <p:spPr bwMode="auto">
          <a:xfrm>
            <a:off x="8558402" y="3095371"/>
            <a:ext cx="274281" cy="274281"/>
          </a:xfrm>
          <a:custGeom>
            <a:avLst/>
            <a:gdLst>
              <a:gd name="T0" fmla="*/ 105 w 339"/>
              <a:gd name="T1" fmla="*/ 13 h 335"/>
              <a:gd name="T2" fmla="*/ 125 w 339"/>
              <a:gd name="T3" fmla="*/ 5 h 335"/>
              <a:gd name="T4" fmla="*/ 146 w 339"/>
              <a:gd name="T5" fmla="*/ 1 h 335"/>
              <a:gd name="T6" fmla="*/ 168 w 339"/>
              <a:gd name="T7" fmla="*/ 0 h 335"/>
              <a:gd name="T8" fmla="*/ 188 w 339"/>
              <a:gd name="T9" fmla="*/ 1 h 335"/>
              <a:gd name="T10" fmla="*/ 209 w 339"/>
              <a:gd name="T11" fmla="*/ 5 h 335"/>
              <a:gd name="T12" fmla="*/ 248 w 339"/>
              <a:gd name="T13" fmla="*/ 21 h 335"/>
              <a:gd name="T14" fmla="*/ 282 w 339"/>
              <a:gd name="T15" fmla="*/ 44 h 335"/>
              <a:gd name="T16" fmla="*/ 311 w 339"/>
              <a:gd name="T17" fmla="*/ 76 h 335"/>
              <a:gd name="T18" fmla="*/ 321 w 339"/>
              <a:gd name="T19" fmla="*/ 93 h 335"/>
              <a:gd name="T20" fmla="*/ 330 w 339"/>
              <a:gd name="T21" fmla="*/ 113 h 335"/>
              <a:gd name="T22" fmla="*/ 337 w 339"/>
              <a:gd name="T23" fmla="*/ 133 h 335"/>
              <a:gd name="T24" fmla="*/ 339 w 339"/>
              <a:gd name="T25" fmla="*/ 154 h 335"/>
              <a:gd name="T26" fmla="*/ 339 w 339"/>
              <a:gd name="T27" fmla="*/ 175 h 335"/>
              <a:gd name="T28" fmla="*/ 339 w 339"/>
              <a:gd name="T29" fmla="*/ 188 h 335"/>
              <a:gd name="T30" fmla="*/ 336 w 339"/>
              <a:gd name="T31" fmla="*/ 212 h 335"/>
              <a:gd name="T32" fmla="*/ 329 w 339"/>
              <a:gd name="T33" fmla="*/ 235 h 335"/>
              <a:gd name="T34" fmla="*/ 318 w 339"/>
              <a:gd name="T35" fmla="*/ 256 h 335"/>
              <a:gd name="T36" fmla="*/ 304 w 339"/>
              <a:gd name="T37" fmla="*/ 274 h 335"/>
              <a:gd name="T38" fmla="*/ 288 w 339"/>
              <a:gd name="T39" fmla="*/ 290 h 335"/>
              <a:gd name="T40" fmla="*/ 269 w 339"/>
              <a:gd name="T41" fmla="*/ 303 h 335"/>
              <a:gd name="T42" fmla="*/ 249 w 339"/>
              <a:gd name="T43" fmla="*/ 315 h 335"/>
              <a:gd name="T44" fmla="*/ 227 w 339"/>
              <a:gd name="T45" fmla="*/ 324 h 335"/>
              <a:gd name="T46" fmla="*/ 204 w 339"/>
              <a:gd name="T47" fmla="*/ 330 h 335"/>
              <a:gd name="T48" fmla="*/ 182 w 339"/>
              <a:gd name="T49" fmla="*/ 334 h 335"/>
              <a:gd name="T50" fmla="*/ 158 w 339"/>
              <a:gd name="T51" fmla="*/ 335 h 335"/>
              <a:gd name="T52" fmla="*/ 134 w 339"/>
              <a:gd name="T53" fmla="*/ 331 h 335"/>
              <a:gd name="T54" fmla="*/ 111 w 339"/>
              <a:gd name="T55" fmla="*/ 326 h 335"/>
              <a:gd name="T56" fmla="*/ 89 w 339"/>
              <a:gd name="T57" fmla="*/ 317 h 335"/>
              <a:gd name="T58" fmla="*/ 70 w 339"/>
              <a:gd name="T59" fmla="*/ 304 h 335"/>
              <a:gd name="T60" fmla="*/ 60 w 339"/>
              <a:gd name="T61" fmla="*/ 297 h 335"/>
              <a:gd name="T62" fmla="*/ 43 w 339"/>
              <a:gd name="T63" fmla="*/ 282 h 335"/>
              <a:gd name="T64" fmla="*/ 30 w 339"/>
              <a:gd name="T65" fmla="*/ 265 h 335"/>
              <a:gd name="T66" fmla="*/ 18 w 339"/>
              <a:gd name="T67" fmla="*/ 247 h 335"/>
              <a:gd name="T68" fmla="*/ 9 w 339"/>
              <a:gd name="T69" fmla="*/ 227 h 335"/>
              <a:gd name="T70" fmla="*/ 4 w 339"/>
              <a:gd name="T71" fmla="*/ 207 h 335"/>
              <a:gd name="T72" fmla="*/ 1 w 339"/>
              <a:gd name="T73" fmla="*/ 185 h 335"/>
              <a:gd name="T74" fmla="*/ 2 w 339"/>
              <a:gd name="T75" fmla="*/ 142 h 335"/>
              <a:gd name="T76" fmla="*/ 9 w 339"/>
              <a:gd name="T77" fmla="*/ 110 h 335"/>
              <a:gd name="T78" fmla="*/ 18 w 339"/>
              <a:gd name="T79" fmla="*/ 91 h 335"/>
              <a:gd name="T80" fmla="*/ 29 w 339"/>
              <a:gd name="T81" fmla="*/ 71 h 335"/>
              <a:gd name="T82" fmla="*/ 42 w 339"/>
              <a:gd name="T83" fmla="*/ 55 h 335"/>
              <a:gd name="T84" fmla="*/ 57 w 339"/>
              <a:gd name="T85" fmla="*/ 40 h 335"/>
              <a:gd name="T86" fmla="*/ 74 w 339"/>
              <a:gd name="T87" fmla="*/ 27 h 335"/>
              <a:gd name="T88" fmla="*/ 94 w 339"/>
              <a:gd name="T89" fmla="*/ 17 h 335"/>
              <a:gd name="T90" fmla="*/ 105 w 339"/>
              <a:gd name="T91" fmla="*/ 1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9" h="335">
                <a:moveTo>
                  <a:pt x="105" y="13"/>
                </a:moveTo>
                <a:lnTo>
                  <a:pt x="105" y="13"/>
                </a:lnTo>
                <a:lnTo>
                  <a:pt x="114" y="9"/>
                </a:lnTo>
                <a:lnTo>
                  <a:pt x="125" y="5"/>
                </a:lnTo>
                <a:lnTo>
                  <a:pt x="135" y="3"/>
                </a:lnTo>
                <a:lnTo>
                  <a:pt x="146" y="1"/>
                </a:lnTo>
                <a:lnTo>
                  <a:pt x="157" y="0"/>
                </a:lnTo>
                <a:lnTo>
                  <a:pt x="168" y="0"/>
                </a:lnTo>
                <a:lnTo>
                  <a:pt x="177" y="0"/>
                </a:lnTo>
                <a:lnTo>
                  <a:pt x="188" y="1"/>
                </a:lnTo>
                <a:lnTo>
                  <a:pt x="198" y="2"/>
                </a:lnTo>
                <a:lnTo>
                  <a:pt x="209" y="5"/>
                </a:lnTo>
                <a:lnTo>
                  <a:pt x="228" y="12"/>
                </a:lnTo>
                <a:lnTo>
                  <a:pt x="248" y="21"/>
                </a:lnTo>
                <a:lnTo>
                  <a:pt x="266" y="31"/>
                </a:lnTo>
                <a:lnTo>
                  <a:pt x="282" y="44"/>
                </a:lnTo>
                <a:lnTo>
                  <a:pt x="298" y="60"/>
                </a:lnTo>
                <a:lnTo>
                  <a:pt x="311" y="76"/>
                </a:lnTo>
                <a:lnTo>
                  <a:pt x="317" y="84"/>
                </a:lnTo>
                <a:lnTo>
                  <a:pt x="321" y="93"/>
                </a:lnTo>
                <a:lnTo>
                  <a:pt x="327" y="103"/>
                </a:lnTo>
                <a:lnTo>
                  <a:pt x="330" y="113"/>
                </a:lnTo>
                <a:lnTo>
                  <a:pt x="333" y="122"/>
                </a:lnTo>
                <a:lnTo>
                  <a:pt x="337" y="133"/>
                </a:lnTo>
                <a:lnTo>
                  <a:pt x="338" y="143"/>
                </a:lnTo>
                <a:lnTo>
                  <a:pt x="339" y="154"/>
                </a:lnTo>
                <a:lnTo>
                  <a:pt x="339" y="165"/>
                </a:lnTo>
                <a:lnTo>
                  <a:pt x="339" y="175"/>
                </a:lnTo>
                <a:lnTo>
                  <a:pt x="339" y="175"/>
                </a:lnTo>
                <a:lnTo>
                  <a:pt x="339" y="188"/>
                </a:lnTo>
                <a:lnTo>
                  <a:pt x="338" y="200"/>
                </a:lnTo>
                <a:lnTo>
                  <a:pt x="336" y="212"/>
                </a:lnTo>
                <a:lnTo>
                  <a:pt x="332" y="224"/>
                </a:lnTo>
                <a:lnTo>
                  <a:pt x="329" y="235"/>
                </a:lnTo>
                <a:lnTo>
                  <a:pt x="324" y="245"/>
                </a:lnTo>
                <a:lnTo>
                  <a:pt x="318" y="256"/>
                </a:lnTo>
                <a:lnTo>
                  <a:pt x="312" y="264"/>
                </a:lnTo>
                <a:lnTo>
                  <a:pt x="304" y="274"/>
                </a:lnTo>
                <a:lnTo>
                  <a:pt x="297" y="282"/>
                </a:lnTo>
                <a:lnTo>
                  <a:pt x="288" y="290"/>
                </a:lnTo>
                <a:lnTo>
                  <a:pt x="279" y="297"/>
                </a:lnTo>
                <a:lnTo>
                  <a:pt x="269" y="303"/>
                </a:lnTo>
                <a:lnTo>
                  <a:pt x="260" y="310"/>
                </a:lnTo>
                <a:lnTo>
                  <a:pt x="249" y="315"/>
                </a:lnTo>
                <a:lnTo>
                  <a:pt x="239" y="319"/>
                </a:lnTo>
                <a:lnTo>
                  <a:pt x="227" y="324"/>
                </a:lnTo>
                <a:lnTo>
                  <a:pt x="216" y="327"/>
                </a:lnTo>
                <a:lnTo>
                  <a:pt x="204" y="330"/>
                </a:lnTo>
                <a:lnTo>
                  <a:pt x="194" y="332"/>
                </a:lnTo>
                <a:lnTo>
                  <a:pt x="182" y="334"/>
                </a:lnTo>
                <a:lnTo>
                  <a:pt x="170" y="335"/>
                </a:lnTo>
                <a:lnTo>
                  <a:pt x="158" y="335"/>
                </a:lnTo>
                <a:lnTo>
                  <a:pt x="146" y="334"/>
                </a:lnTo>
                <a:lnTo>
                  <a:pt x="134" y="331"/>
                </a:lnTo>
                <a:lnTo>
                  <a:pt x="123" y="329"/>
                </a:lnTo>
                <a:lnTo>
                  <a:pt x="111" y="326"/>
                </a:lnTo>
                <a:lnTo>
                  <a:pt x="100" y="322"/>
                </a:lnTo>
                <a:lnTo>
                  <a:pt x="89" y="317"/>
                </a:lnTo>
                <a:lnTo>
                  <a:pt x="80" y="311"/>
                </a:lnTo>
                <a:lnTo>
                  <a:pt x="70" y="304"/>
                </a:lnTo>
                <a:lnTo>
                  <a:pt x="60" y="297"/>
                </a:lnTo>
                <a:lnTo>
                  <a:pt x="60" y="297"/>
                </a:lnTo>
                <a:lnTo>
                  <a:pt x="52" y="290"/>
                </a:lnTo>
                <a:lnTo>
                  <a:pt x="43" y="282"/>
                </a:lnTo>
                <a:lnTo>
                  <a:pt x="36" y="274"/>
                </a:lnTo>
                <a:lnTo>
                  <a:pt x="30" y="265"/>
                </a:lnTo>
                <a:lnTo>
                  <a:pt x="23" y="257"/>
                </a:lnTo>
                <a:lnTo>
                  <a:pt x="18" y="247"/>
                </a:lnTo>
                <a:lnTo>
                  <a:pt x="14" y="237"/>
                </a:lnTo>
                <a:lnTo>
                  <a:pt x="9" y="227"/>
                </a:lnTo>
                <a:lnTo>
                  <a:pt x="6" y="217"/>
                </a:lnTo>
                <a:lnTo>
                  <a:pt x="4" y="207"/>
                </a:lnTo>
                <a:lnTo>
                  <a:pt x="2" y="196"/>
                </a:lnTo>
                <a:lnTo>
                  <a:pt x="1" y="185"/>
                </a:lnTo>
                <a:lnTo>
                  <a:pt x="0" y="164"/>
                </a:lnTo>
                <a:lnTo>
                  <a:pt x="2" y="142"/>
                </a:lnTo>
                <a:lnTo>
                  <a:pt x="6" y="120"/>
                </a:lnTo>
                <a:lnTo>
                  <a:pt x="9" y="110"/>
                </a:lnTo>
                <a:lnTo>
                  <a:pt x="14" y="101"/>
                </a:lnTo>
                <a:lnTo>
                  <a:pt x="18" y="91"/>
                </a:lnTo>
                <a:lnTo>
                  <a:pt x="22" y="81"/>
                </a:lnTo>
                <a:lnTo>
                  <a:pt x="29" y="71"/>
                </a:lnTo>
                <a:lnTo>
                  <a:pt x="34" y="63"/>
                </a:lnTo>
                <a:lnTo>
                  <a:pt x="42" y="55"/>
                </a:lnTo>
                <a:lnTo>
                  <a:pt x="48" y="48"/>
                </a:lnTo>
                <a:lnTo>
                  <a:pt x="57" y="40"/>
                </a:lnTo>
                <a:lnTo>
                  <a:pt x="65" y="34"/>
                </a:lnTo>
                <a:lnTo>
                  <a:pt x="74" y="27"/>
                </a:lnTo>
                <a:lnTo>
                  <a:pt x="84" y="22"/>
                </a:lnTo>
                <a:lnTo>
                  <a:pt x="94" y="17"/>
                </a:lnTo>
                <a:lnTo>
                  <a:pt x="105" y="13"/>
                </a:lnTo>
                <a:lnTo>
                  <a:pt x="105" y="1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07" name="TextBox 106"/>
          <p:cNvSpPr txBox="1"/>
          <p:nvPr/>
        </p:nvSpPr>
        <p:spPr>
          <a:xfrm flipH="1">
            <a:off x="9369979" y="3361841"/>
            <a:ext cx="1323987" cy="338426"/>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prstClr val="white"/>
                </a:solidFill>
                <a:effectLst/>
                <a:uLnTx/>
                <a:uFillTx/>
              </a:rPr>
              <a:t>Bluetooth LE</a:t>
            </a:r>
          </a:p>
        </p:txBody>
      </p:sp>
      <p:sp>
        <p:nvSpPr>
          <p:cNvPr id="108" name="TextBox 107"/>
          <p:cNvSpPr txBox="1"/>
          <p:nvPr/>
        </p:nvSpPr>
        <p:spPr>
          <a:xfrm flipH="1">
            <a:off x="10878268" y="3979879"/>
            <a:ext cx="915299" cy="345163"/>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dirty="0" smtClean="0">
                <a:ln>
                  <a:noFill/>
                </a:ln>
                <a:solidFill>
                  <a:srgbClr val="4668C5"/>
                </a:solidFill>
                <a:effectLst/>
                <a:uLnTx/>
                <a:uFillTx/>
              </a:rPr>
              <a:t>Beacon</a:t>
            </a:r>
          </a:p>
        </p:txBody>
      </p:sp>
      <p:grpSp>
        <p:nvGrpSpPr>
          <p:cNvPr id="109" name="Group 108"/>
          <p:cNvGrpSpPr/>
          <p:nvPr/>
        </p:nvGrpSpPr>
        <p:grpSpPr>
          <a:xfrm rot="10800000">
            <a:off x="10339492" y="3724620"/>
            <a:ext cx="274281" cy="365708"/>
            <a:chOff x="2687372" y="3149601"/>
            <a:chExt cx="81465" cy="132564"/>
          </a:xfrm>
          <a:solidFill>
            <a:sysClr val="window" lastClr="FFFFFF"/>
          </a:solidFill>
        </p:grpSpPr>
        <p:sp>
          <p:nvSpPr>
            <p:cNvPr id="110" name="Freeform 109"/>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1" name="Freeform 110"/>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2" name="Freeform 111"/>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3" name="Freeform 112"/>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4" name="Freeform 113"/>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15" name="Freeform 114"/>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pic>
        <p:nvPicPr>
          <p:cNvPr id="116" name="Picture 11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10794461" y="3707581"/>
            <a:ext cx="258329" cy="365708"/>
          </a:xfrm>
          <a:prstGeom prst="rect">
            <a:avLst/>
          </a:prstGeom>
        </p:spPr>
      </p:pic>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82357" y="3668364"/>
            <a:ext cx="457135" cy="457135"/>
          </a:xfrm>
          <a:prstGeom prst="rect">
            <a:avLst/>
          </a:prstGeom>
        </p:spPr>
      </p:pic>
      <p:sp>
        <p:nvSpPr>
          <p:cNvPr id="118" name="TextBox 117"/>
          <p:cNvSpPr txBox="1"/>
          <p:nvPr/>
        </p:nvSpPr>
        <p:spPr>
          <a:xfrm>
            <a:off x="9872486" y="2488910"/>
            <a:ext cx="774558" cy="596286"/>
          </a:xfrm>
          <a:prstGeom prst="rect">
            <a:avLst/>
          </a:prstGeom>
          <a:noFill/>
        </p:spPr>
        <p:txBody>
          <a:bodyPr wrap="square" rtlCol="0">
            <a:spAutoFit/>
          </a:bodyPr>
          <a:lstStyle/>
          <a:p>
            <a:pPr marL="0" marR="0" lvl="0" indent="0" algn="ctr" defTabSz="932509" eaLnBrk="1" fontAlgn="auto" latinLnBrk="0" hangingPunct="1">
              <a:lnSpc>
                <a:spcPct val="100000"/>
              </a:lnSpc>
              <a:spcBef>
                <a:spcPts val="0"/>
              </a:spcBef>
              <a:spcAft>
                <a:spcPts val="0"/>
              </a:spcAft>
              <a:buClrTx/>
              <a:buSzTx/>
              <a:buFontTx/>
              <a:buNone/>
              <a:tabLst/>
              <a:defRPr/>
            </a:pPr>
            <a:r>
              <a:rPr kumimoji="0" lang="en-US" sz="3199" b="0" i="0" u="none" strike="noStrike" kern="0" cap="none" spc="0" normalizeH="0" baseline="0" noProof="0" dirty="0" smtClean="0">
                <a:ln>
                  <a:noFill/>
                </a:ln>
                <a:solidFill>
                  <a:prstClr val="white"/>
                </a:solidFill>
                <a:effectLst/>
                <a:uLnTx/>
                <a:uFillTx/>
              </a:rPr>
              <a:t>$$</a:t>
            </a:r>
          </a:p>
        </p:txBody>
      </p:sp>
      <p:grpSp>
        <p:nvGrpSpPr>
          <p:cNvPr id="119" name="Group 118"/>
          <p:cNvGrpSpPr/>
          <p:nvPr/>
        </p:nvGrpSpPr>
        <p:grpSpPr>
          <a:xfrm rot="19800000">
            <a:off x="1722874" y="2255263"/>
            <a:ext cx="274281" cy="365708"/>
            <a:chOff x="2687372" y="3149601"/>
            <a:chExt cx="81465" cy="132564"/>
          </a:xfrm>
          <a:solidFill>
            <a:sysClr val="window" lastClr="FFFFFF"/>
          </a:solidFill>
        </p:grpSpPr>
        <p:sp>
          <p:nvSpPr>
            <p:cNvPr id="120" name="Freeform 119"/>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21" name="Freeform 120"/>
            <p:cNvSpPr>
              <a:spLocks/>
            </p:cNvSpPr>
            <p:nvPr/>
          </p:nvSpPr>
          <p:spPr bwMode="auto">
            <a:xfrm>
              <a:off x="2687372" y="3189592"/>
              <a:ext cx="19996" cy="52582"/>
            </a:xfrm>
            <a:custGeom>
              <a:avLst/>
              <a:gdLst>
                <a:gd name="T0" fmla="*/ 53 w 53"/>
                <a:gd name="T1" fmla="*/ 71 h 142"/>
                <a:gd name="T2" fmla="*/ 53 w 53"/>
                <a:gd name="T3" fmla="*/ 71 h 142"/>
                <a:gd name="T4" fmla="*/ 53 w 53"/>
                <a:gd name="T5" fmla="*/ 58 h 142"/>
                <a:gd name="T6" fmla="*/ 49 w 53"/>
                <a:gd name="T7" fmla="*/ 45 h 142"/>
                <a:gd name="T8" fmla="*/ 44 w 53"/>
                <a:gd name="T9" fmla="*/ 33 h 142"/>
                <a:gd name="T10" fmla="*/ 37 w 53"/>
                <a:gd name="T11" fmla="*/ 23 h 142"/>
                <a:gd name="T12" fmla="*/ 29 w 53"/>
                <a:gd name="T13" fmla="*/ 14 h 142"/>
                <a:gd name="T14" fmla="*/ 20 w 53"/>
                <a:gd name="T15" fmla="*/ 7 h 142"/>
                <a:gd name="T16" fmla="*/ 10 w 53"/>
                <a:gd name="T17" fmla="*/ 2 h 142"/>
                <a:gd name="T18" fmla="*/ 0 w 53"/>
                <a:gd name="T19" fmla="*/ 0 h 142"/>
                <a:gd name="T20" fmla="*/ 0 w 53"/>
                <a:gd name="T21" fmla="*/ 0 h 142"/>
                <a:gd name="T22" fmla="*/ 8 w 53"/>
                <a:gd name="T23" fmla="*/ 6 h 142"/>
                <a:gd name="T24" fmla="*/ 13 w 53"/>
                <a:gd name="T25" fmla="*/ 15 h 142"/>
                <a:gd name="T26" fmla="*/ 18 w 53"/>
                <a:gd name="T27" fmla="*/ 23 h 142"/>
                <a:gd name="T28" fmla="*/ 22 w 53"/>
                <a:gd name="T29" fmla="*/ 32 h 142"/>
                <a:gd name="T30" fmla="*/ 26 w 53"/>
                <a:gd name="T31" fmla="*/ 41 h 142"/>
                <a:gd name="T32" fmla="*/ 28 w 53"/>
                <a:gd name="T33" fmla="*/ 51 h 142"/>
                <a:gd name="T34" fmla="*/ 29 w 53"/>
                <a:gd name="T35" fmla="*/ 60 h 142"/>
                <a:gd name="T36" fmla="*/ 29 w 53"/>
                <a:gd name="T37" fmla="*/ 71 h 142"/>
                <a:gd name="T38" fmla="*/ 29 w 53"/>
                <a:gd name="T39" fmla="*/ 81 h 142"/>
                <a:gd name="T40" fmla="*/ 28 w 53"/>
                <a:gd name="T41" fmla="*/ 90 h 142"/>
                <a:gd name="T42" fmla="*/ 26 w 53"/>
                <a:gd name="T43" fmla="*/ 100 h 142"/>
                <a:gd name="T44" fmla="*/ 23 w 53"/>
                <a:gd name="T45" fmla="*/ 109 h 142"/>
                <a:gd name="T46" fmla="*/ 18 w 53"/>
                <a:gd name="T47" fmla="*/ 118 h 142"/>
                <a:gd name="T48" fmla="*/ 14 w 53"/>
                <a:gd name="T49" fmla="*/ 126 h 142"/>
                <a:gd name="T50" fmla="*/ 8 w 53"/>
                <a:gd name="T51" fmla="*/ 134 h 142"/>
                <a:gd name="T52" fmla="*/ 1 w 53"/>
                <a:gd name="T53" fmla="*/ 142 h 142"/>
                <a:gd name="T54" fmla="*/ 1 w 53"/>
                <a:gd name="T55" fmla="*/ 142 h 142"/>
                <a:gd name="T56" fmla="*/ 10 w 53"/>
                <a:gd name="T57" fmla="*/ 139 h 142"/>
                <a:gd name="T58" fmla="*/ 20 w 53"/>
                <a:gd name="T59" fmla="*/ 134 h 142"/>
                <a:gd name="T60" fmla="*/ 29 w 53"/>
                <a:gd name="T61" fmla="*/ 126 h 142"/>
                <a:gd name="T62" fmla="*/ 37 w 53"/>
                <a:gd name="T63" fmla="*/ 117 h 142"/>
                <a:gd name="T64" fmla="*/ 44 w 53"/>
                <a:gd name="T65" fmla="*/ 108 h 142"/>
                <a:gd name="T66" fmla="*/ 49 w 53"/>
                <a:gd name="T67" fmla="*/ 96 h 142"/>
                <a:gd name="T68" fmla="*/ 53 w 53"/>
                <a:gd name="T69" fmla="*/ 84 h 142"/>
                <a:gd name="T70" fmla="*/ 53 w 53"/>
                <a:gd name="T71"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142">
                  <a:moveTo>
                    <a:pt x="53" y="71"/>
                  </a:moveTo>
                  <a:lnTo>
                    <a:pt x="53" y="71"/>
                  </a:lnTo>
                  <a:lnTo>
                    <a:pt x="53" y="58"/>
                  </a:lnTo>
                  <a:lnTo>
                    <a:pt x="49" y="45"/>
                  </a:lnTo>
                  <a:lnTo>
                    <a:pt x="44" y="33"/>
                  </a:lnTo>
                  <a:lnTo>
                    <a:pt x="37" y="23"/>
                  </a:lnTo>
                  <a:lnTo>
                    <a:pt x="29" y="14"/>
                  </a:lnTo>
                  <a:lnTo>
                    <a:pt x="20" y="7"/>
                  </a:lnTo>
                  <a:lnTo>
                    <a:pt x="10" y="2"/>
                  </a:lnTo>
                  <a:lnTo>
                    <a:pt x="0" y="0"/>
                  </a:lnTo>
                  <a:lnTo>
                    <a:pt x="0" y="0"/>
                  </a:lnTo>
                  <a:lnTo>
                    <a:pt x="8" y="6"/>
                  </a:lnTo>
                  <a:lnTo>
                    <a:pt x="13" y="15"/>
                  </a:lnTo>
                  <a:lnTo>
                    <a:pt x="18" y="23"/>
                  </a:lnTo>
                  <a:lnTo>
                    <a:pt x="22" y="32"/>
                  </a:lnTo>
                  <a:lnTo>
                    <a:pt x="26" y="41"/>
                  </a:lnTo>
                  <a:lnTo>
                    <a:pt x="28" y="51"/>
                  </a:lnTo>
                  <a:lnTo>
                    <a:pt x="29" y="60"/>
                  </a:lnTo>
                  <a:lnTo>
                    <a:pt x="29" y="71"/>
                  </a:lnTo>
                  <a:lnTo>
                    <a:pt x="29" y="81"/>
                  </a:lnTo>
                  <a:lnTo>
                    <a:pt x="28" y="90"/>
                  </a:lnTo>
                  <a:lnTo>
                    <a:pt x="26" y="100"/>
                  </a:lnTo>
                  <a:lnTo>
                    <a:pt x="23" y="109"/>
                  </a:lnTo>
                  <a:lnTo>
                    <a:pt x="18" y="118"/>
                  </a:lnTo>
                  <a:lnTo>
                    <a:pt x="14" y="126"/>
                  </a:lnTo>
                  <a:lnTo>
                    <a:pt x="8" y="134"/>
                  </a:lnTo>
                  <a:lnTo>
                    <a:pt x="1" y="142"/>
                  </a:lnTo>
                  <a:lnTo>
                    <a:pt x="1" y="142"/>
                  </a:lnTo>
                  <a:lnTo>
                    <a:pt x="10" y="139"/>
                  </a:lnTo>
                  <a:lnTo>
                    <a:pt x="20" y="134"/>
                  </a:lnTo>
                  <a:lnTo>
                    <a:pt x="29" y="126"/>
                  </a:lnTo>
                  <a:lnTo>
                    <a:pt x="37" y="117"/>
                  </a:lnTo>
                  <a:lnTo>
                    <a:pt x="44" y="108"/>
                  </a:lnTo>
                  <a:lnTo>
                    <a:pt x="49" y="96"/>
                  </a:lnTo>
                  <a:lnTo>
                    <a:pt x="53" y="84"/>
                  </a:lnTo>
                  <a:lnTo>
                    <a:pt x="53" y="71"/>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22" name="Freeform 121"/>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23" name="Freeform 122"/>
            <p:cNvSpPr>
              <a:spLocks/>
            </p:cNvSpPr>
            <p:nvPr/>
          </p:nvSpPr>
          <p:spPr bwMode="auto">
            <a:xfrm>
              <a:off x="2705147" y="3170337"/>
              <a:ext cx="30364" cy="91091"/>
            </a:xfrm>
            <a:custGeom>
              <a:avLst/>
              <a:gdLst>
                <a:gd name="T0" fmla="*/ 1 w 81"/>
                <a:gd name="T1" fmla="*/ 245 h 245"/>
                <a:gd name="T2" fmla="*/ 1 w 81"/>
                <a:gd name="T3" fmla="*/ 245 h 245"/>
                <a:gd name="T4" fmla="*/ 16 w 81"/>
                <a:gd name="T5" fmla="*/ 238 h 245"/>
                <a:gd name="T6" fmla="*/ 31 w 81"/>
                <a:gd name="T7" fmla="*/ 227 h 245"/>
                <a:gd name="T8" fmla="*/ 43 w 81"/>
                <a:gd name="T9" fmla="*/ 216 h 245"/>
                <a:gd name="T10" fmla="*/ 56 w 81"/>
                <a:gd name="T11" fmla="*/ 200 h 245"/>
                <a:gd name="T12" fmla="*/ 67 w 81"/>
                <a:gd name="T13" fmla="*/ 183 h 245"/>
                <a:gd name="T14" fmla="*/ 71 w 81"/>
                <a:gd name="T15" fmla="*/ 174 h 245"/>
                <a:gd name="T16" fmla="*/ 74 w 81"/>
                <a:gd name="T17" fmla="*/ 164 h 245"/>
                <a:gd name="T18" fmla="*/ 77 w 81"/>
                <a:gd name="T19" fmla="*/ 155 h 245"/>
                <a:gd name="T20" fmla="*/ 80 w 81"/>
                <a:gd name="T21" fmla="*/ 145 h 245"/>
                <a:gd name="T22" fmla="*/ 81 w 81"/>
                <a:gd name="T23" fmla="*/ 133 h 245"/>
                <a:gd name="T24" fmla="*/ 81 w 81"/>
                <a:gd name="T25" fmla="*/ 123 h 245"/>
                <a:gd name="T26" fmla="*/ 81 w 81"/>
                <a:gd name="T27" fmla="*/ 123 h 245"/>
                <a:gd name="T28" fmla="*/ 81 w 81"/>
                <a:gd name="T29" fmla="*/ 111 h 245"/>
                <a:gd name="T30" fmla="*/ 80 w 81"/>
                <a:gd name="T31" fmla="*/ 101 h 245"/>
                <a:gd name="T32" fmla="*/ 77 w 81"/>
                <a:gd name="T33" fmla="*/ 89 h 245"/>
                <a:gd name="T34" fmla="*/ 74 w 81"/>
                <a:gd name="T35" fmla="*/ 80 h 245"/>
                <a:gd name="T36" fmla="*/ 71 w 81"/>
                <a:gd name="T37" fmla="*/ 70 h 245"/>
                <a:gd name="T38" fmla="*/ 67 w 81"/>
                <a:gd name="T39" fmla="*/ 61 h 245"/>
                <a:gd name="T40" fmla="*/ 56 w 81"/>
                <a:gd name="T41" fmla="*/ 44 h 245"/>
                <a:gd name="T42" fmla="*/ 43 w 81"/>
                <a:gd name="T43" fmla="*/ 30 h 245"/>
                <a:gd name="T44" fmla="*/ 29 w 81"/>
                <a:gd name="T45" fmla="*/ 17 h 245"/>
                <a:gd name="T46" fmla="*/ 15 w 81"/>
                <a:gd name="T47" fmla="*/ 6 h 245"/>
                <a:gd name="T48" fmla="*/ 0 w 81"/>
                <a:gd name="T49" fmla="*/ 0 h 245"/>
                <a:gd name="T50" fmla="*/ 0 w 81"/>
                <a:gd name="T51" fmla="*/ 0 h 245"/>
                <a:gd name="T52" fmla="*/ 11 w 81"/>
                <a:gd name="T53" fmla="*/ 13 h 245"/>
                <a:gd name="T54" fmla="*/ 23 w 81"/>
                <a:gd name="T55" fmla="*/ 26 h 245"/>
                <a:gd name="T56" fmla="*/ 32 w 81"/>
                <a:gd name="T57" fmla="*/ 41 h 245"/>
                <a:gd name="T58" fmla="*/ 40 w 81"/>
                <a:gd name="T59" fmla="*/ 56 h 245"/>
                <a:gd name="T60" fmla="*/ 46 w 81"/>
                <a:gd name="T61" fmla="*/ 72 h 245"/>
                <a:gd name="T62" fmla="*/ 50 w 81"/>
                <a:gd name="T63" fmla="*/ 88 h 245"/>
                <a:gd name="T64" fmla="*/ 54 w 81"/>
                <a:gd name="T65" fmla="*/ 105 h 245"/>
                <a:gd name="T66" fmla="*/ 54 w 81"/>
                <a:gd name="T67" fmla="*/ 123 h 245"/>
                <a:gd name="T68" fmla="*/ 54 w 81"/>
                <a:gd name="T69" fmla="*/ 123 h 245"/>
                <a:gd name="T70" fmla="*/ 54 w 81"/>
                <a:gd name="T71" fmla="*/ 139 h 245"/>
                <a:gd name="T72" fmla="*/ 51 w 81"/>
                <a:gd name="T73" fmla="*/ 156 h 245"/>
                <a:gd name="T74" fmla="*/ 46 w 81"/>
                <a:gd name="T75" fmla="*/ 172 h 245"/>
                <a:gd name="T76" fmla="*/ 40 w 81"/>
                <a:gd name="T77" fmla="*/ 189 h 245"/>
                <a:gd name="T78" fmla="*/ 32 w 81"/>
                <a:gd name="T79" fmla="*/ 204 h 245"/>
                <a:gd name="T80" fmla="*/ 23 w 81"/>
                <a:gd name="T81" fmla="*/ 218 h 245"/>
                <a:gd name="T82" fmla="*/ 12 w 81"/>
                <a:gd name="T83" fmla="*/ 232 h 245"/>
                <a:gd name="T84" fmla="*/ 1 w 81"/>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245">
                  <a:moveTo>
                    <a:pt x="1" y="245"/>
                  </a:moveTo>
                  <a:lnTo>
                    <a:pt x="1" y="245"/>
                  </a:lnTo>
                  <a:lnTo>
                    <a:pt x="16" y="238"/>
                  </a:lnTo>
                  <a:lnTo>
                    <a:pt x="31" y="227"/>
                  </a:lnTo>
                  <a:lnTo>
                    <a:pt x="43" y="216"/>
                  </a:lnTo>
                  <a:lnTo>
                    <a:pt x="56" y="200"/>
                  </a:lnTo>
                  <a:lnTo>
                    <a:pt x="67" y="183"/>
                  </a:lnTo>
                  <a:lnTo>
                    <a:pt x="71" y="174"/>
                  </a:lnTo>
                  <a:lnTo>
                    <a:pt x="74" y="164"/>
                  </a:lnTo>
                  <a:lnTo>
                    <a:pt x="77" y="155"/>
                  </a:lnTo>
                  <a:lnTo>
                    <a:pt x="80" y="145"/>
                  </a:lnTo>
                  <a:lnTo>
                    <a:pt x="81" y="133"/>
                  </a:lnTo>
                  <a:lnTo>
                    <a:pt x="81" y="123"/>
                  </a:lnTo>
                  <a:lnTo>
                    <a:pt x="81" y="123"/>
                  </a:lnTo>
                  <a:lnTo>
                    <a:pt x="81" y="111"/>
                  </a:lnTo>
                  <a:lnTo>
                    <a:pt x="80" y="101"/>
                  </a:lnTo>
                  <a:lnTo>
                    <a:pt x="77" y="89"/>
                  </a:lnTo>
                  <a:lnTo>
                    <a:pt x="74" y="80"/>
                  </a:lnTo>
                  <a:lnTo>
                    <a:pt x="71" y="70"/>
                  </a:lnTo>
                  <a:lnTo>
                    <a:pt x="67" y="61"/>
                  </a:lnTo>
                  <a:lnTo>
                    <a:pt x="56" y="44"/>
                  </a:lnTo>
                  <a:lnTo>
                    <a:pt x="43" y="30"/>
                  </a:lnTo>
                  <a:lnTo>
                    <a:pt x="29" y="17"/>
                  </a:lnTo>
                  <a:lnTo>
                    <a:pt x="15" y="6"/>
                  </a:lnTo>
                  <a:lnTo>
                    <a:pt x="0" y="0"/>
                  </a:lnTo>
                  <a:lnTo>
                    <a:pt x="0" y="0"/>
                  </a:lnTo>
                  <a:lnTo>
                    <a:pt x="11" y="13"/>
                  </a:lnTo>
                  <a:lnTo>
                    <a:pt x="23" y="26"/>
                  </a:lnTo>
                  <a:lnTo>
                    <a:pt x="32" y="41"/>
                  </a:lnTo>
                  <a:lnTo>
                    <a:pt x="40" y="56"/>
                  </a:lnTo>
                  <a:lnTo>
                    <a:pt x="46" y="72"/>
                  </a:lnTo>
                  <a:lnTo>
                    <a:pt x="50" y="88"/>
                  </a:lnTo>
                  <a:lnTo>
                    <a:pt x="54" y="105"/>
                  </a:lnTo>
                  <a:lnTo>
                    <a:pt x="54" y="123"/>
                  </a:lnTo>
                  <a:lnTo>
                    <a:pt x="54" y="123"/>
                  </a:lnTo>
                  <a:lnTo>
                    <a:pt x="54" y="139"/>
                  </a:lnTo>
                  <a:lnTo>
                    <a:pt x="51" y="156"/>
                  </a:lnTo>
                  <a:lnTo>
                    <a:pt x="46" y="172"/>
                  </a:lnTo>
                  <a:lnTo>
                    <a:pt x="40" y="189"/>
                  </a:lnTo>
                  <a:lnTo>
                    <a:pt x="32" y="204"/>
                  </a:lnTo>
                  <a:lnTo>
                    <a:pt x="23" y="218"/>
                  </a:lnTo>
                  <a:lnTo>
                    <a:pt x="12" y="232"/>
                  </a:lnTo>
                  <a:lnTo>
                    <a:pt x="1" y="245"/>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24" name="Freeform 123"/>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close/>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sp>
          <p:nvSpPr>
            <p:cNvPr id="125" name="Freeform 124"/>
            <p:cNvSpPr>
              <a:spLocks/>
            </p:cNvSpPr>
            <p:nvPr/>
          </p:nvSpPr>
          <p:spPr bwMode="auto">
            <a:xfrm>
              <a:off x="2729586" y="3149601"/>
              <a:ext cx="39251" cy="132564"/>
            </a:xfrm>
            <a:custGeom>
              <a:avLst/>
              <a:gdLst>
                <a:gd name="T0" fmla="*/ 0 w 106"/>
                <a:gd name="T1" fmla="*/ 0 h 358"/>
                <a:gd name="T2" fmla="*/ 0 w 106"/>
                <a:gd name="T3" fmla="*/ 0 h 358"/>
                <a:gd name="T4" fmla="*/ 17 w 106"/>
                <a:gd name="T5" fmla="*/ 18 h 358"/>
                <a:gd name="T6" fmla="*/ 31 w 106"/>
                <a:gd name="T7" fmla="*/ 38 h 358"/>
                <a:gd name="T8" fmla="*/ 44 w 106"/>
                <a:gd name="T9" fmla="*/ 60 h 358"/>
                <a:gd name="T10" fmla="*/ 55 w 106"/>
                <a:gd name="T11" fmla="*/ 82 h 358"/>
                <a:gd name="T12" fmla="*/ 64 w 106"/>
                <a:gd name="T13" fmla="*/ 106 h 358"/>
                <a:gd name="T14" fmla="*/ 70 w 106"/>
                <a:gd name="T15" fmla="*/ 129 h 358"/>
                <a:gd name="T16" fmla="*/ 74 w 106"/>
                <a:gd name="T17" fmla="*/ 154 h 358"/>
                <a:gd name="T18" fmla="*/ 75 w 106"/>
                <a:gd name="T19" fmla="*/ 180 h 358"/>
                <a:gd name="T20" fmla="*/ 75 w 106"/>
                <a:gd name="T21" fmla="*/ 180 h 358"/>
                <a:gd name="T22" fmla="*/ 74 w 106"/>
                <a:gd name="T23" fmla="*/ 204 h 358"/>
                <a:gd name="T24" fmla="*/ 70 w 106"/>
                <a:gd name="T25" fmla="*/ 229 h 358"/>
                <a:gd name="T26" fmla="*/ 64 w 106"/>
                <a:gd name="T27" fmla="*/ 252 h 358"/>
                <a:gd name="T28" fmla="*/ 56 w 106"/>
                <a:gd name="T29" fmla="*/ 277 h 358"/>
                <a:gd name="T30" fmla="*/ 46 w 106"/>
                <a:gd name="T31" fmla="*/ 298 h 358"/>
                <a:gd name="T32" fmla="*/ 33 w 106"/>
                <a:gd name="T33" fmla="*/ 319 h 358"/>
                <a:gd name="T34" fmla="*/ 19 w 106"/>
                <a:gd name="T35" fmla="*/ 340 h 358"/>
                <a:gd name="T36" fmla="*/ 2 w 106"/>
                <a:gd name="T37" fmla="*/ 358 h 358"/>
                <a:gd name="T38" fmla="*/ 2 w 106"/>
                <a:gd name="T39" fmla="*/ 358 h 358"/>
                <a:gd name="T40" fmla="*/ 12 w 106"/>
                <a:gd name="T41" fmla="*/ 353 h 358"/>
                <a:gd name="T42" fmla="*/ 21 w 106"/>
                <a:gd name="T43" fmla="*/ 346 h 358"/>
                <a:gd name="T44" fmla="*/ 31 w 106"/>
                <a:gd name="T45" fmla="*/ 340 h 358"/>
                <a:gd name="T46" fmla="*/ 40 w 106"/>
                <a:gd name="T47" fmla="*/ 331 h 358"/>
                <a:gd name="T48" fmla="*/ 50 w 106"/>
                <a:gd name="T49" fmla="*/ 322 h 358"/>
                <a:gd name="T50" fmla="*/ 59 w 106"/>
                <a:gd name="T51" fmla="*/ 313 h 358"/>
                <a:gd name="T52" fmla="*/ 66 w 106"/>
                <a:gd name="T53" fmla="*/ 301 h 358"/>
                <a:gd name="T54" fmla="*/ 74 w 106"/>
                <a:gd name="T55" fmla="*/ 291 h 358"/>
                <a:gd name="T56" fmla="*/ 82 w 106"/>
                <a:gd name="T57" fmla="*/ 278 h 358"/>
                <a:gd name="T58" fmla="*/ 87 w 106"/>
                <a:gd name="T59" fmla="*/ 265 h 358"/>
                <a:gd name="T60" fmla="*/ 93 w 106"/>
                <a:gd name="T61" fmla="*/ 252 h 358"/>
                <a:gd name="T62" fmla="*/ 97 w 106"/>
                <a:gd name="T63" fmla="*/ 239 h 358"/>
                <a:gd name="T64" fmla="*/ 101 w 106"/>
                <a:gd name="T65" fmla="*/ 224 h 358"/>
                <a:gd name="T66" fmla="*/ 104 w 106"/>
                <a:gd name="T67" fmla="*/ 209 h 358"/>
                <a:gd name="T68" fmla="*/ 105 w 106"/>
                <a:gd name="T69" fmla="*/ 194 h 358"/>
                <a:gd name="T70" fmla="*/ 106 w 106"/>
                <a:gd name="T71" fmla="*/ 178 h 358"/>
                <a:gd name="T72" fmla="*/ 106 w 106"/>
                <a:gd name="T73" fmla="*/ 178 h 358"/>
                <a:gd name="T74" fmla="*/ 105 w 106"/>
                <a:gd name="T75" fmla="*/ 163 h 358"/>
                <a:gd name="T76" fmla="*/ 104 w 106"/>
                <a:gd name="T77" fmla="*/ 149 h 358"/>
                <a:gd name="T78" fmla="*/ 101 w 106"/>
                <a:gd name="T79" fmla="*/ 133 h 358"/>
                <a:gd name="T80" fmla="*/ 97 w 106"/>
                <a:gd name="T81" fmla="*/ 119 h 358"/>
                <a:gd name="T82" fmla="*/ 92 w 106"/>
                <a:gd name="T83" fmla="*/ 106 h 358"/>
                <a:gd name="T84" fmla="*/ 87 w 106"/>
                <a:gd name="T85" fmla="*/ 92 h 358"/>
                <a:gd name="T86" fmla="*/ 81 w 106"/>
                <a:gd name="T87" fmla="*/ 80 h 358"/>
                <a:gd name="T88" fmla="*/ 74 w 106"/>
                <a:gd name="T89" fmla="*/ 67 h 358"/>
                <a:gd name="T90" fmla="*/ 66 w 106"/>
                <a:gd name="T91" fmla="*/ 56 h 358"/>
                <a:gd name="T92" fmla="*/ 57 w 106"/>
                <a:gd name="T93" fmla="*/ 45 h 358"/>
                <a:gd name="T94" fmla="*/ 50 w 106"/>
                <a:gd name="T95" fmla="*/ 36 h 358"/>
                <a:gd name="T96" fmla="*/ 40 w 106"/>
                <a:gd name="T97" fmla="*/ 27 h 358"/>
                <a:gd name="T98" fmla="*/ 30 w 106"/>
                <a:gd name="T99" fmla="*/ 18 h 358"/>
                <a:gd name="T100" fmla="*/ 20 w 106"/>
                <a:gd name="T101" fmla="*/ 12 h 358"/>
                <a:gd name="T102" fmla="*/ 11 w 106"/>
                <a:gd name="T103" fmla="*/ 5 h 358"/>
                <a:gd name="T104" fmla="*/ 0 w 106"/>
                <a:gd name="T10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358">
                  <a:moveTo>
                    <a:pt x="0" y="0"/>
                  </a:moveTo>
                  <a:lnTo>
                    <a:pt x="0" y="0"/>
                  </a:lnTo>
                  <a:lnTo>
                    <a:pt x="17" y="18"/>
                  </a:lnTo>
                  <a:lnTo>
                    <a:pt x="31" y="38"/>
                  </a:lnTo>
                  <a:lnTo>
                    <a:pt x="44" y="60"/>
                  </a:lnTo>
                  <a:lnTo>
                    <a:pt x="55" y="82"/>
                  </a:lnTo>
                  <a:lnTo>
                    <a:pt x="64" y="106"/>
                  </a:lnTo>
                  <a:lnTo>
                    <a:pt x="70" y="129"/>
                  </a:lnTo>
                  <a:lnTo>
                    <a:pt x="74" y="154"/>
                  </a:lnTo>
                  <a:lnTo>
                    <a:pt x="75" y="180"/>
                  </a:lnTo>
                  <a:lnTo>
                    <a:pt x="75" y="180"/>
                  </a:lnTo>
                  <a:lnTo>
                    <a:pt x="74" y="204"/>
                  </a:lnTo>
                  <a:lnTo>
                    <a:pt x="70" y="229"/>
                  </a:lnTo>
                  <a:lnTo>
                    <a:pt x="64" y="252"/>
                  </a:lnTo>
                  <a:lnTo>
                    <a:pt x="56" y="277"/>
                  </a:lnTo>
                  <a:lnTo>
                    <a:pt x="46" y="298"/>
                  </a:lnTo>
                  <a:lnTo>
                    <a:pt x="33" y="319"/>
                  </a:lnTo>
                  <a:lnTo>
                    <a:pt x="19" y="340"/>
                  </a:lnTo>
                  <a:lnTo>
                    <a:pt x="2" y="358"/>
                  </a:lnTo>
                  <a:lnTo>
                    <a:pt x="2" y="358"/>
                  </a:lnTo>
                  <a:lnTo>
                    <a:pt x="12" y="353"/>
                  </a:lnTo>
                  <a:lnTo>
                    <a:pt x="21" y="346"/>
                  </a:lnTo>
                  <a:lnTo>
                    <a:pt x="31" y="340"/>
                  </a:lnTo>
                  <a:lnTo>
                    <a:pt x="40" y="331"/>
                  </a:lnTo>
                  <a:lnTo>
                    <a:pt x="50" y="322"/>
                  </a:lnTo>
                  <a:lnTo>
                    <a:pt x="59" y="313"/>
                  </a:lnTo>
                  <a:lnTo>
                    <a:pt x="66" y="301"/>
                  </a:lnTo>
                  <a:lnTo>
                    <a:pt x="74" y="291"/>
                  </a:lnTo>
                  <a:lnTo>
                    <a:pt x="82" y="278"/>
                  </a:lnTo>
                  <a:lnTo>
                    <a:pt x="87" y="265"/>
                  </a:lnTo>
                  <a:lnTo>
                    <a:pt x="93" y="252"/>
                  </a:lnTo>
                  <a:lnTo>
                    <a:pt x="97" y="239"/>
                  </a:lnTo>
                  <a:lnTo>
                    <a:pt x="101" y="224"/>
                  </a:lnTo>
                  <a:lnTo>
                    <a:pt x="104" y="209"/>
                  </a:lnTo>
                  <a:lnTo>
                    <a:pt x="105" y="194"/>
                  </a:lnTo>
                  <a:lnTo>
                    <a:pt x="106" y="178"/>
                  </a:lnTo>
                  <a:lnTo>
                    <a:pt x="106" y="178"/>
                  </a:lnTo>
                  <a:lnTo>
                    <a:pt x="105" y="163"/>
                  </a:lnTo>
                  <a:lnTo>
                    <a:pt x="104" y="149"/>
                  </a:lnTo>
                  <a:lnTo>
                    <a:pt x="101" y="133"/>
                  </a:lnTo>
                  <a:lnTo>
                    <a:pt x="97" y="119"/>
                  </a:lnTo>
                  <a:lnTo>
                    <a:pt x="92" y="106"/>
                  </a:lnTo>
                  <a:lnTo>
                    <a:pt x="87" y="92"/>
                  </a:lnTo>
                  <a:lnTo>
                    <a:pt x="81" y="80"/>
                  </a:lnTo>
                  <a:lnTo>
                    <a:pt x="74" y="67"/>
                  </a:lnTo>
                  <a:lnTo>
                    <a:pt x="66" y="56"/>
                  </a:lnTo>
                  <a:lnTo>
                    <a:pt x="57" y="45"/>
                  </a:lnTo>
                  <a:lnTo>
                    <a:pt x="50" y="36"/>
                  </a:lnTo>
                  <a:lnTo>
                    <a:pt x="40" y="27"/>
                  </a:lnTo>
                  <a:lnTo>
                    <a:pt x="30" y="18"/>
                  </a:lnTo>
                  <a:lnTo>
                    <a:pt x="20" y="12"/>
                  </a:lnTo>
                  <a:lnTo>
                    <a:pt x="11" y="5"/>
                  </a:lnTo>
                  <a:lnTo>
                    <a:pt x="0" y="0"/>
                  </a:lnTo>
                </a:path>
              </a:pathLst>
            </a:custGeom>
            <a:grpFill/>
            <a:ln w="9525" cap="flat" cmpd="sng" algn="ctr">
              <a:noFill/>
              <a:prstDash val="solid"/>
              <a:headEnd type="none" w="med" len="med"/>
              <a:tailEnd type="none" w="med" len="me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91427" tIns="45713" rIns="45713" bIns="91427"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100" normalizeH="0" baseline="0" noProof="0" dirty="0">
                <a:ln w="3175">
                  <a:noFill/>
                </a:ln>
                <a:gradFill flip="none" rotWithShape="1">
                  <a:gsLst>
                    <a:gs pos="0">
                      <a:srgbClr val="000000">
                        <a:lumMod val="65000"/>
                        <a:lumOff val="35000"/>
                      </a:srgbClr>
                    </a:gs>
                    <a:gs pos="86000">
                      <a:srgbClr val="000000">
                        <a:lumMod val="65000"/>
                        <a:lumOff val="35000"/>
                      </a:srgbClr>
                    </a:gs>
                  </a:gsLst>
                  <a:lin ang="5400000" scaled="0"/>
                  <a:tileRect/>
                </a:gradFill>
                <a:effectLst/>
                <a:uLnTx/>
                <a:uFillTx/>
                <a:latin typeface="Segoe UI"/>
                <a:ea typeface="+mn-ea"/>
                <a:cs typeface="Arial" charset="0"/>
              </a:endParaRPr>
            </a:p>
          </p:txBody>
        </p:sp>
      </p:grpSp>
    </p:spTree>
    <p:extLst>
      <p:ext uri="{BB962C8B-B14F-4D97-AF65-F5344CB8AC3E}">
        <p14:creationId xmlns:p14="http://schemas.microsoft.com/office/powerpoint/2010/main" val="414816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500" fill="hold"/>
                                        <p:tgtEl>
                                          <p:spTgt spid="73"/>
                                        </p:tgtEl>
                                        <p:attrNameLst>
                                          <p:attrName>ppt_x</p:attrName>
                                        </p:attrNameLst>
                                      </p:cBhvr>
                                      <p:tavLst>
                                        <p:tav tm="0">
                                          <p:val>
                                            <p:strVal val="#ppt_x"/>
                                          </p:val>
                                        </p:tav>
                                        <p:tav tm="100000">
                                          <p:val>
                                            <p:strVal val="#ppt_x"/>
                                          </p:val>
                                        </p:tav>
                                      </p:tavLst>
                                    </p:anim>
                                    <p:anim calcmode="lin" valueType="num">
                                      <p:cBhvr additive="base">
                                        <p:cTn id="24" dur="5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ppt_x"/>
                                          </p:val>
                                        </p:tav>
                                        <p:tav tm="100000">
                                          <p:val>
                                            <p:strVal val="#ppt_x"/>
                                          </p:val>
                                        </p:tav>
                                      </p:tavLst>
                                    </p:anim>
                                    <p:anim calcmode="lin" valueType="num">
                                      <p:cBhvr additive="base">
                                        <p:cTn id="32" dur="500" fill="hold"/>
                                        <p:tgtEl>
                                          <p:spTgt spid="7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fill="hold"/>
                                        <p:tgtEl>
                                          <p:spTgt spid="78"/>
                                        </p:tgtEl>
                                        <p:attrNameLst>
                                          <p:attrName>ppt_x</p:attrName>
                                        </p:attrNameLst>
                                      </p:cBhvr>
                                      <p:tavLst>
                                        <p:tav tm="0">
                                          <p:val>
                                            <p:strVal val="#ppt_x"/>
                                          </p:val>
                                        </p:tav>
                                        <p:tav tm="100000">
                                          <p:val>
                                            <p:strVal val="#ppt_x"/>
                                          </p:val>
                                        </p:tav>
                                      </p:tavLst>
                                    </p:anim>
                                    <p:anim calcmode="lin" valueType="num">
                                      <p:cBhvr additive="base">
                                        <p:cTn id="36" dur="500" fill="hold"/>
                                        <p:tgtEl>
                                          <p:spTgt spid="7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additive="base">
                                        <p:cTn id="39" dur="500" fill="hold"/>
                                        <p:tgtEl>
                                          <p:spTgt spid="80"/>
                                        </p:tgtEl>
                                        <p:attrNameLst>
                                          <p:attrName>ppt_x</p:attrName>
                                        </p:attrNameLst>
                                      </p:cBhvr>
                                      <p:tavLst>
                                        <p:tav tm="0">
                                          <p:val>
                                            <p:strVal val="#ppt_x"/>
                                          </p:val>
                                        </p:tav>
                                        <p:tav tm="100000">
                                          <p:val>
                                            <p:strVal val="#ppt_x"/>
                                          </p:val>
                                        </p:tav>
                                      </p:tavLst>
                                    </p:anim>
                                    <p:anim calcmode="lin" valueType="num">
                                      <p:cBhvr additive="base">
                                        <p:cTn id="40" dur="500" fill="hold"/>
                                        <p:tgtEl>
                                          <p:spTgt spid="8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additive="base">
                                        <p:cTn id="47" dur="500" fill="hold"/>
                                        <p:tgtEl>
                                          <p:spTgt spid="90"/>
                                        </p:tgtEl>
                                        <p:attrNameLst>
                                          <p:attrName>ppt_x</p:attrName>
                                        </p:attrNameLst>
                                      </p:cBhvr>
                                      <p:tavLst>
                                        <p:tav tm="0">
                                          <p:val>
                                            <p:strVal val="#ppt_x"/>
                                          </p:val>
                                        </p:tav>
                                        <p:tav tm="100000">
                                          <p:val>
                                            <p:strVal val="#ppt_x"/>
                                          </p:val>
                                        </p:tav>
                                      </p:tavLst>
                                    </p:anim>
                                    <p:anim calcmode="lin" valueType="num">
                                      <p:cBhvr additive="base">
                                        <p:cTn id="48" dur="500" fill="hold"/>
                                        <p:tgtEl>
                                          <p:spTgt spid="9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anim calcmode="lin" valueType="num">
                                      <p:cBhvr additive="base">
                                        <p:cTn id="51" dur="500" fill="hold"/>
                                        <p:tgtEl>
                                          <p:spTgt spid="91"/>
                                        </p:tgtEl>
                                        <p:attrNameLst>
                                          <p:attrName>ppt_x</p:attrName>
                                        </p:attrNameLst>
                                      </p:cBhvr>
                                      <p:tavLst>
                                        <p:tav tm="0">
                                          <p:val>
                                            <p:strVal val="#ppt_x"/>
                                          </p:val>
                                        </p:tav>
                                        <p:tav tm="100000">
                                          <p:val>
                                            <p:strVal val="#ppt_x"/>
                                          </p:val>
                                        </p:tav>
                                      </p:tavLst>
                                    </p:anim>
                                    <p:anim calcmode="lin" valueType="num">
                                      <p:cBhvr additive="base">
                                        <p:cTn id="5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ppt_x"/>
                                          </p:val>
                                        </p:tav>
                                        <p:tav tm="100000">
                                          <p:val>
                                            <p:strVal val="#ppt_x"/>
                                          </p:val>
                                        </p:tav>
                                      </p:tavLst>
                                    </p:anim>
                                    <p:anim calcmode="lin" valueType="num">
                                      <p:cBhvr additive="base">
                                        <p:cTn id="58" dur="500" fill="hold"/>
                                        <p:tgtEl>
                                          <p:spTgt spid="8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9"/>
                                        </p:tgtEl>
                                        <p:attrNameLst>
                                          <p:attrName>style.visibility</p:attrName>
                                        </p:attrNameLst>
                                      </p:cBhvr>
                                      <p:to>
                                        <p:strVal val="visible"/>
                                      </p:to>
                                    </p:set>
                                    <p:anim calcmode="lin" valueType="num">
                                      <p:cBhvr additive="base">
                                        <p:cTn id="65" dur="500" fill="hold"/>
                                        <p:tgtEl>
                                          <p:spTgt spid="119"/>
                                        </p:tgtEl>
                                        <p:attrNameLst>
                                          <p:attrName>ppt_x</p:attrName>
                                        </p:attrNameLst>
                                      </p:cBhvr>
                                      <p:tavLst>
                                        <p:tav tm="0">
                                          <p:val>
                                            <p:strVal val="#ppt_x"/>
                                          </p:val>
                                        </p:tav>
                                        <p:tav tm="100000">
                                          <p:val>
                                            <p:strVal val="#ppt_x"/>
                                          </p:val>
                                        </p:tav>
                                      </p:tavLst>
                                    </p:anim>
                                    <p:anim calcmode="lin" valueType="num">
                                      <p:cBhvr additive="base">
                                        <p:cTn id="66" dur="500" fill="hold"/>
                                        <p:tgtEl>
                                          <p:spTgt spid="1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additive="base">
                                        <p:cTn id="69" dur="500" fill="hold"/>
                                        <p:tgtEl>
                                          <p:spTgt spid="93"/>
                                        </p:tgtEl>
                                        <p:attrNameLst>
                                          <p:attrName>ppt_x</p:attrName>
                                        </p:attrNameLst>
                                      </p:cBhvr>
                                      <p:tavLst>
                                        <p:tav tm="0">
                                          <p:val>
                                            <p:strVal val="#ppt_x"/>
                                          </p:val>
                                        </p:tav>
                                        <p:tav tm="100000">
                                          <p:val>
                                            <p:strVal val="#ppt_x"/>
                                          </p:val>
                                        </p:tav>
                                      </p:tavLst>
                                    </p:anim>
                                    <p:anim calcmode="lin" valueType="num">
                                      <p:cBhvr additive="base">
                                        <p:cTn id="70" dur="500" fill="hold"/>
                                        <p:tgtEl>
                                          <p:spTgt spid="93"/>
                                        </p:tgtEl>
                                        <p:attrNameLst>
                                          <p:attrName>ppt_y</p:attrName>
                                        </p:attrNameLst>
                                      </p:cBhvr>
                                      <p:tavLst>
                                        <p:tav tm="0">
                                          <p:val>
                                            <p:strVal val="1+#ppt_h/2"/>
                                          </p:val>
                                        </p:tav>
                                        <p:tav tm="100000">
                                          <p:val>
                                            <p:strVal val="#ppt_y"/>
                                          </p:val>
                                        </p:tav>
                                      </p:tavLst>
                                    </p:anim>
                                  </p:childTnLst>
                                </p:cTn>
                              </p:par>
                              <p:par>
                                <p:cTn id="71" presetID="1" presetClass="exit" presetSubtype="0" fill="hold" grpId="1" nodeType="withEffect">
                                  <p:stCondLst>
                                    <p:cond delay="0"/>
                                  </p:stCondLst>
                                  <p:childTnLst>
                                    <p:set>
                                      <p:cBhvr>
                                        <p:cTn id="72" dur="1" fill="hold">
                                          <p:stCondLst>
                                            <p:cond delay="0"/>
                                          </p:stCondLst>
                                        </p:cTn>
                                        <p:tgtEl>
                                          <p:spTgt spid="7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additive="base">
                                        <p:cTn id="77" dur="500" fill="hold"/>
                                        <p:tgtEl>
                                          <p:spTgt spid="75"/>
                                        </p:tgtEl>
                                        <p:attrNameLst>
                                          <p:attrName>ppt_x</p:attrName>
                                        </p:attrNameLst>
                                      </p:cBhvr>
                                      <p:tavLst>
                                        <p:tav tm="0">
                                          <p:val>
                                            <p:strVal val="#ppt_x"/>
                                          </p:val>
                                        </p:tav>
                                        <p:tav tm="100000">
                                          <p:val>
                                            <p:strVal val="#ppt_x"/>
                                          </p:val>
                                        </p:tav>
                                      </p:tavLst>
                                    </p:anim>
                                    <p:anim calcmode="lin" valueType="num">
                                      <p:cBhvr additive="base">
                                        <p:cTn id="78" dur="500" fill="hold"/>
                                        <p:tgtEl>
                                          <p:spTgt spid="75"/>
                                        </p:tgtEl>
                                        <p:attrNameLst>
                                          <p:attrName>ppt_y</p:attrName>
                                        </p:attrNameLst>
                                      </p:cBhvr>
                                      <p:tavLst>
                                        <p:tav tm="0">
                                          <p:val>
                                            <p:strVal val="1+#ppt_h/2"/>
                                          </p:val>
                                        </p:tav>
                                        <p:tav tm="100000">
                                          <p:val>
                                            <p:strVal val="#ppt_y"/>
                                          </p:val>
                                        </p:tav>
                                      </p:tavLst>
                                    </p:anim>
                                  </p:childTnLst>
                                </p:cTn>
                              </p:par>
                              <p:par>
                                <p:cTn id="79" presetID="1" presetClass="exit" presetSubtype="0" fill="hold" grpId="1" nodeType="withEffect">
                                  <p:stCondLst>
                                    <p:cond delay="0"/>
                                  </p:stCondLst>
                                  <p:childTnLst>
                                    <p:set>
                                      <p:cBhvr>
                                        <p:cTn id="80" dur="1" fill="hold">
                                          <p:stCondLst>
                                            <p:cond delay="0"/>
                                          </p:stCondLst>
                                        </p:cTn>
                                        <p:tgtEl>
                                          <p:spTgt spid="8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par>
                                <p:cTn id="87" presetID="1" presetClass="exit" presetSubtype="0" fill="hold" grpId="1" nodeType="withEffect">
                                  <p:stCondLst>
                                    <p:cond delay="0"/>
                                  </p:stCondLst>
                                  <p:childTnLst>
                                    <p:set>
                                      <p:cBhvr>
                                        <p:cTn id="88" dur="1" fill="hold">
                                          <p:stCondLst>
                                            <p:cond delay="0"/>
                                          </p:stCondLst>
                                        </p:cTn>
                                        <p:tgtEl>
                                          <p:spTgt spid="7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94"/>
                                        </p:tgtEl>
                                        <p:attrNameLst>
                                          <p:attrName>style.visibility</p:attrName>
                                        </p:attrNameLst>
                                      </p:cBhvr>
                                      <p:to>
                                        <p:strVal val="visible"/>
                                      </p:to>
                                    </p:set>
                                    <p:anim calcmode="lin" valueType="num">
                                      <p:cBhvr additive="base">
                                        <p:cTn id="93" dur="500" fill="hold"/>
                                        <p:tgtEl>
                                          <p:spTgt spid="94"/>
                                        </p:tgtEl>
                                        <p:attrNameLst>
                                          <p:attrName>ppt_x</p:attrName>
                                        </p:attrNameLst>
                                      </p:cBhvr>
                                      <p:tavLst>
                                        <p:tav tm="0">
                                          <p:val>
                                            <p:strVal val="#ppt_x"/>
                                          </p:val>
                                        </p:tav>
                                        <p:tav tm="100000">
                                          <p:val>
                                            <p:strVal val="#ppt_x"/>
                                          </p:val>
                                        </p:tav>
                                      </p:tavLst>
                                    </p:anim>
                                    <p:anim calcmode="lin" valueType="num">
                                      <p:cBhvr additive="base">
                                        <p:cTn id="94" dur="500" fill="hold"/>
                                        <p:tgtEl>
                                          <p:spTgt spid="94"/>
                                        </p:tgtEl>
                                        <p:attrNameLst>
                                          <p:attrName>ppt_y</p:attrName>
                                        </p:attrNameLst>
                                      </p:cBhvr>
                                      <p:tavLst>
                                        <p:tav tm="0">
                                          <p:val>
                                            <p:strVal val="1+#ppt_h/2"/>
                                          </p:val>
                                        </p:tav>
                                        <p:tav tm="100000">
                                          <p:val>
                                            <p:strVal val="#ppt_y"/>
                                          </p:val>
                                        </p:tav>
                                      </p:tavLst>
                                    </p:anim>
                                  </p:childTnLst>
                                </p:cTn>
                              </p:par>
                              <p:par>
                                <p:cTn id="95" presetID="1" presetClass="exit" presetSubtype="0" fill="hold" grpId="1" nodeType="withEffect">
                                  <p:stCondLst>
                                    <p:cond delay="0"/>
                                  </p:stCondLst>
                                  <p:childTnLst>
                                    <p:set>
                                      <p:cBhvr>
                                        <p:cTn id="96" dur="1" fill="hold">
                                          <p:stCondLst>
                                            <p:cond delay="0"/>
                                          </p:stCondLst>
                                        </p:cTn>
                                        <p:tgtEl>
                                          <p:spTgt spid="76"/>
                                        </p:tgtEl>
                                        <p:attrNameLst>
                                          <p:attrName>style.visibility</p:attrName>
                                        </p:attrNameLst>
                                      </p:cBhvr>
                                      <p:to>
                                        <p:strVal val="hidden"/>
                                      </p:to>
                                    </p:set>
                                  </p:childTnLst>
                                </p:cTn>
                              </p:par>
                              <p:par>
                                <p:cTn id="97" presetID="2" presetClass="entr" presetSubtype="4" fill="hold" grpId="0" nodeType="withEffect">
                                  <p:stCondLst>
                                    <p:cond delay="0"/>
                                  </p:stCondLst>
                                  <p:childTnLst>
                                    <p:set>
                                      <p:cBhvr>
                                        <p:cTn id="98" dur="1" fill="hold">
                                          <p:stCondLst>
                                            <p:cond delay="0"/>
                                          </p:stCondLst>
                                        </p:cTn>
                                        <p:tgtEl>
                                          <p:spTgt spid="104"/>
                                        </p:tgtEl>
                                        <p:attrNameLst>
                                          <p:attrName>style.visibility</p:attrName>
                                        </p:attrNameLst>
                                      </p:cBhvr>
                                      <p:to>
                                        <p:strVal val="visible"/>
                                      </p:to>
                                    </p:set>
                                    <p:anim calcmode="lin" valueType="num">
                                      <p:cBhvr additive="base">
                                        <p:cTn id="99" dur="500" fill="hold"/>
                                        <p:tgtEl>
                                          <p:spTgt spid="104"/>
                                        </p:tgtEl>
                                        <p:attrNameLst>
                                          <p:attrName>ppt_x</p:attrName>
                                        </p:attrNameLst>
                                      </p:cBhvr>
                                      <p:tavLst>
                                        <p:tav tm="0">
                                          <p:val>
                                            <p:strVal val="#ppt_x"/>
                                          </p:val>
                                        </p:tav>
                                        <p:tav tm="100000">
                                          <p:val>
                                            <p:strVal val="#ppt_x"/>
                                          </p:val>
                                        </p:tav>
                                      </p:tavLst>
                                    </p:anim>
                                    <p:anim calcmode="lin" valueType="num">
                                      <p:cBhvr additive="base">
                                        <p:cTn id="100" dur="500" fill="hold"/>
                                        <p:tgtEl>
                                          <p:spTgt spid="10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additive="base">
                                        <p:cTn id="103" dur="500" fill="hold"/>
                                        <p:tgtEl>
                                          <p:spTgt spid="95"/>
                                        </p:tgtEl>
                                        <p:attrNameLst>
                                          <p:attrName>ppt_x</p:attrName>
                                        </p:attrNameLst>
                                      </p:cBhvr>
                                      <p:tavLst>
                                        <p:tav tm="0">
                                          <p:val>
                                            <p:strVal val="#ppt_x"/>
                                          </p:val>
                                        </p:tav>
                                        <p:tav tm="100000">
                                          <p:val>
                                            <p:strVal val="#ppt_x"/>
                                          </p:val>
                                        </p:tav>
                                      </p:tavLst>
                                    </p:anim>
                                    <p:anim calcmode="lin" valueType="num">
                                      <p:cBhvr additive="base">
                                        <p:cTn id="104" dur="500" fill="hold"/>
                                        <p:tgtEl>
                                          <p:spTgt spid="9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96"/>
                                        </p:tgtEl>
                                        <p:attrNameLst>
                                          <p:attrName>style.visibility</p:attrName>
                                        </p:attrNameLst>
                                      </p:cBhvr>
                                      <p:to>
                                        <p:strVal val="visible"/>
                                      </p:to>
                                    </p:set>
                                    <p:anim calcmode="lin" valueType="num">
                                      <p:cBhvr additive="base">
                                        <p:cTn id="107" dur="500" fill="hold"/>
                                        <p:tgtEl>
                                          <p:spTgt spid="96"/>
                                        </p:tgtEl>
                                        <p:attrNameLst>
                                          <p:attrName>ppt_x</p:attrName>
                                        </p:attrNameLst>
                                      </p:cBhvr>
                                      <p:tavLst>
                                        <p:tav tm="0">
                                          <p:val>
                                            <p:strVal val="#ppt_x"/>
                                          </p:val>
                                        </p:tav>
                                        <p:tav tm="100000">
                                          <p:val>
                                            <p:strVal val="#ppt_x"/>
                                          </p:val>
                                        </p:tav>
                                      </p:tavLst>
                                    </p:anim>
                                    <p:anim calcmode="lin" valueType="num">
                                      <p:cBhvr additive="base">
                                        <p:cTn id="108" dur="500" fill="hold"/>
                                        <p:tgtEl>
                                          <p:spTgt spid="9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3"/>
                                        </p:tgtEl>
                                        <p:attrNameLst>
                                          <p:attrName>style.visibility</p:attrName>
                                        </p:attrNameLst>
                                      </p:cBhvr>
                                      <p:to>
                                        <p:strVal val="visible"/>
                                      </p:to>
                                    </p:set>
                                    <p:anim calcmode="lin" valueType="num">
                                      <p:cBhvr additive="base">
                                        <p:cTn id="111" dur="500" fill="hold"/>
                                        <p:tgtEl>
                                          <p:spTgt spid="103"/>
                                        </p:tgtEl>
                                        <p:attrNameLst>
                                          <p:attrName>ppt_x</p:attrName>
                                        </p:attrNameLst>
                                      </p:cBhvr>
                                      <p:tavLst>
                                        <p:tav tm="0">
                                          <p:val>
                                            <p:strVal val="#ppt_x"/>
                                          </p:val>
                                        </p:tav>
                                        <p:tav tm="100000">
                                          <p:val>
                                            <p:strVal val="#ppt_x"/>
                                          </p:val>
                                        </p:tav>
                                      </p:tavLst>
                                    </p:anim>
                                    <p:anim calcmode="lin" valueType="num">
                                      <p:cBhvr additive="base">
                                        <p:cTn id="112" dur="500" fill="hold"/>
                                        <p:tgtEl>
                                          <p:spTgt spid="10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8"/>
                                        </p:tgtEl>
                                        <p:attrNameLst>
                                          <p:attrName>style.visibility</p:attrName>
                                        </p:attrNameLst>
                                      </p:cBhvr>
                                      <p:to>
                                        <p:strVal val="visible"/>
                                      </p:to>
                                    </p:set>
                                    <p:anim calcmode="lin" valueType="num">
                                      <p:cBhvr additive="base">
                                        <p:cTn id="115" dur="500" fill="hold"/>
                                        <p:tgtEl>
                                          <p:spTgt spid="108"/>
                                        </p:tgtEl>
                                        <p:attrNameLst>
                                          <p:attrName>ppt_x</p:attrName>
                                        </p:attrNameLst>
                                      </p:cBhvr>
                                      <p:tavLst>
                                        <p:tav tm="0">
                                          <p:val>
                                            <p:strVal val="#ppt_x"/>
                                          </p:val>
                                        </p:tav>
                                        <p:tav tm="100000">
                                          <p:val>
                                            <p:strVal val="#ppt_x"/>
                                          </p:val>
                                        </p:tav>
                                      </p:tavLst>
                                    </p:anim>
                                    <p:anim calcmode="lin" valueType="num">
                                      <p:cBhvr additive="base">
                                        <p:cTn id="116" dur="500" fill="hold"/>
                                        <p:tgtEl>
                                          <p:spTgt spid="10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6"/>
                                        </p:tgtEl>
                                        <p:attrNameLst>
                                          <p:attrName>style.visibility</p:attrName>
                                        </p:attrNameLst>
                                      </p:cBhvr>
                                      <p:to>
                                        <p:strVal val="visible"/>
                                      </p:to>
                                    </p:set>
                                    <p:anim calcmode="lin" valueType="num">
                                      <p:cBhvr additive="base">
                                        <p:cTn id="119" dur="500" fill="hold"/>
                                        <p:tgtEl>
                                          <p:spTgt spid="106"/>
                                        </p:tgtEl>
                                        <p:attrNameLst>
                                          <p:attrName>ppt_x</p:attrName>
                                        </p:attrNameLst>
                                      </p:cBhvr>
                                      <p:tavLst>
                                        <p:tav tm="0">
                                          <p:val>
                                            <p:strVal val="#ppt_x"/>
                                          </p:val>
                                        </p:tav>
                                        <p:tav tm="100000">
                                          <p:val>
                                            <p:strVal val="#ppt_x"/>
                                          </p:val>
                                        </p:tav>
                                      </p:tavLst>
                                    </p:anim>
                                    <p:anim calcmode="lin" valueType="num">
                                      <p:cBhvr additive="base">
                                        <p:cTn id="120" dur="500" fill="hold"/>
                                        <p:tgtEl>
                                          <p:spTgt spid="106"/>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500" fill="hold"/>
                                        <p:tgtEl>
                                          <p:spTgt spid="105"/>
                                        </p:tgtEl>
                                        <p:attrNameLst>
                                          <p:attrName>ppt_x</p:attrName>
                                        </p:attrNameLst>
                                      </p:cBhvr>
                                      <p:tavLst>
                                        <p:tav tm="0">
                                          <p:val>
                                            <p:strVal val="#ppt_x"/>
                                          </p:val>
                                        </p:tav>
                                        <p:tav tm="100000">
                                          <p:val>
                                            <p:strVal val="#ppt_x"/>
                                          </p:val>
                                        </p:tav>
                                      </p:tavLst>
                                    </p:anim>
                                    <p:anim calcmode="lin" valueType="num">
                                      <p:cBhvr additive="base">
                                        <p:cTn id="124" dur="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7"/>
                                        </p:tgtEl>
                                        <p:attrNameLst>
                                          <p:attrName>style.visibility</p:attrName>
                                        </p:attrNameLst>
                                      </p:cBhvr>
                                      <p:to>
                                        <p:strVal val="visible"/>
                                      </p:to>
                                    </p:set>
                                    <p:anim calcmode="lin" valueType="num">
                                      <p:cBhvr additive="base">
                                        <p:cTn id="127" dur="500" fill="hold"/>
                                        <p:tgtEl>
                                          <p:spTgt spid="107"/>
                                        </p:tgtEl>
                                        <p:attrNameLst>
                                          <p:attrName>ppt_x</p:attrName>
                                        </p:attrNameLst>
                                      </p:cBhvr>
                                      <p:tavLst>
                                        <p:tav tm="0">
                                          <p:val>
                                            <p:strVal val="#ppt_x"/>
                                          </p:val>
                                        </p:tav>
                                        <p:tav tm="100000">
                                          <p:val>
                                            <p:strVal val="#ppt_x"/>
                                          </p:val>
                                        </p:tav>
                                      </p:tavLst>
                                    </p:anim>
                                    <p:anim calcmode="lin" valueType="num">
                                      <p:cBhvr additive="base">
                                        <p:cTn id="128" dur="500" fill="hold"/>
                                        <p:tgtEl>
                                          <p:spTgt spid="107"/>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109"/>
                                        </p:tgtEl>
                                        <p:attrNameLst>
                                          <p:attrName>style.visibility</p:attrName>
                                        </p:attrNameLst>
                                      </p:cBhvr>
                                      <p:to>
                                        <p:strVal val="visible"/>
                                      </p:to>
                                    </p:set>
                                    <p:anim calcmode="lin" valueType="num">
                                      <p:cBhvr additive="base">
                                        <p:cTn id="131" dur="500" fill="hold"/>
                                        <p:tgtEl>
                                          <p:spTgt spid="109"/>
                                        </p:tgtEl>
                                        <p:attrNameLst>
                                          <p:attrName>ppt_x</p:attrName>
                                        </p:attrNameLst>
                                      </p:cBhvr>
                                      <p:tavLst>
                                        <p:tav tm="0">
                                          <p:val>
                                            <p:strVal val="#ppt_x"/>
                                          </p:val>
                                        </p:tav>
                                        <p:tav tm="100000">
                                          <p:val>
                                            <p:strVal val="#ppt_x"/>
                                          </p:val>
                                        </p:tav>
                                      </p:tavLst>
                                    </p:anim>
                                    <p:anim calcmode="lin" valueType="num">
                                      <p:cBhvr additive="base">
                                        <p:cTn id="132" dur="500" fill="hold"/>
                                        <p:tgtEl>
                                          <p:spTgt spid="10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16"/>
                                        </p:tgtEl>
                                        <p:attrNameLst>
                                          <p:attrName>style.visibility</p:attrName>
                                        </p:attrNameLst>
                                      </p:cBhvr>
                                      <p:to>
                                        <p:strVal val="visible"/>
                                      </p:to>
                                    </p:set>
                                    <p:anim calcmode="lin" valueType="num">
                                      <p:cBhvr additive="base">
                                        <p:cTn id="135" dur="500" fill="hold"/>
                                        <p:tgtEl>
                                          <p:spTgt spid="116"/>
                                        </p:tgtEl>
                                        <p:attrNameLst>
                                          <p:attrName>ppt_x</p:attrName>
                                        </p:attrNameLst>
                                      </p:cBhvr>
                                      <p:tavLst>
                                        <p:tav tm="0">
                                          <p:val>
                                            <p:strVal val="#ppt_x"/>
                                          </p:val>
                                        </p:tav>
                                        <p:tav tm="100000">
                                          <p:val>
                                            <p:strVal val="#ppt_x"/>
                                          </p:val>
                                        </p:tav>
                                      </p:tavLst>
                                    </p:anim>
                                    <p:anim calcmode="lin" valueType="num">
                                      <p:cBhvr additive="base">
                                        <p:cTn id="136" dur="500" fill="hold"/>
                                        <p:tgtEl>
                                          <p:spTgt spid="116"/>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117"/>
                                        </p:tgtEl>
                                        <p:attrNameLst>
                                          <p:attrName>style.visibility</p:attrName>
                                        </p:attrNameLst>
                                      </p:cBhvr>
                                      <p:to>
                                        <p:strVal val="visible"/>
                                      </p:to>
                                    </p:set>
                                    <p:anim calcmode="lin" valueType="num">
                                      <p:cBhvr additive="base">
                                        <p:cTn id="139" dur="500" fill="hold"/>
                                        <p:tgtEl>
                                          <p:spTgt spid="117"/>
                                        </p:tgtEl>
                                        <p:attrNameLst>
                                          <p:attrName>ppt_x</p:attrName>
                                        </p:attrNameLst>
                                      </p:cBhvr>
                                      <p:tavLst>
                                        <p:tav tm="0">
                                          <p:val>
                                            <p:strVal val="#ppt_x"/>
                                          </p:val>
                                        </p:tav>
                                        <p:tav tm="100000">
                                          <p:val>
                                            <p:strVal val="#ppt_x"/>
                                          </p:val>
                                        </p:tav>
                                      </p:tavLst>
                                    </p:anim>
                                    <p:anim calcmode="lin" valueType="num">
                                      <p:cBhvr additive="base">
                                        <p:cTn id="140" dur="500" fill="hold"/>
                                        <p:tgtEl>
                                          <p:spTgt spid="11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18"/>
                                        </p:tgtEl>
                                        <p:attrNameLst>
                                          <p:attrName>style.visibility</p:attrName>
                                        </p:attrNameLst>
                                      </p:cBhvr>
                                      <p:to>
                                        <p:strVal val="visible"/>
                                      </p:to>
                                    </p:set>
                                    <p:anim calcmode="lin" valueType="num">
                                      <p:cBhvr additive="base">
                                        <p:cTn id="143" dur="500" fill="hold"/>
                                        <p:tgtEl>
                                          <p:spTgt spid="118"/>
                                        </p:tgtEl>
                                        <p:attrNameLst>
                                          <p:attrName>ppt_x</p:attrName>
                                        </p:attrNameLst>
                                      </p:cBhvr>
                                      <p:tavLst>
                                        <p:tav tm="0">
                                          <p:val>
                                            <p:strVal val="#ppt_x"/>
                                          </p:val>
                                        </p:tav>
                                        <p:tav tm="100000">
                                          <p:val>
                                            <p:strVal val="#ppt_x"/>
                                          </p:val>
                                        </p:tav>
                                      </p:tavLst>
                                    </p:anim>
                                    <p:anim calcmode="lin" valueType="num">
                                      <p:cBhvr additive="base">
                                        <p:cTn id="144"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3" grpId="0"/>
      <p:bldP spid="74" grpId="0"/>
      <p:bldP spid="74" grpId="1"/>
      <p:bldP spid="75" grpId="0"/>
      <p:bldP spid="75" grpId="1"/>
      <p:bldP spid="76" grpId="0"/>
      <p:bldP spid="76" grpId="1"/>
      <p:bldP spid="77" grpId="0" animBg="1"/>
      <p:bldP spid="79" grpId="0" animBg="1"/>
      <p:bldP spid="80" grpId="0"/>
      <p:bldP spid="81" grpId="0"/>
      <p:bldP spid="82" grpId="0"/>
      <p:bldP spid="82" grpId="1"/>
      <p:bldP spid="93" grpId="0"/>
      <p:bldP spid="94" grpId="0"/>
      <p:bldP spid="95" grpId="0" animBg="1"/>
      <p:bldP spid="103" grpId="0"/>
      <p:bldP spid="104" grpId="0" animBg="1"/>
      <p:bldP spid="106" grpId="0" animBg="1"/>
      <p:bldP spid="107" grpId="0"/>
      <p:bldP spid="108" grpId="0"/>
      <p:bldP spid="11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Microsoft delivers on </a:t>
            </a:r>
            <a:r>
              <a:rPr lang="en-NZ" dirty="0" err="1"/>
              <a:t>IoT</a:t>
            </a:r>
            <a:endParaRPr lang="en-NZ" dirty="0"/>
          </a:p>
        </p:txBody>
      </p:sp>
      <p:sp>
        <p:nvSpPr>
          <p:cNvPr id="167" name="Rectangle 166"/>
          <p:cNvSpPr/>
          <p:nvPr/>
        </p:nvSpPr>
        <p:spPr bwMode="auto">
          <a:xfrm>
            <a:off x="8687958" y="1664469"/>
            <a:ext cx="2688129" cy="3108078"/>
          </a:xfrm>
          <a:prstGeom prst="rect">
            <a:avLst/>
          </a:prstGeom>
          <a:solidFill>
            <a:srgbClr val="68217A"/>
          </a:solidFill>
          <a:ln w="10795" cap="flat" cmpd="sng" algn="ctr">
            <a:noFill/>
            <a:prstDash val="solid"/>
            <a:headEnd type="none" w="med" len="med"/>
            <a:tailEnd type="none" w="med" len="med"/>
          </a:ln>
          <a:effectLst/>
        </p:spPr>
        <p:txBody>
          <a:bodyPr vert="horz" wrap="square" lIns="134380" tIns="89588" rIns="134380" bIns="89588" numCol="1" rtlCol="0" anchor="t" anchorCtr="0" compatLnSpc="1">
            <a:prstTxWarp prst="textNoShape">
              <a:avLst/>
            </a:prstTxWarp>
          </a:bodyPr>
          <a:lstStyle/>
          <a:p>
            <a:pPr marL="0" marR="0" lvl="0" indent="0" defTabSz="913815" eaLnBrk="1" fontAlgn="auto" latinLnBrk="0" hangingPunct="1">
              <a:lnSpc>
                <a:spcPct val="100000"/>
              </a:lnSpc>
              <a:spcBef>
                <a:spcPts val="0"/>
              </a:spcBef>
              <a:spcAft>
                <a:spcPts val="59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Segoe UI Light"/>
              </a:rPr>
              <a:t>Drive Insights</a:t>
            </a:r>
          </a:p>
        </p:txBody>
      </p:sp>
      <p:sp>
        <p:nvSpPr>
          <p:cNvPr id="168" name="Rectangle 167"/>
          <p:cNvSpPr/>
          <p:nvPr/>
        </p:nvSpPr>
        <p:spPr bwMode="auto">
          <a:xfrm>
            <a:off x="6020836" y="1664469"/>
            <a:ext cx="2688129" cy="3108078"/>
          </a:xfrm>
          <a:prstGeom prst="rect">
            <a:avLst/>
          </a:prstGeom>
          <a:solidFill>
            <a:srgbClr val="008272"/>
          </a:solidFill>
          <a:ln w="10795" cap="flat" cmpd="sng" algn="ctr">
            <a:noFill/>
            <a:prstDash val="solid"/>
            <a:headEnd type="none" w="med" len="med"/>
            <a:tailEnd type="none" w="med" len="med"/>
          </a:ln>
          <a:effectLst/>
        </p:spPr>
        <p:txBody>
          <a:bodyPr vert="horz" wrap="square" lIns="134380" tIns="89588" rIns="134380" bIns="89588" numCol="1" rtlCol="0" anchor="t" anchorCtr="0" compatLnSpc="1">
            <a:prstTxWarp prst="textNoShape">
              <a:avLst/>
            </a:prstTxWarp>
          </a:bodyPr>
          <a:lstStyle/>
          <a:p>
            <a:pPr marL="0" marR="0" lvl="0" indent="0" defTabSz="913815" eaLnBrk="1" fontAlgn="auto" latinLnBrk="0" hangingPunct="1">
              <a:lnSpc>
                <a:spcPct val="100000"/>
              </a:lnSpc>
              <a:spcBef>
                <a:spcPts val="0"/>
              </a:spcBef>
              <a:spcAft>
                <a:spcPts val="59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Segoe UI Light"/>
              </a:rPr>
              <a:t>Analytics Tools</a:t>
            </a:r>
          </a:p>
        </p:txBody>
      </p:sp>
      <p:sp>
        <p:nvSpPr>
          <p:cNvPr id="169" name="Rectangle 168"/>
          <p:cNvSpPr/>
          <p:nvPr/>
        </p:nvSpPr>
        <p:spPr bwMode="auto">
          <a:xfrm>
            <a:off x="3341961" y="1664469"/>
            <a:ext cx="2688129" cy="3108078"/>
          </a:xfrm>
          <a:prstGeom prst="rect">
            <a:avLst/>
          </a:prstGeom>
          <a:solidFill>
            <a:srgbClr val="DC3C00"/>
          </a:solidFill>
          <a:ln w="10795" cap="flat" cmpd="sng" algn="ctr">
            <a:noFill/>
            <a:prstDash val="solid"/>
            <a:headEnd type="none" w="med" len="med"/>
            <a:tailEnd type="none" w="med" len="med"/>
          </a:ln>
          <a:effectLst/>
        </p:spPr>
        <p:txBody>
          <a:bodyPr vert="horz" wrap="square" lIns="134380" tIns="89588" rIns="134400" bIns="89588" numCol="1" rtlCol="0" anchor="t" anchorCtr="0" compatLnSpc="1">
            <a:prstTxWarp prst="textNoShape">
              <a:avLst/>
            </a:prstTxWarp>
          </a:bodyPr>
          <a:lstStyle/>
          <a:p>
            <a:pPr marL="0" marR="0" lvl="0" indent="0" defTabSz="913815" eaLnBrk="1" fontAlgn="auto" latinLnBrk="0" hangingPunct="1">
              <a:lnSpc>
                <a:spcPct val="90000"/>
              </a:lnSpc>
              <a:spcBef>
                <a:spcPts val="0"/>
              </a:spcBef>
              <a:spcAft>
                <a:spcPts val="59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Segoe UI Light"/>
              </a:rPr>
              <a:t>Cloud and infrastructure</a:t>
            </a:r>
          </a:p>
        </p:txBody>
      </p:sp>
      <p:sp>
        <p:nvSpPr>
          <p:cNvPr id="170" name="box"/>
          <p:cNvSpPr/>
          <p:nvPr/>
        </p:nvSpPr>
        <p:spPr bwMode="auto">
          <a:xfrm>
            <a:off x="686587" y="1664469"/>
            <a:ext cx="2688129" cy="3108078"/>
          </a:xfrm>
          <a:prstGeom prst="rect">
            <a:avLst/>
          </a:prstGeom>
          <a:solidFill>
            <a:srgbClr val="00188F"/>
          </a:solidFill>
          <a:ln w="10795" cap="flat" cmpd="sng" algn="ctr">
            <a:noFill/>
            <a:prstDash val="solid"/>
            <a:headEnd type="none" w="med" len="med"/>
            <a:tailEnd type="none" w="med" len="med"/>
          </a:ln>
          <a:effectLst/>
        </p:spPr>
        <p:txBody>
          <a:bodyPr vert="horz" wrap="square" lIns="134380" tIns="89588" rIns="134380" bIns="89588" numCol="1" rtlCol="0" anchor="t" anchorCtr="0" compatLnSpc="1">
            <a:prstTxWarp prst="textNoShape">
              <a:avLst/>
            </a:prstTxWarp>
          </a:bodyPr>
          <a:lstStyle/>
          <a:p>
            <a:pPr marL="0" marR="0" lvl="0" indent="0" defTabSz="913815" eaLnBrk="1" fontAlgn="auto" latinLnBrk="0" hangingPunct="1">
              <a:lnSpc>
                <a:spcPct val="100000"/>
              </a:lnSpc>
              <a:spcBef>
                <a:spcPts val="0"/>
              </a:spcBef>
              <a:spcAft>
                <a:spcPts val="59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Segoe UI Light"/>
              </a:rPr>
              <a:t>Devices and assets</a:t>
            </a:r>
          </a:p>
        </p:txBody>
      </p:sp>
      <p:grpSp>
        <p:nvGrpSpPr>
          <p:cNvPr id="171" name="Devices and assets"/>
          <p:cNvGrpSpPr/>
          <p:nvPr/>
        </p:nvGrpSpPr>
        <p:grpSpPr>
          <a:xfrm>
            <a:off x="1087594" y="2632431"/>
            <a:ext cx="2179990" cy="1912615"/>
            <a:chOff x="726522" y="2632184"/>
            <a:chExt cx="2180611" cy="1913158"/>
          </a:xfrm>
        </p:grpSpPr>
        <p:grpSp>
          <p:nvGrpSpPr>
            <p:cNvPr id="172" name="Group 171"/>
            <p:cNvGrpSpPr/>
            <p:nvPr/>
          </p:nvGrpSpPr>
          <p:grpSpPr>
            <a:xfrm>
              <a:off x="726522" y="2632184"/>
              <a:ext cx="1703207" cy="1913158"/>
              <a:chOff x="845055" y="2423485"/>
              <a:chExt cx="1703207" cy="1913158"/>
            </a:xfrm>
          </p:grpSpPr>
          <p:grpSp>
            <p:nvGrpSpPr>
              <p:cNvPr id="177" name="Group 176"/>
              <p:cNvGrpSpPr/>
              <p:nvPr/>
            </p:nvGrpSpPr>
            <p:grpSpPr>
              <a:xfrm>
                <a:off x="845055" y="2423485"/>
                <a:ext cx="1703207" cy="1913158"/>
                <a:chOff x="1556360" y="2575885"/>
                <a:chExt cx="1703207" cy="1913158"/>
              </a:xfrm>
            </p:grpSpPr>
            <p:sp>
              <p:nvSpPr>
                <p:cNvPr id="197" name="Oval 196"/>
                <p:cNvSpPr>
                  <a:spLocks noChangeAspect="1"/>
                </p:cNvSpPr>
                <p:nvPr/>
              </p:nvSpPr>
              <p:spPr>
                <a:xfrm>
                  <a:off x="1556360" y="2674801"/>
                  <a:ext cx="1703207" cy="1703207"/>
                </a:xfrm>
                <a:prstGeom prst="ellipse">
                  <a:avLst/>
                </a:prstGeom>
                <a:solidFill>
                  <a:srgbClr val="00188F"/>
                </a:solidFill>
                <a:ln w="9525" cap="flat" cmpd="sng" algn="ctr">
                  <a:solidFill>
                    <a:sysClr val="window" lastClr="FFFFFF"/>
                  </a:solidFill>
                  <a:prstDash val="solid"/>
                </a:ln>
                <a:effectLst/>
              </p:spPr>
              <p:txBody>
                <a:bodyPr rot="0" spcFirstLastPara="0" vertOverflow="overflow" horzOverflow="overflow" vert="horz" wrap="square" lIns="89616" tIns="44809" rIns="89616" bIns="44809" numCol="1" spcCol="0" rtlCol="0" fromWordArt="0" anchor="ctr" anchorCtr="0" forceAA="0" compatLnSpc="1">
                  <a:prstTxWarp prst="textNoShape">
                    <a:avLst/>
                  </a:prstTxWarp>
                  <a:noAutofit/>
                </a:bodyP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Segoe UI"/>
                    <a:ea typeface="+mn-ea"/>
                    <a:cs typeface="+mn-cs"/>
                  </a:endParaRPr>
                </a:p>
              </p:txBody>
            </p:sp>
            <p:sp>
              <p:nvSpPr>
                <p:cNvPr id="198" name="Isosceles Triangle 197"/>
                <p:cNvSpPr/>
                <p:nvPr/>
              </p:nvSpPr>
              <p:spPr>
                <a:xfrm rot="5400000">
                  <a:off x="2357684" y="2597984"/>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199" name="Isosceles Triangle 198"/>
                <p:cNvSpPr/>
                <p:nvPr/>
              </p:nvSpPr>
              <p:spPr>
                <a:xfrm rot="16200000" flipH="1">
                  <a:off x="2308957" y="4287279"/>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grpSp>
          <p:sp>
            <p:nvSpPr>
              <p:cNvPr id="178" name="Rectangle 25"/>
              <p:cNvSpPr/>
              <p:nvPr/>
            </p:nvSpPr>
            <p:spPr bwMode="auto">
              <a:xfrm>
                <a:off x="988809" y="3167526"/>
                <a:ext cx="315474" cy="218545"/>
              </a:xfrm>
              <a:custGeom>
                <a:avLst/>
                <a:gdLst/>
                <a:ahLst/>
                <a:cxnLst/>
                <a:rect l="l" t="t" r="r" b="b"/>
                <a:pathLst>
                  <a:path w="2953954" h="2046352">
                    <a:moveTo>
                      <a:pt x="2765016" y="1281519"/>
                    </a:moveTo>
                    <a:lnTo>
                      <a:pt x="2953954" y="1281519"/>
                    </a:lnTo>
                    <a:lnTo>
                      <a:pt x="2953954" y="2046352"/>
                    </a:lnTo>
                    <a:lnTo>
                      <a:pt x="2765016" y="2046352"/>
                    </a:lnTo>
                    <a:close/>
                    <a:moveTo>
                      <a:pt x="2620827" y="1281519"/>
                    </a:moveTo>
                    <a:lnTo>
                      <a:pt x="2712607" y="1281519"/>
                    </a:lnTo>
                    <a:lnTo>
                      <a:pt x="2712607" y="2046352"/>
                    </a:lnTo>
                    <a:lnTo>
                      <a:pt x="2620827" y="2046352"/>
                    </a:lnTo>
                    <a:close/>
                    <a:moveTo>
                      <a:pt x="2223114" y="1281519"/>
                    </a:moveTo>
                    <a:lnTo>
                      <a:pt x="2314894" y="1281519"/>
                    </a:lnTo>
                    <a:lnTo>
                      <a:pt x="2314894" y="2046352"/>
                    </a:lnTo>
                    <a:lnTo>
                      <a:pt x="2223114" y="2046352"/>
                    </a:lnTo>
                    <a:close/>
                    <a:moveTo>
                      <a:pt x="1923980" y="1281519"/>
                    </a:moveTo>
                    <a:lnTo>
                      <a:pt x="2015760" y="1281519"/>
                    </a:lnTo>
                    <a:lnTo>
                      <a:pt x="2015760" y="2046352"/>
                    </a:lnTo>
                    <a:lnTo>
                      <a:pt x="1923980" y="2046352"/>
                    </a:lnTo>
                    <a:close/>
                    <a:moveTo>
                      <a:pt x="1648639" y="1281519"/>
                    </a:moveTo>
                    <a:lnTo>
                      <a:pt x="1869590" y="1281519"/>
                    </a:lnTo>
                    <a:lnTo>
                      <a:pt x="1869590" y="2046352"/>
                    </a:lnTo>
                    <a:lnTo>
                      <a:pt x="1648639" y="2046352"/>
                    </a:lnTo>
                    <a:close/>
                    <a:moveTo>
                      <a:pt x="1531611" y="1281519"/>
                    </a:moveTo>
                    <a:lnTo>
                      <a:pt x="1621444" y="1281519"/>
                    </a:lnTo>
                    <a:lnTo>
                      <a:pt x="1621444" y="2046352"/>
                    </a:lnTo>
                    <a:lnTo>
                      <a:pt x="1531611" y="2046352"/>
                    </a:lnTo>
                    <a:close/>
                    <a:moveTo>
                      <a:pt x="0" y="0"/>
                    </a:moveTo>
                    <a:lnTo>
                      <a:pt x="2947156" y="0"/>
                    </a:lnTo>
                    <a:lnTo>
                      <a:pt x="2953954" y="363720"/>
                    </a:lnTo>
                    <a:lnTo>
                      <a:pt x="2648021" y="1009579"/>
                    </a:lnTo>
                    <a:lnTo>
                      <a:pt x="1407293" y="1009579"/>
                    </a:lnTo>
                    <a:lnTo>
                      <a:pt x="1233930" y="1346105"/>
                    </a:lnTo>
                    <a:lnTo>
                      <a:pt x="1094561" y="1305314"/>
                    </a:lnTo>
                    <a:lnTo>
                      <a:pt x="815822" y="2029356"/>
                    </a:lnTo>
                    <a:lnTo>
                      <a:pt x="370519" y="2046352"/>
                    </a:lnTo>
                    <a:lnTo>
                      <a:pt x="608467" y="1026575"/>
                    </a:lnTo>
                    <a:lnTo>
                      <a:pt x="0" y="1026575"/>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39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smtClean="0">
                  <a:ln>
                    <a:noFill/>
                  </a:ln>
                  <a:solidFill>
                    <a:prstClr val="white"/>
                  </a:solidFill>
                  <a:effectLst/>
                  <a:uLnTx/>
                  <a:uFillTx/>
                  <a:latin typeface="Segoe UI"/>
                  <a:ea typeface="Segoe UI" pitchFamily="34" charset="0"/>
                  <a:cs typeface="Segoe UI" pitchFamily="34" charset="0"/>
                </a:endParaRPr>
              </a:p>
            </p:txBody>
          </p:sp>
          <p:grpSp>
            <p:nvGrpSpPr>
              <p:cNvPr id="179" name="Group 178"/>
              <p:cNvGrpSpPr>
                <a:grpSpLocks noChangeAspect="1"/>
              </p:cNvGrpSpPr>
              <p:nvPr/>
            </p:nvGrpSpPr>
            <p:grpSpPr>
              <a:xfrm>
                <a:off x="2010708" y="2804789"/>
                <a:ext cx="320531" cy="228600"/>
                <a:chOff x="1919150" y="3044496"/>
                <a:chExt cx="666391" cy="475141"/>
              </a:xfrm>
              <a:solidFill>
                <a:sysClr val="window" lastClr="FFFFFF"/>
              </a:solidFill>
            </p:grpSpPr>
            <p:sp>
              <p:nvSpPr>
                <p:cNvPr id="194"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marL="0" marR="0" lvl="0" indent="0" algn="ctr" defTabSz="895866"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a:ln>
                      <a:noFill/>
                    </a:ln>
                    <a:solidFill>
                      <a:sysClr val="window" lastClr="FFFFFF"/>
                    </a:solidFill>
                    <a:effectLst/>
                    <a:uLnTx/>
                    <a:uFillTx/>
                    <a:latin typeface="Segoe"/>
                  </a:endParaRPr>
                </a:p>
              </p:txBody>
            </p:sp>
            <p:sp>
              <p:nvSpPr>
                <p:cNvPr id="195"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marL="0" marR="0" lvl="0" indent="0" algn="ctr" defTabSz="895866"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a:ln>
                      <a:noFill/>
                    </a:ln>
                    <a:solidFill>
                      <a:sysClr val="window" lastClr="FFFFFF"/>
                    </a:solidFill>
                    <a:effectLst/>
                    <a:uLnTx/>
                    <a:uFillTx/>
                    <a:latin typeface="Segoe"/>
                  </a:endParaRPr>
                </a:p>
              </p:txBody>
            </p:sp>
            <p:sp>
              <p:nvSpPr>
                <p:cNvPr id="196" name="Rectangle 195"/>
                <p:cNvSpPr/>
                <p:nvPr/>
              </p:nvSpPr>
              <p:spPr>
                <a:xfrm>
                  <a:off x="1919446" y="3492205"/>
                  <a:ext cx="665798" cy="27432"/>
                </a:xfrm>
                <a:prstGeom prst="rect">
                  <a:avLst/>
                </a:prstGeom>
                <a:grpFill/>
                <a:ln w="25400" cap="flat" cmpd="sng" algn="ctr">
                  <a:noFill/>
                  <a:prstDash val="solid"/>
                </a:ln>
                <a:effectLst/>
              </p:spPr>
              <p:txBody>
                <a:bodyPr rtlCol="0" anchor="ctr"/>
                <a:lstStyle/>
                <a:p>
                  <a:pPr marL="0" marR="0" lvl="0" indent="0" algn="ctr" defTabSz="895866"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a:ln>
                      <a:noFill/>
                    </a:ln>
                    <a:solidFill>
                      <a:sysClr val="window" lastClr="FFFFFF"/>
                    </a:solidFill>
                    <a:effectLst/>
                    <a:uLnTx/>
                    <a:uFillTx/>
                    <a:latin typeface="Segoe"/>
                  </a:endParaRPr>
                </a:p>
              </p:txBody>
            </p:sp>
          </p:grpSp>
          <p:sp>
            <p:nvSpPr>
              <p:cNvPr id="180" name="Freeform 239"/>
              <p:cNvSpPr>
                <a:spLocks noChangeAspect="1"/>
              </p:cNvSpPr>
              <p:nvPr/>
            </p:nvSpPr>
            <p:spPr bwMode="auto">
              <a:xfrm>
                <a:off x="1120741" y="2784934"/>
                <a:ext cx="215684" cy="268927"/>
              </a:xfrm>
              <a:custGeom>
                <a:avLst/>
                <a:gdLst/>
                <a:ahLst/>
                <a:cxnLst/>
                <a:rect l="l" t="t" r="r" b="b"/>
                <a:pathLst>
                  <a:path w="555609" h="711730">
                    <a:moveTo>
                      <a:pt x="11038" y="660302"/>
                    </a:moveTo>
                    <a:cubicBezTo>
                      <a:pt x="11053" y="660302"/>
                      <a:pt x="13887" y="660302"/>
                      <a:pt x="548250" y="660302"/>
                    </a:cubicBezTo>
                    <a:cubicBezTo>
                      <a:pt x="551930" y="660302"/>
                      <a:pt x="555609" y="663976"/>
                      <a:pt x="555609" y="671323"/>
                    </a:cubicBezTo>
                    <a:cubicBezTo>
                      <a:pt x="555609" y="671332"/>
                      <a:pt x="555609" y="671847"/>
                      <a:pt x="555609" y="704383"/>
                    </a:cubicBezTo>
                    <a:cubicBezTo>
                      <a:pt x="555609" y="708057"/>
                      <a:pt x="551930" y="711730"/>
                      <a:pt x="548250" y="711730"/>
                    </a:cubicBezTo>
                    <a:cubicBezTo>
                      <a:pt x="548235" y="711730"/>
                      <a:pt x="545395" y="711730"/>
                      <a:pt x="11038" y="711730"/>
                    </a:cubicBezTo>
                    <a:lnTo>
                      <a:pt x="0" y="704383"/>
                    </a:lnTo>
                    <a:cubicBezTo>
                      <a:pt x="0" y="704375"/>
                      <a:pt x="0" y="703860"/>
                      <a:pt x="0" y="671323"/>
                    </a:cubicBezTo>
                    <a:cubicBezTo>
                      <a:pt x="0" y="663976"/>
                      <a:pt x="3679" y="660302"/>
                      <a:pt x="11038" y="660302"/>
                    </a:cubicBezTo>
                    <a:close/>
                    <a:moveTo>
                      <a:pt x="176551" y="568466"/>
                    </a:moveTo>
                    <a:cubicBezTo>
                      <a:pt x="206005" y="583160"/>
                      <a:pt x="242823" y="590507"/>
                      <a:pt x="279641" y="590507"/>
                    </a:cubicBezTo>
                    <a:cubicBezTo>
                      <a:pt x="316459" y="590507"/>
                      <a:pt x="349595" y="583160"/>
                      <a:pt x="382732" y="568466"/>
                    </a:cubicBezTo>
                    <a:cubicBezTo>
                      <a:pt x="404822" y="601527"/>
                      <a:pt x="437959" y="627242"/>
                      <a:pt x="482140" y="649282"/>
                    </a:cubicBezTo>
                    <a:cubicBezTo>
                      <a:pt x="482124" y="649282"/>
                      <a:pt x="479561" y="649282"/>
                      <a:pt x="77142" y="649282"/>
                    </a:cubicBezTo>
                    <a:cubicBezTo>
                      <a:pt x="121323" y="627242"/>
                      <a:pt x="154460" y="601527"/>
                      <a:pt x="176551" y="568466"/>
                    </a:cubicBezTo>
                    <a:close/>
                    <a:moveTo>
                      <a:pt x="272261" y="221325"/>
                    </a:moveTo>
                    <a:lnTo>
                      <a:pt x="279642" y="221325"/>
                    </a:lnTo>
                    <a:cubicBezTo>
                      <a:pt x="334999" y="221325"/>
                      <a:pt x="379284" y="265615"/>
                      <a:pt x="379284" y="317285"/>
                    </a:cubicBezTo>
                    <a:cubicBezTo>
                      <a:pt x="379284" y="372647"/>
                      <a:pt x="334999" y="416936"/>
                      <a:pt x="279642" y="416936"/>
                    </a:cubicBezTo>
                    <a:cubicBezTo>
                      <a:pt x="224285" y="416936"/>
                      <a:pt x="179999" y="372647"/>
                      <a:pt x="179999" y="317285"/>
                    </a:cubicBezTo>
                    <a:cubicBezTo>
                      <a:pt x="179999" y="298831"/>
                      <a:pt x="187380" y="280378"/>
                      <a:pt x="194761" y="265615"/>
                    </a:cubicBezTo>
                    <a:cubicBezTo>
                      <a:pt x="194761" y="302522"/>
                      <a:pt x="220594" y="324667"/>
                      <a:pt x="250118" y="324667"/>
                    </a:cubicBezTo>
                    <a:cubicBezTo>
                      <a:pt x="279642" y="324667"/>
                      <a:pt x="305475" y="302522"/>
                      <a:pt x="305475" y="269305"/>
                    </a:cubicBezTo>
                    <a:cubicBezTo>
                      <a:pt x="305475" y="247161"/>
                      <a:pt x="290713" y="228707"/>
                      <a:pt x="272261" y="221325"/>
                    </a:cubicBezTo>
                    <a:close/>
                    <a:moveTo>
                      <a:pt x="277805" y="177015"/>
                    </a:moveTo>
                    <a:cubicBezTo>
                      <a:pt x="202284" y="177015"/>
                      <a:pt x="141063" y="238236"/>
                      <a:pt x="141063" y="313757"/>
                    </a:cubicBezTo>
                    <a:cubicBezTo>
                      <a:pt x="141063" y="389278"/>
                      <a:pt x="202284" y="450499"/>
                      <a:pt x="277805" y="450499"/>
                    </a:cubicBezTo>
                    <a:cubicBezTo>
                      <a:pt x="353326" y="450499"/>
                      <a:pt x="414547" y="389278"/>
                      <a:pt x="414547" y="313757"/>
                    </a:cubicBezTo>
                    <a:cubicBezTo>
                      <a:pt x="414547" y="238236"/>
                      <a:pt x="353326" y="177015"/>
                      <a:pt x="277805" y="177015"/>
                    </a:cubicBezTo>
                    <a:close/>
                    <a:moveTo>
                      <a:pt x="277805" y="67313"/>
                    </a:moveTo>
                    <a:cubicBezTo>
                      <a:pt x="413912" y="67313"/>
                      <a:pt x="524249" y="177650"/>
                      <a:pt x="524249" y="313757"/>
                    </a:cubicBezTo>
                    <a:cubicBezTo>
                      <a:pt x="524249" y="449864"/>
                      <a:pt x="413912" y="560201"/>
                      <a:pt x="277805" y="560201"/>
                    </a:cubicBezTo>
                    <a:cubicBezTo>
                      <a:pt x="141698" y="560201"/>
                      <a:pt x="31361" y="449864"/>
                      <a:pt x="31361" y="313757"/>
                    </a:cubicBezTo>
                    <a:cubicBezTo>
                      <a:pt x="31361" y="177650"/>
                      <a:pt x="141698" y="67313"/>
                      <a:pt x="277805" y="67313"/>
                    </a:cubicBezTo>
                    <a:close/>
                    <a:moveTo>
                      <a:pt x="279641" y="0"/>
                    </a:moveTo>
                    <a:cubicBezTo>
                      <a:pt x="338653" y="0"/>
                      <a:pt x="375536" y="29388"/>
                      <a:pt x="379224" y="29388"/>
                    </a:cubicBezTo>
                    <a:lnTo>
                      <a:pt x="382912" y="36735"/>
                    </a:lnTo>
                    <a:cubicBezTo>
                      <a:pt x="382917" y="36751"/>
                      <a:pt x="383137" y="37482"/>
                      <a:pt x="393977" y="73469"/>
                    </a:cubicBezTo>
                    <a:cubicBezTo>
                      <a:pt x="357095" y="55102"/>
                      <a:pt x="320212" y="47755"/>
                      <a:pt x="279641" y="47755"/>
                    </a:cubicBezTo>
                    <a:cubicBezTo>
                      <a:pt x="239070" y="47755"/>
                      <a:pt x="198500" y="55102"/>
                      <a:pt x="165305" y="73469"/>
                    </a:cubicBezTo>
                    <a:cubicBezTo>
                      <a:pt x="165310" y="73454"/>
                      <a:pt x="165529" y="72727"/>
                      <a:pt x="176370" y="36735"/>
                    </a:cubicBezTo>
                    <a:lnTo>
                      <a:pt x="180058" y="29388"/>
                    </a:lnTo>
                    <a:cubicBezTo>
                      <a:pt x="183747" y="29388"/>
                      <a:pt x="220629" y="0"/>
                      <a:pt x="279641" y="0"/>
                    </a:cubicBezTo>
                    <a:close/>
                  </a:path>
                </a:pathLst>
              </a:custGeom>
              <a:solidFill>
                <a:sysClr val="window" lastClr="FFFFFF"/>
              </a:solidFill>
              <a:ln>
                <a:noFill/>
              </a:ln>
              <a:extLst/>
            </p:spPr>
            <p:txBody>
              <a:bodyPr vert="horz" wrap="square" lIns="89616" tIns="44809" rIns="89616" bIns="44809" numCol="1" anchor="t" anchorCtr="0" compatLnSpc="1">
                <a:prstTxWarp prst="textNoShape">
                  <a:avLst/>
                </a:prstTxWarp>
              </a:bodyPr>
              <a:lstStyle/>
              <a:p>
                <a:pPr marL="0" marR="0" lvl="0" indent="0" algn="ctr" defTabSz="895866"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D8CC"/>
                  </a:solidFill>
                  <a:effectLst/>
                  <a:uLnTx/>
                  <a:uFillTx/>
                </a:endParaRPr>
              </a:p>
            </p:txBody>
          </p:sp>
          <p:sp>
            <p:nvSpPr>
              <p:cNvPr id="181" name="Rounded Rectangle 89"/>
              <p:cNvSpPr>
                <a:spLocks noChangeAspect="1"/>
              </p:cNvSpPr>
              <p:nvPr/>
            </p:nvSpPr>
            <p:spPr bwMode="auto">
              <a:xfrm rot="16200000">
                <a:off x="1507014" y="2539524"/>
                <a:ext cx="316142" cy="448212"/>
              </a:xfrm>
              <a:custGeom>
                <a:avLst/>
                <a:gdLst/>
                <a:ahLst/>
                <a:cxnLst/>
                <a:rect l="l" t="t" r="r" b="b"/>
                <a:pathLst>
                  <a:path w="2183176" h="3096025">
                    <a:moveTo>
                      <a:pt x="467239" y="1270400"/>
                    </a:moveTo>
                    <a:lnTo>
                      <a:pt x="467239" y="3096025"/>
                    </a:lnTo>
                    <a:lnTo>
                      <a:pt x="37847" y="3096025"/>
                    </a:lnTo>
                    <a:lnTo>
                      <a:pt x="37847" y="1270400"/>
                    </a:lnTo>
                    <a:close/>
                    <a:moveTo>
                      <a:pt x="756443" y="1270400"/>
                    </a:moveTo>
                    <a:lnTo>
                      <a:pt x="754715" y="2850494"/>
                    </a:lnTo>
                    <a:lnTo>
                      <a:pt x="521043" y="3096025"/>
                    </a:lnTo>
                    <a:lnTo>
                      <a:pt x="521043" y="1270400"/>
                    </a:lnTo>
                    <a:close/>
                    <a:moveTo>
                      <a:pt x="1227004" y="1270399"/>
                    </a:moveTo>
                    <a:lnTo>
                      <a:pt x="1227004" y="2846970"/>
                    </a:lnTo>
                    <a:lnTo>
                      <a:pt x="797612" y="2846970"/>
                    </a:lnTo>
                    <a:lnTo>
                      <a:pt x="797612" y="1270399"/>
                    </a:lnTo>
                    <a:close/>
                    <a:moveTo>
                      <a:pt x="1346183" y="230719"/>
                    </a:moveTo>
                    <a:lnTo>
                      <a:pt x="908049" y="230719"/>
                    </a:lnTo>
                    <a:lnTo>
                      <a:pt x="908049" y="991315"/>
                    </a:lnTo>
                    <a:lnTo>
                      <a:pt x="1346183" y="991315"/>
                    </a:lnTo>
                    <a:close/>
                    <a:moveTo>
                      <a:pt x="1512886" y="75485"/>
                    </a:moveTo>
                    <a:lnTo>
                      <a:pt x="1512886" y="1146548"/>
                    </a:lnTo>
                    <a:cubicBezTo>
                      <a:pt x="1512886" y="1188237"/>
                      <a:pt x="1479090" y="1222033"/>
                      <a:pt x="1437401" y="1222033"/>
                    </a:cubicBezTo>
                    <a:lnTo>
                      <a:pt x="75485" y="1222033"/>
                    </a:lnTo>
                    <a:cubicBezTo>
                      <a:pt x="33796" y="1222033"/>
                      <a:pt x="0" y="1188237"/>
                      <a:pt x="0" y="1146548"/>
                    </a:cubicBezTo>
                    <a:lnTo>
                      <a:pt x="0" y="75485"/>
                    </a:lnTo>
                    <a:cubicBezTo>
                      <a:pt x="0" y="33796"/>
                      <a:pt x="33796" y="0"/>
                      <a:pt x="75485" y="0"/>
                    </a:cubicBezTo>
                    <a:lnTo>
                      <a:pt x="1437401" y="0"/>
                    </a:lnTo>
                    <a:cubicBezTo>
                      <a:pt x="1479090" y="0"/>
                      <a:pt x="1512886" y="33796"/>
                      <a:pt x="1512886" y="75485"/>
                    </a:cubicBezTo>
                    <a:close/>
                    <a:moveTo>
                      <a:pt x="2030139" y="955484"/>
                    </a:moveTo>
                    <a:cubicBezTo>
                      <a:pt x="2030139" y="946936"/>
                      <a:pt x="2024904" y="940007"/>
                      <a:pt x="2018445" y="940007"/>
                    </a:cubicBezTo>
                    <a:lnTo>
                      <a:pt x="1963031" y="940007"/>
                    </a:lnTo>
                    <a:cubicBezTo>
                      <a:pt x="1956572" y="940007"/>
                      <a:pt x="1951337" y="946936"/>
                      <a:pt x="1951337" y="955484"/>
                    </a:cubicBezTo>
                    <a:cubicBezTo>
                      <a:pt x="1951337" y="964031"/>
                      <a:pt x="1956572" y="970961"/>
                      <a:pt x="1963031" y="970961"/>
                    </a:cubicBezTo>
                    <a:lnTo>
                      <a:pt x="2018445" y="970961"/>
                    </a:lnTo>
                    <a:cubicBezTo>
                      <a:pt x="2024903" y="970961"/>
                      <a:pt x="2030139" y="964032"/>
                      <a:pt x="2030139" y="955484"/>
                    </a:cubicBezTo>
                    <a:close/>
                    <a:moveTo>
                      <a:pt x="2065118" y="955484"/>
                    </a:moveTo>
                    <a:cubicBezTo>
                      <a:pt x="2065118" y="946936"/>
                      <a:pt x="2059882" y="940007"/>
                      <a:pt x="2053424" y="940007"/>
                    </a:cubicBezTo>
                    <a:lnTo>
                      <a:pt x="2051148" y="940007"/>
                    </a:lnTo>
                    <a:cubicBezTo>
                      <a:pt x="2044690" y="940007"/>
                      <a:pt x="2039454" y="946936"/>
                      <a:pt x="2039454" y="955484"/>
                    </a:cubicBezTo>
                    <a:cubicBezTo>
                      <a:pt x="2039454" y="964031"/>
                      <a:pt x="2044690" y="970961"/>
                      <a:pt x="2051148" y="970961"/>
                    </a:cubicBezTo>
                    <a:lnTo>
                      <a:pt x="2053424" y="970961"/>
                    </a:lnTo>
                    <a:cubicBezTo>
                      <a:pt x="2059882" y="970961"/>
                      <a:pt x="2065118" y="964032"/>
                      <a:pt x="2065118" y="955484"/>
                    </a:cubicBezTo>
                    <a:close/>
                    <a:moveTo>
                      <a:pt x="2099906" y="955484"/>
                    </a:moveTo>
                    <a:cubicBezTo>
                      <a:pt x="2099906" y="946936"/>
                      <a:pt x="2094670" y="940007"/>
                      <a:pt x="2088211" y="940007"/>
                    </a:cubicBezTo>
                    <a:lnTo>
                      <a:pt x="2086127" y="940007"/>
                    </a:lnTo>
                    <a:cubicBezTo>
                      <a:pt x="2079669" y="940007"/>
                      <a:pt x="2074433" y="946936"/>
                      <a:pt x="2074433" y="955484"/>
                    </a:cubicBezTo>
                    <a:cubicBezTo>
                      <a:pt x="2074433" y="964031"/>
                      <a:pt x="2079669" y="970961"/>
                      <a:pt x="2086127" y="970961"/>
                    </a:cubicBezTo>
                    <a:lnTo>
                      <a:pt x="2088211" y="970961"/>
                    </a:lnTo>
                    <a:cubicBezTo>
                      <a:pt x="2094670" y="970961"/>
                      <a:pt x="2099905" y="964032"/>
                      <a:pt x="2099905" y="955484"/>
                    </a:cubicBezTo>
                    <a:close/>
                    <a:moveTo>
                      <a:pt x="2133036" y="272496"/>
                    </a:moveTo>
                    <a:lnTo>
                      <a:pt x="1686532" y="272496"/>
                    </a:lnTo>
                    <a:lnTo>
                      <a:pt x="1686532" y="902132"/>
                    </a:lnTo>
                    <a:lnTo>
                      <a:pt x="2133036" y="902132"/>
                    </a:lnTo>
                    <a:close/>
                    <a:moveTo>
                      <a:pt x="2183176" y="236015"/>
                    </a:moveTo>
                    <a:lnTo>
                      <a:pt x="2183176" y="986017"/>
                    </a:lnTo>
                    <a:cubicBezTo>
                      <a:pt x="2183176" y="1002511"/>
                      <a:pt x="2173073" y="1015882"/>
                      <a:pt x="2160610" y="1015882"/>
                    </a:cubicBezTo>
                    <a:lnTo>
                      <a:pt x="1658958" y="1015882"/>
                    </a:lnTo>
                    <a:cubicBezTo>
                      <a:pt x="1646495" y="1015882"/>
                      <a:pt x="1636392" y="1002511"/>
                      <a:pt x="1636392" y="986017"/>
                    </a:cubicBezTo>
                    <a:lnTo>
                      <a:pt x="1636392" y="236015"/>
                    </a:lnTo>
                    <a:cubicBezTo>
                      <a:pt x="1636392" y="219520"/>
                      <a:pt x="1646495" y="206149"/>
                      <a:pt x="1658958" y="206149"/>
                    </a:cubicBezTo>
                    <a:lnTo>
                      <a:pt x="2160610" y="206149"/>
                    </a:lnTo>
                    <a:cubicBezTo>
                      <a:pt x="2173073" y="206149"/>
                      <a:pt x="2183176" y="219520"/>
                      <a:pt x="2183176" y="236015"/>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horz" wrap="square" lIns="89616" tIns="44809" rIns="44809" bIns="89616" numCol="1" spcCol="0" rtlCol="0" fromWordArt="0" anchor="b" anchorCtr="0" forceAA="0" compatLnSpc="1">
                <a:prstTxWarp prst="textNoShape">
                  <a:avLst/>
                </a:prstTxWarp>
                <a:noAutofit/>
              </a:bodyPr>
              <a:lstStyle>
                <a:defPPr>
                  <a:defRPr lang="en-US"/>
                </a:defPPr>
                <a:lvl1pPr marL="0" algn="l" defTabSz="686047" rtl="0" eaLnBrk="1" latinLnBrk="0" hangingPunct="1">
                  <a:defRPr sz="1400" kern="1200">
                    <a:solidFill>
                      <a:schemeClr val="lt1"/>
                    </a:solidFill>
                    <a:latin typeface="+mn-lt"/>
                    <a:ea typeface="+mn-ea"/>
                    <a:cs typeface="+mn-cs"/>
                  </a:defRPr>
                </a:lvl1pPr>
                <a:lvl2pPr marL="343024" algn="l" defTabSz="686047" rtl="0" eaLnBrk="1" latinLnBrk="0" hangingPunct="1">
                  <a:defRPr sz="1400" kern="1200">
                    <a:solidFill>
                      <a:schemeClr val="lt1"/>
                    </a:solidFill>
                    <a:latin typeface="+mn-lt"/>
                    <a:ea typeface="+mn-ea"/>
                    <a:cs typeface="+mn-cs"/>
                  </a:defRPr>
                </a:lvl2pPr>
                <a:lvl3pPr marL="686047" algn="l" defTabSz="686047" rtl="0" eaLnBrk="1" latinLnBrk="0" hangingPunct="1">
                  <a:defRPr sz="1400" kern="1200">
                    <a:solidFill>
                      <a:schemeClr val="lt1"/>
                    </a:solidFill>
                    <a:latin typeface="+mn-lt"/>
                    <a:ea typeface="+mn-ea"/>
                    <a:cs typeface="+mn-cs"/>
                  </a:defRPr>
                </a:lvl3pPr>
                <a:lvl4pPr marL="1029070" algn="l" defTabSz="686047" rtl="0" eaLnBrk="1" latinLnBrk="0" hangingPunct="1">
                  <a:defRPr sz="1400" kern="1200">
                    <a:solidFill>
                      <a:schemeClr val="lt1"/>
                    </a:solidFill>
                    <a:latin typeface="+mn-lt"/>
                    <a:ea typeface="+mn-ea"/>
                    <a:cs typeface="+mn-cs"/>
                  </a:defRPr>
                </a:lvl4pPr>
                <a:lvl5pPr marL="1372094" algn="l" defTabSz="686047" rtl="0" eaLnBrk="1" latinLnBrk="0" hangingPunct="1">
                  <a:defRPr sz="1400" kern="1200">
                    <a:solidFill>
                      <a:schemeClr val="lt1"/>
                    </a:solidFill>
                    <a:latin typeface="+mn-lt"/>
                    <a:ea typeface="+mn-ea"/>
                    <a:cs typeface="+mn-cs"/>
                  </a:defRPr>
                </a:lvl5pPr>
                <a:lvl6pPr marL="1715118" algn="l" defTabSz="686047" rtl="0" eaLnBrk="1" latinLnBrk="0" hangingPunct="1">
                  <a:defRPr sz="1400" kern="1200">
                    <a:solidFill>
                      <a:schemeClr val="lt1"/>
                    </a:solidFill>
                    <a:latin typeface="+mn-lt"/>
                    <a:ea typeface="+mn-ea"/>
                    <a:cs typeface="+mn-cs"/>
                  </a:defRPr>
                </a:lvl6pPr>
                <a:lvl7pPr marL="2058140" algn="l" defTabSz="686047" rtl="0" eaLnBrk="1" latinLnBrk="0" hangingPunct="1">
                  <a:defRPr sz="1400" kern="1200">
                    <a:solidFill>
                      <a:schemeClr val="lt1"/>
                    </a:solidFill>
                    <a:latin typeface="+mn-lt"/>
                    <a:ea typeface="+mn-ea"/>
                    <a:cs typeface="+mn-cs"/>
                  </a:defRPr>
                </a:lvl7pPr>
                <a:lvl8pPr marL="2401164" algn="l" defTabSz="686047" rtl="0" eaLnBrk="1" latinLnBrk="0" hangingPunct="1">
                  <a:defRPr sz="1400" kern="1200">
                    <a:solidFill>
                      <a:schemeClr val="lt1"/>
                    </a:solidFill>
                    <a:latin typeface="+mn-lt"/>
                    <a:ea typeface="+mn-ea"/>
                    <a:cs typeface="+mn-cs"/>
                  </a:defRPr>
                </a:lvl8pPr>
                <a:lvl9pPr marL="2744188" algn="l" defTabSz="686047" rtl="0" eaLnBrk="1" latinLnBrk="0" hangingPunct="1">
                  <a:defRPr sz="1400" kern="1200">
                    <a:solidFill>
                      <a:schemeClr val="lt1"/>
                    </a:solidFill>
                    <a:latin typeface="+mn-lt"/>
                    <a:ea typeface="+mn-ea"/>
                    <a:cs typeface="+mn-cs"/>
                  </a:defRPr>
                </a:lvl9pPr>
              </a:lstStyle>
              <a:p>
                <a:pPr marL="0" marR="0" lvl="0" indent="0" algn="ctr" defTabSz="671684"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2" name="Rounded Rectangle 4"/>
              <p:cNvSpPr>
                <a:spLocks noChangeAspect="1"/>
              </p:cNvSpPr>
              <p:nvPr/>
            </p:nvSpPr>
            <p:spPr bwMode="auto">
              <a:xfrm>
                <a:off x="1390234" y="3700127"/>
                <a:ext cx="189592" cy="358570"/>
              </a:xfrm>
              <a:custGeom>
                <a:avLst/>
                <a:gdLst/>
                <a:ahLst/>
                <a:cxnLst/>
                <a:rect l="l" t="t" r="r" b="b"/>
                <a:pathLst>
                  <a:path w="985568" h="1863954">
                    <a:moveTo>
                      <a:pt x="36891" y="1642610"/>
                    </a:moveTo>
                    <a:lnTo>
                      <a:pt x="92599" y="1642610"/>
                    </a:lnTo>
                    <a:lnTo>
                      <a:pt x="92599" y="1768745"/>
                    </a:lnTo>
                    <a:lnTo>
                      <a:pt x="893493" y="1768745"/>
                    </a:lnTo>
                    <a:lnTo>
                      <a:pt x="893493" y="1642610"/>
                    </a:lnTo>
                    <a:lnTo>
                      <a:pt x="948677" y="1642610"/>
                    </a:lnTo>
                    <a:cubicBezTo>
                      <a:pt x="969051" y="1642610"/>
                      <a:pt x="985568" y="1659127"/>
                      <a:pt x="985568" y="1679501"/>
                    </a:cubicBezTo>
                    <a:lnTo>
                      <a:pt x="985568" y="1827063"/>
                    </a:lnTo>
                    <a:cubicBezTo>
                      <a:pt x="985568" y="1847437"/>
                      <a:pt x="969051" y="1863954"/>
                      <a:pt x="948677" y="1863954"/>
                    </a:cubicBezTo>
                    <a:lnTo>
                      <a:pt x="36891" y="1863954"/>
                    </a:lnTo>
                    <a:cubicBezTo>
                      <a:pt x="16517" y="1863954"/>
                      <a:pt x="0" y="1847437"/>
                      <a:pt x="0" y="1827063"/>
                    </a:cubicBezTo>
                    <a:lnTo>
                      <a:pt x="0" y="1679501"/>
                    </a:lnTo>
                    <a:cubicBezTo>
                      <a:pt x="0" y="1659127"/>
                      <a:pt x="16517" y="1642610"/>
                      <a:pt x="36891" y="1642610"/>
                    </a:cubicBezTo>
                    <a:close/>
                    <a:moveTo>
                      <a:pt x="779514" y="719478"/>
                    </a:moveTo>
                    <a:cubicBezTo>
                      <a:pt x="766736" y="719478"/>
                      <a:pt x="756377" y="729837"/>
                      <a:pt x="756377" y="742615"/>
                    </a:cubicBezTo>
                    <a:cubicBezTo>
                      <a:pt x="756377" y="755393"/>
                      <a:pt x="766736" y="765752"/>
                      <a:pt x="779514" y="765752"/>
                    </a:cubicBezTo>
                    <a:cubicBezTo>
                      <a:pt x="792292" y="765752"/>
                      <a:pt x="802651" y="755393"/>
                      <a:pt x="802651" y="742615"/>
                    </a:cubicBezTo>
                    <a:cubicBezTo>
                      <a:pt x="802651" y="729837"/>
                      <a:pt x="792292" y="719478"/>
                      <a:pt x="779514" y="719478"/>
                    </a:cubicBezTo>
                    <a:close/>
                    <a:moveTo>
                      <a:pt x="707619" y="719478"/>
                    </a:moveTo>
                    <a:cubicBezTo>
                      <a:pt x="694841" y="719478"/>
                      <a:pt x="684482" y="729837"/>
                      <a:pt x="684482" y="742615"/>
                    </a:cubicBezTo>
                    <a:cubicBezTo>
                      <a:pt x="684482" y="755393"/>
                      <a:pt x="694841" y="765752"/>
                      <a:pt x="707619" y="765752"/>
                    </a:cubicBezTo>
                    <a:cubicBezTo>
                      <a:pt x="720397" y="765752"/>
                      <a:pt x="730756" y="755393"/>
                      <a:pt x="730756" y="742615"/>
                    </a:cubicBezTo>
                    <a:cubicBezTo>
                      <a:pt x="730756" y="729837"/>
                      <a:pt x="720397" y="719478"/>
                      <a:pt x="707619" y="719478"/>
                    </a:cubicBezTo>
                    <a:close/>
                    <a:moveTo>
                      <a:pt x="374779" y="710591"/>
                    </a:moveTo>
                    <a:lnTo>
                      <a:pt x="374779" y="774637"/>
                    </a:lnTo>
                    <a:lnTo>
                      <a:pt x="432929" y="774637"/>
                    </a:lnTo>
                    <a:cubicBezTo>
                      <a:pt x="445863" y="774637"/>
                      <a:pt x="456348" y="764152"/>
                      <a:pt x="456348" y="751219"/>
                    </a:cubicBezTo>
                    <a:lnTo>
                      <a:pt x="456348" y="734009"/>
                    </a:lnTo>
                    <a:cubicBezTo>
                      <a:pt x="456348" y="721076"/>
                      <a:pt x="445863" y="710591"/>
                      <a:pt x="432929" y="710591"/>
                    </a:cubicBezTo>
                    <a:close/>
                    <a:moveTo>
                      <a:pt x="274277" y="710591"/>
                    </a:moveTo>
                    <a:lnTo>
                      <a:pt x="274277" y="774637"/>
                    </a:lnTo>
                    <a:lnTo>
                      <a:pt x="355845" y="774637"/>
                    </a:lnTo>
                    <a:lnTo>
                      <a:pt x="355845" y="710591"/>
                    </a:lnTo>
                    <a:close/>
                    <a:moveTo>
                      <a:pt x="197192" y="710591"/>
                    </a:moveTo>
                    <a:cubicBezTo>
                      <a:pt x="184259" y="710591"/>
                      <a:pt x="173774" y="721076"/>
                      <a:pt x="173774" y="734009"/>
                    </a:cubicBezTo>
                    <a:lnTo>
                      <a:pt x="173774" y="751219"/>
                    </a:lnTo>
                    <a:cubicBezTo>
                      <a:pt x="173774" y="764152"/>
                      <a:pt x="184259" y="774637"/>
                      <a:pt x="197192" y="774637"/>
                    </a:cubicBezTo>
                    <a:lnTo>
                      <a:pt x="255342" y="774637"/>
                    </a:lnTo>
                    <a:lnTo>
                      <a:pt x="255342" y="710591"/>
                    </a:lnTo>
                    <a:close/>
                    <a:moveTo>
                      <a:pt x="178768" y="164337"/>
                    </a:moveTo>
                    <a:lnTo>
                      <a:pt x="178768" y="633303"/>
                    </a:lnTo>
                    <a:lnTo>
                      <a:pt x="807324" y="633303"/>
                    </a:lnTo>
                    <a:lnTo>
                      <a:pt x="807324" y="164337"/>
                    </a:lnTo>
                    <a:close/>
                    <a:moveTo>
                      <a:pt x="114741" y="0"/>
                    </a:moveTo>
                    <a:lnTo>
                      <a:pt x="871352" y="0"/>
                    </a:lnTo>
                    <a:lnTo>
                      <a:pt x="871352" y="1738511"/>
                    </a:lnTo>
                    <a:lnTo>
                      <a:pt x="114741" y="1738511"/>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70896" tIns="35447" rIns="35447" bIns="70896" numCol="1" spcCol="0" rtlCol="0" fromWordArt="0" anchor="b" anchorCtr="0" forceAA="0" compatLnSpc="1">
                <a:prstTxWarp prst="textNoShape">
                  <a:avLst/>
                </a:prstTxWarp>
                <a:noAutofit/>
              </a:bodyPr>
              <a:lstStyle/>
              <a:p>
                <a:pPr marL="0" marR="0" lvl="0" indent="0" algn="ctr" defTabSz="708545" eaLnBrk="1" fontAlgn="base" latinLnBrk="0" hangingPunct="1">
                  <a:lnSpc>
                    <a:spcPct val="100000"/>
                  </a:lnSpc>
                  <a:spcBef>
                    <a:spcPct val="0"/>
                  </a:spcBef>
                  <a:spcAft>
                    <a:spcPct val="0"/>
                  </a:spcAft>
                  <a:buClrTx/>
                  <a:buSzTx/>
                  <a:buFontTx/>
                  <a:buNone/>
                  <a:tabLst/>
                  <a:defRPr/>
                </a:pPr>
                <a:endParaRPr kumimoji="0" lang="en-US" sz="1499" b="0" i="0" u="none" strike="noStrike" kern="0" cap="none" spc="-38"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3" name="Rectangle 62"/>
              <p:cNvSpPr>
                <a:spLocks noChangeAspect="1"/>
              </p:cNvSpPr>
              <p:nvPr/>
            </p:nvSpPr>
            <p:spPr bwMode="auto">
              <a:xfrm rot="5400000">
                <a:off x="1076474" y="3422324"/>
                <a:ext cx="292479" cy="358570"/>
              </a:xfrm>
              <a:custGeom>
                <a:avLst/>
                <a:gdLst/>
                <a:ahLst/>
                <a:cxnLst/>
                <a:rect l="l" t="t" r="r" b="b"/>
                <a:pathLst>
                  <a:path w="3724643" h="4565093">
                    <a:moveTo>
                      <a:pt x="0" y="2230591"/>
                    </a:moveTo>
                    <a:lnTo>
                      <a:pt x="0" y="1130354"/>
                    </a:lnTo>
                    <a:lnTo>
                      <a:pt x="666553" y="1130354"/>
                    </a:lnTo>
                    <a:lnTo>
                      <a:pt x="666553" y="1483621"/>
                    </a:lnTo>
                    <a:lnTo>
                      <a:pt x="1018801" y="1468217"/>
                    </a:lnTo>
                    <a:lnTo>
                      <a:pt x="586117" y="614872"/>
                    </a:lnTo>
                    <a:lnTo>
                      <a:pt x="1798773" y="0"/>
                    </a:lnTo>
                    <a:lnTo>
                      <a:pt x="3266024" y="2893728"/>
                    </a:lnTo>
                    <a:lnTo>
                      <a:pt x="2870465" y="3094294"/>
                    </a:lnTo>
                    <a:lnTo>
                      <a:pt x="2967871" y="3286398"/>
                    </a:lnTo>
                    <a:lnTo>
                      <a:pt x="3254805" y="3140909"/>
                    </a:lnTo>
                    <a:lnTo>
                      <a:pt x="3724643" y="4067529"/>
                    </a:lnTo>
                    <a:lnTo>
                      <a:pt x="2743342" y="4565093"/>
                    </a:lnTo>
                    <a:lnTo>
                      <a:pt x="2273504" y="3638473"/>
                    </a:lnTo>
                    <a:lnTo>
                      <a:pt x="2583523" y="3481279"/>
                    </a:lnTo>
                    <a:lnTo>
                      <a:pt x="2486118" y="3289175"/>
                    </a:lnTo>
                    <a:lnTo>
                      <a:pt x="2053368" y="3508599"/>
                    </a:lnTo>
                    <a:lnTo>
                      <a:pt x="1232767" y="1890202"/>
                    </a:lnTo>
                    <a:lnTo>
                      <a:pt x="666553" y="1914964"/>
                    </a:lnTo>
                    <a:lnTo>
                      <a:pt x="666553" y="2230591"/>
                    </a:ln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83414" tIns="41706" rIns="41706" bIns="83414" numCol="1" spcCol="0" rtlCol="0" fromWordArt="0" anchor="b" anchorCtr="0" forceAA="0" compatLnSpc="1">
                <a:prstTxWarp prst="textNoShape">
                  <a:avLst/>
                </a:prstTxWarp>
                <a:noAutofit/>
              </a:bodyPr>
              <a:lstStyle/>
              <a:p>
                <a:pPr marL="0" marR="0" lvl="0" indent="0" algn="ctr" defTabSz="833682" eaLnBrk="1" fontAlgn="base" latinLnBrk="0" hangingPunct="1">
                  <a:lnSpc>
                    <a:spcPct val="100000"/>
                  </a:lnSpc>
                  <a:spcBef>
                    <a:spcPct val="0"/>
                  </a:spcBef>
                  <a:spcAft>
                    <a:spcPct val="0"/>
                  </a:spcAft>
                  <a:buClrTx/>
                  <a:buSzTx/>
                  <a:buFontTx/>
                  <a:buNone/>
                  <a:tabLst/>
                  <a:defRPr/>
                </a:pPr>
                <a:endParaRPr kumimoji="0" lang="en-US" sz="1599" b="0" i="0" u="none" strike="noStrike" kern="0" cap="none" spc="-46"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4" name="health 2"/>
              <p:cNvSpPr>
                <a:spLocks noChangeAspect="1"/>
              </p:cNvSpPr>
              <p:nvPr/>
            </p:nvSpPr>
            <p:spPr bwMode="auto">
              <a:xfrm>
                <a:off x="2002044" y="3522142"/>
                <a:ext cx="433117" cy="268927"/>
              </a:xfrm>
              <a:custGeom>
                <a:avLst/>
                <a:gdLst/>
                <a:ahLst/>
                <a:cxnLst/>
                <a:rect l="l" t="t" r="r" b="b"/>
                <a:pathLst>
                  <a:path w="4203700" h="2610803">
                    <a:moveTo>
                      <a:pt x="2491581" y="932635"/>
                    </a:moveTo>
                    <a:lnTo>
                      <a:pt x="3355975" y="932635"/>
                    </a:lnTo>
                    <a:cubicBezTo>
                      <a:pt x="3634582" y="947716"/>
                      <a:pt x="3829843" y="1131866"/>
                      <a:pt x="3863181" y="1242197"/>
                    </a:cubicBezTo>
                    <a:lnTo>
                      <a:pt x="1996281" y="1242197"/>
                    </a:lnTo>
                    <a:cubicBezTo>
                      <a:pt x="1954212" y="1129485"/>
                      <a:pt x="2235993" y="921522"/>
                      <a:pt x="2491581" y="932635"/>
                    </a:cubicBezTo>
                    <a:close/>
                    <a:moveTo>
                      <a:pt x="1715294" y="801666"/>
                    </a:moveTo>
                    <a:cubicBezTo>
                      <a:pt x="1834971" y="801666"/>
                      <a:pt x="1931988" y="898683"/>
                      <a:pt x="1931988" y="1018360"/>
                    </a:cubicBezTo>
                    <a:cubicBezTo>
                      <a:pt x="1931988" y="1138037"/>
                      <a:pt x="1834971" y="1235054"/>
                      <a:pt x="1715294" y="1235054"/>
                    </a:cubicBezTo>
                    <a:cubicBezTo>
                      <a:pt x="1595617" y="1235054"/>
                      <a:pt x="1498600" y="1138037"/>
                      <a:pt x="1498600" y="1018360"/>
                    </a:cubicBezTo>
                    <a:cubicBezTo>
                      <a:pt x="1498600" y="898683"/>
                      <a:pt x="1595617" y="801666"/>
                      <a:pt x="1715294" y="801666"/>
                    </a:cubicBezTo>
                    <a:close/>
                    <a:moveTo>
                      <a:pt x="1919287" y="0"/>
                    </a:moveTo>
                    <a:cubicBezTo>
                      <a:pt x="2448028" y="0"/>
                      <a:pt x="2898259" y="336140"/>
                      <a:pt x="3066567" y="806877"/>
                    </a:cubicBezTo>
                    <a:lnTo>
                      <a:pt x="2520890" y="806877"/>
                    </a:lnTo>
                    <a:cubicBezTo>
                      <a:pt x="2388025" y="637288"/>
                      <a:pt x="2180846" y="530203"/>
                      <a:pt x="1948656" y="530203"/>
                    </a:cubicBezTo>
                    <a:cubicBezTo>
                      <a:pt x="1540528" y="530203"/>
                      <a:pt x="1209675" y="861056"/>
                      <a:pt x="1209675" y="1269184"/>
                    </a:cubicBezTo>
                    <a:cubicBezTo>
                      <a:pt x="1209675" y="1295733"/>
                      <a:pt x="1211075" y="1321956"/>
                      <a:pt x="1213952" y="1347766"/>
                    </a:cubicBezTo>
                    <a:lnTo>
                      <a:pt x="4203700" y="1347766"/>
                    </a:lnTo>
                    <a:lnTo>
                      <a:pt x="4203700" y="1622086"/>
                    </a:lnTo>
                    <a:lnTo>
                      <a:pt x="1303168" y="1622086"/>
                    </a:lnTo>
                    <a:cubicBezTo>
                      <a:pt x="1425647" y="1852836"/>
                      <a:pt x="1669012" y="2008165"/>
                      <a:pt x="1948656" y="2008165"/>
                    </a:cubicBezTo>
                    <a:cubicBezTo>
                      <a:pt x="2180846" y="2008165"/>
                      <a:pt x="2388025" y="1901080"/>
                      <a:pt x="2520889" y="1731492"/>
                    </a:cubicBezTo>
                    <a:lnTo>
                      <a:pt x="3140075" y="1731492"/>
                    </a:lnTo>
                    <a:cubicBezTo>
                      <a:pt x="3140075" y="2024596"/>
                      <a:pt x="3140074" y="2317700"/>
                      <a:pt x="3140074" y="2610803"/>
                    </a:cubicBezTo>
                    <a:lnTo>
                      <a:pt x="698499" y="2610803"/>
                    </a:lnTo>
                    <a:lnTo>
                      <a:pt x="698499" y="1622086"/>
                    </a:lnTo>
                    <a:lnTo>
                      <a:pt x="0" y="1622086"/>
                    </a:lnTo>
                    <a:lnTo>
                      <a:pt x="0" y="1347766"/>
                    </a:lnTo>
                    <a:lnTo>
                      <a:pt x="698499" y="1347766"/>
                    </a:lnTo>
                    <a:lnTo>
                      <a:pt x="698499" y="1220788"/>
                    </a:lnTo>
                    <a:cubicBezTo>
                      <a:pt x="698499" y="546565"/>
                      <a:pt x="1245064" y="0"/>
                      <a:pt x="1919287" y="0"/>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89616" tIns="44809" rIns="44809" bIns="89616" numCol="1" spcCol="0" rtlCol="0" fromWordArt="0" anchor="b" anchorCtr="0" forceAA="0" compatLnSpc="1">
                <a:prstTxWarp prst="textNoShape">
                  <a:avLst/>
                </a:prstTxWarp>
                <a:noAutofit/>
              </a:bodyPr>
              <a:lstStyle/>
              <a:p>
                <a:pPr marL="0" marR="0" lvl="0" indent="0" algn="ctr" defTabSz="895572" eaLnBrk="1" fontAlgn="base" latinLnBrk="0" hangingPunct="1">
                  <a:lnSpc>
                    <a:spcPct val="100000"/>
                  </a:lnSpc>
                  <a:spcBef>
                    <a:spcPct val="0"/>
                  </a:spcBef>
                  <a:spcAft>
                    <a:spcPct val="0"/>
                  </a:spcAft>
                  <a:buClrTx/>
                  <a:buSzTx/>
                  <a:buFontTx/>
                  <a:buNone/>
                  <a:tabLst/>
                  <a:defRPr/>
                </a:pPr>
                <a:endParaRPr kumimoji="0" lang="en-US" sz="1700" b="0" i="0" u="none" strike="noStrike" kern="0" cap="none" spc="-49"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85" name="Group 184"/>
              <p:cNvGrpSpPr>
                <a:grpSpLocks noChangeAspect="1"/>
              </p:cNvGrpSpPr>
              <p:nvPr/>
            </p:nvGrpSpPr>
            <p:grpSpPr>
              <a:xfrm>
                <a:off x="1717324" y="3817236"/>
                <a:ext cx="352349" cy="268927"/>
                <a:chOff x="5427663" y="2924176"/>
                <a:chExt cx="1328738" cy="1014412"/>
              </a:xfrm>
              <a:solidFill>
                <a:sysClr val="window" lastClr="FFFFFF"/>
              </a:solidFill>
            </p:grpSpPr>
            <p:sp>
              <p:nvSpPr>
                <p:cNvPr id="186" name="Freeform 512"/>
                <p:cNvSpPr>
                  <a:spLocks/>
                </p:cNvSpPr>
                <p:nvPr/>
              </p:nvSpPr>
              <p:spPr bwMode="auto">
                <a:xfrm>
                  <a:off x="6389688" y="2924176"/>
                  <a:ext cx="366713" cy="873125"/>
                </a:xfrm>
                <a:custGeom>
                  <a:avLst/>
                  <a:gdLst>
                    <a:gd name="T0" fmla="*/ 0 w 923"/>
                    <a:gd name="T1" fmla="*/ 0 h 2201"/>
                    <a:gd name="T2" fmla="*/ 141 w 923"/>
                    <a:gd name="T3" fmla="*/ 0 h 2201"/>
                    <a:gd name="T4" fmla="*/ 141 w 923"/>
                    <a:gd name="T5" fmla="*/ 2060 h 2201"/>
                    <a:gd name="T6" fmla="*/ 923 w 923"/>
                    <a:gd name="T7" fmla="*/ 2060 h 2201"/>
                    <a:gd name="T8" fmla="*/ 923 w 923"/>
                    <a:gd name="T9" fmla="*/ 2201 h 2201"/>
                    <a:gd name="T10" fmla="*/ 0 w 923"/>
                    <a:gd name="T11" fmla="*/ 2201 h 2201"/>
                    <a:gd name="T12" fmla="*/ 0 w 923"/>
                    <a:gd name="T13" fmla="*/ 0 h 2201"/>
                  </a:gdLst>
                  <a:ahLst/>
                  <a:cxnLst>
                    <a:cxn ang="0">
                      <a:pos x="T0" y="T1"/>
                    </a:cxn>
                    <a:cxn ang="0">
                      <a:pos x="T2" y="T3"/>
                    </a:cxn>
                    <a:cxn ang="0">
                      <a:pos x="T4" y="T5"/>
                    </a:cxn>
                    <a:cxn ang="0">
                      <a:pos x="T6" y="T7"/>
                    </a:cxn>
                    <a:cxn ang="0">
                      <a:pos x="T8" y="T9"/>
                    </a:cxn>
                    <a:cxn ang="0">
                      <a:pos x="T10" y="T11"/>
                    </a:cxn>
                    <a:cxn ang="0">
                      <a:pos x="T12" y="T13"/>
                    </a:cxn>
                  </a:cxnLst>
                  <a:rect l="0" t="0" r="r" b="b"/>
                  <a:pathLst>
                    <a:path w="923" h="2201">
                      <a:moveTo>
                        <a:pt x="0" y="0"/>
                      </a:moveTo>
                      <a:lnTo>
                        <a:pt x="141" y="0"/>
                      </a:lnTo>
                      <a:lnTo>
                        <a:pt x="141" y="2060"/>
                      </a:lnTo>
                      <a:lnTo>
                        <a:pt x="923" y="2060"/>
                      </a:lnTo>
                      <a:lnTo>
                        <a:pt x="923" y="2201"/>
                      </a:lnTo>
                      <a:lnTo>
                        <a:pt x="0" y="2201"/>
                      </a:lnTo>
                      <a:lnTo>
                        <a:pt x="0" y="0"/>
                      </a:lnTo>
                      <a:close/>
                    </a:path>
                  </a:pathLst>
                </a:custGeom>
                <a:grpFill/>
                <a:ln w="0">
                  <a:noFill/>
                  <a:prstDash val="solid"/>
                  <a:round/>
                  <a:headEnd/>
                  <a:tailEnd/>
                </a:ln>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srgbClr val="000000"/>
                    </a:solidFill>
                    <a:effectLst/>
                    <a:uLnTx/>
                    <a:uFillTx/>
                  </a:endParaRPr>
                </a:p>
              </p:txBody>
            </p:sp>
            <p:sp>
              <p:nvSpPr>
                <p:cNvPr id="187" name="Rectangle 513"/>
                <p:cNvSpPr>
                  <a:spLocks noChangeArrowheads="1"/>
                </p:cNvSpPr>
                <p:nvPr/>
              </p:nvSpPr>
              <p:spPr bwMode="auto">
                <a:xfrm>
                  <a:off x="6526213" y="3381376"/>
                  <a:ext cx="230188" cy="257175"/>
                </a:xfrm>
                <a:prstGeom prst="rect">
                  <a:avLst/>
                </a:prstGeom>
                <a:grpFill/>
                <a:ln w="0">
                  <a:noFill/>
                  <a:prstDash val="solid"/>
                  <a:miter lim="800000"/>
                  <a:headEnd/>
                  <a:tailEnd/>
                </a:ln>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srgbClr val="000000"/>
                    </a:solidFill>
                    <a:effectLst/>
                    <a:uLnTx/>
                    <a:uFillTx/>
                  </a:endParaRPr>
                </a:p>
              </p:txBody>
            </p:sp>
            <p:sp>
              <p:nvSpPr>
                <p:cNvPr id="188" name="Rectangle 514"/>
                <p:cNvSpPr>
                  <a:spLocks noChangeArrowheads="1"/>
                </p:cNvSpPr>
                <p:nvPr/>
              </p:nvSpPr>
              <p:spPr bwMode="auto">
                <a:xfrm>
                  <a:off x="6526213" y="3063876"/>
                  <a:ext cx="200025" cy="230188"/>
                </a:xfrm>
                <a:prstGeom prst="rect">
                  <a:avLst/>
                </a:prstGeom>
                <a:grpFill/>
                <a:ln w="0">
                  <a:noFill/>
                  <a:prstDash val="solid"/>
                  <a:miter lim="800000"/>
                  <a:headEnd/>
                  <a:tailEnd/>
                </a:ln>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srgbClr val="000000"/>
                    </a:solidFill>
                    <a:effectLst/>
                    <a:uLnTx/>
                    <a:uFillTx/>
                  </a:endParaRPr>
                </a:p>
              </p:txBody>
            </p:sp>
            <p:sp>
              <p:nvSpPr>
                <p:cNvPr id="189" name="Freeform 515"/>
                <p:cNvSpPr>
                  <a:spLocks noEditPoints="1"/>
                </p:cNvSpPr>
                <p:nvPr/>
              </p:nvSpPr>
              <p:spPr bwMode="auto">
                <a:xfrm>
                  <a:off x="5519738" y="3602038"/>
                  <a:ext cx="334963" cy="336550"/>
                </a:xfrm>
                <a:custGeom>
                  <a:avLst/>
                  <a:gdLst>
                    <a:gd name="T0" fmla="*/ 385 w 846"/>
                    <a:gd name="T1" fmla="*/ 191 h 849"/>
                    <a:gd name="T2" fmla="*/ 315 w 846"/>
                    <a:gd name="T3" fmla="*/ 215 h 849"/>
                    <a:gd name="T4" fmla="*/ 257 w 846"/>
                    <a:gd name="T5" fmla="*/ 258 h 849"/>
                    <a:gd name="T6" fmla="*/ 214 w 846"/>
                    <a:gd name="T7" fmla="*/ 316 h 849"/>
                    <a:gd name="T8" fmla="*/ 191 w 846"/>
                    <a:gd name="T9" fmla="*/ 386 h 849"/>
                    <a:gd name="T10" fmla="*/ 191 w 846"/>
                    <a:gd name="T11" fmla="*/ 463 h 849"/>
                    <a:gd name="T12" fmla="*/ 214 w 846"/>
                    <a:gd name="T13" fmla="*/ 533 h 849"/>
                    <a:gd name="T14" fmla="*/ 257 w 846"/>
                    <a:gd name="T15" fmla="*/ 592 h 849"/>
                    <a:gd name="T16" fmla="*/ 315 w 846"/>
                    <a:gd name="T17" fmla="*/ 634 h 849"/>
                    <a:gd name="T18" fmla="*/ 385 w 846"/>
                    <a:gd name="T19" fmla="*/ 658 h 849"/>
                    <a:gd name="T20" fmla="*/ 461 w 846"/>
                    <a:gd name="T21" fmla="*/ 658 h 849"/>
                    <a:gd name="T22" fmla="*/ 532 w 846"/>
                    <a:gd name="T23" fmla="*/ 634 h 849"/>
                    <a:gd name="T24" fmla="*/ 590 w 846"/>
                    <a:gd name="T25" fmla="*/ 592 h 849"/>
                    <a:gd name="T26" fmla="*/ 632 w 846"/>
                    <a:gd name="T27" fmla="*/ 533 h 849"/>
                    <a:gd name="T28" fmla="*/ 656 w 846"/>
                    <a:gd name="T29" fmla="*/ 463 h 849"/>
                    <a:gd name="T30" fmla="*/ 656 w 846"/>
                    <a:gd name="T31" fmla="*/ 386 h 849"/>
                    <a:gd name="T32" fmla="*/ 632 w 846"/>
                    <a:gd name="T33" fmla="*/ 316 h 849"/>
                    <a:gd name="T34" fmla="*/ 590 w 846"/>
                    <a:gd name="T35" fmla="*/ 258 h 849"/>
                    <a:gd name="T36" fmla="*/ 532 w 846"/>
                    <a:gd name="T37" fmla="*/ 215 h 849"/>
                    <a:gd name="T38" fmla="*/ 461 w 846"/>
                    <a:gd name="T39" fmla="*/ 191 h 849"/>
                    <a:gd name="T40" fmla="*/ 423 w 846"/>
                    <a:gd name="T41" fmla="*/ 0 h 849"/>
                    <a:gd name="T42" fmla="*/ 520 w 846"/>
                    <a:gd name="T43" fmla="*/ 11 h 849"/>
                    <a:gd name="T44" fmla="*/ 609 w 846"/>
                    <a:gd name="T45" fmla="*/ 43 h 849"/>
                    <a:gd name="T46" fmla="*/ 687 w 846"/>
                    <a:gd name="T47" fmla="*/ 93 h 849"/>
                    <a:gd name="T48" fmla="*/ 754 w 846"/>
                    <a:gd name="T49" fmla="*/ 160 h 849"/>
                    <a:gd name="T50" fmla="*/ 803 w 846"/>
                    <a:gd name="T51" fmla="*/ 238 h 849"/>
                    <a:gd name="T52" fmla="*/ 835 w 846"/>
                    <a:gd name="T53" fmla="*/ 327 h 849"/>
                    <a:gd name="T54" fmla="*/ 846 w 846"/>
                    <a:gd name="T55" fmla="*/ 424 h 849"/>
                    <a:gd name="T56" fmla="*/ 835 w 846"/>
                    <a:gd name="T57" fmla="*/ 522 h 849"/>
                    <a:gd name="T58" fmla="*/ 803 w 846"/>
                    <a:gd name="T59" fmla="*/ 611 h 849"/>
                    <a:gd name="T60" fmla="*/ 754 w 846"/>
                    <a:gd name="T61" fmla="*/ 690 h 849"/>
                    <a:gd name="T62" fmla="*/ 687 w 846"/>
                    <a:gd name="T63" fmla="*/ 756 h 849"/>
                    <a:gd name="T64" fmla="*/ 609 w 846"/>
                    <a:gd name="T65" fmla="*/ 806 h 849"/>
                    <a:gd name="T66" fmla="*/ 520 w 846"/>
                    <a:gd name="T67" fmla="*/ 838 h 849"/>
                    <a:gd name="T68" fmla="*/ 423 w 846"/>
                    <a:gd name="T69" fmla="*/ 849 h 849"/>
                    <a:gd name="T70" fmla="*/ 326 w 846"/>
                    <a:gd name="T71" fmla="*/ 838 h 849"/>
                    <a:gd name="T72" fmla="*/ 237 w 846"/>
                    <a:gd name="T73" fmla="*/ 806 h 849"/>
                    <a:gd name="T74" fmla="*/ 159 w 846"/>
                    <a:gd name="T75" fmla="*/ 756 h 849"/>
                    <a:gd name="T76" fmla="*/ 93 w 846"/>
                    <a:gd name="T77" fmla="*/ 690 h 849"/>
                    <a:gd name="T78" fmla="*/ 43 w 846"/>
                    <a:gd name="T79" fmla="*/ 611 h 849"/>
                    <a:gd name="T80" fmla="*/ 11 w 846"/>
                    <a:gd name="T81" fmla="*/ 522 h 849"/>
                    <a:gd name="T82" fmla="*/ 0 w 846"/>
                    <a:gd name="T83" fmla="*/ 424 h 849"/>
                    <a:gd name="T84" fmla="*/ 11 w 846"/>
                    <a:gd name="T85" fmla="*/ 327 h 849"/>
                    <a:gd name="T86" fmla="*/ 43 w 846"/>
                    <a:gd name="T87" fmla="*/ 238 h 849"/>
                    <a:gd name="T88" fmla="*/ 93 w 846"/>
                    <a:gd name="T89" fmla="*/ 160 h 849"/>
                    <a:gd name="T90" fmla="*/ 159 w 846"/>
                    <a:gd name="T91" fmla="*/ 93 h 849"/>
                    <a:gd name="T92" fmla="*/ 237 w 846"/>
                    <a:gd name="T93" fmla="*/ 43 h 849"/>
                    <a:gd name="T94" fmla="*/ 326 w 846"/>
                    <a:gd name="T95" fmla="*/ 11 h 849"/>
                    <a:gd name="T96" fmla="*/ 423 w 846"/>
                    <a:gd name="T97"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6" h="849">
                      <a:moveTo>
                        <a:pt x="423" y="188"/>
                      </a:moveTo>
                      <a:lnTo>
                        <a:pt x="385" y="191"/>
                      </a:lnTo>
                      <a:lnTo>
                        <a:pt x="348" y="200"/>
                      </a:lnTo>
                      <a:lnTo>
                        <a:pt x="315" y="215"/>
                      </a:lnTo>
                      <a:lnTo>
                        <a:pt x="284" y="234"/>
                      </a:lnTo>
                      <a:lnTo>
                        <a:pt x="257" y="258"/>
                      </a:lnTo>
                      <a:lnTo>
                        <a:pt x="233" y="285"/>
                      </a:lnTo>
                      <a:lnTo>
                        <a:pt x="214" y="316"/>
                      </a:lnTo>
                      <a:lnTo>
                        <a:pt x="200" y="349"/>
                      </a:lnTo>
                      <a:lnTo>
                        <a:pt x="191" y="386"/>
                      </a:lnTo>
                      <a:lnTo>
                        <a:pt x="187" y="424"/>
                      </a:lnTo>
                      <a:lnTo>
                        <a:pt x="191" y="463"/>
                      </a:lnTo>
                      <a:lnTo>
                        <a:pt x="200" y="499"/>
                      </a:lnTo>
                      <a:lnTo>
                        <a:pt x="214" y="533"/>
                      </a:lnTo>
                      <a:lnTo>
                        <a:pt x="233" y="564"/>
                      </a:lnTo>
                      <a:lnTo>
                        <a:pt x="257" y="592"/>
                      </a:lnTo>
                      <a:lnTo>
                        <a:pt x="284" y="615"/>
                      </a:lnTo>
                      <a:lnTo>
                        <a:pt x="315" y="634"/>
                      </a:lnTo>
                      <a:lnTo>
                        <a:pt x="348" y="649"/>
                      </a:lnTo>
                      <a:lnTo>
                        <a:pt x="385" y="658"/>
                      </a:lnTo>
                      <a:lnTo>
                        <a:pt x="423" y="661"/>
                      </a:lnTo>
                      <a:lnTo>
                        <a:pt x="461" y="658"/>
                      </a:lnTo>
                      <a:lnTo>
                        <a:pt x="497" y="649"/>
                      </a:lnTo>
                      <a:lnTo>
                        <a:pt x="532" y="634"/>
                      </a:lnTo>
                      <a:lnTo>
                        <a:pt x="562" y="615"/>
                      </a:lnTo>
                      <a:lnTo>
                        <a:pt x="590" y="592"/>
                      </a:lnTo>
                      <a:lnTo>
                        <a:pt x="613" y="564"/>
                      </a:lnTo>
                      <a:lnTo>
                        <a:pt x="632" y="533"/>
                      </a:lnTo>
                      <a:lnTo>
                        <a:pt x="647" y="499"/>
                      </a:lnTo>
                      <a:lnTo>
                        <a:pt x="656" y="463"/>
                      </a:lnTo>
                      <a:lnTo>
                        <a:pt x="659" y="424"/>
                      </a:lnTo>
                      <a:lnTo>
                        <a:pt x="656" y="386"/>
                      </a:lnTo>
                      <a:lnTo>
                        <a:pt x="647" y="349"/>
                      </a:lnTo>
                      <a:lnTo>
                        <a:pt x="632" y="316"/>
                      </a:lnTo>
                      <a:lnTo>
                        <a:pt x="613" y="285"/>
                      </a:lnTo>
                      <a:lnTo>
                        <a:pt x="590" y="258"/>
                      </a:lnTo>
                      <a:lnTo>
                        <a:pt x="562" y="234"/>
                      </a:lnTo>
                      <a:lnTo>
                        <a:pt x="532" y="215"/>
                      </a:lnTo>
                      <a:lnTo>
                        <a:pt x="497" y="200"/>
                      </a:lnTo>
                      <a:lnTo>
                        <a:pt x="461" y="191"/>
                      </a:lnTo>
                      <a:lnTo>
                        <a:pt x="423" y="188"/>
                      </a:lnTo>
                      <a:close/>
                      <a:moveTo>
                        <a:pt x="423" y="0"/>
                      </a:moveTo>
                      <a:lnTo>
                        <a:pt x="473" y="2"/>
                      </a:lnTo>
                      <a:lnTo>
                        <a:pt x="520" y="11"/>
                      </a:lnTo>
                      <a:lnTo>
                        <a:pt x="565" y="25"/>
                      </a:lnTo>
                      <a:lnTo>
                        <a:pt x="609" y="43"/>
                      </a:lnTo>
                      <a:lnTo>
                        <a:pt x="650" y="67"/>
                      </a:lnTo>
                      <a:lnTo>
                        <a:pt x="687" y="93"/>
                      </a:lnTo>
                      <a:lnTo>
                        <a:pt x="722" y="125"/>
                      </a:lnTo>
                      <a:lnTo>
                        <a:pt x="754" y="160"/>
                      </a:lnTo>
                      <a:lnTo>
                        <a:pt x="780" y="197"/>
                      </a:lnTo>
                      <a:lnTo>
                        <a:pt x="803" y="238"/>
                      </a:lnTo>
                      <a:lnTo>
                        <a:pt x="822" y="281"/>
                      </a:lnTo>
                      <a:lnTo>
                        <a:pt x="835" y="327"/>
                      </a:lnTo>
                      <a:lnTo>
                        <a:pt x="843" y="375"/>
                      </a:lnTo>
                      <a:lnTo>
                        <a:pt x="846" y="424"/>
                      </a:lnTo>
                      <a:lnTo>
                        <a:pt x="843" y="474"/>
                      </a:lnTo>
                      <a:lnTo>
                        <a:pt x="835" y="522"/>
                      </a:lnTo>
                      <a:lnTo>
                        <a:pt x="822" y="567"/>
                      </a:lnTo>
                      <a:lnTo>
                        <a:pt x="803" y="611"/>
                      </a:lnTo>
                      <a:lnTo>
                        <a:pt x="780" y="652"/>
                      </a:lnTo>
                      <a:lnTo>
                        <a:pt x="754" y="690"/>
                      </a:lnTo>
                      <a:lnTo>
                        <a:pt x="722" y="724"/>
                      </a:lnTo>
                      <a:lnTo>
                        <a:pt x="687" y="756"/>
                      </a:lnTo>
                      <a:lnTo>
                        <a:pt x="650" y="783"/>
                      </a:lnTo>
                      <a:lnTo>
                        <a:pt x="609" y="806"/>
                      </a:lnTo>
                      <a:lnTo>
                        <a:pt x="565" y="824"/>
                      </a:lnTo>
                      <a:lnTo>
                        <a:pt x="520" y="838"/>
                      </a:lnTo>
                      <a:lnTo>
                        <a:pt x="473" y="846"/>
                      </a:lnTo>
                      <a:lnTo>
                        <a:pt x="423" y="849"/>
                      </a:lnTo>
                      <a:lnTo>
                        <a:pt x="374" y="846"/>
                      </a:lnTo>
                      <a:lnTo>
                        <a:pt x="326" y="838"/>
                      </a:lnTo>
                      <a:lnTo>
                        <a:pt x="280" y="824"/>
                      </a:lnTo>
                      <a:lnTo>
                        <a:pt x="237" y="806"/>
                      </a:lnTo>
                      <a:lnTo>
                        <a:pt x="197" y="783"/>
                      </a:lnTo>
                      <a:lnTo>
                        <a:pt x="159" y="756"/>
                      </a:lnTo>
                      <a:lnTo>
                        <a:pt x="124" y="724"/>
                      </a:lnTo>
                      <a:lnTo>
                        <a:pt x="93" y="690"/>
                      </a:lnTo>
                      <a:lnTo>
                        <a:pt x="66" y="652"/>
                      </a:lnTo>
                      <a:lnTo>
                        <a:pt x="43" y="611"/>
                      </a:lnTo>
                      <a:lnTo>
                        <a:pt x="25" y="567"/>
                      </a:lnTo>
                      <a:lnTo>
                        <a:pt x="11" y="522"/>
                      </a:lnTo>
                      <a:lnTo>
                        <a:pt x="2" y="474"/>
                      </a:lnTo>
                      <a:lnTo>
                        <a:pt x="0" y="424"/>
                      </a:lnTo>
                      <a:lnTo>
                        <a:pt x="2" y="375"/>
                      </a:lnTo>
                      <a:lnTo>
                        <a:pt x="11" y="327"/>
                      </a:lnTo>
                      <a:lnTo>
                        <a:pt x="25" y="281"/>
                      </a:lnTo>
                      <a:lnTo>
                        <a:pt x="43" y="238"/>
                      </a:lnTo>
                      <a:lnTo>
                        <a:pt x="66" y="197"/>
                      </a:lnTo>
                      <a:lnTo>
                        <a:pt x="93" y="160"/>
                      </a:lnTo>
                      <a:lnTo>
                        <a:pt x="124" y="125"/>
                      </a:lnTo>
                      <a:lnTo>
                        <a:pt x="159" y="93"/>
                      </a:lnTo>
                      <a:lnTo>
                        <a:pt x="197" y="67"/>
                      </a:lnTo>
                      <a:lnTo>
                        <a:pt x="237" y="43"/>
                      </a:lnTo>
                      <a:lnTo>
                        <a:pt x="280" y="25"/>
                      </a:lnTo>
                      <a:lnTo>
                        <a:pt x="326" y="11"/>
                      </a:lnTo>
                      <a:lnTo>
                        <a:pt x="374" y="2"/>
                      </a:lnTo>
                      <a:lnTo>
                        <a:pt x="423" y="0"/>
                      </a:lnTo>
                      <a:close/>
                    </a:path>
                  </a:pathLst>
                </a:custGeom>
                <a:grpFill/>
                <a:ln w="0">
                  <a:noFill/>
                  <a:prstDash val="solid"/>
                  <a:round/>
                  <a:headEnd/>
                  <a:tailEnd/>
                </a:ln>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srgbClr val="000000"/>
                    </a:solidFill>
                    <a:effectLst/>
                    <a:uLnTx/>
                    <a:uFillTx/>
                  </a:endParaRPr>
                </a:p>
              </p:txBody>
            </p:sp>
            <p:sp>
              <p:nvSpPr>
                <p:cNvPr id="190" name="Freeform 516"/>
                <p:cNvSpPr>
                  <a:spLocks noEditPoints="1"/>
                </p:cNvSpPr>
                <p:nvPr/>
              </p:nvSpPr>
              <p:spPr bwMode="auto">
                <a:xfrm>
                  <a:off x="5992813" y="3602038"/>
                  <a:ext cx="334963" cy="336550"/>
                </a:xfrm>
                <a:custGeom>
                  <a:avLst/>
                  <a:gdLst>
                    <a:gd name="T0" fmla="*/ 385 w 848"/>
                    <a:gd name="T1" fmla="*/ 191 h 849"/>
                    <a:gd name="T2" fmla="*/ 316 w 848"/>
                    <a:gd name="T3" fmla="*/ 215 h 849"/>
                    <a:gd name="T4" fmla="*/ 257 w 848"/>
                    <a:gd name="T5" fmla="*/ 258 h 849"/>
                    <a:gd name="T6" fmla="*/ 214 w 848"/>
                    <a:gd name="T7" fmla="*/ 316 h 849"/>
                    <a:gd name="T8" fmla="*/ 192 w 848"/>
                    <a:gd name="T9" fmla="*/ 386 h 849"/>
                    <a:gd name="T10" fmla="*/ 192 w 848"/>
                    <a:gd name="T11" fmla="*/ 463 h 849"/>
                    <a:gd name="T12" fmla="*/ 214 w 848"/>
                    <a:gd name="T13" fmla="*/ 533 h 849"/>
                    <a:gd name="T14" fmla="*/ 257 w 848"/>
                    <a:gd name="T15" fmla="*/ 592 h 849"/>
                    <a:gd name="T16" fmla="*/ 316 w 848"/>
                    <a:gd name="T17" fmla="*/ 634 h 849"/>
                    <a:gd name="T18" fmla="*/ 385 w 848"/>
                    <a:gd name="T19" fmla="*/ 658 h 849"/>
                    <a:gd name="T20" fmla="*/ 462 w 848"/>
                    <a:gd name="T21" fmla="*/ 658 h 849"/>
                    <a:gd name="T22" fmla="*/ 532 w 848"/>
                    <a:gd name="T23" fmla="*/ 634 h 849"/>
                    <a:gd name="T24" fmla="*/ 590 w 848"/>
                    <a:gd name="T25" fmla="*/ 592 h 849"/>
                    <a:gd name="T26" fmla="*/ 633 w 848"/>
                    <a:gd name="T27" fmla="*/ 533 h 849"/>
                    <a:gd name="T28" fmla="*/ 656 w 848"/>
                    <a:gd name="T29" fmla="*/ 463 h 849"/>
                    <a:gd name="T30" fmla="*/ 656 w 848"/>
                    <a:gd name="T31" fmla="*/ 386 h 849"/>
                    <a:gd name="T32" fmla="*/ 633 w 848"/>
                    <a:gd name="T33" fmla="*/ 316 h 849"/>
                    <a:gd name="T34" fmla="*/ 590 w 848"/>
                    <a:gd name="T35" fmla="*/ 258 h 849"/>
                    <a:gd name="T36" fmla="*/ 532 w 848"/>
                    <a:gd name="T37" fmla="*/ 215 h 849"/>
                    <a:gd name="T38" fmla="*/ 462 w 848"/>
                    <a:gd name="T39" fmla="*/ 191 h 849"/>
                    <a:gd name="T40" fmla="*/ 424 w 848"/>
                    <a:gd name="T41" fmla="*/ 0 h 849"/>
                    <a:gd name="T42" fmla="*/ 521 w 848"/>
                    <a:gd name="T43" fmla="*/ 11 h 849"/>
                    <a:gd name="T44" fmla="*/ 610 w 848"/>
                    <a:gd name="T45" fmla="*/ 43 h 849"/>
                    <a:gd name="T46" fmla="*/ 689 w 848"/>
                    <a:gd name="T47" fmla="*/ 93 h 849"/>
                    <a:gd name="T48" fmla="*/ 754 w 848"/>
                    <a:gd name="T49" fmla="*/ 160 h 849"/>
                    <a:gd name="T50" fmla="*/ 804 w 848"/>
                    <a:gd name="T51" fmla="*/ 238 h 849"/>
                    <a:gd name="T52" fmla="*/ 836 w 848"/>
                    <a:gd name="T53" fmla="*/ 327 h 849"/>
                    <a:gd name="T54" fmla="*/ 848 w 848"/>
                    <a:gd name="T55" fmla="*/ 424 h 849"/>
                    <a:gd name="T56" fmla="*/ 836 w 848"/>
                    <a:gd name="T57" fmla="*/ 522 h 849"/>
                    <a:gd name="T58" fmla="*/ 804 w 848"/>
                    <a:gd name="T59" fmla="*/ 611 h 849"/>
                    <a:gd name="T60" fmla="*/ 754 w 848"/>
                    <a:gd name="T61" fmla="*/ 690 h 849"/>
                    <a:gd name="T62" fmla="*/ 689 w 848"/>
                    <a:gd name="T63" fmla="*/ 756 h 849"/>
                    <a:gd name="T64" fmla="*/ 610 w 848"/>
                    <a:gd name="T65" fmla="*/ 806 h 849"/>
                    <a:gd name="T66" fmla="*/ 521 w 848"/>
                    <a:gd name="T67" fmla="*/ 838 h 849"/>
                    <a:gd name="T68" fmla="*/ 424 w 848"/>
                    <a:gd name="T69" fmla="*/ 849 h 849"/>
                    <a:gd name="T70" fmla="*/ 327 w 848"/>
                    <a:gd name="T71" fmla="*/ 838 h 849"/>
                    <a:gd name="T72" fmla="*/ 238 w 848"/>
                    <a:gd name="T73" fmla="*/ 806 h 849"/>
                    <a:gd name="T74" fmla="*/ 159 w 848"/>
                    <a:gd name="T75" fmla="*/ 756 h 849"/>
                    <a:gd name="T76" fmla="*/ 94 w 848"/>
                    <a:gd name="T77" fmla="*/ 690 h 849"/>
                    <a:gd name="T78" fmla="*/ 44 w 848"/>
                    <a:gd name="T79" fmla="*/ 611 h 849"/>
                    <a:gd name="T80" fmla="*/ 12 w 848"/>
                    <a:gd name="T81" fmla="*/ 522 h 849"/>
                    <a:gd name="T82" fmla="*/ 0 w 848"/>
                    <a:gd name="T83" fmla="*/ 424 h 849"/>
                    <a:gd name="T84" fmla="*/ 12 w 848"/>
                    <a:gd name="T85" fmla="*/ 327 h 849"/>
                    <a:gd name="T86" fmla="*/ 44 w 848"/>
                    <a:gd name="T87" fmla="*/ 238 h 849"/>
                    <a:gd name="T88" fmla="*/ 94 w 848"/>
                    <a:gd name="T89" fmla="*/ 160 h 849"/>
                    <a:gd name="T90" fmla="*/ 159 w 848"/>
                    <a:gd name="T91" fmla="*/ 93 h 849"/>
                    <a:gd name="T92" fmla="*/ 238 w 848"/>
                    <a:gd name="T93" fmla="*/ 43 h 849"/>
                    <a:gd name="T94" fmla="*/ 327 w 848"/>
                    <a:gd name="T95" fmla="*/ 11 h 849"/>
                    <a:gd name="T96" fmla="*/ 424 w 848"/>
                    <a:gd name="T97"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8" h="849">
                      <a:moveTo>
                        <a:pt x="424" y="188"/>
                      </a:moveTo>
                      <a:lnTo>
                        <a:pt x="385" y="191"/>
                      </a:lnTo>
                      <a:lnTo>
                        <a:pt x="350" y="200"/>
                      </a:lnTo>
                      <a:lnTo>
                        <a:pt x="316" y="215"/>
                      </a:lnTo>
                      <a:lnTo>
                        <a:pt x="284" y="234"/>
                      </a:lnTo>
                      <a:lnTo>
                        <a:pt x="257" y="258"/>
                      </a:lnTo>
                      <a:lnTo>
                        <a:pt x="234" y="285"/>
                      </a:lnTo>
                      <a:lnTo>
                        <a:pt x="214" y="316"/>
                      </a:lnTo>
                      <a:lnTo>
                        <a:pt x="200" y="349"/>
                      </a:lnTo>
                      <a:lnTo>
                        <a:pt x="192" y="386"/>
                      </a:lnTo>
                      <a:lnTo>
                        <a:pt x="189" y="424"/>
                      </a:lnTo>
                      <a:lnTo>
                        <a:pt x="192" y="463"/>
                      </a:lnTo>
                      <a:lnTo>
                        <a:pt x="200" y="499"/>
                      </a:lnTo>
                      <a:lnTo>
                        <a:pt x="214" y="533"/>
                      </a:lnTo>
                      <a:lnTo>
                        <a:pt x="234" y="564"/>
                      </a:lnTo>
                      <a:lnTo>
                        <a:pt x="257" y="592"/>
                      </a:lnTo>
                      <a:lnTo>
                        <a:pt x="284" y="615"/>
                      </a:lnTo>
                      <a:lnTo>
                        <a:pt x="316" y="634"/>
                      </a:lnTo>
                      <a:lnTo>
                        <a:pt x="350" y="649"/>
                      </a:lnTo>
                      <a:lnTo>
                        <a:pt x="385" y="658"/>
                      </a:lnTo>
                      <a:lnTo>
                        <a:pt x="424" y="661"/>
                      </a:lnTo>
                      <a:lnTo>
                        <a:pt x="462" y="658"/>
                      </a:lnTo>
                      <a:lnTo>
                        <a:pt x="498" y="649"/>
                      </a:lnTo>
                      <a:lnTo>
                        <a:pt x="532" y="634"/>
                      </a:lnTo>
                      <a:lnTo>
                        <a:pt x="563" y="615"/>
                      </a:lnTo>
                      <a:lnTo>
                        <a:pt x="590" y="592"/>
                      </a:lnTo>
                      <a:lnTo>
                        <a:pt x="614" y="564"/>
                      </a:lnTo>
                      <a:lnTo>
                        <a:pt x="633" y="533"/>
                      </a:lnTo>
                      <a:lnTo>
                        <a:pt x="648" y="499"/>
                      </a:lnTo>
                      <a:lnTo>
                        <a:pt x="656" y="463"/>
                      </a:lnTo>
                      <a:lnTo>
                        <a:pt x="659" y="424"/>
                      </a:lnTo>
                      <a:lnTo>
                        <a:pt x="656" y="386"/>
                      </a:lnTo>
                      <a:lnTo>
                        <a:pt x="648" y="349"/>
                      </a:lnTo>
                      <a:lnTo>
                        <a:pt x="633" y="316"/>
                      </a:lnTo>
                      <a:lnTo>
                        <a:pt x="614" y="285"/>
                      </a:lnTo>
                      <a:lnTo>
                        <a:pt x="590" y="258"/>
                      </a:lnTo>
                      <a:lnTo>
                        <a:pt x="563" y="234"/>
                      </a:lnTo>
                      <a:lnTo>
                        <a:pt x="532" y="215"/>
                      </a:lnTo>
                      <a:lnTo>
                        <a:pt x="498" y="200"/>
                      </a:lnTo>
                      <a:lnTo>
                        <a:pt x="462" y="191"/>
                      </a:lnTo>
                      <a:lnTo>
                        <a:pt x="424" y="188"/>
                      </a:lnTo>
                      <a:close/>
                      <a:moveTo>
                        <a:pt x="424" y="0"/>
                      </a:moveTo>
                      <a:lnTo>
                        <a:pt x="473" y="2"/>
                      </a:lnTo>
                      <a:lnTo>
                        <a:pt x="521" y="11"/>
                      </a:lnTo>
                      <a:lnTo>
                        <a:pt x="567" y="25"/>
                      </a:lnTo>
                      <a:lnTo>
                        <a:pt x="610" y="43"/>
                      </a:lnTo>
                      <a:lnTo>
                        <a:pt x="651" y="67"/>
                      </a:lnTo>
                      <a:lnTo>
                        <a:pt x="689" y="93"/>
                      </a:lnTo>
                      <a:lnTo>
                        <a:pt x="723" y="125"/>
                      </a:lnTo>
                      <a:lnTo>
                        <a:pt x="754" y="160"/>
                      </a:lnTo>
                      <a:lnTo>
                        <a:pt x="781" y="197"/>
                      </a:lnTo>
                      <a:lnTo>
                        <a:pt x="804" y="238"/>
                      </a:lnTo>
                      <a:lnTo>
                        <a:pt x="822" y="281"/>
                      </a:lnTo>
                      <a:lnTo>
                        <a:pt x="836" y="327"/>
                      </a:lnTo>
                      <a:lnTo>
                        <a:pt x="844" y="375"/>
                      </a:lnTo>
                      <a:lnTo>
                        <a:pt x="848" y="424"/>
                      </a:lnTo>
                      <a:lnTo>
                        <a:pt x="844" y="474"/>
                      </a:lnTo>
                      <a:lnTo>
                        <a:pt x="836" y="522"/>
                      </a:lnTo>
                      <a:lnTo>
                        <a:pt x="822" y="567"/>
                      </a:lnTo>
                      <a:lnTo>
                        <a:pt x="804" y="611"/>
                      </a:lnTo>
                      <a:lnTo>
                        <a:pt x="781" y="652"/>
                      </a:lnTo>
                      <a:lnTo>
                        <a:pt x="754" y="690"/>
                      </a:lnTo>
                      <a:lnTo>
                        <a:pt x="723" y="724"/>
                      </a:lnTo>
                      <a:lnTo>
                        <a:pt x="689" y="756"/>
                      </a:lnTo>
                      <a:lnTo>
                        <a:pt x="651" y="783"/>
                      </a:lnTo>
                      <a:lnTo>
                        <a:pt x="610" y="806"/>
                      </a:lnTo>
                      <a:lnTo>
                        <a:pt x="567" y="824"/>
                      </a:lnTo>
                      <a:lnTo>
                        <a:pt x="521" y="838"/>
                      </a:lnTo>
                      <a:lnTo>
                        <a:pt x="473" y="846"/>
                      </a:lnTo>
                      <a:lnTo>
                        <a:pt x="424" y="849"/>
                      </a:lnTo>
                      <a:lnTo>
                        <a:pt x="375" y="846"/>
                      </a:lnTo>
                      <a:lnTo>
                        <a:pt x="327" y="838"/>
                      </a:lnTo>
                      <a:lnTo>
                        <a:pt x="281" y="824"/>
                      </a:lnTo>
                      <a:lnTo>
                        <a:pt x="238" y="806"/>
                      </a:lnTo>
                      <a:lnTo>
                        <a:pt x="197" y="783"/>
                      </a:lnTo>
                      <a:lnTo>
                        <a:pt x="159" y="756"/>
                      </a:lnTo>
                      <a:lnTo>
                        <a:pt x="125" y="724"/>
                      </a:lnTo>
                      <a:lnTo>
                        <a:pt x="94" y="690"/>
                      </a:lnTo>
                      <a:lnTo>
                        <a:pt x="67" y="652"/>
                      </a:lnTo>
                      <a:lnTo>
                        <a:pt x="44" y="611"/>
                      </a:lnTo>
                      <a:lnTo>
                        <a:pt x="25" y="567"/>
                      </a:lnTo>
                      <a:lnTo>
                        <a:pt x="12" y="522"/>
                      </a:lnTo>
                      <a:lnTo>
                        <a:pt x="3" y="474"/>
                      </a:lnTo>
                      <a:lnTo>
                        <a:pt x="0" y="424"/>
                      </a:lnTo>
                      <a:lnTo>
                        <a:pt x="3" y="375"/>
                      </a:lnTo>
                      <a:lnTo>
                        <a:pt x="12" y="327"/>
                      </a:lnTo>
                      <a:lnTo>
                        <a:pt x="25" y="281"/>
                      </a:lnTo>
                      <a:lnTo>
                        <a:pt x="44" y="238"/>
                      </a:lnTo>
                      <a:lnTo>
                        <a:pt x="67" y="197"/>
                      </a:lnTo>
                      <a:lnTo>
                        <a:pt x="94" y="160"/>
                      </a:lnTo>
                      <a:lnTo>
                        <a:pt x="125" y="125"/>
                      </a:lnTo>
                      <a:lnTo>
                        <a:pt x="159" y="93"/>
                      </a:lnTo>
                      <a:lnTo>
                        <a:pt x="197" y="67"/>
                      </a:lnTo>
                      <a:lnTo>
                        <a:pt x="238" y="43"/>
                      </a:lnTo>
                      <a:lnTo>
                        <a:pt x="281" y="25"/>
                      </a:lnTo>
                      <a:lnTo>
                        <a:pt x="327" y="11"/>
                      </a:lnTo>
                      <a:lnTo>
                        <a:pt x="375" y="2"/>
                      </a:lnTo>
                      <a:lnTo>
                        <a:pt x="424" y="0"/>
                      </a:lnTo>
                      <a:close/>
                    </a:path>
                  </a:pathLst>
                </a:custGeom>
                <a:grpFill/>
                <a:ln w="0">
                  <a:noFill/>
                  <a:prstDash val="solid"/>
                  <a:round/>
                  <a:headEnd/>
                  <a:tailEnd/>
                </a:ln>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srgbClr val="000000"/>
                    </a:solidFill>
                    <a:effectLst/>
                    <a:uLnTx/>
                    <a:uFillTx/>
                  </a:endParaRPr>
                </a:p>
              </p:txBody>
            </p:sp>
            <p:sp>
              <p:nvSpPr>
                <p:cNvPr id="191" name="Freeform 517"/>
                <p:cNvSpPr>
                  <a:spLocks/>
                </p:cNvSpPr>
                <p:nvPr/>
              </p:nvSpPr>
              <p:spPr bwMode="auto">
                <a:xfrm>
                  <a:off x="5721351" y="2935288"/>
                  <a:ext cx="525463" cy="581025"/>
                </a:xfrm>
                <a:custGeom>
                  <a:avLst/>
                  <a:gdLst>
                    <a:gd name="T0" fmla="*/ 805 w 1327"/>
                    <a:gd name="T1" fmla="*/ 1 h 1464"/>
                    <a:gd name="T2" fmla="*/ 828 w 1327"/>
                    <a:gd name="T3" fmla="*/ 8 h 1464"/>
                    <a:gd name="T4" fmla="*/ 848 w 1327"/>
                    <a:gd name="T5" fmla="*/ 19 h 1464"/>
                    <a:gd name="T6" fmla="*/ 869 w 1327"/>
                    <a:gd name="T7" fmla="*/ 36 h 1464"/>
                    <a:gd name="T8" fmla="*/ 891 w 1327"/>
                    <a:gd name="T9" fmla="*/ 61 h 1464"/>
                    <a:gd name="T10" fmla="*/ 921 w 1327"/>
                    <a:gd name="T11" fmla="*/ 102 h 1464"/>
                    <a:gd name="T12" fmla="*/ 945 w 1327"/>
                    <a:gd name="T13" fmla="*/ 149 h 1464"/>
                    <a:gd name="T14" fmla="*/ 957 w 1327"/>
                    <a:gd name="T15" fmla="*/ 183 h 1464"/>
                    <a:gd name="T16" fmla="*/ 979 w 1327"/>
                    <a:gd name="T17" fmla="*/ 245 h 1464"/>
                    <a:gd name="T18" fmla="*/ 1003 w 1327"/>
                    <a:gd name="T19" fmla="*/ 325 h 1464"/>
                    <a:gd name="T20" fmla="*/ 1034 w 1327"/>
                    <a:gd name="T21" fmla="*/ 426 h 1464"/>
                    <a:gd name="T22" fmla="*/ 1080 w 1327"/>
                    <a:gd name="T23" fmla="*/ 584 h 1464"/>
                    <a:gd name="T24" fmla="*/ 1161 w 1327"/>
                    <a:gd name="T25" fmla="*/ 867 h 1464"/>
                    <a:gd name="T26" fmla="*/ 1207 w 1327"/>
                    <a:gd name="T27" fmla="*/ 1033 h 1464"/>
                    <a:gd name="T28" fmla="*/ 1247 w 1327"/>
                    <a:gd name="T29" fmla="*/ 1180 h 1464"/>
                    <a:gd name="T30" fmla="*/ 1275 w 1327"/>
                    <a:gd name="T31" fmla="*/ 1281 h 1464"/>
                    <a:gd name="T32" fmla="*/ 1288 w 1327"/>
                    <a:gd name="T33" fmla="*/ 1330 h 1464"/>
                    <a:gd name="T34" fmla="*/ 1299 w 1327"/>
                    <a:gd name="T35" fmla="*/ 1368 h 1464"/>
                    <a:gd name="T36" fmla="*/ 1307 w 1327"/>
                    <a:gd name="T37" fmla="*/ 1394 h 1464"/>
                    <a:gd name="T38" fmla="*/ 1327 w 1327"/>
                    <a:gd name="T39" fmla="*/ 1464 h 1464"/>
                    <a:gd name="T40" fmla="*/ 1203 w 1327"/>
                    <a:gd name="T41" fmla="*/ 1370 h 1464"/>
                    <a:gd name="T42" fmla="*/ 1192 w 1327"/>
                    <a:gd name="T43" fmla="*/ 1334 h 1464"/>
                    <a:gd name="T44" fmla="*/ 1178 w 1327"/>
                    <a:gd name="T45" fmla="*/ 1282 h 1464"/>
                    <a:gd name="T46" fmla="*/ 1143 w 1327"/>
                    <a:gd name="T47" fmla="*/ 1152 h 1464"/>
                    <a:gd name="T48" fmla="*/ 1100 w 1327"/>
                    <a:gd name="T49" fmla="*/ 998 h 1464"/>
                    <a:gd name="T50" fmla="*/ 1020 w 1327"/>
                    <a:gd name="T51" fmla="*/ 715 h 1464"/>
                    <a:gd name="T52" fmla="*/ 973 w 1327"/>
                    <a:gd name="T53" fmla="*/ 548 h 1464"/>
                    <a:gd name="T54" fmla="*/ 928 w 1327"/>
                    <a:gd name="T55" fmla="*/ 398 h 1464"/>
                    <a:gd name="T56" fmla="*/ 904 w 1327"/>
                    <a:gd name="T57" fmla="*/ 320 h 1464"/>
                    <a:gd name="T58" fmla="*/ 886 w 1327"/>
                    <a:gd name="T59" fmla="*/ 264 h 1464"/>
                    <a:gd name="T60" fmla="*/ 867 w 1327"/>
                    <a:gd name="T61" fmla="*/ 207 h 1464"/>
                    <a:gd name="T62" fmla="*/ 854 w 1327"/>
                    <a:gd name="T63" fmla="*/ 177 h 1464"/>
                    <a:gd name="T64" fmla="*/ 851 w 1327"/>
                    <a:gd name="T65" fmla="*/ 168 h 1464"/>
                    <a:gd name="T66" fmla="*/ 823 w 1327"/>
                    <a:gd name="T67" fmla="*/ 125 h 1464"/>
                    <a:gd name="T68" fmla="*/ 803 w 1327"/>
                    <a:gd name="T69" fmla="*/ 102 h 1464"/>
                    <a:gd name="T70" fmla="*/ 795 w 1327"/>
                    <a:gd name="T71" fmla="*/ 97 h 1464"/>
                    <a:gd name="T72" fmla="*/ 789 w 1327"/>
                    <a:gd name="T73" fmla="*/ 94 h 1464"/>
                    <a:gd name="T74" fmla="*/ 233 w 1327"/>
                    <a:gd name="T75" fmla="*/ 96 h 1464"/>
                    <a:gd name="T76" fmla="*/ 188 w 1327"/>
                    <a:gd name="T77" fmla="*/ 103 h 1464"/>
                    <a:gd name="T78" fmla="*/ 149 w 1327"/>
                    <a:gd name="T79" fmla="*/ 119 h 1464"/>
                    <a:gd name="T80" fmla="*/ 127 w 1327"/>
                    <a:gd name="T81" fmla="*/ 134 h 1464"/>
                    <a:gd name="T82" fmla="*/ 117 w 1327"/>
                    <a:gd name="T83" fmla="*/ 145 h 1464"/>
                    <a:gd name="T84" fmla="*/ 99 w 1327"/>
                    <a:gd name="T85" fmla="*/ 186 h 1464"/>
                    <a:gd name="T86" fmla="*/ 95 w 1327"/>
                    <a:gd name="T87" fmla="*/ 217 h 1464"/>
                    <a:gd name="T88" fmla="*/ 95 w 1327"/>
                    <a:gd name="T89" fmla="*/ 284 h 1464"/>
                    <a:gd name="T90" fmla="*/ 2 w 1327"/>
                    <a:gd name="T91" fmla="*/ 1248 h 1464"/>
                    <a:gd name="T92" fmla="*/ 0 w 1327"/>
                    <a:gd name="T93" fmla="*/ 262 h 1464"/>
                    <a:gd name="T94" fmla="*/ 2 w 1327"/>
                    <a:gd name="T95" fmla="*/ 208 h 1464"/>
                    <a:gd name="T96" fmla="*/ 19 w 1327"/>
                    <a:gd name="T97" fmla="*/ 132 h 1464"/>
                    <a:gd name="T98" fmla="*/ 40 w 1327"/>
                    <a:gd name="T99" fmla="*/ 93 h 1464"/>
                    <a:gd name="T100" fmla="*/ 61 w 1327"/>
                    <a:gd name="T101" fmla="*/ 67 h 1464"/>
                    <a:gd name="T102" fmla="*/ 89 w 1327"/>
                    <a:gd name="T103" fmla="*/ 46 h 1464"/>
                    <a:gd name="T104" fmla="*/ 122 w 1327"/>
                    <a:gd name="T105" fmla="*/ 26 h 1464"/>
                    <a:gd name="T106" fmla="*/ 162 w 1327"/>
                    <a:gd name="T107" fmla="*/ 13 h 1464"/>
                    <a:gd name="T108" fmla="*/ 220 w 1327"/>
                    <a:gd name="T109" fmla="*/ 3 h 1464"/>
                    <a:gd name="T110" fmla="*/ 276 w 1327"/>
                    <a:gd name="T111"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7" h="1464">
                      <a:moveTo>
                        <a:pt x="276" y="0"/>
                      </a:moveTo>
                      <a:lnTo>
                        <a:pt x="795" y="0"/>
                      </a:lnTo>
                      <a:lnTo>
                        <a:pt x="805" y="1"/>
                      </a:lnTo>
                      <a:lnTo>
                        <a:pt x="811" y="2"/>
                      </a:lnTo>
                      <a:lnTo>
                        <a:pt x="819" y="4"/>
                      </a:lnTo>
                      <a:lnTo>
                        <a:pt x="828" y="8"/>
                      </a:lnTo>
                      <a:lnTo>
                        <a:pt x="833" y="10"/>
                      </a:lnTo>
                      <a:lnTo>
                        <a:pt x="841" y="15"/>
                      </a:lnTo>
                      <a:lnTo>
                        <a:pt x="848" y="19"/>
                      </a:lnTo>
                      <a:lnTo>
                        <a:pt x="854" y="24"/>
                      </a:lnTo>
                      <a:lnTo>
                        <a:pt x="862" y="30"/>
                      </a:lnTo>
                      <a:lnTo>
                        <a:pt x="869" y="36"/>
                      </a:lnTo>
                      <a:lnTo>
                        <a:pt x="877" y="44"/>
                      </a:lnTo>
                      <a:lnTo>
                        <a:pt x="886" y="54"/>
                      </a:lnTo>
                      <a:lnTo>
                        <a:pt x="891" y="61"/>
                      </a:lnTo>
                      <a:lnTo>
                        <a:pt x="900" y="72"/>
                      </a:lnTo>
                      <a:lnTo>
                        <a:pt x="910" y="86"/>
                      </a:lnTo>
                      <a:lnTo>
                        <a:pt x="921" y="102"/>
                      </a:lnTo>
                      <a:lnTo>
                        <a:pt x="933" y="123"/>
                      </a:lnTo>
                      <a:lnTo>
                        <a:pt x="940" y="140"/>
                      </a:lnTo>
                      <a:lnTo>
                        <a:pt x="945" y="149"/>
                      </a:lnTo>
                      <a:lnTo>
                        <a:pt x="949" y="159"/>
                      </a:lnTo>
                      <a:lnTo>
                        <a:pt x="953" y="170"/>
                      </a:lnTo>
                      <a:lnTo>
                        <a:pt x="957" y="183"/>
                      </a:lnTo>
                      <a:lnTo>
                        <a:pt x="967" y="211"/>
                      </a:lnTo>
                      <a:lnTo>
                        <a:pt x="973" y="228"/>
                      </a:lnTo>
                      <a:lnTo>
                        <a:pt x="979" y="245"/>
                      </a:lnTo>
                      <a:lnTo>
                        <a:pt x="985" y="263"/>
                      </a:lnTo>
                      <a:lnTo>
                        <a:pt x="991" y="283"/>
                      </a:lnTo>
                      <a:lnTo>
                        <a:pt x="1003" y="325"/>
                      </a:lnTo>
                      <a:lnTo>
                        <a:pt x="1006" y="334"/>
                      </a:lnTo>
                      <a:lnTo>
                        <a:pt x="1019" y="379"/>
                      </a:lnTo>
                      <a:lnTo>
                        <a:pt x="1034" y="426"/>
                      </a:lnTo>
                      <a:lnTo>
                        <a:pt x="1049" y="477"/>
                      </a:lnTo>
                      <a:lnTo>
                        <a:pt x="1064" y="529"/>
                      </a:lnTo>
                      <a:lnTo>
                        <a:pt x="1080" y="584"/>
                      </a:lnTo>
                      <a:lnTo>
                        <a:pt x="1096" y="639"/>
                      </a:lnTo>
                      <a:lnTo>
                        <a:pt x="1112" y="696"/>
                      </a:lnTo>
                      <a:lnTo>
                        <a:pt x="1161" y="867"/>
                      </a:lnTo>
                      <a:lnTo>
                        <a:pt x="1176" y="923"/>
                      </a:lnTo>
                      <a:lnTo>
                        <a:pt x="1191" y="978"/>
                      </a:lnTo>
                      <a:lnTo>
                        <a:pt x="1207" y="1033"/>
                      </a:lnTo>
                      <a:lnTo>
                        <a:pt x="1221" y="1084"/>
                      </a:lnTo>
                      <a:lnTo>
                        <a:pt x="1234" y="1133"/>
                      </a:lnTo>
                      <a:lnTo>
                        <a:pt x="1247" y="1180"/>
                      </a:lnTo>
                      <a:lnTo>
                        <a:pt x="1260" y="1223"/>
                      </a:lnTo>
                      <a:lnTo>
                        <a:pt x="1270" y="1262"/>
                      </a:lnTo>
                      <a:lnTo>
                        <a:pt x="1275" y="1281"/>
                      </a:lnTo>
                      <a:lnTo>
                        <a:pt x="1280" y="1298"/>
                      </a:lnTo>
                      <a:lnTo>
                        <a:pt x="1284" y="1315"/>
                      </a:lnTo>
                      <a:lnTo>
                        <a:pt x="1288" y="1330"/>
                      </a:lnTo>
                      <a:lnTo>
                        <a:pt x="1292" y="1344"/>
                      </a:lnTo>
                      <a:lnTo>
                        <a:pt x="1296" y="1356"/>
                      </a:lnTo>
                      <a:lnTo>
                        <a:pt x="1299" y="1368"/>
                      </a:lnTo>
                      <a:lnTo>
                        <a:pt x="1301" y="1378"/>
                      </a:lnTo>
                      <a:lnTo>
                        <a:pt x="1304" y="1387"/>
                      </a:lnTo>
                      <a:lnTo>
                        <a:pt x="1307" y="1394"/>
                      </a:lnTo>
                      <a:lnTo>
                        <a:pt x="1308" y="1399"/>
                      </a:lnTo>
                      <a:lnTo>
                        <a:pt x="1309" y="1403"/>
                      </a:lnTo>
                      <a:lnTo>
                        <a:pt x="1327" y="1464"/>
                      </a:lnTo>
                      <a:lnTo>
                        <a:pt x="323" y="1464"/>
                      </a:lnTo>
                      <a:lnTo>
                        <a:pt x="323" y="1370"/>
                      </a:lnTo>
                      <a:lnTo>
                        <a:pt x="1203" y="1370"/>
                      </a:lnTo>
                      <a:lnTo>
                        <a:pt x="1201" y="1364"/>
                      </a:lnTo>
                      <a:lnTo>
                        <a:pt x="1197" y="1349"/>
                      </a:lnTo>
                      <a:lnTo>
                        <a:pt x="1192" y="1334"/>
                      </a:lnTo>
                      <a:lnTo>
                        <a:pt x="1188" y="1318"/>
                      </a:lnTo>
                      <a:lnTo>
                        <a:pt x="1183" y="1300"/>
                      </a:lnTo>
                      <a:lnTo>
                        <a:pt x="1178" y="1282"/>
                      </a:lnTo>
                      <a:lnTo>
                        <a:pt x="1168" y="1242"/>
                      </a:lnTo>
                      <a:lnTo>
                        <a:pt x="1156" y="1199"/>
                      </a:lnTo>
                      <a:lnTo>
                        <a:pt x="1143" y="1152"/>
                      </a:lnTo>
                      <a:lnTo>
                        <a:pt x="1129" y="1103"/>
                      </a:lnTo>
                      <a:lnTo>
                        <a:pt x="1115" y="1052"/>
                      </a:lnTo>
                      <a:lnTo>
                        <a:pt x="1100" y="998"/>
                      </a:lnTo>
                      <a:lnTo>
                        <a:pt x="1085" y="943"/>
                      </a:lnTo>
                      <a:lnTo>
                        <a:pt x="1069" y="887"/>
                      </a:lnTo>
                      <a:lnTo>
                        <a:pt x="1020" y="715"/>
                      </a:lnTo>
                      <a:lnTo>
                        <a:pt x="1004" y="659"/>
                      </a:lnTo>
                      <a:lnTo>
                        <a:pt x="989" y="604"/>
                      </a:lnTo>
                      <a:lnTo>
                        <a:pt x="973" y="548"/>
                      </a:lnTo>
                      <a:lnTo>
                        <a:pt x="957" y="496"/>
                      </a:lnTo>
                      <a:lnTo>
                        <a:pt x="942" y="445"/>
                      </a:lnTo>
                      <a:lnTo>
                        <a:pt x="928" y="398"/>
                      </a:lnTo>
                      <a:lnTo>
                        <a:pt x="917" y="361"/>
                      </a:lnTo>
                      <a:lnTo>
                        <a:pt x="917" y="361"/>
                      </a:lnTo>
                      <a:lnTo>
                        <a:pt x="904" y="320"/>
                      </a:lnTo>
                      <a:lnTo>
                        <a:pt x="898" y="300"/>
                      </a:lnTo>
                      <a:lnTo>
                        <a:pt x="892" y="282"/>
                      </a:lnTo>
                      <a:lnTo>
                        <a:pt x="886" y="264"/>
                      </a:lnTo>
                      <a:lnTo>
                        <a:pt x="881" y="248"/>
                      </a:lnTo>
                      <a:lnTo>
                        <a:pt x="871" y="219"/>
                      </a:lnTo>
                      <a:lnTo>
                        <a:pt x="867" y="207"/>
                      </a:lnTo>
                      <a:lnTo>
                        <a:pt x="863" y="196"/>
                      </a:lnTo>
                      <a:lnTo>
                        <a:pt x="859" y="186"/>
                      </a:lnTo>
                      <a:lnTo>
                        <a:pt x="854" y="177"/>
                      </a:lnTo>
                      <a:lnTo>
                        <a:pt x="851" y="170"/>
                      </a:lnTo>
                      <a:lnTo>
                        <a:pt x="852" y="170"/>
                      </a:lnTo>
                      <a:lnTo>
                        <a:pt x="851" y="168"/>
                      </a:lnTo>
                      <a:lnTo>
                        <a:pt x="843" y="154"/>
                      </a:lnTo>
                      <a:lnTo>
                        <a:pt x="833" y="138"/>
                      </a:lnTo>
                      <a:lnTo>
                        <a:pt x="823" y="125"/>
                      </a:lnTo>
                      <a:lnTo>
                        <a:pt x="817" y="117"/>
                      </a:lnTo>
                      <a:lnTo>
                        <a:pt x="811" y="110"/>
                      </a:lnTo>
                      <a:lnTo>
                        <a:pt x="803" y="102"/>
                      </a:lnTo>
                      <a:lnTo>
                        <a:pt x="802" y="101"/>
                      </a:lnTo>
                      <a:lnTo>
                        <a:pt x="802" y="102"/>
                      </a:lnTo>
                      <a:lnTo>
                        <a:pt x="795" y="97"/>
                      </a:lnTo>
                      <a:lnTo>
                        <a:pt x="793" y="96"/>
                      </a:lnTo>
                      <a:lnTo>
                        <a:pt x="791" y="95"/>
                      </a:lnTo>
                      <a:lnTo>
                        <a:pt x="789" y="94"/>
                      </a:lnTo>
                      <a:lnTo>
                        <a:pt x="276" y="94"/>
                      </a:lnTo>
                      <a:lnTo>
                        <a:pt x="252" y="95"/>
                      </a:lnTo>
                      <a:lnTo>
                        <a:pt x="233" y="96"/>
                      </a:lnTo>
                      <a:lnTo>
                        <a:pt x="218" y="98"/>
                      </a:lnTo>
                      <a:lnTo>
                        <a:pt x="199" y="101"/>
                      </a:lnTo>
                      <a:lnTo>
                        <a:pt x="188" y="103"/>
                      </a:lnTo>
                      <a:lnTo>
                        <a:pt x="173" y="108"/>
                      </a:lnTo>
                      <a:lnTo>
                        <a:pt x="159" y="113"/>
                      </a:lnTo>
                      <a:lnTo>
                        <a:pt x="149" y="119"/>
                      </a:lnTo>
                      <a:lnTo>
                        <a:pt x="142" y="123"/>
                      </a:lnTo>
                      <a:lnTo>
                        <a:pt x="135" y="129"/>
                      </a:lnTo>
                      <a:lnTo>
                        <a:pt x="127" y="134"/>
                      </a:lnTo>
                      <a:lnTo>
                        <a:pt x="119" y="143"/>
                      </a:lnTo>
                      <a:lnTo>
                        <a:pt x="119" y="143"/>
                      </a:lnTo>
                      <a:lnTo>
                        <a:pt x="117" y="145"/>
                      </a:lnTo>
                      <a:lnTo>
                        <a:pt x="112" y="153"/>
                      </a:lnTo>
                      <a:lnTo>
                        <a:pt x="105" y="168"/>
                      </a:lnTo>
                      <a:lnTo>
                        <a:pt x="99" y="186"/>
                      </a:lnTo>
                      <a:lnTo>
                        <a:pt x="96" y="204"/>
                      </a:lnTo>
                      <a:lnTo>
                        <a:pt x="95" y="217"/>
                      </a:lnTo>
                      <a:lnTo>
                        <a:pt x="95" y="217"/>
                      </a:lnTo>
                      <a:lnTo>
                        <a:pt x="94" y="240"/>
                      </a:lnTo>
                      <a:lnTo>
                        <a:pt x="94" y="262"/>
                      </a:lnTo>
                      <a:lnTo>
                        <a:pt x="95" y="284"/>
                      </a:lnTo>
                      <a:lnTo>
                        <a:pt x="96" y="304"/>
                      </a:lnTo>
                      <a:lnTo>
                        <a:pt x="96" y="1248"/>
                      </a:lnTo>
                      <a:lnTo>
                        <a:pt x="2" y="1248"/>
                      </a:lnTo>
                      <a:lnTo>
                        <a:pt x="2" y="304"/>
                      </a:lnTo>
                      <a:lnTo>
                        <a:pt x="1" y="284"/>
                      </a:lnTo>
                      <a:lnTo>
                        <a:pt x="0" y="262"/>
                      </a:lnTo>
                      <a:lnTo>
                        <a:pt x="0" y="240"/>
                      </a:lnTo>
                      <a:lnTo>
                        <a:pt x="1" y="217"/>
                      </a:lnTo>
                      <a:lnTo>
                        <a:pt x="2" y="208"/>
                      </a:lnTo>
                      <a:lnTo>
                        <a:pt x="4" y="185"/>
                      </a:lnTo>
                      <a:lnTo>
                        <a:pt x="8" y="162"/>
                      </a:lnTo>
                      <a:lnTo>
                        <a:pt x="19" y="132"/>
                      </a:lnTo>
                      <a:lnTo>
                        <a:pt x="29" y="110"/>
                      </a:lnTo>
                      <a:lnTo>
                        <a:pt x="34" y="103"/>
                      </a:lnTo>
                      <a:lnTo>
                        <a:pt x="40" y="93"/>
                      </a:lnTo>
                      <a:lnTo>
                        <a:pt x="47" y="84"/>
                      </a:lnTo>
                      <a:lnTo>
                        <a:pt x="53" y="76"/>
                      </a:lnTo>
                      <a:lnTo>
                        <a:pt x="61" y="67"/>
                      </a:lnTo>
                      <a:lnTo>
                        <a:pt x="71" y="59"/>
                      </a:lnTo>
                      <a:lnTo>
                        <a:pt x="78" y="53"/>
                      </a:lnTo>
                      <a:lnTo>
                        <a:pt x="89" y="46"/>
                      </a:lnTo>
                      <a:lnTo>
                        <a:pt x="101" y="38"/>
                      </a:lnTo>
                      <a:lnTo>
                        <a:pt x="109" y="34"/>
                      </a:lnTo>
                      <a:lnTo>
                        <a:pt x="122" y="26"/>
                      </a:lnTo>
                      <a:lnTo>
                        <a:pt x="137" y="21"/>
                      </a:lnTo>
                      <a:lnTo>
                        <a:pt x="153" y="16"/>
                      </a:lnTo>
                      <a:lnTo>
                        <a:pt x="162" y="13"/>
                      </a:lnTo>
                      <a:lnTo>
                        <a:pt x="179" y="9"/>
                      </a:lnTo>
                      <a:lnTo>
                        <a:pt x="199" y="6"/>
                      </a:lnTo>
                      <a:lnTo>
                        <a:pt x="220" y="3"/>
                      </a:lnTo>
                      <a:lnTo>
                        <a:pt x="229" y="2"/>
                      </a:lnTo>
                      <a:lnTo>
                        <a:pt x="252" y="1"/>
                      </a:lnTo>
                      <a:lnTo>
                        <a:pt x="276" y="0"/>
                      </a:lnTo>
                      <a:close/>
                    </a:path>
                  </a:pathLst>
                </a:custGeom>
                <a:grpFill/>
                <a:ln w="0">
                  <a:noFill/>
                  <a:prstDash val="solid"/>
                  <a:round/>
                  <a:headEnd/>
                  <a:tailEnd/>
                </a:ln>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srgbClr val="000000"/>
                    </a:solidFill>
                    <a:effectLst/>
                    <a:uLnTx/>
                    <a:uFillTx/>
                  </a:endParaRPr>
                </a:p>
              </p:txBody>
            </p:sp>
            <p:sp>
              <p:nvSpPr>
                <p:cNvPr id="192" name="Freeform 518"/>
                <p:cNvSpPr>
                  <a:spLocks/>
                </p:cNvSpPr>
                <p:nvPr/>
              </p:nvSpPr>
              <p:spPr bwMode="auto">
                <a:xfrm>
                  <a:off x="5818188" y="3259138"/>
                  <a:ext cx="52388" cy="233363"/>
                </a:xfrm>
                <a:custGeom>
                  <a:avLst/>
                  <a:gdLst>
                    <a:gd name="T0" fmla="*/ 33 w 134"/>
                    <a:gd name="T1" fmla="*/ 0 h 586"/>
                    <a:gd name="T2" fmla="*/ 100 w 134"/>
                    <a:gd name="T3" fmla="*/ 0 h 586"/>
                    <a:gd name="T4" fmla="*/ 114 w 134"/>
                    <a:gd name="T5" fmla="*/ 3 h 586"/>
                    <a:gd name="T6" fmla="*/ 124 w 134"/>
                    <a:gd name="T7" fmla="*/ 10 h 586"/>
                    <a:gd name="T8" fmla="*/ 131 w 134"/>
                    <a:gd name="T9" fmla="*/ 21 h 586"/>
                    <a:gd name="T10" fmla="*/ 134 w 134"/>
                    <a:gd name="T11" fmla="*/ 34 h 586"/>
                    <a:gd name="T12" fmla="*/ 134 w 134"/>
                    <a:gd name="T13" fmla="*/ 553 h 586"/>
                    <a:gd name="T14" fmla="*/ 131 w 134"/>
                    <a:gd name="T15" fmla="*/ 565 h 586"/>
                    <a:gd name="T16" fmla="*/ 124 w 134"/>
                    <a:gd name="T17" fmla="*/ 576 h 586"/>
                    <a:gd name="T18" fmla="*/ 114 w 134"/>
                    <a:gd name="T19" fmla="*/ 583 h 586"/>
                    <a:gd name="T20" fmla="*/ 100 w 134"/>
                    <a:gd name="T21" fmla="*/ 586 h 586"/>
                    <a:gd name="T22" fmla="*/ 33 w 134"/>
                    <a:gd name="T23" fmla="*/ 586 h 586"/>
                    <a:gd name="T24" fmla="*/ 20 w 134"/>
                    <a:gd name="T25" fmla="*/ 583 h 586"/>
                    <a:gd name="T26" fmla="*/ 10 w 134"/>
                    <a:gd name="T27" fmla="*/ 576 h 586"/>
                    <a:gd name="T28" fmla="*/ 3 w 134"/>
                    <a:gd name="T29" fmla="*/ 565 h 586"/>
                    <a:gd name="T30" fmla="*/ 0 w 134"/>
                    <a:gd name="T31" fmla="*/ 553 h 586"/>
                    <a:gd name="T32" fmla="*/ 0 w 134"/>
                    <a:gd name="T33" fmla="*/ 34 h 586"/>
                    <a:gd name="T34" fmla="*/ 3 w 134"/>
                    <a:gd name="T35" fmla="*/ 21 h 586"/>
                    <a:gd name="T36" fmla="*/ 10 w 134"/>
                    <a:gd name="T37" fmla="*/ 10 h 586"/>
                    <a:gd name="T38" fmla="*/ 20 w 134"/>
                    <a:gd name="T39" fmla="*/ 3 h 586"/>
                    <a:gd name="T40" fmla="*/ 33 w 134"/>
                    <a:gd name="T41"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586">
                      <a:moveTo>
                        <a:pt x="33" y="0"/>
                      </a:moveTo>
                      <a:lnTo>
                        <a:pt x="100" y="0"/>
                      </a:lnTo>
                      <a:lnTo>
                        <a:pt x="114" y="3"/>
                      </a:lnTo>
                      <a:lnTo>
                        <a:pt x="124" y="10"/>
                      </a:lnTo>
                      <a:lnTo>
                        <a:pt x="131" y="21"/>
                      </a:lnTo>
                      <a:lnTo>
                        <a:pt x="134" y="34"/>
                      </a:lnTo>
                      <a:lnTo>
                        <a:pt x="134" y="553"/>
                      </a:lnTo>
                      <a:lnTo>
                        <a:pt x="131" y="565"/>
                      </a:lnTo>
                      <a:lnTo>
                        <a:pt x="124" y="576"/>
                      </a:lnTo>
                      <a:lnTo>
                        <a:pt x="114" y="583"/>
                      </a:lnTo>
                      <a:lnTo>
                        <a:pt x="100" y="586"/>
                      </a:lnTo>
                      <a:lnTo>
                        <a:pt x="33" y="586"/>
                      </a:lnTo>
                      <a:lnTo>
                        <a:pt x="20" y="583"/>
                      </a:lnTo>
                      <a:lnTo>
                        <a:pt x="10" y="576"/>
                      </a:lnTo>
                      <a:lnTo>
                        <a:pt x="3" y="565"/>
                      </a:lnTo>
                      <a:lnTo>
                        <a:pt x="0" y="553"/>
                      </a:lnTo>
                      <a:lnTo>
                        <a:pt x="0" y="34"/>
                      </a:lnTo>
                      <a:lnTo>
                        <a:pt x="3" y="21"/>
                      </a:lnTo>
                      <a:lnTo>
                        <a:pt x="10" y="10"/>
                      </a:lnTo>
                      <a:lnTo>
                        <a:pt x="20" y="3"/>
                      </a:lnTo>
                      <a:lnTo>
                        <a:pt x="33" y="0"/>
                      </a:lnTo>
                      <a:close/>
                    </a:path>
                  </a:pathLst>
                </a:custGeom>
                <a:grpFill/>
                <a:ln w="0">
                  <a:noFill/>
                  <a:prstDash val="solid"/>
                  <a:round/>
                  <a:headEnd/>
                  <a:tailEnd/>
                </a:ln>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srgbClr val="000000"/>
                    </a:solidFill>
                    <a:effectLst/>
                    <a:uLnTx/>
                    <a:uFillTx/>
                  </a:endParaRPr>
                </a:p>
              </p:txBody>
            </p:sp>
            <p:sp>
              <p:nvSpPr>
                <p:cNvPr id="193" name="Freeform 519"/>
                <p:cNvSpPr>
                  <a:spLocks/>
                </p:cNvSpPr>
                <p:nvPr/>
              </p:nvSpPr>
              <p:spPr bwMode="auto">
                <a:xfrm>
                  <a:off x="5427663" y="3416301"/>
                  <a:ext cx="896938" cy="374650"/>
                </a:xfrm>
                <a:custGeom>
                  <a:avLst/>
                  <a:gdLst>
                    <a:gd name="T0" fmla="*/ 1211 w 2260"/>
                    <a:gd name="T1" fmla="*/ 0 h 944"/>
                    <a:gd name="T2" fmla="*/ 1234 w 2260"/>
                    <a:gd name="T3" fmla="*/ 11 h 944"/>
                    <a:gd name="T4" fmla="*/ 1244 w 2260"/>
                    <a:gd name="T5" fmla="*/ 34 h 944"/>
                    <a:gd name="T6" fmla="*/ 2227 w 2260"/>
                    <a:gd name="T7" fmla="*/ 157 h 944"/>
                    <a:gd name="T8" fmla="*/ 2251 w 2260"/>
                    <a:gd name="T9" fmla="*/ 166 h 944"/>
                    <a:gd name="T10" fmla="*/ 2260 w 2260"/>
                    <a:gd name="T11" fmla="*/ 190 h 944"/>
                    <a:gd name="T12" fmla="*/ 2225 w 2260"/>
                    <a:gd name="T13" fmla="*/ 483 h 944"/>
                    <a:gd name="T14" fmla="*/ 2144 w 2260"/>
                    <a:gd name="T15" fmla="*/ 421 h 944"/>
                    <a:gd name="T16" fmla="*/ 2053 w 2260"/>
                    <a:gd name="T17" fmla="*/ 373 h 944"/>
                    <a:gd name="T18" fmla="*/ 1953 w 2260"/>
                    <a:gd name="T19" fmla="*/ 344 h 944"/>
                    <a:gd name="T20" fmla="*/ 1846 w 2260"/>
                    <a:gd name="T21" fmla="*/ 333 h 944"/>
                    <a:gd name="T22" fmla="*/ 1734 w 2260"/>
                    <a:gd name="T23" fmla="*/ 345 h 944"/>
                    <a:gd name="T24" fmla="*/ 1629 w 2260"/>
                    <a:gd name="T25" fmla="*/ 377 h 944"/>
                    <a:gd name="T26" fmla="*/ 1534 w 2260"/>
                    <a:gd name="T27" fmla="*/ 428 h 944"/>
                    <a:gd name="T28" fmla="*/ 1453 w 2260"/>
                    <a:gd name="T29" fmla="*/ 497 h 944"/>
                    <a:gd name="T30" fmla="*/ 1385 w 2260"/>
                    <a:gd name="T31" fmla="*/ 580 h 944"/>
                    <a:gd name="T32" fmla="*/ 1333 w 2260"/>
                    <a:gd name="T33" fmla="*/ 675 h 944"/>
                    <a:gd name="T34" fmla="*/ 1300 w 2260"/>
                    <a:gd name="T35" fmla="*/ 779 h 944"/>
                    <a:gd name="T36" fmla="*/ 1289 w 2260"/>
                    <a:gd name="T37" fmla="*/ 891 h 944"/>
                    <a:gd name="T38" fmla="*/ 1208 w 2260"/>
                    <a:gd name="T39" fmla="*/ 944 h 944"/>
                    <a:gd name="T40" fmla="*/ 1208 w 2260"/>
                    <a:gd name="T41" fmla="*/ 835 h 944"/>
                    <a:gd name="T42" fmla="*/ 1185 w 2260"/>
                    <a:gd name="T43" fmla="*/ 726 h 944"/>
                    <a:gd name="T44" fmla="*/ 1143 w 2260"/>
                    <a:gd name="T45" fmla="*/ 625 h 944"/>
                    <a:gd name="T46" fmla="*/ 1083 w 2260"/>
                    <a:gd name="T47" fmla="*/ 537 h 944"/>
                    <a:gd name="T48" fmla="*/ 1008 w 2260"/>
                    <a:gd name="T49" fmla="*/ 461 h 944"/>
                    <a:gd name="T50" fmla="*/ 919 w 2260"/>
                    <a:gd name="T51" fmla="*/ 401 h 944"/>
                    <a:gd name="T52" fmla="*/ 820 w 2260"/>
                    <a:gd name="T53" fmla="*/ 358 h 944"/>
                    <a:gd name="T54" fmla="*/ 711 w 2260"/>
                    <a:gd name="T55" fmla="*/ 335 h 944"/>
                    <a:gd name="T56" fmla="*/ 598 w 2260"/>
                    <a:gd name="T57" fmla="*/ 335 h 944"/>
                    <a:gd name="T58" fmla="*/ 489 w 2260"/>
                    <a:gd name="T59" fmla="*/ 358 h 944"/>
                    <a:gd name="T60" fmla="*/ 389 w 2260"/>
                    <a:gd name="T61" fmla="*/ 401 h 944"/>
                    <a:gd name="T62" fmla="*/ 300 w 2260"/>
                    <a:gd name="T63" fmla="*/ 461 h 944"/>
                    <a:gd name="T64" fmla="*/ 225 w 2260"/>
                    <a:gd name="T65" fmla="*/ 537 h 944"/>
                    <a:gd name="T66" fmla="*/ 165 w 2260"/>
                    <a:gd name="T67" fmla="*/ 625 h 944"/>
                    <a:gd name="T68" fmla="*/ 122 w 2260"/>
                    <a:gd name="T69" fmla="*/ 726 h 944"/>
                    <a:gd name="T70" fmla="*/ 101 w 2260"/>
                    <a:gd name="T71" fmla="*/ 835 h 944"/>
                    <a:gd name="T72" fmla="*/ 100 w 2260"/>
                    <a:gd name="T73" fmla="*/ 944 h 944"/>
                    <a:gd name="T74" fmla="*/ 20 w 2260"/>
                    <a:gd name="T75" fmla="*/ 942 h 944"/>
                    <a:gd name="T76" fmla="*/ 3 w 2260"/>
                    <a:gd name="T77" fmla="*/ 924 h 944"/>
                    <a:gd name="T78" fmla="*/ 0 w 2260"/>
                    <a:gd name="T79" fmla="*/ 34 h 944"/>
                    <a:gd name="T80" fmla="*/ 10 w 2260"/>
                    <a:gd name="T81" fmla="*/ 11 h 944"/>
                    <a:gd name="T82" fmla="*/ 34 w 2260"/>
                    <a:gd name="T8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0" h="944">
                      <a:moveTo>
                        <a:pt x="34" y="0"/>
                      </a:moveTo>
                      <a:lnTo>
                        <a:pt x="1211" y="0"/>
                      </a:lnTo>
                      <a:lnTo>
                        <a:pt x="1224" y="3"/>
                      </a:lnTo>
                      <a:lnTo>
                        <a:pt x="1234" y="11"/>
                      </a:lnTo>
                      <a:lnTo>
                        <a:pt x="1241" y="21"/>
                      </a:lnTo>
                      <a:lnTo>
                        <a:pt x="1244" y="34"/>
                      </a:lnTo>
                      <a:lnTo>
                        <a:pt x="1244" y="157"/>
                      </a:lnTo>
                      <a:lnTo>
                        <a:pt x="2227" y="157"/>
                      </a:lnTo>
                      <a:lnTo>
                        <a:pt x="2240" y="159"/>
                      </a:lnTo>
                      <a:lnTo>
                        <a:pt x="2251" y="166"/>
                      </a:lnTo>
                      <a:lnTo>
                        <a:pt x="2258" y="177"/>
                      </a:lnTo>
                      <a:lnTo>
                        <a:pt x="2260" y="190"/>
                      </a:lnTo>
                      <a:lnTo>
                        <a:pt x="2260" y="520"/>
                      </a:lnTo>
                      <a:lnTo>
                        <a:pt x="2225" y="483"/>
                      </a:lnTo>
                      <a:lnTo>
                        <a:pt x="2186" y="451"/>
                      </a:lnTo>
                      <a:lnTo>
                        <a:pt x="2144" y="421"/>
                      </a:lnTo>
                      <a:lnTo>
                        <a:pt x="2099" y="395"/>
                      </a:lnTo>
                      <a:lnTo>
                        <a:pt x="2053" y="373"/>
                      </a:lnTo>
                      <a:lnTo>
                        <a:pt x="2004" y="356"/>
                      </a:lnTo>
                      <a:lnTo>
                        <a:pt x="1953" y="344"/>
                      </a:lnTo>
                      <a:lnTo>
                        <a:pt x="1900" y="335"/>
                      </a:lnTo>
                      <a:lnTo>
                        <a:pt x="1846" y="333"/>
                      </a:lnTo>
                      <a:lnTo>
                        <a:pt x="1789" y="335"/>
                      </a:lnTo>
                      <a:lnTo>
                        <a:pt x="1734" y="345"/>
                      </a:lnTo>
                      <a:lnTo>
                        <a:pt x="1681" y="358"/>
                      </a:lnTo>
                      <a:lnTo>
                        <a:pt x="1629" y="377"/>
                      </a:lnTo>
                      <a:lnTo>
                        <a:pt x="1581" y="401"/>
                      </a:lnTo>
                      <a:lnTo>
                        <a:pt x="1534" y="428"/>
                      </a:lnTo>
                      <a:lnTo>
                        <a:pt x="1492" y="461"/>
                      </a:lnTo>
                      <a:lnTo>
                        <a:pt x="1453" y="497"/>
                      </a:lnTo>
                      <a:lnTo>
                        <a:pt x="1416" y="537"/>
                      </a:lnTo>
                      <a:lnTo>
                        <a:pt x="1385" y="580"/>
                      </a:lnTo>
                      <a:lnTo>
                        <a:pt x="1356" y="625"/>
                      </a:lnTo>
                      <a:lnTo>
                        <a:pt x="1333" y="675"/>
                      </a:lnTo>
                      <a:lnTo>
                        <a:pt x="1314" y="726"/>
                      </a:lnTo>
                      <a:lnTo>
                        <a:pt x="1300" y="779"/>
                      </a:lnTo>
                      <a:lnTo>
                        <a:pt x="1292" y="835"/>
                      </a:lnTo>
                      <a:lnTo>
                        <a:pt x="1289" y="891"/>
                      </a:lnTo>
                      <a:lnTo>
                        <a:pt x="1292" y="944"/>
                      </a:lnTo>
                      <a:lnTo>
                        <a:pt x="1208" y="944"/>
                      </a:lnTo>
                      <a:lnTo>
                        <a:pt x="1211" y="891"/>
                      </a:lnTo>
                      <a:lnTo>
                        <a:pt x="1208" y="835"/>
                      </a:lnTo>
                      <a:lnTo>
                        <a:pt x="1199" y="779"/>
                      </a:lnTo>
                      <a:lnTo>
                        <a:pt x="1185" y="726"/>
                      </a:lnTo>
                      <a:lnTo>
                        <a:pt x="1167" y="675"/>
                      </a:lnTo>
                      <a:lnTo>
                        <a:pt x="1143" y="625"/>
                      </a:lnTo>
                      <a:lnTo>
                        <a:pt x="1116" y="580"/>
                      </a:lnTo>
                      <a:lnTo>
                        <a:pt x="1083" y="537"/>
                      </a:lnTo>
                      <a:lnTo>
                        <a:pt x="1048" y="497"/>
                      </a:lnTo>
                      <a:lnTo>
                        <a:pt x="1008" y="461"/>
                      </a:lnTo>
                      <a:lnTo>
                        <a:pt x="965" y="428"/>
                      </a:lnTo>
                      <a:lnTo>
                        <a:pt x="919" y="401"/>
                      </a:lnTo>
                      <a:lnTo>
                        <a:pt x="871" y="377"/>
                      </a:lnTo>
                      <a:lnTo>
                        <a:pt x="820" y="358"/>
                      </a:lnTo>
                      <a:lnTo>
                        <a:pt x="766" y="345"/>
                      </a:lnTo>
                      <a:lnTo>
                        <a:pt x="711" y="335"/>
                      </a:lnTo>
                      <a:lnTo>
                        <a:pt x="654" y="333"/>
                      </a:lnTo>
                      <a:lnTo>
                        <a:pt x="598" y="335"/>
                      </a:lnTo>
                      <a:lnTo>
                        <a:pt x="542" y="345"/>
                      </a:lnTo>
                      <a:lnTo>
                        <a:pt x="489" y="358"/>
                      </a:lnTo>
                      <a:lnTo>
                        <a:pt x="438" y="377"/>
                      </a:lnTo>
                      <a:lnTo>
                        <a:pt x="389" y="401"/>
                      </a:lnTo>
                      <a:lnTo>
                        <a:pt x="343" y="428"/>
                      </a:lnTo>
                      <a:lnTo>
                        <a:pt x="300" y="461"/>
                      </a:lnTo>
                      <a:lnTo>
                        <a:pt x="261" y="497"/>
                      </a:lnTo>
                      <a:lnTo>
                        <a:pt x="225" y="537"/>
                      </a:lnTo>
                      <a:lnTo>
                        <a:pt x="192" y="580"/>
                      </a:lnTo>
                      <a:lnTo>
                        <a:pt x="165" y="625"/>
                      </a:lnTo>
                      <a:lnTo>
                        <a:pt x="142" y="675"/>
                      </a:lnTo>
                      <a:lnTo>
                        <a:pt x="122" y="726"/>
                      </a:lnTo>
                      <a:lnTo>
                        <a:pt x="109" y="779"/>
                      </a:lnTo>
                      <a:lnTo>
                        <a:pt x="101" y="835"/>
                      </a:lnTo>
                      <a:lnTo>
                        <a:pt x="98" y="891"/>
                      </a:lnTo>
                      <a:lnTo>
                        <a:pt x="100" y="944"/>
                      </a:lnTo>
                      <a:lnTo>
                        <a:pt x="34" y="944"/>
                      </a:lnTo>
                      <a:lnTo>
                        <a:pt x="20" y="942"/>
                      </a:lnTo>
                      <a:lnTo>
                        <a:pt x="10" y="935"/>
                      </a:lnTo>
                      <a:lnTo>
                        <a:pt x="3" y="924"/>
                      </a:lnTo>
                      <a:lnTo>
                        <a:pt x="0" y="910"/>
                      </a:lnTo>
                      <a:lnTo>
                        <a:pt x="0" y="34"/>
                      </a:lnTo>
                      <a:lnTo>
                        <a:pt x="3" y="21"/>
                      </a:lnTo>
                      <a:lnTo>
                        <a:pt x="10" y="11"/>
                      </a:lnTo>
                      <a:lnTo>
                        <a:pt x="20" y="3"/>
                      </a:lnTo>
                      <a:lnTo>
                        <a:pt x="34" y="0"/>
                      </a:lnTo>
                      <a:close/>
                    </a:path>
                  </a:pathLst>
                </a:custGeom>
                <a:grpFill/>
                <a:ln w="0">
                  <a:noFill/>
                  <a:prstDash val="solid"/>
                  <a:round/>
                  <a:headEnd/>
                  <a:tailEnd/>
                </a:ln>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srgbClr val="000000"/>
                    </a:solidFill>
                    <a:effectLst/>
                    <a:uLnTx/>
                    <a:uFillTx/>
                  </a:endParaRPr>
                </a:p>
              </p:txBody>
            </p:sp>
          </p:grpSp>
        </p:grpSp>
        <p:cxnSp>
          <p:nvCxnSpPr>
            <p:cNvPr id="173" name="Straight Arrow Connector 172"/>
            <p:cNvCxnSpPr/>
            <p:nvPr/>
          </p:nvCxnSpPr>
          <p:spPr>
            <a:xfrm flipH="1">
              <a:off x="1247463" y="3134753"/>
              <a:ext cx="330662" cy="333278"/>
            </a:xfrm>
            <a:prstGeom prst="straightConnector1">
              <a:avLst/>
            </a:prstGeom>
            <a:noFill/>
            <a:ln w="38100" cap="rnd" cmpd="sng" algn="ctr">
              <a:solidFill>
                <a:sysClr val="window" lastClr="FFFFFF">
                  <a:lumMod val="85000"/>
                </a:sysClr>
              </a:solidFill>
              <a:prstDash val="sysDot"/>
              <a:headEnd type="none"/>
              <a:tailEnd type="none"/>
            </a:ln>
            <a:effectLst/>
          </p:spPr>
        </p:cxnSp>
        <p:cxnSp>
          <p:nvCxnSpPr>
            <p:cNvPr id="174" name="Straight Arrow Connector 173"/>
            <p:cNvCxnSpPr/>
            <p:nvPr/>
          </p:nvCxnSpPr>
          <p:spPr>
            <a:xfrm flipH="1" flipV="1">
              <a:off x="1233283" y="3276678"/>
              <a:ext cx="475317" cy="732332"/>
            </a:xfrm>
            <a:prstGeom prst="straightConnector1">
              <a:avLst/>
            </a:prstGeom>
            <a:noFill/>
            <a:ln w="38100" cap="rnd" cmpd="sng" algn="ctr">
              <a:solidFill>
                <a:sysClr val="window" lastClr="FFFFFF">
                  <a:lumMod val="85000"/>
                </a:sysClr>
              </a:solidFill>
              <a:prstDash val="sysDot"/>
              <a:headEnd type="none"/>
              <a:tailEnd type="none"/>
            </a:ln>
            <a:effectLst/>
          </p:spPr>
        </p:cxnSp>
        <p:cxnSp>
          <p:nvCxnSpPr>
            <p:cNvPr id="175" name="Straight Arrow Connector 174"/>
            <p:cNvCxnSpPr>
              <a:endCxn id="196" idx="2"/>
            </p:cNvCxnSpPr>
            <p:nvPr/>
          </p:nvCxnSpPr>
          <p:spPr>
            <a:xfrm flipV="1">
              <a:off x="1271701" y="3242088"/>
              <a:ext cx="780739" cy="537544"/>
            </a:xfrm>
            <a:prstGeom prst="straightConnector1">
              <a:avLst/>
            </a:prstGeom>
            <a:noFill/>
            <a:ln w="38100" cap="rnd" cmpd="sng" algn="ctr">
              <a:solidFill>
                <a:sysClr val="window" lastClr="FFFFFF">
                  <a:lumMod val="85000"/>
                </a:sysClr>
              </a:solidFill>
              <a:prstDash val="sysDot"/>
              <a:headEnd type="none"/>
              <a:tailEnd type="none"/>
            </a:ln>
            <a:effectLst/>
          </p:spPr>
        </p:cxnSp>
        <p:cxnSp>
          <p:nvCxnSpPr>
            <p:cNvPr id="176" name="Straight Arrow Connector 175"/>
            <p:cNvCxnSpPr>
              <a:stCxn id="200" idx="1"/>
            </p:cNvCxnSpPr>
            <p:nvPr/>
          </p:nvCxnSpPr>
          <p:spPr>
            <a:xfrm flipH="1" flipV="1">
              <a:off x="2528484" y="3242088"/>
              <a:ext cx="378649" cy="127967"/>
            </a:xfrm>
            <a:prstGeom prst="straightConnector1">
              <a:avLst/>
            </a:prstGeom>
            <a:noFill/>
            <a:ln w="38100" cap="rnd" cmpd="sng" algn="ctr">
              <a:solidFill>
                <a:sysClr val="window" lastClr="FFFFFF">
                  <a:lumMod val="85000"/>
                </a:sysClr>
              </a:solidFill>
              <a:prstDash val="sysDot"/>
              <a:headEnd type="none"/>
              <a:tailEnd type="none"/>
            </a:ln>
            <a:effectLst/>
          </p:spPr>
        </p:cxnSp>
      </p:grpSp>
      <p:sp>
        <p:nvSpPr>
          <p:cNvPr id="200" name="Right Arrow 199"/>
          <p:cNvSpPr/>
          <p:nvPr/>
        </p:nvSpPr>
        <p:spPr>
          <a:xfrm>
            <a:off x="2908076" y="3142814"/>
            <a:ext cx="6254277" cy="454555"/>
          </a:xfrm>
          <a:prstGeom prst="rightArrow">
            <a:avLst>
              <a:gd name="adj1" fmla="val 71906"/>
              <a:gd name="adj2" fmla="val 50000"/>
            </a:avLst>
          </a:prstGeom>
          <a:solidFill>
            <a:sysClr val="window" lastClr="FFFFFF"/>
          </a:solidFill>
          <a:ln w="9525" cap="flat" cmpd="sng" algn="ctr">
            <a:noFill/>
            <a:prstDash val="solid"/>
          </a:ln>
          <a:effectLst/>
        </p:spPr>
        <p:txBody>
          <a:bodyPr rot="0" spcFirstLastPara="0" vertOverflow="overflow" horzOverflow="overflow" vert="horz" wrap="square" lIns="0" tIns="53759" rIns="0" bIns="0" numCol="1" spcCol="0" rtlCol="0" fromWordArt="0" anchor="ctr" anchorCtr="0" forceAA="0" compatLnSpc="1">
            <a:prstTxWarp prst="textNoShape">
              <a:avLst/>
            </a:prstTxWarp>
            <a:noAutofit/>
          </a:bodyPr>
          <a:lstStyle/>
          <a:p>
            <a:pPr marL="0" marR="0" lvl="0" indent="0" algn="ctr" defTabSz="932234" eaLnBrk="1" fontAlgn="auto" latinLnBrk="0" hangingPunct="1">
              <a:lnSpc>
                <a:spcPct val="4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lumMod val="50000"/>
                  </a:prstClr>
                </a:solidFill>
                <a:effectLst/>
                <a:uLnTx/>
                <a:uFillTx/>
                <a:latin typeface="Segoe UI"/>
                <a:ea typeface="+mn-ea"/>
                <a:cs typeface="+mn-cs"/>
              </a:rPr>
              <a:t>1010101001100011010101011101001101010101010011011101111011100101010000110101010111010011010</a:t>
            </a:r>
          </a:p>
          <a:p>
            <a:pPr marL="0" marR="0" lvl="0" indent="0" algn="ctr" defTabSz="932234" eaLnBrk="1" fontAlgn="auto" latinLnBrk="0" hangingPunct="1">
              <a:lnSpc>
                <a:spcPct val="4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white">
                  <a:lumMod val="50000"/>
                </a:prstClr>
              </a:solidFill>
              <a:effectLst/>
              <a:uLnTx/>
              <a:uFillTx/>
              <a:latin typeface="Segoe UI"/>
              <a:ea typeface="+mn-ea"/>
              <a:cs typeface="+mn-cs"/>
            </a:endParaRPr>
          </a:p>
          <a:p>
            <a:pPr marL="0" marR="0" lvl="0" indent="0" algn="ctr" defTabSz="932234" eaLnBrk="1" fontAlgn="auto" latinLnBrk="0" hangingPunct="1">
              <a:lnSpc>
                <a:spcPct val="4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lumMod val="50000"/>
                  </a:prstClr>
                </a:solidFill>
                <a:effectLst/>
                <a:uLnTx/>
                <a:uFillTx/>
                <a:latin typeface="Segoe UI"/>
                <a:ea typeface="+mn-ea"/>
                <a:cs typeface="+mn-cs"/>
              </a:rPr>
              <a:t>1010111010011101010101011010011010101010101001101100010101111010011101010101011011110100111</a:t>
            </a:r>
          </a:p>
        </p:txBody>
      </p:sp>
      <p:sp>
        <p:nvSpPr>
          <p:cNvPr id="201" name="Right Arrow 200"/>
          <p:cNvSpPr/>
          <p:nvPr/>
        </p:nvSpPr>
        <p:spPr>
          <a:xfrm flipH="1">
            <a:off x="2870735" y="3628239"/>
            <a:ext cx="6254277" cy="454555"/>
          </a:xfrm>
          <a:prstGeom prst="rightArrow">
            <a:avLst>
              <a:gd name="adj1" fmla="val 71906"/>
              <a:gd name="adj2" fmla="val 50000"/>
            </a:avLst>
          </a:prstGeom>
          <a:solidFill>
            <a:sysClr val="window" lastClr="FFFFFF"/>
          </a:solidFill>
          <a:ln w="9525" cap="flat" cmpd="sng" algn="ctr">
            <a:noFill/>
            <a:prstDash val="solid"/>
          </a:ln>
          <a:effectLst/>
        </p:spPr>
        <p:txBody>
          <a:bodyPr rot="0" spcFirstLastPara="0" vertOverflow="overflow" horzOverflow="overflow" vert="horz" wrap="square" lIns="0" tIns="53759" rIns="0" bIns="0" numCol="1" spcCol="0" rtlCol="0" fromWordArt="0" anchor="ctr" anchorCtr="0" forceAA="0" compatLnSpc="1">
            <a:prstTxWarp prst="textNoShape">
              <a:avLst/>
            </a:prstTxWarp>
            <a:noAutofit/>
          </a:bodyPr>
          <a:lstStyle/>
          <a:p>
            <a:pPr marL="0" marR="0" lvl="0" indent="0" algn="ctr" defTabSz="932234" eaLnBrk="1" fontAlgn="auto" latinLnBrk="0" hangingPunct="1">
              <a:lnSpc>
                <a:spcPct val="4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lumMod val="50000"/>
                  </a:prstClr>
                </a:solidFill>
                <a:effectLst/>
                <a:uLnTx/>
                <a:uFillTx/>
                <a:latin typeface="Segoe UI"/>
                <a:ea typeface="+mn-ea"/>
                <a:cs typeface="+mn-cs"/>
              </a:rPr>
              <a:t>1010101001100011010101011101001101010101010011011101111011100101010000110101010111010011010</a:t>
            </a:r>
          </a:p>
          <a:p>
            <a:pPr marL="0" marR="0" lvl="0" indent="0" algn="ctr" defTabSz="932234" eaLnBrk="1" fontAlgn="auto" latinLnBrk="0" hangingPunct="1">
              <a:lnSpc>
                <a:spcPct val="4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white">
                  <a:lumMod val="50000"/>
                </a:prstClr>
              </a:solidFill>
              <a:effectLst/>
              <a:uLnTx/>
              <a:uFillTx/>
              <a:latin typeface="Segoe UI"/>
              <a:ea typeface="+mn-ea"/>
              <a:cs typeface="+mn-cs"/>
            </a:endParaRPr>
          </a:p>
          <a:p>
            <a:pPr marL="0" marR="0" lvl="0" indent="0" algn="ctr" defTabSz="932234" eaLnBrk="1" fontAlgn="auto" latinLnBrk="0" hangingPunct="1">
              <a:lnSpc>
                <a:spcPct val="4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lumMod val="50000"/>
                  </a:prstClr>
                </a:solidFill>
                <a:effectLst/>
                <a:uLnTx/>
                <a:uFillTx/>
                <a:latin typeface="Segoe UI"/>
                <a:ea typeface="+mn-ea"/>
                <a:cs typeface="+mn-cs"/>
              </a:rPr>
              <a:t>1010111010011101010101011010011010101010101001101100010101111010011101010101011011110100111</a:t>
            </a:r>
          </a:p>
        </p:txBody>
      </p:sp>
      <p:grpSp>
        <p:nvGrpSpPr>
          <p:cNvPr id="202" name="Drive Insights 2"/>
          <p:cNvGrpSpPr/>
          <p:nvPr/>
        </p:nvGrpSpPr>
        <p:grpSpPr>
          <a:xfrm>
            <a:off x="9265793" y="2632431"/>
            <a:ext cx="1702723" cy="1912615"/>
            <a:chOff x="9025576" y="2423485"/>
            <a:chExt cx="1703207" cy="1913158"/>
          </a:xfrm>
        </p:grpSpPr>
        <p:grpSp>
          <p:nvGrpSpPr>
            <p:cNvPr id="203" name="Group 202"/>
            <p:cNvGrpSpPr/>
            <p:nvPr/>
          </p:nvGrpSpPr>
          <p:grpSpPr>
            <a:xfrm>
              <a:off x="9025576" y="2423485"/>
              <a:ext cx="1703207" cy="1913158"/>
              <a:chOff x="9025576" y="2423485"/>
              <a:chExt cx="1703207" cy="1913158"/>
            </a:xfrm>
          </p:grpSpPr>
          <p:sp>
            <p:nvSpPr>
              <p:cNvPr id="205" name="Oval 204"/>
              <p:cNvSpPr>
                <a:spLocks noChangeAspect="1"/>
              </p:cNvSpPr>
              <p:nvPr/>
            </p:nvSpPr>
            <p:spPr>
              <a:xfrm>
                <a:off x="9025576" y="2522401"/>
                <a:ext cx="1703207" cy="1703207"/>
              </a:xfrm>
              <a:prstGeom prst="ellipse">
                <a:avLst/>
              </a:prstGeom>
              <a:solidFill>
                <a:srgbClr val="68217A"/>
              </a:solidFill>
              <a:ln w="9525" cap="flat" cmpd="sng" algn="ctr">
                <a:solidFill>
                  <a:sysClr val="window" lastClr="FFFFFF"/>
                </a:solidFill>
                <a:prstDash val="solid"/>
              </a:ln>
              <a:effectLst/>
            </p:spPr>
            <p:txBody>
              <a:bodyPr rot="0" spcFirstLastPara="0" vertOverflow="overflow" horzOverflow="overflow" vert="horz" wrap="square" lIns="89616" tIns="44809" rIns="89616" bIns="44809" numCol="1" spcCol="0" rtlCol="0" fromWordArt="0" anchor="ctr" anchorCtr="0" forceAA="0" compatLnSpc="1">
                <a:prstTxWarp prst="textNoShape">
                  <a:avLst/>
                </a:prstTxWarp>
                <a:noAutofit/>
              </a:bodyP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206" name="Group 205"/>
              <p:cNvGrpSpPr/>
              <p:nvPr/>
            </p:nvGrpSpPr>
            <p:grpSpPr>
              <a:xfrm>
                <a:off x="9777788" y="2423485"/>
                <a:ext cx="228392" cy="1913158"/>
                <a:chOff x="9777788" y="2423485"/>
                <a:chExt cx="228392" cy="1913158"/>
              </a:xfrm>
            </p:grpSpPr>
            <p:sp>
              <p:nvSpPr>
                <p:cNvPr id="207" name="Isosceles Triangle 206"/>
                <p:cNvSpPr/>
                <p:nvPr/>
              </p:nvSpPr>
              <p:spPr>
                <a:xfrm rot="5400000">
                  <a:off x="9804416" y="2445584"/>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208" name="Isosceles Triangle 207"/>
                <p:cNvSpPr/>
                <p:nvPr/>
              </p:nvSpPr>
              <p:spPr>
                <a:xfrm rot="16200000" flipH="1">
                  <a:off x="9755689" y="4134879"/>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grpSp>
        </p:grpSp>
        <p:sp>
          <p:nvSpPr>
            <p:cNvPr id="204" name="Freeform 203"/>
            <p:cNvSpPr>
              <a:spLocks noChangeAspect="1"/>
            </p:cNvSpPr>
            <p:nvPr/>
          </p:nvSpPr>
          <p:spPr bwMode="auto">
            <a:xfrm rot="3757204">
              <a:off x="9521748" y="3257425"/>
              <a:ext cx="710864" cy="454577"/>
            </a:xfrm>
            <a:custGeom>
              <a:avLst/>
              <a:gdLst>
                <a:gd name="connsiteX0" fmla="*/ 101198 w 710864"/>
                <a:gd name="connsiteY0" fmla="*/ 186577 h 454577"/>
                <a:gd name="connsiteX1" fmla="*/ 178306 w 710864"/>
                <a:gd name="connsiteY1" fmla="*/ 37694 h 454577"/>
                <a:gd name="connsiteX2" fmla="*/ 264349 w 710864"/>
                <a:gd name="connsiteY2" fmla="*/ 6480 h 454577"/>
                <a:gd name="connsiteX3" fmla="*/ 287899 w 710864"/>
                <a:gd name="connsiteY3" fmla="*/ 18677 h 454577"/>
                <a:gd name="connsiteX4" fmla="*/ 376482 w 710864"/>
                <a:gd name="connsiteY4" fmla="*/ 64555 h 454577"/>
                <a:gd name="connsiteX5" fmla="*/ 454770 w 710864"/>
                <a:gd name="connsiteY5" fmla="*/ 102767 h 454577"/>
                <a:gd name="connsiteX6" fmla="*/ 457711 w 710864"/>
                <a:gd name="connsiteY6" fmla="*/ 127910 h 454577"/>
                <a:gd name="connsiteX7" fmla="*/ 436873 w 710864"/>
                <a:gd name="connsiteY7" fmla="*/ 141905 h 454577"/>
                <a:gd name="connsiteX8" fmla="*/ 320409 w 710864"/>
                <a:gd name="connsiteY8" fmla="*/ 81720 h 454577"/>
                <a:gd name="connsiteX9" fmla="*/ 302562 w 710864"/>
                <a:gd name="connsiteY9" fmla="*/ 88195 h 454577"/>
                <a:gd name="connsiteX10" fmla="*/ 307571 w 710864"/>
                <a:gd name="connsiteY10" fmla="*/ 106507 h 454577"/>
                <a:gd name="connsiteX11" fmla="*/ 695708 w 710864"/>
                <a:gd name="connsiteY11" fmla="*/ 307246 h 454577"/>
                <a:gd name="connsiteX12" fmla="*/ 707263 w 710864"/>
                <a:gd name="connsiteY12" fmla="*/ 349484 h 454577"/>
                <a:gd name="connsiteX13" fmla="*/ 707263 w 710864"/>
                <a:gd name="connsiteY13" fmla="*/ 349484 h 454577"/>
                <a:gd name="connsiteX14" fmla="*/ 666098 w 710864"/>
                <a:gd name="connsiteY14" fmla="*/ 364418 h 454577"/>
                <a:gd name="connsiteX15" fmla="*/ 445820 w 710864"/>
                <a:gd name="connsiteY15" fmla="*/ 251462 h 454577"/>
                <a:gd name="connsiteX16" fmla="*/ 433960 w 710864"/>
                <a:gd name="connsiteY16" fmla="*/ 255764 h 454577"/>
                <a:gd name="connsiteX17" fmla="*/ 426818 w 710864"/>
                <a:gd name="connsiteY17" fmla="*/ 269553 h 454577"/>
                <a:gd name="connsiteX18" fmla="*/ 430148 w 710864"/>
                <a:gd name="connsiteY18" fmla="*/ 281722 h 454577"/>
                <a:gd name="connsiteX19" fmla="*/ 437743 w 710864"/>
                <a:gd name="connsiteY19" fmla="*/ 285655 h 454577"/>
                <a:gd name="connsiteX20" fmla="*/ 650618 w 710864"/>
                <a:gd name="connsiteY20" fmla="*/ 394306 h 454577"/>
                <a:gd name="connsiteX21" fmla="*/ 662174 w 710864"/>
                <a:gd name="connsiteY21" fmla="*/ 436544 h 454577"/>
                <a:gd name="connsiteX22" fmla="*/ 662174 w 710864"/>
                <a:gd name="connsiteY22" fmla="*/ 436544 h 454577"/>
                <a:gd name="connsiteX23" fmla="*/ 621009 w 710864"/>
                <a:gd name="connsiteY23" fmla="*/ 451477 h 454577"/>
                <a:gd name="connsiteX24" fmla="*/ 234570 w 710864"/>
                <a:gd name="connsiteY24" fmla="*/ 251461 h 454577"/>
                <a:gd name="connsiteX25" fmla="*/ 214173 w 710864"/>
                <a:gd name="connsiteY25" fmla="*/ 258860 h 454577"/>
                <a:gd name="connsiteX26" fmla="*/ 219898 w 710864"/>
                <a:gd name="connsiteY26" fmla="*/ 279788 h 454577"/>
                <a:gd name="connsiteX27" fmla="*/ 336441 w 710864"/>
                <a:gd name="connsiteY27" fmla="*/ 338112 h 454577"/>
                <a:gd name="connsiteX28" fmla="*/ 338922 w 710864"/>
                <a:gd name="connsiteY28" fmla="*/ 361852 h 454577"/>
                <a:gd name="connsiteX29" fmla="*/ 315279 w 710864"/>
                <a:gd name="connsiteY29" fmla="*/ 374393 h 454577"/>
                <a:gd name="connsiteX30" fmla="*/ 237485 w 710864"/>
                <a:gd name="connsiteY30" fmla="*/ 332937 h 454577"/>
                <a:gd name="connsiteX31" fmla="*/ 148902 w 710864"/>
                <a:gd name="connsiteY31" fmla="*/ 287059 h 454577"/>
                <a:gd name="connsiteX32" fmla="*/ 125352 w 710864"/>
                <a:gd name="connsiteY32" fmla="*/ 274862 h 454577"/>
                <a:gd name="connsiteX33" fmla="*/ 101198 w 710864"/>
                <a:gd name="connsiteY33" fmla="*/ 186577 h 454577"/>
                <a:gd name="connsiteX34" fmla="*/ 7322 w 710864"/>
                <a:gd name="connsiteY34" fmla="*/ 45881 h 454577"/>
                <a:gd name="connsiteX35" fmla="*/ 95248 w 710864"/>
                <a:gd name="connsiteY35" fmla="*/ 17956 h 454577"/>
                <a:gd name="connsiteX36" fmla="*/ 123173 w 710864"/>
                <a:gd name="connsiteY36" fmla="*/ 105881 h 454577"/>
                <a:gd name="connsiteX37" fmla="*/ 35248 w 710864"/>
                <a:gd name="connsiteY37" fmla="*/ 133807 h 454577"/>
                <a:gd name="connsiteX38" fmla="*/ 7322 w 710864"/>
                <a:gd name="connsiteY38" fmla="*/ 45881 h 45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10864" h="454577">
                  <a:moveTo>
                    <a:pt x="101198" y="186577"/>
                  </a:moveTo>
                  <a:lnTo>
                    <a:pt x="178306" y="37694"/>
                  </a:lnTo>
                  <a:cubicBezTo>
                    <a:pt x="195396" y="4696"/>
                    <a:pt x="233918" y="-9279"/>
                    <a:pt x="264349" y="6480"/>
                  </a:cubicBezTo>
                  <a:lnTo>
                    <a:pt x="287899" y="18677"/>
                  </a:lnTo>
                  <a:lnTo>
                    <a:pt x="376482" y="64555"/>
                  </a:lnTo>
                  <a:lnTo>
                    <a:pt x="454770" y="102767"/>
                  </a:lnTo>
                  <a:cubicBezTo>
                    <a:pt x="463787" y="107437"/>
                    <a:pt x="460694" y="121387"/>
                    <a:pt x="457711" y="127910"/>
                  </a:cubicBezTo>
                  <a:cubicBezTo>
                    <a:pt x="454728" y="134433"/>
                    <a:pt x="445889" y="146574"/>
                    <a:pt x="436873" y="141905"/>
                  </a:cubicBezTo>
                  <a:cubicBezTo>
                    <a:pt x="398051" y="121844"/>
                    <a:pt x="359230" y="101782"/>
                    <a:pt x="320409" y="81720"/>
                  </a:cubicBezTo>
                  <a:cubicBezTo>
                    <a:pt x="314097" y="78451"/>
                    <a:pt x="306107" y="81351"/>
                    <a:pt x="302562" y="88195"/>
                  </a:cubicBezTo>
                  <a:cubicBezTo>
                    <a:pt x="299017" y="95040"/>
                    <a:pt x="301260" y="103238"/>
                    <a:pt x="307571" y="106507"/>
                  </a:cubicBezTo>
                  <a:cubicBezTo>
                    <a:pt x="436950" y="173421"/>
                    <a:pt x="682527" y="300258"/>
                    <a:pt x="695708" y="307246"/>
                  </a:cubicBezTo>
                  <a:cubicBezTo>
                    <a:pt x="708888" y="314235"/>
                    <a:pt x="715440" y="333697"/>
                    <a:pt x="707263" y="349484"/>
                  </a:cubicBezTo>
                  <a:lnTo>
                    <a:pt x="707263" y="349484"/>
                  </a:lnTo>
                  <a:cubicBezTo>
                    <a:pt x="699086" y="365271"/>
                    <a:pt x="680656" y="371958"/>
                    <a:pt x="666098" y="364418"/>
                  </a:cubicBezTo>
                  <a:lnTo>
                    <a:pt x="445820" y="251462"/>
                  </a:lnTo>
                  <a:cubicBezTo>
                    <a:pt x="441626" y="249289"/>
                    <a:pt x="436316" y="251215"/>
                    <a:pt x="433960" y="255764"/>
                  </a:cubicBezTo>
                  <a:lnTo>
                    <a:pt x="426818" y="269553"/>
                  </a:lnTo>
                  <a:cubicBezTo>
                    <a:pt x="424463" y="274101"/>
                    <a:pt x="425954" y="279550"/>
                    <a:pt x="430148" y="281722"/>
                  </a:cubicBezTo>
                  <a:lnTo>
                    <a:pt x="437743" y="285655"/>
                  </a:lnTo>
                  <a:lnTo>
                    <a:pt x="650618" y="394306"/>
                  </a:lnTo>
                  <a:cubicBezTo>
                    <a:pt x="665177" y="401846"/>
                    <a:pt x="670350" y="420757"/>
                    <a:pt x="662174" y="436544"/>
                  </a:cubicBezTo>
                  <a:lnTo>
                    <a:pt x="662174" y="436544"/>
                  </a:lnTo>
                  <a:cubicBezTo>
                    <a:pt x="653998" y="452331"/>
                    <a:pt x="635568" y="459017"/>
                    <a:pt x="621009" y="451477"/>
                  </a:cubicBezTo>
                  <a:lnTo>
                    <a:pt x="234570" y="251461"/>
                  </a:lnTo>
                  <a:cubicBezTo>
                    <a:pt x="227356" y="247725"/>
                    <a:pt x="218224" y="251037"/>
                    <a:pt x="214173" y="258860"/>
                  </a:cubicBezTo>
                  <a:cubicBezTo>
                    <a:pt x="210122" y="266683"/>
                    <a:pt x="212685" y="276052"/>
                    <a:pt x="219898" y="279788"/>
                  </a:cubicBezTo>
                  <a:cubicBezTo>
                    <a:pt x="278535" y="309868"/>
                    <a:pt x="277804" y="308033"/>
                    <a:pt x="336441" y="338112"/>
                  </a:cubicBezTo>
                  <a:cubicBezTo>
                    <a:pt x="345458" y="342782"/>
                    <a:pt x="342449" y="355804"/>
                    <a:pt x="338922" y="361852"/>
                  </a:cubicBezTo>
                  <a:cubicBezTo>
                    <a:pt x="335395" y="367898"/>
                    <a:pt x="324296" y="379063"/>
                    <a:pt x="315279" y="374393"/>
                  </a:cubicBezTo>
                  <a:lnTo>
                    <a:pt x="237485" y="332937"/>
                  </a:lnTo>
                  <a:lnTo>
                    <a:pt x="148902" y="287059"/>
                  </a:lnTo>
                  <a:lnTo>
                    <a:pt x="125352" y="274862"/>
                  </a:lnTo>
                  <a:cubicBezTo>
                    <a:pt x="94922" y="259102"/>
                    <a:pt x="84108" y="219576"/>
                    <a:pt x="101198" y="186577"/>
                  </a:cubicBezTo>
                  <a:close/>
                  <a:moveTo>
                    <a:pt x="7322" y="45881"/>
                  </a:moveTo>
                  <a:cubicBezTo>
                    <a:pt x="23891" y="13890"/>
                    <a:pt x="63256" y="1387"/>
                    <a:pt x="95248" y="17956"/>
                  </a:cubicBezTo>
                  <a:cubicBezTo>
                    <a:pt x="127239" y="34525"/>
                    <a:pt x="139741" y="73890"/>
                    <a:pt x="123173" y="105881"/>
                  </a:cubicBezTo>
                  <a:cubicBezTo>
                    <a:pt x="106604" y="137872"/>
                    <a:pt x="67239" y="150375"/>
                    <a:pt x="35248" y="133807"/>
                  </a:cubicBezTo>
                  <a:cubicBezTo>
                    <a:pt x="3256" y="117238"/>
                    <a:pt x="-9247" y="77872"/>
                    <a:pt x="7322" y="45881"/>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39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09" name="Analytics Tools"/>
          <p:cNvGrpSpPr/>
          <p:nvPr/>
        </p:nvGrpSpPr>
        <p:grpSpPr>
          <a:xfrm>
            <a:off x="6515994" y="2630755"/>
            <a:ext cx="1702723" cy="1912615"/>
            <a:chOff x="6274996" y="2423485"/>
            <a:chExt cx="1703207" cy="1913158"/>
          </a:xfrm>
        </p:grpSpPr>
        <p:grpSp>
          <p:nvGrpSpPr>
            <p:cNvPr id="210" name="Group 209"/>
            <p:cNvGrpSpPr/>
            <p:nvPr/>
          </p:nvGrpSpPr>
          <p:grpSpPr>
            <a:xfrm>
              <a:off x="6274996" y="2423485"/>
              <a:ext cx="1703207" cy="1913158"/>
              <a:chOff x="6274996" y="2423485"/>
              <a:chExt cx="1703207" cy="1913158"/>
            </a:xfrm>
          </p:grpSpPr>
          <p:sp>
            <p:nvSpPr>
              <p:cNvPr id="223" name="Oval 222"/>
              <p:cNvSpPr>
                <a:spLocks noChangeAspect="1"/>
              </p:cNvSpPr>
              <p:nvPr/>
            </p:nvSpPr>
            <p:spPr>
              <a:xfrm>
                <a:off x="6274996" y="2522401"/>
                <a:ext cx="1703207" cy="1703207"/>
              </a:xfrm>
              <a:prstGeom prst="ellipse">
                <a:avLst/>
              </a:prstGeom>
              <a:solidFill>
                <a:srgbClr val="008272"/>
              </a:solidFill>
              <a:ln w="9525" cap="flat" cmpd="sng" algn="ctr">
                <a:solidFill>
                  <a:sysClr val="window" lastClr="FFFFFF"/>
                </a:solidFill>
                <a:prstDash val="solid"/>
              </a:ln>
              <a:effectLst/>
            </p:spPr>
            <p:txBody>
              <a:bodyPr rot="0" spcFirstLastPara="0" vertOverflow="overflow" horzOverflow="overflow" vert="horz" wrap="square" lIns="89616" tIns="44809" rIns="89616" bIns="44809" numCol="1" spcCol="0" rtlCol="0" fromWordArt="0" anchor="ctr" anchorCtr="0" forceAA="0" compatLnSpc="1">
                <a:prstTxWarp prst="textNoShape">
                  <a:avLst/>
                </a:prstTxWarp>
                <a:noAutofit/>
              </a:bodyP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224" name="Group 223"/>
              <p:cNvGrpSpPr/>
              <p:nvPr/>
            </p:nvGrpSpPr>
            <p:grpSpPr>
              <a:xfrm>
                <a:off x="7024428" y="2423485"/>
                <a:ext cx="228392" cy="1913158"/>
                <a:chOff x="7024428" y="2423485"/>
                <a:chExt cx="228392" cy="1913158"/>
              </a:xfrm>
            </p:grpSpPr>
            <p:sp>
              <p:nvSpPr>
                <p:cNvPr id="225" name="Isosceles Triangle 224"/>
                <p:cNvSpPr/>
                <p:nvPr/>
              </p:nvSpPr>
              <p:spPr>
                <a:xfrm rot="5400000">
                  <a:off x="7051056" y="2445584"/>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226" name="Isosceles Triangle 225"/>
                <p:cNvSpPr/>
                <p:nvPr/>
              </p:nvSpPr>
              <p:spPr>
                <a:xfrm rot="16200000" flipH="1">
                  <a:off x="7002329" y="4134879"/>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grpSp>
        </p:grpSp>
        <p:grpSp>
          <p:nvGrpSpPr>
            <p:cNvPr id="211" name="Group 210"/>
            <p:cNvGrpSpPr/>
            <p:nvPr/>
          </p:nvGrpSpPr>
          <p:grpSpPr>
            <a:xfrm>
              <a:off x="6463567" y="3098010"/>
              <a:ext cx="1313569" cy="564109"/>
              <a:chOff x="6463567" y="2869811"/>
              <a:chExt cx="1313569" cy="564109"/>
            </a:xfrm>
          </p:grpSpPr>
          <p:cxnSp>
            <p:nvCxnSpPr>
              <p:cNvPr id="212" name="Straight Connector 211"/>
              <p:cNvCxnSpPr/>
              <p:nvPr/>
            </p:nvCxnSpPr>
            <p:spPr>
              <a:xfrm flipH="1">
                <a:off x="6669823" y="3327898"/>
                <a:ext cx="113832" cy="0"/>
              </a:xfrm>
              <a:prstGeom prst="line">
                <a:avLst/>
              </a:prstGeom>
              <a:noFill/>
              <a:ln w="19050" cap="sq" cmpd="sng" algn="ctr">
                <a:solidFill>
                  <a:sysClr val="window" lastClr="FFFFFF"/>
                </a:solidFill>
                <a:prstDash val="sysDot"/>
                <a:miter lim="800000"/>
                <a:headEnd type="none"/>
                <a:tailEnd type="none"/>
              </a:ln>
              <a:effectLst/>
            </p:spPr>
          </p:cxnSp>
          <p:cxnSp>
            <p:nvCxnSpPr>
              <p:cNvPr id="213" name="Straight Connector 212"/>
              <p:cNvCxnSpPr/>
              <p:nvPr/>
            </p:nvCxnSpPr>
            <p:spPr>
              <a:xfrm flipH="1">
                <a:off x="7163708" y="3327898"/>
                <a:ext cx="113832" cy="0"/>
              </a:xfrm>
              <a:prstGeom prst="line">
                <a:avLst/>
              </a:prstGeom>
              <a:noFill/>
              <a:ln w="19050" cap="sq" cmpd="sng" algn="ctr">
                <a:solidFill>
                  <a:sysClr val="window" lastClr="FFFFFF"/>
                </a:solidFill>
                <a:prstDash val="sysDot"/>
                <a:miter lim="800000"/>
                <a:headEnd type="none"/>
                <a:tailEnd type="none"/>
              </a:ln>
              <a:effectLst/>
            </p:spPr>
          </p:cxnSp>
          <p:grpSp>
            <p:nvGrpSpPr>
              <p:cNvPr id="214" name="Group 213"/>
              <p:cNvGrpSpPr/>
              <p:nvPr/>
            </p:nvGrpSpPr>
            <p:grpSpPr>
              <a:xfrm>
                <a:off x="6864728" y="3122085"/>
                <a:ext cx="240132" cy="311835"/>
                <a:chOff x="1670280" y="5265135"/>
                <a:chExt cx="708282" cy="919777"/>
              </a:xfrm>
              <a:solidFill>
                <a:sysClr val="window" lastClr="FFFFFF"/>
              </a:solidFill>
            </p:grpSpPr>
            <p:sp>
              <p:nvSpPr>
                <p:cNvPr id="221" name="Oval 122"/>
                <p:cNvSpPr>
                  <a:spLocks noChangeArrowheads="1"/>
                </p:cNvSpPr>
                <p:nvPr/>
              </p:nvSpPr>
              <p:spPr bwMode="auto">
                <a:xfrm>
                  <a:off x="1682397" y="5265135"/>
                  <a:ext cx="684048" cy="1299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222" name="Freeform 123"/>
                <p:cNvSpPr>
                  <a:spLocks noEditPoints="1"/>
                </p:cNvSpPr>
                <p:nvPr/>
              </p:nvSpPr>
              <p:spPr bwMode="auto">
                <a:xfrm>
                  <a:off x="1670280" y="5355462"/>
                  <a:ext cx="708282" cy="829450"/>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grpSp>
          <p:grpSp>
            <p:nvGrpSpPr>
              <p:cNvPr id="215" name="Group 214"/>
              <p:cNvGrpSpPr/>
              <p:nvPr/>
            </p:nvGrpSpPr>
            <p:grpSpPr>
              <a:xfrm>
                <a:off x="7342739" y="2869811"/>
                <a:ext cx="434397" cy="564109"/>
                <a:chOff x="1670280" y="5265134"/>
                <a:chExt cx="708282" cy="919778"/>
              </a:xfrm>
              <a:solidFill>
                <a:sysClr val="window" lastClr="FFFFFF"/>
              </a:solidFill>
            </p:grpSpPr>
            <p:sp>
              <p:nvSpPr>
                <p:cNvPr id="219" name="Oval 122"/>
                <p:cNvSpPr>
                  <a:spLocks noChangeArrowheads="1"/>
                </p:cNvSpPr>
                <p:nvPr/>
              </p:nvSpPr>
              <p:spPr bwMode="auto">
                <a:xfrm>
                  <a:off x="1682396" y="5265134"/>
                  <a:ext cx="684048" cy="1299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220" name="Freeform 123"/>
                <p:cNvSpPr>
                  <a:spLocks noEditPoints="1"/>
                </p:cNvSpPr>
                <p:nvPr/>
              </p:nvSpPr>
              <p:spPr bwMode="auto">
                <a:xfrm>
                  <a:off x="1670280" y="5355462"/>
                  <a:ext cx="708282" cy="829450"/>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grpSp>
          <p:grpSp>
            <p:nvGrpSpPr>
              <p:cNvPr id="216" name="Group 215"/>
              <p:cNvGrpSpPr/>
              <p:nvPr/>
            </p:nvGrpSpPr>
            <p:grpSpPr>
              <a:xfrm>
                <a:off x="6463567" y="3221881"/>
                <a:ext cx="163283" cy="212039"/>
                <a:chOff x="1670280" y="5265137"/>
                <a:chExt cx="708282" cy="919775"/>
              </a:xfrm>
              <a:solidFill>
                <a:sysClr val="window" lastClr="FFFFFF"/>
              </a:solidFill>
            </p:grpSpPr>
            <p:sp>
              <p:nvSpPr>
                <p:cNvPr id="217" name="Oval 122"/>
                <p:cNvSpPr>
                  <a:spLocks noChangeArrowheads="1"/>
                </p:cNvSpPr>
                <p:nvPr/>
              </p:nvSpPr>
              <p:spPr bwMode="auto">
                <a:xfrm>
                  <a:off x="1682395" y="5265137"/>
                  <a:ext cx="684047" cy="1299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218" name="Freeform 123"/>
                <p:cNvSpPr>
                  <a:spLocks noEditPoints="1"/>
                </p:cNvSpPr>
                <p:nvPr/>
              </p:nvSpPr>
              <p:spPr bwMode="auto">
                <a:xfrm>
                  <a:off x="1670280" y="5355462"/>
                  <a:ext cx="708282" cy="829450"/>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grpSp>
        </p:grpSp>
      </p:grpSp>
      <p:grpSp>
        <p:nvGrpSpPr>
          <p:cNvPr id="227" name="Cloud and infrastructure 2"/>
          <p:cNvGrpSpPr/>
          <p:nvPr/>
        </p:nvGrpSpPr>
        <p:grpSpPr>
          <a:xfrm>
            <a:off x="3840278" y="2632431"/>
            <a:ext cx="1702723" cy="1912615"/>
            <a:chOff x="3598520" y="2423485"/>
            <a:chExt cx="1703207" cy="1913158"/>
          </a:xfrm>
        </p:grpSpPr>
        <p:grpSp>
          <p:nvGrpSpPr>
            <p:cNvPr id="228" name="Group 227"/>
            <p:cNvGrpSpPr/>
            <p:nvPr/>
          </p:nvGrpSpPr>
          <p:grpSpPr>
            <a:xfrm>
              <a:off x="3598520" y="2423485"/>
              <a:ext cx="1703207" cy="1913158"/>
              <a:chOff x="3598520" y="2423485"/>
              <a:chExt cx="1703207" cy="1913158"/>
            </a:xfrm>
          </p:grpSpPr>
          <p:sp>
            <p:nvSpPr>
              <p:cNvPr id="236" name="Oval 235"/>
              <p:cNvSpPr>
                <a:spLocks noChangeAspect="1"/>
              </p:cNvSpPr>
              <p:nvPr/>
            </p:nvSpPr>
            <p:spPr>
              <a:xfrm>
                <a:off x="3598520" y="2522401"/>
                <a:ext cx="1703207" cy="1703207"/>
              </a:xfrm>
              <a:prstGeom prst="ellipse">
                <a:avLst/>
              </a:prstGeom>
              <a:solidFill>
                <a:srgbClr val="DC3C00"/>
              </a:solidFill>
              <a:ln w="9525" cap="flat" cmpd="sng" algn="ctr">
                <a:solidFill>
                  <a:sysClr val="window" lastClr="FFFFFF"/>
                </a:solidFill>
                <a:prstDash val="solid"/>
              </a:ln>
              <a:effectLst/>
            </p:spPr>
            <p:txBody>
              <a:bodyPr rot="0" spcFirstLastPara="0" vertOverflow="overflow" horzOverflow="overflow" vert="horz" wrap="square" lIns="89616" tIns="44809" rIns="89616" bIns="44809" numCol="1" spcCol="0" rtlCol="0" fromWordArt="0" anchor="ctr" anchorCtr="0" forceAA="0" compatLnSpc="1">
                <a:prstTxWarp prst="textNoShape">
                  <a:avLst/>
                </a:prstTxWarp>
                <a:noAutofit/>
              </a:bodyP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237" name="Group 236"/>
              <p:cNvGrpSpPr/>
              <p:nvPr/>
            </p:nvGrpSpPr>
            <p:grpSpPr>
              <a:xfrm>
                <a:off x="4373216" y="2423485"/>
                <a:ext cx="228392" cy="1913158"/>
                <a:chOff x="4373216" y="2423485"/>
                <a:chExt cx="228392" cy="1913158"/>
              </a:xfrm>
            </p:grpSpPr>
            <p:sp>
              <p:nvSpPr>
                <p:cNvPr id="238" name="Isosceles Triangle 237"/>
                <p:cNvSpPr/>
                <p:nvPr/>
              </p:nvSpPr>
              <p:spPr>
                <a:xfrm rot="5400000">
                  <a:off x="4399844" y="2445584"/>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239" name="Isosceles Triangle 238"/>
                <p:cNvSpPr/>
                <p:nvPr/>
              </p:nvSpPr>
              <p:spPr>
                <a:xfrm rot="16200000" flipH="1">
                  <a:off x="4351117" y="4134879"/>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grpSp>
        </p:grpSp>
        <p:grpSp>
          <p:nvGrpSpPr>
            <p:cNvPr id="229" name="Group 228"/>
            <p:cNvGrpSpPr/>
            <p:nvPr/>
          </p:nvGrpSpPr>
          <p:grpSpPr>
            <a:xfrm>
              <a:off x="3830903" y="2913129"/>
              <a:ext cx="1355772" cy="827224"/>
              <a:chOff x="3830903" y="2913129"/>
              <a:chExt cx="1355772" cy="827224"/>
            </a:xfrm>
          </p:grpSpPr>
          <p:sp>
            <p:nvSpPr>
              <p:cNvPr id="230" name="Freeform 229"/>
              <p:cNvSpPr>
                <a:spLocks noEditPoints="1"/>
              </p:cNvSpPr>
              <p:nvPr/>
            </p:nvSpPr>
            <p:spPr bwMode="auto">
              <a:xfrm>
                <a:off x="3830903" y="3039354"/>
                <a:ext cx="286233" cy="678066"/>
              </a:xfrm>
              <a:custGeom>
                <a:avLst/>
                <a:gdLst>
                  <a:gd name="T0" fmla="*/ 178 w 805"/>
                  <a:gd name="T1" fmla="*/ 1345 h 1907"/>
                  <a:gd name="T2" fmla="*/ 178 w 805"/>
                  <a:gd name="T3" fmla="*/ 1523 h 1907"/>
                  <a:gd name="T4" fmla="*/ 348 w 805"/>
                  <a:gd name="T5" fmla="*/ 1523 h 1907"/>
                  <a:gd name="T6" fmla="*/ 348 w 805"/>
                  <a:gd name="T7" fmla="*/ 1345 h 1907"/>
                  <a:gd name="T8" fmla="*/ 178 w 805"/>
                  <a:gd name="T9" fmla="*/ 1345 h 1907"/>
                  <a:gd name="T10" fmla="*/ 178 w 805"/>
                  <a:gd name="T11" fmla="*/ 1345 h 1907"/>
                  <a:gd name="T12" fmla="*/ 178 w 805"/>
                  <a:gd name="T13" fmla="*/ 1120 h 1907"/>
                  <a:gd name="T14" fmla="*/ 178 w 805"/>
                  <a:gd name="T15" fmla="*/ 1298 h 1907"/>
                  <a:gd name="T16" fmla="*/ 348 w 805"/>
                  <a:gd name="T17" fmla="*/ 1298 h 1907"/>
                  <a:gd name="T18" fmla="*/ 348 w 805"/>
                  <a:gd name="T19" fmla="*/ 1120 h 1907"/>
                  <a:gd name="T20" fmla="*/ 178 w 805"/>
                  <a:gd name="T21" fmla="*/ 1120 h 1907"/>
                  <a:gd name="T22" fmla="*/ 178 w 805"/>
                  <a:gd name="T23" fmla="*/ 1120 h 1907"/>
                  <a:gd name="T24" fmla="*/ 178 w 805"/>
                  <a:gd name="T25" fmla="*/ 881 h 1907"/>
                  <a:gd name="T26" fmla="*/ 178 w 805"/>
                  <a:gd name="T27" fmla="*/ 1059 h 1907"/>
                  <a:gd name="T28" fmla="*/ 348 w 805"/>
                  <a:gd name="T29" fmla="*/ 1059 h 1907"/>
                  <a:gd name="T30" fmla="*/ 348 w 805"/>
                  <a:gd name="T31" fmla="*/ 881 h 1907"/>
                  <a:gd name="T32" fmla="*/ 178 w 805"/>
                  <a:gd name="T33" fmla="*/ 881 h 1907"/>
                  <a:gd name="T34" fmla="*/ 178 w 805"/>
                  <a:gd name="T35" fmla="*/ 881 h 1907"/>
                  <a:gd name="T36" fmla="*/ 178 w 805"/>
                  <a:gd name="T37" fmla="*/ 630 h 1907"/>
                  <a:gd name="T38" fmla="*/ 178 w 805"/>
                  <a:gd name="T39" fmla="*/ 808 h 1907"/>
                  <a:gd name="T40" fmla="*/ 348 w 805"/>
                  <a:gd name="T41" fmla="*/ 808 h 1907"/>
                  <a:gd name="T42" fmla="*/ 348 w 805"/>
                  <a:gd name="T43" fmla="*/ 630 h 1907"/>
                  <a:gd name="T44" fmla="*/ 178 w 805"/>
                  <a:gd name="T45" fmla="*/ 630 h 1907"/>
                  <a:gd name="T46" fmla="*/ 178 w 805"/>
                  <a:gd name="T47" fmla="*/ 630 h 1907"/>
                  <a:gd name="T48" fmla="*/ 455 w 805"/>
                  <a:gd name="T49" fmla="*/ 384 h 1907"/>
                  <a:gd name="T50" fmla="*/ 455 w 805"/>
                  <a:gd name="T51" fmla="*/ 564 h 1907"/>
                  <a:gd name="T52" fmla="*/ 627 w 805"/>
                  <a:gd name="T53" fmla="*/ 564 h 1907"/>
                  <a:gd name="T54" fmla="*/ 627 w 805"/>
                  <a:gd name="T55" fmla="*/ 384 h 1907"/>
                  <a:gd name="T56" fmla="*/ 455 w 805"/>
                  <a:gd name="T57" fmla="*/ 384 h 1907"/>
                  <a:gd name="T58" fmla="*/ 455 w 805"/>
                  <a:gd name="T59" fmla="*/ 384 h 1907"/>
                  <a:gd name="T60" fmla="*/ 178 w 805"/>
                  <a:gd name="T61" fmla="*/ 384 h 1907"/>
                  <a:gd name="T62" fmla="*/ 178 w 805"/>
                  <a:gd name="T63" fmla="*/ 564 h 1907"/>
                  <a:gd name="T64" fmla="*/ 348 w 805"/>
                  <a:gd name="T65" fmla="*/ 564 h 1907"/>
                  <a:gd name="T66" fmla="*/ 348 w 805"/>
                  <a:gd name="T67" fmla="*/ 384 h 1907"/>
                  <a:gd name="T68" fmla="*/ 178 w 805"/>
                  <a:gd name="T69" fmla="*/ 384 h 1907"/>
                  <a:gd name="T70" fmla="*/ 178 w 805"/>
                  <a:gd name="T71" fmla="*/ 384 h 1907"/>
                  <a:gd name="T72" fmla="*/ 455 w 805"/>
                  <a:gd name="T73" fmla="*/ 137 h 1907"/>
                  <a:gd name="T74" fmla="*/ 455 w 805"/>
                  <a:gd name="T75" fmla="*/ 315 h 1907"/>
                  <a:gd name="T76" fmla="*/ 627 w 805"/>
                  <a:gd name="T77" fmla="*/ 315 h 1907"/>
                  <a:gd name="T78" fmla="*/ 627 w 805"/>
                  <a:gd name="T79" fmla="*/ 137 h 1907"/>
                  <a:gd name="T80" fmla="*/ 455 w 805"/>
                  <a:gd name="T81" fmla="*/ 137 h 1907"/>
                  <a:gd name="T82" fmla="*/ 455 w 805"/>
                  <a:gd name="T83" fmla="*/ 137 h 1907"/>
                  <a:gd name="T84" fmla="*/ 178 w 805"/>
                  <a:gd name="T85" fmla="*/ 137 h 1907"/>
                  <a:gd name="T86" fmla="*/ 178 w 805"/>
                  <a:gd name="T87" fmla="*/ 315 h 1907"/>
                  <a:gd name="T88" fmla="*/ 348 w 805"/>
                  <a:gd name="T89" fmla="*/ 315 h 1907"/>
                  <a:gd name="T90" fmla="*/ 348 w 805"/>
                  <a:gd name="T91" fmla="*/ 137 h 1907"/>
                  <a:gd name="T92" fmla="*/ 178 w 805"/>
                  <a:gd name="T93" fmla="*/ 137 h 1907"/>
                  <a:gd name="T94" fmla="*/ 178 w 805"/>
                  <a:gd name="T95" fmla="*/ 137 h 1907"/>
                  <a:gd name="T96" fmla="*/ 0 w 805"/>
                  <a:gd name="T97" fmla="*/ 0 h 1907"/>
                  <a:gd name="T98" fmla="*/ 805 w 805"/>
                  <a:gd name="T99" fmla="*/ 0 h 1907"/>
                  <a:gd name="T100" fmla="*/ 805 w 805"/>
                  <a:gd name="T101" fmla="*/ 694 h 1907"/>
                  <a:gd name="T102" fmla="*/ 426 w 805"/>
                  <a:gd name="T103" fmla="*/ 694 h 1907"/>
                  <a:gd name="T104" fmla="*/ 426 w 805"/>
                  <a:gd name="T105" fmla="*/ 1907 h 1907"/>
                  <a:gd name="T106" fmla="*/ 0 w 805"/>
                  <a:gd name="T107" fmla="*/ 1907 h 1907"/>
                  <a:gd name="T108" fmla="*/ 0 w 805"/>
                  <a:gd name="T109" fmla="*/ 0 h 1907"/>
                  <a:gd name="T110" fmla="*/ 0 w 805"/>
                  <a:gd name="T11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1907">
                    <a:moveTo>
                      <a:pt x="178" y="1345"/>
                    </a:moveTo>
                    <a:lnTo>
                      <a:pt x="178" y="1523"/>
                    </a:lnTo>
                    <a:lnTo>
                      <a:pt x="348" y="1523"/>
                    </a:lnTo>
                    <a:lnTo>
                      <a:pt x="348" y="1345"/>
                    </a:lnTo>
                    <a:lnTo>
                      <a:pt x="178" y="1345"/>
                    </a:lnTo>
                    <a:lnTo>
                      <a:pt x="178" y="1345"/>
                    </a:lnTo>
                    <a:close/>
                    <a:moveTo>
                      <a:pt x="178" y="1120"/>
                    </a:moveTo>
                    <a:lnTo>
                      <a:pt x="178" y="1298"/>
                    </a:lnTo>
                    <a:lnTo>
                      <a:pt x="348" y="1298"/>
                    </a:lnTo>
                    <a:lnTo>
                      <a:pt x="348" y="1120"/>
                    </a:lnTo>
                    <a:lnTo>
                      <a:pt x="178" y="1120"/>
                    </a:lnTo>
                    <a:lnTo>
                      <a:pt x="178" y="1120"/>
                    </a:lnTo>
                    <a:close/>
                    <a:moveTo>
                      <a:pt x="178" y="881"/>
                    </a:moveTo>
                    <a:lnTo>
                      <a:pt x="178" y="1059"/>
                    </a:lnTo>
                    <a:lnTo>
                      <a:pt x="348" y="1059"/>
                    </a:lnTo>
                    <a:lnTo>
                      <a:pt x="348" y="881"/>
                    </a:lnTo>
                    <a:lnTo>
                      <a:pt x="178" y="881"/>
                    </a:lnTo>
                    <a:lnTo>
                      <a:pt x="178" y="881"/>
                    </a:lnTo>
                    <a:close/>
                    <a:moveTo>
                      <a:pt x="178" y="630"/>
                    </a:moveTo>
                    <a:lnTo>
                      <a:pt x="178" y="808"/>
                    </a:lnTo>
                    <a:lnTo>
                      <a:pt x="348" y="808"/>
                    </a:lnTo>
                    <a:lnTo>
                      <a:pt x="348" y="630"/>
                    </a:lnTo>
                    <a:lnTo>
                      <a:pt x="178" y="630"/>
                    </a:lnTo>
                    <a:lnTo>
                      <a:pt x="178" y="630"/>
                    </a:lnTo>
                    <a:close/>
                    <a:moveTo>
                      <a:pt x="455" y="384"/>
                    </a:moveTo>
                    <a:lnTo>
                      <a:pt x="455" y="564"/>
                    </a:lnTo>
                    <a:lnTo>
                      <a:pt x="627" y="564"/>
                    </a:lnTo>
                    <a:lnTo>
                      <a:pt x="627" y="384"/>
                    </a:lnTo>
                    <a:lnTo>
                      <a:pt x="455" y="384"/>
                    </a:lnTo>
                    <a:lnTo>
                      <a:pt x="455" y="384"/>
                    </a:lnTo>
                    <a:close/>
                    <a:moveTo>
                      <a:pt x="178" y="384"/>
                    </a:moveTo>
                    <a:lnTo>
                      <a:pt x="178" y="564"/>
                    </a:lnTo>
                    <a:lnTo>
                      <a:pt x="348" y="564"/>
                    </a:lnTo>
                    <a:lnTo>
                      <a:pt x="348" y="384"/>
                    </a:lnTo>
                    <a:lnTo>
                      <a:pt x="178" y="384"/>
                    </a:lnTo>
                    <a:lnTo>
                      <a:pt x="178" y="384"/>
                    </a:lnTo>
                    <a:close/>
                    <a:moveTo>
                      <a:pt x="455" y="137"/>
                    </a:moveTo>
                    <a:lnTo>
                      <a:pt x="455" y="315"/>
                    </a:lnTo>
                    <a:lnTo>
                      <a:pt x="627" y="315"/>
                    </a:lnTo>
                    <a:lnTo>
                      <a:pt x="627" y="137"/>
                    </a:lnTo>
                    <a:lnTo>
                      <a:pt x="455" y="137"/>
                    </a:lnTo>
                    <a:lnTo>
                      <a:pt x="455" y="137"/>
                    </a:lnTo>
                    <a:close/>
                    <a:moveTo>
                      <a:pt x="178" y="137"/>
                    </a:moveTo>
                    <a:lnTo>
                      <a:pt x="178" y="315"/>
                    </a:lnTo>
                    <a:lnTo>
                      <a:pt x="348" y="315"/>
                    </a:lnTo>
                    <a:lnTo>
                      <a:pt x="348" y="137"/>
                    </a:lnTo>
                    <a:lnTo>
                      <a:pt x="178" y="137"/>
                    </a:lnTo>
                    <a:lnTo>
                      <a:pt x="178" y="137"/>
                    </a:lnTo>
                    <a:close/>
                    <a:moveTo>
                      <a:pt x="0" y="0"/>
                    </a:moveTo>
                    <a:lnTo>
                      <a:pt x="805" y="0"/>
                    </a:lnTo>
                    <a:lnTo>
                      <a:pt x="805" y="694"/>
                    </a:lnTo>
                    <a:lnTo>
                      <a:pt x="426" y="694"/>
                    </a:lnTo>
                    <a:lnTo>
                      <a:pt x="426" y="1907"/>
                    </a:lnTo>
                    <a:lnTo>
                      <a:pt x="0" y="1907"/>
                    </a:lnTo>
                    <a:lnTo>
                      <a:pt x="0" y="0"/>
                    </a:lnTo>
                    <a:lnTo>
                      <a:pt x="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black"/>
                  </a:solidFill>
                  <a:effectLst/>
                  <a:uLnTx/>
                  <a:uFillTx/>
                </a:endParaRPr>
              </a:p>
            </p:txBody>
          </p:sp>
          <p:sp>
            <p:nvSpPr>
              <p:cNvPr id="231" name="Freeform 7"/>
              <p:cNvSpPr>
                <a:spLocks/>
              </p:cNvSpPr>
              <p:nvPr/>
            </p:nvSpPr>
            <p:spPr bwMode="auto">
              <a:xfrm>
                <a:off x="4337589" y="3296075"/>
                <a:ext cx="160004" cy="159294"/>
              </a:xfrm>
              <a:custGeom>
                <a:avLst/>
                <a:gdLst>
                  <a:gd name="T0" fmla="*/ 0 w 450"/>
                  <a:gd name="T1" fmla="*/ 173 h 448"/>
                  <a:gd name="T2" fmla="*/ 175 w 450"/>
                  <a:gd name="T3" fmla="*/ 173 h 448"/>
                  <a:gd name="T4" fmla="*/ 175 w 450"/>
                  <a:gd name="T5" fmla="*/ 0 h 448"/>
                  <a:gd name="T6" fmla="*/ 277 w 450"/>
                  <a:gd name="T7" fmla="*/ 0 h 448"/>
                  <a:gd name="T8" fmla="*/ 277 w 450"/>
                  <a:gd name="T9" fmla="*/ 173 h 448"/>
                  <a:gd name="T10" fmla="*/ 450 w 450"/>
                  <a:gd name="T11" fmla="*/ 173 h 448"/>
                  <a:gd name="T12" fmla="*/ 450 w 450"/>
                  <a:gd name="T13" fmla="*/ 275 h 448"/>
                  <a:gd name="T14" fmla="*/ 277 w 450"/>
                  <a:gd name="T15" fmla="*/ 275 h 448"/>
                  <a:gd name="T16" fmla="*/ 277 w 450"/>
                  <a:gd name="T17" fmla="*/ 448 h 448"/>
                  <a:gd name="T18" fmla="*/ 175 w 450"/>
                  <a:gd name="T19" fmla="*/ 448 h 448"/>
                  <a:gd name="T20" fmla="*/ 175 w 450"/>
                  <a:gd name="T21" fmla="*/ 275 h 448"/>
                  <a:gd name="T22" fmla="*/ 0 w 450"/>
                  <a:gd name="T23" fmla="*/ 275 h 448"/>
                  <a:gd name="T24" fmla="*/ 0 w 450"/>
                  <a:gd name="T25" fmla="*/ 173 h 448"/>
                  <a:gd name="T26" fmla="*/ 0 w 450"/>
                  <a:gd name="T27" fmla="*/ 17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448">
                    <a:moveTo>
                      <a:pt x="0" y="173"/>
                    </a:moveTo>
                    <a:lnTo>
                      <a:pt x="175" y="173"/>
                    </a:lnTo>
                    <a:lnTo>
                      <a:pt x="175" y="0"/>
                    </a:lnTo>
                    <a:lnTo>
                      <a:pt x="277" y="0"/>
                    </a:lnTo>
                    <a:lnTo>
                      <a:pt x="277" y="173"/>
                    </a:lnTo>
                    <a:lnTo>
                      <a:pt x="450" y="173"/>
                    </a:lnTo>
                    <a:lnTo>
                      <a:pt x="450" y="275"/>
                    </a:lnTo>
                    <a:lnTo>
                      <a:pt x="277" y="275"/>
                    </a:lnTo>
                    <a:lnTo>
                      <a:pt x="277" y="448"/>
                    </a:lnTo>
                    <a:lnTo>
                      <a:pt x="175" y="448"/>
                    </a:lnTo>
                    <a:lnTo>
                      <a:pt x="175" y="275"/>
                    </a:lnTo>
                    <a:lnTo>
                      <a:pt x="0" y="275"/>
                    </a:lnTo>
                    <a:lnTo>
                      <a:pt x="0" y="173"/>
                    </a:lnTo>
                    <a:lnTo>
                      <a:pt x="0" y="17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black"/>
                  </a:solidFill>
                  <a:effectLst/>
                  <a:uLnTx/>
                  <a:uFillTx/>
                </a:endParaRPr>
              </a:p>
            </p:txBody>
          </p:sp>
          <p:sp>
            <p:nvSpPr>
              <p:cNvPr id="232" name="Freeform 8"/>
              <p:cNvSpPr>
                <a:spLocks noEditPoints="1"/>
              </p:cNvSpPr>
              <p:nvPr/>
            </p:nvSpPr>
            <p:spPr bwMode="auto">
              <a:xfrm>
                <a:off x="4234119" y="3192605"/>
                <a:ext cx="366946" cy="366234"/>
              </a:xfrm>
              <a:custGeom>
                <a:avLst/>
                <a:gdLst>
                  <a:gd name="T0" fmla="*/ 218 w 436"/>
                  <a:gd name="T1" fmla="*/ 0 h 435"/>
                  <a:gd name="T2" fmla="*/ 0 w 436"/>
                  <a:gd name="T3" fmla="*/ 217 h 435"/>
                  <a:gd name="T4" fmla="*/ 218 w 436"/>
                  <a:gd name="T5" fmla="*/ 435 h 435"/>
                  <a:gd name="T6" fmla="*/ 436 w 436"/>
                  <a:gd name="T7" fmla="*/ 217 h 435"/>
                  <a:gd name="T8" fmla="*/ 218 w 436"/>
                  <a:gd name="T9" fmla="*/ 0 h 435"/>
                  <a:gd name="T10" fmla="*/ 218 w 436"/>
                  <a:gd name="T11" fmla="*/ 394 h 435"/>
                  <a:gd name="T12" fmla="*/ 41 w 436"/>
                  <a:gd name="T13" fmla="*/ 217 h 435"/>
                  <a:gd name="T14" fmla="*/ 218 w 436"/>
                  <a:gd name="T15" fmla="*/ 41 h 435"/>
                  <a:gd name="T16" fmla="*/ 395 w 436"/>
                  <a:gd name="T17" fmla="*/ 217 h 435"/>
                  <a:gd name="T18" fmla="*/ 218 w 436"/>
                  <a:gd name="T19" fmla="*/ 39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35">
                    <a:moveTo>
                      <a:pt x="218" y="0"/>
                    </a:moveTo>
                    <a:cubicBezTo>
                      <a:pt x="98" y="0"/>
                      <a:pt x="0" y="97"/>
                      <a:pt x="0" y="217"/>
                    </a:cubicBezTo>
                    <a:cubicBezTo>
                      <a:pt x="0" y="338"/>
                      <a:pt x="98" y="435"/>
                      <a:pt x="218" y="435"/>
                    </a:cubicBezTo>
                    <a:cubicBezTo>
                      <a:pt x="339" y="435"/>
                      <a:pt x="436" y="338"/>
                      <a:pt x="436" y="217"/>
                    </a:cubicBezTo>
                    <a:cubicBezTo>
                      <a:pt x="436" y="97"/>
                      <a:pt x="339" y="0"/>
                      <a:pt x="218" y="0"/>
                    </a:cubicBezTo>
                    <a:close/>
                    <a:moveTo>
                      <a:pt x="218" y="394"/>
                    </a:moveTo>
                    <a:cubicBezTo>
                      <a:pt x="121" y="394"/>
                      <a:pt x="41" y="315"/>
                      <a:pt x="41" y="217"/>
                    </a:cubicBezTo>
                    <a:cubicBezTo>
                      <a:pt x="41" y="120"/>
                      <a:pt x="121" y="41"/>
                      <a:pt x="218" y="41"/>
                    </a:cubicBezTo>
                    <a:cubicBezTo>
                      <a:pt x="316" y="41"/>
                      <a:pt x="395" y="120"/>
                      <a:pt x="395" y="217"/>
                    </a:cubicBezTo>
                    <a:cubicBezTo>
                      <a:pt x="395" y="315"/>
                      <a:pt x="316" y="394"/>
                      <a:pt x="218" y="39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black"/>
                  </a:solidFill>
                  <a:effectLst/>
                  <a:uLnTx/>
                  <a:uFillTx/>
                </a:endParaRPr>
              </a:p>
            </p:txBody>
          </p:sp>
          <p:sp>
            <p:nvSpPr>
              <p:cNvPr id="233" name="Freeform 9"/>
              <p:cNvSpPr>
                <a:spLocks noChangeAspect="1"/>
              </p:cNvSpPr>
              <p:nvPr/>
            </p:nvSpPr>
            <p:spPr bwMode="auto">
              <a:xfrm>
                <a:off x="4047086" y="2913129"/>
                <a:ext cx="403215" cy="309699"/>
              </a:xfrm>
              <a:custGeom>
                <a:avLst/>
                <a:gdLst>
                  <a:gd name="T0" fmla="*/ 440 w 479"/>
                  <a:gd name="T1" fmla="*/ 288 h 368"/>
                  <a:gd name="T2" fmla="*/ 477 w 479"/>
                  <a:gd name="T3" fmla="*/ 286 h 368"/>
                  <a:gd name="T4" fmla="*/ 479 w 479"/>
                  <a:gd name="T5" fmla="*/ 275 h 368"/>
                  <a:gd name="T6" fmla="*/ 478 w 479"/>
                  <a:gd name="T7" fmla="*/ 259 h 368"/>
                  <a:gd name="T8" fmla="*/ 476 w 479"/>
                  <a:gd name="T9" fmla="*/ 241 h 368"/>
                  <a:gd name="T10" fmla="*/ 470 w 479"/>
                  <a:gd name="T11" fmla="*/ 223 h 368"/>
                  <a:gd name="T12" fmla="*/ 463 w 479"/>
                  <a:gd name="T13" fmla="*/ 206 h 368"/>
                  <a:gd name="T14" fmla="*/ 453 w 479"/>
                  <a:gd name="T15" fmla="*/ 191 h 368"/>
                  <a:gd name="T16" fmla="*/ 441 w 479"/>
                  <a:gd name="T17" fmla="*/ 176 h 368"/>
                  <a:gd name="T18" fmla="*/ 428 w 479"/>
                  <a:gd name="T19" fmla="*/ 164 h 368"/>
                  <a:gd name="T20" fmla="*/ 413 w 479"/>
                  <a:gd name="T21" fmla="*/ 154 h 368"/>
                  <a:gd name="T22" fmla="*/ 403 w 479"/>
                  <a:gd name="T23" fmla="*/ 149 h 368"/>
                  <a:gd name="T24" fmla="*/ 403 w 479"/>
                  <a:gd name="T25" fmla="*/ 143 h 368"/>
                  <a:gd name="T26" fmla="*/ 401 w 479"/>
                  <a:gd name="T27" fmla="*/ 135 h 368"/>
                  <a:gd name="T28" fmla="*/ 400 w 479"/>
                  <a:gd name="T29" fmla="*/ 126 h 368"/>
                  <a:gd name="T30" fmla="*/ 397 w 479"/>
                  <a:gd name="T31" fmla="*/ 117 h 368"/>
                  <a:gd name="T32" fmla="*/ 394 w 479"/>
                  <a:gd name="T33" fmla="*/ 109 h 368"/>
                  <a:gd name="T34" fmla="*/ 390 w 479"/>
                  <a:gd name="T35" fmla="*/ 101 h 368"/>
                  <a:gd name="T36" fmla="*/ 385 w 479"/>
                  <a:gd name="T37" fmla="*/ 94 h 368"/>
                  <a:gd name="T38" fmla="*/ 380 w 479"/>
                  <a:gd name="T39" fmla="*/ 88 h 368"/>
                  <a:gd name="T40" fmla="*/ 374 w 479"/>
                  <a:gd name="T41" fmla="*/ 82 h 368"/>
                  <a:gd name="T42" fmla="*/ 367 w 479"/>
                  <a:gd name="T43" fmla="*/ 76 h 368"/>
                  <a:gd name="T44" fmla="*/ 360 w 479"/>
                  <a:gd name="T45" fmla="*/ 71 h 368"/>
                  <a:gd name="T46" fmla="*/ 353 w 479"/>
                  <a:gd name="T47" fmla="*/ 67 h 368"/>
                  <a:gd name="T48" fmla="*/ 346 w 479"/>
                  <a:gd name="T49" fmla="*/ 64 h 368"/>
                  <a:gd name="T50" fmla="*/ 338 w 479"/>
                  <a:gd name="T51" fmla="*/ 61 h 368"/>
                  <a:gd name="T52" fmla="*/ 329 w 479"/>
                  <a:gd name="T53" fmla="*/ 59 h 368"/>
                  <a:gd name="T54" fmla="*/ 320 w 479"/>
                  <a:gd name="T55" fmla="*/ 58 h 368"/>
                  <a:gd name="T56" fmla="*/ 309 w 479"/>
                  <a:gd name="T57" fmla="*/ 59 h 368"/>
                  <a:gd name="T58" fmla="*/ 296 w 479"/>
                  <a:gd name="T59" fmla="*/ 61 h 368"/>
                  <a:gd name="T60" fmla="*/ 283 w 479"/>
                  <a:gd name="T61" fmla="*/ 65 h 368"/>
                  <a:gd name="T62" fmla="*/ 272 w 479"/>
                  <a:gd name="T63" fmla="*/ 71 h 368"/>
                  <a:gd name="T64" fmla="*/ 261 w 479"/>
                  <a:gd name="T65" fmla="*/ 66 h 368"/>
                  <a:gd name="T66" fmla="*/ 250 w 479"/>
                  <a:gd name="T67" fmla="*/ 51 h 368"/>
                  <a:gd name="T68" fmla="*/ 237 w 479"/>
                  <a:gd name="T69" fmla="*/ 38 h 368"/>
                  <a:gd name="T70" fmla="*/ 222 w 479"/>
                  <a:gd name="T71" fmla="*/ 26 h 368"/>
                  <a:gd name="T72" fmla="*/ 206 w 479"/>
                  <a:gd name="T73" fmla="*/ 16 h 368"/>
                  <a:gd name="T74" fmla="*/ 189 w 479"/>
                  <a:gd name="T75" fmla="*/ 9 h 368"/>
                  <a:gd name="T76" fmla="*/ 170 w 479"/>
                  <a:gd name="T77" fmla="*/ 3 h 368"/>
                  <a:gd name="T78" fmla="*/ 151 w 479"/>
                  <a:gd name="T79" fmla="*/ 0 h 368"/>
                  <a:gd name="T80" fmla="*/ 134 w 479"/>
                  <a:gd name="T81" fmla="*/ 0 h 368"/>
                  <a:gd name="T82" fmla="*/ 119 w 479"/>
                  <a:gd name="T83" fmla="*/ 2 h 368"/>
                  <a:gd name="T84" fmla="*/ 105 w 479"/>
                  <a:gd name="T85" fmla="*/ 5 h 368"/>
                  <a:gd name="T86" fmla="*/ 91 w 479"/>
                  <a:gd name="T87" fmla="*/ 10 h 368"/>
                  <a:gd name="T88" fmla="*/ 78 w 479"/>
                  <a:gd name="T89" fmla="*/ 15 h 368"/>
                  <a:gd name="T90" fmla="*/ 66 w 479"/>
                  <a:gd name="T91" fmla="*/ 23 h 368"/>
                  <a:gd name="T92" fmla="*/ 54 w 479"/>
                  <a:gd name="T93" fmla="*/ 31 h 368"/>
                  <a:gd name="T94" fmla="*/ 44 w 479"/>
                  <a:gd name="T95" fmla="*/ 40 h 368"/>
                  <a:gd name="T96" fmla="*/ 34 w 479"/>
                  <a:gd name="T97" fmla="*/ 51 h 368"/>
                  <a:gd name="T98" fmla="*/ 25 w 479"/>
                  <a:gd name="T99" fmla="*/ 62 h 368"/>
                  <a:gd name="T100" fmla="*/ 17 w 479"/>
                  <a:gd name="T101" fmla="*/ 74 h 368"/>
                  <a:gd name="T102" fmla="*/ 10 w 479"/>
                  <a:gd name="T103" fmla="*/ 88 h 368"/>
                  <a:gd name="T104" fmla="*/ 4 w 479"/>
                  <a:gd name="T105" fmla="*/ 101 h 368"/>
                  <a:gd name="T106" fmla="*/ 0 w 479"/>
                  <a:gd name="T107" fmla="*/ 116 h 368"/>
                  <a:gd name="T108" fmla="*/ 113 w 479"/>
                  <a:gd name="T109" fmla="*/ 120 h 368"/>
                  <a:gd name="T110" fmla="*/ 252 w 479"/>
                  <a:gd name="T11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368">
                    <a:moveTo>
                      <a:pt x="252" y="368"/>
                    </a:moveTo>
                    <a:cubicBezTo>
                      <a:pt x="300" y="319"/>
                      <a:pt x="366" y="288"/>
                      <a:pt x="440" y="288"/>
                    </a:cubicBezTo>
                    <a:cubicBezTo>
                      <a:pt x="453" y="288"/>
                      <a:pt x="465" y="289"/>
                      <a:pt x="476" y="291"/>
                    </a:cubicBezTo>
                    <a:cubicBezTo>
                      <a:pt x="477" y="286"/>
                      <a:pt x="477" y="286"/>
                      <a:pt x="477" y="286"/>
                    </a:cubicBezTo>
                    <a:cubicBezTo>
                      <a:pt x="478" y="280"/>
                      <a:pt x="478" y="280"/>
                      <a:pt x="478" y="280"/>
                    </a:cubicBezTo>
                    <a:cubicBezTo>
                      <a:pt x="479" y="275"/>
                      <a:pt x="479" y="275"/>
                      <a:pt x="479" y="275"/>
                    </a:cubicBezTo>
                    <a:cubicBezTo>
                      <a:pt x="479" y="269"/>
                      <a:pt x="479" y="269"/>
                      <a:pt x="479" y="269"/>
                    </a:cubicBezTo>
                    <a:cubicBezTo>
                      <a:pt x="478" y="259"/>
                      <a:pt x="478" y="259"/>
                      <a:pt x="478" y="259"/>
                    </a:cubicBezTo>
                    <a:cubicBezTo>
                      <a:pt x="477" y="250"/>
                      <a:pt x="477" y="250"/>
                      <a:pt x="477" y="250"/>
                    </a:cubicBezTo>
                    <a:cubicBezTo>
                      <a:pt x="476" y="241"/>
                      <a:pt x="476" y="241"/>
                      <a:pt x="476" y="241"/>
                    </a:cubicBezTo>
                    <a:cubicBezTo>
                      <a:pt x="473" y="232"/>
                      <a:pt x="473" y="232"/>
                      <a:pt x="473" y="232"/>
                    </a:cubicBezTo>
                    <a:cubicBezTo>
                      <a:pt x="470" y="223"/>
                      <a:pt x="470" y="223"/>
                      <a:pt x="470" y="223"/>
                    </a:cubicBezTo>
                    <a:cubicBezTo>
                      <a:pt x="467" y="215"/>
                      <a:pt x="467" y="215"/>
                      <a:pt x="467" y="215"/>
                    </a:cubicBezTo>
                    <a:cubicBezTo>
                      <a:pt x="463" y="206"/>
                      <a:pt x="463" y="206"/>
                      <a:pt x="463" y="206"/>
                    </a:cubicBezTo>
                    <a:cubicBezTo>
                      <a:pt x="458" y="198"/>
                      <a:pt x="458" y="198"/>
                      <a:pt x="458" y="198"/>
                    </a:cubicBezTo>
                    <a:cubicBezTo>
                      <a:pt x="453" y="191"/>
                      <a:pt x="453" y="191"/>
                      <a:pt x="453" y="191"/>
                    </a:cubicBezTo>
                    <a:cubicBezTo>
                      <a:pt x="447" y="183"/>
                      <a:pt x="447" y="183"/>
                      <a:pt x="447" y="183"/>
                    </a:cubicBezTo>
                    <a:cubicBezTo>
                      <a:pt x="441" y="176"/>
                      <a:pt x="441" y="176"/>
                      <a:pt x="441" y="176"/>
                    </a:cubicBezTo>
                    <a:cubicBezTo>
                      <a:pt x="435" y="170"/>
                      <a:pt x="435" y="170"/>
                      <a:pt x="435" y="170"/>
                    </a:cubicBezTo>
                    <a:cubicBezTo>
                      <a:pt x="428" y="164"/>
                      <a:pt x="428" y="164"/>
                      <a:pt x="428" y="164"/>
                    </a:cubicBezTo>
                    <a:cubicBezTo>
                      <a:pt x="420" y="159"/>
                      <a:pt x="420" y="159"/>
                      <a:pt x="420" y="159"/>
                    </a:cubicBezTo>
                    <a:cubicBezTo>
                      <a:pt x="413" y="154"/>
                      <a:pt x="413" y="154"/>
                      <a:pt x="413" y="154"/>
                    </a:cubicBezTo>
                    <a:cubicBezTo>
                      <a:pt x="405" y="150"/>
                      <a:pt x="405" y="150"/>
                      <a:pt x="405" y="150"/>
                    </a:cubicBezTo>
                    <a:cubicBezTo>
                      <a:pt x="403" y="149"/>
                      <a:pt x="403" y="149"/>
                      <a:pt x="403" y="149"/>
                    </a:cubicBezTo>
                    <a:cubicBezTo>
                      <a:pt x="403" y="148"/>
                      <a:pt x="403" y="148"/>
                      <a:pt x="403" y="148"/>
                    </a:cubicBezTo>
                    <a:cubicBezTo>
                      <a:pt x="403" y="143"/>
                      <a:pt x="403" y="143"/>
                      <a:pt x="403" y="143"/>
                    </a:cubicBezTo>
                    <a:cubicBezTo>
                      <a:pt x="402" y="139"/>
                      <a:pt x="402" y="139"/>
                      <a:pt x="402" y="139"/>
                    </a:cubicBezTo>
                    <a:cubicBezTo>
                      <a:pt x="401" y="135"/>
                      <a:pt x="401" y="135"/>
                      <a:pt x="401" y="135"/>
                    </a:cubicBezTo>
                    <a:cubicBezTo>
                      <a:pt x="401" y="130"/>
                      <a:pt x="401" y="130"/>
                      <a:pt x="401" y="130"/>
                    </a:cubicBezTo>
                    <a:cubicBezTo>
                      <a:pt x="400" y="126"/>
                      <a:pt x="400" y="126"/>
                      <a:pt x="400" y="126"/>
                    </a:cubicBezTo>
                    <a:cubicBezTo>
                      <a:pt x="398" y="121"/>
                      <a:pt x="398" y="121"/>
                      <a:pt x="398" y="121"/>
                    </a:cubicBezTo>
                    <a:cubicBezTo>
                      <a:pt x="397" y="117"/>
                      <a:pt x="397" y="117"/>
                      <a:pt x="397" y="117"/>
                    </a:cubicBezTo>
                    <a:cubicBezTo>
                      <a:pt x="395" y="113"/>
                      <a:pt x="395" y="113"/>
                      <a:pt x="395" y="113"/>
                    </a:cubicBezTo>
                    <a:cubicBezTo>
                      <a:pt x="394" y="109"/>
                      <a:pt x="394" y="109"/>
                      <a:pt x="394" y="109"/>
                    </a:cubicBezTo>
                    <a:cubicBezTo>
                      <a:pt x="392" y="105"/>
                      <a:pt x="392" y="105"/>
                      <a:pt x="392" y="105"/>
                    </a:cubicBezTo>
                    <a:cubicBezTo>
                      <a:pt x="390" y="101"/>
                      <a:pt x="390" y="101"/>
                      <a:pt x="390" y="101"/>
                    </a:cubicBezTo>
                    <a:cubicBezTo>
                      <a:pt x="387" y="98"/>
                      <a:pt x="387" y="98"/>
                      <a:pt x="387" y="98"/>
                    </a:cubicBezTo>
                    <a:cubicBezTo>
                      <a:pt x="385" y="94"/>
                      <a:pt x="385" y="94"/>
                      <a:pt x="385" y="94"/>
                    </a:cubicBezTo>
                    <a:cubicBezTo>
                      <a:pt x="382" y="91"/>
                      <a:pt x="382" y="91"/>
                      <a:pt x="382" y="91"/>
                    </a:cubicBezTo>
                    <a:cubicBezTo>
                      <a:pt x="380" y="88"/>
                      <a:pt x="380" y="88"/>
                      <a:pt x="380" y="88"/>
                    </a:cubicBezTo>
                    <a:cubicBezTo>
                      <a:pt x="377" y="84"/>
                      <a:pt x="377" y="84"/>
                      <a:pt x="377" y="84"/>
                    </a:cubicBezTo>
                    <a:cubicBezTo>
                      <a:pt x="374" y="82"/>
                      <a:pt x="374" y="82"/>
                      <a:pt x="374" y="82"/>
                    </a:cubicBezTo>
                    <a:cubicBezTo>
                      <a:pt x="371" y="79"/>
                      <a:pt x="371" y="79"/>
                      <a:pt x="371" y="79"/>
                    </a:cubicBezTo>
                    <a:cubicBezTo>
                      <a:pt x="367" y="76"/>
                      <a:pt x="367" y="76"/>
                      <a:pt x="367" y="76"/>
                    </a:cubicBezTo>
                    <a:cubicBezTo>
                      <a:pt x="364" y="73"/>
                      <a:pt x="364" y="73"/>
                      <a:pt x="364" y="73"/>
                    </a:cubicBezTo>
                    <a:cubicBezTo>
                      <a:pt x="360" y="71"/>
                      <a:pt x="360" y="71"/>
                      <a:pt x="360" y="71"/>
                    </a:cubicBezTo>
                    <a:cubicBezTo>
                      <a:pt x="357" y="69"/>
                      <a:pt x="357" y="69"/>
                      <a:pt x="357" y="69"/>
                    </a:cubicBezTo>
                    <a:cubicBezTo>
                      <a:pt x="353" y="67"/>
                      <a:pt x="353" y="67"/>
                      <a:pt x="353" y="67"/>
                    </a:cubicBezTo>
                    <a:cubicBezTo>
                      <a:pt x="349" y="65"/>
                      <a:pt x="349" y="65"/>
                      <a:pt x="349" y="65"/>
                    </a:cubicBezTo>
                    <a:cubicBezTo>
                      <a:pt x="346" y="64"/>
                      <a:pt x="346" y="64"/>
                      <a:pt x="346" y="64"/>
                    </a:cubicBezTo>
                    <a:cubicBezTo>
                      <a:pt x="341" y="62"/>
                      <a:pt x="341" y="62"/>
                      <a:pt x="341" y="62"/>
                    </a:cubicBezTo>
                    <a:cubicBezTo>
                      <a:pt x="338" y="61"/>
                      <a:pt x="338" y="61"/>
                      <a:pt x="338" y="61"/>
                    </a:cubicBezTo>
                    <a:cubicBezTo>
                      <a:pt x="333" y="60"/>
                      <a:pt x="333" y="60"/>
                      <a:pt x="333" y="60"/>
                    </a:cubicBezTo>
                    <a:cubicBezTo>
                      <a:pt x="329" y="59"/>
                      <a:pt x="329" y="59"/>
                      <a:pt x="329" y="59"/>
                    </a:cubicBezTo>
                    <a:cubicBezTo>
                      <a:pt x="325" y="59"/>
                      <a:pt x="325" y="59"/>
                      <a:pt x="325" y="59"/>
                    </a:cubicBezTo>
                    <a:cubicBezTo>
                      <a:pt x="320" y="58"/>
                      <a:pt x="320" y="58"/>
                      <a:pt x="320" y="58"/>
                    </a:cubicBezTo>
                    <a:cubicBezTo>
                      <a:pt x="316" y="58"/>
                      <a:pt x="316" y="58"/>
                      <a:pt x="316" y="58"/>
                    </a:cubicBezTo>
                    <a:cubicBezTo>
                      <a:pt x="309" y="59"/>
                      <a:pt x="309" y="59"/>
                      <a:pt x="309" y="59"/>
                    </a:cubicBezTo>
                    <a:cubicBezTo>
                      <a:pt x="302" y="59"/>
                      <a:pt x="302" y="59"/>
                      <a:pt x="302" y="59"/>
                    </a:cubicBezTo>
                    <a:cubicBezTo>
                      <a:pt x="296" y="61"/>
                      <a:pt x="296" y="61"/>
                      <a:pt x="296" y="61"/>
                    </a:cubicBezTo>
                    <a:cubicBezTo>
                      <a:pt x="289" y="63"/>
                      <a:pt x="289" y="63"/>
                      <a:pt x="289" y="63"/>
                    </a:cubicBezTo>
                    <a:cubicBezTo>
                      <a:pt x="283" y="65"/>
                      <a:pt x="283" y="65"/>
                      <a:pt x="283" y="65"/>
                    </a:cubicBezTo>
                    <a:cubicBezTo>
                      <a:pt x="278" y="68"/>
                      <a:pt x="278" y="68"/>
                      <a:pt x="278" y="68"/>
                    </a:cubicBezTo>
                    <a:cubicBezTo>
                      <a:pt x="272" y="71"/>
                      <a:pt x="272" y="71"/>
                      <a:pt x="272" y="71"/>
                    </a:cubicBezTo>
                    <a:cubicBezTo>
                      <a:pt x="266" y="75"/>
                      <a:pt x="266" y="75"/>
                      <a:pt x="266" y="75"/>
                    </a:cubicBezTo>
                    <a:cubicBezTo>
                      <a:pt x="261" y="66"/>
                      <a:pt x="261" y="66"/>
                      <a:pt x="261" y="66"/>
                    </a:cubicBezTo>
                    <a:cubicBezTo>
                      <a:pt x="256" y="59"/>
                      <a:pt x="256" y="59"/>
                      <a:pt x="256" y="59"/>
                    </a:cubicBezTo>
                    <a:cubicBezTo>
                      <a:pt x="250" y="51"/>
                      <a:pt x="250" y="51"/>
                      <a:pt x="250" y="51"/>
                    </a:cubicBezTo>
                    <a:cubicBezTo>
                      <a:pt x="243" y="44"/>
                      <a:pt x="243" y="44"/>
                      <a:pt x="243" y="44"/>
                    </a:cubicBezTo>
                    <a:cubicBezTo>
                      <a:pt x="237" y="38"/>
                      <a:pt x="237" y="38"/>
                      <a:pt x="237" y="38"/>
                    </a:cubicBezTo>
                    <a:cubicBezTo>
                      <a:pt x="229" y="31"/>
                      <a:pt x="229" y="31"/>
                      <a:pt x="229" y="31"/>
                    </a:cubicBezTo>
                    <a:cubicBezTo>
                      <a:pt x="222" y="26"/>
                      <a:pt x="222" y="26"/>
                      <a:pt x="222" y="26"/>
                    </a:cubicBezTo>
                    <a:cubicBezTo>
                      <a:pt x="214" y="21"/>
                      <a:pt x="214" y="21"/>
                      <a:pt x="214" y="21"/>
                    </a:cubicBezTo>
                    <a:cubicBezTo>
                      <a:pt x="206" y="16"/>
                      <a:pt x="206" y="16"/>
                      <a:pt x="206" y="16"/>
                    </a:cubicBezTo>
                    <a:cubicBezTo>
                      <a:pt x="198" y="12"/>
                      <a:pt x="198" y="12"/>
                      <a:pt x="198" y="12"/>
                    </a:cubicBezTo>
                    <a:cubicBezTo>
                      <a:pt x="189" y="9"/>
                      <a:pt x="189" y="9"/>
                      <a:pt x="189" y="9"/>
                    </a:cubicBezTo>
                    <a:cubicBezTo>
                      <a:pt x="180" y="5"/>
                      <a:pt x="180" y="5"/>
                      <a:pt x="180" y="5"/>
                    </a:cubicBezTo>
                    <a:cubicBezTo>
                      <a:pt x="170" y="3"/>
                      <a:pt x="170" y="3"/>
                      <a:pt x="170" y="3"/>
                    </a:cubicBezTo>
                    <a:cubicBezTo>
                      <a:pt x="161" y="2"/>
                      <a:pt x="161" y="2"/>
                      <a:pt x="161" y="2"/>
                    </a:cubicBezTo>
                    <a:cubicBezTo>
                      <a:pt x="151" y="0"/>
                      <a:pt x="151" y="0"/>
                      <a:pt x="151" y="0"/>
                    </a:cubicBezTo>
                    <a:cubicBezTo>
                      <a:pt x="141" y="0"/>
                      <a:pt x="141" y="0"/>
                      <a:pt x="141" y="0"/>
                    </a:cubicBezTo>
                    <a:cubicBezTo>
                      <a:pt x="134" y="0"/>
                      <a:pt x="134" y="0"/>
                      <a:pt x="134" y="0"/>
                    </a:cubicBezTo>
                    <a:cubicBezTo>
                      <a:pt x="127" y="1"/>
                      <a:pt x="127" y="1"/>
                      <a:pt x="127" y="1"/>
                    </a:cubicBezTo>
                    <a:cubicBezTo>
                      <a:pt x="119" y="2"/>
                      <a:pt x="119" y="2"/>
                      <a:pt x="119" y="2"/>
                    </a:cubicBezTo>
                    <a:cubicBezTo>
                      <a:pt x="112" y="3"/>
                      <a:pt x="112" y="3"/>
                      <a:pt x="112" y="3"/>
                    </a:cubicBezTo>
                    <a:cubicBezTo>
                      <a:pt x="105" y="5"/>
                      <a:pt x="105" y="5"/>
                      <a:pt x="105" y="5"/>
                    </a:cubicBezTo>
                    <a:cubicBezTo>
                      <a:pt x="98" y="7"/>
                      <a:pt x="98" y="7"/>
                      <a:pt x="98" y="7"/>
                    </a:cubicBezTo>
                    <a:cubicBezTo>
                      <a:pt x="91" y="10"/>
                      <a:pt x="91" y="10"/>
                      <a:pt x="91" y="10"/>
                    </a:cubicBezTo>
                    <a:cubicBezTo>
                      <a:pt x="85" y="12"/>
                      <a:pt x="85" y="12"/>
                      <a:pt x="85" y="12"/>
                    </a:cubicBezTo>
                    <a:cubicBezTo>
                      <a:pt x="78" y="15"/>
                      <a:pt x="78" y="15"/>
                      <a:pt x="78" y="15"/>
                    </a:cubicBezTo>
                    <a:cubicBezTo>
                      <a:pt x="72" y="19"/>
                      <a:pt x="72" y="19"/>
                      <a:pt x="72" y="19"/>
                    </a:cubicBezTo>
                    <a:cubicBezTo>
                      <a:pt x="66" y="23"/>
                      <a:pt x="66" y="23"/>
                      <a:pt x="66" y="23"/>
                    </a:cubicBezTo>
                    <a:cubicBezTo>
                      <a:pt x="60" y="27"/>
                      <a:pt x="60" y="27"/>
                      <a:pt x="60" y="27"/>
                    </a:cubicBezTo>
                    <a:cubicBezTo>
                      <a:pt x="54" y="31"/>
                      <a:pt x="54" y="31"/>
                      <a:pt x="54" y="31"/>
                    </a:cubicBezTo>
                    <a:cubicBezTo>
                      <a:pt x="49" y="35"/>
                      <a:pt x="49" y="35"/>
                      <a:pt x="49" y="35"/>
                    </a:cubicBezTo>
                    <a:cubicBezTo>
                      <a:pt x="44" y="40"/>
                      <a:pt x="44" y="40"/>
                      <a:pt x="44" y="40"/>
                    </a:cubicBezTo>
                    <a:cubicBezTo>
                      <a:pt x="38" y="45"/>
                      <a:pt x="38" y="45"/>
                      <a:pt x="38" y="45"/>
                    </a:cubicBezTo>
                    <a:cubicBezTo>
                      <a:pt x="34" y="51"/>
                      <a:pt x="34" y="51"/>
                      <a:pt x="34" y="51"/>
                    </a:cubicBezTo>
                    <a:cubicBezTo>
                      <a:pt x="29" y="56"/>
                      <a:pt x="29" y="56"/>
                      <a:pt x="29" y="56"/>
                    </a:cubicBezTo>
                    <a:cubicBezTo>
                      <a:pt x="25" y="62"/>
                      <a:pt x="25" y="62"/>
                      <a:pt x="25" y="62"/>
                    </a:cubicBezTo>
                    <a:cubicBezTo>
                      <a:pt x="21" y="68"/>
                      <a:pt x="21" y="68"/>
                      <a:pt x="21" y="68"/>
                    </a:cubicBezTo>
                    <a:cubicBezTo>
                      <a:pt x="17" y="74"/>
                      <a:pt x="17" y="74"/>
                      <a:pt x="17" y="74"/>
                    </a:cubicBezTo>
                    <a:cubicBezTo>
                      <a:pt x="13" y="81"/>
                      <a:pt x="13" y="81"/>
                      <a:pt x="13" y="81"/>
                    </a:cubicBezTo>
                    <a:cubicBezTo>
                      <a:pt x="10" y="88"/>
                      <a:pt x="10" y="88"/>
                      <a:pt x="10" y="88"/>
                    </a:cubicBezTo>
                    <a:cubicBezTo>
                      <a:pt x="7" y="95"/>
                      <a:pt x="7" y="95"/>
                      <a:pt x="7" y="95"/>
                    </a:cubicBezTo>
                    <a:cubicBezTo>
                      <a:pt x="4" y="101"/>
                      <a:pt x="4" y="101"/>
                      <a:pt x="4" y="101"/>
                    </a:cubicBezTo>
                    <a:cubicBezTo>
                      <a:pt x="2" y="109"/>
                      <a:pt x="2" y="109"/>
                      <a:pt x="2" y="109"/>
                    </a:cubicBezTo>
                    <a:cubicBezTo>
                      <a:pt x="0" y="116"/>
                      <a:pt x="0" y="116"/>
                      <a:pt x="0" y="116"/>
                    </a:cubicBezTo>
                    <a:cubicBezTo>
                      <a:pt x="0" y="120"/>
                      <a:pt x="0" y="120"/>
                      <a:pt x="0" y="120"/>
                    </a:cubicBezTo>
                    <a:cubicBezTo>
                      <a:pt x="113" y="120"/>
                      <a:pt x="113" y="120"/>
                      <a:pt x="113" y="120"/>
                    </a:cubicBezTo>
                    <a:cubicBezTo>
                      <a:pt x="113" y="368"/>
                      <a:pt x="113" y="368"/>
                      <a:pt x="113" y="368"/>
                    </a:cubicBezTo>
                    <a:lnTo>
                      <a:pt x="252" y="3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black"/>
                  </a:solidFill>
                  <a:effectLst/>
                  <a:uLnTx/>
                  <a:uFillTx/>
                </a:endParaRPr>
              </a:p>
            </p:txBody>
          </p:sp>
          <p:sp>
            <p:nvSpPr>
              <p:cNvPr id="234" name="Freeform 10"/>
              <p:cNvSpPr>
                <a:spLocks noEditPoints="1"/>
              </p:cNvSpPr>
              <p:nvPr/>
            </p:nvSpPr>
            <p:spPr bwMode="auto">
              <a:xfrm>
                <a:off x="4005137" y="3308163"/>
                <a:ext cx="268455" cy="409258"/>
              </a:xfrm>
              <a:custGeom>
                <a:avLst/>
                <a:gdLst>
                  <a:gd name="T0" fmla="*/ 249 w 319"/>
                  <a:gd name="T1" fmla="*/ 181 h 486"/>
                  <a:gd name="T2" fmla="*/ 249 w 319"/>
                  <a:gd name="T3" fmla="*/ 235 h 486"/>
                  <a:gd name="T4" fmla="*/ 177 w 319"/>
                  <a:gd name="T5" fmla="*/ 235 h 486"/>
                  <a:gd name="T6" fmla="*/ 177 w 319"/>
                  <a:gd name="T7" fmla="*/ 160 h 486"/>
                  <a:gd name="T8" fmla="*/ 242 w 319"/>
                  <a:gd name="T9" fmla="*/ 160 h 486"/>
                  <a:gd name="T10" fmla="*/ 234 w 319"/>
                  <a:gd name="T11" fmla="*/ 129 h 486"/>
                  <a:gd name="T12" fmla="*/ 177 w 319"/>
                  <a:gd name="T13" fmla="*/ 129 h 486"/>
                  <a:gd name="T14" fmla="*/ 177 w 319"/>
                  <a:gd name="T15" fmla="*/ 54 h 486"/>
                  <a:gd name="T16" fmla="*/ 230 w 319"/>
                  <a:gd name="T17" fmla="*/ 54 h 486"/>
                  <a:gd name="T18" fmla="*/ 242 w 319"/>
                  <a:gd name="T19" fmla="*/ 0 h 486"/>
                  <a:gd name="T20" fmla="*/ 0 w 319"/>
                  <a:gd name="T21" fmla="*/ 0 h 486"/>
                  <a:gd name="T22" fmla="*/ 0 w 319"/>
                  <a:gd name="T23" fmla="*/ 486 h 486"/>
                  <a:gd name="T24" fmla="*/ 319 w 319"/>
                  <a:gd name="T25" fmla="*/ 486 h 486"/>
                  <a:gd name="T26" fmla="*/ 319 w 319"/>
                  <a:gd name="T27" fmla="*/ 278 h 486"/>
                  <a:gd name="T28" fmla="*/ 249 w 319"/>
                  <a:gd name="T29" fmla="*/ 181 h 486"/>
                  <a:gd name="T30" fmla="*/ 135 w 319"/>
                  <a:gd name="T31" fmla="*/ 434 h 486"/>
                  <a:gd name="T32" fmla="*/ 62 w 319"/>
                  <a:gd name="T33" fmla="*/ 434 h 486"/>
                  <a:gd name="T34" fmla="*/ 62 w 319"/>
                  <a:gd name="T35" fmla="*/ 359 h 486"/>
                  <a:gd name="T36" fmla="*/ 135 w 319"/>
                  <a:gd name="T37" fmla="*/ 359 h 486"/>
                  <a:gd name="T38" fmla="*/ 135 w 319"/>
                  <a:gd name="T39" fmla="*/ 434 h 486"/>
                  <a:gd name="T40" fmla="*/ 135 w 319"/>
                  <a:gd name="T41" fmla="*/ 333 h 486"/>
                  <a:gd name="T42" fmla="*/ 62 w 319"/>
                  <a:gd name="T43" fmla="*/ 333 h 486"/>
                  <a:gd name="T44" fmla="*/ 62 w 319"/>
                  <a:gd name="T45" fmla="*/ 258 h 486"/>
                  <a:gd name="T46" fmla="*/ 135 w 319"/>
                  <a:gd name="T47" fmla="*/ 258 h 486"/>
                  <a:gd name="T48" fmla="*/ 135 w 319"/>
                  <a:gd name="T49" fmla="*/ 333 h 486"/>
                  <a:gd name="T50" fmla="*/ 135 w 319"/>
                  <a:gd name="T51" fmla="*/ 235 h 486"/>
                  <a:gd name="T52" fmla="*/ 62 w 319"/>
                  <a:gd name="T53" fmla="*/ 235 h 486"/>
                  <a:gd name="T54" fmla="*/ 62 w 319"/>
                  <a:gd name="T55" fmla="*/ 160 h 486"/>
                  <a:gd name="T56" fmla="*/ 135 w 319"/>
                  <a:gd name="T57" fmla="*/ 160 h 486"/>
                  <a:gd name="T58" fmla="*/ 135 w 319"/>
                  <a:gd name="T59" fmla="*/ 235 h 486"/>
                  <a:gd name="T60" fmla="*/ 135 w 319"/>
                  <a:gd name="T61" fmla="*/ 129 h 486"/>
                  <a:gd name="T62" fmla="*/ 62 w 319"/>
                  <a:gd name="T63" fmla="*/ 129 h 486"/>
                  <a:gd name="T64" fmla="*/ 62 w 319"/>
                  <a:gd name="T65" fmla="*/ 54 h 486"/>
                  <a:gd name="T66" fmla="*/ 135 w 319"/>
                  <a:gd name="T67" fmla="*/ 54 h 486"/>
                  <a:gd name="T68" fmla="*/ 135 w 319"/>
                  <a:gd name="T69" fmla="*/ 129 h 486"/>
                  <a:gd name="T70" fmla="*/ 249 w 319"/>
                  <a:gd name="T71" fmla="*/ 434 h 486"/>
                  <a:gd name="T72" fmla="*/ 177 w 319"/>
                  <a:gd name="T73" fmla="*/ 434 h 486"/>
                  <a:gd name="T74" fmla="*/ 177 w 319"/>
                  <a:gd name="T75" fmla="*/ 359 h 486"/>
                  <a:gd name="T76" fmla="*/ 249 w 319"/>
                  <a:gd name="T77" fmla="*/ 359 h 486"/>
                  <a:gd name="T78" fmla="*/ 249 w 319"/>
                  <a:gd name="T79" fmla="*/ 434 h 486"/>
                  <a:gd name="T80" fmla="*/ 249 w 319"/>
                  <a:gd name="T81" fmla="*/ 333 h 486"/>
                  <a:gd name="T82" fmla="*/ 177 w 319"/>
                  <a:gd name="T83" fmla="*/ 333 h 486"/>
                  <a:gd name="T84" fmla="*/ 177 w 319"/>
                  <a:gd name="T85" fmla="*/ 258 h 486"/>
                  <a:gd name="T86" fmla="*/ 249 w 319"/>
                  <a:gd name="T87" fmla="*/ 258 h 486"/>
                  <a:gd name="T88" fmla="*/ 249 w 319"/>
                  <a:gd name="T89"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86">
                    <a:moveTo>
                      <a:pt x="249" y="181"/>
                    </a:moveTo>
                    <a:cubicBezTo>
                      <a:pt x="249" y="235"/>
                      <a:pt x="249" y="235"/>
                      <a:pt x="249" y="235"/>
                    </a:cubicBezTo>
                    <a:cubicBezTo>
                      <a:pt x="177" y="235"/>
                      <a:pt x="177" y="235"/>
                      <a:pt x="177" y="235"/>
                    </a:cubicBezTo>
                    <a:cubicBezTo>
                      <a:pt x="177" y="160"/>
                      <a:pt x="177" y="160"/>
                      <a:pt x="177" y="160"/>
                    </a:cubicBezTo>
                    <a:cubicBezTo>
                      <a:pt x="242" y="160"/>
                      <a:pt x="242" y="160"/>
                      <a:pt x="242" y="160"/>
                    </a:cubicBezTo>
                    <a:cubicBezTo>
                      <a:pt x="238" y="150"/>
                      <a:pt x="236" y="139"/>
                      <a:pt x="234" y="129"/>
                    </a:cubicBezTo>
                    <a:cubicBezTo>
                      <a:pt x="177" y="129"/>
                      <a:pt x="177" y="129"/>
                      <a:pt x="177" y="129"/>
                    </a:cubicBezTo>
                    <a:cubicBezTo>
                      <a:pt x="177" y="54"/>
                      <a:pt x="177" y="54"/>
                      <a:pt x="177" y="54"/>
                    </a:cubicBezTo>
                    <a:cubicBezTo>
                      <a:pt x="230" y="54"/>
                      <a:pt x="230" y="54"/>
                      <a:pt x="230" y="54"/>
                    </a:cubicBezTo>
                    <a:cubicBezTo>
                      <a:pt x="232" y="35"/>
                      <a:pt x="236" y="17"/>
                      <a:pt x="242" y="0"/>
                    </a:cubicBezTo>
                    <a:cubicBezTo>
                      <a:pt x="0" y="0"/>
                      <a:pt x="0" y="0"/>
                      <a:pt x="0" y="0"/>
                    </a:cubicBezTo>
                    <a:cubicBezTo>
                      <a:pt x="0" y="486"/>
                      <a:pt x="0" y="486"/>
                      <a:pt x="0" y="486"/>
                    </a:cubicBezTo>
                    <a:cubicBezTo>
                      <a:pt x="319" y="486"/>
                      <a:pt x="319" y="486"/>
                      <a:pt x="319" y="486"/>
                    </a:cubicBezTo>
                    <a:cubicBezTo>
                      <a:pt x="319" y="278"/>
                      <a:pt x="319" y="278"/>
                      <a:pt x="319" y="278"/>
                    </a:cubicBezTo>
                    <a:cubicBezTo>
                      <a:pt x="289" y="251"/>
                      <a:pt x="265" y="218"/>
                      <a:pt x="249" y="181"/>
                    </a:cubicBezTo>
                    <a:close/>
                    <a:moveTo>
                      <a:pt x="135" y="434"/>
                    </a:moveTo>
                    <a:cubicBezTo>
                      <a:pt x="62" y="434"/>
                      <a:pt x="62" y="434"/>
                      <a:pt x="62" y="434"/>
                    </a:cubicBezTo>
                    <a:cubicBezTo>
                      <a:pt x="62" y="359"/>
                      <a:pt x="62" y="359"/>
                      <a:pt x="62" y="359"/>
                    </a:cubicBezTo>
                    <a:cubicBezTo>
                      <a:pt x="135" y="359"/>
                      <a:pt x="135" y="359"/>
                      <a:pt x="135" y="359"/>
                    </a:cubicBezTo>
                    <a:lnTo>
                      <a:pt x="135" y="434"/>
                    </a:lnTo>
                    <a:close/>
                    <a:moveTo>
                      <a:pt x="135" y="333"/>
                    </a:moveTo>
                    <a:cubicBezTo>
                      <a:pt x="62" y="333"/>
                      <a:pt x="62" y="333"/>
                      <a:pt x="62" y="333"/>
                    </a:cubicBezTo>
                    <a:cubicBezTo>
                      <a:pt x="62" y="258"/>
                      <a:pt x="62" y="258"/>
                      <a:pt x="62" y="258"/>
                    </a:cubicBezTo>
                    <a:cubicBezTo>
                      <a:pt x="135" y="258"/>
                      <a:pt x="135" y="258"/>
                      <a:pt x="135" y="258"/>
                    </a:cubicBezTo>
                    <a:lnTo>
                      <a:pt x="135" y="333"/>
                    </a:lnTo>
                    <a:close/>
                    <a:moveTo>
                      <a:pt x="135" y="235"/>
                    </a:moveTo>
                    <a:cubicBezTo>
                      <a:pt x="62" y="235"/>
                      <a:pt x="62" y="235"/>
                      <a:pt x="62" y="235"/>
                    </a:cubicBezTo>
                    <a:cubicBezTo>
                      <a:pt x="62" y="160"/>
                      <a:pt x="62" y="160"/>
                      <a:pt x="62" y="160"/>
                    </a:cubicBezTo>
                    <a:cubicBezTo>
                      <a:pt x="135" y="160"/>
                      <a:pt x="135" y="160"/>
                      <a:pt x="135" y="160"/>
                    </a:cubicBezTo>
                    <a:lnTo>
                      <a:pt x="135" y="235"/>
                    </a:lnTo>
                    <a:close/>
                    <a:moveTo>
                      <a:pt x="135" y="129"/>
                    </a:moveTo>
                    <a:cubicBezTo>
                      <a:pt x="62" y="129"/>
                      <a:pt x="62" y="129"/>
                      <a:pt x="62" y="129"/>
                    </a:cubicBezTo>
                    <a:cubicBezTo>
                      <a:pt x="62" y="54"/>
                      <a:pt x="62" y="54"/>
                      <a:pt x="62" y="54"/>
                    </a:cubicBezTo>
                    <a:cubicBezTo>
                      <a:pt x="135" y="54"/>
                      <a:pt x="135" y="54"/>
                      <a:pt x="135" y="54"/>
                    </a:cubicBezTo>
                    <a:lnTo>
                      <a:pt x="135" y="129"/>
                    </a:lnTo>
                    <a:close/>
                    <a:moveTo>
                      <a:pt x="249" y="434"/>
                    </a:moveTo>
                    <a:cubicBezTo>
                      <a:pt x="177" y="434"/>
                      <a:pt x="177" y="434"/>
                      <a:pt x="177" y="434"/>
                    </a:cubicBezTo>
                    <a:cubicBezTo>
                      <a:pt x="177" y="359"/>
                      <a:pt x="177" y="359"/>
                      <a:pt x="177" y="359"/>
                    </a:cubicBezTo>
                    <a:cubicBezTo>
                      <a:pt x="249" y="359"/>
                      <a:pt x="249" y="359"/>
                      <a:pt x="249" y="359"/>
                    </a:cubicBezTo>
                    <a:lnTo>
                      <a:pt x="249" y="434"/>
                    </a:lnTo>
                    <a:close/>
                    <a:moveTo>
                      <a:pt x="249" y="333"/>
                    </a:moveTo>
                    <a:cubicBezTo>
                      <a:pt x="177" y="333"/>
                      <a:pt x="177" y="333"/>
                      <a:pt x="177" y="333"/>
                    </a:cubicBezTo>
                    <a:cubicBezTo>
                      <a:pt x="177" y="258"/>
                      <a:pt x="177" y="258"/>
                      <a:pt x="177" y="258"/>
                    </a:cubicBezTo>
                    <a:cubicBezTo>
                      <a:pt x="249" y="258"/>
                      <a:pt x="249" y="258"/>
                      <a:pt x="249" y="258"/>
                    </a:cubicBezTo>
                    <a:lnTo>
                      <a:pt x="249" y="33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marL="0" marR="0" lvl="0" indent="0"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black"/>
                  </a:solidFill>
                  <a:effectLst/>
                  <a:uLnTx/>
                  <a:uFillTx/>
                </a:endParaRPr>
              </a:p>
            </p:txBody>
          </p:sp>
          <p:sp>
            <p:nvSpPr>
              <p:cNvPr id="235" name="Freeform 234"/>
              <p:cNvSpPr>
                <a:spLocks/>
              </p:cNvSpPr>
              <p:nvPr/>
            </p:nvSpPr>
            <p:spPr bwMode="auto">
              <a:xfrm>
                <a:off x="4398395" y="3222485"/>
                <a:ext cx="788280" cy="517868"/>
              </a:xfrm>
              <a:custGeom>
                <a:avLst/>
                <a:gdLst>
                  <a:gd name="connsiteX0" fmla="*/ 342802 w 788280"/>
                  <a:gd name="connsiteY0" fmla="*/ 0 h 517868"/>
                  <a:gd name="connsiteX1" fmla="*/ 523988 w 788280"/>
                  <a:gd name="connsiteY1" fmla="*/ 96819 h 517868"/>
                  <a:gd name="connsiteX2" fmla="*/ 583885 w 788280"/>
                  <a:gd name="connsiteY2" fmla="*/ 81058 h 517868"/>
                  <a:gd name="connsiteX3" fmla="*/ 654263 w 788280"/>
                  <a:gd name="connsiteY3" fmla="*/ 102073 h 517868"/>
                  <a:gd name="connsiteX4" fmla="*/ 710415 w 788280"/>
                  <a:gd name="connsiteY4" fmla="*/ 204145 h 517868"/>
                  <a:gd name="connsiteX5" fmla="*/ 788280 w 788280"/>
                  <a:gd name="connsiteY5" fmla="*/ 347497 h 517868"/>
                  <a:gd name="connsiteX6" fmla="*/ 636294 w 788280"/>
                  <a:gd name="connsiteY6" fmla="*/ 517868 h 517868"/>
                  <a:gd name="connsiteX7" fmla="*/ 616827 w 788280"/>
                  <a:gd name="connsiteY7" fmla="*/ 517868 h 517868"/>
                  <a:gd name="connsiteX8" fmla="*/ 599607 w 788280"/>
                  <a:gd name="connsiteY8" fmla="*/ 517868 h 517868"/>
                  <a:gd name="connsiteX9" fmla="*/ 243974 w 788280"/>
                  <a:gd name="connsiteY9" fmla="*/ 517868 h 517868"/>
                  <a:gd name="connsiteX10" fmla="*/ 237236 w 788280"/>
                  <a:gd name="connsiteY10" fmla="*/ 517868 h 517868"/>
                  <a:gd name="connsiteX11" fmla="*/ 228251 w 788280"/>
                  <a:gd name="connsiteY11" fmla="*/ 517868 h 517868"/>
                  <a:gd name="connsiteX12" fmla="*/ 202047 w 788280"/>
                  <a:gd name="connsiteY12" fmla="*/ 517868 h 517868"/>
                  <a:gd name="connsiteX13" fmla="*/ 145145 w 788280"/>
                  <a:gd name="connsiteY13" fmla="*/ 517868 h 517868"/>
                  <a:gd name="connsiteX14" fmla="*/ 10589 w 788280"/>
                  <a:gd name="connsiteY14" fmla="*/ 427734 h 517868"/>
                  <a:gd name="connsiteX15" fmla="*/ 0 w 788280"/>
                  <a:gd name="connsiteY15" fmla="*/ 375702 h 517868"/>
                  <a:gd name="connsiteX16" fmla="*/ 19198 w 788280"/>
                  <a:gd name="connsiteY16" fmla="*/ 377637 h 517868"/>
                  <a:gd name="connsiteX17" fmla="*/ 243598 w 788280"/>
                  <a:gd name="connsiteY17" fmla="*/ 153238 h 517868"/>
                  <a:gd name="connsiteX18" fmla="*/ 225964 w 788280"/>
                  <a:gd name="connsiteY18" fmla="*/ 65892 h 517868"/>
                  <a:gd name="connsiteX19" fmla="*/ 213205 w 788280"/>
                  <a:gd name="connsiteY19" fmla="*/ 46969 h 517868"/>
                  <a:gd name="connsiteX20" fmla="*/ 257907 w 788280"/>
                  <a:gd name="connsiteY20" fmla="*/ 17004 h 517868"/>
                  <a:gd name="connsiteX21" fmla="*/ 342802 w 788280"/>
                  <a:gd name="connsiteY21" fmla="*/ 0 h 5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8280" h="517868">
                    <a:moveTo>
                      <a:pt x="342802" y="0"/>
                    </a:moveTo>
                    <a:cubicBezTo>
                      <a:pt x="418421" y="0"/>
                      <a:pt x="485056" y="39028"/>
                      <a:pt x="523988" y="96819"/>
                    </a:cubicBezTo>
                    <a:cubicBezTo>
                      <a:pt x="541957" y="87062"/>
                      <a:pt x="562172" y="81058"/>
                      <a:pt x="583885" y="81058"/>
                    </a:cubicBezTo>
                    <a:cubicBezTo>
                      <a:pt x="610089" y="81058"/>
                      <a:pt x="634048" y="88563"/>
                      <a:pt x="654263" y="102073"/>
                    </a:cubicBezTo>
                    <a:cubicBezTo>
                      <a:pt x="687205" y="124589"/>
                      <a:pt x="708918" y="161365"/>
                      <a:pt x="710415" y="204145"/>
                    </a:cubicBezTo>
                    <a:cubicBezTo>
                      <a:pt x="756835" y="234167"/>
                      <a:pt x="788280" y="288205"/>
                      <a:pt x="788280" y="347497"/>
                    </a:cubicBezTo>
                    <a:cubicBezTo>
                      <a:pt x="788280" y="435309"/>
                      <a:pt x="721646" y="507361"/>
                      <a:pt x="636294" y="517868"/>
                    </a:cubicBezTo>
                    <a:cubicBezTo>
                      <a:pt x="630304" y="517868"/>
                      <a:pt x="622817" y="517868"/>
                      <a:pt x="616827" y="517868"/>
                    </a:cubicBezTo>
                    <a:cubicBezTo>
                      <a:pt x="611587" y="517868"/>
                      <a:pt x="605597" y="517868"/>
                      <a:pt x="599607" y="517868"/>
                    </a:cubicBezTo>
                    <a:cubicBezTo>
                      <a:pt x="520245" y="517868"/>
                      <a:pt x="333069" y="517868"/>
                      <a:pt x="243974" y="517868"/>
                    </a:cubicBezTo>
                    <a:cubicBezTo>
                      <a:pt x="241728" y="517868"/>
                      <a:pt x="238733" y="517868"/>
                      <a:pt x="237236" y="517868"/>
                    </a:cubicBezTo>
                    <a:cubicBezTo>
                      <a:pt x="228251" y="517868"/>
                      <a:pt x="228251" y="517868"/>
                      <a:pt x="228251" y="517868"/>
                    </a:cubicBezTo>
                    <a:cubicBezTo>
                      <a:pt x="223759" y="517868"/>
                      <a:pt x="211031" y="517868"/>
                      <a:pt x="202047" y="517868"/>
                    </a:cubicBezTo>
                    <a:cubicBezTo>
                      <a:pt x="145145" y="517868"/>
                      <a:pt x="145145" y="517868"/>
                      <a:pt x="145145" y="517868"/>
                    </a:cubicBezTo>
                    <a:cubicBezTo>
                      <a:pt x="84500" y="516742"/>
                      <a:pt x="32699" y="479732"/>
                      <a:pt x="10589" y="427734"/>
                    </a:cubicBezTo>
                    <a:lnTo>
                      <a:pt x="0" y="375702"/>
                    </a:lnTo>
                    <a:lnTo>
                      <a:pt x="19198" y="377637"/>
                    </a:lnTo>
                    <a:cubicBezTo>
                      <a:pt x="143131" y="377637"/>
                      <a:pt x="243598" y="277170"/>
                      <a:pt x="243598" y="153238"/>
                    </a:cubicBezTo>
                    <a:cubicBezTo>
                      <a:pt x="243598" y="122255"/>
                      <a:pt x="237319" y="92739"/>
                      <a:pt x="225964" y="65892"/>
                    </a:cubicBezTo>
                    <a:lnTo>
                      <a:pt x="213205" y="46969"/>
                    </a:lnTo>
                    <a:lnTo>
                      <a:pt x="257907" y="17004"/>
                    </a:lnTo>
                    <a:cubicBezTo>
                      <a:pt x="283982" y="6051"/>
                      <a:pt x="312667" y="0"/>
                      <a:pt x="342802" y="0"/>
                    </a:cubicBezTo>
                    <a:close/>
                  </a:path>
                </a:pathLst>
              </a:custGeom>
              <a:solidFill>
                <a:sysClr val="window" lastClr="FFFFFF"/>
              </a:solidFill>
              <a:ln>
                <a:noFill/>
              </a:ln>
            </p:spPr>
            <p:txBody>
              <a:bodyPr vert="horz" wrap="square" lIns="91401" tIns="45700" rIns="91401" bIns="45700" numCol="1" anchor="t" anchorCtr="0" compatLnSpc="1">
                <a:prstTxWarp prst="textNoShape">
                  <a:avLst/>
                </a:prstTxWarp>
                <a:noAutofit/>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Light"/>
                </a:endParaRPr>
              </a:p>
            </p:txBody>
          </p:sp>
        </p:grpSp>
      </p:grpSp>
      <p:sp>
        <p:nvSpPr>
          <p:cNvPr id="240" name="Freeform 239"/>
          <p:cNvSpPr>
            <a:spLocks noChangeAspect="1"/>
          </p:cNvSpPr>
          <p:nvPr/>
        </p:nvSpPr>
        <p:spPr bwMode="auto">
          <a:xfrm rot="3757204">
            <a:off x="9945222" y="3080792"/>
            <a:ext cx="343871" cy="439862"/>
          </a:xfrm>
          <a:custGeom>
            <a:avLst/>
            <a:gdLst>
              <a:gd name="connsiteX0" fmla="*/ 275876 w 343969"/>
              <a:gd name="connsiteY0" fmla="*/ 140549 h 439986"/>
              <a:gd name="connsiteX1" fmla="*/ 312114 w 343969"/>
              <a:gd name="connsiteY1" fmla="*/ 70579 h 439986"/>
              <a:gd name="connsiteX2" fmla="*/ 334854 w 343969"/>
              <a:gd name="connsiteY2" fmla="*/ 63357 h 439986"/>
              <a:gd name="connsiteX3" fmla="*/ 342076 w 343969"/>
              <a:gd name="connsiteY3" fmla="*/ 86097 h 439986"/>
              <a:gd name="connsiteX4" fmla="*/ 305838 w 343969"/>
              <a:gd name="connsiteY4" fmla="*/ 156066 h 439986"/>
              <a:gd name="connsiteX5" fmla="*/ 283099 w 343969"/>
              <a:gd name="connsiteY5" fmla="*/ 163288 h 439986"/>
              <a:gd name="connsiteX6" fmla="*/ 275876 w 343969"/>
              <a:gd name="connsiteY6" fmla="*/ 140549 h 439986"/>
              <a:gd name="connsiteX7" fmla="*/ 133553 w 343969"/>
              <a:gd name="connsiteY7" fmla="*/ 415354 h 439986"/>
              <a:gd name="connsiteX8" fmla="*/ 169790 w 343969"/>
              <a:gd name="connsiteY8" fmla="*/ 345385 h 439986"/>
              <a:gd name="connsiteX9" fmla="*/ 192530 w 343969"/>
              <a:gd name="connsiteY9" fmla="*/ 338163 h 439986"/>
              <a:gd name="connsiteX10" fmla="*/ 199752 w 343969"/>
              <a:gd name="connsiteY10" fmla="*/ 360902 h 439986"/>
              <a:gd name="connsiteX11" fmla="*/ 163514 w 343969"/>
              <a:gd name="connsiteY11" fmla="*/ 430871 h 439986"/>
              <a:gd name="connsiteX12" fmla="*/ 140775 w 343969"/>
              <a:gd name="connsiteY12" fmla="*/ 438093 h 439986"/>
              <a:gd name="connsiteX13" fmla="*/ 133553 w 343969"/>
              <a:gd name="connsiteY13" fmla="*/ 415354 h 439986"/>
              <a:gd name="connsiteX14" fmla="*/ 215391 w 343969"/>
              <a:gd name="connsiteY14" fmla="*/ 10304 h 439986"/>
              <a:gd name="connsiteX15" fmla="*/ 230936 w 343969"/>
              <a:gd name="connsiteY15" fmla="*/ 0 h 439986"/>
              <a:gd name="connsiteX16" fmla="*/ 247806 w 343969"/>
              <a:gd name="connsiteY16" fmla="*/ 16870 h 439986"/>
              <a:gd name="connsiteX17" fmla="*/ 247806 w 343969"/>
              <a:gd name="connsiteY17" fmla="*/ 128656 h 439986"/>
              <a:gd name="connsiteX18" fmla="*/ 230935 w 343969"/>
              <a:gd name="connsiteY18" fmla="*/ 145527 h 439986"/>
              <a:gd name="connsiteX19" fmla="*/ 214065 w 343969"/>
              <a:gd name="connsiteY19" fmla="*/ 128656 h 439986"/>
              <a:gd name="connsiteX20" fmla="*/ 214065 w 343969"/>
              <a:gd name="connsiteY20" fmla="*/ 16871 h 439986"/>
              <a:gd name="connsiteX21" fmla="*/ 215391 w 343969"/>
              <a:gd name="connsiteY21" fmla="*/ 10304 h 439986"/>
              <a:gd name="connsiteX22" fmla="*/ 26135 w 343969"/>
              <a:gd name="connsiteY22" fmla="*/ 375338 h 439986"/>
              <a:gd name="connsiteX23" fmla="*/ 30701 w 343969"/>
              <a:gd name="connsiteY23" fmla="*/ 370435 h 439986"/>
              <a:gd name="connsiteX24" fmla="*/ 121565 w 343969"/>
              <a:gd name="connsiteY24" fmla="*/ 305321 h 439986"/>
              <a:gd name="connsiteX25" fmla="*/ 145105 w 343969"/>
              <a:gd name="connsiteY25" fmla="*/ 309208 h 439986"/>
              <a:gd name="connsiteX26" fmla="*/ 141219 w 343969"/>
              <a:gd name="connsiteY26" fmla="*/ 332747 h 439986"/>
              <a:gd name="connsiteX27" fmla="*/ 50355 w 343969"/>
              <a:gd name="connsiteY27" fmla="*/ 397861 h 439986"/>
              <a:gd name="connsiteX28" fmla="*/ 26814 w 343969"/>
              <a:gd name="connsiteY28" fmla="*/ 393975 h 439986"/>
              <a:gd name="connsiteX29" fmla="*/ 26135 w 343969"/>
              <a:gd name="connsiteY29" fmla="*/ 375338 h 439986"/>
              <a:gd name="connsiteX30" fmla="*/ 31724 w 343969"/>
              <a:gd name="connsiteY30" fmla="*/ 262892 h 439986"/>
              <a:gd name="connsiteX31" fmla="*/ 46175 w 343969"/>
              <a:gd name="connsiteY31" fmla="*/ 251103 h 439986"/>
              <a:gd name="connsiteX32" fmla="*/ 104115 w 343969"/>
              <a:gd name="connsiteY32" fmla="*/ 245351 h 439986"/>
              <a:gd name="connsiteX33" fmla="*/ 122569 w 343969"/>
              <a:gd name="connsiteY33" fmla="*/ 260473 h 439986"/>
              <a:gd name="connsiteX34" fmla="*/ 107448 w 343969"/>
              <a:gd name="connsiteY34" fmla="*/ 278927 h 439986"/>
              <a:gd name="connsiteX35" fmla="*/ 49508 w 343969"/>
              <a:gd name="connsiteY35" fmla="*/ 284679 h 439986"/>
              <a:gd name="connsiteX36" fmla="*/ 31054 w 343969"/>
              <a:gd name="connsiteY36" fmla="*/ 269557 h 439986"/>
              <a:gd name="connsiteX37" fmla="*/ 31724 w 343969"/>
              <a:gd name="connsiteY37" fmla="*/ 262892 h 439986"/>
              <a:gd name="connsiteX38" fmla="*/ 126087 w 343969"/>
              <a:gd name="connsiteY38" fmla="*/ 78997 h 439986"/>
              <a:gd name="connsiteX39" fmla="*/ 131119 w 343969"/>
              <a:gd name="connsiteY39" fmla="*/ 74574 h 439986"/>
              <a:gd name="connsiteX40" fmla="*/ 154154 w 343969"/>
              <a:gd name="connsiteY40" fmla="*/ 80791 h 439986"/>
              <a:gd name="connsiteX41" fmla="*/ 183174 w 343969"/>
              <a:gd name="connsiteY41" fmla="*/ 131268 h 439986"/>
              <a:gd name="connsiteX42" fmla="*/ 176957 w 343969"/>
              <a:gd name="connsiteY42" fmla="*/ 154302 h 439986"/>
              <a:gd name="connsiteX43" fmla="*/ 153922 w 343969"/>
              <a:gd name="connsiteY43" fmla="*/ 148085 h 439986"/>
              <a:gd name="connsiteX44" fmla="*/ 124903 w 343969"/>
              <a:gd name="connsiteY44" fmla="*/ 97609 h 439986"/>
              <a:gd name="connsiteX45" fmla="*/ 126087 w 343969"/>
              <a:gd name="connsiteY45" fmla="*/ 78997 h 439986"/>
              <a:gd name="connsiteX46" fmla="*/ 2076 w 343969"/>
              <a:gd name="connsiteY46" fmla="*/ 129836 h 439986"/>
              <a:gd name="connsiteX47" fmla="*/ 27014 w 343969"/>
              <a:gd name="connsiteY47" fmla="*/ 121915 h 439986"/>
              <a:gd name="connsiteX48" fmla="*/ 135164 w 343969"/>
              <a:gd name="connsiteY48" fmla="*/ 177926 h 439986"/>
              <a:gd name="connsiteX49" fmla="*/ 143084 w 343969"/>
              <a:gd name="connsiteY49" fmla="*/ 202865 h 439986"/>
              <a:gd name="connsiteX50" fmla="*/ 118146 w 343969"/>
              <a:gd name="connsiteY50" fmla="*/ 210785 h 439986"/>
              <a:gd name="connsiteX51" fmla="*/ 9997 w 343969"/>
              <a:gd name="connsiteY51" fmla="*/ 154774 h 439986"/>
              <a:gd name="connsiteX52" fmla="*/ 2076 w 343969"/>
              <a:gd name="connsiteY52" fmla="*/ 129836 h 43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3969" h="439986">
                <a:moveTo>
                  <a:pt x="275876" y="140549"/>
                </a:moveTo>
                <a:lnTo>
                  <a:pt x="312114" y="70579"/>
                </a:lnTo>
                <a:cubicBezTo>
                  <a:pt x="316399" y="62306"/>
                  <a:pt x="326580" y="59072"/>
                  <a:pt x="334854" y="63357"/>
                </a:cubicBezTo>
                <a:cubicBezTo>
                  <a:pt x="343127" y="67643"/>
                  <a:pt x="346361" y="77823"/>
                  <a:pt x="342076" y="86097"/>
                </a:cubicBezTo>
                <a:lnTo>
                  <a:pt x="305838" y="156066"/>
                </a:lnTo>
                <a:cubicBezTo>
                  <a:pt x="301553" y="164340"/>
                  <a:pt x="291372" y="167573"/>
                  <a:pt x="283099" y="163288"/>
                </a:cubicBezTo>
                <a:cubicBezTo>
                  <a:pt x="274825" y="159003"/>
                  <a:pt x="271592" y="148823"/>
                  <a:pt x="275876" y="140549"/>
                </a:cubicBezTo>
                <a:close/>
                <a:moveTo>
                  <a:pt x="133553" y="415354"/>
                </a:moveTo>
                <a:lnTo>
                  <a:pt x="169790" y="345385"/>
                </a:lnTo>
                <a:cubicBezTo>
                  <a:pt x="174075" y="337112"/>
                  <a:pt x="184256" y="333877"/>
                  <a:pt x="192530" y="338163"/>
                </a:cubicBezTo>
                <a:cubicBezTo>
                  <a:pt x="200803" y="342447"/>
                  <a:pt x="204037" y="352629"/>
                  <a:pt x="199752" y="360902"/>
                </a:cubicBezTo>
                <a:lnTo>
                  <a:pt x="163514" y="430871"/>
                </a:lnTo>
                <a:cubicBezTo>
                  <a:pt x="159229" y="439145"/>
                  <a:pt x="149048" y="442378"/>
                  <a:pt x="140775" y="438093"/>
                </a:cubicBezTo>
                <a:cubicBezTo>
                  <a:pt x="132501" y="433809"/>
                  <a:pt x="129268" y="423628"/>
                  <a:pt x="133553" y="415354"/>
                </a:cubicBezTo>
                <a:close/>
                <a:moveTo>
                  <a:pt x="215391" y="10304"/>
                </a:moveTo>
                <a:cubicBezTo>
                  <a:pt x="217952" y="4249"/>
                  <a:pt x="223948" y="0"/>
                  <a:pt x="230936" y="0"/>
                </a:cubicBezTo>
                <a:cubicBezTo>
                  <a:pt x="240253" y="0"/>
                  <a:pt x="247806" y="7553"/>
                  <a:pt x="247806" y="16870"/>
                </a:cubicBezTo>
                <a:lnTo>
                  <a:pt x="247806" y="128656"/>
                </a:lnTo>
                <a:cubicBezTo>
                  <a:pt x="247806" y="137974"/>
                  <a:pt x="240253" y="145527"/>
                  <a:pt x="230935" y="145527"/>
                </a:cubicBezTo>
                <a:cubicBezTo>
                  <a:pt x="221619" y="145526"/>
                  <a:pt x="214065" y="137973"/>
                  <a:pt x="214065" y="128656"/>
                </a:cubicBezTo>
                <a:lnTo>
                  <a:pt x="214065" y="16871"/>
                </a:lnTo>
                <a:cubicBezTo>
                  <a:pt x="214065" y="14541"/>
                  <a:pt x="214537" y="12323"/>
                  <a:pt x="215391" y="10304"/>
                </a:cubicBezTo>
                <a:close/>
                <a:moveTo>
                  <a:pt x="26135" y="375338"/>
                </a:moveTo>
                <a:cubicBezTo>
                  <a:pt x="27279" y="373468"/>
                  <a:pt x="28807" y="371793"/>
                  <a:pt x="30701" y="370435"/>
                </a:cubicBezTo>
                <a:lnTo>
                  <a:pt x="121565" y="305321"/>
                </a:lnTo>
                <a:cubicBezTo>
                  <a:pt x="129138" y="299894"/>
                  <a:pt x="139677" y="301634"/>
                  <a:pt x="145105" y="309208"/>
                </a:cubicBezTo>
                <a:cubicBezTo>
                  <a:pt x="150532" y="316781"/>
                  <a:pt x="148792" y="327320"/>
                  <a:pt x="141219" y="332747"/>
                </a:cubicBezTo>
                <a:lnTo>
                  <a:pt x="50355" y="397861"/>
                </a:lnTo>
                <a:cubicBezTo>
                  <a:pt x="42781" y="403289"/>
                  <a:pt x="32242" y="401548"/>
                  <a:pt x="26814" y="393975"/>
                </a:cubicBezTo>
                <a:cubicBezTo>
                  <a:pt x="22744" y="388296"/>
                  <a:pt x="22705" y="380947"/>
                  <a:pt x="26135" y="375338"/>
                </a:cubicBezTo>
                <a:close/>
                <a:moveTo>
                  <a:pt x="31724" y="262892"/>
                </a:moveTo>
                <a:cubicBezTo>
                  <a:pt x="33675" y="256613"/>
                  <a:pt x="39222" y="251793"/>
                  <a:pt x="46175" y="251103"/>
                </a:cubicBezTo>
                <a:lnTo>
                  <a:pt x="104115" y="245351"/>
                </a:lnTo>
                <a:cubicBezTo>
                  <a:pt x="113386" y="244431"/>
                  <a:pt x="121649" y="251201"/>
                  <a:pt x="122569" y="260473"/>
                </a:cubicBezTo>
                <a:cubicBezTo>
                  <a:pt x="123489" y="269745"/>
                  <a:pt x="116719" y="278007"/>
                  <a:pt x="107448" y="278927"/>
                </a:cubicBezTo>
                <a:lnTo>
                  <a:pt x="49508" y="284679"/>
                </a:lnTo>
                <a:cubicBezTo>
                  <a:pt x="40236" y="285599"/>
                  <a:pt x="31974" y="278829"/>
                  <a:pt x="31054" y="269557"/>
                </a:cubicBezTo>
                <a:cubicBezTo>
                  <a:pt x="30823" y="267239"/>
                  <a:pt x="31074" y="264984"/>
                  <a:pt x="31724" y="262892"/>
                </a:cubicBezTo>
                <a:close/>
                <a:moveTo>
                  <a:pt x="126087" y="78997"/>
                </a:moveTo>
                <a:cubicBezTo>
                  <a:pt x="127412" y="77251"/>
                  <a:pt x="129100" y="75736"/>
                  <a:pt x="131119" y="74574"/>
                </a:cubicBezTo>
                <a:cubicBezTo>
                  <a:pt x="139197" y="69931"/>
                  <a:pt x="149510" y="72715"/>
                  <a:pt x="154154" y="80791"/>
                </a:cubicBezTo>
                <a:lnTo>
                  <a:pt x="183174" y="131268"/>
                </a:lnTo>
                <a:cubicBezTo>
                  <a:pt x="187818" y="139345"/>
                  <a:pt x="185034" y="149658"/>
                  <a:pt x="176957" y="154302"/>
                </a:cubicBezTo>
                <a:cubicBezTo>
                  <a:pt x="168879" y="158946"/>
                  <a:pt x="158566" y="156163"/>
                  <a:pt x="153922" y="148085"/>
                </a:cubicBezTo>
                <a:lnTo>
                  <a:pt x="124903" y="97609"/>
                </a:lnTo>
                <a:cubicBezTo>
                  <a:pt x="121420" y="91550"/>
                  <a:pt x="122114" y="84235"/>
                  <a:pt x="126087" y="78997"/>
                </a:cubicBezTo>
                <a:close/>
                <a:moveTo>
                  <a:pt x="2076" y="129836"/>
                </a:moveTo>
                <a:cubicBezTo>
                  <a:pt x="6776" y="120762"/>
                  <a:pt x="17941" y="117216"/>
                  <a:pt x="27014" y="121915"/>
                </a:cubicBezTo>
                <a:lnTo>
                  <a:pt x="135164" y="177926"/>
                </a:lnTo>
                <a:cubicBezTo>
                  <a:pt x="144238" y="182626"/>
                  <a:pt x="147784" y="193791"/>
                  <a:pt x="143084" y="202865"/>
                </a:cubicBezTo>
                <a:cubicBezTo>
                  <a:pt x="138385" y="211938"/>
                  <a:pt x="127220" y="215484"/>
                  <a:pt x="118146" y="210785"/>
                </a:cubicBezTo>
                <a:lnTo>
                  <a:pt x="9997" y="154774"/>
                </a:lnTo>
                <a:cubicBezTo>
                  <a:pt x="923" y="150074"/>
                  <a:pt x="-2623" y="138909"/>
                  <a:pt x="2076" y="129836"/>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1383" tIns="45691" rIns="45691" bIns="91383" numCol="1" spcCol="0" rtlCol="0" fromWordArt="0" anchor="b" anchorCtr="0" forceAA="0" compatLnSpc="1">
            <a:prstTxWarp prst="textNoShape">
              <a:avLst/>
            </a:prstTxWarp>
            <a:noAutofit/>
          </a:bodyPr>
          <a:lstStyle/>
          <a:p>
            <a:pPr marL="0" marR="0" lvl="0" indent="0" algn="ctr" defTabSz="91339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41" name="Devices and assets 2"/>
          <p:cNvGrpSpPr/>
          <p:nvPr/>
        </p:nvGrpSpPr>
        <p:grpSpPr>
          <a:xfrm>
            <a:off x="1087593" y="2628088"/>
            <a:ext cx="1702723" cy="1912615"/>
            <a:chOff x="726522" y="5081367"/>
            <a:chExt cx="1703207" cy="1913158"/>
          </a:xfrm>
          <a:noFill/>
        </p:grpSpPr>
        <p:sp>
          <p:nvSpPr>
            <p:cNvPr id="242" name="Oval 241"/>
            <p:cNvSpPr>
              <a:spLocks noChangeAspect="1"/>
            </p:cNvSpPr>
            <p:nvPr/>
          </p:nvSpPr>
          <p:spPr>
            <a:xfrm>
              <a:off x="726522" y="5180283"/>
              <a:ext cx="1703207" cy="1703207"/>
            </a:xfrm>
            <a:prstGeom prst="ellipse">
              <a:avLst/>
            </a:prstGeom>
            <a:grpFill/>
            <a:ln w="9525" cap="flat" cmpd="sng" algn="ctr">
              <a:solidFill>
                <a:sysClr val="window" lastClr="FFFFFF"/>
              </a:solidFill>
              <a:prstDash val="solid"/>
            </a:ln>
            <a:effectLst/>
          </p:spPr>
          <p:txBody>
            <a:bodyPr rot="0" spcFirstLastPara="0" vertOverflow="overflow" horzOverflow="overflow" vert="horz" wrap="square" lIns="89616" tIns="44809" rIns="89616" bIns="44809" numCol="1" spcCol="0" rtlCol="0" fromWordArt="0" anchor="ctr" anchorCtr="0" forceAA="0" compatLnSpc="1">
              <a:prstTxWarp prst="textNoShape">
                <a:avLst/>
              </a:prstTxWarp>
              <a:noAutofit/>
            </a:bodyP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Segoe UI"/>
                <a:ea typeface="+mn-ea"/>
                <a:cs typeface="+mn-cs"/>
              </a:endParaRPr>
            </a:p>
          </p:txBody>
        </p:sp>
        <p:sp>
          <p:nvSpPr>
            <p:cNvPr id="243" name="Isosceles Triangle 242"/>
            <p:cNvSpPr/>
            <p:nvPr/>
          </p:nvSpPr>
          <p:spPr>
            <a:xfrm rot="5400000">
              <a:off x="1527846" y="5103466"/>
              <a:ext cx="223863" cy="179665"/>
            </a:xfrm>
            <a:prstGeom prst="triangle">
              <a:avLst/>
            </a:prstGeom>
            <a:solidFill>
              <a:srgbClr val="F8F8F8"/>
            </a:solidFill>
            <a:ln w="9525" cap="flat" cmpd="sng" algn="ctr">
              <a:solidFill>
                <a:sysClr val="window" lastClr="FFFFFF"/>
              </a:solid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244" name="Isosceles Triangle 243"/>
            <p:cNvSpPr/>
            <p:nvPr/>
          </p:nvSpPr>
          <p:spPr>
            <a:xfrm rot="16200000" flipH="1">
              <a:off x="1479119" y="6792761"/>
              <a:ext cx="223863" cy="179665"/>
            </a:xfrm>
            <a:prstGeom prst="triangle">
              <a:avLst/>
            </a:prstGeom>
            <a:solidFill>
              <a:srgbClr val="F8F8F8"/>
            </a:solidFill>
            <a:ln w="9525" cap="flat" cmpd="sng" algn="ctr">
              <a:solidFill>
                <a:sysClr val="window" lastClr="FFFFFF"/>
              </a:solid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245" name="TextBox 244"/>
            <p:cNvSpPr txBox="1">
              <a:spLocks noChangeAspect="1"/>
            </p:cNvSpPr>
            <p:nvPr/>
          </p:nvSpPr>
          <p:spPr>
            <a:xfrm>
              <a:off x="1209726" y="6344225"/>
              <a:ext cx="246143" cy="219795"/>
            </a:xfrm>
            <a:prstGeom prst="rect">
              <a:avLst/>
            </a:prstGeom>
            <a:grpFill/>
            <a:ln w="19050">
              <a:noFill/>
              <a:headEnd type="none" w="med" len="med"/>
              <a:tailEnd type="none" w="med" len="med"/>
            </a:ln>
          </p:spPr>
          <p:txBody>
            <a:bodyPr wrap="square" lIns="0" tIns="0" rIns="0" bIns="0" rtlCol="0" anchor="t">
              <a:spAutoFit/>
            </a:bodyPr>
            <a:lstStyle/>
            <a:p>
              <a:pPr marL="0" marR="0" lvl="0" indent="0" algn="ctr" defTabSz="932234"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smtClean="0">
                  <a:ln w="3175">
                    <a:noFill/>
                  </a:ln>
                  <a:solidFill>
                    <a:prstClr val="white"/>
                  </a:solidFill>
                  <a:effectLst/>
                  <a:uLnTx/>
                  <a:uFillTx/>
                </a:rPr>
                <a:t>User </a:t>
              </a:r>
              <a:br>
                <a:rPr kumimoji="0" lang="en-US" sz="700" b="0" i="0" u="none" strike="noStrike" kern="0" cap="none" spc="0" normalizeH="0" baseline="0" noProof="0" dirty="0" smtClean="0">
                  <a:ln w="3175">
                    <a:noFill/>
                  </a:ln>
                  <a:solidFill>
                    <a:prstClr val="white"/>
                  </a:solidFill>
                  <a:effectLst/>
                  <a:uLnTx/>
                  <a:uFillTx/>
                </a:rPr>
              </a:br>
              <a:r>
                <a:rPr kumimoji="0" lang="en-US" sz="700" b="0" i="0" u="none" strike="noStrike" kern="0" cap="none" spc="0" normalizeH="0" baseline="0" noProof="0" dirty="0" smtClean="0">
                  <a:ln w="3175">
                    <a:noFill/>
                  </a:ln>
                  <a:solidFill>
                    <a:prstClr val="white"/>
                  </a:solidFill>
                  <a:effectLst/>
                  <a:uLnTx/>
                  <a:uFillTx/>
                </a:rPr>
                <a:t>input</a:t>
              </a:r>
            </a:p>
          </p:txBody>
        </p:sp>
        <p:sp>
          <p:nvSpPr>
            <p:cNvPr id="246" name="Oval 58"/>
            <p:cNvSpPr/>
            <p:nvPr/>
          </p:nvSpPr>
          <p:spPr bwMode="auto">
            <a:xfrm>
              <a:off x="1257285" y="6204504"/>
              <a:ext cx="130322" cy="127707"/>
            </a:xfrm>
            <a:custGeom>
              <a:avLst/>
              <a:gdLst/>
              <a:ahLst/>
              <a:cxnLst/>
              <a:rect l="l" t="t" r="r" b="b"/>
              <a:pathLst>
                <a:path w="3413780" h="4089920">
                  <a:moveTo>
                    <a:pt x="2567392" y="1900642"/>
                  </a:moveTo>
                  <a:lnTo>
                    <a:pt x="3166108" y="1900642"/>
                  </a:lnTo>
                  <a:cubicBezTo>
                    <a:pt x="3298808" y="1900642"/>
                    <a:pt x="3406382" y="1999841"/>
                    <a:pt x="3406382" y="2122212"/>
                  </a:cubicBezTo>
                  <a:lnTo>
                    <a:pt x="3406382" y="2216915"/>
                  </a:lnTo>
                  <a:lnTo>
                    <a:pt x="3406382" y="2573142"/>
                  </a:lnTo>
                  <a:lnTo>
                    <a:pt x="3413780" y="2884137"/>
                  </a:lnTo>
                  <a:cubicBezTo>
                    <a:pt x="3413780" y="2920396"/>
                    <a:pt x="3364467" y="2933498"/>
                    <a:pt x="3338885" y="2934751"/>
                  </a:cubicBezTo>
                  <a:cubicBezTo>
                    <a:pt x="3313304" y="2936004"/>
                    <a:pt x="3260289" y="2927917"/>
                    <a:pt x="3260289" y="2891658"/>
                  </a:cubicBezTo>
                  <a:cubicBezTo>
                    <a:pt x="3260149" y="2735616"/>
                    <a:pt x="3260008" y="2579573"/>
                    <a:pt x="3259868" y="2423532"/>
                  </a:cubicBezTo>
                  <a:cubicBezTo>
                    <a:pt x="3259868" y="2398149"/>
                    <a:pt x="3237555" y="2377574"/>
                    <a:pt x="3210030" y="2377574"/>
                  </a:cubicBezTo>
                  <a:cubicBezTo>
                    <a:pt x="3182505" y="2377574"/>
                    <a:pt x="3160191" y="2398149"/>
                    <a:pt x="3160191" y="2423532"/>
                  </a:cubicBezTo>
                  <a:cubicBezTo>
                    <a:pt x="3160485" y="2943659"/>
                    <a:pt x="3161588" y="3930646"/>
                    <a:pt x="3161073" y="3983914"/>
                  </a:cubicBezTo>
                  <a:cubicBezTo>
                    <a:pt x="3160559" y="4037184"/>
                    <a:pt x="3109606" y="4089920"/>
                    <a:pt x="3046119" y="4089920"/>
                  </a:cubicBezTo>
                  <a:lnTo>
                    <a:pt x="3046120" y="4089919"/>
                  </a:lnTo>
                  <a:cubicBezTo>
                    <a:pt x="2982632" y="4089919"/>
                    <a:pt x="2931167" y="4042460"/>
                    <a:pt x="2931167" y="3983914"/>
                  </a:cubicBezTo>
                  <a:lnTo>
                    <a:pt x="2927594" y="3099946"/>
                  </a:lnTo>
                  <a:cubicBezTo>
                    <a:pt x="2927594" y="3083078"/>
                    <a:pt x="2912766" y="3069404"/>
                    <a:pt x="2894473" y="3069404"/>
                  </a:cubicBezTo>
                  <a:lnTo>
                    <a:pt x="2839025" y="3069404"/>
                  </a:lnTo>
                  <a:cubicBezTo>
                    <a:pt x="2820732" y="3069404"/>
                    <a:pt x="2805904" y="3083078"/>
                    <a:pt x="2805904" y="3099946"/>
                  </a:cubicBezTo>
                  <a:lnTo>
                    <a:pt x="2805904" y="3130487"/>
                  </a:lnTo>
                  <a:lnTo>
                    <a:pt x="2810973" y="3983914"/>
                  </a:lnTo>
                  <a:cubicBezTo>
                    <a:pt x="2810973" y="4042460"/>
                    <a:pt x="2759505" y="4089920"/>
                    <a:pt x="2696019" y="4089920"/>
                  </a:cubicBezTo>
                  <a:lnTo>
                    <a:pt x="2696019" y="4089919"/>
                  </a:lnTo>
                  <a:cubicBezTo>
                    <a:pt x="2632531" y="4089919"/>
                    <a:pt x="2581066" y="4042460"/>
                    <a:pt x="2581066" y="3983914"/>
                  </a:cubicBezTo>
                  <a:lnTo>
                    <a:pt x="2580677" y="2430097"/>
                  </a:lnTo>
                  <a:cubicBezTo>
                    <a:pt x="2580677" y="2401089"/>
                    <a:pt x="2555177" y="2377574"/>
                    <a:pt x="2523720" y="2377574"/>
                  </a:cubicBezTo>
                  <a:cubicBezTo>
                    <a:pt x="2492263" y="2377574"/>
                    <a:pt x="2466762" y="2401089"/>
                    <a:pt x="2466762" y="2430097"/>
                  </a:cubicBezTo>
                  <a:cubicBezTo>
                    <a:pt x="2467678" y="2665423"/>
                    <a:pt x="2472294" y="2660091"/>
                    <a:pt x="2473211" y="2895419"/>
                  </a:cubicBezTo>
                  <a:cubicBezTo>
                    <a:pt x="2473211" y="2931678"/>
                    <a:pt x="2426978" y="2943525"/>
                    <a:pt x="2402012" y="2942272"/>
                  </a:cubicBezTo>
                  <a:cubicBezTo>
                    <a:pt x="2377046" y="2941018"/>
                    <a:pt x="2323416" y="2924157"/>
                    <a:pt x="2323416" y="2887897"/>
                  </a:cubicBezTo>
                  <a:lnTo>
                    <a:pt x="2327116" y="2573142"/>
                  </a:lnTo>
                  <a:lnTo>
                    <a:pt x="2327116" y="2216915"/>
                  </a:lnTo>
                  <a:lnTo>
                    <a:pt x="2327116" y="2122212"/>
                  </a:lnTo>
                  <a:cubicBezTo>
                    <a:pt x="2327116" y="1999841"/>
                    <a:pt x="2434690" y="1900642"/>
                    <a:pt x="2567392" y="1900642"/>
                  </a:cubicBezTo>
                  <a:close/>
                  <a:moveTo>
                    <a:pt x="1399984" y="1900642"/>
                  </a:moveTo>
                  <a:lnTo>
                    <a:pt x="1998701" y="1900642"/>
                  </a:lnTo>
                  <a:cubicBezTo>
                    <a:pt x="2131401" y="1900642"/>
                    <a:pt x="2238975" y="1999841"/>
                    <a:pt x="2238975" y="2122212"/>
                  </a:cubicBezTo>
                  <a:lnTo>
                    <a:pt x="2238975" y="2216915"/>
                  </a:lnTo>
                  <a:lnTo>
                    <a:pt x="2238975" y="2573142"/>
                  </a:lnTo>
                  <a:lnTo>
                    <a:pt x="2246373" y="2884137"/>
                  </a:lnTo>
                  <a:cubicBezTo>
                    <a:pt x="2246373" y="2920396"/>
                    <a:pt x="2197060" y="2933498"/>
                    <a:pt x="2171478" y="2934751"/>
                  </a:cubicBezTo>
                  <a:cubicBezTo>
                    <a:pt x="2145897" y="2936004"/>
                    <a:pt x="2092882" y="2927917"/>
                    <a:pt x="2092882" y="2891658"/>
                  </a:cubicBezTo>
                  <a:cubicBezTo>
                    <a:pt x="2092742" y="2735616"/>
                    <a:pt x="2092601" y="2579573"/>
                    <a:pt x="2092461" y="2423532"/>
                  </a:cubicBezTo>
                  <a:cubicBezTo>
                    <a:pt x="2092461" y="2398149"/>
                    <a:pt x="2070148" y="2377574"/>
                    <a:pt x="2042623" y="2377574"/>
                  </a:cubicBezTo>
                  <a:cubicBezTo>
                    <a:pt x="2015098" y="2377574"/>
                    <a:pt x="1992784" y="2398149"/>
                    <a:pt x="1992784" y="2423532"/>
                  </a:cubicBezTo>
                  <a:cubicBezTo>
                    <a:pt x="1993078" y="2943659"/>
                    <a:pt x="1994181" y="3930646"/>
                    <a:pt x="1993666" y="3983914"/>
                  </a:cubicBezTo>
                  <a:cubicBezTo>
                    <a:pt x="1993152" y="4037184"/>
                    <a:pt x="1942199" y="4089920"/>
                    <a:pt x="1878712" y="4089920"/>
                  </a:cubicBezTo>
                  <a:lnTo>
                    <a:pt x="1878713" y="4089919"/>
                  </a:lnTo>
                  <a:cubicBezTo>
                    <a:pt x="1815225" y="4089919"/>
                    <a:pt x="1763759" y="4042460"/>
                    <a:pt x="1763759" y="3983914"/>
                  </a:cubicBezTo>
                  <a:lnTo>
                    <a:pt x="1760187" y="3099946"/>
                  </a:lnTo>
                  <a:cubicBezTo>
                    <a:pt x="1760187" y="3083078"/>
                    <a:pt x="1745359" y="3069404"/>
                    <a:pt x="1727066" y="3069404"/>
                  </a:cubicBezTo>
                  <a:lnTo>
                    <a:pt x="1671617" y="3069404"/>
                  </a:lnTo>
                  <a:cubicBezTo>
                    <a:pt x="1653325" y="3069404"/>
                    <a:pt x="1638497" y="3083078"/>
                    <a:pt x="1638497" y="3099946"/>
                  </a:cubicBezTo>
                  <a:lnTo>
                    <a:pt x="1638497" y="3130487"/>
                  </a:lnTo>
                  <a:lnTo>
                    <a:pt x="1643565" y="3983914"/>
                  </a:lnTo>
                  <a:cubicBezTo>
                    <a:pt x="1643565" y="4042460"/>
                    <a:pt x="1592098" y="4089920"/>
                    <a:pt x="1528612" y="4089920"/>
                  </a:cubicBezTo>
                  <a:lnTo>
                    <a:pt x="1528612" y="4089919"/>
                  </a:lnTo>
                  <a:cubicBezTo>
                    <a:pt x="1465124" y="4089919"/>
                    <a:pt x="1413658" y="4042460"/>
                    <a:pt x="1413658" y="3983914"/>
                  </a:cubicBezTo>
                  <a:lnTo>
                    <a:pt x="1413270" y="2430097"/>
                  </a:lnTo>
                  <a:cubicBezTo>
                    <a:pt x="1413270" y="2401089"/>
                    <a:pt x="1387769" y="2377574"/>
                    <a:pt x="1356312" y="2377574"/>
                  </a:cubicBezTo>
                  <a:cubicBezTo>
                    <a:pt x="1324855" y="2377574"/>
                    <a:pt x="1299355" y="2401089"/>
                    <a:pt x="1299355" y="2430097"/>
                  </a:cubicBezTo>
                  <a:cubicBezTo>
                    <a:pt x="1300271" y="2665423"/>
                    <a:pt x="1304886" y="2660091"/>
                    <a:pt x="1305803" y="2895419"/>
                  </a:cubicBezTo>
                  <a:cubicBezTo>
                    <a:pt x="1305803" y="2931678"/>
                    <a:pt x="1259571" y="2943525"/>
                    <a:pt x="1234605" y="2942272"/>
                  </a:cubicBezTo>
                  <a:cubicBezTo>
                    <a:pt x="1209639" y="2941018"/>
                    <a:pt x="1156009" y="2924157"/>
                    <a:pt x="1156009" y="2887897"/>
                  </a:cubicBezTo>
                  <a:lnTo>
                    <a:pt x="1159708" y="2573142"/>
                  </a:lnTo>
                  <a:lnTo>
                    <a:pt x="1159708" y="2216915"/>
                  </a:lnTo>
                  <a:lnTo>
                    <a:pt x="1159708" y="2122212"/>
                  </a:lnTo>
                  <a:cubicBezTo>
                    <a:pt x="1159708" y="1999841"/>
                    <a:pt x="1267283" y="1900642"/>
                    <a:pt x="1399984" y="1900642"/>
                  </a:cubicBezTo>
                  <a:close/>
                  <a:moveTo>
                    <a:pt x="243975" y="1900642"/>
                  </a:moveTo>
                  <a:lnTo>
                    <a:pt x="842692" y="1900642"/>
                  </a:lnTo>
                  <a:cubicBezTo>
                    <a:pt x="975391" y="1900642"/>
                    <a:pt x="1082966" y="1999841"/>
                    <a:pt x="1082966" y="2122212"/>
                  </a:cubicBezTo>
                  <a:lnTo>
                    <a:pt x="1082966" y="2216915"/>
                  </a:lnTo>
                  <a:lnTo>
                    <a:pt x="1082966" y="2573142"/>
                  </a:lnTo>
                  <a:lnTo>
                    <a:pt x="1090364" y="2884137"/>
                  </a:lnTo>
                  <a:cubicBezTo>
                    <a:pt x="1090364" y="2920396"/>
                    <a:pt x="1041051" y="2933498"/>
                    <a:pt x="1015469" y="2934751"/>
                  </a:cubicBezTo>
                  <a:cubicBezTo>
                    <a:pt x="989888" y="2936004"/>
                    <a:pt x="936872" y="2927917"/>
                    <a:pt x="936872" y="2891658"/>
                  </a:cubicBezTo>
                  <a:cubicBezTo>
                    <a:pt x="936732" y="2735616"/>
                    <a:pt x="936592" y="2579573"/>
                    <a:pt x="936452" y="2423532"/>
                  </a:cubicBezTo>
                  <a:cubicBezTo>
                    <a:pt x="936452" y="2398149"/>
                    <a:pt x="914138" y="2377574"/>
                    <a:pt x="886613" y="2377574"/>
                  </a:cubicBezTo>
                  <a:cubicBezTo>
                    <a:pt x="859088" y="2377574"/>
                    <a:pt x="836775" y="2398149"/>
                    <a:pt x="836775" y="2423532"/>
                  </a:cubicBezTo>
                  <a:cubicBezTo>
                    <a:pt x="837068" y="2943659"/>
                    <a:pt x="838171" y="3930646"/>
                    <a:pt x="837657" y="3983914"/>
                  </a:cubicBezTo>
                  <a:cubicBezTo>
                    <a:pt x="837143" y="4037184"/>
                    <a:pt x="786190" y="4089920"/>
                    <a:pt x="722702" y="4089920"/>
                  </a:cubicBezTo>
                  <a:lnTo>
                    <a:pt x="722704" y="4089919"/>
                  </a:lnTo>
                  <a:cubicBezTo>
                    <a:pt x="659216" y="4089919"/>
                    <a:pt x="607750" y="4042460"/>
                    <a:pt x="607750" y="3983914"/>
                  </a:cubicBezTo>
                  <a:lnTo>
                    <a:pt x="604178" y="3099946"/>
                  </a:lnTo>
                  <a:cubicBezTo>
                    <a:pt x="604178" y="3083078"/>
                    <a:pt x="589350" y="3069404"/>
                    <a:pt x="571057" y="3069404"/>
                  </a:cubicBezTo>
                  <a:lnTo>
                    <a:pt x="515608" y="3069404"/>
                  </a:lnTo>
                  <a:cubicBezTo>
                    <a:pt x="497316" y="3069404"/>
                    <a:pt x="482488" y="3083078"/>
                    <a:pt x="482488" y="3099946"/>
                  </a:cubicBezTo>
                  <a:lnTo>
                    <a:pt x="482488" y="3130487"/>
                  </a:lnTo>
                  <a:lnTo>
                    <a:pt x="487556" y="3983914"/>
                  </a:lnTo>
                  <a:cubicBezTo>
                    <a:pt x="487556" y="4042460"/>
                    <a:pt x="436089" y="4089920"/>
                    <a:pt x="372603" y="4089920"/>
                  </a:cubicBezTo>
                  <a:lnTo>
                    <a:pt x="372603" y="4089919"/>
                  </a:lnTo>
                  <a:cubicBezTo>
                    <a:pt x="309115" y="4089919"/>
                    <a:pt x="257649" y="4042460"/>
                    <a:pt x="257649" y="3983914"/>
                  </a:cubicBezTo>
                  <a:lnTo>
                    <a:pt x="257261" y="2430097"/>
                  </a:lnTo>
                  <a:cubicBezTo>
                    <a:pt x="257261" y="2401089"/>
                    <a:pt x="231760" y="2377574"/>
                    <a:pt x="200303" y="2377574"/>
                  </a:cubicBezTo>
                  <a:cubicBezTo>
                    <a:pt x="168846" y="2377574"/>
                    <a:pt x="143346" y="2401089"/>
                    <a:pt x="143346" y="2430097"/>
                  </a:cubicBezTo>
                  <a:cubicBezTo>
                    <a:pt x="144262" y="2665423"/>
                    <a:pt x="148877" y="2660091"/>
                    <a:pt x="149794" y="2895419"/>
                  </a:cubicBezTo>
                  <a:cubicBezTo>
                    <a:pt x="149794" y="2931678"/>
                    <a:pt x="103562" y="2943525"/>
                    <a:pt x="78596" y="2942272"/>
                  </a:cubicBezTo>
                  <a:cubicBezTo>
                    <a:pt x="53630" y="2941018"/>
                    <a:pt x="0" y="2924157"/>
                    <a:pt x="0" y="2887897"/>
                  </a:cubicBezTo>
                  <a:lnTo>
                    <a:pt x="3699" y="2573142"/>
                  </a:lnTo>
                  <a:lnTo>
                    <a:pt x="3699" y="2216915"/>
                  </a:lnTo>
                  <a:lnTo>
                    <a:pt x="3699" y="2122212"/>
                  </a:lnTo>
                  <a:cubicBezTo>
                    <a:pt x="3699" y="1999841"/>
                    <a:pt x="111274" y="1900642"/>
                    <a:pt x="243975" y="1900642"/>
                  </a:cubicBezTo>
                  <a:close/>
                  <a:moveTo>
                    <a:pt x="2859355" y="1371920"/>
                  </a:moveTo>
                  <a:cubicBezTo>
                    <a:pt x="2988004" y="1371920"/>
                    <a:pt x="3092295" y="1476211"/>
                    <a:pt x="3092295" y="1604861"/>
                  </a:cubicBezTo>
                  <a:cubicBezTo>
                    <a:pt x="3092295" y="1733510"/>
                    <a:pt x="2988004" y="1837801"/>
                    <a:pt x="2859355" y="1837801"/>
                  </a:cubicBezTo>
                  <a:cubicBezTo>
                    <a:pt x="2730705" y="1837801"/>
                    <a:pt x="2626414" y="1733510"/>
                    <a:pt x="2626414" y="1604861"/>
                  </a:cubicBezTo>
                  <a:cubicBezTo>
                    <a:pt x="2626414" y="1476211"/>
                    <a:pt x="2730705" y="1371920"/>
                    <a:pt x="2859355" y="1371920"/>
                  </a:cubicBezTo>
                  <a:close/>
                  <a:moveTo>
                    <a:pt x="1691947" y="1371920"/>
                  </a:moveTo>
                  <a:cubicBezTo>
                    <a:pt x="1820597" y="1371920"/>
                    <a:pt x="1924888" y="1476211"/>
                    <a:pt x="1924888" y="1604861"/>
                  </a:cubicBezTo>
                  <a:cubicBezTo>
                    <a:pt x="1924888" y="1733510"/>
                    <a:pt x="1820597" y="1837801"/>
                    <a:pt x="1691947" y="1837801"/>
                  </a:cubicBezTo>
                  <a:cubicBezTo>
                    <a:pt x="1563298" y="1837801"/>
                    <a:pt x="1459007" y="1733510"/>
                    <a:pt x="1459007" y="1604861"/>
                  </a:cubicBezTo>
                  <a:cubicBezTo>
                    <a:pt x="1459007" y="1476211"/>
                    <a:pt x="1563298" y="1371920"/>
                    <a:pt x="1691947" y="1371920"/>
                  </a:cubicBezTo>
                  <a:close/>
                  <a:moveTo>
                    <a:pt x="535938" y="1371920"/>
                  </a:moveTo>
                  <a:cubicBezTo>
                    <a:pt x="664588" y="1371920"/>
                    <a:pt x="768879" y="1476211"/>
                    <a:pt x="768879" y="1604861"/>
                  </a:cubicBezTo>
                  <a:cubicBezTo>
                    <a:pt x="768879" y="1733510"/>
                    <a:pt x="664588" y="1837801"/>
                    <a:pt x="535938" y="1837801"/>
                  </a:cubicBezTo>
                  <a:cubicBezTo>
                    <a:pt x="407289" y="1837801"/>
                    <a:pt x="302998" y="1733510"/>
                    <a:pt x="302998" y="1604861"/>
                  </a:cubicBezTo>
                  <a:cubicBezTo>
                    <a:pt x="302998" y="1476211"/>
                    <a:pt x="407289" y="1371920"/>
                    <a:pt x="535938" y="1371920"/>
                  </a:cubicBezTo>
                  <a:close/>
                  <a:moveTo>
                    <a:pt x="883092" y="434346"/>
                  </a:moveTo>
                  <a:lnTo>
                    <a:pt x="1374936" y="434346"/>
                  </a:lnTo>
                  <a:cubicBezTo>
                    <a:pt x="1483948" y="434346"/>
                    <a:pt x="1572320" y="515838"/>
                    <a:pt x="1572320" y="616365"/>
                  </a:cubicBezTo>
                  <a:lnTo>
                    <a:pt x="1572320" y="694164"/>
                  </a:lnTo>
                  <a:lnTo>
                    <a:pt x="1572320" y="986804"/>
                  </a:lnTo>
                  <a:lnTo>
                    <a:pt x="1578398" y="1242285"/>
                  </a:lnTo>
                  <a:cubicBezTo>
                    <a:pt x="1578398" y="1272072"/>
                    <a:pt x="1537888" y="1282835"/>
                    <a:pt x="1516872" y="1283865"/>
                  </a:cubicBezTo>
                  <a:cubicBezTo>
                    <a:pt x="1495857" y="1284894"/>
                    <a:pt x="1452305" y="1278250"/>
                    <a:pt x="1452305" y="1248463"/>
                  </a:cubicBezTo>
                  <a:lnTo>
                    <a:pt x="1451960" y="863899"/>
                  </a:lnTo>
                  <a:cubicBezTo>
                    <a:pt x="1451960" y="843047"/>
                    <a:pt x="1433629" y="826145"/>
                    <a:pt x="1411017" y="826145"/>
                  </a:cubicBezTo>
                  <a:cubicBezTo>
                    <a:pt x="1388406" y="826145"/>
                    <a:pt x="1370075" y="843047"/>
                    <a:pt x="1370075" y="863899"/>
                  </a:cubicBezTo>
                  <a:cubicBezTo>
                    <a:pt x="1370316" y="1291183"/>
                    <a:pt x="1375268" y="1647938"/>
                    <a:pt x="1373180" y="1810396"/>
                  </a:cubicBezTo>
                  <a:cubicBezTo>
                    <a:pt x="1323467" y="1813311"/>
                    <a:pt x="1263318" y="1838237"/>
                    <a:pt x="1214681" y="1891040"/>
                  </a:cubicBezTo>
                  <a:cubicBezTo>
                    <a:pt x="1213704" y="1648980"/>
                    <a:pt x="1222837" y="1683063"/>
                    <a:pt x="1221859" y="1441003"/>
                  </a:cubicBezTo>
                  <a:cubicBezTo>
                    <a:pt x="1220285" y="1372560"/>
                    <a:pt x="1082869" y="1374096"/>
                    <a:pt x="1081411" y="1437517"/>
                  </a:cubicBezTo>
                  <a:cubicBezTo>
                    <a:pt x="1082799" y="1671214"/>
                    <a:pt x="1078379" y="1654506"/>
                    <a:pt x="1079767" y="1888203"/>
                  </a:cubicBezTo>
                  <a:cubicBezTo>
                    <a:pt x="1065652" y="1885988"/>
                    <a:pt x="1017687" y="1773833"/>
                    <a:pt x="886142" y="1818264"/>
                  </a:cubicBezTo>
                  <a:cubicBezTo>
                    <a:pt x="886035" y="1392778"/>
                    <a:pt x="894113" y="1294779"/>
                    <a:pt x="894006" y="869292"/>
                  </a:cubicBezTo>
                  <a:cubicBezTo>
                    <a:pt x="894006" y="845463"/>
                    <a:pt x="873057" y="826145"/>
                    <a:pt x="847215" y="826145"/>
                  </a:cubicBezTo>
                  <a:cubicBezTo>
                    <a:pt x="821374" y="826145"/>
                    <a:pt x="800425" y="845463"/>
                    <a:pt x="800425" y="869292"/>
                  </a:cubicBezTo>
                  <a:cubicBezTo>
                    <a:pt x="801177" y="1062612"/>
                    <a:pt x="804969" y="1058232"/>
                    <a:pt x="805723" y="1251553"/>
                  </a:cubicBezTo>
                  <a:cubicBezTo>
                    <a:pt x="805723" y="1281340"/>
                    <a:pt x="767743" y="1291072"/>
                    <a:pt x="747233" y="1290043"/>
                  </a:cubicBezTo>
                  <a:cubicBezTo>
                    <a:pt x="726724" y="1289013"/>
                    <a:pt x="682667" y="1275162"/>
                    <a:pt x="682667" y="1245374"/>
                  </a:cubicBezTo>
                  <a:cubicBezTo>
                    <a:pt x="683679" y="1159184"/>
                    <a:pt x="684693" y="1072993"/>
                    <a:pt x="685706" y="986804"/>
                  </a:cubicBezTo>
                  <a:lnTo>
                    <a:pt x="685706" y="694164"/>
                  </a:lnTo>
                  <a:lnTo>
                    <a:pt x="685706" y="616365"/>
                  </a:lnTo>
                  <a:cubicBezTo>
                    <a:pt x="685706" y="515838"/>
                    <a:pt x="774078" y="434346"/>
                    <a:pt x="883092" y="434346"/>
                  </a:cubicBezTo>
                  <a:close/>
                  <a:moveTo>
                    <a:pt x="2026857" y="434343"/>
                  </a:moveTo>
                  <a:lnTo>
                    <a:pt x="2518701" y="434343"/>
                  </a:lnTo>
                  <a:cubicBezTo>
                    <a:pt x="2627714" y="434343"/>
                    <a:pt x="2716086" y="515835"/>
                    <a:pt x="2716086" y="616362"/>
                  </a:cubicBezTo>
                  <a:lnTo>
                    <a:pt x="2716086" y="694161"/>
                  </a:lnTo>
                  <a:lnTo>
                    <a:pt x="2716086" y="986800"/>
                  </a:lnTo>
                  <a:lnTo>
                    <a:pt x="2722163" y="1242282"/>
                  </a:lnTo>
                  <a:cubicBezTo>
                    <a:pt x="2722163" y="1272069"/>
                    <a:pt x="2681653" y="1282831"/>
                    <a:pt x="2660637" y="1283861"/>
                  </a:cubicBezTo>
                  <a:cubicBezTo>
                    <a:pt x="2639622" y="1284890"/>
                    <a:pt x="2596071" y="1278247"/>
                    <a:pt x="2596071" y="1248460"/>
                  </a:cubicBezTo>
                  <a:lnTo>
                    <a:pt x="2595725" y="863896"/>
                  </a:lnTo>
                  <a:cubicBezTo>
                    <a:pt x="2595725" y="843044"/>
                    <a:pt x="2577394" y="826142"/>
                    <a:pt x="2554783" y="826142"/>
                  </a:cubicBezTo>
                  <a:cubicBezTo>
                    <a:pt x="2532171" y="826142"/>
                    <a:pt x="2513841" y="843044"/>
                    <a:pt x="2513841" y="863896"/>
                  </a:cubicBezTo>
                  <a:cubicBezTo>
                    <a:pt x="2514082" y="1291179"/>
                    <a:pt x="2511791" y="1636831"/>
                    <a:pt x="2516947" y="1809991"/>
                  </a:cubicBezTo>
                  <a:cubicBezTo>
                    <a:pt x="2476859" y="1799797"/>
                    <a:pt x="2381079" y="1787349"/>
                    <a:pt x="2325697" y="1886189"/>
                  </a:cubicBezTo>
                  <a:cubicBezTo>
                    <a:pt x="2324720" y="1644130"/>
                    <a:pt x="2328502" y="1678296"/>
                    <a:pt x="2327524" y="1436237"/>
                  </a:cubicBezTo>
                  <a:cubicBezTo>
                    <a:pt x="2324662" y="1338440"/>
                    <a:pt x="2219714" y="1365697"/>
                    <a:pt x="2222795" y="1444658"/>
                  </a:cubicBezTo>
                  <a:cubicBezTo>
                    <a:pt x="2224183" y="1678354"/>
                    <a:pt x="2227949" y="1662019"/>
                    <a:pt x="2229338" y="1895715"/>
                  </a:cubicBezTo>
                  <a:cubicBezTo>
                    <a:pt x="2209269" y="1831588"/>
                    <a:pt x="2114072" y="1798499"/>
                    <a:pt x="2047615" y="1819515"/>
                  </a:cubicBezTo>
                  <a:cubicBezTo>
                    <a:pt x="2047508" y="1394029"/>
                    <a:pt x="2037878" y="1294775"/>
                    <a:pt x="2037771" y="869289"/>
                  </a:cubicBezTo>
                  <a:cubicBezTo>
                    <a:pt x="2037771" y="845460"/>
                    <a:pt x="2016823" y="826142"/>
                    <a:pt x="1990981" y="826142"/>
                  </a:cubicBezTo>
                  <a:cubicBezTo>
                    <a:pt x="1965139" y="826142"/>
                    <a:pt x="1944191" y="845460"/>
                    <a:pt x="1944191" y="869289"/>
                  </a:cubicBezTo>
                  <a:cubicBezTo>
                    <a:pt x="1944943" y="1062608"/>
                    <a:pt x="1948735" y="1058229"/>
                    <a:pt x="1949488" y="1251549"/>
                  </a:cubicBezTo>
                  <a:cubicBezTo>
                    <a:pt x="1949488" y="1281336"/>
                    <a:pt x="1911508" y="1291069"/>
                    <a:pt x="1890999" y="1290039"/>
                  </a:cubicBezTo>
                  <a:cubicBezTo>
                    <a:pt x="1870489" y="1289010"/>
                    <a:pt x="1826432" y="1275158"/>
                    <a:pt x="1826432" y="1245370"/>
                  </a:cubicBezTo>
                  <a:cubicBezTo>
                    <a:pt x="1827445" y="1159181"/>
                    <a:pt x="1828459" y="1072990"/>
                    <a:pt x="1829472" y="986800"/>
                  </a:cubicBezTo>
                  <a:lnTo>
                    <a:pt x="1829472" y="694161"/>
                  </a:lnTo>
                  <a:lnTo>
                    <a:pt x="1829472" y="616362"/>
                  </a:lnTo>
                  <a:cubicBezTo>
                    <a:pt x="1829472" y="515835"/>
                    <a:pt x="1917844" y="434343"/>
                    <a:pt x="2026857" y="434343"/>
                  </a:cubicBezTo>
                  <a:close/>
                  <a:moveTo>
                    <a:pt x="1122939" y="2"/>
                  </a:moveTo>
                  <a:cubicBezTo>
                    <a:pt x="1228624" y="2"/>
                    <a:pt x="1314299" y="85677"/>
                    <a:pt x="1314299" y="191362"/>
                  </a:cubicBezTo>
                  <a:cubicBezTo>
                    <a:pt x="1314299" y="297048"/>
                    <a:pt x="1228624" y="382722"/>
                    <a:pt x="1122939" y="382722"/>
                  </a:cubicBezTo>
                  <a:cubicBezTo>
                    <a:pt x="1017254" y="382722"/>
                    <a:pt x="931579" y="297048"/>
                    <a:pt x="931579" y="191362"/>
                  </a:cubicBezTo>
                  <a:cubicBezTo>
                    <a:pt x="931579" y="85677"/>
                    <a:pt x="1017254" y="2"/>
                    <a:pt x="1122939" y="2"/>
                  </a:cubicBezTo>
                  <a:close/>
                  <a:moveTo>
                    <a:pt x="2266704" y="0"/>
                  </a:moveTo>
                  <a:cubicBezTo>
                    <a:pt x="2372389" y="0"/>
                    <a:pt x="2458064" y="85675"/>
                    <a:pt x="2458064" y="191360"/>
                  </a:cubicBezTo>
                  <a:cubicBezTo>
                    <a:pt x="2458064" y="297045"/>
                    <a:pt x="2372389" y="382720"/>
                    <a:pt x="2266704" y="382720"/>
                  </a:cubicBezTo>
                  <a:cubicBezTo>
                    <a:pt x="2161019" y="382720"/>
                    <a:pt x="2075344" y="297045"/>
                    <a:pt x="2075344" y="191360"/>
                  </a:cubicBezTo>
                  <a:cubicBezTo>
                    <a:pt x="2075344" y="85675"/>
                    <a:pt x="2161019" y="0"/>
                    <a:pt x="2266704" y="0"/>
                  </a:cubicBezTo>
                  <a:close/>
                </a:path>
              </a:pathLst>
            </a:custGeom>
            <a:grpFill/>
            <a:ln w="9525"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685161" eaLnBrk="1" fontAlgn="base" latinLnBrk="0" hangingPunct="1">
                <a:lnSpc>
                  <a:spcPct val="100000"/>
                </a:lnSpc>
                <a:spcBef>
                  <a:spcPct val="0"/>
                </a:spcBef>
                <a:spcAft>
                  <a:spcPct val="0"/>
                </a:spcAft>
                <a:buClrTx/>
                <a:buSzTx/>
                <a:buFontTx/>
                <a:buNone/>
                <a:tabLst/>
                <a:defRPr/>
              </a:pPr>
              <a:endParaRPr kumimoji="0" lang="en-US" sz="600" b="0" i="0" u="none" strike="noStrike" kern="0" cap="none" spc="-38"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7" name="TextBox 246"/>
            <p:cNvSpPr txBox="1">
              <a:spLocks noChangeAspect="1"/>
            </p:cNvSpPr>
            <p:nvPr/>
          </p:nvSpPr>
          <p:spPr>
            <a:xfrm>
              <a:off x="1472888" y="6344225"/>
              <a:ext cx="256722" cy="109898"/>
            </a:xfrm>
            <a:prstGeom prst="rect">
              <a:avLst/>
            </a:prstGeom>
            <a:grpFill/>
            <a:ln w="19050">
              <a:noFill/>
              <a:headEnd type="none" w="med" len="med"/>
              <a:tailEnd type="none" w="med" len="med"/>
            </a:ln>
          </p:spPr>
          <p:txBody>
            <a:bodyPr wrap="square" lIns="0" tIns="0" rIns="0" bIns="0" rtlCol="0" anchor="t">
              <a:spAutoFit/>
            </a:bodyPr>
            <a:lstStyle/>
            <a:p>
              <a:pPr marL="0" marR="0" lvl="0" indent="0" algn="ctr" defTabSz="932234"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smtClean="0">
                  <a:ln w="3175">
                    <a:noFill/>
                  </a:ln>
                  <a:solidFill>
                    <a:prstClr val="white"/>
                  </a:solidFill>
                  <a:effectLst/>
                  <a:uLnTx/>
                  <a:uFillTx/>
                </a:rPr>
                <a:t>Alerts</a:t>
              </a:r>
            </a:p>
          </p:txBody>
        </p:sp>
        <p:sp>
          <p:nvSpPr>
            <p:cNvPr id="248" name="Rectangle 25"/>
            <p:cNvSpPr/>
            <p:nvPr/>
          </p:nvSpPr>
          <p:spPr bwMode="auto">
            <a:xfrm>
              <a:off x="1497107" y="6206121"/>
              <a:ext cx="140764" cy="110014"/>
            </a:xfrm>
            <a:custGeom>
              <a:avLst/>
              <a:gdLst/>
              <a:ahLst/>
              <a:cxnLst/>
              <a:rect l="l" t="t" r="r" b="b"/>
              <a:pathLst>
                <a:path w="3669806" h="3098137">
                  <a:moveTo>
                    <a:pt x="1643468" y="2207172"/>
                  </a:moveTo>
                  <a:lnTo>
                    <a:pt x="1643468" y="2574663"/>
                  </a:lnTo>
                  <a:lnTo>
                    <a:pt x="2010959" y="2574663"/>
                  </a:lnTo>
                  <a:lnTo>
                    <a:pt x="2010959" y="2207172"/>
                  </a:lnTo>
                  <a:close/>
                  <a:moveTo>
                    <a:pt x="1607127" y="789112"/>
                  </a:moveTo>
                  <a:lnTo>
                    <a:pt x="1607127" y="1252490"/>
                  </a:lnTo>
                  <a:lnTo>
                    <a:pt x="1730694" y="1938290"/>
                  </a:lnTo>
                  <a:lnTo>
                    <a:pt x="1922224" y="1938290"/>
                  </a:lnTo>
                  <a:lnTo>
                    <a:pt x="2033435" y="1252490"/>
                  </a:lnTo>
                  <a:lnTo>
                    <a:pt x="2033435" y="789112"/>
                  </a:lnTo>
                  <a:close/>
                  <a:moveTo>
                    <a:pt x="1822750" y="259"/>
                  </a:moveTo>
                  <a:cubicBezTo>
                    <a:pt x="1909477" y="-3796"/>
                    <a:pt x="2009779" y="39067"/>
                    <a:pt x="2110950" y="175764"/>
                  </a:cubicBezTo>
                  <a:lnTo>
                    <a:pt x="3612296" y="2603867"/>
                  </a:lnTo>
                  <a:cubicBezTo>
                    <a:pt x="3735864" y="2861299"/>
                    <a:pt x="3667902" y="3081661"/>
                    <a:pt x="3334269" y="3098137"/>
                  </a:cubicBezTo>
                  <a:lnTo>
                    <a:pt x="288328" y="3098137"/>
                  </a:lnTo>
                  <a:cubicBezTo>
                    <a:pt x="-92672" y="3011640"/>
                    <a:pt x="-16472" y="2758325"/>
                    <a:pt x="72085" y="2597688"/>
                  </a:cubicBezTo>
                  <a:lnTo>
                    <a:pt x="1561074" y="194299"/>
                  </a:lnTo>
                  <a:cubicBezTo>
                    <a:pt x="1571371" y="144100"/>
                    <a:pt x="1678206" y="7017"/>
                    <a:pt x="1822750" y="259"/>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685161" eaLnBrk="1" fontAlgn="base" latinLnBrk="0" hangingPunct="1">
                <a:lnSpc>
                  <a:spcPct val="100000"/>
                </a:lnSpc>
                <a:spcBef>
                  <a:spcPct val="0"/>
                </a:spcBef>
                <a:spcAft>
                  <a:spcPct val="0"/>
                </a:spcAft>
                <a:buClrTx/>
                <a:buSzTx/>
                <a:buFontTx/>
                <a:buNone/>
                <a:tabLst/>
                <a:defRPr/>
              </a:pPr>
              <a:endParaRPr kumimoji="0" lang="en-US" sz="600" b="0" i="0" u="none" strike="noStrike" kern="0" cap="none" spc="-38"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9" name="TextBox 248"/>
            <p:cNvSpPr txBox="1">
              <a:spLocks noChangeAspect="1"/>
            </p:cNvSpPr>
            <p:nvPr/>
          </p:nvSpPr>
          <p:spPr>
            <a:xfrm>
              <a:off x="855688" y="6344225"/>
              <a:ext cx="344649" cy="109898"/>
            </a:xfrm>
            <a:prstGeom prst="rect">
              <a:avLst/>
            </a:prstGeom>
            <a:grpFill/>
            <a:ln w="19050">
              <a:noFill/>
              <a:headEnd type="none" w="med" len="med"/>
              <a:tailEnd type="none" w="med" len="med"/>
            </a:ln>
          </p:spPr>
          <p:txBody>
            <a:bodyPr wrap="square" lIns="0" tIns="0" rIns="0" bIns="0" rtlCol="0" anchor="t">
              <a:spAutoFit/>
            </a:bodyPr>
            <a:lstStyle/>
            <a:p>
              <a:pPr marL="0" marR="0" lvl="0" indent="0" algn="ctr" defTabSz="932234"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smtClean="0">
                  <a:ln w="3175">
                    <a:noFill/>
                  </a:ln>
                  <a:solidFill>
                    <a:prstClr val="white"/>
                  </a:solidFill>
                  <a:effectLst/>
                  <a:uLnTx/>
                  <a:uFillTx/>
                </a:rPr>
                <a:t>Sensors</a:t>
              </a:r>
            </a:p>
          </p:txBody>
        </p:sp>
        <p:sp>
          <p:nvSpPr>
            <p:cNvPr id="250" name="Frame 5"/>
            <p:cNvSpPr/>
            <p:nvPr/>
          </p:nvSpPr>
          <p:spPr bwMode="auto">
            <a:xfrm>
              <a:off x="983757" y="6204504"/>
              <a:ext cx="122789" cy="113247"/>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grpFill/>
            <a:ln w="9525"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109696" tIns="54849" rIns="54849" bIns="109696" numCol="1" spcCol="0" rtlCol="0" fromWordArt="0" anchor="b" anchorCtr="0" forceAA="0" compatLnSpc="1">
              <a:prstTxWarp prst="textNoShape">
                <a:avLst/>
              </a:prstTxWarp>
              <a:noAutofit/>
            </a:bodyPr>
            <a:lstStyle/>
            <a:p>
              <a:pPr marL="0" marR="0" lvl="0" indent="0" algn="ctr" defTabSz="822191" eaLnBrk="1" fontAlgn="base" latinLnBrk="0" hangingPunct="1">
                <a:lnSpc>
                  <a:spcPct val="100000"/>
                </a:lnSpc>
                <a:spcBef>
                  <a:spcPct val="0"/>
                </a:spcBef>
                <a:spcAft>
                  <a:spcPct val="0"/>
                </a:spcAft>
                <a:buClrTx/>
                <a:buSzTx/>
                <a:buFontTx/>
                <a:buNone/>
                <a:tabLst/>
                <a:defRPr/>
              </a:pPr>
              <a:endParaRPr kumimoji="0" lang="en-US" sz="800" b="0" i="0" u="none" strike="noStrike" kern="0" cap="none" spc="-45"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1" name="TextBox 250"/>
            <p:cNvSpPr txBox="1"/>
            <p:nvPr/>
          </p:nvSpPr>
          <p:spPr>
            <a:xfrm>
              <a:off x="1890100" y="6350661"/>
              <a:ext cx="395376" cy="125597"/>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algn="ctr" defTabSz="914099" fontAlgn="base">
                <a:spcBef>
                  <a:spcPct val="0"/>
                </a:spcBef>
                <a:spcAft>
                  <a:spcPct val="0"/>
                </a:spcAft>
                <a:defRPr sz="1600" spc="-100">
                  <a:ln w="3175">
                    <a:noFill/>
                  </a:ln>
                  <a:solidFill>
                    <a:schemeClr val="bg1"/>
                  </a:solidFill>
                  <a:cs typeface="Arial" charset="0"/>
                </a:defRPr>
              </a:lvl1pPr>
            </a:lstStyle>
            <a:p>
              <a:pPr marL="0" marR="0" lvl="0" indent="0" algn="ctr" defTabSz="932201"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w="3175">
                    <a:noFill/>
                  </a:ln>
                  <a:solidFill>
                    <a:prstClr val="white"/>
                  </a:solidFill>
                  <a:effectLst/>
                  <a:uLnTx/>
                  <a:uFillTx/>
                  <a:latin typeface="Segoe UI"/>
                  <a:ea typeface="+mn-ea"/>
                  <a:cs typeface="Arial" charset="0"/>
                </a:rPr>
                <a:t>Gateway</a:t>
              </a:r>
            </a:p>
          </p:txBody>
        </p:sp>
        <p:grpSp>
          <p:nvGrpSpPr>
            <p:cNvPr id="252" name="Group 251"/>
            <p:cNvGrpSpPr/>
            <p:nvPr/>
          </p:nvGrpSpPr>
          <p:grpSpPr>
            <a:xfrm>
              <a:off x="2002898" y="6099947"/>
              <a:ext cx="169780" cy="216187"/>
              <a:chOff x="2245683" y="3528463"/>
              <a:chExt cx="290568" cy="369990"/>
            </a:xfrm>
            <a:grpFill/>
          </p:grpSpPr>
          <p:sp>
            <p:nvSpPr>
              <p:cNvPr id="264" name="Freeform 104"/>
              <p:cNvSpPr>
                <a:spLocks noEditPoints="1"/>
              </p:cNvSpPr>
              <p:nvPr/>
            </p:nvSpPr>
            <p:spPr bwMode="auto">
              <a:xfrm>
                <a:off x="2245683" y="3568521"/>
                <a:ext cx="290568" cy="308838"/>
              </a:xfrm>
              <a:custGeom>
                <a:avLst/>
                <a:gdLst>
                  <a:gd name="T0" fmla="*/ 2578 w 2775"/>
                  <a:gd name="T1" fmla="*/ 198 h 3606"/>
                  <a:gd name="T2" fmla="*/ 2578 w 2775"/>
                  <a:gd name="T3" fmla="*/ 3409 h 3606"/>
                  <a:gd name="T4" fmla="*/ 198 w 2775"/>
                  <a:gd name="T5" fmla="*/ 3409 h 3606"/>
                  <a:gd name="T6" fmla="*/ 198 w 2775"/>
                  <a:gd name="T7" fmla="*/ 198 h 3606"/>
                  <a:gd name="T8" fmla="*/ 2578 w 2775"/>
                  <a:gd name="T9" fmla="*/ 198 h 3606"/>
                  <a:gd name="T10" fmla="*/ 2775 w 2775"/>
                  <a:gd name="T11" fmla="*/ 0 h 3606"/>
                  <a:gd name="T12" fmla="*/ 0 w 2775"/>
                  <a:gd name="T13" fmla="*/ 0 h 3606"/>
                  <a:gd name="T14" fmla="*/ 0 w 2775"/>
                  <a:gd name="T15" fmla="*/ 3606 h 3606"/>
                  <a:gd name="T16" fmla="*/ 2775 w 2775"/>
                  <a:gd name="T17" fmla="*/ 3606 h 3606"/>
                  <a:gd name="T18" fmla="*/ 2775 w 2775"/>
                  <a:gd name="T19" fmla="*/ 0 h 3606"/>
                  <a:gd name="T20" fmla="*/ 2775 w 2775"/>
                  <a:gd name="T21" fmla="*/ 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5" h="3606">
                    <a:moveTo>
                      <a:pt x="2578" y="198"/>
                    </a:moveTo>
                    <a:lnTo>
                      <a:pt x="2578" y="3409"/>
                    </a:lnTo>
                    <a:lnTo>
                      <a:pt x="198" y="3409"/>
                    </a:lnTo>
                    <a:lnTo>
                      <a:pt x="198" y="198"/>
                    </a:lnTo>
                    <a:lnTo>
                      <a:pt x="2578" y="198"/>
                    </a:lnTo>
                    <a:close/>
                    <a:moveTo>
                      <a:pt x="2775" y="0"/>
                    </a:moveTo>
                    <a:lnTo>
                      <a:pt x="0" y="0"/>
                    </a:lnTo>
                    <a:lnTo>
                      <a:pt x="0" y="3606"/>
                    </a:lnTo>
                    <a:lnTo>
                      <a:pt x="2775" y="3606"/>
                    </a:lnTo>
                    <a:lnTo>
                      <a:pt x="2775" y="0"/>
                    </a:lnTo>
                    <a:lnTo>
                      <a:pt x="2775" y="0"/>
                    </a:lnTo>
                    <a:close/>
                  </a:path>
                </a:pathLst>
              </a:custGeom>
              <a:solidFill>
                <a:sysClr val="window" lastClr="FFFFFF">
                  <a:lumMod val="95000"/>
                </a:sysClr>
              </a:solidFill>
              <a:ln w="9525">
                <a:solidFill>
                  <a:sysClr val="window" lastClr="FFFFFF"/>
                </a:solidFill>
                <a:round/>
                <a:headEnd/>
                <a:tailEnd/>
              </a:ln>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265" name="Freeform 107"/>
              <p:cNvSpPr>
                <a:spLocks noEditPoints="1"/>
              </p:cNvSpPr>
              <p:nvPr/>
            </p:nvSpPr>
            <p:spPr bwMode="auto">
              <a:xfrm>
                <a:off x="2266887" y="3528463"/>
                <a:ext cx="248160" cy="369990"/>
              </a:xfrm>
              <a:custGeom>
                <a:avLst/>
                <a:gdLst>
                  <a:gd name="T0" fmla="*/ 2301 w 2370"/>
                  <a:gd name="T1" fmla="*/ 2186 h 4320"/>
                  <a:gd name="T2" fmla="*/ 2277 w 2370"/>
                  <a:gd name="T3" fmla="*/ 2182 h 4320"/>
                  <a:gd name="T4" fmla="*/ 2216 w 2370"/>
                  <a:gd name="T5" fmla="*/ 2189 h 4320"/>
                  <a:gd name="T6" fmla="*/ 2189 w 2370"/>
                  <a:gd name="T7" fmla="*/ 2190 h 4320"/>
                  <a:gd name="T8" fmla="*/ 1914 w 2370"/>
                  <a:gd name="T9" fmla="*/ 611 h 4320"/>
                  <a:gd name="T10" fmla="*/ 1092 w 2370"/>
                  <a:gd name="T11" fmla="*/ 350 h 4320"/>
                  <a:gd name="T12" fmla="*/ 0 w 2370"/>
                  <a:gd name="T13" fmla="*/ 0 h 4320"/>
                  <a:gd name="T14" fmla="*/ 138 w 2370"/>
                  <a:gd name="T15" fmla="*/ 3667 h 4320"/>
                  <a:gd name="T16" fmla="*/ 828 w 2370"/>
                  <a:gd name="T17" fmla="*/ 3887 h 4320"/>
                  <a:gd name="T18" fmla="*/ 1653 w 2370"/>
                  <a:gd name="T19" fmla="*/ 4155 h 4320"/>
                  <a:gd name="T20" fmla="*/ 2062 w 2370"/>
                  <a:gd name="T21" fmla="*/ 4280 h 4320"/>
                  <a:gd name="T22" fmla="*/ 2199 w 2370"/>
                  <a:gd name="T23" fmla="*/ 4087 h 4320"/>
                  <a:gd name="T24" fmla="*/ 2189 w 2370"/>
                  <a:gd name="T25" fmla="*/ 2470 h 4320"/>
                  <a:gd name="T26" fmla="*/ 2215 w 2370"/>
                  <a:gd name="T27" fmla="*/ 2489 h 4320"/>
                  <a:gd name="T28" fmla="*/ 2251 w 2370"/>
                  <a:gd name="T29" fmla="*/ 2500 h 4320"/>
                  <a:gd name="T30" fmla="*/ 2285 w 2370"/>
                  <a:gd name="T31" fmla="*/ 2491 h 4320"/>
                  <a:gd name="T32" fmla="*/ 2314 w 2370"/>
                  <a:gd name="T33" fmla="*/ 2468 h 4320"/>
                  <a:gd name="T34" fmla="*/ 2340 w 2370"/>
                  <a:gd name="T35" fmla="*/ 2433 h 4320"/>
                  <a:gd name="T36" fmla="*/ 2357 w 2370"/>
                  <a:gd name="T37" fmla="*/ 2390 h 4320"/>
                  <a:gd name="T38" fmla="*/ 2368 w 2370"/>
                  <a:gd name="T39" fmla="*/ 2344 h 4320"/>
                  <a:gd name="T40" fmla="*/ 2370 w 2370"/>
                  <a:gd name="T41" fmla="*/ 2297 h 4320"/>
                  <a:gd name="T42" fmla="*/ 2360 w 2370"/>
                  <a:gd name="T43" fmla="*/ 2253 h 4320"/>
                  <a:gd name="T44" fmla="*/ 2341 w 2370"/>
                  <a:gd name="T45" fmla="*/ 2216 h 4320"/>
                  <a:gd name="T46" fmla="*/ 2309 w 2370"/>
                  <a:gd name="T47" fmla="*/ 2190 h 4320"/>
                  <a:gd name="T48" fmla="*/ 1944 w 2370"/>
                  <a:gd name="T49" fmla="*/ 2495 h 4320"/>
                  <a:gd name="T50" fmla="*/ 1925 w 2370"/>
                  <a:gd name="T51" fmla="*/ 2488 h 4320"/>
                  <a:gd name="T52" fmla="*/ 1919 w 2370"/>
                  <a:gd name="T53" fmla="*/ 2469 h 4320"/>
                  <a:gd name="T54" fmla="*/ 1901 w 2370"/>
                  <a:gd name="T55" fmla="*/ 2512 h 4320"/>
                  <a:gd name="T56" fmla="*/ 1881 w 2370"/>
                  <a:gd name="T57" fmla="*/ 2565 h 4320"/>
                  <a:gd name="T58" fmla="*/ 1858 w 2370"/>
                  <a:gd name="T59" fmla="*/ 2594 h 4320"/>
                  <a:gd name="T60" fmla="*/ 1822 w 2370"/>
                  <a:gd name="T61" fmla="*/ 2611 h 4320"/>
                  <a:gd name="T62" fmla="*/ 1791 w 2370"/>
                  <a:gd name="T63" fmla="*/ 2614 h 4320"/>
                  <a:gd name="T64" fmla="*/ 1726 w 2370"/>
                  <a:gd name="T65" fmla="*/ 2601 h 4320"/>
                  <a:gd name="T66" fmla="*/ 1681 w 2370"/>
                  <a:gd name="T67" fmla="*/ 2571 h 4320"/>
                  <a:gd name="T68" fmla="*/ 1656 w 2370"/>
                  <a:gd name="T69" fmla="*/ 2530 h 4320"/>
                  <a:gd name="T70" fmla="*/ 1648 w 2370"/>
                  <a:gd name="T71" fmla="*/ 2481 h 4320"/>
                  <a:gd name="T72" fmla="*/ 1656 w 2370"/>
                  <a:gd name="T73" fmla="*/ 2432 h 4320"/>
                  <a:gd name="T74" fmla="*/ 1676 w 2370"/>
                  <a:gd name="T75" fmla="*/ 2387 h 4320"/>
                  <a:gd name="T76" fmla="*/ 1710 w 2370"/>
                  <a:gd name="T77" fmla="*/ 2352 h 4320"/>
                  <a:gd name="T78" fmla="*/ 1752 w 2370"/>
                  <a:gd name="T79" fmla="*/ 2332 h 4320"/>
                  <a:gd name="T80" fmla="*/ 1804 w 2370"/>
                  <a:gd name="T81" fmla="*/ 2332 h 4320"/>
                  <a:gd name="T82" fmla="*/ 1860 w 2370"/>
                  <a:gd name="T83" fmla="*/ 2359 h 4320"/>
                  <a:gd name="T84" fmla="*/ 1901 w 2370"/>
                  <a:gd name="T85" fmla="*/ 2393 h 4320"/>
                  <a:gd name="T86" fmla="*/ 1916 w 2370"/>
                  <a:gd name="T87" fmla="*/ 2386 h 4320"/>
                  <a:gd name="T88" fmla="*/ 1932 w 2370"/>
                  <a:gd name="T89" fmla="*/ 2385 h 4320"/>
                  <a:gd name="T90" fmla="*/ 1962 w 2370"/>
                  <a:gd name="T91" fmla="*/ 2399 h 4320"/>
                  <a:gd name="T92" fmla="*/ 1981 w 2370"/>
                  <a:gd name="T93" fmla="*/ 2424 h 4320"/>
                  <a:gd name="T94" fmla="*/ 1977 w 2370"/>
                  <a:gd name="T95" fmla="*/ 2462 h 4320"/>
                  <a:gd name="T96" fmla="*/ 1966 w 2370"/>
                  <a:gd name="T97" fmla="*/ 2483 h 4320"/>
                  <a:gd name="T98" fmla="*/ 1950 w 2370"/>
                  <a:gd name="T99" fmla="*/ 249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0" h="4320">
                    <a:moveTo>
                      <a:pt x="2309" y="2190"/>
                    </a:moveTo>
                    <a:lnTo>
                      <a:pt x="2309" y="2190"/>
                    </a:lnTo>
                    <a:lnTo>
                      <a:pt x="2301" y="2186"/>
                    </a:lnTo>
                    <a:lnTo>
                      <a:pt x="2293" y="2184"/>
                    </a:lnTo>
                    <a:lnTo>
                      <a:pt x="2285" y="2183"/>
                    </a:lnTo>
                    <a:lnTo>
                      <a:pt x="2277" y="2182"/>
                    </a:lnTo>
                    <a:lnTo>
                      <a:pt x="2262" y="2182"/>
                    </a:lnTo>
                    <a:lnTo>
                      <a:pt x="2246" y="2184"/>
                    </a:lnTo>
                    <a:lnTo>
                      <a:pt x="2216" y="2189"/>
                    </a:lnTo>
                    <a:lnTo>
                      <a:pt x="2202" y="2190"/>
                    </a:lnTo>
                    <a:lnTo>
                      <a:pt x="2189" y="2190"/>
                    </a:lnTo>
                    <a:lnTo>
                      <a:pt x="2189" y="2190"/>
                    </a:lnTo>
                    <a:lnTo>
                      <a:pt x="2189" y="696"/>
                    </a:lnTo>
                    <a:lnTo>
                      <a:pt x="2189" y="696"/>
                    </a:lnTo>
                    <a:lnTo>
                      <a:pt x="1914" y="611"/>
                    </a:lnTo>
                    <a:lnTo>
                      <a:pt x="1640" y="525"/>
                    </a:lnTo>
                    <a:lnTo>
                      <a:pt x="1365" y="437"/>
                    </a:lnTo>
                    <a:lnTo>
                      <a:pt x="1092" y="350"/>
                    </a:lnTo>
                    <a:lnTo>
                      <a:pt x="546" y="176"/>
                    </a:lnTo>
                    <a:lnTo>
                      <a:pt x="0" y="0"/>
                    </a:lnTo>
                    <a:lnTo>
                      <a:pt x="0" y="0"/>
                    </a:lnTo>
                    <a:lnTo>
                      <a:pt x="0" y="3624"/>
                    </a:lnTo>
                    <a:lnTo>
                      <a:pt x="0" y="3624"/>
                    </a:lnTo>
                    <a:lnTo>
                      <a:pt x="138" y="3667"/>
                    </a:lnTo>
                    <a:lnTo>
                      <a:pt x="277" y="3709"/>
                    </a:lnTo>
                    <a:lnTo>
                      <a:pt x="552" y="3798"/>
                    </a:lnTo>
                    <a:lnTo>
                      <a:pt x="828" y="3887"/>
                    </a:lnTo>
                    <a:lnTo>
                      <a:pt x="1104" y="3978"/>
                    </a:lnTo>
                    <a:lnTo>
                      <a:pt x="1379" y="4066"/>
                    </a:lnTo>
                    <a:lnTo>
                      <a:pt x="1653" y="4155"/>
                    </a:lnTo>
                    <a:lnTo>
                      <a:pt x="1790" y="4197"/>
                    </a:lnTo>
                    <a:lnTo>
                      <a:pt x="1927" y="4240"/>
                    </a:lnTo>
                    <a:lnTo>
                      <a:pt x="2062" y="4280"/>
                    </a:lnTo>
                    <a:lnTo>
                      <a:pt x="2197" y="4320"/>
                    </a:lnTo>
                    <a:lnTo>
                      <a:pt x="2197" y="4320"/>
                    </a:lnTo>
                    <a:lnTo>
                      <a:pt x="2199" y="4087"/>
                    </a:lnTo>
                    <a:lnTo>
                      <a:pt x="2199" y="3854"/>
                    </a:lnTo>
                    <a:lnTo>
                      <a:pt x="2197" y="3391"/>
                    </a:lnTo>
                    <a:lnTo>
                      <a:pt x="2189" y="2470"/>
                    </a:lnTo>
                    <a:lnTo>
                      <a:pt x="2189" y="2470"/>
                    </a:lnTo>
                    <a:lnTo>
                      <a:pt x="2202" y="2480"/>
                    </a:lnTo>
                    <a:lnTo>
                      <a:pt x="2215" y="2489"/>
                    </a:lnTo>
                    <a:lnTo>
                      <a:pt x="2227" y="2495"/>
                    </a:lnTo>
                    <a:lnTo>
                      <a:pt x="2240" y="2499"/>
                    </a:lnTo>
                    <a:lnTo>
                      <a:pt x="2251" y="2500"/>
                    </a:lnTo>
                    <a:lnTo>
                      <a:pt x="2263" y="2499"/>
                    </a:lnTo>
                    <a:lnTo>
                      <a:pt x="2274" y="2495"/>
                    </a:lnTo>
                    <a:lnTo>
                      <a:pt x="2285" y="2491"/>
                    </a:lnTo>
                    <a:lnTo>
                      <a:pt x="2295" y="2485"/>
                    </a:lnTo>
                    <a:lnTo>
                      <a:pt x="2305" y="2477"/>
                    </a:lnTo>
                    <a:lnTo>
                      <a:pt x="2314" y="2468"/>
                    </a:lnTo>
                    <a:lnTo>
                      <a:pt x="2324" y="2457"/>
                    </a:lnTo>
                    <a:lnTo>
                      <a:pt x="2332" y="2446"/>
                    </a:lnTo>
                    <a:lnTo>
                      <a:pt x="2340" y="2433"/>
                    </a:lnTo>
                    <a:lnTo>
                      <a:pt x="2347" y="2419"/>
                    </a:lnTo>
                    <a:lnTo>
                      <a:pt x="2352" y="2404"/>
                    </a:lnTo>
                    <a:lnTo>
                      <a:pt x="2357" y="2390"/>
                    </a:lnTo>
                    <a:lnTo>
                      <a:pt x="2361" y="2375"/>
                    </a:lnTo>
                    <a:lnTo>
                      <a:pt x="2365" y="2360"/>
                    </a:lnTo>
                    <a:lnTo>
                      <a:pt x="2368" y="2344"/>
                    </a:lnTo>
                    <a:lnTo>
                      <a:pt x="2370" y="2328"/>
                    </a:lnTo>
                    <a:lnTo>
                      <a:pt x="2370" y="2311"/>
                    </a:lnTo>
                    <a:lnTo>
                      <a:pt x="2370" y="2297"/>
                    </a:lnTo>
                    <a:lnTo>
                      <a:pt x="2367" y="2282"/>
                    </a:lnTo>
                    <a:lnTo>
                      <a:pt x="2365" y="2267"/>
                    </a:lnTo>
                    <a:lnTo>
                      <a:pt x="2360" y="2253"/>
                    </a:lnTo>
                    <a:lnTo>
                      <a:pt x="2356" y="2239"/>
                    </a:lnTo>
                    <a:lnTo>
                      <a:pt x="2349" y="2227"/>
                    </a:lnTo>
                    <a:lnTo>
                      <a:pt x="2341" y="2216"/>
                    </a:lnTo>
                    <a:lnTo>
                      <a:pt x="2332" y="2206"/>
                    </a:lnTo>
                    <a:lnTo>
                      <a:pt x="2320" y="2197"/>
                    </a:lnTo>
                    <a:lnTo>
                      <a:pt x="2309" y="2190"/>
                    </a:lnTo>
                    <a:lnTo>
                      <a:pt x="2309" y="2190"/>
                    </a:lnTo>
                    <a:close/>
                    <a:moveTo>
                      <a:pt x="1944" y="2495"/>
                    </a:moveTo>
                    <a:lnTo>
                      <a:pt x="1944" y="2495"/>
                    </a:lnTo>
                    <a:lnTo>
                      <a:pt x="1936" y="2495"/>
                    </a:lnTo>
                    <a:lnTo>
                      <a:pt x="1930" y="2492"/>
                    </a:lnTo>
                    <a:lnTo>
                      <a:pt x="1925" y="2488"/>
                    </a:lnTo>
                    <a:lnTo>
                      <a:pt x="1922" y="2483"/>
                    </a:lnTo>
                    <a:lnTo>
                      <a:pt x="1920" y="2476"/>
                    </a:lnTo>
                    <a:lnTo>
                      <a:pt x="1919" y="2469"/>
                    </a:lnTo>
                    <a:lnTo>
                      <a:pt x="1917" y="2453"/>
                    </a:lnTo>
                    <a:lnTo>
                      <a:pt x="1917" y="2453"/>
                    </a:lnTo>
                    <a:lnTo>
                      <a:pt x="1901" y="2512"/>
                    </a:lnTo>
                    <a:lnTo>
                      <a:pt x="1892" y="2540"/>
                    </a:lnTo>
                    <a:lnTo>
                      <a:pt x="1886" y="2553"/>
                    </a:lnTo>
                    <a:lnTo>
                      <a:pt x="1881" y="2565"/>
                    </a:lnTo>
                    <a:lnTo>
                      <a:pt x="1874" y="2575"/>
                    </a:lnTo>
                    <a:lnTo>
                      <a:pt x="1866" y="2586"/>
                    </a:lnTo>
                    <a:lnTo>
                      <a:pt x="1858" y="2594"/>
                    </a:lnTo>
                    <a:lnTo>
                      <a:pt x="1847" y="2602"/>
                    </a:lnTo>
                    <a:lnTo>
                      <a:pt x="1835" y="2608"/>
                    </a:lnTo>
                    <a:lnTo>
                      <a:pt x="1822" y="2611"/>
                    </a:lnTo>
                    <a:lnTo>
                      <a:pt x="1807" y="2613"/>
                    </a:lnTo>
                    <a:lnTo>
                      <a:pt x="1791" y="2614"/>
                    </a:lnTo>
                    <a:lnTo>
                      <a:pt x="1791" y="2614"/>
                    </a:lnTo>
                    <a:lnTo>
                      <a:pt x="1766" y="2612"/>
                    </a:lnTo>
                    <a:lnTo>
                      <a:pt x="1745" y="2608"/>
                    </a:lnTo>
                    <a:lnTo>
                      <a:pt x="1726" y="2601"/>
                    </a:lnTo>
                    <a:lnTo>
                      <a:pt x="1709" y="2593"/>
                    </a:lnTo>
                    <a:lnTo>
                      <a:pt x="1694" y="2582"/>
                    </a:lnTo>
                    <a:lnTo>
                      <a:pt x="1681" y="2571"/>
                    </a:lnTo>
                    <a:lnTo>
                      <a:pt x="1671" y="2558"/>
                    </a:lnTo>
                    <a:lnTo>
                      <a:pt x="1663" y="2544"/>
                    </a:lnTo>
                    <a:lnTo>
                      <a:pt x="1656" y="2530"/>
                    </a:lnTo>
                    <a:lnTo>
                      <a:pt x="1651" y="2513"/>
                    </a:lnTo>
                    <a:lnTo>
                      <a:pt x="1649" y="2497"/>
                    </a:lnTo>
                    <a:lnTo>
                      <a:pt x="1648" y="2481"/>
                    </a:lnTo>
                    <a:lnTo>
                      <a:pt x="1649" y="2464"/>
                    </a:lnTo>
                    <a:lnTo>
                      <a:pt x="1651" y="2448"/>
                    </a:lnTo>
                    <a:lnTo>
                      <a:pt x="1656" y="2432"/>
                    </a:lnTo>
                    <a:lnTo>
                      <a:pt x="1662" y="2416"/>
                    </a:lnTo>
                    <a:lnTo>
                      <a:pt x="1668" y="2401"/>
                    </a:lnTo>
                    <a:lnTo>
                      <a:pt x="1676" y="2387"/>
                    </a:lnTo>
                    <a:lnTo>
                      <a:pt x="1687" y="2373"/>
                    </a:lnTo>
                    <a:lnTo>
                      <a:pt x="1697" y="2362"/>
                    </a:lnTo>
                    <a:lnTo>
                      <a:pt x="1710" y="2352"/>
                    </a:lnTo>
                    <a:lnTo>
                      <a:pt x="1723" y="2344"/>
                    </a:lnTo>
                    <a:lnTo>
                      <a:pt x="1737" y="2337"/>
                    </a:lnTo>
                    <a:lnTo>
                      <a:pt x="1752" y="2332"/>
                    </a:lnTo>
                    <a:lnTo>
                      <a:pt x="1768" y="2330"/>
                    </a:lnTo>
                    <a:lnTo>
                      <a:pt x="1785" y="2330"/>
                    </a:lnTo>
                    <a:lnTo>
                      <a:pt x="1804" y="2332"/>
                    </a:lnTo>
                    <a:lnTo>
                      <a:pt x="1822" y="2338"/>
                    </a:lnTo>
                    <a:lnTo>
                      <a:pt x="1841" y="2347"/>
                    </a:lnTo>
                    <a:lnTo>
                      <a:pt x="1860" y="2359"/>
                    </a:lnTo>
                    <a:lnTo>
                      <a:pt x="1881" y="2375"/>
                    </a:lnTo>
                    <a:lnTo>
                      <a:pt x="1901" y="2393"/>
                    </a:lnTo>
                    <a:lnTo>
                      <a:pt x="1901" y="2393"/>
                    </a:lnTo>
                    <a:lnTo>
                      <a:pt x="1906" y="2390"/>
                    </a:lnTo>
                    <a:lnTo>
                      <a:pt x="1912" y="2387"/>
                    </a:lnTo>
                    <a:lnTo>
                      <a:pt x="1916" y="2386"/>
                    </a:lnTo>
                    <a:lnTo>
                      <a:pt x="1922" y="2385"/>
                    </a:lnTo>
                    <a:lnTo>
                      <a:pt x="1927" y="2385"/>
                    </a:lnTo>
                    <a:lnTo>
                      <a:pt x="1932" y="2385"/>
                    </a:lnTo>
                    <a:lnTo>
                      <a:pt x="1943" y="2388"/>
                    </a:lnTo>
                    <a:lnTo>
                      <a:pt x="1953" y="2393"/>
                    </a:lnTo>
                    <a:lnTo>
                      <a:pt x="1962" y="2399"/>
                    </a:lnTo>
                    <a:lnTo>
                      <a:pt x="1977" y="2410"/>
                    </a:lnTo>
                    <a:lnTo>
                      <a:pt x="1977" y="2410"/>
                    </a:lnTo>
                    <a:lnTo>
                      <a:pt x="1981" y="2424"/>
                    </a:lnTo>
                    <a:lnTo>
                      <a:pt x="1981" y="2437"/>
                    </a:lnTo>
                    <a:lnTo>
                      <a:pt x="1981" y="2450"/>
                    </a:lnTo>
                    <a:lnTo>
                      <a:pt x="1977" y="2462"/>
                    </a:lnTo>
                    <a:lnTo>
                      <a:pt x="1972" y="2472"/>
                    </a:lnTo>
                    <a:lnTo>
                      <a:pt x="1969" y="2478"/>
                    </a:lnTo>
                    <a:lnTo>
                      <a:pt x="1966" y="2483"/>
                    </a:lnTo>
                    <a:lnTo>
                      <a:pt x="1961" y="2486"/>
                    </a:lnTo>
                    <a:lnTo>
                      <a:pt x="1955" y="2489"/>
                    </a:lnTo>
                    <a:lnTo>
                      <a:pt x="1950" y="2493"/>
                    </a:lnTo>
                    <a:lnTo>
                      <a:pt x="1944" y="2495"/>
                    </a:lnTo>
                    <a:lnTo>
                      <a:pt x="1944" y="2495"/>
                    </a:lnTo>
                    <a:close/>
                  </a:path>
                </a:pathLst>
              </a:custGeom>
              <a:noFill/>
              <a:ln w="9525">
                <a:solidFill>
                  <a:sysClr val="window" lastClr="FFFFFF"/>
                </a:solidFill>
                <a:round/>
                <a:headEnd/>
                <a:tailEnd/>
              </a:ln>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grpSp>
        <p:sp>
          <p:nvSpPr>
            <p:cNvPr id="253" name="TextBox 252"/>
            <p:cNvSpPr txBox="1"/>
            <p:nvPr/>
          </p:nvSpPr>
          <p:spPr>
            <a:xfrm>
              <a:off x="1912881" y="5681423"/>
              <a:ext cx="279120" cy="125597"/>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defTabSz="914099" fontAlgn="base">
                <a:spcBef>
                  <a:spcPct val="0"/>
                </a:spcBef>
                <a:spcAft>
                  <a:spcPct val="0"/>
                </a:spcAft>
                <a:defRPr sz="1400" spc="-100">
                  <a:ln w="3175">
                    <a:noFill/>
                  </a:ln>
                  <a:solidFill>
                    <a:schemeClr val="bg1"/>
                  </a:solidFill>
                  <a:cs typeface="Arial" charset="0"/>
                </a:defRPr>
              </a:lvl1pPr>
            </a:lstStyle>
            <a:p>
              <a:pPr marL="0" marR="0" lvl="0" indent="0" algn="ctr" defTabSz="932201"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w="3175">
                    <a:noFill/>
                  </a:ln>
                  <a:solidFill>
                    <a:prstClr val="white"/>
                  </a:solidFill>
                  <a:effectLst/>
                  <a:uLnTx/>
                  <a:uFillTx/>
                  <a:latin typeface="Segoe UI"/>
                  <a:ea typeface="+mn-ea"/>
                  <a:cs typeface="Arial" charset="0"/>
                </a:rPr>
                <a:t>Agent</a:t>
              </a:r>
            </a:p>
          </p:txBody>
        </p:sp>
        <p:sp>
          <p:nvSpPr>
            <p:cNvPr id="254" name="TextBox 253"/>
            <p:cNvSpPr txBox="1"/>
            <p:nvPr/>
          </p:nvSpPr>
          <p:spPr>
            <a:xfrm>
              <a:off x="1939899" y="5450888"/>
              <a:ext cx="225081" cy="186481"/>
            </a:xfrm>
            <a:prstGeom prst="rect">
              <a:avLst/>
            </a:prstGeom>
            <a:grp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defTabSz="914099" fontAlgn="base">
                <a:spcBef>
                  <a:spcPct val="0"/>
                </a:spcBef>
                <a:spcAft>
                  <a:spcPct val="0"/>
                </a:spcAft>
                <a:defRPr sz="1400" spc="-100">
                  <a:ln w="3175">
                    <a:noFill/>
                  </a:ln>
                  <a:solidFill>
                    <a:schemeClr val="bg1"/>
                  </a:solidFill>
                  <a:cs typeface="Arial" charset="0"/>
                </a:defRPr>
              </a:lvl1pPr>
            </a:lstStyle>
            <a:p>
              <a:pPr marL="0" marR="0" lvl="0" indent="0" algn="ctr" defTabSz="685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outerShdw blurRad="50800" dist="38100" dir="2700000" algn="tl" rotWithShape="0">
                      <a:srgbClr val="FFFFFF">
                        <a:lumMod val="75000"/>
                        <a:alpha val="40000"/>
                      </a:srgbClr>
                    </a:outerShdw>
                  </a:effectLst>
                  <a:uLnTx/>
                  <a:uFillTx/>
                  <a:latin typeface="Segoe UI"/>
                  <a:ea typeface="+mn-ea"/>
                  <a:cs typeface="Arial" charset="0"/>
                </a:rPr>
                <a:t>A</a:t>
              </a:r>
            </a:p>
          </p:txBody>
        </p:sp>
        <p:sp>
          <p:nvSpPr>
            <p:cNvPr id="255" name="Rectangle 254"/>
            <p:cNvSpPr/>
            <p:nvPr/>
          </p:nvSpPr>
          <p:spPr bwMode="auto">
            <a:xfrm>
              <a:off x="1136457" y="5668837"/>
              <a:ext cx="354051" cy="125597"/>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32234"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Segoe UI"/>
                  <a:ea typeface="+mn-ea"/>
                  <a:cs typeface="+mn-cs"/>
                </a:rPr>
                <a:t>Devices</a:t>
              </a:r>
            </a:p>
          </p:txBody>
        </p:sp>
        <p:grpSp>
          <p:nvGrpSpPr>
            <p:cNvPr id="256" name="Group 255"/>
            <p:cNvGrpSpPr/>
            <p:nvPr/>
          </p:nvGrpSpPr>
          <p:grpSpPr>
            <a:xfrm>
              <a:off x="1000412" y="5461826"/>
              <a:ext cx="643108" cy="164605"/>
              <a:chOff x="581716" y="2733970"/>
              <a:chExt cx="1100638" cy="281710"/>
            </a:xfrm>
            <a:grpFill/>
          </p:grpSpPr>
          <p:sp>
            <p:nvSpPr>
              <p:cNvPr id="261" name="Rounded Rectangle 4"/>
              <p:cNvSpPr>
                <a:spLocks noChangeAspect="1"/>
              </p:cNvSpPr>
              <p:nvPr/>
            </p:nvSpPr>
            <p:spPr bwMode="auto">
              <a:xfrm>
                <a:off x="581716" y="2749752"/>
                <a:ext cx="171907" cy="265926"/>
              </a:xfrm>
              <a:custGeom>
                <a:avLst/>
                <a:gdLst/>
                <a:ahLst/>
                <a:cxnLst/>
                <a:rect l="l" t="t" r="r" b="b"/>
                <a:pathLst>
                  <a:path w="985568" h="1863954">
                    <a:moveTo>
                      <a:pt x="36891" y="1642610"/>
                    </a:moveTo>
                    <a:lnTo>
                      <a:pt x="92599" y="1642610"/>
                    </a:lnTo>
                    <a:lnTo>
                      <a:pt x="92599" y="1768745"/>
                    </a:lnTo>
                    <a:lnTo>
                      <a:pt x="893493" y="1768745"/>
                    </a:lnTo>
                    <a:lnTo>
                      <a:pt x="893493" y="1642610"/>
                    </a:lnTo>
                    <a:lnTo>
                      <a:pt x="948677" y="1642610"/>
                    </a:lnTo>
                    <a:cubicBezTo>
                      <a:pt x="969051" y="1642610"/>
                      <a:pt x="985568" y="1659127"/>
                      <a:pt x="985568" y="1679501"/>
                    </a:cubicBezTo>
                    <a:lnTo>
                      <a:pt x="985568" y="1827063"/>
                    </a:lnTo>
                    <a:cubicBezTo>
                      <a:pt x="985568" y="1847437"/>
                      <a:pt x="969051" y="1863954"/>
                      <a:pt x="948677" y="1863954"/>
                    </a:cubicBezTo>
                    <a:lnTo>
                      <a:pt x="36891" y="1863954"/>
                    </a:lnTo>
                    <a:cubicBezTo>
                      <a:pt x="16517" y="1863954"/>
                      <a:pt x="0" y="1847437"/>
                      <a:pt x="0" y="1827063"/>
                    </a:cubicBezTo>
                    <a:lnTo>
                      <a:pt x="0" y="1679501"/>
                    </a:lnTo>
                    <a:cubicBezTo>
                      <a:pt x="0" y="1659127"/>
                      <a:pt x="16517" y="1642610"/>
                      <a:pt x="36891" y="1642610"/>
                    </a:cubicBezTo>
                    <a:close/>
                    <a:moveTo>
                      <a:pt x="779514" y="719478"/>
                    </a:moveTo>
                    <a:cubicBezTo>
                      <a:pt x="766736" y="719478"/>
                      <a:pt x="756377" y="729837"/>
                      <a:pt x="756377" y="742615"/>
                    </a:cubicBezTo>
                    <a:cubicBezTo>
                      <a:pt x="756377" y="755393"/>
                      <a:pt x="766736" y="765752"/>
                      <a:pt x="779514" y="765752"/>
                    </a:cubicBezTo>
                    <a:cubicBezTo>
                      <a:pt x="792292" y="765752"/>
                      <a:pt x="802651" y="755393"/>
                      <a:pt x="802651" y="742615"/>
                    </a:cubicBezTo>
                    <a:cubicBezTo>
                      <a:pt x="802651" y="729837"/>
                      <a:pt x="792292" y="719478"/>
                      <a:pt x="779514" y="719478"/>
                    </a:cubicBezTo>
                    <a:close/>
                    <a:moveTo>
                      <a:pt x="707619" y="719478"/>
                    </a:moveTo>
                    <a:cubicBezTo>
                      <a:pt x="694841" y="719478"/>
                      <a:pt x="684482" y="729837"/>
                      <a:pt x="684482" y="742615"/>
                    </a:cubicBezTo>
                    <a:cubicBezTo>
                      <a:pt x="684482" y="755393"/>
                      <a:pt x="694841" y="765752"/>
                      <a:pt x="707619" y="765752"/>
                    </a:cubicBezTo>
                    <a:cubicBezTo>
                      <a:pt x="720397" y="765752"/>
                      <a:pt x="730756" y="755393"/>
                      <a:pt x="730756" y="742615"/>
                    </a:cubicBezTo>
                    <a:cubicBezTo>
                      <a:pt x="730756" y="729837"/>
                      <a:pt x="720397" y="719478"/>
                      <a:pt x="707619" y="719478"/>
                    </a:cubicBezTo>
                    <a:close/>
                    <a:moveTo>
                      <a:pt x="374779" y="710591"/>
                    </a:moveTo>
                    <a:lnTo>
                      <a:pt x="374779" y="774637"/>
                    </a:lnTo>
                    <a:lnTo>
                      <a:pt x="432929" y="774637"/>
                    </a:lnTo>
                    <a:cubicBezTo>
                      <a:pt x="445863" y="774637"/>
                      <a:pt x="456348" y="764152"/>
                      <a:pt x="456348" y="751219"/>
                    </a:cubicBezTo>
                    <a:lnTo>
                      <a:pt x="456348" y="734009"/>
                    </a:lnTo>
                    <a:cubicBezTo>
                      <a:pt x="456348" y="721076"/>
                      <a:pt x="445863" y="710591"/>
                      <a:pt x="432929" y="710591"/>
                    </a:cubicBezTo>
                    <a:close/>
                    <a:moveTo>
                      <a:pt x="274277" y="710591"/>
                    </a:moveTo>
                    <a:lnTo>
                      <a:pt x="274277" y="774637"/>
                    </a:lnTo>
                    <a:lnTo>
                      <a:pt x="355845" y="774637"/>
                    </a:lnTo>
                    <a:lnTo>
                      <a:pt x="355845" y="710591"/>
                    </a:lnTo>
                    <a:close/>
                    <a:moveTo>
                      <a:pt x="197192" y="710591"/>
                    </a:moveTo>
                    <a:cubicBezTo>
                      <a:pt x="184259" y="710591"/>
                      <a:pt x="173774" y="721076"/>
                      <a:pt x="173774" y="734009"/>
                    </a:cubicBezTo>
                    <a:lnTo>
                      <a:pt x="173774" y="751219"/>
                    </a:lnTo>
                    <a:cubicBezTo>
                      <a:pt x="173774" y="764152"/>
                      <a:pt x="184259" y="774637"/>
                      <a:pt x="197192" y="774637"/>
                    </a:cubicBezTo>
                    <a:lnTo>
                      <a:pt x="255342" y="774637"/>
                    </a:lnTo>
                    <a:lnTo>
                      <a:pt x="255342" y="710591"/>
                    </a:lnTo>
                    <a:close/>
                    <a:moveTo>
                      <a:pt x="178768" y="164337"/>
                    </a:moveTo>
                    <a:lnTo>
                      <a:pt x="178768" y="633303"/>
                    </a:lnTo>
                    <a:lnTo>
                      <a:pt x="807324" y="633303"/>
                    </a:lnTo>
                    <a:lnTo>
                      <a:pt x="807324" y="164337"/>
                    </a:lnTo>
                    <a:close/>
                    <a:moveTo>
                      <a:pt x="114741" y="0"/>
                    </a:moveTo>
                    <a:lnTo>
                      <a:pt x="871352" y="0"/>
                    </a:lnTo>
                    <a:lnTo>
                      <a:pt x="871352" y="1738511"/>
                    </a:lnTo>
                    <a:lnTo>
                      <a:pt x="114741" y="1738511"/>
                    </a:lnTo>
                    <a:close/>
                  </a:path>
                </a:pathLst>
              </a:custGeom>
              <a:grpFill/>
              <a:ln w="9525"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685161" eaLnBrk="1" fontAlgn="base" latinLnBrk="0" hangingPunct="1">
                  <a:lnSpc>
                    <a:spcPct val="100000"/>
                  </a:lnSpc>
                  <a:spcBef>
                    <a:spcPct val="0"/>
                  </a:spcBef>
                  <a:spcAft>
                    <a:spcPct val="0"/>
                  </a:spcAft>
                  <a:buClrTx/>
                  <a:buSzTx/>
                  <a:buFontTx/>
                  <a:buNone/>
                  <a:tabLst/>
                  <a:defRPr/>
                </a:pPr>
                <a:endParaRPr kumimoji="0" lang="en-US" sz="1399" b="0" i="0" u="none" strike="noStrike" kern="0" cap="none" spc="-38"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2" name="Freeform 789"/>
              <p:cNvSpPr>
                <a:spLocks/>
              </p:cNvSpPr>
              <p:nvPr/>
            </p:nvSpPr>
            <p:spPr bwMode="auto">
              <a:xfrm>
                <a:off x="1093041" y="2757734"/>
                <a:ext cx="589313" cy="257946"/>
              </a:xfrm>
              <a:custGeom>
                <a:avLst/>
                <a:gdLst/>
                <a:ahLst/>
                <a:cxnLst/>
                <a:rect l="l" t="t" r="r" b="b"/>
                <a:pathLst>
                  <a:path w="1497011" h="801100">
                    <a:moveTo>
                      <a:pt x="777872" y="755062"/>
                    </a:moveTo>
                    <a:lnTo>
                      <a:pt x="1222372" y="755062"/>
                    </a:lnTo>
                    <a:lnTo>
                      <a:pt x="1224754" y="756623"/>
                    </a:lnTo>
                    <a:lnTo>
                      <a:pt x="1227929" y="759744"/>
                    </a:lnTo>
                    <a:lnTo>
                      <a:pt x="1230310" y="763646"/>
                    </a:lnTo>
                    <a:lnTo>
                      <a:pt x="1230310" y="769108"/>
                    </a:lnTo>
                    <a:lnTo>
                      <a:pt x="1230310" y="787835"/>
                    </a:lnTo>
                    <a:lnTo>
                      <a:pt x="1230310" y="793297"/>
                    </a:lnTo>
                    <a:lnTo>
                      <a:pt x="1227929" y="797199"/>
                    </a:lnTo>
                    <a:lnTo>
                      <a:pt x="1224754" y="799540"/>
                    </a:lnTo>
                    <a:lnTo>
                      <a:pt x="1222372" y="801100"/>
                    </a:lnTo>
                    <a:lnTo>
                      <a:pt x="777872" y="801100"/>
                    </a:lnTo>
                    <a:lnTo>
                      <a:pt x="775491" y="799540"/>
                    </a:lnTo>
                    <a:lnTo>
                      <a:pt x="772316" y="797199"/>
                    </a:lnTo>
                    <a:lnTo>
                      <a:pt x="770729" y="793297"/>
                    </a:lnTo>
                    <a:lnTo>
                      <a:pt x="769935" y="787835"/>
                    </a:lnTo>
                    <a:lnTo>
                      <a:pt x="769935" y="769108"/>
                    </a:lnTo>
                    <a:lnTo>
                      <a:pt x="770729" y="763646"/>
                    </a:lnTo>
                    <a:lnTo>
                      <a:pt x="772316" y="759744"/>
                    </a:lnTo>
                    <a:lnTo>
                      <a:pt x="775491" y="756623"/>
                    </a:lnTo>
                    <a:close/>
                    <a:moveTo>
                      <a:pt x="719934" y="626474"/>
                    </a:moveTo>
                    <a:lnTo>
                      <a:pt x="1315239" y="626474"/>
                    </a:lnTo>
                    <a:lnTo>
                      <a:pt x="1304111" y="628061"/>
                    </a:lnTo>
                    <a:lnTo>
                      <a:pt x="1287421" y="629649"/>
                    </a:lnTo>
                    <a:lnTo>
                      <a:pt x="1265166" y="632030"/>
                    </a:lnTo>
                    <a:lnTo>
                      <a:pt x="1240527" y="635205"/>
                    </a:lnTo>
                    <a:lnTo>
                      <a:pt x="1214299" y="640761"/>
                    </a:lnTo>
                    <a:lnTo>
                      <a:pt x="1185686" y="647111"/>
                    </a:lnTo>
                    <a:lnTo>
                      <a:pt x="1158663" y="654255"/>
                    </a:lnTo>
                    <a:lnTo>
                      <a:pt x="1130845" y="663780"/>
                    </a:lnTo>
                    <a:lnTo>
                      <a:pt x="1107796" y="674893"/>
                    </a:lnTo>
                    <a:lnTo>
                      <a:pt x="1085542" y="686799"/>
                    </a:lnTo>
                    <a:lnTo>
                      <a:pt x="1068851" y="701880"/>
                    </a:lnTo>
                    <a:lnTo>
                      <a:pt x="1057724" y="718549"/>
                    </a:lnTo>
                    <a:lnTo>
                      <a:pt x="1055339" y="737599"/>
                    </a:lnTo>
                    <a:lnTo>
                      <a:pt x="979833" y="737599"/>
                    </a:lnTo>
                    <a:lnTo>
                      <a:pt x="975859" y="718549"/>
                    </a:lnTo>
                    <a:lnTo>
                      <a:pt x="964732" y="701880"/>
                    </a:lnTo>
                    <a:lnTo>
                      <a:pt x="948041" y="686799"/>
                    </a:lnTo>
                    <a:lnTo>
                      <a:pt x="927377" y="674893"/>
                    </a:lnTo>
                    <a:lnTo>
                      <a:pt x="902738" y="663780"/>
                    </a:lnTo>
                    <a:lnTo>
                      <a:pt x="875715" y="654255"/>
                    </a:lnTo>
                    <a:lnTo>
                      <a:pt x="847897" y="647111"/>
                    </a:lnTo>
                    <a:lnTo>
                      <a:pt x="819284" y="640761"/>
                    </a:lnTo>
                    <a:lnTo>
                      <a:pt x="793056" y="635205"/>
                    </a:lnTo>
                    <a:lnTo>
                      <a:pt x="768417" y="632030"/>
                    </a:lnTo>
                    <a:lnTo>
                      <a:pt x="746162" y="629649"/>
                    </a:lnTo>
                    <a:lnTo>
                      <a:pt x="730266" y="628061"/>
                    </a:lnTo>
                    <a:close/>
                    <a:moveTo>
                      <a:pt x="521505" y="559799"/>
                    </a:moveTo>
                    <a:lnTo>
                      <a:pt x="1479534" y="559799"/>
                    </a:lnTo>
                    <a:lnTo>
                      <a:pt x="1485095" y="561441"/>
                    </a:lnTo>
                    <a:lnTo>
                      <a:pt x="1490656" y="562262"/>
                    </a:lnTo>
                    <a:lnTo>
                      <a:pt x="1493039" y="565547"/>
                    </a:lnTo>
                    <a:lnTo>
                      <a:pt x="1496217" y="569652"/>
                    </a:lnTo>
                    <a:lnTo>
                      <a:pt x="1497011" y="573758"/>
                    </a:lnTo>
                    <a:lnTo>
                      <a:pt x="1497011" y="593465"/>
                    </a:lnTo>
                    <a:lnTo>
                      <a:pt x="1496217" y="597570"/>
                    </a:lnTo>
                    <a:lnTo>
                      <a:pt x="1493039" y="601676"/>
                    </a:lnTo>
                    <a:lnTo>
                      <a:pt x="1490656" y="604960"/>
                    </a:lnTo>
                    <a:lnTo>
                      <a:pt x="1485095" y="606603"/>
                    </a:lnTo>
                    <a:lnTo>
                      <a:pt x="1479534" y="607424"/>
                    </a:lnTo>
                    <a:lnTo>
                      <a:pt x="521505" y="607424"/>
                    </a:lnTo>
                    <a:lnTo>
                      <a:pt x="515944" y="606603"/>
                    </a:lnTo>
                    <a:lnTo>
                      <a:pt x="511972" y="604960"/>
                    </a:lnTo>
                    <a:lnTo>
                      <a:pt x="508000" y="601676"/>
                    </a:lnTo>
                    <a:lnTo>
                      <a:pt x="504823" y="597570"/>
                    </a:lnTo>
                    <a:lnTo>
                      <a:pt x="504823" y="593465"/>
                    </a:lnTo>
                    <a:lnTo>
                      <a:pt x="504823" y="573758"/>
                    </a:lnTo>
                    <a:lnTo>
                      <a:pt x="504823" y="569652"/>
                    </a:lnTo>
                    <a:lnTo>
                      <a:pt x="508000" y="565547"/>
                    </a:lnTo>
                    <a:lnTo>
                      <a:pt x="511972" y="562262"/>
                    </a:lnTo>
                    <a:lnTo>
                      <a:pt x="515944" y="561441"/>
                    </a:lnTo>
                    <a:close/>
                    <a:moveTo>
                      <a:pt x="827880" y="408987"/>
                    </a:moveTo>
                    <a:lnTo>
                      <a:pt x="1029493" y="423978"/>
                    </a:lnTo>
                    <a:lnTo>
                      <a:pt x="1042987" y="426345"/>
                    </a:lnTo>
                    <a:lnTo>
                      <a:pt x="1054099" y="433446"/>
                    </a:lnTo>
                    <a:lnTo>
                      <a:pt x="1062037" y="443703"/>
                    </a:lnTo>
                    <a:lnTo>
                      <a:pt x="1062794" y="447087"/>
                    </a:lnTo>
                    <a:lnTo>
                      <a:pt x="1323181" y="447087"/>
                    </a:lnTo>
                    <a:lnTo>
                      <a:pt x="1336675" y="449449"/>
                    </a:lnTo>
                    <a:lnTo>
                      <a:pt x="1347787" y="458106"/>
                    </a:lnTo>
                    <a:lnTo>
                      <a:pt x="1354137" y="468339"/>
                    </a:lnTo>
                    <a:lnTo>
                      <a:pt x="1357312" y="482506"/>
                    </a:lnTo>
                    <a:lnTo>
                      <a:pt x="1357312" y="505331"/>
                    </a:lnTo>
                    <a:lnTo>
                      <a:pt x="1354137" y="518712"/>
                    </a:lnTo>
                    <a:lnTo>
                      <a:pt x="1347787" y="529731"/>
                    </a:lnTo>
                    <a:lnTo>
                      <a:pt x="1336675" y="537602"/>
                    </a:lnTo>
                    <a:lnTo>
                      <a:pt x="1323181" y="540750"/>
                    </a:lnTo>
                    <a:lnTo>
                      <a:pt x="1029493" y="540750"/>
                    </a:lnTo>
                    <a:lnTo>
                      <a:pt x="827880" y="540750"/>
                    </a:lnTo>
                    <a:lnTo>
                      <a:pt x="814387" y="537602"/>
                    </a:lnTo>
                    <a:lnTo>
                      <a:pt x="803274" y="529731"/>
                    </a:lnTo>
                    <a:lnTo>
                      <a:pt x="796130" y="518712"/>
                    </a:lnTo>
                    <a:lnTo>
                      <a:pt x="793749" y="505331"/>
                    </a:lnTo>
                    <a:lnTo>
                      <a:pt x="793749" y="505245"/>
                    </a:lnTo>
                    <a:lnTo>
                      <a:pt x="793749" y="482506"/>
                    </a:lnTo>
                    <a:lnTo>
                      <a:pt x="793749" y="443703"/>
                    </a:lnTo>
                    <a:lnTo>
                      <a:pt x="796130" y="430290"/>
                    </a:lnTo>
                    <a:lnTo>
                      <a:pt x="803274" y="419244"/>
                    </a:lnTo>
                    <a:lnTo>
                      <a:pt x="814387" y="411354"/>
                    </a:lnTo>
                    <a:close/>
                    <a:moveTo>
                      <a:pt x="679054" y="385174"/>
                    </a:moveTo>
                    <a:lnTo>
                      <a:pt x="703788" y="389164"/>
                    </a:lnTo>
                    <a:lnTo>
                      <a:pt x="724532" y="400334"/>
                    </a:lnTo>
                    <a:lnTo>
                      <a:pt x="740490" y="417089"/>
                    </a:lnTo>
                    <a:lnTo>
                      <a:pt x="751660" y="437833"/>
                    </a:lnTo>
                    <a:lnTo>
                      <a:pt x="755649" y="462567"/>
                    </a:lnTo>
                    <a:lnTo>
                      <a:pt x="751660" y="487301"/>
                    </a:lnTo>
                    <a:lnTo>
                      <a:pt x="740490" y="508046"/>
                    </a:lnTo>
                    <a:lnTo>
                      <a:pt x="724532" y="524003"/>
                    </a:lnTo>
                    <a:lnTo>
                      <a:pt x="703788" y="535173"/>
                    </a:lnTo>
                    <a:lnTo>
                      <a:pt x="679054" y="539162"/>
                    </a:lnTo>
                    <a:lnTo>
                      <a:pt x="653522" y="535173"/>
                    </a:lnTo>
                    <a:lnTo>
                      <a:pt x="633576" y="524003"/>
                    </a:lnTo>
                    <a:lnTo>
                      <a:pt x="616820" y="508046"/>
                    </a:lnTo>
                    <a:lnTo>
                      <a:pt x="605650" y="487301"/>
                    </a:lnTo>
                    <a:lnTo>
                      <a:pt x="601661" y="462567"/>
                    </a:lnTo>
                    <a:lnTo>
                      <a:pt x="605650" y="437833"/>
                    </a:lnTo>
                    <a:lnTo>
                      <a:pt x="616820" y="417089"/>
                    </a:lnTo>
                    <a:lnTo>
                      <a:pt x="633576" y="400334"/>
                    </a:lnTo>
                    <a:lnTo>
                      <a:pt x="653522" y="389164"/>
                    </a:lnTo>
                    <a:close/>
                    <a:moveTo>
                      <a:pt x="1208471" y="308974"/>
                    </a:moveTo>
                    <a:lnTo>
                      <a:pt x="1213398" y="310511"/>
                    </a:lnTo>
                    <a:lnTo>
                      <a:pt x="1216682" y="312815"/>
                    </a:lnTo>
                    <a:lnTo>
                      <a:pt x="1219146" y="316656"/>
                    </a:lnTo>
                    <a:lnTo>
                      <a:pt x="1220788" y="320497"/>
                    </a:lnTo>
                    <a:lnTo>
                      <a:pt x="1219146" y="324337"/>
                    </a:lnTo>
                    <a:lnTo>
                      <a:pt x="1216682" y="328946"/>
                    </a:lnTo>
                    <a:lnTo>
                      <a:pt x="1213398" y="331251"/>
                    </a:lnTo>
                    <a:lnTo>
                      <a:pt x="1208471" y="332787"/>
                    </a:lnTo>
                    <a:lnTo>
                      <a:pt x="1203544" y="331251"/>
                    </a:lnTo>
                    <a:lnTo>
                      <a:pt x="1199438" y="328946"/>
                    </a:lnTo>
                    <a:lnTo>
                      <a:pt x="1196975" y="324337"/>
                    </a:lnTo>
                    <a:lnTo>
                      <a:pt x="1196975" y="320497"/>
                    </a:lnTo>
                    <a:lnTo>
                      <a:pt x="1196975" y="316656"/>
                    </a:lnTo>
                    <a:lnTo>
                      <a:pt x="1199438" y="312815"/>
                    </a:lnTo>
                    <a:lnTo>
                      <a:pt x="1203544" y="310511"/>
                    </a:lnTo>
                    <a:close/>
                    <a:moveTo>
                      <a:pt x="718807" y="56562"/>
                    </a:moveTo>
                    <a:lnTo>
                      <a:pt x="760137" y="58947"/>
                    </a:lnTo>
                    <a:lnTo>
                      <a:pt x="795109" y="64512"/>
                    </a:lnTo>
                    <a:lnTo>
                      <a:pt x="828491" y="75643"/>
                    </a:lnTo>
                    <a:lnTo>
                      <a:pt x="857104" y="90749"/>
                    </a:lnTo>
                    <a:lnTo>
                      <a:pt x="881743" y="108240"/>
                    </a:lnTo>
                    <a:lnTo>
                      <a:pt x="905587" y="128911"/>
                    </a:lnTo>
                    <a:lnTo>
                      <a:pt x="927047" y="153557"/>
                    </a:lnTo>
                    <a:lnTo>
                      <a:pt x="947712" y="179794"/>
                    </a:lnTo>
                    <a:lnTo>
                      <a:pt x="966787" y="210005"/>
                    </a:lnTo>
                    <a:lnTo>
                      <a:pt x="950891" y="201260"/>
                    </a:lnTo>
                    <a:lnTo>
                      <a:pt x="932610" y="197284"/>
                    </a:lnTo>
                    <a:lnTo>
                      <a:pt x="913535" y="194899"/>
                    </a:lnTo>
                    <a:lnTo>
                      <a:pt x="894460" y="194899"/>
                    </a:lnTo>
                    <a:lnTo>
                      <a:pt x="873795" y="194899"/>
                    </a:lnTo>
                    <a:lnTo>
                      <a:pt x="854719" y="194899"/>
                    </a:lnTo>
                    <a:lnTo>
                      <a:pt x="836439" y="194899"/>
                    </a:lnTo>
                    <a:lnTo>
                      <a:pt x="821337" y="191719"/>
                    </a:lnTo>
                    <a:lnTo>
                      <a:pt x="807826" y="187744"/>
                    </a:lnTo>
                    <a:lnTo>
                      <a:pt x="796698" y="181384"/>
                    </a:lnTo>
                    <a:lnTo>
                      <a:pt x="790340" y="170253"/>
                    </a:lnTo>
                    <a:lnTo>
                      <a:pt x="787161" y="153557"/>
                    </a:lnTo>
                    <a:lnTo>
                      <a:pt x="785571" y="132886"/>
                    </a:lnTo>
                    <a:lnTo>
                      <a:pt x="779213" y="116985"/>
                    </a:lnTo>
                    <a:lnTo>
                      <a:pt x="768085" y="105855"/>
                    </a:lnTo>
                    <a:lnTo>
                      <a:pt x="752984" y="98699"/>
                    </a:lnTo>
                    <a:lnTo>
                      <a:pt x="736293" y="96314"/>
                    </a:lnTo>
                    <a:lnTo>
                      <a:pt x="717218" y="98699"/>
                    </a:lnTo>
                    <a:lnTo>
                      <a:pt x="694963" y="104265"/>
                    </a:lnTo>
                    <a:lnTo>
                      <a:pt x="671914" y="113805"/>
                    </a:lnTo>
                    <a:lnTo>
                      <a:pt x="648864" y="126526"/>
                    </a:lnTo>
                    <a:lnTo>
                      <a:pt x="623430" y="142427"/>
                    </a:lnTo>
                    <a:lnTo>
                      <a:pt x="598791" y="161508"/>
                    </a:lnTo>
                    <a:lnTo>
                      <a:pt x="575742" y="185359"/>
                    </a:lnTo>
                    <a:lnTo>
                      <a:pt x="552693" y="210005"/>
                    </a:lnTo>
                    <a:lnTo>
                      <a:pt x="530438" y="237036"/>
                    </a:lnTo>
                    <a:lnTo>
                      <a:pt x="511363" y="267248"/>
                    </a:lnTo>
                    <a:lnTo>
                      <a:pt x="493082" y="299050"/>
                    </a:lnTo>
                    <a:lnTo>
                      <a:pt x="479571" y="333236"/>
                    </a:lnTo>
                    <a:lnTo>
                      <a:pt x="468443" y="369013"/>
                    </a:lnTo>
                    <a:lnTo>
                      <a:pt x="462085" y="405585"/>
                    </a:lnTo>
                    <a:lnTo>
                      <a:pt x="460495" y="442952"/>
                    </a:lnTo>
                    <a:lnTo>
                      <a:pt x="462880" y="475549"/>
                    </a:lnTo>
                    <a:lnTo>
                      <a:pt x="466059" y="501785"/>
                    </a:lnTo>
                    <a:lnTo>
                      <a:pt x="466059" y="520866"/>
                    </a:lnTo>
                    <a:lnTo>
                      <a:pt x="464469" y="534382"/>
                    </a:lnTo>
                    <a:lnTo>
                      <a:pt x="462085" y="542332"/>
                    </a:lnTo>
                    <a:lnTo>
                      <a:pt x="458906" y="545512"/>
                    </a:lnTo>
                    <a:lnTo>
                      <a:pt x="453342" y="545512"/>
                    </a:lnTo>
                    <a:lnTo>
                      <a:pt x="447778" y="541537"/>
                    </a:lnTo>
                    <a:lnTo>
                      <a:pt x="420755" y="508145"/>
                    </a:lnTo>
                    <a:lnTo>
                      <a:pt x="398500" y="473164"/>
                    </a:lnTo>
                    <a:lnTo>
                      <a:pt x="383399" y="435797"/>
                    </a:lnTo>
                    <a:lnTo>
                      <a:pt x="372272" y="394455"/>
                    </a:lnTo>
                    <a:lnTo>
                      <a:pt x="371259" y="377237"/>
                    </a:lnTo>
                    <a:lnTo>
                      <a:pt x="322263" y="377237"/>
                    </a:lnTo>
                    <a:lnTo>
                      <a:pt x="322263" y="694736"/>
                    </a:lnTo>
                    <a:lnTo>
                      <a:pt x="352426" y="709817"/>
                    </a:lnTo>
                    <a:lnTo>
                      <a:pt x="388144" y="734423"/>
                    </a:lnTo>
                    <a:lnTo>
                      <a:pt x="419894" y="763792"/>
                    </a:lnTo>
                    <a:lnTo>
                      <a:pt x="446088" y="801098"/>
                    </a:lnTo>
                    <a:lnTo>
                      <a:pt x="0" y="801098"/>
                    </a:lnTo>
                    <a:lnTo>
                      <a:pt x="26194" y="763792"/>
                    </a:lnTo>
                    <a:lnTo>
                      <a:pt x="57944" y="734423"/>
                    </a:lnTo>
                    <a:lnTo>
                      <a:pt x="93662" y="709817"/>
                    </a:lnTo>
                    <a:lnTo>
                      <a:pt x="123825" y="694736"/>
                    </a:lnTo>
                    <a:lnTo>
                      <a:pt x="123825" y="88293"/>
                    </a:lnTo>
                    <a:lnTo>
                      <a:pt x="123825" y="83536"/>
                    </a:lnTo>
                    <a:lnTo>
                      <a:pt x="126207" y="78779"/>
                    </a:lnTo>
                    <a:lnTo>
                      <a:pt x="130175" y="74815"/>
                    </a:lnTo>
                    <a:lnTo>
                      <a:pt x="134938" y="72436"/>
                    </a:lnTo>
                    <a:lnTo>
                      <a:pt x="140494" y="72436"/>
                    </a:lnTo>
                    <a:lnTo>
                      <a:pt x="306388" y="72436"/>
                    </a:lnTo>
                    <a:lnTo>
                      <a:pt x="311944" y="72436"/>
                    </a:lnTo>
                    <a:lnTo>
                      <a:pt x="315913" y="74815"/>
                    </a:lnTo>
                    <a:lnTo>
                      <a:pt x="319882" y="78779"/>
                    </a:lnTo>
                    <a:lnTo>
                      <a:pt x="322263" y="83536"/>
                    </a:lnTo>
                    <a:lnTo>
                      <a:pt x="322263" y="88293"/>
                    </a:lnTo>
                    <a:lnTo>
                      <a:pt x="322263" y="301037"/>
                    </a:lnTo>
                    <a:lnTo>
                      <a:pt x="376231" y="301037"/>
                    </a:lnTo>
                    <a:lnTo>
                      <a:pt x="384989" y="267248"/>
                    </a:lnTo>
                    <a:lnTo>
                      <a:pt x="401680" y="227496"/>
                    </a:lnTo>
                    <a:lnTo>
                      <a:pt x="426319" y="191719"/>
                    </a:lnTo>
                    <a:lnTo>
                      <a:pt x="454932" y="157532"/>
                    </a:lnTo>
                    <a:lnTo>
                      <a:pt x="489108" y="128911"/>
                    </a:lnTo>
                    <a:lnTo>
                      <a:pt x="528054" y="104265"/>
                    </a:lnTo>
                    <a:lnTo>
                      <a:pt x="571768" y="83594"/>
                    </a:lnTo>
                    <a:lnTo>
                      <a:pt x="617072" y="68487"/>
                    </a:lnTo>
                    <a:lnTo>
                      <a:pt x="666350" y="58947"/>
                    </a:lnTo>
                    <a:close/>
                    <a:moveTo>
                      <a:pt x="1045399" y="39099"/>
                    </a:moveTo>
                    <a:lnTo>
                      <a:pt x="1373955" y="39099"/>
                    </a:lnTo>
                    <a:lnTo>
                      <a:pt x="1379524" y="40692"/>
                    </a:lnTo>
                    <a:lnTo>
                      <a:pt x="1383501" y="43877"/>
                    </a:lnTo>
                    <a:lnTo>
                      <a:pt x="1385888" y="47858"/>
                    </a:lnTo>
                    <a:lnTo>
                      <a:pt x="1385888" y="53432"/>
                    </a:lnTo>
                    <a:lnTo>
                      <a:pt x="1385888" y="281156"/>
                    </a:lnTo>
                    <a:lnTo>
                      <a:pt x="1385888" y="285933"/>
                    </a:lnTo>
                    <a:lnTo>
                      <a:pt x="1383501" y="289118"/>
                    </a:lnTo>
                    <a:lnTo>
                      <a:pt x="1379524" y="291507"/>
                    </a:lnTo>
                    <a:lnTo>
                      <a:pt x="1373955" y="293099"/>
                    </a:lnTo>
                    <a:lnTo>
                      <a:pt x="1045399" y="293099"/>
                    </a:lnTo>
                    <a:lnTo>
                      <a:pt x="1039830" y="291507"/>
                    </a:lnTo>
                    <a:lnTo>
                      <a:pt x="1035853" y="289118"/>
                    </a:lnTo>
                    <a:lnTo>
                      <a:pt x="1032671" y="285933"/>
                    </a:lnTo>
                    <a:lnTo>
                      <a:pt x="1031875" y="281156"/>
                    </a:lnTo>
                    <a:lnTo>
                      <a:pt x="1031875" y="53432"/>
                    </a:lnTo>
                    <a:lnTo>
                      <a:pt x="1032671" y="47858"/>
                    </a:lnTo>
                    <a:lnTo>
                      <a:pt x="1035853" y="43877"/>
                    </a:lnTo>
                    <a:lnTo>
                      <a:pt x="1039830" y="40692"/>
                    </a:lnTo>
                    <a:close/>
                    <a:moveTo>
                      <a:pt x="1007800" y="15038"/>
                    </a:moveTo>
                    <a:cubicBezTo>
                      <a:pt x="1002612" y="15038"/>
                      <a:pt x="998406" y="19879"/>
                      <a:pt x="998406" y="25850"/>
                    </a:cubicBezTo>
                    <a:lnTo>
                      <a:pt x="998406" y="336691"/>
                    </a:lnTo>
                    <a:cubicBezTo>
                      <a:pt x="998406" y="342662"/>
                      <a:pt x="1002612" y="347503"/>
                      <a:pt x="1007800" y="347503"/>
                    </a:cubicBezTo>
                    <a:lnTo>
                      <a:pt x="1409021" y="347503"/>
                    </a:lnTo>
                    <a:cubicBezTo>
                      <a:pt x="1414210" y="347503"/>
                      <a:pt x="1418416" y="342662"/>
                      <a:pt x="1418416" y="336691"/>
                    </a:cubicBezTo>
                    <a:lnTo>
                      <a:pt x="1418416" y="25850"/>
                    </a:lnTo>
                    <a:cubicBezTo>
                      <a:pt x="1418416" y="19879"/>
                      <a:pt x="1414210" y="15038"/>
                      <a:pt x="1409021" y="15038"/>
                    </a:cubicBezTo>
                    <a:close/>
                    <a:moveTo>
                      <a:pt x="1004649" y="0"/>
                    </a:moveTo>
                    <a:lnTo>
                      <a:pt x="1413112" y="0"/>
                    </a:lnTo>
                    <a:cubicBezTo>
                      <a:pt x="1422977" y="0"/>
                      <a:pt x="1430974" y="9203"/>
                      <a:pt x="1430974" y="20557"/>
                    </a:cubicBezTo>
                    <a:lnTo>
                      <a:pt x="1430974" y="342188"/>
                    </a:lnTo>
                    <a:cubicBezTo>
                      <a:pt x="1430974" y="353542"/>
                      <a:pt x="1422977" y="362745"/>
                      <a:pt x="1413112" y="362745"/>
                    </a:cubicBezTo>
                    <a:lnTo>
                      <a:pt x="1004649" y="362745"/>
                    </a:lnTo>
                    <a:cubicBezTo>
                      <a:pt x="994784" y="362745"/>
                      <a:pt x="986787" y="353542"/>
                      <a:pt x="986787" y="342188"/>
                    </a:cubicBezTo>
                    <a:lnTo>
                      <a:pt x="986787" y="20557"/>
                    </a:lnTo>
                    <a:cubicBezTo>
                      <a:pt x="986787" y="9203"/>
                      <a:pt x="994784" y="0"/>
                      <a:pt x="1004649" y="0"/>
                    </a:cubicBezTo>
                    <a:close/>
                  </a:path>
                </a:pathLst>
              </a:custGeom>
              <a:solidFill>
                <a:srgbClr val="F8F8F8"/>
              </a:solidFill>
              <a:ln w="0">
                <a:solidFill>
                  <a:sysClr val="window" lastClr="FFFFFF"/>
                </a:solidFill>
                <a:prstDash val="solid"/>
                <a:round/>
                <a:headEnd/>
                <a:tailEnd/>
              </a:ln>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263" name="Rectangle 2048"/>
              <p:cNvSpPr/>
              <p:nvPr/>
            </p:nvSpPr>
            <p:spPr bwMode="auto">
              <a:xfrm flipV="1">
                <a:off x="849395" y="2733970"/>
                <a:ext cx="163218" cy="281708"/>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grpFill/>
              <a:ln w="9525"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685161" eaLnBrk="1" fontAlgn="base" latinLnBrk="0" hangingPunct="1">
                  <a:lnSpc>
                    <a:spcPct val="100000"/>
                  </a:lnSpc>
                  <a:spcBef>
                    <a:spcPct val="0"/>
                  </a:spcBef>
                  <a:spcAft>
                    <a:spcPct val="0"/>
                  </a:spcAft>
                  <a:buClrTx/>
                  <a:buSzTx/>
                  <a:buFontTx/>
                  <a:buNone/>
                  <a:tabLst/>
                  <a:defRPr/>
                </a:pPr>
                <a:endParaRPr kumimoji="0" lang="en-US" sz="1399" b="0" i="0" u="none" strike="noStrike" kern="0" cap="none" spc="-38"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cxnSp>
          <p:nvCxnSpPr>
            <p:cNvPr id="257" name="Straight Arrow Connector 256"/>
            <p:cNvCxnSpPr/>
            <p:nvPr/>
          </p:nvCxnSpPr>
          <p:spPr>
            <a:xfrm>
              <a:off x="1643520" y="5744220"/>
              <a:ext cx="227346" cy="0"/>
            </a:xfrm>
            <a:prstGeom prst="straightConnector1">
              <a:avLst/>
            </a:prstGeom>
            <a:grpFill/>
            <a:ln w="12700" cap="flat" cmpd="sng" algn="ctr">
              <a:solidFill>
                <a:sysClr val="window" lastClr="FFFFFF"/>
              </a:solidFill>
              <a:prstDash val="solid"/>
              <a:headEnd type="triangle" w="med" len="sm"/>
              <a:tailEnd type="triangle" w="med" len="sm"/>
            </a:ln>
            <a:effectLst/>
          </p:spPr>
        </p:cxnSp>
        <p:cxnSp>
          <p:nvCxnSpPr>
            <p:cNvPr id="258" name="Straight Arrow Connector 257"/>
            <p:cNvCxnSpPr/>
            <p:nvPr/>
          </p:nvCxnSpPr>
          <p:spPr>
            <a:xfrm rot="5400000" flipH="1" flipV="1">
              <a:off x="908195" y="5985953"/>
              <a:ext cx="273915" cy="0"/>
            </a:xfrm>
            <a:prstGeom prst="straightConnector1">
              <a:avLst/>
            </a:prstGeom>
            <a:grpFill/>
            <a:ln w="12700" cap="flat" cmpd="sng" algn="ctr">
              <a:solidFill>
                <a:sysClr val="window" lastClr="FFFFFF"/>
              </a:solidFill>
              <a:prstDash val="solid"/>
              <a:headEnd type="triangle" w="med" len="sm"/>
              <a:tailEnd type="triangle" w="med" len="sm"/>
            </a:ln>
            <a:effectLst/>
          </p:spPr>
        </p:cxnSp>
        <p:cxnSp>
          <p:nvCxnSpPr>
            <p:cNvPr id="259" name="Straight Arrow Connector 258"/>
            <p:cNvCxnSpPr/>
            <p:nvPr/>
          </p:nvCxnSpPr>
          <p:spPr>
            <a:xfrm rot="5400000" flipH="1" flipV="1">
              <a:off x="1176526" y="5985953"/>
              <a:ext cx="273915" cy="0"/>
            </a:xfrm>
            <a:prstGeom prst="straightConnector1">
              <a:avLst/>
            </a:prstGeom>
            <a:grpFill/>
            <a:ln w="12700" cap="flat" cmpd="sng" algn="ctr">
              <a:solidFill>
                <a:sysClr val="window" lastClr="FFFFFF"/>
              </a:solidFill>
              <a:prstDash val="solid"/>
              <a:headEnd type="triangle" w="med" len="sm"/>
              <a:tailEnd type="triangle" w="med" len="sm"/>
            </a:ln>
            <a:effectLst/>
          </p:spPr>
        </p:cxnSp>
        <p:cxnSp>
          <p:nvCxnSpPr>
            <p:cNvPr id="260" name="Straight Arrow Connector 259"/>
            <p:cNvCxnSpPr/>
            <p:nvPr/>
          </p:nvCxnSpPr>
          <p:spPr>
            <a:xfrm rot="5400000" flipH="1" flipV="1">
              <a:off x="1430532" y="5985953"/>
              <a:ext cx="273915" cy="0"/>
            </a:xfrm>
            <a:prstGeom prst="straightConnector1">
              <a:avLst/>
            </a:prstGeom>
            <a:grpFill/>
            <a:ln w="12700" cap="flat" cmpd="sng" algn="ctr">
              <a:solidFill>
                <a:sysClr val="window" lastClr="FFFFFF"/>
              </a:solidFill>
              <a:prstDash val="solid"/>
              <a:headEnd type="triangle" w="med" len="sm"/>
              <a:tailEnd type="triangle" w="med" len="sm"/>
            </a:ln>
            <a:effectLst/>
          </p:spPr>
        </p:cxnSp>
      </p:grpSp>
      <p:grpSp>
        <p:nvGrpSpPr>
          <p:cNvPr id="266" name="Cloud and infrastructure"/>
          <p:cNvGrpSpPr/>
          <p:nvPr/>
        </p:nvGrpSpPr>
        <p:grpSpPr>
          <a:xfrm>
            <a:off x="3840278" y="2632431"/>
            <a:ext cx="1702723" cy="1912615"/>
            <a:chOff x="3479987" y="4877996"/>
            <a:chExt cx="1703207" cy="1913158"/>
          </a:xfrm>
        </p:grpSpPr>
        <p:grpSp>
          <p:nvGrpSpPr>
            <p:cNvPr id="267" name="Group 266"/>
            <p:cNvGrpSpPr/>
            <p:nvPr/>
          </p:nvGrpSpPr>
          <p:grpSpPr>
            <a:xfrm>
              <a:off x="3479987" y="4877996"/>
              <a:ext cx="1703207" cy="1913158"/>
              <a:chOff x="3598520" y="2423485"/>
              <a:chExt cx="1703207" cy="1913158"/>
            </a:xfrm>
          </p:grpSpPr>
          <p:sp>
            <p:nvSpPr>
              <p:cNvPr id="271" name="Oval 270"/>
              <p:cNvSpPr>
                <a:spLocks noChangeAspect="1"/>
              </p:cNvSpPr>
              <p:nvPr/>
            </p:nvSpPr>
            <p:spPr>
              <a:xfrm>
                <a:off x="3598520" y="2522401"/>
                <a:ext cx="1703207" cy="1703207"/>
              </a:xfrm>
              <a:prstGeom prst="ellipse">
                <a:avLst/>
              </a:prstGeom>
              <a:solidFill>
                <a:srgbClr val="DC3C00"/>
              </a:solidFill>
              <a:ln w="9525" cap="flat" cmpd="sng" algn="ctr">
                <a:solidFill>
                  <a:sysClr val="window" lastClr="FFFFFF"/>
                </a:solidFill>
                <a:prstDash val="solid"/>
              </a:ln>
              <a:effectLst/>
            </p:spPr>
            <p:txBody>
              <a:bodyPr rot="0" spcFirstLastPara="0" vertOverflow="overflow" horzOverflow="overflow" vert="horz" wrap="square" lIns="89616" tIns="44809" rIns="89616" bIns="44809" numCol="1" spcCol="0" rtlCol="0" fromWordArt="0" anchor="ctr" anchorCtr="0" forceAA="0" compatLnSpc="1">
                <a:prstTxWarp prst="textNoShape">
                  <a:avLst/>
                </a:prstTxWarp>
                <a:noAutofit/>
              </a:bodyP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272" name="Group 271"/>
              <p:cNvGrpSpPr/>
              <p:nvPr/>
            </p:nvGrpSpPr>
            <p:grpSpPr>
              <a:xfrm>
                <a:off x="4373216" y="2423485"/>
                <a:ext cx="228392" cy="1913158"/>
                <a:chOff x="4373216" y="2423485"/>
                <a:chExt cx="228392" cy="1913158"/>
              </a:xfrm>
            </p:grpSpPr>
            <p:sp>
              <p:nvSpPr>
                <p:cNvPr id="273" name="Isosceles Triangle 272"/>
                <p:cNvSpPr/>
                <p:nvPr/>
              </p:nvSpPr>
              <p:spPr>
                <a:xfrm rot="5400000">
                  <a:off x="4399844" y="2445584"/>
                  <a:ext cx="223863" cy="179665"/>
                </a:xfrm>
                <a:prstGeom prst="triangle">
                  <a:avLst/>
                </a:prstGeom>
                <a:solidFill>
                  <a:sysClr val="window" lastClr="FFFFFF"/>
                </a:solidFill>
                <a:ln w="9525" cap="flat" cmpd="sng" algn="ctr">
                  <a:solidFill>
                    <a:sysClr val="window" lastClr="FFFFFF"/>
                  </a:solid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274" name="Isosceles Triangle 273"/>
                <p:cNvSpPr/>
                <p:nvPr/>
              </p:nvSpPr>
              <p:spPr>
                <a:xfrm rot="16200000" flipH="1">
                  <a:off x="4351117" y="4134879"/>
                  <a:ext cx="223863" cy="179665"/>
                </a:xfrm>
                <a:prstGeom prst="triangle">
                  <a:avLst/>
                </a:prstGeom>
                <a:solidFill>
                  <a:sysClr val="window" lastClr="FFFFFF"/>
                </a:solidFill>
                <a:ln w="9525" cap="flat" cmpd="sng" algn="ctr">
                  <a:solidFill>
                    <a:sysClr val="window" lastClr="FFFFFF"/>
                  </a:solid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grpSp>
        </p:grpSp>
        <p:grpSp>
          <p:nvGrpSpPr>
            <p:cNvPr id="268" name="Group 267"/>
            <p:cNvGrpSpPr/>
            <p:nvPr/>
          </p:nvGrpSpPr>
          <p:grpSpPr>
            <a:xfrm>
              <a:off x="3665487" y="5387391"/>
              <a:ext cx="1332206" cy="894368"/>
              <a:chOff x="3508183" y="3121489"/>
              <a:chExt cx="2012684" cy="1351202"/>
            </a:xfrm>
          </p:grpSpPr>
          <p:sp>
            <p:nvSpPr>
              <p:cNvPr id="269" name="Oval 209"/>
              <p:cNvSpPr>
                <a:spLocks noChangeAspect="1"/>
              </p:cNvSpPr>
              <p:nvPr/>
            </p:nvSpPr>
            <p:spPr bwMode="auto">
              <a:xfrm>
                <a:off x="3743728" y="3121489"/>
                <a:ext cx="1541595" cy="851451"/>
              </a:xfrm>
              <a:custGeom>
                <a:avLst/>
                <a:gdLst/>
                <a:ahLst/>
                <a:cxnLst/>
                <a:rect l="l" t="t" r="r" b="b"/>
                <a:pathLst>
                  <a:path w="3499493" h="2054868">
                    <a:moveTo>
                      <a:pt x="1951464" y="0"/>
                    </a:moveTo>
                    <a:cubicBezTo>
                      <a:pt x="2462838" y="0"/>
                      <a:pt x="2877388" y="395874"/>
                      <a:pt x="2877388" y="884210"/>
                    </a:cubicBezTo>
                    <a:cubicBezTo>
                      <a:pt x="2877388" y="918469"/>
                      <a:pt x="2875348" y="952273"/>
                      <a:pt x="2870875" y="985457"/>
                    </a:cubicBezTo>
                    <a:cubicBezTo>
                      <a:pt x="2899773" y="978985"/>
                      <a:pt x="2929730" y="976444"/>
                      <a:pt x="2960281" y="976444"/>
                    </a:cubicBezTo>
                    <a:cubicBezTo>
                      <a:pt x="3258080" y="976444"/>
                      <a:pt x="3499493" y="1217857"/>
                      <a:pt x="3499493" y="1515656"/>
                    </a:cubicBezTo>
                    <a:cubicBezTo>
                      <a:pt x="3499493" y="1813455"/>
                      <a:pt x="3258080" y="2054868"/>
                      <a:pt x="2960281" y="2054868"/>
                    </a:cubicBezTo>
                    <a:lnTo>
                      <a:pt x="2928952" y="2052151"/>
                    </a:lnTo>
                    <a:lnTo>
                      <a:pt x="509786" y="2052151"/>
                    </a:lnTo>
                    <a:cubicBezTo>
                      <a:pt x="494036" y="2052151"/>
                      <a:pt x="479849" y="2045457"/>
                      <a:pt x="470177" y="2034517"/>
                    </a:cubicBezTo>
                    <a:cubicBezTo>
                      <a:pt x="204777" y="1999829"/>
                      <a:pt x="0" y="1750739"/>
                      <a:pt x="0" y="1449039"/>
                    </a:cubicBezTo>
                    <a:cubicBezTo>
                      <a:pt x="0" y="1152224"/>
                      <a:pt x="198199" y="906330"/>
                      <a:pt x="457331" y="864986"/>
                    </a:cubicBezTo>
                    <a:cubicBezTo>
                      <a:pt x="465918" y="656655"/>
                      <a:pt x="637955" y="490895"/>
                      <a:pt x="848708" y="490895"/>
                    </a:cubicBezTo>
                    <a:cubicBezTo>
                      <a:pt x="938214" y="490895"/>
                      <a:pt x="1020736" y="520793"/>
                      <a:pt x="1085920" y="572346"/>
                    </a:cubicBezTo>
                    <a:cubicBezTo>
                      <a:pt x="1217075" y="237711"/>
                      <a:pt x="1555199" y="0"/>
                      <a:pt x="1951464" y="0"/>
                    </a:cubicBezTo>
                    <a:close/>
                  </a:path>
                </a:pathLst>
              </a:custGeom>
              <a:solidFill>
                <a:sysClr val="window" lastClr="FFFFFF"/>
              </a:solidFill>
              <a:ln w="9525"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93234" tIns="411362" rIns="46616" bIns="93234" numCol="1" spcCol="0" rtlCol="0" fromWordArt="0" anchor="ctr" anchorCtr="0" forceAA="0" compatLnSpc="1">
                <a:prstTxWarp prst="textNoShape">
                  <a:avLst/>
                </a:prstTxWarp>
                <a:noAutofit/>
              </a:bodyPr>
              <a:lstStyle/>
              <a:p>
                <a:pPr marL="0" marR="0" lvl="0" indent="0" algn="ctr" defTabSz="685384" eaLnBrk="1" fontAlgn="auto" latinLnBrk="0" hangingPunct="1">
                  <a:lnSpc>
                    <a:spcPct val="100000"/>
                  </a:lnSpc>
                  <a:spcBef>
                    <a:spcPts val="0"/>
                  </a:spcBef>
                  <a:spcAft>
                    <a:spcPts val="0"/>
                  </a:spcAft>
                  <a:buClrTx/>
                  <a:buSzTx/>
                  <a:buFontTx/>
                  <a:buNone/>
                  <a:tabLst/>
                  <a:defRPr/>
                </a:pPr>
                <a:endParaRPr kumimoji="0" lang="en-US" sz="1099" b="1" i="0" u="none" strike="noStrike" kern="0" cap="none" spc="0" normalizeH="0" baseline="0" noProof="0" dirty="0" smtClean="0">
                  <a:ln>
                    <a:noFill/>
                  </a:ln>
                  <a:solidFill>
                    <a:srgbClr val="DC3C00"/>
                  </a:solidFill>
                  <a:effectLst/>
                  <a:uLnTx/>
                  <a:uFillTx/>
                  <a:latin typeface="Segoe UI"/>
                  <a:ea typeface="Calibri" panose="020F0502020204030204" pitchFamily="34" charset="0"/>
                  <a:cs typeface="+mn-cs"/>
                </a:endParaRPr>
              </a:p>
            </p:txBody>
          </p:sp>
          <p:pic>
            <p:nvPicPr>
              <p:cNvPr id="270" name="Picture 2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183" y="4009692"/>
                <a:ext cx="2012684" cy="462999"/>
              </a:xfrm>
              <a:prstGeom prst="rect">
                <a:avLst/>
              </a:prstGeom>
              <a:ln>
                <a:noFill/>
              </a:ln>
            </p:spPr>
          </p:pic>
        </p:grpSp>
      </p:grpSp>
      <p:grpSp>
        <p:nvGrpSpPr>
          <p:cNvPr id="275" name="Drive Insights"/>
          <p:cNvGrpSpPr/>
          <p:nvPr/>
        </p:nvGrpSpPr>
        <p:grpSpPr>
          <a:xfrm>
            <a:off x="9265793" y="2632431"/>
            <a:ext cx="1702723" cy="1912615"/>
            <a:chOff x="8907043" y="4826684"/>
            <a:chExt cx="1703207" cy="1913158"/>
          </a:xfrm>
        </p:grpSpPr>
        <p:grpSp>
          <p:nvGrpSpPr>
            <p:cNvPr id="276" name="Group 275"/>
            <p:cNvGrpSpPr/>
            <p:nvPr/>
          </p:nvGrpSpPr>
          <p:grpSpPr>
            <a:xfrm>
              <a:off x="8907043" y="4826684"/>
              <a:ext cx="1703207" cy="1913158"/>
              <a:chOff x="9025576" y="2423485"/>
              <a:chExt cx="1703207" cy="1913158"/>
            </a:xfrm>
          </p:grpSpPr>
          <p:sp>
            <p:nvSpPr>
              <p:cNvPr id="298" name="Oval 297"/>
              <p:cNvSpPr>
                <a:spLocks noChangeAspect="1"/>
              </p:cNvSpPr>
              <p:nvPr/>
            </p:nvSpPr>
            <p:spPr>
              <a:xfrm>
                <a:off x="9025576" y="2522401"/>
                <a:ext cx="1703207" cy="1703207"/>
              </a:xfrm>
              <a:prstGeom prst="ellipse">
                <a:avLst/>
              </a:prstGeom>
              <a:solidFill>
                <a:srgbClr val="68217A"/>
              </a:solidFill>
              <a:ln w="9525" cap="flat" cmpd="sng" algn="ctr">
                <a:solidFill>
                  <a:sysClr val="window" lastClr="FFFFFF"/>
                </a:solidFill>
                <a:prstDash val="solid"/>
              </a:ln>
              <a:effectLst/>
            </p:spPr>
            <p:txBody>
              <a:bodyPr rot="0" spcFirstLastPara="0" vertOverflow="overflow" horzOverflow="overflow" vert="horz" wrap="square" lIns="89616" tIns="44809" rIns="89616" bIns="44809" numCol="1" spcCol="0" rtlCol="0" fromWordArt="0" anchor="ctr" anchorCtr="0" forceAA="0" compatLnSpc="1">
                <a:prstTxWarp prst="textNoShape">
                  <a:avLst/>
                </a:prstTxWarp>
                <a:noAutofit/>
              </a:bodyP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299" name="Group 298"/>
              <p:cNvGrpSpPr/>
              <p:nvPr/>
            </p:nvGrpSpPr>
            <p:grpSpPr>
              <a:xfrm>
                <a:off x="9777788" y="2423485"/>
                <a:ext cx="228392" cy="1913158"/>
                <a:chOff x="9777788" y="2423485"/>
                <a:chExt cx="228392" cy="1913158"/>
              </a:xfrm>
            </p:grpSpPr>
            <p:sp>
              <p:nvSpPr>
                <p:cNvPr id="300" name="Isosceles Triangle 299"/>
                <p:cNvSpPr/>
                <p:nvPr/>
              </p:nvSpPr>
              <p:spPr>
                <a:xfrm rot="5400000">
                  <a:off x="9804416" y="2445584"/>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301" name="Isosceles Triangle 300"/>
                <p:cNvSpPr/>
                <p:nvPr/>
              </p:nvSpPr>
              <p:spPr>
                <a:xfrm rot="16200000" flipH="1">
                  <a:off x="9755689" y="4134879"/>
                  <a:ext cx="223863" cy="179665"/>
                </a:xfrm>
                <a:prstGeom prst="triangle">
                  <a:avLst/>
                </a:prstGeom>
                <a:solidFill>
                  <a:sysClr val="window" lastClr="FFFFFF"/>
                </a:solid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grpSp>
        </p:grpSp>
        <p:sp>
          <p:nvSpPr>
            <p:cNvPr id="277" name="TextBox 276"/>
            <p:cNvSpPr txBox="1"/>
            <p:nvPr/>
          </p:nvSpPr>
          <p:spPr>
            <a:xfrm>
              <a:off x="9591201" y="6210336"/>
              <a:ext cx="385951" cy="188265"/>
            </a:xfrm>
            <a:prstGeom prst="rect">
              <a:avLst/>
            </a:prstGeom>
            <a:noFill/>
          </p:spPr>
          <p:txBody>
            <a:bodyPr wrap="none" lIns="0" tIns="0" rIns="0" bIns="0" rtlCol="0">
              <a:spAutoFit/>
            </a:bodyPr>
            <a:lstStyle/>
            <a:p>
              <a:pPr marL="0" marR="0" lvl="0" indent="0" algn="ctr" defTabSz="932234"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dirty="0" smtClean="0">
                  <a:ln>
                    <a:noFill/>
                  </a:ln>
                  <a:solidFill>
                    <a:prstClr val="white"/>
                  </a:solidFill>
                  <a:effectLst/>
                  <a:uLnTx/>
                  <a:uFillTx/>
                </a:rPr>
                <a:t>Value</a:t>
              </a:r>
            </a:p>
          </p:txBody>
        </p:sp>
        <p:sp>
          <p:nvSpPr>
            <p:cNvPr id="278" name="Rounded Rectangle 22"/>
            <p:cNvSpPr>
              <a:spLocks noChangeAspect="1"/>
            </p:cNvSpPr>
            <p:nvPr/>
          </p:nvSpPr>
          <p:spPr bwMode="auto">
            <a:xfrm rot="3757204">
              <a:off x="9564671" y="5620605"/>
              <a:ext cx="389342" cy="278774"/>
            </a:xfrm>
            <a:custGeom>
              <a:avLst/>
              <a:gdLst/>
              <a:ahLst/>
              <a:cxnLst/>
              <a:rect l="l" t="t" r="r" b="b"/>
              <a:pathLst>
                <a:path w="3129433" h="2240729">
                  <a:moveTo>
                    <a:pt x="952385" y="1283728"/>
                  </a:moveTo>
                  <a:lnTo>
                    <a:pt x="1227728" y="752082"/>
                  </a:lnTo>
                  <a:cubicBezTo>
                    <a:pt x="1288755" y="634248"/>
                    <a:pt x="1426314" y="584345"/>
                    <a:pt x="1534976" y="640621"/>
                  </a:cubicBezTo>
                  <a:lnTo>
                    <a:pt x="1619071" y="684175"/>
                  </a:lnTo>
                  <a:lnTo>
                    <a:pt x="1935392" y="847999"/>
                  </a:lnTo>
                  <a:lnTo>
                    <a:pt x="2214951" y="984453"/>
                  </a:lnTo>
                  <a:cubicBezTo>
                    <a:pt x="2247148" y="1001128"/>
                    <a:pt x="2236103" y="1050942"/>
                    <a:pt x="2225451" y="1074235"/>
                  </a:cubicBezTo>
                  <a:cubicBezTo>
                    <a:pt x="2214799" y="1097527"/>
                    <a:pt x="2183237" y="1140884"/>
                    <a:pt x="2151040" y="1124208"/>
                  </a:cubicBezTo>
                  <a:cubicBezTo>
                    <a:pt x="2012414" y="1052571"/>
                    <a:pt x="1873787" y="980933"/>
                    <a:pt x="1735161" y="909296"/>
                  </a:cubicBezTo>
                  <a:cubicBezTo>
                    <a:pt x="1712622" y="897623"/>
                    <a:pt x="1684090" y="907975"/>
                    <a:pt x="1671432" y="932416"/>
                  </a:cubicBezTo>
                  <a:cubicBezTo>
                    <a:pt x="1658773" y="956858"/>
                    <a:pt x="1666782" y="986134"/>
                    <a:pt x="1689321" y="997807"/>
                  </a:cubicBezTo>
                  <a:cubicBezTo>
                    <a:pt x="2151317" y="1236747"/>
                    <a:pt x="3028245" y="1689672"/>
                    <a:pt x="3075310" y="1714626"/>
                  </a:cubicBezTo>
                  <a:cubicBezTo>
                    <a:pt x="3122376" y="1739581"/>
                    <a:pt x="3145771" y="1809079"/>
                    <a:pt x="3116574" y="1865454"/>
                  </a:cubicBezTo>
                  <a:lnTo>
                    <a:pt x="3116573" y="1865452"/>
                  </a:lnTo>
                  <a:cubicBezTo>
                    <a:pt x="3087376" y="1921828"/>
                    <a:pt x="3021565" y="1945703"/>
                    <a:pt x="2969578" y="1918778"/>
                  </a:cubicBezTo>
                  <a:lnTo>
                    <a:pt x="2182992" y="1515423"/>
                  </a:lnTo>
                  <a:cubicBezTo>
                    <a:pt x="2168013" y="1507666"/>
                    <a:pt x="2149052" y="1514544"/>
                    <a:pt x="2140640" y="1530787"/>
                  </a:cubicBezTo>
                  <a:lnTo>
                    <a:pt x="2115139" y="1580025"/>
                  </a:lnTo>
                  <a:cubicBezTo>
                    <a:pt x="2106727" y="1596268"/>
                    <a:pt x="2112050" y="1615723"/>
                    <a:pt x="2127029" y="1623481"/>
                  </a:cubicBezTo>
                  <a:lnTo>
                    <a:pt x="2154148" y="1637526"/>
                  </a:lnTo>
                  <a:lnTo>
                    <a:pt x="2914302" y="2025508"/>
                  </a:lnTo>
                  <a:cubicBezTo>
                    <a:pt x="2966289" y="2052432"/>
                    <a:pt x="2984764" y="2119960"/>
                    <a:pt x="2955567" y="2176334"/>
                  </a:cubicBezTo>
                  <a:lnTo>
                    <a:pt x="2955566" y="2176334"/>
                  </a:lnTo>
                  <a:cubicBezTo>
                    <a:pt x="2926369" y="2232710"/>
                    <a:pt x="2860558" y="2256584"/>
                    <a:pt x="2808571" y="2229659"/>
                  </a:cubicBezTo>
                  <a:lnTo>
                    <a:pt x="1428639" y="1515421"/>
                  </a:lnTo>
                  <a:cubicBezTo>
                    <a:pt x="1402881" y="1502081"/>
                    <a:pt x="1370272" y="1513910"/>
                    <a:pt x="1355805" y="1541843"/>
                  </a:cubicBezTo>
                  <a:cubicBezTo>
                    <a:pt x="1341339" y="1569776"/>
                    <a:pt x="1350492" y="1603235"/>
                    <a:pt x="1376250" y="1616575"/>
                  </a:cubicBezTo>
                  <a:cubicBezTo>
                    <a:pt x="1585635" y="1723986"/>
                    <a:pt x="1583024" y="1717435"/>
                    <a:pt x="1792411" y="1824845"/>
                  </a:cubicBezTo>
                  <a:cubicBezTo>
                    <a:pt x="1824608" y="1841520"/>
                    <a:pt x="1813866" y="1888022"/>
                    <a:pt x="1801272" y="1909615"/>
                  </a:cubicBezTo>
                  <a:cubicBezTo>
                    <a:pt x="1788677" y="1931207"/>
                    <a:pt x="1749041" y="1971076"/>
                    <a:pt x="1716843" y="1954400"/>
                  </a:cubicBezTo>
                  <a:lnTo>
                    <a:pt x="1439050" y="1806362"/>
                  </a:lnTo>
                  <a:lnTo>
                    <a:pt x="1122729" y="1642538"/>
                  </a:lnTo>
                  <a:lnTo>
                    <a:pt x="1038634" y="1598985"/>
                  </a:lnTo>
                  <a:cubicBezTo>
                    <a:pt x="929972" y="1542708"/>
                    <a:pt x="891357" y="1401564"/>
                    <a:pt x="952385" y="1283728"/>
                  </a:cubicBezTo>
                  <a:close/>
                  <a:moveTo>
                    <a:pt x="985124" y="501886"/>
                  </a:moveTo>
                  <a:lnTo>
                    <a:pt x="1114525" y="252033"/>
                  </a:lnTo>
                  <a:cubicBezTo>
                    <a:pt x="1129826" y="222489"/>
                    <a:pt x="1166181" y="210942"/>
                    <a:pt x="1195725" y="226243"/>
                  </a:cubicBezTo>
                  <a:cubicBezTo>
                    <a:pt x="1225268" y="241544"/>
                    <a:pt x="1236815" y="277899"/>
                    <a:pt x="1221514" y="307443"/>
                  </a:cubicBezTo>
                  <a:lnTo>
                    <a:pt x="1092113" y="557296"/>
                  </a:lnTo>
                  <a:cubicBezTo>
                    <a:pt x="1076812" y="586840"/>
                    <a:pt x="1040457" y="598386"/>
                    <a:pt x="1010914" y="583086"/>
                  </a:cubicBezTo>
                  <a:cubicBezTo>
                    <a:pt x="981370" y="567785"/>
                    <a:pt x="969823" y="531430"/>
                    <a:pt x="985124" y="501886"/>
                  </a:cubicBezTo>
                  <a:close/>
                  <a:moveTo>
                    <a:pt x="476902" y="1483188"/>
                  </a:moveTo>
                  <a:lnTo>
                    <a:pt x="606302" y="1233335"/>
                  </a:lnTo>
                  <a:cubicBezTo>
                    <a:pt x="621603" y="1203791"/>
                    <a:pt x="657958" y="1192244"/>
                    <a:pt x="687502" y="1207545"/>
                  </a:cubicBezTo>
                  <a:cubicBezTo>
                    <a:pt x="717046" y="1222846"/>
                    <a:pt x="728592" y="1259201"/>
                    <a:pt x="713291" y="1288745"/>
                  </a:cubicBezTo>
                  <a:lnTo>
                    <a:pt x="583890" y="1538598"/>
                  </a:lnTo>
                  <a:cubicBezTo>
                    <a:pt x="568589" y="1568142"/>
                    <a:pt x="532235" y="1579688"/>
                    <a:pt x="502691" y="1564388"/>
                  </a:cubicBezTo>
                  <a:cubicBezTo>
                    <a:pt x="473147" y="1549087"/>
                    <a:pt x="461601" y="1512732"/>
                    <a:pt x="476902" y="1483188"/>
                  </a:cubicBezTo>
                  <a:close/>
                  <a:moveTo>
                    <a:pt x="617163" y="781318"/>
                  </a:moveTo>
                  <a:cubicBezTo>
                    <a:pt x="676328" y="667081"/>
                    <a:pt x="816898" y="622435"/>
                    <a:pt x="931136" y="681599"/>
                  </a:cubicBezTo>
                  <a:cubicBezTo>
                    <a:pt x="1045373" y="740764"/>
                    <a:pt x="1090019" y="881334"/>
                    <a:pt x="1030855" y="995572"/>
                  </a:cubicBezTo>
                  <a:cubicBezTo>
                    <a:pt x="971690" y="1109809"/>
                    <a:pt x="831120" y="1154455"/>
                    <a:pt x="716882" y="1095291"/>
                  </a:cubicBezTo>
                  <a:cubicBezTo>
                    <a:pt x="602644" y="1036126"/>
                    <a:pt x="557999" y="895556"/>
                    <a:pt x="617163" y="781318"/>
                  </a:cubicBezTo>
                  <a:close/>
                  <a:moveTo>
                    <a:pt x="769136" y="36794"/>
                  </a:moveTo>
                  <a:cubicBezTo>
                    <a:pt x="778282" y="15172"/>
                    <a:pt x="799692" y="0"/>
                    <a:pt x="824645" y="0"/>
                  </a:cubicBezTo>
                  <a:cubicBezTo>
                    <a:pt x="857916" y="0"/>
                    <a:pt x="884888" y="26972"/>
                    <a:pt x="884888" y="60243"/>
                  </a:cubicBezTo>
                  <a:lnTo>
                    <a:pt x="884888" y="459418"/>
                  </a:lnTo>
                  <a:cubicBezTo>
                    <a:pt x="884888" y="492689"/>
                    <a:pt x="857916" y="519661"/>
                    <a:pt x="824645" y="519661"/>
                  </a:cubicBezTo>
                  <a:cubicBezTo>
                    <a:pt x="791374" y="519661"/>
                    <a:pt x="764402" y="492689"/>
                    <a:pt x="764402" y="459418"/>
                  </a:cubicBezTo>
                  <a:lnTo>
                    <a:pt x="764402" y="60243"/>
                  </a:lnTo>
                  <a:cubicBezTo>
                    <a:pt x="764402" y="51925"/>
                    <a:pt x="766088" y="44001"/>
                    <a:pt x="769136" y="36794"/>
                  </a:cubicBezTo>
                  <a:close/>
                  <a:moveTo>
                    <a:pt x="93325" y="1340295"/>
                  </a:moveTo>
                  <a:cubicBezTo>
                    <a:pt x="97408" y="1333619"/>
                    <a:pt x="102867" y="1327633"/>
                    <a:pt x="109628" y="1322788"/>
                  </a:cubicBezTo>
                  <a:lnTo>
                    <a:pt x="434093" y="1090273"/>
                  </a:lnTo>
                  <a:cubicBezTo>
                    <a:pt x="461138" y="1070893"/>
                    <a:pt x="498772" y="1077106"/>
                    <a:pt x="518152" y="1104150"/>
                  </a:cubicBezTo>
                  <a:cubicBezTo>
                    <a:pt x="537532" y="1131194"/>
                    <a:pt x="531319" y="1168829"/>
                    <a:pt x="504275" y="1188209"/>
                  </a:cubicBezTo>
                  <a:lnTo>
                    <a:pt x="179810" y="1420724"/>
                  </a:lnTo>
                  <a:cubicBezTo>
                    <a:pt x="152766" y="1440104"/>
                    <a:pt x="115131" y="1433890"/>
                    <a:pt x="95751" y="1406846"/>
                  </a:cubicBezTo>
                  <a:cubicBezTo>
                    <a:pt x="81216" y="1386564"/>
                    <a:pt x="81077" y="1360323"/>
                    <a:pt x="93325" y="1340295"/>
                  </a:cubicBezTo>
                  <a:close/>
                  <a:moveTo>
                    <a:pt x="113284" y="938759"/>
                  </a:moveTo>
                  <a:cubicBezTo>
                    <a:pt x="120249" y="916339"/>
                    <a:pt x="140056" y="899127"/>
                    <a:pt x="164887" y="896662"/>
                  </a:cubicBezTo>
                  <a:lnTo>
                    <a:pt x="371781" y="876126"/>
                  </a:lnTo>
                  <a:cubicBezTo>
                    <a:pt x="404889" y="872840"/>
                    <a:pt x="434394" y="897016"/>
                    <a:pt x="437680" y="930124"/>
                  </a:cubicBezTo>
                  <a:cubicBezTo>
                    <a:pt x="440966" y="963232"/>
                    <a:pt x="416790" y="992736"/>
                    <a:pt x="383682" y="996023"/>
                  </a:cubicBezTo>
                  <a:lnTo>
                    <a:pt x="176788" y="1016559"/>
                  </a:lnTo>
                  <a:cubicBezTo>
                    <a:pt x="143680" y="1019845"/>
                    <a:pt x="114175" y="995669"/>
                    <a:pt x="110889" y="962561"/>
                  </a:cubicBezTo>
                  <a:cubicBezTo>
                    <a:pt x="110067" y="954284"/>
                    <a:pt x="110962" y="946232"/>
                    <a:pt x="113284" y="938759"/>
                  </a:cubicBezTo>
                  <a:close/>
                  <a:moveTo>
                    <a:pt x="450244" y="282090"/>
                  </a:moveTo>
                  <a:cubicBezTo>
                    <a:pt x="454973" y="275855"/>
                    <a:pt x="461002" y="270444"/>
                    <a:pt x="468213" y="266298"/>
                  </a:cubicBezTo>
                  <a:cubicBezTo>
                    <a:pt x="497057" y="249715"/>
                    <a:pt x="533883" y="259655"/>
                    <a:pt x="550466" y="288498"/>
                  </a:cubicBezTo>
                  <a:lnTo>
                    <a:pt x="654093" y="468744"/>
                  </a:lnTo>
                  <a:cubicBezTo>
                    <a:pt x="670676" y="497588"/>
                    <a:pt x="660736" y="534414"/>
                    <a:pt x="631893" y="550997"/>
                  </a:cubicBezTo>
                  <a:cubicBezTo>
                    <a:pt x="603049" y="567580"/>
                    <a:pt x="566222" y="557641"/>
                    <a:pt x="549639" y="528797"/>
                  </a:cubicBezTo>
                  <a:lnTo>
                    <a:pt x="446013" y="348551"/>
                  </a:lnTo>
                  <a:cubicBezTo>
                    <a:pt x="433575" y="326918"/>
                    <a:pt x="436057" y="300795"/>
                    <a:pt x="450244" y="282090"/>
                  </a:cubicBezTo>
                  <a:close/>
                  <a:moveTo>
                    <a:pt x="7414" y="463630"/>
                  </a:moveTo>
                  <a:cubicBezTo>
                    <a:pt x="24195" y="431229"/>
                    <a:pt x="64065" y="418566"/>
                    <a:pt x="96465" y="435347"/>
                  </a:cubicBezTo>
                  <a:lnTo>
                    <a:pt x="482656" y="635357"/>
                  </a:lnTo>
                  <a:cubicBezTo>
                    <a:pt x="515057" y="652138"/>
                    <a:pt x="527719" y="692008"/>
                    <a:pt x="510939" y="724408"/>
                  </a:cubicBezTo>
                  <a:cubicBezTo>
                    <a:pt x="494158" y="756809"/>
                    <a:pt x="454289" y="769472"/>
                    <a:pt x="421888" y="752691"/>
                  </a:cubicBezTo>
                  <a:lnTo>
                    <a:pt x="35697" y="552680"/>
                  </a:lnTo>
                  <a:cubicBezTo>
                    <a:pt x="3297" y="535900"/>
                    <a:pt x="-9366" y="496030"/>
                    <a:pt x="7414" y="463630"/>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93234" tIns="46616" rIns="46616" bIns="93234" numCol="1" spcCol="0" rtlCol="0" fromWordArt="0" anchor="b" anchorCtr="0" forceAA="0" compatLnSpc="1">
              <a:prstTxWarp prst="textNoShape">
                <a:avLst/>
              </a:prstTxWarp>
              <a:noAutofit/>
            </a:bodyPr>
            <a:lstStyle/>
            <a:p>
              <a:pPr marL="0" marR="0" lvl="0" indent="0" algn="ctr" defTabSz="931749" eaLnBrk="1" fontAlgn="base" latinLnBrk="0" hangingPunct="1">
                <a:lnSpc>
                  <a:spcPct val="100000"/>
                </a:lnSpc>
                <a:spcBef>
                  <a:spcPct val="0"/>
                </a:spcBef>
                <a:spcAft>
                  <a:spcPct val="0"/>
                </a:spcAft>
                <a:buClrTx/>
                <a:buSzTx/>
                <a:buFontTx/>
                <a:buNone/>
                <a:tabLst/>
                <a:defRPr/>
              </a:pPr>
              <a:endParaRPr kumimoji="0" lang="en-US" sz="1800" b="0" i="0" u="none" strike="noStrike" kern="0" cap="none" spc="-51"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9" name="Freeform 278"/>
            <p:cNvSpPr/>
            <p:nvPr/>
          </p:nvSpPr>
          <p:spPr bwMode="auto">
            <a:xfrm flipH="1">
              <a:off x="9338322" y="5461825"/>
              <a:ext cx="739070" cy="627534"/>
            </a:xfrm>
            <a:custGeom>
              <a:avLst/>
              <a:gdLst>
                <a:gd name="connsiteX0" fmla="*/ 1485900 w 1485900"/>
                <a:gd name="connsiteY0" fmla="*/ 123825 h 123825"/>
                <a:gd name="connsiteX1" fmla="*/ 1485900 w 1485900"/>
                <a:gd name="connsiteY1" fmla="*/ 123825 h 123825"/>
                <a:gd name="connsiteX2" fmla="*/ 1409700 w 1485900"/>
                <a:gd name="connsiteY2" fmla="*/ 0 h 123825"/>
                <a:gd name="connsiteX3" fmla="*/ 0 w 1485900"/>
                <a:gd name="connsiteY3" fmla="*/ 66675 h 123825"/>
                <a:gd name="connsiteX4" fmla="*/ 1485900 w 1485900"/>
                <a:gd name="connsiteY4" fmla="*/ 123825 h 123825"/>
                <a:gd name="connsiteX0" fmla="*/ 1485900 w 1485900"/>
                <a:gd name="connsiteY0" fmla="*/ 587702 h 587702"/>
                <a:gd name="connsiteX1" fmla="*/ 1485900 w 1485900"/>
                <a:gd name="connsiteY1" fmla="*/ 587702 h 587702"/>
                <a:gd name="connsiteX2" fmla="*/ 1409700 w 1485900"/>
                <a:gd name="connsiteY2" fmla="*/ 463877 h 587702"/>
                <a:gd name="connsiteX3" fmla="*/ 0 w 1485900"/>
                <a:gd name="connsiteY3" fmla="*/ 530552 h 587702"/>
                <a:gd name="connsiteX4" fmla="*/ 1485900 w 1485900"/>
                <a:gd name="connsiteY4" fmla="*/ 587702 h 587702"/>
                <a:gd name="connsiteX0" fmla="*/ 1485900 w 1485900"/>
                <a:gd name="connsiteY0" fmla="*/ 676371 h 676371"/>
                <a:gd name="connsiteX1" fmla="*/ 1485900 w 1485900"/>
                <a:gd name="connsiteY1" fmla="*/ 676371 h 676371"/>
                <a:gd name="connsiteX2" fmla="*/ 1409700 w 1485900"/>
                <a:gd name="connsiteY2" fmla="*/ 552546 h 676371"/>
                <a:gd name="connsiteX3" fmla="*/ 0 w 1485900"/>
                <a:gd name="connsiteY3" fmla="*/ 619221 h 676371"/>
                <a:gd name="connsiteX4" fmla="*/ 1485900 w 1485900"/>
                <a:gd name="connsiteY4" fmla="*/ 676371 h 676371"/>
                <a:gd name="connsiteX0" fmla="*/ 1486488 w 1486488"/>
                <a:gd name="connsiteY0" fmla="*/ 676371 h 1138048"/>
                <a:gd name="connsiteX1" fmla="*/ 1486488 w 1486488"/>
                <a:gd name="connsiteY1" fmla="*/ 676371 h 1138048"/>
                <a:gd name="connsiteX2" fmla="*/ 1410288 w 1486488"/>
                <a:gd name="connsiteY2" fmla="*/ 552546 h 1138048"/>
                <a:gd name="connsiteX3" fmla="*/ 588 w 1486488"/>
                <a:gd name="connsiteY3" fmla="*/ 619221 h 1138048"/>
                <a:gd name="connsiteX4" fmla="*/ 1486488 w 1486488"/>
                <a:gd name="connsiteY4" fmla="*/ 676371 h 1138048"/>
                <a:gd name="connsiteX0" fmla="*/ 1486488 w 1486488"/>
                <a:gd name="connsiteY0" fmla="*/ 676371 h 1138048"/>
                <a:gd name="connsiteX1" fmla="*/ 1486488 w 1486488"/>
                <a:gd name="connsiteY1" fmla="*/ 676371 h 1138048"/>
                <a:gd name="connsiteX2" fmla="*/ 1410288 w 1486488"/>
                <a:gd name="connsiteY2" fmla="*/ 552546 h 1138048"/>
                <a:gd name="connsiteX3" fmla="*/ 588 w 1486488"/>
                <a:gd name="connsiteY3" fmla="*/ 619221 h 1138048"/>
                <a:gd name="connsiteX4" fmla="*/ 1486488 w 1486488"/>
                <a:gd name="connsiteY4" fmla="*/ 676371 h 1138048"/>
                <a:gd name="connsiteX0" fmla="*/ 1449339 w 1487389"/>
                <a:gd name="connsiteY0" fmla="*/ 773015 h 1165578"/>
                <a:gd name="connsiteX1" fmla="*/ 1486510 w 1487389"/>
                <a:gd name="connsiteY1" fmla="*/ 676371 h 1165578"/>
                <a:gd name="connsiteX2" fmla="*/ 1410310 w 1487389"/>
                <a:gd name="connsiteY2" fmla="*/ 552546 h 1165578"/>
                <a:gd name="connsiteX3" fmla="*/ 610 w 1487389"/>
                <a:gd name="connsiteY3" fmla="*/ 619221 h 1165578"/>
                <a:gd name="connsiteX4" fmla="*/ 1449339 w 1487389"/>
                <a:gd name="connsiteY4" fmla="*/ 773015 h 1165578"/>
                <a:gd name="connsiteX0" fmla="*/ 1449339 w 1557432"/>
                <a:gd name="connsiteY0" fmla="*/ 773015 h 1165578"/>
                <a:gd name="connsiteX1" fmla="*/ 1557134 w 1557432"/>
                <a:gd name="connsiteY1" fmla="*/ 687523 h 1165578"/>
                <a:gd name="connsiteX2" fmla="*/ 1410310 w 1557432"/>
                <a:gd name="connsiteY2" fmla="*/ 552546 h 1165578"/>
                <a:gd name="connsiteX3" fmla="*/ 610 w 1557432"/>
                <a:gd name="connsiteY3" fmla="*/ 619221 h 1165578"/>
                <a:gd name="connsiteX4" fmla="*/ 1449339 w 1557432"/>
                <a:gd name="connsiteY4" fmla="*/ 773015 h 1165578"/>
                <a:gd name="connsiteX0" fmla="*/ 1449339 w 1557333"/>
                <a:gd name="connsiteY0" fmla="*/ 757825 h 1150388"/>
                <a:gd name="connsiteX1" fmla="*/ 1557134 w 1557333"/>
                <a:gd name="connsiteY1" fmla="*/ 672333 h 1150388"/>
                <a:gd name="connsiteX2" fmla="*/ 1417744 w 1557333"/>
                <a:gd name="connsiteY2" fmla="*/ 581961 h 1150388"/>
                <a:gd name="connsiteX3" fmla="*/ 610 w 1557333"/>
                <a:gd name="connsiteY3" fmla="*/ 604031 h 1150388"/>
                <a:gd name="connsiteX4" fmla="*/ 1449339 w 1557333"/>
                <a:gd name="connsiteY4" fmla="*/ 757825 h 1150388"/>
                <a:gd name="connsiteX0" fmla="*/ 1449183 w 1557177"/>
                <a:gd name="connsiteY0" fmla="*/ 757825 h 1298749"/>
                <a:gd name="connsiteX1" fmla="*/ 1556978 w 1557177"/>
                <a:gd name="connsiteY1" fmla="*/ 672333 h 1298749"/>
                <a:gd name="connsiteX2" fmla="*/ 1417588 w 1557177"/>
                <a:gd name="connsiteY2" fmla="*/ 581961 h 1298749"/>
                <a:gd name="connsiteX3" fmla="*/ 454 w 1557177"/>
                <a:gd name="connsiteY3" fmla="*/ 604031 h 1298749"/>
                <a:gd name="connsiteX4" fmla="*/ 1449183 w 1557177"/>
                <a:gd name="connsiteY4" fmla="*/ 757825 h 1298749"/>
                <a:gd name="connsiteX0" fmla="*/ 1449183 w 1613159"/>
                <a:gd name="connsiteY0" fmla="*/ 757825 h 1298749"/>
                <a:gd name="connsiteX1" fmla="*/ 1417588 w 1613159"/>
                <a:gd name="connsiteY1" fmla="*/ 581961 h 1298749"/>
                <a:gd name="connsiteX2" fmla="*/ 454 w 1613159"/>
                <a:gd name="connsiteY2" fmla="*/ 604031 h 1298749"/>
                <a:gd name="connsiteX3" fmla="*/ 1449183 w 1613159"/>
                <a:gd name="connsiteY3" fmla="*/ 757825 h 1298749"/>
                <a:gd name="connsiteX0" fmla="*/ 0 w 1417134"/>
                <a:gd name="connsiteY0" fmla="*/ 604031 h 604031"/>
                <a:gd name="connsiteX1" fmla="*/ 1417134 w 1417134"/>
                <a:gd name="connsiteY1" fmla="*/ 581961 h 604031"/>
                <a:gd name="connsiteX2" fmla="*/ 0 w 1417134"/>
                <a:gd name="connsiteY2" fmla="*/ 604031 h 604031"/>
                <a:gd name="connsiteX0" fmla="*/ 0 w 1417134"/>
                <a:gd name="connsiteY0" fmla="*/ 604031 h 1148485"/>
                <a:gd name="connsiteX1" fmla="*/ 1417134 w 1417134"/>
                <a:gd name="connsiteY1" fmla="*/ 581961 h 1148485"/>
                <a:gd name="connsiteX2" fmla="*/ 0 w 1417134"/>
                <a:gd name="connsiteY2" fmla="*/ 604031 h 1148485"/>
                <a:gd name="connsiteX0" fmla="*/ 0 w 1521212"/>
                <a:gd name="connsiteY0" fmla="*/ 569956 h 1143365"/>
                <a:gd name="connsiteX1" fmla="*/ 1521212 w 1521212"/>
                <a:gd name="connsiteY1" fmla="*/ 655681 h 1143365"/>
                <a:gd name="connsiteX2" fmla="*/ 0 w 1521212"/>
                <a:gd name="connsiteY2" fmla="*/ 569956 h 1143365"/>
                <a:gd name="connsiteX0" fmla="*/ 0 w 1521212"/>
                <a:gd name="connsiteY0" fmla="*/ 569956 h 1275199"/>
                <a:gd name="connsiteX1" fmla="*/ 1521212 w 1521212"/>
                <a:gd name="connsiteY1" fmla="*/ 655681 h 1275199"/>
                <a:gd name="connsiteX2" fmla="*/ 0 w 1521212"/>
                <a:gd name="connsiteY2" fmla="*/ 569956 h 1275199"/>
                <a:gd name="connsiteX0" fmla="*/ 0 w 1521212"/>
                <a:gd name="connsiteY0" fmla="*/ 362173 h 1067416"/>
                <a:gd name="connsiteX1" fmla="*/ 1521212 w 1521212"/>
                <a:gd name="connsiteY1" fmla="*/ 447898 h 1067416"/>
                <a:gd name="connsiteX2" fmla="*/ 0 w 1521212"/>
                <a:gd name="connsiteY2" fmla="*/ 362173 h 1067416"/>
                <a:gd name="connsiteX0" fmla="*/ 0 w 1521212"/>
                <a:gd name="connsiteY0" fmla="*/ 362173 h 845578"/>
                <a:gd name="connsiteX1" fmla="*/ 1521212 w 1521212"/>
                <a:gd name="connsiteY1" fmla="*/ 447898 h 845578"/>
                <a:gd name="connsiteX2" fmla="*/ 0 w 1521212"/>
                <a:gd name="connsiteY2" fmla="*/ 362173 h 845578"/>
                <a:gd name="connsiteX0" fmla="*/ 816 w 1621466"/>
                <a:gd name="connsiteY0" fmla="*/ 58211 h 541616"/>
                <a:gd name="connsiteX1" fmla="*/ 1522028 w 1621466"/>
                <a:gd name="connsiteY1" fmla="*/ 143936 h 541616"/>
                <a:gd name="connsiteX2" fmla="*/ 1312711 w 1621466"/>
                <a:gd name="connsiteY2" fmla="*/ 2685 h 541616"/>
                <a:gd name="connsiteX3" fmla="*/ 816 w 1621466"/>
                <a:gd name="connsiteY3" fmla="*/ 58211 h 541616"/>
                <a:gd name="connsiteX0" fmla="*/ 0 w 1620650"/>
                <a:gd name="connsiteY0" fmla="*/ 520931 h 1004336"/>
                <a:gd name="connsiteX1" fmla="*/ 1521212 w 1620650"/>
                <a:gd name="connsiteY1" fmla="*/ 606656 h 1004336"/>
                <a:gd name="connsiteX2" fmla="*/ 1311895 w 1620650"/>
                <a:gd name="connsiteY2" fmla="*/ 465405 h 1004336"/>
                <a:gd name="connsiteX3" fmla="*/ 0 w 1620650"/>
                <a:gd name="connsiteY3" fmla="*/ 520931 h 1004336"/>
                <a:gd name="connsiteX0" fmla="*/ 0 w 1620650"/>
                <a:gd name="connsiteY0" fmla="*/ 572429 h 1055834"/>
                <a:gd name="connsiteX1" fmla="*/ 1521212 w 1620650"/>
                <a:gd name="connsiteY1" fmla="*/ 658154 h 1055834"/>
                <a:gd name="connsiteX2" fmla="*/ 1311895 w 1620650"/>
                <a:gd name="connsiteY2" fmla="*/ 516903 h 1055834"/>
                <a:gd name="connsiteX3" fmla="*/ 0 w 1620650"/>
                <a:gd name="connsiteY3" fmla="*/ 572429 h 1055834"/>
                <a:gd name="connsiteX0" fmla="*/ 0 w 1623387"/>
                <a:gd name="connsiteY0" fmla="*/ 579719 h 1063124"/>
                <a:gd name="connsiteX1" fmla="*/ 1521212 w 1623387"/>
                <a:gd name="connsiteY1" fmla="*/ 665444 h 1063124"/>
                <a:gd name="connsiteX2" fmla="*/ 1323046 w 1623387"/>
                <a:gd name="connsiteY2" fmla="*/ 501891 h 1063124"/>
                <a:gd name="connsiteX3" fmla="*/ 0 w 1623387"/>
                <a:gd name="connsiteY3" fmla="*/ 579719 h 1063124"/>
                <a:gd name="connsiteX0" fmla="*/ 0 w 1592316"/>
                <a:gd name="connsiteY0" fmla="*/ 579719 h 1063124"/>
                <a:gd name="connsiteX1" fmla="*/ 1521212 w 1592316"/>
                <a:gd name="connsiteY1" fmla="*/ 665444 h 1063124"/>
                <a:gd name="connsiteX2" fmla="*/ 1323046 w 1592316"/>
                <a:gd name="connsiteY2" fmla="*/ 501891 h 1063124"/>
                <a:gd name="connsiteX3" fmla="*/ 0 w 1592316"/>
                <a:gd name="connsiteY3" fmla="*/ 579719 h 1063124"/>
                <a:gd name="connsiteX0" fmla="*/ 0 w 1432939"/>
                <a:gd name="connsiteY0" fmla="*/ 579719 h 1143151"/>
                <a:gd name="connsiteX1" fmla="*/ 1316773 w 1432939"/>
                <a:gd name="connsiteY1" fmla="*/ 814127 h 1143151"/>
                <a:gd name="connsiteX2" fmla="*/ 1323046 w 1432939"/>
                <a:gd name="connsiteY2" fmla="*/ 501891 h 1143151"/>
                <a:gd name="connsiteX3" fmla="*/ 0 w 1432939"/>
                <a:gd name="connsiteY3" fmla="*/ 579719 h 1143151"/>
                <a:gd name="connsiteX0" fmla="*/ 0 w 1466944"/>
                <a:gd name="connsiteY0" fmla="*/ 579719 h 1143151"/>
                <a:gd name="connsiteX1" fmla="*/ 1316773 w 1466944"/>
                <a:gd name="connsiteY1" fmla="*/ 814127 h 1143151"/>
                <a:gd name="connsiteX2" fmla="*/ 1430842 w 1466944"/>
                <a:gd name="connsiteY2" fmla="*/ 691462 h 1143151"/>
                <a:gd name="connsiteX3" fmla="*/ 1323046 w 1466944"/>
                <a:gd name="connsiteY3" fmla="*/ 501891 h 1143151"/>
                <a:gd name="connsiteX4" fmla="*/ 0 w 1466944"/>
                <a:gd name="connsiteY4" fmla="*/ 579719 h 1143151"/>
                <a:gd name="connsiteX0" fmla="*/ 0 w 1520200"/>
                <a:gd name="connsiteY0" fmla="*/ 579719 h 1143151"/>
                <a:gd name="connsiteX1" fmla="*/ 1316773 w 1520200"/>
                <a:gd name="connsiteY1" fmla="*/ 814127 h 1143151"/>
                <a:gd name="connsiteX2" fmla="*/ 1516335 w 1520200"/>
                <a:gd name="connsiteY2" fmla="*/ 658008 h 1143151"/>
                <a:gd name="connsiteX3" fmla="*/ 1323046 w 1520200"/>
                <a:gd name="connsiteY3" fmla="*/ 501891 h 1143151"/>
                <a:gd name="connsiteX4" fmla="*/ 0 w 1520200"/>
                <a:gd name="connsiteY4" fmla="*/ 579719 h 1143151"/>
                <a:gd name="connsiteX0" fmla="*/ 0 w 1518253"/>
                <a:gd name="connsiteY0" fmla="*/ 579719 h 1143151"/>
                <a:gd name="connsiteX1" fmla="*/ 1316773 w 1518253"/>
                <a:gd name="connsiteY1" fmla="*/ 814127 h 1143151"/>
                <a:gd name="connsiteX2" fmla="*/ 1516335 w 1518253"/>
                <a:gd name="connsiteY2" fmla="*/ 658008 h 1143151"/>
                <a:gd name="connsiteX3" fmla="*/ 1323046 w 1518253"/>
                <a:gd name="connsiteY3" fmla="*/ 501891 h 1143151"/>
                <a:gd name="connsiteX4" fmla="*/ 0 w 1518253"/>
                <a:gd name="connsiteY4" fmla="*/ 579719 h 1143151"/>
                <a:gd name="connsiteX0" fmla="*/ 0 w 1518253"/>
                <a:gd name="connsiteY0" fmla="*/ 579719 h 1143151"/>
                <a:gd name="connsiteX1" fmla="*/ 1316773 w 1518253"/>
                <a:gd name="connsiteY1" fmla="*/ 814127 h 1143151"/>
                <a:gd name="connsiteX2" fmla="*/ 1516335 w 1518253"/>
                <a:gd name="connsiteY2" fmla="*/ 658008 h 1143151"/>
                <a:gd name="connsiteX3" fmla="*/ 1323046 w 1518253"/>
                <a:gd name="connsiteY3" fmla="*/ 501891 h 1143151"/>
                <a:gd name="connsiteX4" fmla="*/ 0 w 1518253"/>
                <a:gd name="connsiteY4" fmla="*/ 579719 h 1143151"/>
                <a:gd name="connsiteX0" fmla="*/ 0 w 1516335"/>
                <a:gd name="connsiteY0" fmla="*/ 579719 h 1143151"/>
                <a:gd name="connsiteX1" fmla="*/ 1316773 w 1516335"/>
                <a:gd name="connsiteY1" fmla="*/ 814127 h 1143151"/>
                <a:gd name="connsiteX2" fmla="*/ 1516335 w 1516335"/>
                <a:gd name="connsiteY2" fmla="*/ 658008 h 1143151"/>
                <a:gd name="connsiteX3" fmla="*/ 1323046 w 1516335"/>
                <a:gd name="connsiteY3" fmla="*/ 501891 h 1143151"/>
                <a:gd name="connsiteX4" fmla="*/ 0 w 1516335"/>
                <a:gd name="connsiteY4" fmla="*/ 579719 h 1143151"/>
                <a:gd name="connsiteX0" fmla="*/ 0 w 1516335"/>
                <a:gd name="connsiteY0" fmla="*/ 423580 h 987012"/>
                <a:gd name="connsiteX1" fmla="*/ 1316773 w 1516335"/>
                <a:gd name="connsiteY1" fmla="*/ 657988 h 987012"/>
                <a:gd name="connsiteX2" fmla="*/ 1516335 w 1516335"/>
                <a:gd name="connsiteY2" fmla="*/ 501869 h 987012"/>
                <a:gd name="connsiteX3" fmla="*/ 1323046 w 1516335"/>
                <a:gd name="connsiteY3" fmla="*/ 345752 h 987012"/>
                <a:gd name="connsiteX4" fmla="*/ 0 w 1516335"/>
                <a:gd name="connsiteY4" fmla="*/ 423580 h 987012"/>
                <a:gd name="connsiteX0" fmla="*/ 0 w 1516335"/>
                <a:gd name="connsiteY0" fmla="*/ 423580 h 1085807"/>
                <a:gd name="connsiteX1" fmla="*/ 1316773 w 1516335"/>
                <a:gd name="connsiteY1" fmla="*/ 657988 h 1085807"/>
                <a:gd name="connsiteX2" fmla="*/ 1516335 w 1516335"/>
                <a:gd name="connsiteY2" fmla="*/ 501869 h 1085807"/>
                <a:gd name="connsiteX3" fmla="*/ 1323046 w 1516335"/>
                <a:gd name="connsiteY3" fmla="*/ 345752 h 1085807"/>
                <a:gd name="connsiteX4" fmla="*/ 0 w 1516335"/>
                <a:gd name="connsiteY4" fmla="*/ 423580 h 1085807"/>
                <a:gd name="connsiteX0" fmla="*/ 0 w 1516335"/>
                <a:gd name="connsiteY0" fmla="*/ 545236 h 1207463"/>
                <a:gd name="connsiteX1" fmla="*/ 1316773 w 1516335"/>
                <a:gd name="connsiteY1" fmla="*/ 779644 h 1207463"/>
                <a:gd name="connsiteX2" fmla="*/ 1516335 w 1516335"/>
                <a:gd name="connsiteY2" fmla="*/ 623525 h 1207463"/>
                <a:gd name="connsiteX3" fmla="*/ 1323046 w 1516335"/>
                <a:gd name="connsiteY3" fmla="*/ 467408 h 1207463"/>
                <a:gd name="connsiteX4" fmla="*/ 0 w 1516335"/>
                <a:gd name="connsiteY4" fmla="*/ 545236 h 1207463"/>
                <a:gd name="connsiteX0" fmla="*/ 0 w 1516335"/>
                <a:gd name="connsiteY0" fmla="*/ 556300 h 1218527"/>
                <a:gd name="connsiteX1" fmla="*/ 1316773 w 1516335"/>
                <a:gd name="connsiteY1" fmla="*/ 790708 h 1218527"/>
                <a:gd name="connsiteX2" fmla="*/ 1516335 w 1516335"/>
                <a:gd name="connsiteY2" fmla="*/ 634589 h 1218527"/>
                <a:gd name="connsiteX3" fmla="*/ 1323046 w 1516335"/>
                <a:gd name="connsiteY3" fmla="*/ 478472 h 1218527"/>
                <a:gd name="connsiteX4" fmla="*/ 0 w 1516335"/>
                <a:gd name="connsiteY4" fmla="*/ 556300 h 1218527"/>
                <a:gd name="connsiteX0" fmla="*/ 0 w 1516335"/>
                <a:gd name="connsiteY0" fmla="*/ 560481 h 1222708"/>
                <a:gd name="connsiteX1" fmla="*/ 1316773 w 1516335"/>
                <a:gd name="connsiteY1" fmla="*/ 794889 h 1222708"/>
                <a:gd name="connsiteX2" fmla="*/ 1516335 w 1516335"/>
                <a:gd name="connsiteY2" fmla="*/ 638770 h 1222708"/>
                <a:gd name="connsiteX3" fmla="*/ 1323046 w 1516335"/>
                <a:gd name="connsiteY3" fmla="*/ 482653 h 1222708"/>
                <a:gd name="connsiteX4" fmla="*/ 0 w 1516335"/>
                <a:gd name="connsiteY4" fmla="*/ 560481 h 1222708"/>
                <a:gd name="connsiteX0" fmla="*/ 0 w 1516335"/>
                <a:gd name="connsiteY0" fmla="*/ 552137 h 1214364"/>
                <a:gd name="connsiteX1" fmla="*/ 1316773 w 1516335"/>
                <a:gd name="connsiteY1" fmla="*/ 786545 h 1214364"/>
                <a:gd name="connsiteX2" fmla="*/ 1516335 w 1516335"/>
                <a:gd name="connsiteY2" fmla="*/ 630426 h 1214364"/>
                <a:gd name="connsiteX3" fmla="*/ 1323046 w 1516335"/>
                <a:gd name="connsiteY3" fmla="*/ 474309 h 1214364"/>
                <a:gd name="connsiteX4" fmla="*/ 0 w 1516335"/>
                <a:gd name="connsiteY4" fmla="*/ 552137 h 1214364"/>
                <a:gd name="connsiteX0" fmla="*/ 0 w 1516335"/>
                <a:gd name="connsiteY0" fmla="*/ 534065 h 1196292"/>
                <a:gd name="connsiteX1" fmla="*/ 1316773 w 1516335"/>
                <a:gd name="connsiteY1" fmla="*/ 768473 h 1196292"/>
                <a:gd name="connsiteX2" fmla="*/ 1516335 w 1516335"/>
                <a:gd name="connsiteY2" fmla="*/ 612354 h 1196292"/>
                <a:gd name="connsiteX3" fmla="*/ 1323046 w 1516335"/>
                <a:gd name="connsiteY3" fmla="*/ 456237 h 1196292"/>
                <a:gd name="connsiteX4" fmla="*/ 0 w 1516335"/>
                <a:gd name="connsiteY4" fmla="*/ 534065 h 1196292"/>
                <a:gd name="connsiteX0" fmla="*/ 0 w 1516335"/>
                <a:gd name="connsiteY0" fmla="*/ 514994 h 1177221"/>
                <a:gd name="connsiteX1" fmla="*/ 1316773 w 1516335"/>
                <a:gd name="connsiteY1" fmla="*/ 749402 h 1177221"/>
                <a:gd name="connsiteX2" fmla="*/ 1516335 w 1516335"/>
                <a:gd name="connsiteY2" fmla="*/ 593283 h 1177221"/>
                <a:gd name="connsiteX3" fmla="*/ 1323046 w 1516335"/>
                <a:gd name="connsiteY3" fmla="*/ 437166 h 1177221"/>
                <a:gd name="connsiteX4" fmla="*/ 0 w 1516335"/>
                <a:gd name="connsiteY4" fmla="*/ 514994 h 1177221"/>
                <a:gd name="connsiteX0" fmla="*/ 0 w 1516335"/>
                <a:gd name="connsiteY0" fmla="*/ 561834 h 1224061"/>
                <a:gd name="connsiteX1" fmla="*/ 1316773 w 1516335"/>
                <a:gd name="connsiteY1" fmla="*/ 796242 h 1224061"/>
                <a:gd name="connsiteX2" fmla="*/ 1516335 w 1516335"/>
                <a:gd name="connsiteY2" fmla="*/ 640123 h 1224061"/>
                <a:gd name="connsiteX3" fmla="*/ 1323046 w 1516335"/>
                <a:gd name="connsiteY3" fmla="*/ 484006 h 1224061"/>
                <a:gd name="connsiteX4" fmla="*/ 0 w 1516335"/>
                <a:gd name="connsiteY4" fmla="*/ 561834 h 1224061"/>
                <a:gd name="connsiteX0" fmla="*/ 0 w 1516335"/>
                <a:gd name="connsiteY0" fmla="*/ 551459 h 1213686"/>
                <a:gd name="connsiteX1" fmla="*/ 1316773 w 1516335"/>
                <a:gd name="connsiteY1" fmla="*/ 785867 h 1213686"/>
                <a:gd name="connsiteX2" fmla="*/ 1516335 w 1516335"/>
                <a:gd name="connsiteY2" fmla="*/ 629748 h 1213686"/>
                <a:gd name="connsiteX3" fmla="*/ 1323046 w 1516335"/>
                <a:gd name="connsiteY3" fmla="*/ 473631 h 1213686"/>
                <a:gd name="connsiteX4" fmla="*/ 0 w 1516335"/>
                <a:gd name="connsiteY4" fmla="*/ 551459 h 1213686"/>
                <a:gd name="connsiteX0" fmla="*/ 0 w 1516335"/>
                <a:gd name="connsiteY0" fmla="*/ 549982 h 1212209"/>
                <a:gd name="connsiteX1" fmla="*/ 1316773 w 1516335"/>
                <a:gd name="connsiteY1" fmla="*/ 784390 h 1212209"/>
                <a:gd name="connsiteX2" fmla="*/ 1516335 w 1516335"/>
                <a:gd name="connsiteY2" fmla="*/ 628271 h 1212209"/>
                <a:gd name="connsiteX3" fmla="*/ 1323046 w 1516335"/>
                <a:gd name="connsiteY3" fmla="*/ 472154 h 1212209"/>
                <a:gd name="connsiteX4" fmla="*/ 0 w 1516335"/>
                <a:gd name="connsiteY4" fmla="*/ 549982 h 1212209"/>
                <a:gd name="connsiteX0" fmla="*/ 0 w 1516335"/>
                <a:gd name="connsiteY0" fmla="*/ 549982 h 1237486"/>
                <a:gd name="connsiteX1" fmla="*/ 1316773 w 1516335"/>
                <a:gd name="connsiteY1" fmla="*/ 784390 h 1237486"/>
                <a:gd name="connsiteX2" fmla="*/ 1516335 w 1516335"/>
                <a:gd name="connsiteY2" fmla="*/ 628271 h 1237486"/>
                <a:gd name="connsiteX3" fmla="*/ 1323046 w 1516335"/>
                <a:gd name="connsiteY3" fmla="*/ 472154 h 1237486"/>
                <a:gd name="connsiteX4" fmla="*/ 0 w 1516335"/>
                <a:gd name="connsiteY4" fmla="*/ 549982 h 1237486"/>
                <a:gd name="connsiteX0" fmla="*/ 0 w 1616696"/>
                <a:gd name="connsiteY0" fmla="*/ 549982 h 1237486"/>
                <a:gd name="connsiteX1" fmla="*/ 1316773 w 1616696"/>
                <a:gd name="connsiteY1" fmla="*/ 784390 h 1237486"/>
                <a:gd name="connsiteX2" fmla="*/ 1616696 w 1616696"/>
                <a:gd name="connsiteY2" fmla="*/ 609685 h 1237486"/>
                <a:gd name="connsiteX3" fmla="*/ 1323046 w 1616696"/>
                <a:gd name="connsiteY3" fmla="*/ 472154 h 1237486"/>
                <a:gd name="connsiteX4" fmla="*/ 0 w 1616696"/>
                <a:gd name="connsiteY4" fmla="*/ 549982 h 1237486"/>
                <a:gd name="connsiteX0" fmla="*/ 0 w 1616696"/>
                <a:gd name="connsiteY0" fmla="*/ 558179 h 1245683"/>
                <a:gd name="connsiteX1" fmla="*/ 1316773 w 1616696"/>
                <a:gd name="connsiteY1" fmla="*/ 792587 h 1245683"/>
                <a:gd name="connsiteX2" fmla="*/ 1616696 w 1616696"/>
                <a:gd name="connsiteY2" fmla="*/ 617882 h 1245683"/>
                <a:gd name="connsiteX3" fmla="*/ 1381070 w 1616696"/>
                <a:gd name="connsiteY3" fmla="*/ 465483 h 1245683"/>
                <a:gd name="connsiteX4" fmla="*/ 0 w 1616696"/>
                <a:gd name="connsiteY4" fmla="*/ 558179 h 1245683"/>
                <a:gd name="connsiteX0" fmla="*/ 0 w 1616696"/>
                <a:gd name="connsiteY0" fmla="*/ 547791 h 1235295"/>
                <a:gd name="connsiteX1" fmla="*/ 1316773 w 1616696"/>
                <a:gd name="connsiteY1" fmla="*/ 782199 h 1235295"/>
                <a:gd name="connsiteX2" fmla="*/ 1616696 w 1616696"/>
                <a:gd name="connsiteY2" fmla="*/ 607494 h 1235295"/>
                <a:gd name="connsiteX3" fmla="*/ 1381070 w 1616696"/>
                <a:gd name="connsiteY3" fmla="*/ 455095 h 1235295"/>
                <a:gd name="connsiteX4" fmla="*/ 0 w 1616696"/>
                <a:gd name="connsiteY4" fmla="*/ 547791 h 1235295"/>
                <a:gd name="connsiteX0" fmla="*/ 0 w 1616696"/>
                <a:gd name="connsiteY0" fmla="*/ 547791 h 1235295"/>
                <a:gd name="connsiteX1" fmla="*/ 1316773 w 1616696"/>
                <a:gd name="connsiteY1" fmla="*/ 782199 h 1235295"/>
                <a:gd name="connsiteX2" fmla="*/ 1616696 w 1616696"/>
                <a:gd name="connsiteY2" fmla="*/ 607494 h 1235295"/>
                <a:gd name="connsiteX3" fmla="*/ 1381070 w 1616696"/>
                <a:gd name="connsiteY3" fmla="*/ 455095 h 1235295"/>
                <a:gd name="connsiteX4" fmla="*/ 0 w 1616696"/>
                <a:gd name="connsiteY4" fmla="*/ 547791 h 1235295"/>
                <a:gd name="connsiteX0" fmla="*/ 0 w 1616696"/>
                <a:gd name="connsiteY0" fmla="*/ 547791 h 1250797"/>
                <a:gd name="connsiteX1" fmla="*/ 1359323 w 1616696"/>
                <a:gd name="connsiteY1" fmla="*/ 811935 h 1250797"/>
                <a:gd name="connsiteX2" fmla="*/ 1616696 w 1616696"/>
                <a:gd name="connsiteY2" fmla="*/ 607494 h 1250797"/>
                <a:gd name="connsiteX3" fmla="*/ 1381070 w 1616696"/>
                <a:gd name="connsiteY3" fmla="*/ 455095 h 1250797"/>
                <a:gd name="connsiteX4" fmla="*/ 0 w 1616696"/>
                <a:gd name="connsiteY4" fmla="*/ 547791 h 1250797"/>
                <a:gd name="connsiteX0" fmla="*/ 0 w 1616696"/>
                <a:gd name="connsiteY0" fmla="*/ 547791 h 1225032"/>
                <a:gd name="connsiteX1" fmla="*/ 1359323 w 1616696"/>
                <a:gd name="connsiteY1" fmla="*/ 811935 h 1225032"/>
                <a:gd name="connsiteX2" fmla="*/ 1616696 w 1616696"/>
                <a:gd name="connsiteY2" fmla="*/ 607494 h 1225032"/>
                <a:gd name="connsiteX3" fmla="*/ 1381070 w 1616696"/>
                <a:gd name="connsiteY3" fmla="*/ 455095 h 1225032"/>
                <a:gd name="connsiteX4" fmla="*/ 0 w 1616696"/>
                <a:gd name="connsiteY4" fmla="*/ 547791 h 1225032"/>
                <a:gd name="connsiteX0" fmla="*/ 0 w 1616696"/>
                <a:gd name="connsiteY0" fmla="*/ 547791 h 1247909"/>
                <a:gd name="connsiteX1" fmla="*/ 1359323 w 1616696"/>
                <a:gd name="connsiteY1" fmla="*/ 811935 h 1247909"/>
                <a:gd name="connsiteX2" fmla="*/ 1616696 w 1616696"/>
                <a:gd name="connsiteY2" fmla="*/ 607494 h 1247909"/>
                <a:gd name="connsiteX3" fmla="*/ 1381070 w 1616696"/>
                <a:gd name="connsiteY3" fmla="*/ 455095 h 1247909"/>
                <a:gd name="connsiteX4" fmla="*/ 0 w 1616696"/>
                <a:gd name="connsiteY4" fmla="*/ 547791 h 1247909"/>
                <a:gd name="connsiteX0" fmla="*/ 0 w 1616696"/>
                <a:gd name="connsiteY0" fmla="*/ 547791 h 1224901"/>
                <a:gd name="connsiteX1" fmla="*/ 1401874 w 1616696"/>
                <a:gd name="connsiteY1" fmla="*/ 767330 h 1224901"/>
                <a:gd name="connsiteX2" fmla="*/ 1616696 w 1616696"/>
                <a:gd name="connsiteY2" fmla="*/ 607494 h 1224901"/>
                <a:gd name="connsiteX3" fmla="*/ 1381070 w 1616696"/>
                <a:gd name="connsiteY3" fmla="*/ 455095 h 1224901"/>
                <a:gd name="connsiteX4" fmla="*/ 0 w 1616696"/>
                <a:gd name="connsiteY4" fmla="*/ 547791 h 1224901"/>
                <a:gd name="connsiteX0" fmla="*/ 0 w 1616696"/>
                <a:gd name="connsiteY0" fmla="*/ 547791 h 1245954"/>
                <a:gd name="connsiteX1" fmla="*/ 1347718 w 1616696"/>
                <a:gd name="connsiteY1" fmla="*/ 808218 h 1245954"/>
                <a:gd name="connsiteX2" fmla="*/ 1616696 w 1616696"/>
                <a:gd name="connsiteY2" fmla="*/ 607494 h 1245954"/>
                <a:gd name="connsiteX3" fmla="*/ 1381070 w 1616696"/>
                <a:gd name="connsiteY3" fmla="*/ 455095 h 1245954"/>
                <a:gd name="connsiteX4" fmla="*/ 0 w 1616696"/>
                <a:gd name="connsiteY4" fmla="*/ 547791 h 1245954"/>
                <a:gd name="connsiteX0" fmla="*/ 0 w 1570277"/>
                <a:gd name="connsiteY0" fmla="*/ 547791 h 1245954"/>
                <a:gd name="connsiteX1" fmla="*/ 1347718 w 1570277"/>
                <a:gd name="connsiteY1" fmla="*/ 808218 h 1245954"/>
                <a:gd name="connsiteX2" fmla="*/ 1570277 w 1570277"/>
                <a:gd name="connsiteY2" fmla="*/ 596342 h 1245954"/>
                <a:gd name="connsiteX3" fmla="*/ 1381070 w 1570277"/>
                <a:gd name="connsiteY3" fmla="*/ 455095 h 1245954"/>
                <a:gd name="connsiteX4" fmla="*/ 0 w 1570277"/>
                <a:gd name="connsiteY4" fmla="*/ 547791 h 1245954"/>
                <a:gd name="connsiteX0" fmla="*/ 0 w 1570277"/>
                <a:gd name="connsiteY0" fmla="*/ 547791 h 1245954"/>
                <a:gd name="connsiteX1" fmla="*/ 1347718 w 1570277"/>
                <a:gd name="connsiteY1" fmla="*/ 808218 h 1245954"/>
                <a:gd name="connsiteX2" fmla="*/ 1570277 w 1570277"/>
                <a:gd name="connsiteY2" fmla="*/ 596342 h 1245954"/>
                <a:gd name="connsiteX3" fmla="*/ 1381070 w 1570277"/>
                <a:gd name="connsiteY3" fmla="*/ 455095 h 1245954"/>
                <a:gd name="connsiteX4" fmla="*/ 0 w 1570277"/>
                <a:gd name="connsiteY4" fmla="*/ 547791 h 1245954"/>
                <a:gd name="connsiteX0" fmla="*/ 0 w 1571043"/>
                <a:gd name="connsiteY0" fmla="*/ 547791 h 1245954"/>
                <a:gd name="connsiteX1" fmla="*/ 1347718 w 1571043"/>
                <a:gd name="connsiteY1" fmla="*/ 808218 h 1245954"/>
                <a:gd name="connsiteX2" fmla="*/ 1570277 w 1571043"/>
                <a:gd name="connsiteY2" fmla="*/ 596342 h 1245954"/>
                <a:gd name="connsiteX3" fmla="*/ 1381070 w 1571043"/>
                <a:gd name="connsiteY3" fmla="*/ 455095 h 1245954"/>
                <a:gd name="connsiteX4" fmla="*/ 0 w 1571043"/>
                <a:gd name="connsiteY4" fmla="*/ 547791 h 1245954"/>
                <a:gd name="connsiteX0" fmla="*/ 0 w 1570277"/>
                <a:gd name="connsiteY0" fmla="*/ 547791 h 1245954"/>
                <a:gd name="connsiteX1" fmla="*/ 1347718 w 1570277"/>
                <a:gd name="connsiteY1" fmla="*/ 808218 h 1245954"/>
                <a:gd name="connsiteX2" fmla="*/ 1570277 w 1570277"/>
                <a:gd name="connsiteY2" fmla="*/ 596342 h 1245954"/>
                <a:gd name="connsiteX3" fmla="*/ 1381070 w 1570277"/>
                <a:gd name="connsiteY3" fmla="*/ 455095 h 1245954"/>
                <a:gd name="connsiteX4" fmla="*/ 0 w 1570277"/>
                <a:gd name="connsiteY4" fmla="*/ 547791 h 1245954"/>
                <a:gd name="connsiteX0" fmla="*/ 0 w 1570277"/>
                <a:gd name="connsiteY0" fmla="*/ 547791 h 1245954"/>
                <a:gd name="connsiteX1" fmla="*/ 1347718 w 1570277"/>
                <a:gd name="connsiteY1" fmla="*/ 808218 h 1245954"/>
                <a:gd name="connsiteX2" fmla="*/ 1570277 w 1570277"/>
                <a:gd name="connsiteY2" fmla="*/ 596342 h 1245954"/>
                <a:gd name="connsiteX3" fmla="*/ 1381070 w 1570277"/>
                <a:gd name="connsiteY3" fmla="*/ 455095 h 1245954"/>
                <a:gd name="connsiteX4" fmla="*/ 0 w 1570277"/>
                <a:gd name="connsiteY4" fmla="*/ 547791 h 1245954"/>
                <a:gd name="connsiteX0" fmla="*/ 0 w 1570277"/>
                <a:gd name="connsiteY0" fmla="*/ 547791 h 1197155"/>
                <a:gd name="connsiteX1" fmla="*/ 1347718 w 1570277"/>
                <a:gd name="connsiteY1" fmla="*/ 808218 h 1197155"/>
                <a:gd name="connsiteX2" fmla="*/ 1570277 w 1570277"/>
                <a:gd name="connsiteY2" fmla="*/ 596342 h 1197155"/>
                <a:gd name="connsiteX3" fmla="*/ 1381070 w 1570277"/>
                <a:gd name="connsiteY3" fmla="*/ 455095 h 1197155"/>
                <a:gd name="connsiteX4" fmla="*/ 0 w 1570277"/>
                <a:gd name="connsiteY4" fmla="*/ 547791 h 1197155"/>
                <a:gd name="connsiteX0" fmla="*/ 0 w 1570277"/>
                <a:gd name="connsiteY0" fmla="*/ 478640 h 1128004"/>
                <a:gd name="connsiteX1" fmla="*/ 1347718 w 1570277"/>
                <a:gd name="connsiteY1" fmla="*/ 739067 h 1128004"/>
                <a:gd name="connsiteX2" fmla="*/ 1570277 w 1570277"/>
                <a:gd name="connsiteY2" fmla="*/ 527191 h 1128004"/>
                <a:gd name="connsiteX3" fmla="*/ 1381070 w 1570277"/>
                <a:gd name="connsiteY3" fmla="*/ 385944 h 1128004"/>
                <a:gd name="connsiteX4" fmla="*/ 0 w 1570277"/>
                <a:gd name="connsiteY4" fmla="*/ 478640 h 1128004"/>
                <a:gd name="connsiteX0" fmla="*/ 0 w 1570277"/>
                <a:gd name="connsiteY0" fmla="*/ 478640 h 1128004"/>
                <a:gd name="connsiteX1" fmla="*/ 1347718 w 1570277"/>
                <a:gd name="connsiteY1" fmla="*/ 739067 h 1128004"/>
                <a:gd name="connsiteX2" fmla="*/ 1570277 w 1570277"/>
                <a:gd name="connsiteY2" fmla="*/ 527191 h 1128004"/>
                <a:gd name="connsiteX3" fmla="*/ 1381070 w 1570277"/>
                <a:gd name="connsiteY3" fmla="*/ 385944 h 1128004"/>
                <a:gd name="connsiteX4" fmla="*/ 0 w 1570277"/>
                <a:gd name="connsiteY4" fmla="*/ 478640 h 1128004"/>
                <a:gd name="connsiteX0" fmla="*/ 0 w 1570277"/>
                <a:gd name="connsiteY0" fmla="*/ 478640 h 1143507"/>
                <a:gd name="connsiteX1" fmla="*/ 1325415 w 1570277"/>
                <a:gd name="connsiteY1" fmla="*/ 770023 h 1143507"/>
                <a:gd name="connsiteX2" fmla="*/ 1570277 w 1570277"/>
                <a:gd name="connsiteY2" fmla="*/ 527191 h 1143507"/>
                <a:gd name="connsiteX3" fmla="*/ 1381070 w 1570277"/>
                <a:gd name="connsiteY3" fmla="*/ 385944 h 1143507"/>
                <a:gd name="connsiteX4" fmla="*/ 0 w 1570277"/>
                <a:gd name="connsiteY4" fmla="*/ 478640 h 1143507"/>
                <a:gd name="connsiteX0" fmla="*/ 0 w 1570277"/>
                <a:gd name="connsiteY0" fmla="*/ 504419 h 1169286"/>
                <a:gd name="connsiteX1" fmla="*/ 1325415 w 1570277"/>
                <a:gd name="connsiteY1" fmla="*/ 795802 h 1169286"/>
                <a:gd name="connsiteX2" fmla="*/ 1570277 w 1570277"/>
                <a:gd name="connsiteY2" fmla="*/ 552970 h 1169286"/>
                <a:gd name="connsiteX3" fmla="*/ 1348855 w 1570277"/>
                <a:gd name="connsiteY3" fmla="*/ 361716 h 1169286"/>
                <a:gd name="connsiteX4" fmla="*/ 0 w 1570277"/>
                <a:gd name="connsiteY4" fmla="*/ 504419 h 1169286"/>
                <a:gd name="connsiteX0" fmla="*/ 0 w 1577711"/>
                <a:gd name="connsiteY0" fmla="*/ 504419 h 1169286"/>
                <a:gd name="connsiteX1" fmla="*/ 1325415 w 1577711"/>
                <a:gd name="connsiteY1" fmla="*/ 795802 h 1169286"/>
                <a:gd name="connsiteX2" fmla="*/ 1577711 w 1577711"/>
                <a:gd name="connsiteY2" fmla="*/ 576782 h 1169286"/>
                <a:gd name="connsiteX3" fmla="*/ 1348855 w 1577711"/>
                <a:gd name="connsiteY3" fmla="*/ 361716 h 1169286"/>
                <a:gd name="connsiteX4" fmla="*/ 0 w 1577711"/>
                <a:gd name="connsiteY4" fmla="*/ 504419 h 1169286"/>
                <a:gd name="connsiteX0" fmla="*/ 0 w 1577711"/>
                <a:gd name="connsiteY0" fmla="*/ 504419 h 1169286"/>
                <a:gd name="connsiteX1" fmla="*/ 1325415 w 1577711"/>
                <a:gd name="connsiteY1" fmla="*/ 795802 h 1169286"/>
                <a:gd name="connsiteX2" fmla="*/ 1577711 w 1577711"/>
                <a:gd name="connsiteY2" fmla="*/ 576782 h 1169286"/>
                <a:gd name="connsiteX3" fmla="*/ 1348855 w 1577711"/>
                <a:gd name="connsiteY3" fmla="*/ 361716 h 1169286"/>
                <a:gd name="connsiteX4" fmla="*/ 0 w 1577711"/>
                <a:gd name="connsiteY4" fmla="*/ 504419 h 1169286"/>
                <a:gd name="connsiteX0" fmla="*/ 0 w 1577711"/>
                <a:gd name="connsiteY0" fmla="*/ 504419 h 1201873"/>
                <a:gd name="connsiteX1" fmla="*/ 1263463 w 1577711"/>
                <a:gd name="connsiteY1" fmla="*/ 857714 h 1201873"/>
                <a:gd name="connsiteX2" fmla="*/ 1577711 w 1577711"/>
                <a:gd name="connsiteY2" fmla="*/ 576782 h 1201873"/>
                <a:gd name="connsiteX3" fmla="*/ 1348855 w 1577711"/>
                <a:gd name="connsiteY3" fmla="*/ 361716 h 1201873"/>
                <a:gd name="connsiteX4" fmla="*/ 0 w 1577711"/>
                <a:gd name="connsiteY4" fmla="*/ 504419 h 1201873"/>
                <a:gd name="connsiteX0" fmla="*/ 0 w 1577711"/>
                <a:gd name="connsiteY0" fmla="*/ 504419 h 1221647"/>
                <a:gd name="connsiteX1" fmla="*/ 1243638 w 1577711"/>
                <a:gd name="connsiteY1" fmla="*/ 893433 h 1221647"/>
                <a:gd name="connsiteX2" fmla="*/ 1577711 w 1577711"/>
                <a:gd name="connsiteY2" fmla="*/ 576782 h 1221647"/>
                <a:gd name="connsiteX3" fmla="*/ 1348855 w 1577711"/>
                <a:gd name="connsiteY3" fmla="*/ 361716 h 1221647"/>
                <a:gd name="connsiteX4" fmla="*/ 0 w 1577711"/>
                <a:gd name="connsiteY4" fmla="*/ 504419 h 1221647"/>
                <a:gd name="connsiteX0" fmla="*/ 0 w 1577711"/>
                <a:gd name="connsiteY0" fmla="*/ 504419 h 1221647"/>
                <a:gd name="connsiteX1" fmla="*/ 1243638 w 1577711"/>
                <a:gd name="connsiteY1" fmla="*/ 893433 h 1221647"/>
                <a:gd name="connsiteX2" fmla="*/ 1577711 w 1577711"/>
                <a:gd name="connsiteY2" fmla="*/ 576782 h 1221647"/>
                <a:gd name="connsiteX3" fmla="*/ 1348855 w 1577711"/>
                <a:gd name="connsiteY3" fmla="*/ 361716 h 1221647"/>
                <a:gd name="connsiteX4" fmla="*/ 0 w 1577711"/>
                <a:gd name="connsiteY4" fmla="*/ 504419 h 1221647"/>
                <a:gd name="connsiteX0" fmla="*/ 0 w 1577711"/>
                <a:gd name="connsiteY0" fmla="*/ 504419 h 1221647"/>
                <a:gd name="connsiteX1" fmla="*/ 1243638 w 1577711"/>
                <a:gd name="connsiteY1" fmla="*/ 893433 h 1221647"/>
                <a:gd name="connsiteX2" fmla="*/ 1577711 w 1577711"/>
                <a:gd name="connsiteY2" fmla="*/ 576782 h 1221647"/>
                <a:gd name="connsiteX3" fmla="*/ 1348855 w 1577711"/>
                <a:gd name="connsiteY3" fmla="*/ 361716 h 1221647"/>
                <a:gd name="connsiteX4" fmla="*/ 0 w 1577711"/>
                <a:gd name="connsiteY4" fmla="*/ 504419 h 1221647"/>
                <a:gd name="connsiteX0" fmla="*/ 0 w 1577711"/>
                <a:gd name="connsiteY0" fmla="*/ 504419 h 1221647"/>
                <a:gd name="connsiteX1" fmla="*/ 1243638 w 1577711"/>
                <a:gd name="connsiteY1" fmla="*/ 893433 h 1221647"/>
                <a:gd name="connsiteX2" fmla="*/ 1577711 w 1577711"/>
                <a:gd name="connsiteY2" fmla="*/ 576782 h 1221647"/>
                <a:gd name="connsiteX3" fmla="*/ 1348855 w 1577711"/>
                <a:gd name="connsiteY3" fmla="*/ 361716 h 1221647"/>
                <a:gd name="connsiteX4" fmla="*/ 0 w 1577711"/>
                <a:gd name="connsiteY4" fmla="*/ 504419 h 1221647"/>
                <a:gd name="connsiteX0" fmla="*/ 0 w 1577711"/>
                <a:gd name="connsiteY0" fmla="*/ 504419 h 1221647"/>
                <a:gd name="connsiteX1" fmla="*/ 1243638 w 1577711"/>
                <a:gd name="connsiteY1" fmla="*/ 893433 h 1221647"/>
                <a:gd name="connsiteX2" fmla="*/ 1577711 w 1577711"/>
                <a:gd name="connsiteY2" fmla="*/ 576782 h 1221647"/>
                <a:gd name="connsiteX3" fmla="*/ 1348855 w 1577711"/>
                <a:gd name="connsiteY3" fmla="*/ 361716 h 1221647"/>
                <a:gd name="connsiteX4" fmla="*/ 0 w 1577711"/>
                <a:gd name="connsiteY4" fmla="*/ 504419 h 1221647"/>
                <a:gd name="connsiteX0" fmla="*/ 0 w 1577711"/>
                <a:gd name="connsiteY0" fmla="*/ 504419 h 1221647"/>
                <a:gd name="connsiteX1" fmla="*/ 1243638 w 1577711"/>
                <a:gd name="connsiteY1" fmla="*/ 893433 h 1221647"/>
                <a:gd name="connsiteX2" fmla="*/ 1577711 w 1577711"/>
                <a:gd name="connsiteY2" fmla="*/ 576782 h 1221647"/>
                <a:gd name="connsiteX3" fmla="*/ 1348855 w 1577711"/>
                <a:gd name="connsiteY3" fmla="*/ 361716 h 1221647"/>
                <a:gd name="connsiteX4" fmla="*/ 0 w 1577711"/>
                <a:gd name="connsiteY4" fmla="*/ 504419 h 1221647"/>
                <a:gd name="connsiteX0" fmla="*/ 0 w 1577711"/>
                <a:gd name="connsiteY0" fmla="*/ 549621 h 1266849"/>
                <a:gd name="connsiteX1" fmla="*/ 1243638 w 1577711"/>
                <a:gd name="connsiteY1" fmla="*/ 938635 h 1266849"/>
                <a:gd name="connsiteX2" fmla="*/ 1577711 w 1577711"/>
                <a:gd name="connsiteY2" fmla="*/ 621984 h 1266849"/>
                <a:gd name="connsiteX3" fmla="*/ 1272034 w 1577711"/>
                <a:gd name="connsiteY3" fmla="*/ 325955 h 1266849"/>
                <a:gd name="connsiteX4" fmla="*/ 0 w 1577711"/>
                <a:gd name="connsiteY4" fmla="*/ 549621 h 1266849"/>
                <a:gd name="connsiteX0" fmla="*/ 0 w 1577711"/>
                <a:gd name="connsiteY0" fmla="*/ 563721 h 1280949"/>
                <a:gd name="connsiteX1" fmla="*/ 1243638 w 1577711"/>
                <a:gd name="connsiteY1" fmla="*/ 952735 h 1280949"/>
                <a:gd name="connsiteX2" fmla="*/ 1577711 w 1577711"/>
                <a:gd name="connsiteY2" fmla="*/ 636084 h 1280949"/>
                <a:gd name="connsiteX3" fmla="*/ 1252209 w 1577711"/>
                <a:gd name="connsiteY3" fmla="*/ 316242 h 1280949"/>
                <a:gd name="connsiteX4" fmla="*/ 0 w 1577711"/>
                <a:gd name="connsiteY4" fmla="*/ 563721 h 1280949"/>
                <a:gd name="connsiteX0" fmla="*/ 0 w 1577711"/>
                <a:gd name="connsiteY0" fmla="*/ 516795 h 1234023"/>
                <a:gd name="connsiteX1" fmla="*/ 1243638 w 1577711"/>
                <a:gd name="connsiteY1" fmla="*/ 905809 h 1234023"/>
                <a:gd name="connsiteX2" fmla="*/ 1577711 w 1577711"/>
                <a:gd name="connsiteY2" fmla="*/ 589158 h 1234023"/>
                <a:gd name="connsiteX3" fmla="*/ 1252209 w 1577711"/>
                <a:gd name="connsiteY3" fmla="*/ 269316 h 1234023"/>
                <a:gd name="connsiteX4" fmla="*/ 0 w 1577711"/>
                <a:gd name="connsiteY4" fmla="*/ 516795 h 1234023"/>
                <a:gd name="connsiteX0" fmla="*/ 0 w 1577711"/>
                <a:gd name="connsiteY0" fmla="*/ 559462 h 1276690"/>
                <a:gd name="connsiteX1" fmla="*/ 1243638 w 1577711"/>
                <a:gd name="connsiteY1" fmla="*/ 948476 h 1276690"/>
                <a:gd name="connsiteX2" fmla="*/ 1577711 w 1577711"/>
                <a:gd name="connsiteY2" fmla="*/ 631825 h 1276690"/>
                <a:gd name="connsiteX3" fmla="*/ 1252209 w 1577711"/>
                <a:gd name="connsiteY3" fmla="*/ 311983 h 1276690"/>
                <a:gd name="connsiteX4" fmla="*/ 0 w 1577711"/>
                <a:gd name="connsiteY4" fmla="*/ 559462 h 1276690"/>
                <a:gd name="connsiteX0" fmla="*/ 0 w 1577711"/>
                <a:gd name="connsiteY0" fmla="*/ 552163 h 1269391"/>
                <a:gd name="connsiteX1" fmla="*/ 1243638 w 1577711"/>
                <a:gd name="connsiteY1" fmla="*/ 941177 h 1269391"/>
                <a:gd name="connsiteX2" fmla="*/ 1577711 w 1577711"/>
                <a:gd name="connsiteY2" fmla="*/ 624526 h 1269391"/>
                <a:gd name="connsiteX3" fmla="*/ 1252209 w 1577711"/>
                <a:gd name="connsiteY3" fmla="*/ 304684 h 1269391"/>
                <a:gd name="connsiteX4" fmla="*/ 0 w 1577711"/>
                <a:gd name="connsiteY4" fmla="*/ 552163 h 1269391"/>
                <a:gd name="connsiteX0" fmla="*/ 0 w 1577711"/>
                <a:gd name="connsiteY0" fmla="*/ 552163 h 1213373"/>
                <a:gd name="connsiteX1" fmla="*/ 1243638 w 1577711"/>
                <a:gd name="connsiteY1" fmla="*/ 941177 h 1213373"/>
                <a:gd name="connsiteX2" fmla="*/ 1577711 w 1577711"/>
                <a:gd name="connsiteY2" fmla="*/ 624526 h 1213373"/>
                <a:gd name="connsiteX3" fmla="*/ 1252209 w 1577711"/>
                <a:gd name="connsiteY3" fmla="*/ 304684 h 1213373"/>
                <a:gd name="connsiteX4" fmla="*/ 0 w 1577711"/>
                <a:gd name="connsiteY4" fmla="*/ 552163 h 1213373"/>
                <a:gd name="connsiteX0" fmla="*/ 0 w 1577711"/>
                <a:gd name="connsiteY0" fmla="*/ 552163 h 1244967"/>
                <a:gd name="connsiteX1" fmla="*/ 1243638 w 1577711"/>
                <a:gd name="connsiteY1" fmla="*/ 941177 h 1244967"/>
                <a:gd name="connsiteX2" fmla="*/ 1577711 w 1577711"/>
                <a:gd name="connsiteY2" fmla="*/ 624526 h 1244967"/>
                <a:gd name="connsiteX3" fmla="*/ 1252209 w 1577711"/>
                <a:gd name="connsiteY3" fmla="*/ 304684 h 1244967"/>
                <a:gd name="connsiteX4" fmla="*/ 0 w 1577711"/>
                <a:gd name="connsiteY4" fmla="*/ 552163 h 1244967"/>
                <a:gd name="connsiteX0" fmla="*/ 170 w 1577881"/>
                <a:gd name="connsiteY0" fmla="*/ 552163 h 1235981"/>
                <a:gd name="connsiteX1" fmla="*/ 1243808 w 1577881"/>
                <a:gd name="connsiteY1" fmla="*/ 941177 h 1235981"/>
                <a:gd name="connsiteX2" fmla="*/ 1577881 w 1577881"/>
                <a:gd name="connsiteY2" fmla="*/ 624526 h 1235981"/>
                <a:gd name="connsiteX3" fmla="*/ 1252379 w 1577881"/>
                <a:gd name="connsiteY3" fmla="*/ 304684 h 1235981"/>
                <a:gd name="connsiteX4" fmla="*/ 170 w 1577881"/>
                <a:gd name="connsiteY4" fmla="*/ 552163 h 1235981"/>
                <a:gd name="connsiteX0" fmla="*/ 170 w 1577881"/>
                <a:gd name="connsiteY0" fmla="*/ 514556 h 1198374"/>
                <a:gd name="connsiteX1" fmla="*/ 1243808 w 1577881"/>
                <a:gd name="connsiteY1" fmla="*/ 903570 h 1198374"/>
                <a:gd name="connsiteX2" fmla="*/ 1577881 w 1577881"/>
                <a:gd name="connsiteY2" fmla="*/ 586919 h 1198374"/>
                <a:gd name="connsiteX3" fmla="*/ 1316809 w 1577881"/>
                <a:gd name="connsiteY3" fmla="*/ 324227 h 1198374"/>
                <a:gd name="connsiteX4" fmla="*/ 170 w 1577881"/>
                <a:gd name="connsiteY4" fmla="*/ 514556 h 1198374"/>
                <a:gd name="connsiteX0" fmla="*/ 170 w 1577881"/>
                <a:gd name="connsiteY0" fmla="*/ 553647 h 1237465"/>
                <a:gd name="connsiteX1" fmla="*/ 1243808 w 1577881"/>
                <a:gd name="connsiteY1" fmla="*/ 942661 h 1237465"/>
                <a:gd name="connsiteX2" fmla="*/ 1577881 w 1577881"/>
                <a:gd name="connsiteY2" fmla="*/ 626010 h 1237465"/>
                <a:gd name="connsiteX3" fmla="*/ 1316809 w 1577881"/>
                <a:gd name="connsiteY3" fmla="*/ 363318 h 1237465"/>
                <a:gd name="connsiteX4" fmla="*/ 170 w 1577881"/>
                <a:gd name="connsiteY4" fmla="*/ 553647 h 1237465"/>
                <a:gd name="connsiteX0" fmla="*/ 170 w 1577881"/>
                <a:gd name="connsiteY0" fmla="*/ 553647 h 1237465"/>
                <a:gd name="connsiteX1" fmla="*/ 1243808 w 1577881"/>
                <a:gd name="connsiteY1" fmla="*/ 942661 h 1237465"/>
                <a:gd name="connsiteX2" fmla="*/ 1577881 w 1577881"/>
                <a:gd name="connsiteY2" fmla="*/ 626010 h 1237465"/>
                <a:gd name="connsiteX3" fmla="*/ 1316809 w 1577881"/>
                <a:gd name="connsiteY3" fmla="*/ 363318 h 1237465"/>
                <a:gd name="connsiteX4" fmla="*/ 170 w 1577881"/>
                <a:gd name="connsiteY4" fmla="*/ 553647 h 1237465"/>
                <a:gd name="connsiteX0" fmla="*/ 194 w 1577905"/>
                <a:gd name="connsiteY0" fmla="*/ 553647 h 1173034"/>
                <a:gd name="connsiteX1" fmla="*/ 1243832 w 1577905"/>
                <a:gd name="connsiteY1" fmla="*/ 942661 h 1173034"/>
                <a:gd name="connsiteX2" fmla="*/ 1577905 w 1577905"/>
                <a:gd name="connsiteY2" fmla="*/ 626010 h 1173034"/>
                <a:gd name="connsiteX3" fmla="*/ 1316833 w 1577905"/>
                <a:gd name="connsiteY3" fmla="*/ 363318 h 1173034"/>
                <a:gd name="connsiteX4" fmla="*/ 194 w 1577905"/>
                <a:gd name="connsiteY4" fmla="*/ 553647 h 1173034"/>
                <a:gd name="connsiteX0" fmla="*/ 0 w 1577711"/>
                <a:gd name="connsiteY0" fmla="*/ 553647 h 1221439"/>
                <a:gd name="connsiteX1" fmla="*/ 1243638 w 1577711"/>
                <a:gd name="connsiteY1" fmla="*/ 942661 h 1221439"/>
                <a:gd name="connsiteX2" fmla="*/ 1577711 w 1577711"/>
                <a:gd name="connsiteY2" fmla="*/ 626010 h 1221439"/>
                <a:gd name="connsiteX3" fmla="*/ 1316639 w 1577711"/>
                <a:gd name="connsiteY3" fmla="*/ 363318 h 1221439"/>
                <a:gd name="connsiteX4" fmla="*/ 0 w 1577711"/>
                <a:gd name="connsiteY4" fmla="*/ 553647 h 1221439"/>
                <a:gd name="connsiteX0" fmla="*/ 194 w 1577905"/>
                <a:gd name="connsiteY0" fmla="*/ 553647 h 1197692"/>
                <a:gd name="connsiteX1" fmla="*/ 1243832 w 1577905"/>
                <a:gd name="connsiteY1" fmla="*/ 942661 h 1197692"/>
                <a:gd name="connsiteX2" fmla="*/ 1577905 w 1577905"/>
                <a:gd name="connsiteY2" fmla="*/ 626010 h 1197692"/>
                <a:gd name="connsiteX3" fmla="*/ 1316833 w 1577905"/>
                <a:gd name="connsiteY3" fmla="*/ 363318 h 1197692"/>
                <a:gd name="connsiteX4" fmla="*/ 194 w 1577905"/>
                <a:gd name="connsiteY4" fmla="*/ 553647 h 1197692"/>
                <a:gd name="connsiteX0" fmla="*/ 264 w 1577975"/>
                <a:gd name="connsiteY0" fmla="*/ 553647 h 1200013"/>
                <a:gd name="connsiteX1" fmla="*/ 1243902 w 1577975"/>
                <a:gd name="connsiteY1" fmla="*/ 942661 h 1200013"/>
                <a:gd name="connsiteX2" fmla="*/ 1577975 w 1577975"/>
                <a:gd name="connsiteY2" fmla="*/ 626010 h 1200013"/>
                <a:gd name="connsiteX3" fmla="*/ 1316903 w 1577975"/>
                <a:gd name="connsiteY3" fmla="*/ 363318 h 1200013"/>
                <a:gd name="connsiteX4" fmla="*/ 264 w 1577975"/>
                <a:gd name="connsiteY4" fmla="*/ 553647 h 1200013"/>
                <a:gd name="connsiteX0" fmla="*/ 205 w 1577916"/>
                <a:gd name="connsiteY0" fmla="*/ 553647 h 1236767"/>
                <a:gd name="connsiteX1" fmla="*/ 1243843 w 1577916"/>
                <a:gd name="connsiteY1" fmla="*/ 942661 h 1236767"/>
                <a:gd name="connsiteX2" fmla="*/ 1577916 w 1577916"/>
                <a:gd name="connsiteY2" fmla="*/ 626010 h 1236767"/>
                <a:gd name="connsiteX3" fmla="*/ 1316844 w 1577916"/>
                <a:gd name="connsiteY3" fmla="*/ 363318 h 1236767"/>
                <a:gd name="connsiteX4" fmla="*/ 205 w 1577916"/>
                <a:gd name="connsiteY4" fmla="*/ 553647 h 1236767"/>
                <a:gd name="connsiteX0" fmla="*/ 205 w 1577916"/>
                <a:gd name="connsiteY0" fmla="*/ 553647 h 1236767"/>
                <a:gd name="connsiteX1" fmla="*/ 1243843 w 1577916"/>
                <a:gd name="connsiteY1" fmla="*/ 942661 h 1236767"/>
                <a:gd name="connsiteX2" fmla="*/ 1478010 w 1577916"/>
                <a:gd name="connsiteY2" fmla="*/ 717950 h 1236767"/>
                <a:gd name="connsiteX3" fmla="*/ 1577916 w 1577916"/>
                <a:gd name="connsiteY3" fmla="*/ 626010 h 1236767"/>
                <a:gd name="connsiteX4" fmla="*/ 1316844 w 1577916"/>
                <a:gd name="connsiteY4" fmla="*/ 363318 h 1236767"/>
                <a:gd name="connsiteX5" fmla="*/ 205 w 1577916"/>
                <a:gd name="connsiteY5" fmla="*/ 553647 h 1236767"/>
                <a:gd name="connsiteX0" fmla="*/ 205 w 1577916"/>
                <a:gd name="connsiteY0" fmla="*/ 553647 h 1236767"/>
                <a:gd name="connsiteX1" fmla="*/ 1243843 w 1577916"/>
                <a:gd name="connsiteY1" fmla="*/ 942661 h 1236767"/>
                <a:gd name="connsiteX2" fmla="*/ 1478010 w 1577916"/>
                <a:gd name="connsiteY2" fmla="*/ 717950 h 1236767"/>
                <a:gd name="connsiteX3" fmla="*/ 1577916 w 1577916"/>
                <a:gd name="connsiteY3" fmla="*/ 626010 h 1236767"/>
                <a:gd name="connsiteX4" fmla="*/ 1316844 w 1577916"/>
                <a:gd name="connsiteY4" fmla="*/ 363318 h 1236767"/>
                <a:gd name="connsiteX5" fmla="*/ 205 w 1577916"/>
                <a:gd name="connsiteY5" fmla="*/ 553647 h 1236767"/>
                <a:gd name="connsiteX0" fmla="*/ 202 w 1577913"/>
                <a:gd name="connsiteY0" fmla="*/ 553647 h 1190189"/>
                <a:gd name="connsiteX1" fmla="*/ 1243840 w 1577913"/>
                <a:gd name="connsiteY1" fmla="*/ 942661 h 1190189"/>
                <a:gd name="connsiteX2" fmla="*/ 1478007 w 1577913"/>
                <a:gd name="connsiteY2" fmla="*/ 717950 h 1190189"/>
                <a:gd name="connsiteX3" fmla="*/ 1577913 w 1577913"/>
                <a:gd name="connsiteY3" fmla="*/ 626010 h 1190189"/>
                <a:gd name="connsiteX4" fmla="*/ 1316841 w 1577913"/>
                <a:gd name="connsiteY4" fmla="*/ 363318 h 1190189"/>
                <a:gd name="connsiteX5" fmla="*/ 202 w 1577913"/>
                <a:gd name="connsiteY5" fmla="*/ 553647 h 1190189"/>
                <a:gd name="connsiteX0" fmla="*/ 0 w 1577711"/>
                <a:gd name="connsiteY0" fmla="*/ 553647 h 1242910"/>
                <a:gd name="connsiteX1" fmla="*/ 1243638 w 1577711"/>
                <a:gd name="connsiteY1" fmla="*/ 942661 h 1242910"/>
                <a:gd name="connsiteX2" fmla="*/ 1477805 w 1577711"/>
                <a:gd name="connsiteY2" fmla="*/ 717950 h 1242910"/>
                <a:gd name="connsiteX3" fmla="*/ 1577711 w 1577711"/>
                <a:gd name="connsiteY3" fmla="*/ 626010 h 1242910"/>
                <a:gd name="connsiteX4" fmla="*/ 1316639 w 1577711"/>
                <a:gd name="connsiteY4" fmla="*/ 363318 h 1242910"/>
                <a:gd name="connsiteX5" fmla="*/ 0 w 1577711"/>
                <a:gd name="connsiteY5" fmla="*/ 553647 h 1242910"/>
                <a:gd name="connsiteX0" fmla="*/ 0 w 1609926"/>
                <a:gd name="connsiteY0" fmla="*/ 553647 h 1242910"/>
                <a:gd name="connsiteX1" fmla="*/ 1243638 w 1609926"/>
                <a:gd name="connsiteY1" fmla="*/ 942661 h 1242910"/>
                <a:gd name="connsiteX2" fmla="*/ 1477805 w 1609926"/>
                <a:gd name="connsiteY2" fmla="*/ 717950 h 1242910"/>
                <a:gd name="connsiteX3" fmla="*/ 1609926 w 1609926"/>
                <a:gd name="connsiteY3" fmla="*/ 618866 h 1242910"/>
                <a:gd name="connsiteX4" fmla="*/ 1316639 w 1609926"/>
                <a:gd name="connsiteY4" fmla="*/ 363318 h 1242910"/>
                <a:gd name="connsiteX5" fmla="*/ 0 w 1609926"/>
                <a:gd name="connsiteY5" fmla="*/ 553647 h 1242910"/>
                <a:gd name="connsiteX0" fmla="*/ 0 w 1609926"/>
                <a:gd name="connsiteY0" fmla="*/ 553647 h 1242910"/>
                <a:gd name="connsiteX1" fmla="*/ 1243638 w 1609926"/>
                <a:gd name="connsiteY1" fmla="*/ 942661 h 1242910"/>
                <a:gd name="connsiteX2" fmla="*/ 1477805 w 1609926"/>
                <a:gd name="connsiteY2" fmla="*/ 717950 h 1242910"/>
                <a:gd name="connsiteX3" fmla="*/ 1609926 w 1609926"/>
                <a:gd name="connsiteY3" fmla="*/ 618866 h 1242910"/>
                <a:gd name="connsiteX4" fmla="*/ 1316639 w 1609926"/>
                <a:gd name="connsiteY4" fmla="*/ 363318 h 1242910"/>
                <a:gd name="connsiteX5" fmla="*/ 0 w 1609926"/>
                <a:gd name="connsiteY5" fmla="*/ 553647 h 1242910"/>
                <a:gd name="connsiteX0" fmla="*/ 0 w 1609926"/>
                <a:gd name="connsiteY0" fmla="*/ 553647 h 1242910"/>
                <a:gd name="connsiteX1" fmla="*/ 1243638 w 1609926"/>
                <a:gd name="connsiteY1" fmla="*/ 942661 h 1242910"/>
                <a:gd name="connsiteX2" fmla="*/ 1490196 w 1609926"/>
                <a:gd name="connsiteY2" fmla="*/ 717950 h 1242910"/>
                <a:gd name="connsiteX3" fmla="*/ 1609926 w 1609926"/>
                <a:gd name="connsiteY3" fmla="*/ 618866 h 1242910"/>
                <a:gd name="connsiteX4" fmla="*/ 1316639 w 1609926"/>
                <a:gd name="connsiteY4" fmla="*/ 363318 h 1242910"/>
                <a:gd name="connsiteX5" fmla="*/ 0 w 1609926"/>
                <a:gd name="connsiteY5" fmla="*/ 553647 h 1242910"/>
                <a:gd name="connsiteX0" fmla="*/ 0 w 1609926"/>
                <a:gd name="connsiteY0" fmla="*/ 588319 h 1277582"/>
                <a:gd name="connsiteX1" fmla="*/ 1243638 w 1609926"/>
                <a:gd name="connsiteY1" fmla="*/ 977333 h 1277582"/>
                <a:gd name="connsiteX2" fmla="*/ 1490196 w 1609926"/>
                <a:gd name="connsiteY2" fmla="*/ 752622 h 1277582"/>
                <a:gd name="connsiteX3" fmla="*/ 1609926 w 1609926"/>
                <a:gd name="connsiteY3" fmla="*/ 653538 h 1277582"/>
                <a:gd name="connsiteX4" fmla="*/ 1316639 w 1609926"/>
                <a:gd name="connsiteY4" fmla="*/ 397990 h 1277582"/>
                <a:gd name="connsiteX5" fmla="*/ 0 w 1609926"/>
                <a:gd name="connsiteY5" fmla="*/ 588319 h 1277582"/>
                <a:gd name="connsiteX0" fmla="*/ 158220 w 1768146"/>
                <a:gd name="connsiteY0" fmla="*/ 588319 h 977333"/>
                <a:gd name="connsiteX1" fmla="*/ 161546 w 1768146"/>
                <a:gd name="connsiteY1" fmla="*/ 677507 h 977333"/>
                <a:gd name="connsiteX2" fmla="*/ 1401858 w 1768146"/>
                <a:gd name="connsiteY2" fmla="*/ 977333 h 977333"/>
                <a:gd name="connsiteX3" fmla="*/ 1648416 w 1768146"/>
                <a:gd name="connsiteY3" fmla="*/ 752622 h 977333"/>
                <a:gd name="connsiteX4" fmla="*/ 1768146 w 1768146"/>
                <a:gd name="connsiteY4" fmla="*/ 653538 h 977333"/>
                <a:gd name="connsiteX5" fmla="*/ 1474859 w 1768146"/>
                <a:gd name="connsiteY5" fmla="*/ 397990 h 977333"/>
                <a:gd name="connsiteX6" fmla="*/ 158220 w 1768146"/>
                <a:gd name="connsiteY6" fmla="*/ 588319 h 977333"/>
                <a:gd name="connsiteX0" fmla="*/ 96777 w 1706703"/>
                <a:gd name="connsiteY0" fmla="*/ 588319 h 977333"/>
                <a:gd name="connsiteX1" fmla="*/ 100103 w 1706703"/>
                <a:gd name="connsiteY1" fmla="*/ 677507 h 977333"/>
                <a:gd name="connsiteX2" fmla="*/ 1340415 w 1706703"/>
                <a:gd name="connsiteY2" fmla="*/ 977333 h 977333"/>
                <a:gd name="connsiteX3" fmla="*/ 1586973 w 1706703"/>
                <a:gd name="connsiteY3" fmla="*/ 752622 h 977333"/>
                <a:gd name="connsiteX4" fmla="*/ 1706703 w 1706703"/>
                <a:gd name="connsiteY4" fmla="*/ 653538 h 977333"/>
                <a:gd name="connsiteX5" fmla="*/ 1413416 w 1706703"/>
                <a:gd name="connsiteY5" fmla="*/ 397990 h 977333"/>
                <a:gd name="connsiteX6" fmla="*/ 96777 w 1706703"/>
                <a:gd name="connsiteY6" fmla="*/ 588319 h 977333"/>
                <a:gd name="connsiteX0" fmla="*/ 88617 w 1698543"/>
                <a:gd name="connsiteY0" fmla="*/ 588319 h 977333"/>
                <a:gd name="connsiteX1" fmla="*/ 126637 w 1698543"/>
                <a:gd name="connsiteY1" fmla="*/ 837051 h 977333"/>
                <a:gd name="connsiteX2" fmla="*/ 1332255 w 1698543"/>
                <a:gd name="connsiteY2" fmla="*/ 977333 h 977333"/>
                <a:gd name="connsiteX3" fmla="*/ 1578813 w 1698543"/>
                <a:gd name="connsiteY3" fmla="*/ 752622 h 977333"/>
                <a:gd name="connsiteX4" fmla="*/ 1698543 w 1698543"/>
                <a:gd name="connsiteY4" fmla="*/ 653538 h 977333"/>
                <a:gd name="connsiteX5" fmla="*/ 1405256 w 1698543"/>
                <a:gd name="connsiteY5" fmla="*/ 397990 h 977333"/>
                <a:gd name="connsiteX6" fmla="*/ 88617 w 1698543"/>
                <a:gd name="connsiteY6" fmla="*/ 588319 h 977333"/>
                <a:gd name="connsiteX0" fmla="*/ 88617 w 1698543"/>
                <a:gd name="connsiteY0" fmla="*/ 588319 h 1180880"/>
                <a:gd name="connsiteX1" fmla="*/ 126637 w 1698543"/>
                <a:gd name="connsiteY1" fmla="*/ 837051 h 1180880"/>
                <a:gd name="connsiteX2" fmla="*/ 1332255 w 1698543"/>
                <a:gd name="connsiteY2" fmla="*/ 977333 h 1180880"/>
                <a:gd name="connsiteX3" fmla="*/ 1578813 w 1698543"/>
                <a:gd name="connsiteY3" fmla="*/ 752622 h 1180880"/>
                <a:gd name="connsiteX4" fmla="*/ 1698543 w 1698543"/>
                <a:gd name="connsiteY4" fmla="*/ 653538 h 1180880"/>
                <a:gd name="connsiteX5" fmla="*/ 1405256 w 1698543"/>
                <a:gd name="connsiteY5" fmla="*/ 397990 h 1180880"/>
                <a:gd name="connsiteX6" fmla="*/ 88617 w 1698543"/>
                <a:gd name="connsiteY6" fmla="*/ 588319 h 1180880"/>
                <a:gd name="connsiteX0" fmla="*/ 2232 w 1612158"/>
                <a:gd name="connsiteY0" fmla="*/ 588319 h 1180880"/>
                <a:gd name="connsiteX1" fmla="*/ 40252 w 1612158"/>
                <a:gd name="connsiteY1" fmla="*/ 837051 h 1180880"/>
                <a:gd name="connsiteX2" fmla="*/ 1245870 w 1612158"/>
                <a:gd name="connsiteY2" fmla="*/ 977333 h 1180880"/>
                <a:gd name="connsiteX3" fmla="*/ 1492428 w 1612158"/>
                <a:gd name="connsiteY3" fmla="*/ 752622 h 1180880"/>
                <a:gd name="connsiteX4" fmla="*/ 1612158 w 1612158"/>
                <a:gd name="connsiteY4" fmla="*/ 653538 h 1180880"/>
                <a:gd name="connsiteX5" fmla="*/ 1318871 w 1612158"/>
                <a:gd name="connsiteY5" fmla="*/ 397990 h 1180880"/>
                <a:gd name="connsiteX6" fmla="*/ 2232 w 1612158"/>
                <a:gd name="connsiteY6" fmla="*/ 588319 h 1180880"/>
                <a:gd name="connsiteX0" fmla="*/ 2555 w 1605046"/>
                <a:gd name="connsiteY0" fmla="*/ 545818 h 1209816"/>
                <a:gd name="connsiteX1" fmla="*/ 33140 w 1605046"/>
                <a:gd name="connsiteY1" fmla="*/ 865987 h 1209816"/>
                <a:gd name="connsiteX2" fmla="*/ 1238758 w 1605046"/>
                <a:gd name="connsiteY2" fmla="*/ 1006269 h 1209816"/>
                <a:gd name="connsiteX3" fmla="*/ 1485316 w 1605046"/>
                <a:gd name="connsiteY3" fmla="*/ 781558 h 1209816"/>
                <a:gd name="connsiteX4" fmla="*/ 1605046 w 1605046"/>
                <a:gd name="connsiteY4" fmla="*/ 682474 h 1209816"/>
                <a:gd name="connsiteX5" fmla="*/ 1311759 w 1605046"/>
                <a:gd name="connsiteY5" fmla="*/ 426926 h 1209816"/>
                <a:gd name="connsiteX6" fmla="*/ 2555 w 1605046"/>
                <a:gd name="connsiteY6" fmla="*/ 545818 h 1209816"/>
                <a:gd name="connsiteX0" fmla="*/ 2555 w 1605046"/>
                <a:gd name="connsiteY0" fmla="*/ 545818 h 1271994"/>
                <a:gd name="connsiteX1" fmla="*/ 33140 w 1605046"/>
                <a:gd name="connsiteY1" fmla="*/ 865987 h 1271994"/>
                <a:gd name="connsiteX2" fmla="*/ 1238758 w 1605046"/>
                <a:gd name="connsiteY2" fmla="*/ 1006269 h 1271994"/>
                <a:gd name="connsiteX3" fmla="*/ 1485316 w 1605046"/>
                <a:gd name="connsiteY3" fmla="*/ 781558 h 1271994"/>
                <a:gd name="connsiteX4" fmla="*/ 1605046 w 1605046"/>
                <a:gd name="connsiteY4" fmla="*/ 682474 h 1271994"/>
                <a:gd name="connsiteX5" fmla="*/ 1311759 w 1605046"/>
                <a:gd name="connsiteY5" fmla="*/ 426926 h 1271994"/>
                <a:gd name="connsiteX6" fmla="*/ 2555 w 1605046"/>
                <a:gd name="connsiteY6" fmla="*/ 545818 h 1271994"/>
                <a:gd name="connsiteX0" fmla="*/ 2555 w 1605046"/>
                <a:gd name="connsiteY0" fmla="*/ 507542 h 1233718"/>
                <a:gd name="connsiteX1" fmla="*/ 33140 w 1605046"/>
                <a:gd name="connsiteY1" fmla="*/ 827711 h 1233718"/>
                <a:gd name="connsiteX2" fmla="*/ 1238758 w 1605046"/>
                <a:gd name="connsiteY2" fmla="*/ 967993 h 1233718"/>
                <a:gd name="connsiteX3" fmla="*/ 1485316 w 1605046"/>
                <a:gd name="connsiteY3" fmla="*/ 743282 h 1233718"/>
                <a:gd name="connsiteX4" fmla="*/ 1605046 w 1605046"/>
                <a:gd name="connsiteY4" fmla="*/ 644198 h 1233718"/>
                <a:gd name="connsiteX5" fmla="*/ 1311759 w 1605046"/>
                <a:gd name="connsiteY5" fmla="*/ 388650 h 1233718"/>
                <a:gd name="connsiteX6" fmla="*/ 2555 w 1605046"/>
                <a:gd name="connsiteY6" fmla="*/ 507542 h 1233718"/>
                <a:gd name="connsiteX0" fmla="*/ 2555 w 1605046"/>
                <a:gd name="connsiteY0" fmla="*/ 524011 h 1250187"/>
                <a:gd name="connsiteX1" fmla="*/ 33140 w 1605046"/>
                <a:gd name="connsiteY1" fmla="*/ 844180 h 1250187"/>
                <a:gd name="connsiteX2" fmla="*/ 1238758 w 1605046"/>
                <a:gd name="connsiteY2" fmla="*/ 984462 h 1250187"/>
                <a:gd name="connsiteX3" fmla="*/ 1485316 w 1605046"/>
                <a:gd name="connsiteY3" fmla="*/ 759751 h 1250187"/>
                <a:gd name="connsiteX4" fmla="*/ 1605046 w 1605046"/>
                <a:gd name="connsiteY4" fmla="*/ 660667 h 1250187"/>
                <a:gd name="connsiteX5" fmla="*/ 1311759 w 1605046"/>
                <a:gd name="connsiteY5" fmla="*/ 405119 h 1250187"/>
                <a:gd name="connsiteX6" fmla="*/ 2555 w 1605046"/>
                <a:gd name="connsiteY6" fmla="*/ 524011 h 1250187"/>
                <a:gd name="connsiteX0" fmla="*/ 2555 w 1622668"/>
                <a:gd name="connsiteY0" fmla="*/ 524011 h 1250187"/>
                <a:gd name="connsiteX1" fmla="*/ 33140 w 1622668"/>
                <a:gd name="connsiteY1" fmla="*/ 844180 h 1250187"/>
                <a:gd name="connsiteX2" fmla="*/ 1238758 w 1622668"/>
                <a:gd name="connsiteY2" fmla="*/ 984462 h 1250187"/>
                <a:gd name="connsiteX3" fmla="*/ 1485316 w 1622668"/>
                <a:gd name="connsiteY3" fmla="*/ 759751 h 1250187"/>
                <a:gd name="connsiteX4" fmla="*/ 1622668 w 1622668"/>
                <a:gd name="connsiteY4" fmla="*/ 638896 h 1250187"/>
                <a:gd name="connsiteX5" fmla="*/ 1311759 w 1622668"/>
                <a:gd name="connsiteY5" fmla="*/ 405119 h 1250187"/>
                <a:gd name="connsiteX6" fmla="*/ 2555 w 1622668"/>
                <a:gd name="connsiteY6" fmla="*/ 524011 h 1250187"/>
                <a:gd name="connsiteX0" fmla="*/ 2555 w 1622668"/>
                <a:gd name="connsiteY0" fmla="*/ 524011 h 1250187"/>
                <a:gd name="connsiteX1" fmla="*/ 33140 w 1622668"/>
                <a:gd name="connsiteY1" fmla="*/ 844180 h 1250187"/>
                <a:gd name="connsiteX2" fmla="*/ 1238758 w 1622668"/>
                <a:gd name="connsiteY2" fmla="*/ 984462 h 1250187"/>
                <a:gd name="connsiteX3" fmla="*/ 1485316 w 1622668"/>
                <a:gd name="connsiteY3" fmla="*/ 759751 h 1250187"/>
                <a:gd name="connsiteX4" fmla="*/ 1622668 w 1622668"/>
                <a:gd name="connsiteY4" fmla="*/ 638896 h 1250187"/>
                <a:gd name="connsiteX5" fmla="*/ 1311759 w 1622668"/>
                <a:gd name="connsiteY5" fmla="*/ 405119 h 1250187"/>
                <a:gd name="connsiteX6" fmla="*/ 2555 w 1622668"/>
                <a:gd name="connsiteY6" fmla="*/ 524011 h 1250187"/>
                <a:gd name="connsiteX0" fmla="*/ 2555 w 1622668"/>
                <a:gd name="connsiteY0" fmla="*/ 524011 h 1250187"/>
                <a:gd name="connsiteX1" fmla="*/ 33140 w 1622668"/>
                <a:gd name="connsiteY1" fmla="*/ 844180 h 1250187"/>
                <a:gd name="connsiteX2" fmla="*/ 1238758 w 1622668"/>
                <a:gd name="connsiteY2" fmla="*/ 984462 h 1250187"/>
                <a:gd name="connsiteX3" fmla="*/ 1485316 w 1622668"/>
                <a:gd name="connsiteY3" fmla="*/ 759751 h 1250187"/>
                <a:gd name="connsiteX4" fmla="*/ 1622668 w 1622668"/>
                <a:gd name="connsiteY4" fmla="*/ 638896 h 1250187"/>
                <a:gd name="connsiteX5" fmla="*/ 1311759 w 1622668"/>
                <a:gd name="connsiteY5" fmla="*/ 405119 h 1250187"/>
                <a:gd name="connsiteX6" fmla="*/ 2555 w 1622668"/>
                <a:gd name="connsiteY6" fmla="*/ 524011 h 1250187"/>
                <a:gd name="connsiteX0" fmla="*/ 2555 w 1622668"/>
                <a:gd name="connsiteY0" fmla="*/ 524011 h 1250187"/>
                <a:gd name="connsiteX1" fmla="*/ 33140 w 1622668"/>
                <a:gd name="connsiteY1" fmla="*/ 844180 h 1250187"/>
                <a:gd name="connsiteX2" fmla="*/ 1238758 w 1622668"/>
                <a:gd name="connsiteY2" fmla="*/ 984462 h 1250187"/>
                <a:gd name="connsiteX3" fmla="*/ 1622668 w 1622668"/>
                <a:gd name="connsiteY3" fmla="*/ 638896 h 1250187"/>
                <a:gd name="connsiteX4" fmla="*/ 1311759 w 1622668"/>
                <a:gd name="connsiteY4" fmla="*/ 405119 h 1250187"/>
                <a:gd name="connsiteX5" fmla="*/ 2555 w 1622668"/>
                <a:gd name="connsiteY5" fmla="*/ 524011 h 1250187"/>
                <a:gd name="connsiteX0" fmla="*/ 2555 w 1622668"/>
                <a:gd name="connsiteY0" fmla="*/ 524011 h 1250187"/>
                <a:gd name="connsiteX1" fmla="*/ 33140 w 1622668"/>
                <a:gd name="connsiteY1" fmla="*/ 844180 h 1250187"/>
                <a:gd name="connsiteX2" fmla="*/ 1238758 w 1622668"/>
                <a:gd name="connsiteY2" fmla="*/ 984462 h 1250187"/>
                <a:gd name="connsiteX3" fmla="*/ 1622668 w 1622668"/>
                <a:gd name="connsiteY3" fmla="*/ 638896 h 1250187"/>
                <a:gd name="connsiteX4" fmla="*/ 1311759 w 1622668"/>
                <a:gd name="connsiteY4" fmla="*/ 405119 h 1250187"/>
                <a:gd name="connsiteX5" fmla="*/ 2555 w 1622668"/>
                <a:gd name="connsiteY5" fmla="*/ 524011 h 1250187"/>
                <a:gd name="connsiteX0" fmla="*/ 2555 w 1622668"/>
                <a:gd name="connsiteY0" fmla="*/ 524011 h 1250187"/>
                <a:gd name="connsiteX1" fmla="*/ 33140 w 1622668"/>
                <a:gd name="connsiteY1" fmla="*/ 844180 h 1250187"/>
                <a:gd name="connsiteX2" fmla="*/ 1238758 w 1622668"/>
                <a:gd name="connsiteY2" fmla="*/ 984462 h 1250187"/>
                <a:gd name="connsiteX3" fmla="*/ 1622668 w 1622668"/>
                <a:gd name="connsiteY3" fmla="*/ 638896 h 1250187"/>
                <a:gd name="connsiteX4" fmla="*/ 1311759 w 1622668"/>
                <a:gd name="connsiteY4" fmla="*/ 405119 h 1250187"/>
                <a:gd name="connsiteX5" fmla="*/ 2555 w 1622668"/>
                <a:gd name="connsiteY5" fmla="*/ 524011 h 1250187"/>
                <a:gd name="connsiteX0" fmla="*/ 2555 w 1622668"/>
                <a:gd name="connsiteY0" fmla="*/ 524011 h 1250187"/>
                <a:gd name="connsiteX1" fmla="*/ 33140 w 1622668"/>
                <a:gd name="connsiteY1" fmla="*/ 844180 h 1250187"/>
                <a:gd name="connsiteX2" fmla="*/ 1238758 w 1622668"/>
                <a:gd name="connsiteY2" fmla="*/ 984462 h 1250187"/>
                <a:gd name="connsiteX3" fmla="*/ 1622668 w 1622668"/>
                <a:gd name="connsiteY3" fmla="*/ 638896 h 1250187"/>
                <a:gd name="connsiteX4" fmla="*/ 1311759 w 1622668"/>
                <a:gd name="connsiteY4" fmla="*/ 405119 h 1250187"/>
                <a:gd name="connsiteX5" fmla="*/ 2555 w 1622668"/>
                <a:gd name="connsiteY5" fmla="*/ 524011 h 1250187"/>
                <a:gd name="connsiteX0" fmla="*/ 2555 w 1622668"/>
                <a:gd name="connsiteY0" fmla="*/ 535688 h 1261864"/>
                <a:gd name="connsiteX1" fmla="*/ 33140 w 1622668"/>
                <a:gd name="connsiteY1" fmla="*/ 855857 h 1261864"/>
                <a:gd name="connsiteX2" fmla="*/ 1238758 w 1622668"/>
                <a:gd name="connsiteY2" fmla="*/ 996139 h 1261864"/>
                <a:gd name="connsiteX3" fmla="*/ 1622668 w 1622668"/>
                <a:gd name="connsiteY3" fmla="*/ 650573 h 1261864"/>
                <a:gd name="connsiteX4" fmla="*/ 1329382 w 1622668"/>
                <a:gd name="connsiteY4" fmla="*/ 397444 h 1261864"/>
                <a:gd name="connsiteX5" fmla="*/ 2555 w 1622668"/>
                <a:gd name="connsiteY5" fmla="*/ 535688 h 1261864"/>
                <a:gd name="connsiteX0" fmla="*/ 2555 w 1592459"/>
                <a:gd name="connsiteY0" fmla="*/ 535688 h 1261864"/>
                <a:gd name="connsiteX1" fmla="*/ 33140 w 1592459"/>
                <a:gd name="connsiteY1" fmla="*/ 855857 h 1261864"/>
                <a:gd name="connsiteX2" fmla="*/ 1238758 w 1592459"/>
                <a:gd name="connsiteY2" fmla="*/ 996139 h 1261864"/>
                <a:gd name="connsiteX3" fmla="*/ 1592459 w 1592459"/>
                <a:gd name="connsiteY3" fmla="*/ 640897 h 1261864"/>
                <a:gd name="connsiteX4" fmla="*/ 1329382 w 1592459"/>
                <a:gd name="connsiteY4" fmla="*/ 397444 h 1261864"/>
                <a:gd name="connsiteX5" fmla="*/ 2555 w 1592459"/>
                <a:gd name="connsiteY5" fmla="*/ 535688 h 1261864"/>
                <a:gd name="connsiteX0" fmla="*/ 2555 w 1637772"/>
                <a:gd name="connsiteY0" fmla="*/ 535688 h 1261864"/>
                <a:gd name="connsiteX1" fmla="*/ 33140 w 1637772"/>
                <a:gd name="connsiteY1" fmla="*/ 855857 h 1261864"/>
                <a:gd name="connsiteX2" fmla="*/ 1238758 w 1637772"/>
                <a:gd name="connsiteY2" fmla="*/ 996139 h 1261864"/>
                <a:gd name="connsiteX3" fmla="*/ 1637772 w 1637772"/>
                <a:gd name="connsiteY3" fmla="*/ 640897 h 1261864"/>
                <a:gd name="connsiteX4" fmla="*/ 1329382 w 1637772"/>
                <a:gd name="connsiteY4" fmla="*/ 397444 h 1261864"/>
                <a:gd name="connsiteX5" fmla="*/ 2555 w 1637772"/>
                <a:gd name="connsiteY5" fmla="*/ 535688 h 1261864"/>
                <a:gd name="connsiteX0" fmla="*/ 2555 w 1637772"/>
                <a:gd name="connsiteY0" fmla="*/ 535688 h 1261864"/>
                <a:gd name="connsiteX1" fmla="*/ 33140 w 1637772"/>
                <a:gd name="connsiteY1" fmla="*/ 855857 h 1261864"/>
                <a:gd name="connsiteX2" fmla="*/ 1238758 w 1637772"/>
                <a:gd name="connsiteY2" fmla="*/ 996139 h 1261864"/>
                <a:gd name="connsiteX3" fmla="*/ 1637772 w 1637772"/>
                <a:gd name="connsiteY3" fmla="*/ 640897 h 1261864"/>
                <a:gd name="connsiteX4" fmla="*/ 1329382 w 1637772"/>
                <a:gd name="connsiteY4" fmla="*/ 397444 h 1261864"/>
                <a:gd name="connsiteX5" fmla="*/ 2555 w 1637772"/>
                <a:gd name="connsiteY5" fmla="*/ 535688 h 1261864"/>
                <a:gd name="connsiteX0" fmla="*/ 2555 w 1637772"/>
                <a:gd name="connsiteY0" fmla="*/ 535688 h 1261864"/>
                <a:gd name="connsiteX1" fmla="*/ 33140 w 1637772"/>
                <a:gd name="connsiteY1" fmla="*/ 855857 h 1261864"/>
                <a:gd name="connsiteX2" fmla="*/ 1238758 w 1637772"/>
                <a:gd name="connsiteY2" fmla="*/ 996139 h 1261864"/>
                <a:gd name="connsiteX3" fmla="*/ 1637772 w 1637772"/>
                <a:gd name="connsiteY3" fmla="*/ 640897 h 1261864"/>
                <a:gd name="connsiteX4" fmla="*/ 1329382 w 1637772"/>
                <a:gd name="connsiteY4" fmla="*/ 397444 h 1261864"/>
                <a:gd name="connsiteX5" fmla="*/ 2555 w 1637772"/>
                <a:gd name="connsiteY5" fmla="*/ 535688 h 1261864"/>
                <a:gd name="connsiteX0" fmla="*/ 2555 w 1594976"/>
                <a:gd name="connsiteY0" fmla="*/ 535688 h 1261864"/>
                <a:gd name="connsiteX1" fmla="*/ 33140 w 1594976"/>
                <a:gd name="connsiteY1" fmla="*/ 855857 h 1261864"/>
                <a:gd name="connsiteX2" fmla="*/ 1238758 w 1594976"/>
                <a:gd name="connsiteY2" fmla="*/ 996139 h 1261864"/>
                <a:gd name="connsiteX3" fmla="*/ 1594976 w 1594976"/>
                <a:gd name="connsiteY3" fmla="*/ 650573 h 1261864"/>
                <a:gd name="connsiteX4" fmla="*/ 1329382 w 1594976"/>
                <a:gd name="connsiteY4" fmla="*/ 397444 h 1261864"/>
                <a:gd name="connsiteX5" fmla="*/ 2555 w 1594976"/>
                <a:gd name="connsiteY5" fmla="*/ 535688 h 1261864"/>
                <a:gd name="connsiteX0" fmla="*/ 2555 w 1594976"/>
                <a:gd name="connsiteY0" fmla="*/ 535688 h 1261864"/>
                <a:gd name="connsiteX1" fmla="*/ 33140 w 1594976"/>
                <a:gd name="connsiteY1" fmla="*/ 855857 h 1261864"/>
                <a:gd name="connsiteX2" fmla="*/ 1238758 w 1594976"/>
                <a:gd name="connsiteY2" fmla="*/ 996139 h 1261864"/>
                <a:gd name="connsiteX3" fmla="*/ 1594976 w 1594976"/>
                <a:gd name="connsiteY3" fmla="*/ 650573 h 1261864"/>
                <a:gd name="connsiteX4" fmla="*/ 1329382 w 1594976"/>
                <a:gd name="connsiteY4" fmla="*/ 397444 h 1261864"/>
                <a:gd name="connsiteX5" fmla="*/ 2555 w 1594976"/>
                <a:gd name="connsiteY5" fmla="*/ 535688 h 1261864"/>
                <a:gd name="connsiteX0" fmla="*/ 2555 w 1594976"/>
                <a:gd name="connsiteY0" fmla="*/ 513968 h 1240144"/>
                <a:gd name="connsiteX1" fmla="*/ 33140 w 1594976"/>
                <a:gd name="connsiteY1" fmla="*/ 834137 h 1240144"/>
                <a:gd name="connsiteX2" fmla="*/ 1238758 w 1594976"/>
                <a:gd name="connsiteY2" fmla="*/ 974419 h 1240144"/>
                <a:gd name="connsiteX3" fmla="*/ 1594976 w 1594976"/>
                <a:gd name="connsiteY3" fmla="*/ 628853 h 1240144"/>
                <a:gd name="connsiteX4" fmla="*/ 1359591 w 1594976"/>
                <a:gd name="connsiteY4" fmla="*/ 412009 h 1240144"/>
                <a:gd name="connsiteX5" fmla="*/ 2555 w 1594976"/>
                <a:gd name="connsiteY5" fmla="*/ 513968 h 1240144"/>
                <a:gd name="connsiteX0" fmla="*/ 2555 w 1594976"/>
                <a:gd name="connsiteY0" fmla="*/ 502691 h 1228867"/>
                <a:gd name="connsiteX1" fmla="*/ 33140 w 1594976"/>
                <a:gd name="connsiteY1" fmla="*/ 822860 h 1228867"/>
                <a:gd name="connsiteX2" fmla="*/ 1238758 w 1594976"/>
                <a:gd name="connsiteY2" fmla="*/ 963142 h 1228867"/>
                <a:gd name="connsiteX3" fmla="*/ 1594976 w 1594976"/>
                <a:gd name="connsiteY3" fmla="*/ 617576 h 1228867"/>
                <a:gd name="connsiteX4" fmla="*/ 1379732 w 1594976"/>
                <a:gd name="connsiteY4" fmla="*/ 420084 h 1228867"/>
                <a:gd name="connsiteX5" fmla="*/ 2555 w 1594976"/>
                <a:gd name="connsiteY5" fmla="*/ 502691 h 12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976" h="1228867">
                  <a:moveTo>
                    <a:pt x="2555" y="502691"/>
                  </a:moveTo>
                  <a:cubicBezTo>
                    <a:pt x="-10647" y="608808"/>
                    <a:pt x="31550" y="803268"/>
                    <a:pt x="33140" y="822860"/>
                  </a:cubicBezTo>
                  <a:cubicBezTo>
                    <a:pt x="406447" y="1511584"/>
                    <a:pt x="1050421" y="1157792"/>
                    <a:pt x="1238758" y="963142"/>
                  </a:cubicBezTo>
                  <a:cubicBezTo>
                    <a:pt x="1423120" y="754757"/>
                    <a:pt x="1527426" y="689942"/>
                    <a:pt x="1594976" y="617576"/>
                  </a:cubicBezTo>
                  <a:cubicBezTo>
                    <a:pt x="1562415" y="585633"/>
                    <a:pt x="1483153" y="535527"/>
                    <a:pt x="1379732" y="420084"/>
                  </a:cubicBezTo>
                  <a:cubicBezTo>
                    <a:pt x="912507" y="-233830"/>
                    <a:pt x="116354" y="-60466"/>
                    <a:pt x="2555" y="502691"/>
                  </a:cubicBezTo>
                  <a:close/>
                </a:path>
              </a:pathLst>
            </a:custGeom>
            <a:noFill/>
            <a:ln w="28575" cap="sq" cmpd="sng" algn="ctr">
              <a:solidFill>
                <a:sysClr val="window" lastClr="FFFFFF"/>
              </a:solidFill>
              <a:prstDash val="sysDot"/>
              <a:bevel/>
              <a:headEnd type="none" w="med" len="med"/>
              <a:tailEnd type="none" w="med" len="med"/>
            </a:ln>
            <a:effectLst/>
          </p:spPr>
          <p:txBody>
            <a:bodyPr rot="0" spcFirstLastPara="0" vertOverflow="overflow" horzOverflow="overflow" vert="horz" wrap="square" lIns="93234" tIns="365656" rIns="274242" bIns="255960" numCol="1" spcCol="0" rtlCol="0" fromWordArt="0" anchor="b" anchorCtr="0" forceAA="0" compatLnSpc="1">
              <a:prstTxWarp prst="textNoShape">
                <a:avLst/>
              </a:prstTxWarp>
              <a:noAutofit/>
            </a:bodyPr>
            <a:lstStyle/>
            <a:p>
              <a:pPr marL="0" marR="0" lvl="0" indent="0" algn="ctr" defTabSz="932181" eaLnBrk="1" fontAlgn="auto" latinLnBrk="0" hangingPunct="1">
                <a:lnSpc>
                  <a:spcPct val="100000"/>
                </a:lnSpc>
                <a:spcBef>
                  <a:spcPts val="0"/>
                </a:spcBef>
                <a:spcAft>
                  <a:spcPts val="602"/>
                </a:spcAft>
                <a:buClrTx/>
                <a:buSzTx/>
                <a:buFontTx/>
                <a:buNone/>
                <a:tabLst/>
                <a:defRPr/>
              </a:pPr>
              <a:endParaRPr kumimoji="0" lang="en-US" sz="1199" b="0" i="0" u="none" strike="noStrike" kern="0" cap="none" spc="0" normalizeH="0" baseline="0" noProof="0" dirty="0">
                <a:ln>
                  <a:noFill/>
                </a:ln>
                <a:solidFill>
                  <a:prstClr val="white"/>
                </a:solidFill>
                <a:effectLst/>
                <a:uLnTx/>
                <a:uFillTx/>
                <a:latin typeface="Segoe UI"/>
                <a:ea typeface="+mn-ea"/>
                <a:cs typeface="Segoe UI" panose="020B0502040204020203" pitchFamily="34" charset="0"/>
              </a:endParaRPr>
            </a:p>
          </p:txBody>
        </p:sp>
        <p:pic>
          <p:nvPicPr>
            <p:cNvPr id="280" name="Picture 27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455" r="98182">
                          <a14:foregroundMark x1="44364" y1="51333" x2="44364" y2="51333"/>
                          <a14:foregroundMark x1="57455" y1="53333" x2="57455" y2="53333"/>
                          <a14:foregroundMark x1="68364" y1="60000" x2="68364" y2="60000"/>
                          <a14:foregroundMark x1="73091" y1="58000" x2="73091" y2="58000"/>
                          <a14:foregroundMark x1="82182" y1="57333" x2="82182" y2="57333"/>
                          <a14:foregroundMark x1="91273" y1="53333" x2="91273" y2="53333"/>
                        </a14:backgroundRemoval>
                      </a14:imgEffect>
                    </a14:imgLayer>
                  </a14:imgProps>
                </a:ext>
                <a:ext uri="{28A0092B-C50C-407E-A947-70E740481C1C}">
                  <a14:useLocalDpi xmlns:a14="http://schemas.microsoft.com/office/drawing/2010/main" val="0"/>
                </a:ext>
              </a:extLst>
            </a:blip>
            <a:stretch>
              <a:fillRect/>
            </a:stretch>
          </p:blipFill>
          <p:spPr>
            <a:xfrm>
              <a:off x="8982014" y="5403784"/>
              <a:ext cx="467776" cy="255150"/>
            </a:xfrm>
            <a:prstGeom prst="rect">
              <a:avLst/>
            </a:prstGeom>
            <a:noFill/>
            <a:ln>
              <a:noFill/>
            </a:ln>
          </p:spPr>
        </p:pic>
        <p:sp>
          <p:nvSpPr>
            <p:cNvPr id="281" name="Rectangle 280"/>
            <p:cNvSpPr/>
            <p:nvPr/>
          </p:nvSpPr>
          <p:spPr>
            <a:xfrm>
              <a:off x="9025281" y="6048775"/>
              <a:ext cx="510238" cy="94198"/>
            </a:xfrm>
            <a:prstGeom prst="rect">
              <a:avLst/>
            </a:prstGeom>
            <a:ln>
              <a:noFill/>
            </a:ln>
          </p:spPr>
          <p:txBody>
            <a:bodyPr wrap="none" lIns="0" tIns="0" rIns="0" bIns="0" anchor="ctr" anchorCtr="0">
              <a:spAutoFit/>
            </a:bodyPr>
            <a:lstStyle/>
            <a:p>
              <a:pPr marL="0" marR="0" lvl="0" indent="0" defTabSz="1038497"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rPr>
                <a:t>StreamInsights</a:t>
              </a:r>
            </a:p>
          </p:txBody>
        </p:sp>
        <p:grpSp>
          <p:nvGrpSpPr>
            <p:cNvPr id="282" name="Group 281"/>
            <p:cNvGrpSpPr/>
            <p:nvPr/>
          </p:nvGrpSpPr>
          <p:grpSpPr>
            <a:xfrm>
              <a:off x="9502920" y="5153848"/>
              <a:ext cx="530170" cy="211072"/>
              <a:chOff x="10724689" y="2607178"/>
              <a:chExt cx="722803" cy="287766"/>
            </a:xfrm>
          </p:grpSpPr>
          <p:sp>
            <p:nvSpPr>
              <p:cNvPr id="286" name="Rectangle 285"/>
              <p:cNvSpPr/>
              <p:nvPr/>
            </p:nvSpPr>
            <p:spPr>
              <a:xfrm flipH="1">
                <a:off x="10912936" y="2745115"/>
                <a:ext cx="510575" cy="149829"/>
              </a:xfrm>
              <a:prstGeom prst="rect">
                <a:avLst/>
              </a:prstGeom>
            </p:spPr>
            <p:txBody>
              <a:bodyPr wrap="none" lIns="0" tIns="0" rIns="0" bIns="0">
                <a:spAutoFit/>
              </a:bodyPr>
              <a:lstStyle/>
              <a:p>
                <a:pPr marL="0" marR="0" lvl="0" indent="0" defTabSz="931596"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rPr>
                  <a:t>Power BI </a:t>
                </a:r>
              </a:p>
            </p:txBody>
          </p:sp>
          <p:grpSp>
            <p:nvGrpSpPr>
              <p:cNvPr id="287" name="Group 286"/>
              <p:cNvGrpSpPr/>
              <p:nvPr/>
            </p:nvGrpSpPr>
            <p:grpSpPr>
              <a:xfrm>
                <a:off x="10724689" y="2607178"/>
                <a:ext cx="722803" cy="151519"/>
                <a:chOff x="1728788" y="7331075"/>
                <a:chExt cx="8277225" cy="1735138"/>
              </a:xfrm>
              <a:solidFill>
                <a:srgbClr val="FFFFFF"/>
              </a:solidFill>
            </p:grpSpPr>
            <p:sp>
              <p:nvSpPr>
                <p:cNvPr id="288" name="Freeform 20"/>
                <p:cNvSpPr>
                  <a:spLocks noEditPoints="1"/>
                </p:cNvSpPr>
                <p:nvPr/>
              </p:nvSpPr>
              <p:spPr bwMode="auto">
                <a:xfrm>
                  <a:off x="3805238" y="7662863"/>
                  <a:ext cx="1036638" cy="1074738"/>
                </a:xfrm>
                <a:custGeom>
                  <a:avLst/>
                  <a:gdLst>
                    <a:gd name="T0" fmla="*/ 276 w 276"/>
                    <a:gd name="T1" fmla="*/ 139 h 285"/>
                    <a:gd name="T2" fmla="*/ 259 w 276"/>
                    <a:gd name="T3" fmla="*/ 216 h 285"/>
                    <a:gd name="T4" fmla="*/ 210 w 276"/>
                    <a:gd name="T5" fmla="*/ 267 h 285"/>
                    <a:gd name="T6" fmla="*/ 137 w 276"/>
                    <a:gd name="T7" fmla="*/ 285 h 285"/>
                    <a:gd name="T8" fmla="*/ 66 w 276"/>
                    <a:gd name="T9" fmla="*/ 268 h 285"/>
                    <a:gd name="T10" fmla="*/ 17 w 276"/>
                    <a:gd name="T11" fmla="*/ 218 h 285"/>
                    <a:gd name="T12" fmla="*/ 0 w 276"/>
                    <a:gd name="T13" fmla="*/ 146 h 285"/>
                    <a:gd name="T14" fmla="*/ 18 w 276"/>
                    <a:gd name="T15" fmla="*/ 69 h 285"/>
                    <a:gd name="T16" fmla="*/ 67 w 276"/>
                    <a:gd name="T17" fmla="*/ 17 h 285"/>
                    <a:gd name="T18" fmla="*/ 142 w 276"/>
                    <a:gd name="T19" fmla="*/ 0 h 285"/>
                    <a:gd name="T20" fmla="*/ 212 w 276"/>
                    <a:gd name="T21" fmla="*/ 17 h 285"/>
                    <a:gd name="T22" fmla="*/ 259 w 276"/>
                    <a:gd name="T23" fmla="*/ 66 h 285"/>
                    <a:gd name="T24" fmla="*/ 276 w 276"/>
                    <a:gd name="T25" fmla="*/ 139 h 285"/>
                    <a:gd name="T26" fmla="*/ 240 w 276"/>
                    <a:gd name="T27" fmla="*/ 143 h 285"/>
                    <a:gd name="T28" fmla="*/ 214 w 276"/>
                    <a:gd name="T29" fmla="*/ 59 h 285"/>
                    <a:gd name="T30" fmla="*/ 139 w 276"/>
                    <a:gd name="T31" fmla="*/ 29 h 285"/>
                    <a:gd name="T32" fmla="*/ 86 w 276"/>
                    <a:gd name="T33" fmla="*/ 43 h 285"/>
                    <a:gd name="T34" fmla="*/ 49 w 276"/>
                    <a:gd name="T35" fmla="*/ 84 h 285"/>
                    <a:gd name="T36" fmla="*/ 36 w 276"/>
                    <a:gd name="T37" fmla="*/ 143 h 285"/>
                    <a:gd name="T38" fmla="*/ 49 w 276"/>
                    <a:gd name="T39" fmla="*/ 202 h 285"/>
                    <a:gd name="T40" fmla="*/ 84 w 276"/>
                    <a:gd name="T41" fmla="*/ 242 h 285"/>
                    <a:gd name="T42" fmla="*/ 137 w 276"/>
                    <a:gd name="T43" fmla="*/ 256 h 285"/>
                    <a:gd name="T44" fmla="*/ 213 w 276"/>
                    <a:gd name="T45" fmla="*/ 226 h 285"/>
                    <a:gd name="T46" fmla="*/ 240 w 276"/>
                    <a:gd name="T47"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5">
                      <a:moveTo>
                        <a:pt x="276" y="139"/>
                      </a:moveTo>
                      <a:cubicBezTo>
                        <a:pt x="276" y="168"/>
                        <a:pt x="270" y="194"/>
                        <a:pt x="259" y="216"/>
                      </a:cubicBezTo>
                      <a:cubicBezTo>
                        <a:pt x="248" y="238"/>
                        <a:pt x="232" y="255"/>
                        <a:pt x="210" y="267"/>
                      </a:cubicBezTo>
                      <a:cubicBezTo>
                        <a:pt x="189" y="279"/>
                        <a:pt x="165" y="285"/>
                        <a:pt x="137" y="285"/>
                      </a:cubicBezTo>
                      <a:cubicBezTo>
                        <a:pt x="110" y="285"/>
                        <a:pt x="87" y="279"/>
                        <a:pt x="66" y="268"/>
                      </a:cubicBezTo>
                      <a:cubicBezTo>
                        <a:pt x="45" y="256"/>
                        <a:pt x="29" y="240"/>
                        <a:pt x="17" y="218"/>
                      </a:cubicBezTo>
                      <a:cubicBezTo>
                        <a:pt x="6" y="197"/>
                        <a:pt x="0" y="173"/>
                        <a:pt x="0" y="146"/>
                      </a:cubicBezTo>
                      <a:cubicBezTo>
                        <a:pt x="0" y="116"/>
                        <a:pt x="6" y="91"/>
                        <a:pt x="18" y="69"/>
                      </a:cubicBezTo>
                      <a:cubicBezTo>
                        <a:pt x="29" y="46"/>
                        <a:pt x="46" y="29"/>
                        <a:pt x="67" y="17"/>
                      </a:cubicBezTo>
                      <a:cubicBezTo>
                        <a:pt x="89" y="6"/>
                        <a:pt x="114" y="0"/>
                        <a:pt x="142" y="0"/>
                      </a:cubicBezTo>
                      <a:cubicBezTo>
                        <a:pt x="168" y="0"/>
                        <a:pt x="191" y="5"/>
                        <a:pt x="212" y="17"/>
                      </a:cubicBezTo>
                      <a:cubicBezTo>
                        <a:pt x="232" y="29"/>
                        <a:pt x="248" y="45"/>
                        <a:pt x="259" y="66"/>
                      </a:cubicBezTo>
                      <a:cubicBezTo>
                        <a:pt x="271" y="88"/>
                        <a:pt x="276" y="112"/>
                        <a:pt x="276" y="139"/>
                      </a:cubicBezTo>
                      <a:close/>
                      <a:moveTo>
                        <a:pt x="240" y="143"/>
                      </a:moveTo>
                      <a:cubicBezTo>
                        <a:pt x="240" y="107"/>
                        <a:pt x="231" y="79"/>
                        <a:pt x="214" y="59"/>
                      </a:cubicBezTo>
                      <a:cubicBezTo>
                        <a:pt x="196" y="39"/>
                        <a:pt x="171" y="29"/>
                        <a:pt x="139" y="29"/>
                      </a:cubicBezTo>
                      <a:cubicBezTo>
                        <a:pt x="119" y="29"/>
                        <a:pt x="102" y="33"/>
                        <a:pt x="86" y="43"/>
                      </a:cubicBezTo>
                      <a:cubicBezTo>
                        <a:pt x="70" y="53"/>
                        <a:pt x="58" y="66"/>
                        <a:pt x="49" y="84"/>
                      </a:cubicBezTo>
                      <a:cubicBezTo>
                        <a:pt x="40" y="101"/>
                        <a:pt x="36" y="121"/>
                        <a:pt x="36" y="143"/>
                      </a:cubicBezTo>
                      <a:cubicBezTo>
                        <a:pt x="36" y="165"/>
                        <a:pt x="40" y="184"/>
                        <a:pt x="49" y="202"/>
                      </a:cubicBezTo>
                      <a:cubicBezTo>
                        <a:pt x="57" y="219"/>
                        <a:pt x="69" y="232"/>
                        <a:pt x="84" y="242"/>
                      </a:cubicBezTo>
                      <a:cubicBezTo>
                        <a:pt x="100" y="251"/>
                        <a:pt x="117" y="256"/>
                        <a:pt x="137" y="256"/>
                      </a:cubicBezTo>
                      <a:cubicBezTo>
                        <a:pt x="169" y="256"/>
                        <a:pt x="195" y="246"/>
                        <a:pt x="213" y="226"/>
                      </a:cubicBezTo>
                      <a:cubicBezTo>
                        <a:pt x="231" y="206"/>
                        <a:pt x="240" y="178"/>
                        <a:pt x="2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89" name="Freeform 21"/>
                <p:cNvSpPr>
                  <a:spLocks/>
                </p:cNvSpPr>
                <p:nvPr/>
              </p:nvSpPr>
              <p:spPr bwMode="auto">
                <a:xfrm>
                  <a:off x="4921251" y="7602538"/>
                  <a:ext cx="473075" cy="1116013"/>
                </a:xfrm>
                <a:custGeom>
                  <a:avLst/>
                  <a:gdLst>
                    <a:gd name="T0" fmla="*/ 126 w 126"/>
                    <a:gd name="T1" fmla="*/ 32 h 296"/>
                    <a:gd name="T2" fmla="*/ 104 w 126"/>
                    <a:gd name="T3" fmla="*/ 27 h 296"/>
                    <a:gd name="T4" fmla="*/ 69 w 126"/>
                    <a:gd name="T5" fmla="*/ 69 h 296"/>
                    <a:gd name="T6" fmla="*/ 69 w 126"/>
                    <a:gd name="T7" fmla="*/ 99 h 296"/>
                    <a:gd name="T8" fmla="*/ 117 w 126"/>
                    <a:gd name="T9" fmla="*/ 99 h 296"/>
                    <a:gd name="T10" fmla="*/ 117 w 126"/>
                    <a:gd name="T11" fmla="*/ 126 h 296"/>
                    <a:gd name="T12" fmla="*/ 69 w 126"/>
                    <a:gd name="T13" fmla="*/ 126 h 296"/>
                    <a:gd name="T14" fmla="*/ 69 w 126"/>
                    <a:gd name="T15" fmla="*/ 296 h 296"/>
                    <a:gd name="T16" fmla="*/ 35 w 126"/>
                    <a:gd name="T17" fmla="*/ 296 h 296"/>
                    <a:gd name="T18" fmla="*/ 35 w 126"/>
                    <a:gd name="T19" fmla="*/ 126 h 296"/>
                    <a:gd name="T20" fmla="*/ 0 w 126"/>
                    <a:gd name="T21" fmla="*/ 126 h 296"/>
                    <a:gd name="T22" fmla="*/ 0 w 126"/>
                    <a:gd name="T23" fmla="*/ 99 h 296"/>
                    <a:gd name="T24" fmla="*/ 35 w 126"/>
                    <a:gd name="T25" fmla="*/ 99 h 296"/>
                    <a:gd name="T26" fmla="*/ 35 w 126"/>
                    <a:gd name="T27" fmla="*/ 67 h 296"/>
                    <a:gd name="T28" fmla="*/ 54 w 126"/>
                    <a:gd name="T29" fmla="*/ 19 h 296"/>
                    <a:gd name="T30" fmla="*/ 102 w 126"/>
                    <a:gd name="T31" fmla="*/ 0 h 296"/>
                    <a:gd name="T32" fmla="*/ 126 w 126"/>
                    <a:gd name="T33" fmla="*/ 4 h 296"/>
                    <a:gd name="T34" fmla="*/ 126 w 126"/>
                    <a:gd name="T35" fmla="*/ 3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296">
                      <a:moveTo>
                        <a:pt x="126" y="32"/>
                      </a:moveTo>
                      <a:cubicBezTo>
                        <a:pt x="119" y="29"/>
                        <a:pt x="112" y="27"/>
                        <a:pt x="104" y="27"/>
                      </a:cubicBezTo>
                      <a:cubicBezTo>
                        <a:pt x="80" y="27"/>
                        <a:pt x="69" y="41"/>
                        <a:pt x="69" y="69"/>
                      </a:cubicBezTo>
                      <a:cubicBezTo>
                        <a:pt x="69" y="99"/>
                        <a:pt x="69" y="99"/>
                        <a:pt x="69" y="99"/>
                      </a:cubicBezTo>
                      <a:cubicBezTo>
                        <a:pt x="117" y="99"/>
                        <a:pt x="117" y="99"/>
                        <a:pt x="117" y="99"/>
                      </a:cubicBezTo>
                      <a:cubicBezTo>
                        <a:pt x="117" y="126"/>
                        <a:pt x="117" y="126"/>
                        <a:pt x="117" y="126"/>
                      </a:cubicBezTo>
                      <a:cubicBezTo>
                        <a:pt x="69" y="126"/>
                        <a:pt x="69" y="126"/>
                        <a:pt x="69" y="126"/>
                      </a:cubicBezTo>
                      <a:cubicBezTo>
                        <a:pt x="69" y="296"/>
                        <a:pt x="69" y="296"/>
                        <a:pt x="69" y="296"/>
                      </a:cubicBezTo>
                      <a:cubicBezTo>
                        <a:pt x="35" y="296"/>
                        <a:pt x="35" y="296"/>
                        <a:pt x="35" y="296"/>
                      </a:cubicBezTo>
                      <a:cubicBezTo>
                        <a:pt x="35" y="126"/>
                        <a:pt x="35" y="126"/>
                        <a:pt x="35" y="126"/>
                      </a:cubicBezTo>
                      <a:cubicBezTo>
                        <a:pt x="0" y="126"/>
                        <a:pt x="0" y="126"/>
                        <a:pt x="0" y="126"/>
                      </a:cubicBezTo>
                      <a:cubicBezTo>
                        <a:pt x="0" y="99"/>
                        <a:pt x="0" y="99"/>
                        <a:pt x="0" y="99"/>
                      </a:cubicBezTo>
                      <a:cubicBezTo>
                        <a:pt x="35" y="99"/>
                        <a:pt x="35" y="99"/>
                        <a:pt x="35" y="99"/>
                      </a:cubicBezTo>
                      <a:cubicBezTo>
                        <a:pt x="35" y="67"/>
                        <a:pt x="35" y="67"/>
                        <a:pt x="35" y="67"/>
                      </a:cubicBezTo>
                      <a:cubicBezTo>
                        <a:pt x="35" y="47"/>
                        <a:pt x="41" y="31"/>
                        <a:pt x="54" y="19"/>
                      </a:cubicBezTo>
                      <a:cubicBezTo>
                        <a:pt x="66" y="6"/>
                        <a:pt x="82" y="0"/>
                        <a:pt x="102" y="0"/>
                      </a:cubicBezTo>
                      <a:cubicBezTo>
                        <a:pt x="112" y="0"/>
                        <a:pt x="120" y="1"/>
                        <a:pt x="126" y="4"/>
                      </a:cubicBezTo>
                      <a:lnTo>
                        <a:pt x="12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90" name="Freeform 22"/>
                <p:cNvSpPr>
                  <a:spLocks/>
                </p:cNvSpPr>
                <p:nvPr/>
              </p:nvSpPr>
              <p:spPr bwMode="auto">
                <a:xfrm>
                  <a:off x="5353051" y="7602538"/>
                  <a:ext cx="473075" cy="1116013"/>
                </a:xfrm>
                <a:custGeom>
                  <a:avLst/>
                  <a:gdLst>
                    <a:gd name="T0" fmla="*/ 126 w 126"/>
                    <a:gd name="T1" fmla="*/ 32 h 296"/>
                    <a:gd name="T2" fmla="*/ 104 w 126"/>
                    <a:gd name="T3" fmla="*/ 27 h 296"/>
                    <a:gd name="T4" fmla="*/ 69 w 126"/>
                    <a:gd name="T5" fmla="*/ 69 h 296"/>
                    <a:gd name="T6" fmla="*/ 69 w 126"/>
                    <a:gd name="T7" fmla="*/ 99 h 296"/>
                    <a:gd name="T8" fmla="*/ 117 w 126"/>
                    <a:gd name="T9" fmla="*/ 99 h 296"/>
                    <a:gd name="T10" fmla="*/ 117 w 126"/>
                    <a:gd name="T11" fmla="*/ 126 h 296"/>
                    <a:gd name="T12" fmla="*/ 69 w 126"/>
                    <a:gd name="T13" fmla="*/ 126 h 296"/>
                    <a:gd name="T14" fmla="*/ 69 w 126"/>
                    <a:gd name="T15" fmla="*/ 296 h 296"/>
                    <a:gd name="T16" fmla="*/ 35 w 126"/>
                    <a:gd name="T17" fmla="*/ 296 h 296"/>
                    <a:gd name="T18" fmla="*/ 35 w 126"/>
                    <a:gd name="T19" fmla="*/ 126 h 296"/>
                    <a:gd name="T20" fmla="*/ 0 w 126"/>
                    <a:gd name="T21" fmla="*/ 126 h 296"/>
                    <a:gd name="T22" fmla="*/ 0 w 126"/>
                    <a:gd name="T23" fmla="*/ 99 h 296"/>
                    <a:gd name="T24" fmla="*/ 35 w 126"/>
                    <a:gd name="T25" fmla="*/ 99 h 296"/>
                    <a:gd name="T26" fmla="*/ 35 w 126"/>
                    <a:gd name="T27" fmla="*/ 67 h 296"/>
                    <a:gd name="T28" fmla="*/ 54 w 126"/>
                    <a:gd name="T29" fmla="*/ 19 h 296"/>
                    <a:gd name="T30" fmla="*/ 102 w 126"/>
                    <a:gd name="T31" fmla="*/ 0 h 296"/>
                    <a:gd name="T32" fmla="*/ 126 w 126"/>
                    <a:gd name="T33" fmla="*/ 4 h 296"/>
                    <a:gd name="T34" fmla="*/ 126 w 126"/>
                    <a:gd name="T35" fmla="*/ 3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296">
                      <a:moveTo>
                        <a:pt x="126" y="32"/>
                      </a:moveTo>
                      <a:cubicBezTo>
                        <a:pt x="119" y="29"/>
                        <a:pt x="112" y="27"/>
                        <a:pt x="104" y="27"/>
                      </a:cubicBezTo>
                      <a:cubicBezTo>
                        <a:pt x="80" y="27"/>
                        <a:pt x="69" y="41"/>
                        <a:pt x="69" y="69"/>
                      </a:cubicBezTo>
                      <a:cubicBezTo>
                        <a:pt x="69" y="99"/>
                        <a:pt x="69" y="99"/>
                        <a:pt x="69" y="99"/>
                      </a:cubicBezTo>
                      <a:cubicBezTo>
                        <a:pt x="117" y="99"/>
                        <a:pt x="117" y="99"/>
                        <a:pt x="117" y="99"/>
                      </a:cubicBezTo>
                      <a:cubicBezTo>
                        <a:pt x="117" y="126"/>
                        <a:pt x="117" y="126"/>
                        <a:pt x="117" y="126"/>
                      </a:cubicBezTo>
                      <a:cubicBezTo>
                        <a:pt x="69" y="126"/>
                        <a:pt x="69" y="126"/>
                        <a:pt x="69" y="126"/>
                      </a:cubicBezTo>
                      <a:cubicBezTo>
                        <a:pt x="69" y="296"/>
                        <a:pt x="69" y="296"/>
                        <a:pt x="69" y="296"/>
                      </a:cubicBezTo>
                      <a:cubicBezTo>
                        <a:pt x="35" y="296"/>
                        <a:pt x="35" y="296"/>
                        <a:pt x="35" y="296"/>
                      </a:cubicBezTo>
                      <a:cubicBezTo>
                        <a:pt x="35" y="126"/>
                        <a:pt x="35" y="126"/>
                        <a:pt x="35" y="126"/>
                      </a:cubicBezTo>
                      <a:cubicBezTo>
                        <a:pt x="0" y="126"/>
                        <a:pt x="0" y="126"/>
                        <a:pt x="0" y="126"/>
                      </a:cubicBezTo>
                      <a:cubicBezTo>
                        <a:pt x="0" y="99"/>
                        <a:pt x="0" y="99"/>
                        <a:pt x="0" y="99"/>
                      </a:cubicBezTo>
                      <a:cubicBezTo>
                        <a:pt x="35" y="99"/>
                        <a:pt x="35" y="99"/>
                        <a:pt x="35" y="99"/>
                      </a:cubicBezTo>
                      <a:cubicBezTo>
                        <a:pt x="35" y="67"/>
                        <a:pt x="35" y="67"/>
                        <a:pt x="35" y="67"/>
                      </a:cubicBezTo>
                      <a:cubicBezTo>
                        <a:pt x="35" y="47"/>
                        <a:pt x="41" y="31"/>
                        <a:pt x="54" y="19"/>
                      </a:cubicBezTo>
                      <a:cubicBezTo>
                        <a:pt x="66" y="6"/>
                        <a:pt x="82" y="0"/>
                        <a:pt x="102" y="0"/>
                      </a:cubicBezTo>
                      <a:cubicBezTo>
                        <a:pt x="112" y="0"/>
                        <a:pt x="120" y="1"/>
                        <a:pt x="126" y="4"/>
                      </a:cubicBezTo>
                      <a:lnTo>
                        <a:pt x="12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91" name="Freeform 23"/>
                <p:cNvSpPr>
                  <a:spLocks noEditPoints="1"/>
                </p:cNvSpPr>
                <p:nvPr/>
              </p:nvSpPr>
              <p:spPr bwMode="auto">
                <a:xfrm>
                  <a:off x="5889626" y="7632700"/>
                  <a:ext cx="165100" cy="1085850"/>
                </a:xfrm>
                <a:custGeom>
                  <a:avLst/>
                  <a:gdLst>
                    <a:gd name="T0" fmla="*/ 44 w 44"/>
                    <a:gd name="T1" fmla="*/ 21 h 288"/>
                    <a:gd name="T2" fmla="*/ 38 w 44"/>
                    <a:gd name="T3" fmla="*/ 35 h 288"/>
                    <a:gd name="T4" fmla="*/ 22 w 44"/>
                    <a:gd name="T5" fmla="*/ 41 h 288"/>
                    <a:gd name="T6" fmla="*/ 7 w 44"/>
                    <a:gd name="T7" fmla="*/ 35 h 288"/>
                    <a:gd name="T8" fmla="*/ 0 w 44"/>
                    <a:gd name="T9" fmla="*/ 21 h 288"/>
                    <a:gd name="T10" fmla="*/ 7 w 44"/>
                    <a:gd name="T11" fmla="*/ 6 h 288"/>
                    <a:gd name="T12" fmla="*/ 22 w 44"/>
                    <a:gd name="T13" fmla="*/ 0 h 288"/>
                    <a:gd name="T14" fmla="*/ 38 w 44"/>
                    <a:gd name="T15" fmla="*/ 6 h 288"/>
                    <a:gd name="T16" fmla="*/ 44 w 44"/>
                    <a:gd name="T17" fmla="*/ 21 h 288"/>
                    <a:gd name="T18" fmla="*/ 39 w 44"/>
                    <a:gd name="T19" fmla="*/ 288 h 288"/>
                    <a:gd name="T20" fmla="*/ 5 w 44"/>
                    <a:gd name="T21" fmla="*/ 288 h 288"/>
                    <a:gd name="T22" fmla="*/ 5 w 44"/>
                    <a:gd name="T23" fmla="*/ 91 h 288"/>
                    <a:gd name="T24" fmla="*/ 39 w 44"/>
                    <a:gd name="T25" fmla="*/ 91 h 288"/>
                    <a:gd name="T26" fmla="*/ 39 w 44"/>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288">
                      <a:moveTo>
                        <a:pt x="44" y="21"/>
                      </a:moveTo>
                      <a:cubicBezTo>
                        <a:pt x="44" y="26"/>
                        <a:pt x="42" y="31"/>
                        <a:pt x="38" y="35"/>
                      </a:cubicBezTo>
                      <a:cubicBezTo>
                        <a:pt x="33" y="39"/>
                        <a:pt x="28" y="41"/>
                        <a:pt x="22" y="41"/>
                      </a:cubicBezTo>
                      <a:cubicBezTo>
                        <a:pt x="16" y="41"/>
                        <a:pt x="11" y="39"/>
                        <a:pt x="7" y="35"/>
                      </a:cubicBezTo>
                      <a:cubicBezTo>
                        <a:pt x="3" y="32"/>
                        <a:pt x="0" y="27"/>
                        <a:pt x="0" y="21"/>
                      </a:cubicBezTo>
                      <a:cubicBezTo>
                        <a:pt x="0" y="15"/>
                        <a:pt x="3" y="10"/>
                        <a:pt x="7" y="6"/>
                      </a:cubicBezTo>
                      <a:cubicBezTo>
                        <a:pt x="11" y="2"/>
                        <a:pt x="16" y="0"/>
                        <a:pt x="22" y="0"/>
                      </a:cubicBezTo>
                      <a:cubicBezTo>
                        <a:pt x="28" y="0"/>
                        <a:pt x="34" y="2"/>
                        <a:pt x="38" y="6"/>
                      </a:cubicBezTo>
                      <a:cubicBezTo>
                        <a:pt x="42" y="10"/>
                        <a:pt x="44" y="15"/>
                        <a:pt x="44" y="21"/>
                      </a:cubicBezTo>
                      <a:close/>
                      <a:moveTo>
                        <a:pt x="39" y="288"/>
                      </a:moveTo>
                      <a:cubicBezTo>
                        <a:pt x="5" y="288"/>
                        <a:pt x="5" y="288"/>
                        <a:pt x="5" y="288"/>
                      </a:cubicBezTo>
                      <a:cubicBezTo>
                        <a:pt x="5" y="91"/>
                        <a:pt x="5" y="91"/>
                        <a:pt x="5" y="91"/>
                      </a:cubicBezTo>
                      <a:cubicBezTo>
                        <a:pt x="39" y="91"/>
                        <a:pt x="39" y="91"/>
                        <a:pt x="39" y="91"/>
                      </a:cubicBezTo>
                      <a:lnTo>
                        <a:pt x="39"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92" name="Freeform 24"/>
                <p:cNvSpPr>
                  <a:spLocks/>
                </p:cNvSpPr>
                <p:nvPr/>
              </p:nvSpPr>
              <p:spPr bwMode="auto">
                <a:xfrm>
                  <a:off x="6164263" y="7956550"/>
                  <a:ext cx="585788" cy="781050"/>
                </a:xfrm>
                <a:custGeom>
                  <a:avLst/>
                  <a:gdLst>
                    <a:gd name="T0" fmla="*/ 156 w 156"/>
                    <a:gd name="T1" fmla="*/ 193 h 207"/>
                    <a:gd name="T2" fmla="*/ 99 w 156"/>
                    <a:gd name="T3" fmla="*/ 207 h 207"/>
                    <a:gd name="T4" fmla="*/ 48 w 156"/>
                    <a:gd name="T5" fmla="*/ 195 h 207"/>
                    <a:gd name="T6" fmla="*/ 12 w 156"/>
                    <a:gd name="T7" fmla="*/ 160 h 207"/>
                    <a:gd name="T8" fmla="*/ 0 w 156"/>
                    <a:gd name="T9" fmla="*/ 109 h 207"/>
                    <a:gd name="T10" fmla="*/ 29 w 156"/>
                    <a:gd name="T11" fmla="*/ 30 h 207"/>
                    <a:gd name="T12" fmla="*/ 108 w 156"/>
                    <a:gd name="T13" fmla="*/ 0 h 207"/>
                    <a:gd name="T14" fmla="*/ 156 w 156"/>
                    <a:gd name="T15" fmla="*/ 10 h 207"/>
                    <a:gd name="T16" fmla="*/ 156 w 156"/>
                    <a:gd name="T17" fmla="*/ 43 h 207"/>
                    <a:gd name="T18" fmla="*/ 107 w 156"/>
                    <a:gd name="T19" fmla="*/ 27 h 207"/>
                    <a:gd name="T20" fmla="*/ 54 w 156"/>
                    <a:gd name="T21" fmla="*/ 49 h 207"/>
                    <a:gd name="T22" fmla="*/ 34 w 156"/>
                    <a:gd name="T23" fmla="*/ 106 h 207"/>
                    <a:gd name="T24" fmla="*/ 53 w 156"/>
                    <a:gd name="T25" fmla="*/ 160 h 207"/>
                    <a:gd name="T26" fmla="*/ 105 w 156"/>
                    <a:gd name="T27" fmla="*/ 180 h 207"/>
                    <a:gd name="T28" fmla="*/ 156 w 156"/>
                    <a:gd name="T29" fmla="*/ 163 h 207"/>
                    <a:gd name="T30" fmla="*/ 156 w 156"/>
                    <a:gd name="T31"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207">
                      <a:moveTo>
                        <a:pt x="156" y="193"/>
                      </a:moveTo>
                      <a:cubicBezTo>
                        <a:pt x="140" y="203"/>
                        <a:pt x="121" y="207"/>
                        <a:pt x="99" y="207"/>
                      </a:cubicBezTo>
                      <a:cubicBezTo>
                        <a:pt x="80" y="207"/>
                        <a:pt x="63" y="203"/>
                        <a:pt x="48" y="195"/>
                      </a:cubicBezTo>
                      <a:cubicBezTo>
                        <a:pt x="32" y="187"/>
                        <a:pt x="21" y="175"/>
                        <a:pt x="12" y="160"/>
                      </a:cubicBezTo>
                      <a:cubicBezTo>
                        <a:pt x="4" y="145"/>
                        <a:pt x="0" y="128"/>
                        <a:pt x="0" y="109"/>
                      </a:cubicBezTo>
                      <a:cubicBezTo>
                        <a:pt x="0" y="76"/>
                        <a:pt x="10" y="50"/>
                        <a:pt x="29" y="30"/>
                      </a:cubicBezTo>
                      <a:cubicBezTo>
                        <a:pt x="49" y="10"/>
                        <a:pt x="75" y="0"/>
                        <a:pt x="108" y="0"/>
                      </a:cubicBezTo>
                      <a:cubicBezTo>
                        <a:pt x="126" y="0"/>
                        <a:pt x="142" y="4"/>
                        <a:pt x="156" y="10"/>
                      </a:cubicBezTo>
                      <a:cubicBezTo>
                        <a:pt x="156" y="43"/>
                        <a:pt x="156" y="43"/>
                        <a:pt x="156" y="43"/>
                      </a:cubicBezTo>
                      <a:cubicBezTo>
                        <a:pt x="141" y="32"/>
                        <a:pt x="124" y="27"/>
                        <a:pt x="107" y="27"/>
                      </a:cubicBezTo>
                      <a:cubicBezTo>
                        <a:pt x="85" y="27"/>
                        <a:pt x="68" y="35"/>
                        <a:pt x="54" y="49"/>
                      </a:cubicBezTo>
                      <a:cubicBezTo>
                        <a:pt x="41" y="64"/>
                        <a:pt x="34" y="83"/>
                        <a:pt x="34" y="106"/>
                      </a:cubicBezTo>
                      <a:cubicBezTo>
                        <a:pt x="34" y="129"/>
                        <a:pt x="40" y="147"/>
                        <a:pt x="53" y="160"/>
                      </a:cubicBezTo>
                      <a:cubicBezTo>
                        <a:pt x="66" y="174"/>
                        <a:pt x="83" y="180"/>
                        <a:pt x="105" y="180"/>
                      </a:cubicBezTo>
                      <a:cubicBezTo>
                        <a:pt x="123" y="180"/>
                        <a:pt x="140" y="175"/>
                        <a:pt x="156" y="163"/>
                      </a:cubicBezTo>
                      <a:lnTo>
                        <a:pt x="156"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93" name="Freeform 25"/>
                <p:cNvSpPr>
                  <a:spLocks noEditPoints="1"/>
                </p:cNvSpPr>
                <p:nvPr/>
              </p:nvSpPr>
              <p:spPr bwMode="auto">
                <a:xfrm>
                  <a:off x="6835776" y="7956550"/>
                  <a:ext cx="684213" cy="781050"/>
                </a:xfrm>
                <a:custGeom>
                  <a:avLst/>
                  <a:gdLst>
                    <a:gd name="T0" fmla="*/ 182 w 182"/>
                    <a:gd name="T1" fmla="*/ 112 h 207"/>
                    <a:gd name="T2" fmla="*/ 35 w 182"/>
                    <a:gd name="T3" fmla="*/ 112 h 207"/>
                    <a:gd name="T4" fmla="*/ 53 w 182"/>
                    <a:gd name="T5" fmla="*/ 163 h 207"/>
                    <a:gd name="T6" fmla="*/ 103 w 182"/>
                    <a:gd name="T7" fmla="*/ 180 h 207"/>
                    <a:gd name="T8" fmla="*/ 167 w 182"/>
                    <a:gd name="T9" fmla="*/ 159 h 207"/>
                    <a:gd name="T10" fmla="*/ 167 w 182"/>
                    <a:gd name="T11" fmla="*/ 188 h 207"/>
                    <a:gd name="T12" fmla="*/ 95 w 182"/>
                    <a:gd name="T13" fmla="*/ 207 h 207"/>
                    <a:gd name="T14" fmla="*/ 25 w 182"/>
                    <a:gd name="T15" fmla="*/ 180 h 207"/>
                    <a:gd name="T16" fmla="*/ 0 w 182"/>
                    <a:gd name="T17" fmla="*/ 105 h 207"/>
                    <a:gd name="T18" fmla="*/ 13 w 182"/>
                    <a:gd name="T19" fmla="*/ 51 h 207"/>
                    <a:gd name="T20" fmla="*/ 47 w 182"/>
                    <a:gd name="T21" fmla="*/ 14 h 207"/>
                    <a:gd name="T22" fmla="*/ 96 w 182"/>
                    <a:gd name="T23" fmla="*/ 0 h 207"/>
                    <a:gd name="T24" fmla="*/ 159 w 182"/>
                    <a:gd name="T25" fmla="*/ 25 h 207"/>
                    <a:gd name="T26" fmla="*/ 182 w 182"/>
                    <a:gd name="T27" fmla="*/ 95 h 207"/>
                    <a:gd name="T28" fmla="*/ 182 w 182"/>
                    <a:gd name="T29" fmla="*/ 112 h 207"/>
                    <a:gd name="T30" fmla="*/ 148 w 182"/>
                    <a:gd name="T31" fmla="*/ 85 h 207"/>
                    <a:gd name="T32" fmla="*/ 134 w 182"/>
                    <a:gd name="T33" fmla="*/ 42 h 207"/>
                    <a:gd name="T34" fmla="*/ 96 w 182"/>
                    <a:gd name="T35" fmla="*/ 27 h 207"/>
                    <a:gd name="T36" fmla="*/ 56 w 182"/>
                    <a:gd name="T37" fmla="*/ 43 h 207"/>
                    <a:gd name="T38" fmla="*/ 35 w 182"/>
                    <a:gd name="T39" fmla="*/ 85 h 207"/>
                    <a:gd name="T40" fmla="*/ 148 w 182"/>
                    <a:gd name="T41" fmla="*/ 8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207">
                      <a:moveTo>
                        <a:pt x="182" y="112"/>
                      </a:moveTo>
                      <a:cubicBezTo>
                        <a:pt x="35" y="112"/>
                        <a:pt x="35" y="112"/>
                        <a:pt x="35" y="112"/>
                      </a:cubicBezTo>
                      <a:cubicBezTo>
                        <a:pt x="35" y="134"/>
                        <a:pt x="42" y="151"/>
                        <a:pt x="53" y="163"/>
                      </a:cubicBezTo>
                      <a:cubicBezTo>
                        <a:pt x="65" y="174"/>
                        <a:pt x="82" y="180"/>
                        <a:pt x="103" y="180"/>
                      </a:cubicBezTo>
                      <a:cubicBezTo>
                        <a:pt x="126" y="180"/>
                        <a:pt x="148" y="173"/>
                        <a:pt x="167" y="159"/>
                      </a:cubicBezTo>
                      <a:cubicBezTo>
                        <a:pt x="167" y="188"/>
                        <a:pt x="167" y="188"/>
                        <a:pt x="167" y="188"/>
                      </a:cubicBezTo>
                      <a:cubicBezTo>
                        <a:pt x="149" y="201"/>
                        <a:pt x="125" y="207"/>
                        <a:pt x="95" y="207"/>
                      </a:cubicBezTo>
                      <a:cubicBezTo>
                        <a:pt x="65" y="207"/>
                        <a:pt x="42" y="198"/>
                        <a:pt x="25" y="180"/>
                      </a:cubicBezTo>
                      <a:cubicBezTo>
                        <a:pt x="9" y="162"/>
                        <a:pt x="0" y="137"/>
                        <a:pt x="0" y="105"/>
                      </a:cubicBezTo>
                      <a:cubicBezTo>
                        <a:pt x="0" y="85"/>
                        <a:pt x="4" y="67"/>
                        <a:pt x="13" y="51"/>
                      </a:cubicBezTo>
                      <a:cubicBezTo>
                        <a:pt x="21" y="35"/>
                        <a:pt x="33" y="23"/>
                        <a:pt x="47" y="14"/>
                      </a:cubicBezTo>
                      <a:cubicBezTo>
                        <a:pt x="62" y="5"/>
                        <a:pt x="78" y="0"/>
                        <a:pt x="96" y="0"/>
                      </a:cubicBezTo>
                      <a:cubicBezTo>
                        <a:pt x="123" y="0"/>
                        <a:pt x="144" y="9"/>
                        <a:pt x="159" y="25"/>
                      </a:cubicBezTo>
                      <a:cubicBezTo>
                        <a:pt x="174" y="42"/>
                        <a:pt x="182" y="65"/>
                        <a:pt x="182" y="95"/>
                      </a:cubicBezTo>
                      <a:lnTo>
                        <a:pt x="182" y="112"/>
                      </a:lnTo>
                      <a:close/>
                      <a:moveTo>
                        <a:pt x="148" y="85"/>
                      </a:moveTo>
                      <a:cubicBezTo>
                        <a:pt x="147" y="67"/>
                        <a:pt x="143" y="53"/>
                        <a:pt x="134" y="42"/>
                      </a:cubicBezTo>
                      <a:cubicBezTo>
                        <a:pt x="125" y="32"/>
                        <a:pt x="112" y="27"/>
                        <a:pt x="96" y="27"/>
                      </a:cubicBezTo>
                      <a:cubicBezTo>
                        <a:pt x="80" y="27"/>
                        <a:pt x="67" y="33"/>
                        <a:pt x="56" y="43"/>
                      </a:cubicBezTo>
                      <a:cubicBezTo>
                        <a:pt x="45" y="54"/>
                        <a:pt x="38" y="68"/>
                        <a:pt x="35" y="85"/>
                      </a:cubicBezTo>
                      <a:lnTo>
                        <a:pt x="1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94" name="Freeform 26"/>
                <p:cNvSpPr>
                  <a:spLocks/>
                </p:cNvSpPr>
                <p:nvPr/>
              </p:nvSpPr>
              <p:spPr bwMode="auto">
                <a:xfrm>
                  <a:off x="1728788" y="7331075"/>
                  <a:ext cx="1524000" cy="1735138"/>
                </a:xfrm>
                <a:custGeom>
                  <a:avLst/>
                  <a:gdLst>
                    <a:gd name="T0" fmla="*/ 960 w 960"/>
                    <a:gd name="T1" fmla="*/ 1003 h 1093"/>
                    <a:gd name="T2" fmla="*/ 960 w 960"/>
                    <a:gd name="T3" fmla="*/ 1003 h 1093"/>
                    <a:gd name="T4" fmla="*/ 960 w 960"/>
                    <a:gd name="T5" fmla="*/ 92 h 1093"/>
                    <a:gd name="T6" fmla="*/ 617 w 960"/>
                    <a:gd name="T7" fmla="*/ 0 h 1093"/>
                    <a:gd name="T8" fmla="*/ 2 w 960"/>
                    <a:gd name="T9" fmla="*/ 218 h 1093"/>
                    <a:gd name="T10" fmla="*/ 0 w 960"/>
                    <a:gd name="T11" fmla="*/ 218 h 1093"/>
                    <a:gd name="T12" fmla="*/ 0 w 960"/>
                    <a:gd name="T13" fmla="*/ 877 h 1093"/>
                    <a:gd name="T14" fmla="*/ 210 w 960"/>
                    <a:gd name="T15" fmla="*/ 798 h 1093"/>
                    <a:gd name="T16" fmla="*/ 210 w 960"/>
                    <a:gd name="T17" fmla="*/ 263 h 1093"/>
                    <a:gd name="T18" fmla="*/ 617 w 960"/>
                    <a:gd name="T19" fmla="*/ 171 h 1093"/>
                    <a:gd name="T20" fmla="*/ 617 w 960"/>
                    <a:gd name="T21" fmla="*/ 958 h 1093"/>
                    <a:gd name="T22" fmla="*/ 0 w 960"/>
                    <a:gd name="T23" fmla="*/ 877 h 1093"/>
                    <a:gd name="T24" fmla="*/ 617 w 960"/>
                    <a:gd name="T25" fmla="*/ 1093 h 1093"/>
                    <a:gd name="T26" fmla="*/ 617 w 960"/>
                    <a:gd name="T27" fmla="*/ 1093 h 1093"/>
                    <a:gd name="T28" fmla="*/ 960 w 960"/>
                    <a:gd name="T29" fmla="*/ 1003 h 1093"/>
                    <a:gd name="T30" fmla="*/ 960 w 960"/>
                    <a:gd name="T31" fmla="*/ 1003 h 1093"/>
                    <a:gd name="T32" fmla="*/ 960 w 960"/>
                    <a:gd name="T33" fmla="*/ 100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093">
                      <a:moveTo>
                        <a:pt x="960" y="1003"/>
                      </a:moveTo>
                      <a:lnTo>
                        <a:pt x="960" y="1003"/>
                      </a:lnTo>
                      <a:lnTo>
                        <a:pt x="960" y="92"/>
                      </a:lnTo>
                      <a:lnTo>
                        <a:pt x="617" y="0"/>
                      </a:lnTo>
                      <a:lnTo>
                        <a:pt x="2" y="218"/>
                      </a:lnTo>
                      <a:lnTo>
                        <a:pt x="0" y="218"/>
                      </a:lnTo>
                      <a:lnTo>
                        <a:pt x="0" y="877"/>
                      </a:lnTo>
                      <a:lnTo>
                        <a:pt x="210" y="798"/>
                      </a:lnTo>
                      <a:lnTo>
                        <a:pt x="210" y="263"/>
                      </a:lnTo>
                      <a:lnTo>
                        <a:pt x="617" y="171"/>
                      </a:lnTo>
                      <a:lnTo>
                        <a:pt x="617" y="958"/>
                      </a:lnTo>
                      <a:lnTo>
                        <a:pt x="0" y="877"/>
                      </a:lnTo>
                      <a:lnTo>
                        <a:pt x="617" y="1093"/>
                      </a:lnTo>
                      <a:lnTo>
                        <a:pt x="617" y="1093"/>
                      </a:lnTo>
                      <a:lnTo>
                        <a:pt x="960" y="1003"/>
                      </a:lnTo>
                      <a:lnTo>
                        <a:pt x="960" y="1003"/>
                      </a:lnTo>
                      <a:lnTo>
                        <a:pt x="960" y="10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95" name="Freeform 27"/>
                <p:cNvSpPr>
                  <a:spLocks/>
                </p:cNvSpPr>
                <p:nvPr/>
              </p:nvSpPr>
              <p:spPr bwMode="auto">
                <a:xfrm>
                  <a:off x="7827963" y="7651750"/>
                  <a:ext cx="608013" cy="1093788"/>
                </a:xfrm>
                <a:custGeom>
                  <a:avLst/>
                  <a:gdLst>
                    <a:gd name="T0" fmla="*/ 162 w 162"/>
                    <a:gd name="T1" fmla="*/ 206 h 290"/>
                    <a:gd name="T2" fmla="*/ 155 w 162"/>
                    <a:gd name="T3" fmla="*/ 240 h 290"/>
                    <a:gd name="T4" fmla="*/ 135 w 162"/>
                    <a:gd name="T5" fmla="*/ 267 h 290"/>
                    <a:gd name="T6" fmla="*/ 104 w 162"/>
                    <a:gd name="T7" fmla="*/ 284 h 290"/>
                    <a:gd name="T8" fmla="*/ 64 w 162"/>
                    <a:gd name="T9" fmla="*/ 290 h 290"/>
                    <a:gd name="T10" fmla="*/ 0 w 162"/>
                    <a:gd name="T11" fmla="*/ 274 h 290"/>
                    <a:gd name="T12" fmla="*/ 0 w 162"/>
                    <a:gd name="T13" fmla="*/ 240 h 290"/>
                    <a:gd name="T14" fmla="*/ 65 w 162"/>
                    <a:gd name="T15" fmla="*/ 262 h 290"/>
                    <a:gd name="T16" fmla="*/ 91 w 162"/>
                    <a:gd name="T17" fmla="*/ 259 h 290"/>
                    <a:gd name="T18" fmla="*/ 111 w 162"/>
                    <a:gd name="T19" fmla="*/ 248 h 290"/>
                    <a:gd name="T20" fmla="*/ 125 w 162"/>
                    <a:gd name="T21" fmla="*/ 231 h 290"/>
                    <a:gd name="T22" fmla="*/ 129 w 162"/>
                    <a:gd name="T23" fmla="*/ 208 h 290"/>
                    <a:gd name="T24" fmla="*/ 51 w 162"/>
                    <a:gd name="T25" fmla="*/ 154 h 290"/>
                    <a:gd name="T26" fmla="*/ 28 w 162"/>
                    <a:gd name="T27" fmla="*/ 154 h 290"/>
                    <a:gd name="T28" fmla="*/ 28 w 162"/>
                    <a:gd name="T29" fmla="*/ 126 h 290"/>
                    <a:gd name="T30" fmla="*/ 50 w 162"/>
                    <a:gd name="T31" fmla="*/ 126 h 290"/>
                    <a:gd name="T32" fmla="*/ 119 w 162"/>
                    <a:gd name="T33" fmla="*/ 75 h 290"/>
                    <a:gd name="T34" fmla="*/ 66 w 162"/>
                    <a:gd name="T35" fmla="*/ 27 h 290"/>
                    <a:gd name="T36" fmla="*/ 11 w 162"/>
                    <a:gd name="T37" fmla="*/ 47 h 290"/>
                    <a:gd name="T38" fmla="*/ 11 w 162"/>
                    <a:gd name="T39" fmla="*/ 16 h 290"/>
                    <a:gd name="T40" fmla="*/ 74 w 162"/>
                    <a:gd name="T41" fmla="*/ 0 h 290"/>
                    <a:gd name="T42" fmla="*/ 106 w 162"/>
                    <a:gd name="T43" fmla="*/ 5 h 290"/>
                    <a:gd name="T44" fmla="*/ 130 w 162"/>
                    <a:gd name="T45" fmla="*/ 19 h 290"/>
                    <a:gd name="T46" fmla="*/ 146 w 162"/>
                    <a:gd name="T47" fmla="*/ 40 h 290"/>
                    <a:gd name="T48" fmla="*/ 152 w 162"/>
                    <a:gd name="T49" fmla="*/ 67 h 290"/>
                    <a:gd name="T50" fmla="*/ 96 w 162"/>
                    <a:gd name="T51" fmla="*/ 138 h 290"/>
                    <a:gd name="T52" fmla="*/ 96 w 162"/>
                    <a:gd name="T53" fmla="*/ 139 h 290"/>
                    <a:gd name="T54" fmla="*/ 122 w 162"/>
                    <a:gd name="T55" fmla="*/ 146 h 290"/>
                    <a:gd name="T56" fmla="*/ 143 w 162"/>
                    <a:gd name="T57" fmla="*/ 160 h 290"/>
                    <a:gd name="T58" fmla="*/ 157 w 162"/>
                    <a:gd name="T59" fmla="*/ 180 h 290"/>
                    <a:gd name="T60" fmla="*/ 162 w 162"/>
                    <a:gd name="T61" fmla="*/ 20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290">
                      <a:moveTo>
                        <a:pt x="162" y="206"/>
                      </a:moveTo>
                      <a:cubicBezTo>
                        <a:pt x="162" y="218"/>
                        <a:pt x="160" y="230"/>
                        <a:pt x="155" y="240"/>
                      </a:cubicBezTo>
                      <a:cubicBezTo>
                        <a:pt x="150" y="250"/>
                        <a:pt x="143" y="259"/>
                        <a:pt x="135" y="267"/>
                      </a:cubicBezTo>
                      <a:cubicBezTo>
                        <a:pt x="126" y="274"/>
                        <a:pt x="116" y="280"/>
                        <a:pt x="104" y="284"/>
                      </a:cubicBezTo>
                      <a:cubicBezTo>
                        <a:pt x="91" y="288"/>
                        <a:pt x="78" y="290"/>
                        <a:pt x="64" y="290"/>
                      </a:cubicBezTo>
                      <a:cubicBezTo>
                        <a:pt x="37" y="290"/>
                        <a:pt x="16" y="285"/>
                        <a:pt x="0" y="274"/>
                      </a:cubicBezTo>
                      <a:cubicBezTo>
                        <a:pt x="0" y="240"/>
                        <a:pt x="0" y="240"/>
                        <a:pt x="0" y="240"/>
                      </a:cubicBezTo>
                      <a:cubicBezTo>
                        <a:pt x="19" y="255"/>
                        <a:pt x="40" y="262"/>
                        <a:pt x="65" y="262"/>
                      </a:cubicBezTo>
                      <a:cubicBezTo>
                        <a:pt x="74" y="262"/>
                        <a:pt x="83" y="261"/>
                        <a:pt x="91" y="259"/>
                      </a:cubicBezTo>
                      <a:cubicBezTo>
                        <a:pt x="99" y="256"/>
                        <a:pt x="106" y="253"/>
                        <a:pt x="111" y="248"/>
                      </a:cubicBezTo>
                      <a:cubicBezTo>
                        <a:pt x="117" y="243"/>
                        <a:pt x="121" y="238"/>
                        <a:pt x="125" y="231"/>
                      </a:cubicBezTo>
                      <a:cubicBezTo>
                        <a:pt x="128" y="224"/>
                        <a:pt x="129" y="217"/>
                        <a:pt x="129" y="208"/>
                      </a:cubicBezTo>
                      <a:cubicBezTo>
                        <a:pt x="129" y="172"/>
                        <a:pt x="103" y="154"/>
                        <a:pt x="51" y="154"/>
                      </a:cubicBezTo>
                      <a:cubicBezTo>
                        <a:pt x="28" y="154"/>
                        <a:pt x="28" y="154"/>
                        <a:pt x="28" y="154"/>
                      </a:cubicBezTo>
                      <a:cubicBezTo>
                        <a:pt x="28" y="126"/>
                        <a:pt x="28" y="126"/>
                        <a:pt x="28" y="126"/>
                      </a:cubicBezTo>
                      <a:cubicBezTo>
                        <a:pt x="50" y="126"/>
                        <a:pt x="50" y="126"/>
                        <a:pt x="50" y="126"/>
                      </a:cubicBezTo>
                      <a:cubicBezTo>
                        <a:pt x="96" y="126"/>
                        <a:pt x="119" y="109"/>
                        <a:pt x="119" y="75"/>
                      </a:cubicBezTo>
                      <a:cubicBezTo>
                        <a:pt x="119" y="43"/>
                        <a:pt x="101" y="27"/>
                        <a:pt x="66" y="27"/>
                      </a:cubicBezTo>
                      <a:cubicBezTo>
                        <a:pt x="46" y="27"/>
                        <a:pt x="28" y="34"/>
                        <a:pt x="11" y="47"/>
                      </a:cubicBezTo>
                      <a:cubicBezTo>
                        <a:pt x="11" y="16"/>
                        <a:pt x="11" y="16"/>
                        <a:pt x="11" y="16"/>
                      </a:cubicBezTo>
                      <a:cubicBezTo>
                        <a:pt x="28" y="5"/>
                        <a:pt x="50" y="0"/>
                        <a:pt x="74" y="0"/>
                      </a:cubicBezTo>
                      <a:cubicBezTo>
                        <a:pt x="86" y="0"/>
                        <a:pt x="97" y="2"/>
                        <a:pt x="106" y="5"/>
                      </a:cubicBezTo>
                      <a:cubicBezTo>
                        <a:pt x="116" y="8"/>
                        <a:pt x="124" y="13"/>
                        <a:pt x="130" y="19"/>
                      </a:cubicBezTo>
                      <a:cubicBezTo>
                        <a:pt x="137" y="25"/>
                        <a:pt x="142" y="32"/>
                        <a:pt x="146" y="40"/>
                      </a:cubicBezTo>
                      <a:cubicBezTo>
                        <a:pt x="150" y="48"/>
                        <a:pt x="152" y="57"/>
                        <a:pt x="152" y="67"/>
                      </a:cubicBezTo>
                      <a:cubicBezTo>
                        <a:pt x="152" y="104"/>
                        <a:pt x="133" y="127"/>
                        <a:pt x="96" y="138"/>
                      </a:cubicBezTo>
                      <a:cubicBezTo>
                        <a:pt x="96" y="139"/>
                        <a:pt x="96" y="139"/>
                        <a:pt x="96" y="139"/>
                      </a:cubicBezTo>
                      <a:cubicBezTo>
                        <a:pt x="105" y="140"/>
                        <a:pt x="114" y="142"/>
                        <a:pt x="122" y="146"/>
                      </a:cubicBezTo>
                      <a:cubicBezTo>
                        <a:pt x="130" y="149"/>
                        <a:pt x="137" y="154"/>
                        <a:pt x="143" y="160"/>
                      </a:cubicBezTo>
                      <a:cubicBezTo>
                        <a:pt x="149" y="165"/>
                        <a:pt x="154" y="172"/>
                        <a:pt x="157" y="180"/>
                      </a:cubicBezTo>
                      <a:cubicBezTo>
                        <a:pt x="160" y="188"/>
                        <a:pt x="162" y="196"/>
                        <a:pt x="162"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96" name="Freeform 28"/>
                <p:cNvSpPr>
                  <a:spLocks noEditPoints="1"/>
                </p:cNvSpPr>
                <p:nvPr/>
              </p:nvSpPr>
              <p:spPr bwMode="auto">
                <a:xfrm>
                  <a:off x="8596313" y="7651750"/>
                  <a:ext cx="669925" cy="1093788"/>
                </a:xfrm>
                <a:custGeom>
                  <a:avLst/>
                  <a:gdLst>
                    <a:gd name="T0" fmla="*/ 178 w 178"/>
                    <a:gd name="T1" fmla="*/ 196 h 290"/>
                    <a:gd name="T2" fmla="*/ 171 w 178"/>
                    <a:gd name="T3" fmla="*/ 234 h 290"/>
                    <a:gd name="T4" fmla="*/ 153 w 178"/>
                    <a:gd name="T5" fmla="*/ 263 h 290"/>
                    <a:gd name="T6" fmla="*/ 125 w 178"/>
                    <a:gd name="T7" fmla="*/ 283 h 290"/>
                    <a:gd name="T8" fmla="*/ 90 w 178"/>
                    <a:gd name="T9" fmla="*/ 290 h 290"/>
                    <a:gd name="T10" fmla="*/ 52 w 178"/>
                    <a:gd name="T11" fmla="*/ 281 h 290"/>
                    <a:gd name="T12" fmla="*/ 24 w 178"/>
                    <a:gd name="T13" fmla="*/ 256 h 290"/>
                    <a:gd name="T14" fmla="*/ 6 w 178"/>
                    <a:gd name="T15" fmla="*/ 215 h 290"/>
                    <a:gd name="T16" fmla="*/ 0 w 178"/>
                    <a:gd name="T17" fmla="*/ 162 h 290"/>
                    <a:gd name="T18" fmla="*/ 8 w 178"/>
                    <a:gd name="T19" fmla="*/ 95 h 290"/>
                    <a:gd name="T20" fmla="*/ 31 w 178"/>
                    <a:gd name="T21" fmla="*/ 44 h 290"/>
                    <a:gd name="T22" fmla="*/ 67 w 178"/>
                    <a:gd name="T23" fmla="*/ 12 h 290"/>
                    <a:gd name="T24" fmla="*/ 114 w 178"/>
                    <a:gd name="T25" fmla="*/ 0 h 290"/>
                    <a:gd name="T26" fmla="*/ 161 w 178"/>
                    <a:gd name="T27" fmla="*/ 8 h 290"/>
                    <a:gd name="T28" fmla="*/ 161 w 178"/>
                    <a:gd name="T29" fmla="*/ 38 h 290"/>
                    <a:gd name="T30" fmla="*/ 115 w 178"/>
                    <a:gd name="T31" fmla="*/ 27 h 290"/>
                    <a:gd name="T32" fmla="*/ 81 w 178"/>
                    <a:gd name="T33" fmla="*/ 36 h 290"/>
                    <a:gd name="T34" fmla="*/ 56 w 178"/>
                    <a:gd name="T35" fmla="*/ 59 h 290"/>
                    <a:gd name="T36" fmla="*/ 39 w 178"/>
                    <a:gd name="T37" fmla="*/ 96 h 290"/>
                    <a:gd name="T38" fmla="*/ 33 w 178"/>
                    <a:gd name="T39" fmla="*/ 145 h 290"/>
                    <a:gd name="T40" fmla="*/ 34 w 178"/>
                    <a:gd name="T41" fmla="*/ 145 h 290"/>
                    <a:gd name="T42" fmla="*/ 98 w 178"/>
                    <a:gd name="T43" fmla="*/ 110 h 290"/>
                    <a:gd name="T44" fmla="*/ 131 w 178"/>
                    <a:gd name="T45" fmla="*/ 116 h 290"/>
                    <a:gd name="T46" fmla="*/ 156 w 178"/>
                    <a:gd name="T47" fmla="*/ 134 h 290"/>
                    <a:gd name="T48" fmla="*/ 172 w 178"/>
                    <a:gd name="T49" fmla="*/ 161 h 290"/>
                    <a:gd name="T50" fmla="*/ 178 w 178"/>
                    <a:gd name="T51" fmla="*/ 196 h 290"/>
                    <a:gd name="T52" fmla="*/ 145 w 178"/>
                    <a:gd name="T53" fmla="*/ 200 h 290"/>
                    <a:gd name="T54" fmla="*/ 141 w 178"/>
                    <a:gd name="T55" fmla="*/ 174 h 290"/>
                    <a:gd name="T56" fmla="*/ 131 w 178"/>
                    <a:gd name="T57" fmla="*/ 154 h 290"/>
                    <a:gd name="T58" fmla="*/ 114 w 178"/>
                    <a:gd name="T59" fmla="*/ 141 h 290"/>
                    <a:gd name="T60" fmla="*/ 91 w 178"/>
                    <a:gd name="T61" fmla="*/ 137 h 290"/>
                    <a:gd name="T62" fmla="*/ 69 w 178"/>
                    <a:gd name="T63" fmla="*/ 141 h 290"/>
                    <a:gd name="T64" fmla="*/ 51 w 178"/>
                    <a:gd name="T65" fmla="*/ 154 h 290"/>
                    <a:gd name="T66" fmla="*/ 39 w 178"/>
                    <a:gd name="T67" fmla="*/ 171 h 290"/>
                    <a:gd name="T68" fmla="*/ 35 w 178"/>
                    <a:gd name="T69" fmla="*/ 193 h 290"/>
                    <a:gd name="T70" fmla="*/ 39 w 178"/>
                    <a:gd name="T71" fmla="*/ 220 h 290"/>
                    <a:gd name="T72" fmla="*/ 51 w 178"/>
                    <a:gd name="T73" fmla="*/ 242 h 290"/>
                    <a:gd name="T74" fmla="*/ 68 w 178"/>
                    <a:gd name="T75" fmla="*/ 257 h 290"/>
                    <a:gd name="T76" fmla="*/ 91 w 178"/>
                    <a:gd name="T77" fmla="*/ 262 h 290"/>
                    <a:gd name="T78" fmla="*/ 113 w 178"/>
                    <a:gd name="T79" fmla="*/ 258 h 290"/>
                    <a:gd name="T80" fmla="*/ 130 w 178"/>
                    <a:gd name="T81" fmla="*/ 245 h 290"/>
                    <a:gd name="T82" fmla="*/ 141 w 178"/>
                    <a:gd name="T83" fmla="*/ 225 h 290"/>
                    <a:gd name="T84" fmla="*/ 145 w 178"/>
                    <a:gd name="T85" fmla="*/ 20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90">
                      <a:moveTo>
                        <a:pt x="178" y="196"/>
                      </a:moveTo>
                      <a:cubicBezTo>
                        <a:pt x="178" y="210"/>
                        <a:pt x="176" y="222"/>
                        <a:pt x="171" y="234"/>
                      </a:cubicBezTo>
                      <a:cubicBezTo>
                        <a:pt x="167" y="245"/>
                        <a:pt x="161" y="255"/>
                        <a:pt x="153" y="263"/>
                      </a:cubicBezTo>
                      <a:cubicBezTo>
                        <a:pt x="145" y="272"/>
                        <a:pt x="136" y="278"/>
                        <a:pt x="125" y="283"/>
                      </a:cubicBezTo>
                      <a:cubicBezTo>
                        <a:pt x="114" y="287"/>
                        <a:pt x="102" y="290"/>
                        <a:pt x="90" y="290"/>
                      </a:cubicBezTo>
                      <a:cubicBezTo>
                        <a:pt x="76" y="290"/>
                        <a:pt x="63" y="287"/>
                        <a:pt x="52" y="281"/>
                      </a:cubicBezTo>
                      <a:cubicBezTo>
                        <a:pt x="41" y="275"/>
                        <a:pt x="32" y="267"/>
                        <a:pt x="24" y="256"/>
                      </a:cubicBezTo>
                      <a:cubicBezTo>
                        <a:pt x="16" y="245"/>
                        <a:pt x="10" y="231"/>
                        <a:pt x="6" y="215"/>
                      </a:cubicBezTo>
                      <a:cubicBezTo>
                        <a:pt x="2" y="199"/>
                        <a:pt x="0" y="182"/>
                        <a:pt x="0" y="162"/>
                      </a:cubicBezTo>
                      <a:cubicBezTo>
                        <a:pt x="0" y="137"/>
                        <a:pt x="3" y="115"/>
                        <a:pt x="8" y="95"/>
                      </a:cubicBezTo>
                      <a:cubicBezTo>
                        <a:pt x="14" y="75"/>
                        <a:pt x="21" y="58"/>
                        <a:pt x="31" y="44"/>
                      </a:cubicBezTo>
                      <a:cubicBezTo>
                        <a:pt x="41" y="30"/>
                        <a:pt x="53" y="19"/>
                        <a:pt x="67" y="12"/>
                      </a:cubicBezTo>
                      <a:cubicBezTo>
                        <a:pt x="81" y="4"/>
                        <a:pt x="97" y="0"/>
                        <a:pt x="114" y="0"/>
                      </a:cubicBezTo>
                      <a:cubicBezTo>
                        <a:pt x="134" y="0"/>
                        <a:pt x="149" y="3"/>
                        <a:pt x="161" y="8"/>
                      </a:cubicBezTo>
                      <a:cubicBezTo>
                        <a:pt x="161" y="38"/>
                        <a:pt x="161" y="38"/>
                        <a:pt x="161" y="38"/>
                      </a:cubicBezTo>
                      <a:cubicBezTo>
                        <a:pt x="146" y="31"/>
                        <a:pt x="131" y="27"/>
                        <a:pt x="115" y="27"/>
                      </a:cubicBezTo>
                      <a:cubicBezTo>
                        <a:pt x="103" y="27"/>
                        <a:pt x="91" y="30"/>
                        <a:pt x="81" y="36"/>
                      </a:cubicBezTo>
                      <a:cubicBezTo>
                        <a:pt x="71" y="41"/>
                        <a:pt x="63" y="49"/>
                        <a:pt x="56" y="59"/>
                      </a:cubicBezTo>
                      <a:cubicBezTo>
                        <a:pt x="48" y="70"/>
                        <a:pt x="43" y="82"/>
                        <a:pt x="39" y="96"/>
                      </a:cubicBezTo>
                      <a:cubicBezTo>
                        <a:pt x="35" y="111"/>
                        <a:pt x="33" y="127"/>
                        <a:pt x="33" y="145"/>
                      </a:cubicBezTo>
                      <a:cubicBezTo>
                        <a:pt x="34" y="145"/>
                        <a:pt x="34" y="145"/>
                        <a:pt x="34" y="145"/>
                      </a:cubicBezTo>
                      <a:cubicBezTo>
                        <a:pt x="47" y="121"/>
                        <a:pt x="68" y="110"/>
                        <a:pt x="98" y="110"/>
                      </a:cubicBezTo>
                      <a:cubicBezTo>
                        <a:pt x="110" y="110"/>
                        <a:pt x="121" y="112"/>
                        <a:pt x="131" y="116"/>
                      </a:cubicBezTo>
                      <a:cubicBezTo>
                        <a:pt x="141" y="120"/>
                        <a:pt x="149" y="126"/>
                        <a:pt x="156" y="134"/>
                      </a:cubicBezTo>
                      <a:cubicBezTo>
                        <a:pt x="163" y="141"/>
                        <a:pt x="168" y="150"/>
                        <a:pt x="172" y="161"/>
                      </a:cubicBezTo>
                      <a:cubicBezTo>
                        <a:pt x="176" y="171"/>
                        <a:pt x="178" y="183"/>
                        <a:pt x="178" y="196"/>
                      </a:cubicBezTo>
                      <a:close/>
                      <a:moveTo>
                        <a:pt x="145" y="200"/>
                      </a:moveTo>
                      <a:cubicBezTo>
                        <a:pt x="145" y="190"/>
                        <a:pt x="144" y="182"/>
                        <a:pt x="141" y="174"/>
                      </a:cubicBezTo>
                      <a:cubicBezTo>
                        <a:pt x="139" y="166"/>
                        <a:pt x="135" y="159"/>
                        <a:pt x="131" y="154"/>
                      </a:cubicBezTo>
                      <a:cubicBezTo>
                        <a:pt x="126" y="148"/>
                        <a:pt x="120" y="144"/>
                        <a:pt x="114" y="141"/>
                      </a:cubicBezTo>
                      <a:cubicBezTo>
                        <a:pt x="107" y="138"/>
                        <a:pt x="99" y="137"/>
                        <a:pt x="91" y="137"/>
                      </a:cubicBezTo>
                      <a:cubicBezTo>
                        <a:pt x="83" y="137"/>
                        <a:pt x="75" y="138"/>
                        <a:pt x="69" y="141"/>
                      </a:cubicBezTo>
                      <a:cubicBezTo>
                        <a:pt x="62" y="144"/>
                        <a:pt x="56" y="148"/>
                        <a:pt x="51" y="154"/>
                      </a:cubicBezTo>
                      <a:cubicBezTo>
                        <a:pt x="46" y="159"/>
                        <a:pt x="42" y="165"/>
                        <a:pt x="39" y="171"/>
                      </a:cubicBezTo>
                      <a:cubicBezTo>
                        <a:pt x="37" y="178"/>
                        <a:pt x="35" y="186"/>
                        <a:pt x="35" y="193"/>
                      </a:cubicBezTo>
                      <a:cubicBezTo>
                        <a:pt x="35" y="203"/>
                        <a:pt x="37" y="212"/>
                        <a:pt x="39" y="220"/>
                      </a:cubicBezTo>
                      <a:cubicBezTo>
                        <a:pt x="42" y="229"/>
                        <a:pt x="46" y="236"/>
                        <a:pt x="51" y="242"/>
                      </a:cubicBezTo>
                      <a:cubicBezTo>
                        <a:pt x="56" y="248"/>
                        <a:pt x="62" y="253"/>
                        <a:pt x="68" y="257"/>
                      </a:cubicBezTo>
                      <a:cubicBezTo>
                        <a:pt x="75" y="261"/>
                        <a:pt x="83" y="262"/>
                        <a:pt x="91" y="262"/>
                      </a:cubicBezTo>
                      <a:cubicBezTo>
                        <a:pt x="99" y="262"/>
                        <a:pt x="107" y="261"/>
                        <a:pt x="113" y="258"/>
                      </a:cubicBezTo>
                      <a:cubicBezTo>
                        <a:pt x="120" y="255"/>
                        <a:pt x="126" y="250"/>
                        <a:pt x="130" y="245"/>
                      </a:cubicBezTo>
                      <a:cubicBezTo>
                        <a:pt x="135" y="240"/>
                        <a:pt x="139" y="233"/>
                        <a:pt x="141" y="225"/>
                      </a:cubicBezTo>
                      <a:cubicBezTo>
                        <a:pt x="144" y="218"/>
                        <a:pt x="145" y="209"/>
                        <a:pt x="145"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sp>
              <p:nvSpPr>
                <p:cNvPr id="297" name="Freeform 29"/>
                <p:cNvSpPr>
                  <a:spLocks/>
                </p:cNvSpPr>
                <p:nvPr/>
              </p:nvSpPr>
              <p:spPr bwMode="auto">
                <a:xfrm>
                  <a:off x="9415463" y="7670800"/>
                  <a:ext cx="590550" cy="1074738"/>
                </a:xfrm>
                <a:custGeom>
                  <a:avLst/>
                  <a:gdLst>
                    <a:gd name="T0" fmla="*/ 157 w 157"/>
                    <a:gd name="T1" fmla="*/ 194 h 285"/>
                    <a:gd name="T2" fmla="*/ 150 w 157"/>
                    <a:gd name="T3" fmla="*/ 231 h 285"/>
                    <a:gd name="T4" fmla="*/ 130 w 157"/>
                    <a:gd name="T5" fmla="*/ 260 h 285"/>
                    <a:gd name="T6" fmla="*/ 99 w 157"/>
                    <a:gd name="T7" fmla="*/ 278 h 285"/>
                    <a:gd name="T8" fmla="*/ 58 w 157"/>
                    <a:gd name="T9" fmla="*/ 285 h 285"/>
                    <a:gd name="T10" fmla="*/ 0 w 157"/>
                    <a:gd name="T11" fmla="*/ 273 h 285"/>
                    <a:gd name="T12" fmla="*/ 0 w 157"/>
                    <a:gd name="T13" fmla="*/ 239 h 285"/>
                    <a:gd name="T14" fmla="*/ 58 w 157"/>
                    <a:gd name="T15" fmla="*/ 257 h 285"/>
                    <a:gd name="T16" fmla="*/ 86 w 157"/>
                    <a:gd name="T17" fmla="*/ 253 h 285"/>
                    <a:gd name="T18" fmla="*/ 107 w 157"/>
                    <a:gd name="T19" fmla="*/ 240 h 285"/>
                    <a:gd name="T20" fmla="*/ 120 w 157"/>
                    <a:gd name="T21" fmla="*/ 221 h 285"/>
                    <a:gd name="T22" fmla="*/ 124 w 157"/>
                    <a:gd name="T23" fmla="*/ 196 h 285"/>
                    <a:gd name="T24" fmla="*/ 106 w 157"/>
                    <a:gd name="T25" fmla="*/ 153 h 285"/>
                    <a:gd name="T26" fmla="*/ 53 w 157"/>
                    <a:gd name="T27" fmla="*/ 138 h 285"/>
                    <a:gd name="T28" fmla="*/ 41 w 157"/>
                    <a:gd name="T29" fmla="*/ 138 h 285"/>
                    <a:gd name="T30" fmla="*/ 28 w 157"/>
                    <a:gd name="T31" fmla="*/ 139 h 285"/>
                    <a:gd name="T32" fmla="*/ 16 w 157"/>
                    <a:gd name="T33" fmla="*/ 139 h 285"/>
                    <a:gd name="T34" fmla="*/ 5 w 157"/>
                    <a:gd name="T35" fmla="*/ 140 h 285"/>
                    <a:gd name="T36" fmla="*/ 15 w 157"/>
                    <a:gd name="T37" fmla="*/ 0 h 285"/>
                    <a:gd name="T38" fmla="*/ 144 w 157"/>
                    <a:gd name="T39" fmla="*/ 0 h 285"/>
                    <a:gd name="T40" fmla="*/ 144 w 157"/>
                    <a:gd name="T41" fmla="*/ 29 h 285"/>
                    <a:gd name="T42" fmla="*/ 43 w 157"/>
                    <a:gd name="T43" fmla="*/ 29 h 285"/>
                    <a:gd name="T44" fmla="*/ 37 w 157"/>
                    <a:gd name="T45" fmla="*/ 111 h 285"/>
                    <a:gd name="T46" fmla="*/ 50 w 157"/>
                    <a:gd name="T47" fmla="*/ 110 h 285"/>
                    <a:gd name="T48" fmla="*/ 63 w 157"/>
                    <a:gd name="T49" fmla="*/ 110 h 285"/>
                    <a:gd name="T50" fmla="*/ 102 w 157"/>
                    <a:gd name="T51" fmla="*/ 116 h 285"/>
                    <a:gd name="T52" fmla="*/ 132 w 157"/>
                    <a:gd name="T53" fmla="*/ 133 h 285"/>
                    <a:gd name="T54" fmla="*/ 151 w 157"/>
                    <a:gd name="T55" fmla="*/ 159 h 285"/>
                    <a:gd name="T56" fmla="*/ 157 w 157"/>
                    <a:gd name="T57" fmla="*/ 19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285">
                      <a:moveTo>
                        <a:pt x="157" y="194"/>
                      </a:moveTo>
                      <a:cubicBezTo>
                        <a:pt x="157" y="208"/>
                        <a:pt x="155" y="220"/>
                        <a:pt x="150" y="231"/>
                      </a:cubicBezTo>
                      <a:cubicBezTo>
                        <a:pt x="145" y="242"/>
                        <a:pt x="139" y="252"/>
                        <a:pt x="130" y="260"/>
                      </a:cubicBezTo>
                      <a:cubicBezTo>
                        <a:pt x="121" y="268"/>
                        <a:pt x="111" y="274"/>
                        <a:pt x="99" y="278"/>
                      </a:cubicBezTo>
                      <a:cubicBezTo>
                        <a:pt x="87" y="283"/>
                        <a:pt x="73" y="285"/>
                        <a:pt x="58" y="285"/>
                      </a:cubicBezTo>
                      <a:cubicBezTo>
                        <a:pt x="32" y="285"/>
                        <a:pt x="13" y="281"/>
                        <a:pt x="0" y="273"/>
                      </a:cubicBezTo>
                      <a:cubicBezTo>
                        <a:pt x="0" y="239"/>
                        <a:pt x="0" y="239"/>
                        <a:pt x="0" y="239"/>
                      </a:cubicBezTo>
                      <a:cubicBezTo>
                        <a:pt x="19" y="251"/>
                        <a:pt x="38" y="257"/>
                        <a:pt x="58" y="257"/>
                      </a:cubicBezTo>
                      <a:cubicBezTo>
                        <a:pt x="68" y="257"/>
                        <a:pt x="78" y="256"/>
                        <a:pt x="86" y="253"/>
                      </a:cubicBezTo>
                      <a:cubicBezTo>
                        <a:pt x="94" y="250"/>
                        <a:pt x="101" y="246"/>
                        <a:pt x="107" y="240"/>
                      </a:cubicBezTo>
                      <a:cubicBezTo>
                        <a:pt x="112" y="235"/>
                        <a:pt x="117" y="229"/>
                        <a:pt x="120" y="221"/>
                      </a:cubicBezTo>
                      <a:cubicBezTo>
                        <a:pt x="123" y="213"/>
                        <a:pt x="124" y="205"/>
                        <a:pt x="124" y="196"/>
                      </a:cubicBezTo>
                      <a:cubicBezTo>
                        <a:pt x="124" y="178"/>
                        <a:pt x="118" y="164"/>
                        <a:pt x="106" y="153"/>
                      </a:cubicBezTo>
                      <a:cubicBezTo>
                        <a:pt x="94" y="143"/>
                        <a:pt x="76" y="138"/>
                        <a:pt x="53" y="138"/>
                      </a:cubicBezTo>
                      <a:cubicBezTo>
                        <a:pt x="49" y="138"/>
                        <a:pt x="45" y="138"/>
                        <a:pt x="41" y="138"/>
                      </a:cubicBezTo>
                      <a:cubicBezTo>
                        <a:pt x="37" y="138"/>
                        <a:pt x="32" y="138"/>
                        <a:pt x="28" y="139"/>
                      </a:cubicBezTo>
                      <a:cubicBezTo>
                        <a:pt x="24" y="139"/>
                        <a:pt x="20" y="139"/>
                        <a:pt x="16" y="139"/>
                      </a:cubicBezTo>
                      <a:cubicBezTo>
                        <a:pt x="12" y="140"/>
                        <a:pt x="8" y="140"/>
                        <a:pt x="5" y="140"/>
                      </a:cubicBezTo>
                      <a:cubicBezTo>
                        <a:pt x="15" y="0"/>
                        <a:pt x="15" y="0"/>
                        <a:pt x="15" y="0"/>
                      </a:cubicBezTo>
                      <a:cubicBezTo>
                        <a:pt x="144" y="0"/>
                        <a:pt x="144" y="0"/>
                        <a:pt x="144" y="0"/>
                      </a:cubicBezTo>
                      <a:cubicBezTo>
                        <a:pt x="144" y="29"/>
                        <a:pt x="144" y="29"/>
                        <a:pt x="144" y="29"/>
                      </a:cubicBezTo>
                      <a:cubicBezTo>
                        <a:pt x="43" y="29"/>
                        <a:pt x="43" y="29"/>
                        <a:pt x="43" y="29"/>
                      </a:cubicBezTo>
                      <a:cubicBezTo>
                        <a:pt x="37" y="111"/>
                        <a:pt x="37" y="111"/>
                        <a:pt x="37" y="111"/>
                      </a:cubicBezTo>
                      <a:cubicBezTo>
                        <a:pt x="41" y="111"/>
                        <a:pt x="45" y="110"/>
                        <a:pt x="50" y="110"/>
                      </a:cubicBezTo>
                      <a:cubicBezTo>
                        <a:pt x="55" y="110"/>
                        <a:pt x="59" y="110"/>
                        <a:pt x="63" y="110"/>
                      </a:cubicBezTo>
                      <a:cubicBezTo>
                        <a:pt x="77" y="110"/>
                        <a:pt x="91" y="112"/>
                        <a:pt x="102" y="116"/>
                      </a:cubicBezTo>
                      <a:cubicBezTo>
                        <a:pt x="114" y="120"/>
                        <a:pt x="124" y="125"/>
                        <a:pt x="132" y="133"/>
                      </a:cubicBezTo>
                      <a:cubicBezTo>
                        <a:pt x="140" y="140"/>
                        <a:pt x="147" y="149"/>
                        <a:pt x="151" y="159"/>
                      </a:cubicBezTo>
                      <a:cubicBezTo>
                        <a:pt x="155" y="170"/>
                        <a:pt x="157" y="181"/>
                        <a:pt x="157"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596"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0000"/>
                    </a:solidFill>
                    <a:effectLst/>
                    <a:uLnTx/>
                    <a:uFillTx/>
                  </a:endParaRPr>
                </a:p>
              </p:txBody>
            </p:sp>
          </p:grpSp>
        </p:grpSp>
        <p:grpSp>
          <p:nvGrpSpPr>
            <p:cNvPr id="283" name="Group 282"/>
            <p:cNvGrpSpPr/>
            <p:nvPr/>
          </p:nvGrpSpPr>
          <p:grpSpPr>
            <a:xfrm>
              <a:off x="10065934" y="5948418"/>
              <a:ext cx="405575" cy="243924"/>
              <a:chOff x="11007753" y="1661628"/>
              <a:chExt cx="760938" cy="457650"/>
            </a:xfrm>
          </p:grpSpPr>
          <p:pic>
            <p:nvPicPr>
              <p:cNvPr id="28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214465" y="1661628"/>
                <a:ext cx="377170" cy="27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5" name="Rectangle 284"/>
              <p:cNvSpPr/>
              <p:nvPr/>
            </p:nvSpPr>
            <p:spPr>
              <a:xfrm>
                <a:off x="11007753" y="1913088"/>
                <a:ext cx="760938" cy="206190"/>
              </a:xfrm>
              <a:prstGeom prst="rect">
                <a:avLst/>
              </a:prstGeom>
            </p:spPr>
            <p:txBody>
              <a:bodyPr wrap="none" lIns="0" tIns="0" rIns="0" bIns="0">
                <a:spAutoFit/>
              </a:bodyPr>
              <a:lstStyle/>
              <a:p>
                <a:pPr marL="0" marR="0" lvl="0" indent="0" defTabSz="932023"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rPr>
                  <a:t>HDInsight</a:t>
                </a:r>
              </a:p>
            </p:txBody>
          </p:sp>
        </p:grpSp>
      </p:grpSp>
      <p:grpSp>
        <p:nvGrpSpPr>
          <p:cNvPr id="302" name="Group 301"/>
          <p:cNvGrpSpPr>
            <a:grpSpLocks noChangeAspect="1"/>
          </p:cNvGrpSpPr>
          <p:nvPr/>
        </p:nvGrpSpPr>
        <p:grpSpPr>
          <a:xfrm>
            <a:off x="10557458" y="3186660"/>
            <a:ext cx="298386" cy="237325"/>
            <a:chOff x="5627370" y="3924300"/>
            <a:chExt cx="1524000" cy="1236662"/>
          </a:xfrm>
          <a:solidFill>
            <a:sysClr val="window" lastClr="FFFFFF"/>
          </a:solidFill>
        </p:grpSpPr>
        <p:sp>
          <p:nvSpPr>
            <p:cNvPr id="303" name="Rectangle 42"/>
            <p:cNvSpPr/>
            <p:nvPr/>
          </p:nvSpPr>
          <p:spPr bwMode="auto">
            <a:xfrm>
              <a:off x="5627370" y="3924300"/>
              <a:ext cx="1524000" cy="1236662"/>
            </a:xfrm>
            <a:custGeom>
              <a:avLst/>
              <a:gdLst/>
              <a:ahLst/>
              <a:cxnLst/>
              <a:rect l="l" t="t" r="r" b="b"/>
              <a:pathLst>
                <a:path w="1524000" h="1236662">
                  <a:moveTo>
                    <a:pt x="0" y="1077675"/>
                  </a:moveTo>
                  <a:lnTo>
                    <a:pt x="152603" y="1077675"/>
                  </a:lnTo>
                  <a:lnTo>
                    <a:pt x="147955" y="1100695"/>
                  </a:lnTo>
                  <a:cubicBezTo>
                    <a:pt x="147955" y="1158999"/>
                    <a:pt x="195220" y="1206264"/>
                    <a:pt x="253524" y="1206264"/>
                  </a:cubicBezTo>
                  <a:cubicBezTo>
                    <a:pt x="311828" y="1206264"/>
                    <a:pt x="359093" y="1158999"/>
                    <a:pt x="359093" y="1100695"/>
                  </a:cubicBezTo>
                  <a:cubicBezTo>
                    <a:pt x="359093" y="1092625"/>
                    <a:pt x="358188" y="1084766"/>
                    <a:pt x="354446" y="1077675"/>
                  </a:cubicBezTo>
                  <a:lnTo>
                    <a:pt x="1524000" y="1077675"/>
                  </a:lnTo>
                  <a:lnTo>
                    <a:pt x="1524000" y="1236662"/>
                  </a:lnTo>
                  <a:lnTo>
                    <a:pt x="0" y="1236662"/>
                  </a:lnTo>
                  <a:close/>
                  <a:moveTo>
                    <a:pt x="253524" y="1023701"/>
                  </a:moveTo>
                  <a:cubicBezTo>
                    <a:pt x="296047" y="1023701"/>
                    <a:pt x="330518" y="1058172"/>
                    <a:pt x="330518" y="1100695"/>
                  </a:cubicBezTo>
                  <a:cubicBezTo>
                    <a:pt x="330518" y="1143218"/>
                    <a:pt x="296047" y="1177689"/>
                    <a:pt x="253524" y="1177689"/>
                  </a:cubicBezTo>
                  <a:cubicBezTo>
                    <a:pt x="211001" y="1177689"/>
                    <a:pt x="176530" y="1143218"/>
                    <a:pt x="176530" y="1100695"/>
                  </a:cubicBezTo>
                  <a:cubicBezTo>
                    <a:pt x="176530" y="1058172"/>
                    <a:pt x="211001" y="1023701"/>
                    <a:pt x="253524" y="1023701"/>
                  </a:cubicBezTo>
                  <a:close/>
                  <a:moveTo>
                    <a:pt x="57627" y="53550"/>
                  </a:moveTo>
                  <a:lnTo>
                    <a:pt x="57627" y="945355"/>
                  </a:lnTo>
                  <a:lnTo>
                    <a:pt x="1466374" y="945355"/>
                  </a:lnTo>
                  <a:lnTo>
                    <a:pt x="1466374" y="53550"/>
                  </a:lnTo>
                  <a:close/>
                  <a:moveTo>
                    <a:pt x="42193" y="0"/>
                  </a:moveTo>
                  <a:lnTo>
                    <a:pt x="1481807" y="0"/>
                  </a:lnTo>
                  <a:cubicBezTo>
                    <a:pt x="1505110" y="0"/>
                    <a:pt x="1524000" y="18890"/>
                    <a:pt x="1524000" y="42193"/>
                  </a:cubicBezTo>
                  <a:lnTo>
                    <a:pt x="1524000" y="1047750"/>
                  </a:lnTo>
                  <a:lnTo>
                    <a:pt x="342806" y="1047750"/>
                  </a:lnTo>
                  <a:cubicBezTo>
                    <a:pt x="325940" y="1015876"/>
                    <a:pt x="292155" y="995126"/>
                    <a:pt x="253524" y="995126"/>
                  </a:cubicBezTo>
                  <a:cubicBezTo>
                    <a:pt x="214893" y="995126"/>
                    <a:pt x="181109" y="1015876"/>
                    <a:pt x="164243" y="1047750"/>
                  </a:cubicBezTo>
                  <a:lnTo>
                    <a:pt x="0" y="1047750"/>
                  </a:lnTo>
                  <a:lnTo>
                    <a:pt x="0" y="42193"/>
                  </a:lnTo>
                  <a:cubicBezTo>
                    <a:pt x="0" y="18890"/>
                    <a:pt x="18890" y="0"/>
                    <a:pt x="42193" y="0"/>
                  </a:cubicBezTo>
                  <a:close/>
                </a:path>
              </a:pathLst>
            </a:cu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746" eaLnBrk="1" fontAlgn="base" latinLnBrk="0" hangingPunct="1">
                <a:lnSpc>
                  <a:spcPct val="100000"/>
                </a:lnSpc>
                <a:spcBef>
                  <a:spcPct val="0"/>
                </a:spcBef>
                <a:spcAft>
                  <a:spcPct val="0"/>
                </a:spcAft>
                <a:buClrTx/>
                <a:buSzTx/>
                <a:buFontTx/>
                <a:buNone/>
                <a:tabLst/>
                <a:defRPr/>
              </a:pPr>
              <a:endParaRPr kumimoji="0" lang="en-US" sz="1099" b="0" i="0" u="none" strike="noStrike" kern="0" cap="none" spc="-5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04" name="Rectangle 46"/>
            <p:cNvSpPr/>
            <p:nvPr/>
          </p:nvSpPr>
          <p:spPr bwMode="auto">
            <a:xfrm>
              <a:off x="5740734" y="4060375"/>
              <a:ext cx="667560" cy="677969"/>
            </a:xfrm>
            <a:custGeom>
              <a:avLst/>
              <a:gdLst/>
              <a:ahLst/>
              <a:cxnLst/>
              <a:rect l="l" t="t" r="r" b="b"/>
              <a:pathLst>
                <a:path w="667560" h="677969">
                  <a:moveTo>
                    <a:pt x="507521" y="570317"/>
                  </a:moveTo>
                  <a:lnTo>
                    <a:pt x="507521" y="645906"/>
                  </a:lnTo>
                  <a:lnTo>
                    <a:pt x="641961" y="645906"/>
                  </a:lnTo>
                  <a:lnTo>
                    <a:pt x="641961" y="570317"/>
                  </a:lnTo>
                  <a:close/>
                  <a:moveTo>
                    <a:pt x="347481" y="570317"/>
                  </a:moveTo>
                  <a:lnTo>
                    <a:pt x="347481" y="645906"/>
                  </a:lnTo>
                  <a:lnTo>
                    <a:pt x="481922" y="645906"/>
                  </a:lnTo>
                  <a:lnTo>
                    <a:pt x="481922" y="570317"/>
                  </a:lnTo>
                  <a:close/>
                  <a:moveTo>
                    <a:pt x="507521" y="462666"/>
                  </a:moveTo>
                  <a:lnTo>
                    <a:pt x="507521" y="538255"/>
                  </a:lnTo>
                  <a:lnTo>
                    <a:pt x="641961" y="538255"/>
                  </a:lnTo>
                  <a:lnTo>
                    <a:pt x="641961" y="462666"/>
                  </a:lnTo>
                  <a:close/>
                  <a:moveTo>
                    <a:pt x="347481" y="462666"/>
                  </a:moveTo>
                  <a:lnTo>
                    <a:pt x="347481" y="538255"/>
                  </a:lnTo>
                  <a:lnTo>
                    <a:pt x="481922" y="538255"/>
                  </a:lnTo>
                  <a:lnTo>
                    <a:pt x="481922" y="462666"/>
                  </a:lnTo>
                  <a:close/>
                  <a:moveTo>
                    <a:pt x="25599" y="462666"/>
                  </a:moveTo>
                  <a:lnTo>
                    <a:pt x="25599" y="538255"/>
                  </a:lnTo>
                  <a:lnTo>
                    <a:pt x="321882" y="538255"/>
                  </a:lnTo>
                  <a:lnTo>
                    <a:pt x="321882" y="462666"/>
                  </a:lnTo>
                  <a:close/>
                  <a:moveTo>
                    <a:pt x="507521" y="355015"/>
                  </a:moveTo>
                  <a:lnTo>
                    <a:pt x="507521" y="430604"/>
                  </a:lnTo>
                  <a:lnTo>
                    <a:pt x="641961" y="430604"/>
                  </a:lnTo>
                  <a:lnTo>
                    <a:pt x="641961" y="355015"/>
                  </a:lnTo>
                  <a:close/>
                  <a:moveTo>
                    <a:pt x="347481" y="355015"/>
                  </a:moveTo>
                  <a:lnTo>
                    <a:pt x="347481" y="430604"/>
                  </a:lnTo>
                  <a:lnTo>
                    <a:pt x="481922" y="430604"/>
                  </a:lnTo>
                  <a:lnTo>
                    <a:pt x="481922" y="355015"/>
                  </a:lnTo>
                  <a:close/>
                  <a:moveTo>
                    <a:pt x="25599" y="355015"/>
                  </a:moveTo>
                  <a:lnTo>
                    <a:pt x="25599" y="430604"/>
                  </a:lnTo>
                  <a:lnTo>
                    <a:pt x="321882" y="430604"/>
                  </a:lnTo>
                  <a:lnTo>
                    <a:pt x="321882" y="355015"/>
                  </a:lnTo>
                  <a:close/>
                  <a:moveTo>
                    <a:pt x="507521" y="247364"/>
                  </a:moveTo>
                  <a:lnTo>
                    <a:pt x="507521" y="322953"/>
                  </a:lnTo>
                  <a:lnTo>
                    <a:pt x="641961" y="322953"/>
                  </a:lnTo>
                  <a:lnTo>
                    <a:pt x="641961" y="247364"/>
                  </a:lnTo>
                  <a:close/>
                  <a:moveTo>
                    <a:pt x="347481" y="247364"/>
                  </a:moveTo>
                  <a:lnTo>
                    <a:pt x="347481" y="322953"/>
                  </a:lnTo>
                  <a:lnTo>
                    <a:pt x="481922" y="322953"/>
                  </a:lnTo>
                  <a:lnTo>
                    <a:pt x="481922" y="247364"/>
                  </a:lnTo>
                  <a:close/>
                  <a:moveTo>
                    <a:pt x="25599" y="247364"/>
                  </a:moveTo>
                  <a:lnTo>
                    <a:pt x="25599" y="322953"/>
                  </a:lnTo>
                  <a:lnTo>
                    <a:pt x="321882" y="322953"/>
                  </a:lnTo>
                  <a:lnTo>
                    <a:pt x="321882" y="247364"/>
                  </a:lnTo>
                  <a:close/>
                  <a:moveTo>
                    <a:pt x="507521" y="139713"/>
                  </a:moveTo>
                  <a:lnTo>
                    <a:pt x="507521" y="215302"/>
                  </a:lnTo>
                  <a:lnTo>
                    <a:pt x="641961" y="215302"/>
                  </a:lnTo>
                  <a:lnTo>
                    <a:pt x="641961" y="139713"/>
                  </a:lnTo>
                  <a:close/>
                  <a:moveTo>
                    <a:pt x="347481" y="139713"/>
                  </a:moveTo>
                  <a:lnTo>
                    <a:pt x="347481" y="215302"/>
                  </a:lnTo>
                  <a:lnTo>
                    <a:pt x="481922" y="215302"/>
                  </a:lnTo>
                  <a:lnTo>
                    <a:pt x="481922" y="139713"/>
                  </a:lnTo>
                  <a:close/>
                  <a:moveTo>
                    <a:pt x="25599" y="139713"/>
                  </a:moveTo>
                  <a:lnTo>
                    <a:pt x="25599" y="215302"/>
                  </a:lnTo>
                  <a:lnTo>
                    <a:pt x="321882" y="215302"/>
                  </a:lnTo>
                  <a:lnTo>
                    <a:pt x="321882" y="139713"/>
                  </a:lnTo>
                  <a:close/>
                  <a:moveTo>
                    <a:pt x="507521" y="32062"/>
                  </a:moveTo>
                  <a:lnTo>
                    <a:pt x="507521" y="107651"/>
                  </a:lnTo>
                  <a:lnTo>
                    <a:pt x="641961" y="107651"/>
                  </a:lnTo>
                  <a:lnTo>
                    <a:pt x="641961" y="32062"/>
                  </a:lnTo>
                  <a:close/>
                  <a:moveTo>
                    <a:pt x="347481" y="32062"/>
                  </a:moveTo>
                  <a:lnTo>
                    <a:pt x="347481" y="107651"/>
                  </a:lnTo>
                  <a:lnTo>
                    <a:pt x="481922" y="107651"/>
                  </a:lnTo>
                  <a:lnTo>
                    <a:pt x="481922" y="32062"/>
                  </a:lnTo>
                  <a:close/>
                  <a:moveTo>
                    <a:pt x="25599" y="32062"/>
                  </a:moveTo>
                  <a:lnTo>
                    <a:pt x="25599" y="107651"/>
                  </a:lnTo>
                  <a:lnTo>
                    <a:pt x="321882" y="107651"/>
                  </a:lnTo>
                  <a:lnTo>
                    <a:pt x="321882" y="32062"/>
                  </a:lnTo>
                  <a:close/>
                  <a:moveTo>
                    <a:pt x="0" y="0"/>
                  </a:moveTo>
                  <a:lnTo>
                    <a:pt x="667560" y="0"/>
                  </a:lnTo>
                  <a:lnTo>
                    <a:pt x="667560" y="2"/>
                  </a:lnTo>
                  <a:lnTo>
                    <a:pt x="667560" y="32062"/>
                  </a:lnTo>
                  <a:lnTo>
                    <a:pt x="667560" y="107651"/>
                  </a:lnTo>
                  <a:lnTo>
                    <a:pt x="667560" y="139713"/>
                  </a:lnTo>
                  <a:lnTo>
                    <a:pt x="667560" y="215302"/>
                  </a:lnTo>
                  <a:lnTo>
                    <a:pt x="667560" y="247364"/>
                  </a:lnTo>
                  <a:lnTo>
                    <a:pt x="667560" y="322953"/>
                  </a:lnTo>
                  <a:lnTo>
                    <a:pt x="667560" y="355015"/>
                  </a:lnTo>
                  <a:lnTo>
                    <a:pt x="667560" y="430604"/>
                  </a:lnTo>
                  <a:lnTo>
                    <a:pt x="667560" y="462666"/>
                  </a:lnTo>
                  <a:lnTo>
                    <a:pt x="667560" y="538255"/>
                  </a:lnTo>
                  <a:lnTo>
                    <a:pt x="667560" y="570317"/>
                  </a:lnTo>
                  <a:lnTo>
                    <a:pt x="667560" y="645906"/>
                  </a:lnTo>
                  <a:lnTo>
                    <a:pt x="667560" y="677968"/>
                  </a:lnTo>
                  <a:lnTo>
                    <a:pt x="667560" y="677969"/>
                  </a:lnTo>
                  <a:lnTo>
                    <a:pt x="641961" y="677969"/>
                  </a:lnTo>
                  <a:lnTo>
                    <a:pt x="641961" y="677968"/>
                  </a:lnTo>
                  <a:lnTo>
                    <a:pt x="507521" y="677968"/>
                  </a:lnTo>
                  <a:lnTo>
                    <a:pt x="507521" y="677969"/>
                  </a:lnTo>
                  <a:lnTo>
                    <a:pt x="481922" y="677969"/>
                  </a:lnTo>
                  <a:lnTo>
                    <a:pt x="481922" y="677968"/>
                  </a:lnTo>
                  <a:lnTo>
                    <a:pt x="347481" y="677968"/>
                  </a:lnTo>
                  <a:lnTo>
                    <a:pt x="347481" y="677969"/>
                  </a:lnTo>
                  <a:lnTo>
                    <a:pt x="321882" y="677969"/>
                  </a:lnTo>
                  <a:lnTo>
                    <a:pt x="321882" y="570317"/>
                  </a:lnTo>
                  <a:lnTo>
                    <a:pt x="0" y="570317"/>
                  </a:lnTo>
                  <a:lnTo>
                    <a:pt x="0" y="554287"/>
                  </a:lnTo>
                  <a:lnTo>
                    <a:pt x="0" y="538255"/>
                  </a:lnTo>
                  <a:lnTo>
                    <a:pt x="0" y="462666"/>
                  </a:lnTo>
                  <a:lnTo>
                    <a:pt x="0" y="430604"/>
                  </a:lnTo>
                  <a:lnTo>
                    <a:pt x="0" y="355015"/>
                  </a:lnTo>
                  <a:lnTo>
                    <a:pt x="0" y="322953"/>
                  </a:lnTo>
                  <a:lnTo>
                    <a:pt x="0" y="247364"/>
                  </a:lnTo>
                  <a:lnTo>
                    <a:pt x="0" y="215302"/>
                  </a:lnTo>
                  <a:lnTo>
                    <a:pt x="0" y="139713"/>
                  </a:lnTo>
                  <a:lnTo>
                    <a:pt x="0" y="107651"/>
                  </a:lnTo>
                  <a:lnTo>
                    <a:pt x="0" y="32062"/>
                  </a:lnTo>
                  <a:lnTo>
                    <a:pt x="0" y="2"/>
                  </a:lnTo>
                  <a:close/>
                </a:path>
              </a:pathLst>
            </a:cu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746" eaLnBrk="1" fontAlgn="base" latinLnBrk="0" hangingPunct="1">
                <a:lnSpc>
                  <a:spcPct val="100000"/>
                </a:lnSpc>
                <a:spcBef>
                  <a:spcPct val="0"/>
                </a:spcBef>
                <a:spcAft>
                  <a:spcPct val="0"/>
                </a:spcAft>
                <a:buClrTx/>
                <a:buSzTx/>
                <a:buFontTx/>
                <a:buNone/>
                <a:tabLst/>
                <a:defRPr/>
              </a:pPr>
              <a:endParaRPr kumimoji="0" lang="en-US" sz="1099" b="0" i="0" u="none" strike="noStrike" kern="0" cap="none" spc="-5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05" name="Freeform 304"/>
            <p:cNvSpPr/>
            <p:nvPr/>
          </p:nvSpPr>
          <p:spPr bwMode="auto">
            <a:xfrm>
              <a:off x="6469694" y="4060375"/>
              <a:ext cx="566900" cy="361398"/>
            </a:xfrm>
            <a:custGeom>
              <a:avLst/>
              <a:gdLst/>
              <a:ahLst/>
              <a:cxnLst/>
              <a:rect l="l" t="t" r="r" b="b"/>
              <a:pathLst>
                <a:path w="1395575" h="889678">
                  <a:moveTo>
                    <a:pt x="1288087" y="393176"/>
                  </a:moveTo>
                  <a:lnTo>
                    <a:pt x="1157081" y="483566"/>
                  </a:lnTo>
                  <a:lnTo>
                    <a:pt x="1118078" y="432149"/>
                  </a:lnTo>
                  <a:lnTo>
                    <a:pt x="1007728" y="605449"/>
                  </a:lnTo>
                  <a:lnTo>
                    <a:pt x="944370" y="572352"/>
                  </a:lnTo>
                  <a:lnTo>
                    <a:pt x="814699" y="511825"/>
                  </a:lnTo>
                  <a:lnTo>
                    <a:pt x="636856" y="666606"/>
                  </a:lnTo>
                  <a:lnTo>
                    <a:pt x="567828" y="614241"/>
                  </a:lnTo>
                  <a:lnTo>
                    <a:pt x="491174" y="722246"/>
                  </a:lnTo>
                  <a:lnTo>
                    <a:pt x="350257" y="722246"/>
                  </a:lnTo>
                  <a:lnTo>
                    <a:pt x="96017" y="830369"/>
                  </a:lnTo>
                  <a:lnTo>
                    <a:pt x="1328587" y="830369"/>
                  </a:lnTo>
                  <a:lnTo>
                    <a:pt x="1328587" y="499521"/>
                  </a:lnTo>
                  <a:close/>
                  <a:moveTo>
                    <a:pt x="1328587" y="146637"/>
                  </a:moveTo>
                  <a:lnTo>
                    <a:pt x="1217466" y="257758"/>
                  </a:lnTo>
                  <a:lnTo>
                    <a:pt x="1152160" y="174640"/>
                  </a:lnTo>
                  <a:lnTo>
                    <a:pt x="997802" y="311189"/>
                  </a:lnTo>
                  <a:lnTo>
                    <a:pt x="962179" y="257758"/>
                  </a:lnTo>
                  <a:lnTo>
                    <a:pt x="854142" y="390720"/>
                  </a:lnTo>
                  <a:lnTo>
                    <a:pt x="798327" y="351542"/>
                  </a:lnTo>
                  <a:lnTo>
                    <a:pt x="706895" y="459612"/>
                  </a:lnTo>
                  <a:lnTo>
                    <a:pt x="469419" y="459612"/>
                  </a:lnTo>
                  <a:lnTo>
                    <a:pt x="401731" y="404971"/>
                  </a:lnTo>
                  <a:lnTo>
                    <a:pt x="320995" y="542729"/>
                  </a:lnTo>
                  <a:lnTo>
                    <a:pt x="172573" y="542729"/>
                  </a:lnTo>
                  <a:lnTo>
                    <a:pt x="66990" y="677877"/>
                  </a:lnTo>
                  <a:lnTo>
                    <a:pt x="66990" y="798405"/>
                  </a:lnTo>
                  <a:lnTo>
                    <a:pt x="327711" y="680355"/>
                  </a:lnTo>
                  <a:lnTo>
                    <a:pt x="462991" y="685009"/>
                  </a:lnTo>
                  <a:lnTo>
                    <a:pt x="558814" y="559334"/>
                  </a:lnTo>
                  <a:lnTo>
                    <a:pt x="637729" y="619843"/>
                  </a:lnTo>
                  <a:lnTo>
                    <a:pt x="803422" y="472099"/>
                  </a:lnTo>
                  <a:lnTo>
                    <a:pt x="942109" y="531407"/>
                  </a:lnTo>
                  <a:lnTo>
                    <a:pt x="992841" y="559334"/>
                  </a:lnTo>
                  <a:lnTo>
                    <a:pt x="1121125" y="364495"/>
                  </a:lnTo>
                  <a:lnTo>
                    <a:pt x="1168389" y="430847"/>
                  </a:lnTo>
                  <a:lnTo>
                    <a:pt x="1303760" y="336617"/>
                  </a:lnTo>
                  <a:lnTo>
                    <a:pt x="1328587" y="398996"/>
                  </a:lnTo>
                  <a:close/>
                  <a:moveTo>
                    <a:pt x="66990" y="59308"/>
                  </a:moveTo>
                  <a:lnTo>
                    <a:pt x="66990" y="591593"/>
                  </a:lnTo>
                  <a:lnTo>
                    <a:pt x="148825" y="489298"/>
                  </a:lnTo>
                  <a:lnTo>
                    <a:pt x="291311" y="495234"/>
                  </a:lnTo>
                  <a:lnTo>
                    <a:pt x="392237" y="334937"/>
                  </a:lnTo>
                  <a:lnTo>
                    <a:pt x="475355" y="412116"/>
                  </a:lnTo>
                  <a:lnTo>
                    <a:pt x="695020" y="418055"/>
                  </a:lnTo>
                  <a:lnTo>
                    <a:pt x="795946" y="299317"/>
                  </a:lnTo>
                  <a:lnTo>
                    <a:pt x="849380" y="334937"/>
                  </a:lnTo>
                  <a:lnTo>
                    <a:pt x="968118" y="180579"/>
                  </a:lnTo>
                  <a:lnTo>
                    <a:pt x="1009709" y="253061"/>
                  </a:lnTo>
                  <a:lnTo>
                    <a:pt x="1160480" y="117686"/>
                  </a:lnTo>
                  <a:lnTo>
                    <a:pt x="1223403" y="192484"/>
                  </a:lnTo>
                  <a:lnTo>
                    <a:pt x="1328587" y="84562"/>
                  </a:lnTo>
                  <a:lnTo>
                    <a:pt x="1328587" y="59308"/>
                  </a:lnTo>
                  <a:close/>
                  <a:moveTo>
                    <a:pt x="0" y="0"/>
                  </a:moveTo>
                  <a:lnTo>
                    <a:pt x="1395575" y="0"/>
                  </a:lnTo>
                  <a:lnTo>
                    <a:pt x="1395575" y="889678"/>
                  </a:lnTo>
                  <a:lnTo>
                    <a:pt x="0" y="889678"/>
                  </a:lnTo>
                  <a:close/>
                </a:path>
              </a:pathLst>
            </a:cu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746" eaLnBrk="1" fontAlgn="base" latinLnBrk="0" hangingPunct="1">
                <a:lnSpc>
                  <a:spcPct val="100000"/>
                </a:lnSpc>
                <a:spcBef>
                  <a:spcPct val="0"/>
                </a:spcBef>
                <a:spcAft>
                  <a:spcPct val="0"/>
                </a:spcAft>
                <a:buClrTx/>
                <a:buSzTx/>
                <a:buFontTx/>
                <a:buNone/>
                <a:tabLst/>
                <a:defRPr/>
              </a:pPr>
              <a:endParaRPr kumimoji="0" lang="en-US" sz="1099" b="0" i="0" u="none" strike="noStrike" kern="0" cap="none" spc="-5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306" name="Picture 2"/>
            <p:cNvPicPr>
              <a:picLocks noChangeAspect="1" noChangeArrowheads="1"/>
            </p:cNvPicPr>
            <p:nvPr/>
          </p:nvPicPr>
          <p:blipFill rotWithShape="1">
            <a:blip r:embed="rId7" cstate="print">
              <a:lum bright="100000"/>
              <a:extLst>
                <a:ext uri="{28A0092B-C50C-407E-A947-70E740481C1C}">
                  <a14:useLocalDpi xmlns:a14="http://schemas.microsoft.com/office/drawing/2010/main" val="0"/>
                </a:ext>
              </a:extLst>
            </a:blip>
            <a:srcRect l="6069" t="19565" r="12771"/>
            <a:stretch/>
          </p:blipFill>
          <p:spPr bwMode="auto">
            <a:xfrm>
              <a:off x="6591089" y="4495965"/>
              <a:ext cx="324111" cy="27809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 name="Rectangle 306"/>
          <p:cNvSpPr/>
          <p:nvPr/>
        </p:nvSpPr>
        <p:spPr>
          <a:xfrm>
            <a:off x="10424346" y="3436924"/>
            <a:ext cx="557200" cy="188342"/>
          </a:xfrm>
          <a:prstGeom prst="rect">
            <a:avLst/>
          </a:prstGeom>
          <a:ln>
            <a:noFill/>
          </a:ln>
        </p:spPr>
        <p:txBody>
          <a:bodyPr wrap="square" lIns="0" tIns="0" rIns="0" bIns="0" anchor="ctr" anchorCtr="0">
            <a:spAutoFit/>
          </a:bodyPr>
          <a:lstStyle/>
          <a:p>
            <a:pPr marL="0" marR="0" lvl="0" indent="0" algn="ctr" defTabSz="1038497"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rPr>
              <a:t>Azure Machine Learning</a:t>
            </a:r>
          </a:p>
        </p:txBody>
      </p:sp>
      <p:pic>
        <p:nvPicPr>
          <p:cNvPr id="308" name="Picture 7" descr="\\MAGNUM\Projects\Microsoft\Cloud Power FY12\Design\ICONS_PNG\Physical_Virtual.png"/>
          <p:cNvPicPr>
            <a:picLocks noChangeAspect="1" noChangeArrowheads="1"/>
          </p:cNvPicPr>
          <p:nvPr>
            <p:custDataLst>
              <p:tags r:id="rId1"/>
            </p:custDataLst>
          </p:nvPr>
        </p:nvPicPr>
        <p:blipFill rotWithShape="1">
          <a:blip r:embed="rId8" cstate="print">
            <a:biLevel thresh="25000"/>
          </a:blip>
          <a:srcRect l="28644" t="6880" r="27380" b="59786"/>
          <a:stretch/>
        </p:blipFill>
        <p:spPr bwMode="auto">
          <a:xfrm>
            <a:off x="9508490" y="3682679"/>
            <a:ext cx="252233" cy="191192"/>
          </a:xfrm>
          <a:prstGeom prst="rect">
            <a:avLst/>
          </a:prstGeom>
          <a:noFill/>
          <a:ln>
            <a:noFill/>
          </a:ln>
        </p:spPr>
      </p:pic>
      <p:grpSp>
        <p:nvGrpSpPr>
          <p:cNvPr id="309" name="Analytics Tools 2"/>
          <p:cNvGrpSpPr/>
          <p:nvPr/>
        </p:nvGrpSpPr>
        <p:grpSpPr>
          <a:xfrm>
            <a:off x="6515994" y="2632431"/>
            <a:ext cx="1702723" cy="1912615"/>
            <a:chOff x="6156463" y="4969387"/>
            <a:chExt cx="1703207" cy="1913158"/>
          </a:xfrm>
          <a:solidFill>
            <a:sysClr val="window" lastClr="FFFFFF"/>
          </a:solidFill>
        </p:grpSpPr>
        <p:grpSp>
          <p:nvGrpSpPr>
            <p:cNvPr id="310" name="Group 309"/>
            <p:cNvGrpSpPr/>
            <p:nvPr/>
          </p:nvGrpSpPr>
          <p:grpSpPr>
            <a:xfrm>
              <a:off x="6156463" y="4969387"/>
              <a:ext cx="1703207" cy="1913158"/>
              <a:chOff x="6274996" y="2423485"/>
              <a:chExt cx="1703207" cy="1913158"/>
            </a:xfrm>
            <a:grpFill/>
          </p:grpSpPr>
          <p:sp>
            <p:nvSpPr>
              <p:cNvPr id="326" name="Oval 325"/>
              <p:cNvSpPr>
                <a:spLocks noChangeAspect="1"/>
              </p:cNvSpPr>
              <p:nvPr/>
            </p:nvSpPr>
            <p:spPr>
              <a:xfrm>
                <a:off x="6274996" y="2522401"/>
                <a:ext cx="1703207" cy="1703207"/>
              </a:xfrm>
              <a:prstGeom prst="ellipse">
                <a:avLst/>
              </a:prstGeom>
              <a:solidFill>
                <a:srgbClr val="008272"/>
              </a:solidFill>
              <a:ln w="9525" cap="flat" cmpd="sng" algn="ctr">
                <a:solidFill>
                  <a:sysClr val="window" lastClr="FFFFFF"/>
                </a:solidFill>
                <a:prstDash val="solid"/>
              </a:ln>
              <a:effectLst/>
            </p:spPr>
            <p:txBody>
              <a:bodyPr rot="0" spcFirstLastPara="0" vertOverflow="overflow" horzOverflow="overflow" vert="horz" wrap="square" lIns="89616" tIns="44809" rIns="89616" bIns="44809" numCol="1" spcCol="0" rtlCol="0" fromWordArt="0" anchor="ctr" anchorCtr="0" forceAA="0" compatLnSpc="1">
                <a:prstTxWarp prst="textNoShape">
                  <a:avLst/>
                </a:prstTxWarp>
                <a:noAutofit/>
              </a:bodyP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Segoe UI"/>
                  <a:ea typeface="+mn-ea"/>
                  <a:cs typeface="+mn-cs"/>
                </a:endParaRPr>
              </a:p>
            </p:txBody>
          </p:sp>
          <p:grpSp>
            <p:nvGrpSpPr>
              <p:cNvPr id="327" name="Group 326"/>
              <p:cNvGrpSpPr/>
              <p:nvPr/>
            </p:nvGrpSpPr>
            <p:grpSpPr>
              <a:xfrm>
                <a:off x="7024428" y="2423485"/>
                <a:ext cx="228392" cy="1913158"/>
                <a:chOff x="7024428" y="2423485"/>
                <a:chExt cx="228392" cy="1913158"/>
              </a:xfrm>
              <a:grpFill/>
            </p:grpSpPr>
            <p:sp>
              <p:nvSpPr>
                <p:cNvPr id="328" name="Isosceles Triangle 327"/>
                <p:cNvSpPr/>
                <p:nvPr/>
              </p:nvSpPr>
              <p:spPr>
                <a:xfrm rot="5400000">
                  <a:off x="7051056" y="2445584"/>
                  <a:ext cx="223863" cy="179665"/>
                </a:xfrm>
                <a:prstGeom prst="triangle">
                  <a:avLst/>
                </a:prstGeom>
                <a:grp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329" name="Isosceles Triangle 328"/>
                <p:cNvSpPr/>
                <p:nvPr/>
              </p:nvSpPr>
              <p:spPr>
                <a:xfrm rot="16200000" flipH="1">
                  <a:off x="7002329" y="4134879"/>
                  <a:ext cx="223863" cy="179665"/>
                </a:xfrm>
                <a:prstGeom prst="triangle">
                  <a:avLst/>
                </a:prstGeom>
                <a:grpFill/>
                <a:ln w="9525" cap="flat" cmpd="sng" algn="ctr">
                  <a:noFill/>
                  <a:prstDash val="solid"/>
                </a:ln>
                <a:effectLst/>
              </p:spPr>
              <p:txBody>
                <a:bodyPr rtlCol="0" anchor="ctr"/>
                <a:lstStyle/>
                <a:p>
                  <a:pPr marL="0" marR="0" lvl="0" indent="0" algn="ctr" defTabSz="9322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grpSp>
        </p:grpSp>
        <p:grpSp>
          <p:nvGrpSpPr>
            <p:cNvPr id="311" name="Group 310"/>
            <p:cNvGrpSpPr/>
            <p:nvPr/>
          </p:nvGrpSpPr>
          <p:grpSpPr>
            <a:xfrm>
              <a:off x="6505522" y="5295562"/>
              <a:ext cx="1060087" cy="1250503"/>
              <a:chOff x="6490878" y="5279633"/>
              <a:chExt cx="1374126" cy="1620950"/>
            </a:xfrm>
            <a:grpFill/>
          </p:grpSpPr>
          <p:sp>
            <p:nvSpPr>
              <p:cNvPr id="312" name="Rectangle 311"/>
              <p:cNvSpPr/>
              <p:nvPr/>
            </p:nvSpPr>
            <p:spPr>
              <a:xfrm>
                <a:off x="6681645" y="6493573"/>
                <a:ext cx="1099981" cy="40701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32234"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w="3175">
                      <a:noFill/>
                    </a:ln>
                    <a:solidFill>
                      <a:prstClr val="white"/>
                    </a:solidFill>
                    <a:effectLst/>
                    <a:uLnTx/>
                    <a:uFillTx/>
                    <a:latin typeface="Segoe UI"/>
                    <a:ea typeface="+mn-ea"/>
                    <a:cs typeface="+mn-cs"/>
                  </a:rPr>
                  <a:t>Customer portal</a:t>
                </a:r>
              </a:p>
            </p:txBody>
          </p:sp>
          <p:sp>
            <p:nvSpPr>
              <p:cNvPr id="313" name="Round Same Side Corner Rectangle 11"/>
              <p:cNvSpPr/>
              <p:nvPr/>
            </p:nvSpPr>
            <p:spPr>
              <a:xfrm>
                <a:off x="6490878" y="5979301"/>
                <a:ext cx="576445" cy="418815"/>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grpFill/>
              <a:ln w="25400" cap="flat" cmpd="sng" algn="ctr">
                <a:noFill/>
                <a:prstDash val="solid"/>
              </a:ln>
              <a:effectLst/>
            </p:spPr>
            <p:txBody>
              <a:bodyPr rtlCol="0" anchor="ctr"/>
              <a:lstStyle/>
              <a:p>
                <a:pPr marL="0" marR="0" lvl="0" indent="0" algn="ctr"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a:ln>
                    <a:noFill/>
                  </a:ln>
                  <a:solidFill>
                    <a:srgbClr val="00D8CC"/>
                  </a:solidFill>
                  <a:effectLst/>
                  <a:uLnTx/>
                  <a:uFillTx/>
                  <a:latin typeface="Segoe"/>
                </a:endParaRPr>
              </a:p>
            </p:txBody>
          </p:sp>
          <p:sp>
            <p:nvSpPr>
              <p:cNvPr id="314" name="Rounded Rectangle 223"/>
              <p:cNvSpPr/>
              <p:nvPr/>
            </p:nvSpPr>
            <p:spPr bwMode="auto">
              <a:xfrm>
                <a:off x="6564712" y="5279633"/>
                <a:ext cx="377180" cy="621808"/>
              </a:xfrm>
              <a:custGeom>
                <a:avLst/>
                <a:gdLst/>
                <a:ahLst/>
                <a:cxnLst/>
                <a:rect l="l" t="t" r="r" b="b"/>
                <a:pathLst>
                  <a:path w="3657600" h="6434945">
                    <a:moveTo>
                      <a:pt x="1828801" y="5761924"/>
                    </a:moveTo>
                    <a:cubicBezTo>
                      <a:pt x="1694209" y="5761924"/>
                      <a:pt x="1585101" y="5871032"/>
                      <a:pt x="1585101" y="6005624"/>
                    </a:cubicBezTo>
                    <a:cubicBezTo>
                      <a:pt x="1585101" y="6140216"/>
                      <a:pt x="1694209" y="6249324"/>
                      <a:pt x="1828801" y="6249324"/>
                    </a:cubicBezTo>
                    <a:cubicBezTo>
                      <a:pt x="1963393" y="6249324"/>
                      <a:pt x="2072501" y="6140216"/>
                      <a:pt x="2072501" y="6005624"/>
                    </a:cubicBezTo>
                    <a:cubicBezTo>
                      <a:pt x="2072501" y="5871032"/>
                      <a:pt x="1963393" y="5761924"/>
                      <a:pt x="1828801" y="5761924"/>
                    </a:cubicBezTo>
                    <a:close/>
                    <a:moveTo>
                      <a:pt x="367260" y="607233"/>
                    </a:moveTo>
                    <a:lnTo>
                      <a:pt x="367260" y="5543030"/>
                    </a:lnTo>
                    <a:lnTo>
                      <a:pt x="3290341" y="5543030"/>
                    </a:lnTo>
                    <a:lnTo>
                      <a:pt x="3290341" y="607233"/>
                    </a:lnTo>
                    <a:close/>
                    <a:moveTo>
                      <a:pt x="1097280" y="257182"/>
                    </a:moveTo>
                    <a:cubicBezTo>
                      <a:pt x="1072030" y="257182"/>
                      <a:pt x="1051560" y="277652"/>
                      <a:pt x="1051560" y="302902"/>
                    </a:cubicBezTo>
                    <a:cubicBezTo>
                      <a:pt x="1051560" y="328152"/>
                      <a:pt x="1072030" y="348622"/>
                      <a:pt x="1097280" y="348622"/>
                    </a:cubicBezTo>
                    <a:lnTo>
                      <a:pt x="2560320" y="348622"/>
                    </a:lnTo>
                    <a:cubicBezTo>
                      <a:pt x="2585570" y="348622"/>
                      <a:pt x="2606040" y="328152"/>
                      <a:pt x="2606040" y="302902"/>
                    </a:cubicBezTo>
                    <a:cubicBezTo>
                      <a:pt x="2606040" y="277652"/>
                      <a:pt x="2585570" y="257182"/>
                      <a:pt x="2560320" y="257182"/>
                    </a:cubicBezTo>
                    <a:close/>
                    <a:moveTo>
                      <a:pt x="609612" y="0"/>
                    </a:moveTo>
                    <a:lnTo>
                      <a:pt x="3047988" y="0"/>
                    </a:lnTo>
                    <a:cubicBezTo>
                      <a:pt x="3384667" y="0"/>
                      <a:pt x="3657600" y="272933"/>
                      <a:pt x="3657600" y="609612"/>
                    </a:cubicBezTo>
                    <a:lnTo>
                      <a:pt x="3657600" y="5825333"/>
                    </a:lnTo>
                    <a:cubicBezTo>
                      <a:pt x="3657600" y="6162012"/>
                      <a:pt x="3384667" y="6434945"/>
                      <a:pt x="3047988" y="6434945"/>
                    </a:cubicBezTo>
                    <a:lnTo>
                      <a:pt x="609612" y="6434945"/>
                    </a:lnTo>
                    <a:cubicBezTo>
                      <a:pt x="272933" y="6434945"/>
                      <a:pt x="0" y="6162012"/>
                      <a:pt x="0" y="5825333"/>
                    </a:cubicBezTo>
                    <a:lnTo>
                      <a:pt x="0" y="609612"/>
                    </a:lnTo>
                    <a:cubicBezTo>
                      <a:pt x="0" y="272933"/>
                      <a:pt x="272933" y="0"/>
                      <a:pt x="609612"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685161" eaLnBrk="1" fontAlgn="base" latinLnBrk="0" hangingPunct="1">
                  <a:lnSpc>
                    <a:spcPct val="100000"/>
                  </a:lnSpc>
                  <a:spcBef>
                    <a:spcPct val="0"/>
                  </a:spcBef>
                  <a:spcAft>
                    <a:spcPct val="0"/>
                  </a:spcAft>
                  <a:buClrTx/>
                  <a:buSzTx/>
                  <a:buFontTx/>
                  <a:buNone/>
                  <a:tabLst/>
                  <a:defRPr/>
                </a:pPr>
                <a:endParaRPr kumimoji="0" lang="en-US" sz="1399" b="0" i="0" u="none" strike="noStrike" kern="0" cap="none" spc="-38"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5" name="Freeform 107"/>
              <p:cNvSpPr>
                <a:spLocks noEditPoints="1"/>
              </p:cNvSpPr>
              <p:nvPr/>
            </p:nvSpPr>
            <p:spPr bwMode="auto">
              <a:xfrm>
                <a:off x="7250742" y="5411006"/>
                <a:ext cx="614262" cy="359064"/>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grpFill/>
              <a:extLst/>
            </p:spPr>
            <p:txBody>
              <a:bodyPr vert="horz" wrap="square" lIns="121865" tIns="60931" rIns="121865" bIns="60931"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dirty="0">
                  <a:ln>
                    <a:noFill/>
                  </a:ln>
                  <a:solidFill>
                    <a:srgbClr val="00D8CC"/>
                  </a:solidFill>
                  <a:effectLst/>
                  <a:uLnTx/>
                  <a:uFillTx/>
                </a:endParaRPr>
              </a:p>
            </p:txBody>
          </p:sp>
          <p:grpSp>
            <p:nvGrpSpPr>
              <p:cNvPr id="316" name="Group 315"/>
              <p:cNvGrpSpPr/>
              <p:nvPr/>
            </p:nvGrpSpPr>
            <p:grpSpPr>
              <a:xfrm>
                <a:off x="7377791" y="5968938"/>
                <a:ext cx="422292" cy="439541"/>
                <a:chOff x="7385551" y="3278608"/>
                <a:chExt cx="452597" cy="439541"/>
              </a:xfrm>
              <a:grpFill/>
            </p:grpSpPr>
            <p:sp>
              <p:nvSpPr>
                <p:cNvPr id="317" name="Rectangle 33"/>
                <p:cNvSpPr>
                  <a:spLocks noChangeArrowheads="1"/>
                </p:cNvSpPr>
                <p:nvPr/>
              </p:nvSpPr>
              <p:spPr bwMode="auto">
                <a:xfrm>
                  <a:off x="7467293" y="3561548"/>
                  <a:ext cx="289112" cy="18922"/>
                </a:xfrm>
                <a:prstGeom prst="rect">
                  <a:avLst/>
                </a:prstGeom>
                <a:grpFill/>
                <a:ln>
                  <a:noFill/>
                </a:ln>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318" name="Rectangle 34"/>
                <p:cNvSpPr>
                  <a:spLocks noChangeArrowheads="1"/>
                </p:cNvSpPr>
                <p:nvPr/>
              </p:nvSpPr>
              <p:spPr bwMode="auto">
                <a:xfrm>
                  <a:off x="7467293" y="3594662"/>
                  <a:ext cx="289112" cy="18922"/>
                </a:xfrm>
                <a:prstGeom prst="rect">
                  <a:avLst/>
                </a:prstGeom>
                <a:grpFill/>
                <a:ln>
                  <a:noFill/>
                </a:ln>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319" name="Rectangle 35"/>
                <p:cNvSpPr>
                  <a:spLocks noChangeArrowheads="1"/>
                </p:cNvSpPr>
                <p:nvPr/>
              </p:nvSpPr>
              <p:spPr bwMode="auto">
                <a:xfrm>
                  <a:off x="7467293" y="3625883"/>
                  <a:ext cx="289112" cy="17977"/>
                </a:xfrm>
                <a:prstGeom prst="rect">
                  <a:avLst/>
                </a:prstGeom>
                <a:grpFill/>
                <a:ln>
                  <a:noFill/>
                </a:ln>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320" name="Rounded Rectangle 217"/>
                <p:cNvSpPr/>
                <p:nvPr/>
              </p:nvSpPr>
              <p:spPr bwMode="auto">
                <a:xfrm>
                  <a:off x="7385551" y="3278608"/>
                  <a:ext cx="452597" cy="439541"/>
                </a:xfrm>
                <a:custGeom>
                  <a:avLst/>
                  <a:gdLst>
                    <a:gd name="connsiteX0" fmla="*/ 688276 w 2456542"/>
                    <a:gd name="connsiteY0" fmla="*/ 1779736 h 2651550"/>
                    <a:gd name="connsiteX1" fmla="*/ 1947445 w 2456542"/>
                    <a:gd name="connsiteY1" fmla="*/ 1779736 h 2651550"/>
                    <a:gd name="connsiteX2" fmla="*/ 2032261 w 2456542"/>
                    <a:gd name="connsiteY2" fmla="*/ 1864552 h 2651550"/>
                    <a:gd name="connsiteX3" fmla="*/ 2032260 w 2456542"/>
                    <a:gd name="connsiteY3" fmla="*/ 1864552 h 2651550"/>
                    <a:gd name="connsiteX4" fmla="*/ 1947444 w 2456542"/>
                    <a:gd name="connsiteY4" fmla="*/ 1949368 h 2651550"/>
                    <a:gd name="connsiteX5" fmla="*/ 688276 w 2456542"/>
                    <a:gd name="connsiteY5" fmla="*/ 1949367 h 2651550"/>
                    <a:gd name="connsiteX6" fmla="*/ 603460 w 2456542"/>
                    <a:gd name="connsiteY6" fmla="*/ 1864552 h 2651550"/>
                    <a:gd name="connsiteX7" fmla="*/ 688276 w 2456542"/>
                    <a:gd name="connsiteY7" fmla="*/ 1779736 h 2651550"/>
                    <a:gd name="connsiteX8" fmla="*/ 688276 w 2456542"/>
                    <a:gd name="connsiteY8" fmla="*/ 1432098 h 2651550"/>
                    <a:gd name="connsiteX9" fmla="*/ 1947445 w 2456542"/>
                    <a:gd name="connsiteY9" fmla="*/ 1432098 h 2651550"/>
                    <a:gd name="connsiteX10" fmla="*/ 2032261 w 2456542"/>
                    <a:gd name="connsiteY10" fmla="*/ 1516914 h 2651550"/>
                    <a:gd name="connsiteX11" fmla="*/ 2032260 w 2456542"/>
                    <a:gd name="connsiteY11" fmla="*/ 1516914 h 2651550"/>
                    <a:gd name="connsiteX12" fmla="*/ 1947444 w 2456542"/>
                    <a:gd name="connsiteY12" fmla="*/ 1601730 h 2651550"/>
                    <a:gd name="connsiteX13" fmla="*/ 603460 w 2456542"/>
                    <a:gd name="connsiteY13" fmla="*/ 1516914 h 2651550"/>
                    <a:gd name="connsiteX14" fmla="*/ 688276 w 2456542"/>
                    <a:gd name="connsiteY14" fmla="*/ 1432098 h 2651550"/>
                    <a:gd name="connsiteX15" fmla="*/ 688276 w 2456542"/>
                    <a:gd name="connsiteY15" fmla="*/ 1084461 h 2651550"/>
                    <a:gd name="connsiteX16" fmla="*/ 1947445 w 2456542"/>
                    <a:gd name="connsiteY16" fmla="*/ 1084461 h 2651550"/>
                    <a:gd name="connsiteX17" fmla="*/ 2032261 w 2456542"/>
                    <a:gd name="connsiteY17" fmla="*/ 1169277 h 2651550"/>
                    <a:gd name="connsiteX18" fmla="*/ 2032260 w 2456542"/>
                    <a:gd name="connsiteY18" fmla="*/ 1169277 h 2651550"/>
                    <a:gd name="connsiteX19" fmla="*/ 1947444 w 2456542"/>
                    <a:gd name="connsiteY19" fmla="*/ 1254093 h 2651550"/>
                    <a:gd name="connsiteX20" fmla="*/ 688276 w 2456542"/>
                    <a:gd name="connsiteY20" fmla="*/ 1254092 h 2651550"/>
                    <a:gd name="connsiteX21" fmla="*/ 603460 w 2456542"/>
                    <a:gd name="connsiteY21" fmla="*/ 1169277 h 2651550"/>
                    <a:gd name="connsiteX22" fmla="*/ 688276 w 2456542"/>
                    <a:gd name="connsiteY22" fmla="*/ 1084461 h 2651550"/>
                    <a:gd name="connsiteX23" fmla="*/ 1267990 w 2456542"/>
                    <a:gd name="connsiteY23" fmla="*/ 736824 h 2651550"/>
                    <a:gd name="connsiteX24" fmla="*/ 1947445 w 2456542"/>
                    <a:gd name="connsiteY24" fmla="*/ 736824 h 2651550"/>
                    <a:gd name="connsiteX25" fmla="*/ 2032261 w 2456542"/>
                    <a:gd name="connsiteY25" fmla="*/ 821640 h 2651550"/>
                    <a:gd name="connsiteX26" fmla="*/ 2032260 w 2456542"/>
                    <a:gd name="connsiteY26" fmla="*/ 821640 h 2651550"/>
                    <a:gd name="connsiteX27" fmla="*/ 1947444 w 2456542"/>
                    <a:gd name="connsiteY27" fmla="*/ 906456 h 2651550"/>
                    <a:gd name="connsiteX28" fmla="*/ 1267990 w 2456542"/>
                    <a:gd name="connsiteY28" fmla="*/ 906455 h 2651550"/>
                    <a:gd name="connsiteX29" fmla="*/ 1183174 w 2456542"/>
                    <a:gd name="connsiteY29" fmla="*/ 821640 h 2651550"/>
                    <a:gd name="connsiteX30" fmla="*/ 1267990 w 2456542"/>
                    <a:gd name="connsiteY30" fmla="*/ 736824 h 2651550"/>
                    <a:gd name="connsiteX31" fmla="*/ 774585 w 2456542"/>
                    <a:gd name="connsiteY31" fmla="*/ 139988 h 2651550"/>
                    <a:gd name="connsiteX32" fmla="*/ 774579 w 2456542"/>
                    <a:gd name="connsiteY32" fmla="*/ 609505 h 2651550"/>
                    <a:gd name="connsiteX33" fmla="*/ 633566 w 2456542"/>
                    <a:gd name="connsiteY33" fmla="*/ 756949 h 2651550"/>
                    <a:gd name="connsiteX34" fmla="*/ 133613 w 2456542"/>
                    <a:gd name="connsiteY34" fmla="*/ 757666 h 2651550"/>
                    <a:gd name="connsiteX35" fmla="*/ 137392 w 2456542"/>
                    <a:gd name="connsiteY35" fmla="*/ 2301161 h 2651550"/>
                    <a:gd name="connsiteX36" fmla="*/ 363746 w 2456542"/>
                    <a:gd name="connsiteY36" fmla="*/ 2511541 h 2651550"/>
                    <a:gd name="connsiteX37" fmla="*/ 2326849 w 2456542"/>
                    <a:gd name="connsiteY37" fmla="*/ 2506520 h 2651550"/>
                    <a:gd name="connsiteX38" fmla="*/ 2320768 w 2456542"/>
                    <a:gd name="connsiteY38" fmla="*/ 445350 h 2651550"/>
                    <a:gd name="connsiteX39" fmla="*/ 2084183 w 2456542"/>
                    <a:gd name="connsiteY39" fmla="*/ 145008 h 2651550"/>
                    <a:gd name="connsiteX40" fmla="*/ 774585 w 2456542"/>
                    <a:gd name="connsiteY40" fmla="*/ 139988 h 2651550"/>
                    <a:gd name="connsiteX41" fmla="*/ 720785 w 2456542"/>
                    <a:gd name="connsiteY41" fmla="*/ 0 h 2651550"/>
                    <a:gd name="connsiteX42" fmla="*/ 2185228 w 2456542"/>
                    <a:gd name="connsiteY42" fmla="*/ 5612 h 2651550"/>
                    <a:gd name="connsiteX43" fmla="*/ 2449742 w 2456542"/>
                    <a:gd name="connsiteY43" fmla="*/ 341411 h 2651550"/>
                    <a:gd name="connsiteX44" fmla="*/ 2456542 w 2456542"/>
                    <a:gd name="connsiteY44" fmla="*/ 2645914 h 2651550"/>
                    <a:gd name="connsiteX45" fmla="*/ 261684 w 2456542"/>
                    <a:gd name="connsiteY45" fmla="*/ 2651527 h 2651550"/>
                    <a:gd name="connsiteX46" fmla="*/ 8608 w 2456542"/>
                    <a:gd name="connsiteY46" fmla="*/ 2416311 h 2651550"/>
                    <a:gd name="connsiteX47" fmla="*/ 4610 w 2456542"/>
                    <a:gd name="connsiteY47" fmla="*/ 676337 h 2651550"/>
                    <a:gd name="connsiteX48" fmla="*/ 720785 w 2456542"/>
                    <a:gd name="connsiteY48" fmla="*/ 0 h 2651550"/>
                    <a:gd name="connsiteX0" fmla="*/ 688276 w 2456542"/>
                    <a:gd name="connsiteY0" fmla="*/ 1779736 h 2651550"/>
                    <a:gd name="connsiteX1" fmla="*/ 1947445 w 2456542"/>
                    <a:gd name="connsiteY1" fmla="*/ 1779736 h 2651550"/>
                    <a:gd name="connsiteX2" fmla="*/ 2032261 w 2456542"/>
                    <a:gd name="connsiteY2" fmla="*/ 1864552 h 2651550"/>
                    <a:gd name="connsiteX3" fmla="*/ 2032260 w 2456542"/>
                    <a:gd name="connsiteY3" fmla="*/ 1864552 h 2651550"/>
                    <a:gd name="connsiteX4" fmla="*/ 1947444 w 2456542"/>
                    <a:gd name="connsiteY4" fmla="*/ 1949368 h 2651550"/>
                    <a:gd name="connsiteX5" fmla="*/ 688276 w 2456542"/>
                    <a:gd name="connsiteY5" fmla="*/ 1949367 h 2651550"/>
                    <a:gd name="connsiteX6" fmla="*/ 603460 w 2456542"/>
                    <a:gd name="connsiteY6" fmla="*/ 1864552 h 2651550"/>
                    <a:gd name="connsiteX7" fmla="*/ 688276 w 2456542"/>
                    <a:gd name="connsiteY7" fmla="*/ 1779736 h 2651550"/>
                    <a:gd name="connsiteX8" fmla="*/ 603460 w 2456542"/>
                    <a:gd name="connsiteY8" fmla="*/ 1516914 h 2651550"/>
                    <a:gd name="connsiteX9" fmla="*/ 1947445 w 2456542"/>
                    <a:gd name="connsiteY9" fmla="*/ 1432098 h 2651550"/>
                    <a:gd name="connsiteX10" fmla="*/ 2032261 w 2456542"/>
                    <a:gd name="connsiteY10" fmla="*/ 1516914 h 2651550"/>
                    <a:gd name="connsiteX11" fmla="*/ 2032260 w 2456542"/>
                    <a:gd name="connsiteY11" fmla="*/ 1516914 h 2651550"/>
                    <a:gd name="connsiteX12" fmla="*/ 1947444 w 2456542"/>
                    <a:gd name="connsiteY12" fmla="*/ 1601730 h 2651550"/>
                    <a:gd name="connsiteX13" fmla="*/ 603460 w 2456542"/>
                    <a:gd name="connsiteY13" fmla="*/ 1516914 h 2651550"/>
                    <a:gd name="connsiteX14" fmla="*/ 688276 w 2456542"/>
                    <a:gd name="connsiteY14" fmla="*/ 1084461 h 2651550"/>
                    <a:gd name="connsiteX15" fmla="*/ 1947445 w 2456542"/>
                    <a:gd name="connsiteY15" fmla="*/ 1084461 h 2651550"/>
                    <a:gd name="connsiteX16" fmla="*/ 2032261 w 2456542"/>
                    <a:gd name="connsiteY16" fmla="*/ 1169277 h 2651550"/>
                    <a:gd name="connsiteX17" fmla="*/ 2032260 w 2456542"/>
                    <a:gd name="connsiteY17" fmla="*/ 1169277 h 2651550"/>
                    <a:gd name="connsiteX18" fmla="*/ 1947444 w 2456542"/>
                    <a:gd name="connsiteY18" fmla="*/ 1254093 h 2651550"/>
                    <a:gd name="connsiteX19" fmla="*/ 688276 w 2456542"/>
                    <a:gd name="connsiteY19" fmla="*/ 1254092 h 2651550"/>
                    <a:gd name="connsiteX20" fmla="*/ 603460 w 2456542"/>
                    <a:gd name="connsiteY20" fmla="*/ 1169277 h 2651550"/>
                    <a:gd name="connsiteX21" fmla="*/ 688276 w 2456542"/>
                    <a:gd name="connsiteY21" fmla="*/ 1084461 h 2651550"/>
                    <a:gd name="connsiteX22" fmla="*/ 1267990 w 2456542"/>
                    <a:gd name="connsiteY22" fmla="*/ 736824 h 2651550"/>
                    <a:gd name="connsiteX23" fmla="*/ 1947445 w 2456542"/>
                    <a:gd name="connsiteY23" fmla="*/ 736824 h 2651550"/>
                    <a:gd name="connsiteX24" fmla="*/ 2032261 w 2456542"/>
                    <a:gd name="connsiteY24" fmla="*/ 821640 h 2651550"/>
                    <a:gd name="connsiteX25" fmla="*/ 2032260 w 2456542"/>
                    <a:gd name="connsiteY25" fmla="*/ 821640 h 2651550"/>
                    <a:gd name="connsiteX26" fmla="*/ 1947444 w 2456542"/>
                    <a:gd name="connsiteY26" fmla="*/ 906456 h 2651550"/>
                    <a:gd name="connsiteX27" fmla="*/ 1267990 w 2456542"/>
                    <a:gd name="connsiteY27" fmla="*/ 906455 h 2651550"/>
                    <a:gd name="connsiteX28" fmla="*/ 1183174 w 2456542"/>
                    <a:gd name="connsiteY28" fmla="*/ 821640 h 2651550"/>
                    <a:gd name="connsiteX29" fmla="*/ 1267990 w 2456542"/>
                    <a:gd name="connsiteY29" fmla="*/ 736824 h 2651550"/>
                    <a:gd name="connsiteX30" fmla="*/ 774585 w 2456542"/>
                    <a:gd name="connsiteY30" fmla="*/ 139988 h 2651550"/>
                    <a:gd name="connsiteX31" fmla="*/ 774579 w 2456542"/>
                    <a:gd name="connsiteY31" fmla="*/ 609505 h 2651550"/>
                    <a:gd name="connsiteX32" fmla="*/ 633566 w 2456542"/>
                    <a:gd name="connsiteY32" fmla="*/ 756949 h 2651550"/>
                    <a:gd name="connsiteX33" fmla="*/ 133613 w 2456542"/>
                    <a:gd name="connsiteY33" fmla="*/ 757666 h 2651550"/>
                    <a:gd name="connsiteX34" fmla="*/ 137392 w 2456542"/>
                    <a:gd name="connsiteY34" fmla="*/ 2301161 h 2651550"/>
                    <a:gd name="connsiteX35" fmla="*/ 363746 w 2456542"/>
                    <a:gd name="connsiteY35" fmla="*/ 2511541 h 2651550"/>
                    <a:gd name="connsiteX36" fmla="*/ 2326849 w 2456542"/>
                    <a:gd name="connsiteY36" fmla="*/ 2506520 h 2651550"/>
                    <a:gd name="connsiteX37" fmla="*/ 2320768 w 2456542"/>
                    <a:gd name="connsiteY37" fmla="*/ 445350 h 2651550"/>
                    <a:gd name="connsiteX38" fmla="*/ 2084183 w 2456542"/>
                    <a:gd name="connsiteY38" fmla="*/ 145008 h 2651550"/>
                    <a:gd name="connsiteX39" fmla="*/ 774585 w 2456542"/>
                    <a:gd name="connsiteY39" fmla="*/ 139988 h 2651550"/>
                    <a:gd name="connsiteX40" fmla="*/ 720785 w 2456542"/>
                    <a:gd name="connsiteY40" fmla="*/ 0 h 2651550"/>
                    <a:gd name="connsiteX41" fmla="*/ 2185228 w 2456542"/>
                    <a:gd name="connsiteY41" fmla="*/ 5612 h 2651550"/>
                    <a:gd name="connsiteX42" fmla="*/ 2449742 w 2456542"/>
                    <a:gd name="connsiteY42" fmla="*/ 341411 h 2651550"/>
                    <a:gd name="connsiteX43" fmla="*/ 2456542 w 2456542"/>
                    <a:gd name="connsiteY43" fmla="*/ 2645914 h 2651550"/>
                    <a:gd name="connsiteX44" fmla="*/ 261684 w 2456542"/>
                    <a:gd name="connsiteY44" fmla="*/ 2651527 h 2651550"/>
                    <a:gd name="connsiteX45" fmla="*/ 8608 w 2456542"/>
                    <a:gd name="connsiteY45" fmla="*/ 2416311 h 2651550"/>
                    <a:gd name="connsiteX46" fmla="*/ 4610 w 2456542"/>
                    <a:gd name="connsiteY46" fmla="*/ 676337 h 2651550"/>
                    <a:gd name="connsiteX47" fmla="*/ 720785 w 2456542"/>
                    <a:gd name="connsiteY47" fmla="*/ 0 h 2651550"/>
                    <a:gd name="connsiteX0" fmla="*/ 688276 w 2456542"/>
                    <a:gd name="connsiteY0" fmla="*/ 1779736 h 2651550"/>
                    <a:gd name="connsiteX1" fmla="*/ 1947445 w 2456542"/>
                    <a:gd name="connsiteY1" fmla="*/ 1779736 h 2651550"/>
                    <a:gd name="connsiteX2" fmla="*/ 2032261 w 2456542"/>
                    <a:gd name="connsiteY2" fmla="*/ 1864552 h 2651550"/>
                    <a:gd name="connsiteX3" fmla="*/ 2032260 w 2456542"/>
                    <a:gd name="connsiteY3" fmla="*/ 1864552 h 2651550"/>
                    <a:gd name="connsiteX4" fmla="*/ 1947444 w 2456542"/>
                    <a:gd name="connsiteY4" fmla="*/ 1949368 h 2651550"/>
                    <a:gd name="connsiteX5" fmla="*/ 688276 w 2456542"/>
                    <a:gd name="connsiteY5" fmla="*/ 1949367 h 2651550"/>
                    <a:gd name="connsiteX6" fmla="*/ 603460 w 2456542"/>
                    <a:gd name="connsiteY6" fmla="*/ 1864552 h 2651550"/>
                    <a:gd name="connsiteX7" fmla="*/ 688276 w 2456542"/>
                    <a:gd name="connsiteY7" fmla="*/ 1779736 h 2651550"/>
                    <a:gd name="connsiteX8" fmla="*/ 1947444 w 2456542"/>
                    <a:gd name="connsiteY8" fmla="*/ 1601730 h 2651550"/>
                    <a:gd name="connsiteX9" fmla="*/ 1947445 w 2456542"/>
                    <a:gd name="connsiteY9" fmla="*/ 1432098 h 2651550"/>
                    <a:gd name="connsiteX10" fmla="*/ 2032261 w 2456542"/>
                    <a:gd name="connsiteY10" fmla="*/ 1516914 h 2651550"/>
                    <a:gd name="connsiteX11" fmla="*/ 2032260 w 2456542"/>
                    <a:gd name="connsiteY11" fmla="*/ 1516914 h 2651550"/>
                    <a:gd name="connsiteX12" fmla="*/ 1947444 w 2456542"/>
                    <a:gd name="connsiteY12" fmla="*/ 1601730 h 2651550"/>
                    <a:gd name="connsiteX13" fmla="*/ 688276 w 2456542"/>
                    <a:gd name="connsiteY13" fmla="*/ 1084461 h 2651550"/>
                    <a:gd name="connsiteX14" fmla="*/ 1947445 w 2456542"/>
                    <a:gd name="connsiteY14" fmla="*/ 1084461 h 2651550"/>
                    <a:gd name="connsiteX15" fmla="*/ 2032261 w 2456542"/>
                    <a:gd name="connsiteY15" fmla="*/ 1169277 h 2651550"/>
                    <a:gd name="connsiteX16" fmla="*/ 2032260 w 2456542"/>
                    <a:gd name="connsiteY16" fmla="*/ 1169277 h 2651550"/>
                    <a:gd name="connsiteX17" fmla="*/ 1947444 w 2456542"/>
                    <a:gd name="connsiteY17" fmla="*/ 1254093 h 2651550"/>
                    <a:gd name="connsiteX18" fmla="*/ 688276 w 2456542"/>
                    <a:gd name="connsiteY18" fmla="*/ 1254092 h 2651550"/>
                    <a:gd name="connsiteX19" fmla="*/ 603460 w 2456542"/>
                    <a:gd name="connsiteY19" fmla="*/ 1169277 h 2651550"/>
                    <a:gd name="connsiteX20" fmla="*/ 688276 w 2456542"/>
                    <a:gd name="connsiteY20" fmla="*/ 1084461 h 2651550"/>
                    <a:gd name="connsiteX21" fmla="*/ 1267990 w 2456542"/>
                    <a:gd name="connsiteY21" fmla="*/ 736824 h 2651550"/>
                    <a:gd name="connsiteX22" fmla="*/ 1947445 w 2456542"/>
                    <a:gd name="connsiteY22" fmla="*/ 736824 h 2651550"/>
                    <a:gd name="connsiteX23" fmla="*/ 2032261 w 2456542"/>
                    <a:gd name="connsiteY23" fmla="*/ 821640 h 2651550"/>
                    <a:gd name="connsiteX24" fmla="*/ 2032260 w 2456542"/>
                    <a:gd name="connsiteY24" fmla="*/ 821640 h 2651550"/>
                    <a:gd name="connsiteX25" fmla="*/ 1947444 w 2456542"/>
                    <a:gd name="connsiteY25" fmla="*/ 906456 h 2651550"/>
                    <a:gd name="connsiteX26" fmla="*/ 1267990 w 2456542"/>
                    <a:gd name="connsiteY26" fmla="*/ 906455 h 2651550"/>
                    <a:gd name="connsiteX27" fmla="*/ 1183174 w 2456542"/>
                    <a:gd name="connsiteY27" fmla="*/ 821640 h 2651550"/>
                    <a:gd name="connsiteX28" fmla="*/ 1267990 w 2456542"/>
                    <a:gd name="connsiteY28" fmla="*/ 736824 h 2651550"/>
                    <a:gd name="connsiteX29" fmla="*/ 774585 w 2456542"/>
                    <a:gd name="connsiteY29" fmla="*/ 139988 h 2651550"/>
                    <a:gd name="connsiteX30" fmla="*/ 774579 w 2456542"/>
                    <a:gd name="connsiteY30" fmla="*/ 609505 h 2651550"/>
                    <a:gd name="connsiteX31" fmla="*/ 633566 w 2456542"/>
                    <a:gd name="connsiteY31" fmla="*/ 756949 h 2651550"/>
                    <a:gd name="connsiteX32" fmla="*/ 133613 w 2456542"/>
                    <a:gd name="connsiteY32" fmla="*/ 757666 h 2651550"/>
                    <a:gd name="connsiteX33" fmla="*/ 137392 w 2456542"/>
                    <a:gd name="connsiteY33" fmla="*/ 2301161 h 2651550"/>
                    <a:gd name="connsiteX34" fmla="*/ 363746 w 2456542"/>
                    <a:gd name="connsiteY34" fmla="*/ 2511541 h 2651550"/>
                    <a:gd name="connsiteX35" fmla="*/ 2326849 w 2456542"/>
                    <a:gd name="connsiteY35" fmla="*/ 2506520 h 2651550"/>
                    <a:gd name="connsiteX36" fmla="*/ 2320768 w 2456542"/>
                    <a:gd name="connsiteY36" fmla="*/ 445350 h 2651550"/>
                    <a:gd name="connsiteX37" fmla="*/ 2084183 w 2456542"/>
                    <a:gd name="connsiteY37" fmla="*/ 145008 h 2651550"/>
                    <a:gd name="connsiteX38" fmla="*/ 774585 w 2456542"/>
                    <a:gd name="connsiteY38" fmla="*/ 139988 h 2651550"/>
                    <a:gd name="connsiteX39" fmla="*/ 720785 w 2456542"/>
                    <a:gd name="connsiteY39" fmla="*/ 0 h 2651550"/>
                    <a:gd name="connsiteX40" fmla="*/ 2185228 w 2456542"/>
                    <a:gd name="connsiteY40" fmla="*/ 5612 h 2651550"/>
                    <a:gd name="connsiteX41" fmla="*/ 2449742 w 2456542"/>
                    <a:gd name="connsiteY41" fmla="*/ 341411 h 2651550"/>
                    <a:gd name="connsiteX42" fmla="*/ 2456542 w 2456542"/>
                    <a:gd name="connsiteY42" fmla="*/ 2645914 h 2651550"/>
                    <a:gd name="connsiteX43" fmla="*/ 261684 w 2456542"/>
                    <a:gd name="connsiteY43" fmla="*/ 2651527 h 2651550"/>
                    <a:gd name="connsiteX44" fmla="*/ 8608 w 2456542"/>
                    <a:gd name="connsiteY44" fmla="*/ 2416311 h 2651550"/>
                    <a:gd name="connsiteX45" fmla="*/ 4610 w 2456542"/>
                    <a:gd name="connsiteY45" fmla="*/ 676337 h 2651550"/>
                    <a:gd name="connsiteX46" fmla="*/ 720785 w 2456542"/>
                    <a:gd name="connsiteY46" fmla="*/ 0 h 2651550"/>
                    <a:gd name="connsiteX0" fmla="*/ 603460 w 2456542"/>
                    <a:gd name="connsiteY0" fmla="*/ 1864552 h 2651550"/>
                    <a:gd name="connsiteX1" fmla="*/ 1947445 w 2456542"/>
                    <a:gd name="connsiteY1" fmla="*/ 1779736 h 2651550"/>
                    <a:gd name="connsiteX2" fmla="*/ 2032261 w 2456542"/>
                    <a:gd name="connsiteY2" fmla="*/ 1864552 h 2651550"/>
                    <a:gd name="connsiteX3" fmla="*/ 2032260 w 2456542"/>
                    <a:gd name="connsiteY3" fmla="*/ 1864552 h 2651550"/>
                    <a:gd name="connsiteX4" fmla="*/ 1947444 w 2456542"/>
                    <a:gd name="connsiteY4" fmla="*/ 1949368 h 2651550"/>
                    <a:gd name="connsiteX5" fmla="*/ 688276 w 2456542"/>
                    <a:gd name="connsiteY5" fmla="*/ 1949367 h 2651550"/>
                    <a:gd name="connsiteX6" fmla="*/ 603460 w 2456542"/>
                    <a:gd name="connsiteY6" fmla="*/ 1864552 h 2651550"/>
                    <a:gd name="connsiteX7" fmla="*/ 1947444 w 2456542"/>
                    <a:gd name="connsiteY7" fmla="*/ 1601730 h 2651550"/>
                    <a:gd name="connsiteX8" fmla="*/ 1947445 w 2456542"/>
                    <a:gd name="connsiteY8" fmla="*/ 1432098 h 2651550"/>
                    <a:gd name="connsiteX9" fmla="*/ 2032261 w 2456542"/>
                    <a:gd name="connsiteY9" fmla="*/ 1516914 h 2651550"/>
                    <a:gd name="connsiteX10" fmla="*/ 2032260 w 2456542"/>
                    <a:gd name="connsiteY10" fmla="*/ 1516914 h 2651550"/>
                    <a:gd name="connsiteX11" fmla="*/ 1947444 w 2456542"/>
                    <a:gd name="connsiteY11" fmla="*/ 1601730 h 2651550"/>
                    <a:gd name="connsiteX12" fmla="*/ 688276 w 2456542"/>
                    <a:gd name="connsiteY12" fmla="*/ 1084461 h 2651550"/>
                    <a:gd name="connsiteX13" fmla="*/ 1947445 w 2456542"/>
                    <a:gd name="connsiteY13" fmla="*/ 1084461 h 2651550"/>
                    <a:gd name="connsiteX14" fmla="*/ 2032261 w 2456542"/>
                    <a:gd name="connsiteY14" fmla="*/ 1169277 h 2651550"/>
                    <a:gd name="connsiteX15" fmla="*/ 2032260 w 2456542"/>
                    <a:gd name="connsiteY15" fmla="*/ 1169277 h 2651550"/>
                    <a:gd name="connsiteX16" fmla="*/ 1947444 w 2456542"/>
                    <a:gd name="connsiteY16" fmla="*/ 1254093 h 2651550"/>
                    <a:gd name="connsiteX17" fmla="*/ 688276 w 2456542"/>
                    <a:gd name="connsiteY17" fmla="*/ 1254092 h 2651550"/>
                    <a:gd name="connsiteX18" fmla="*/ 603460 w 2456542"/>
                    <a:gd name="connsiteY18" fmla="*/ 1169277 h 2651550"/>
                    <a:gd name="connsiteX19" fmla="*/ 688276 w 2456542"/>
                    <a:gd name="connsiteY19" fmla="*/ 1084461 h 2651550"/>
                    <a:gd name="connsiteX20" fmla="*/ 1267990 w 2456542"/>
                    <a:gd name="connsiteY20" fmla="*/ 736824 h 2651550"/>
                    <a:gd name="connsiteX21" fmla="*/ 1947445 w 2456542"/>
                    <a:gd name="connsiteY21" fmla="*/ 736824 h 2651550"/>
                    <a:gd name="connsiteX22" fmla="*/ 2032261 w 2456542"/>
                    <a:gd name="connsiteY22" fmla="*/ 821640 h 2651550"/>
                    <a:gd name="connsiteX23" fmla="*/ 2032260 w 2456542"/>
                    <a:gd name="connsiteY23" fmla="*/ 821640 h 2651550"/>
                    <a:gd name="connsiteX24" fmla="*/ 1947444 w 2456542"/>
                    <a:gd name="connsiteY24" fmla="*/ 906456 h 2651550"/>
                    <a:gd name="connsiteX25" fmla="*/ 1267990 w 2456542"/>
                    <a:gd name="connsiteY25" fmla="*/ 906455 h 2651550"/>
                    <a:gd name="connsiteX26" fmla="*/ 1183174 w 2456542"/>
                    <a:gd name="connsiteY26" fmla="*/ 821640 h 2651550"/>
                    <a:gd name="connsiteX27" fmla="*/ 1267990 w 2456542"/>
                    <a:gd name="connsiteY27" fmla="*/ 736824 h 2651550"/>
                    <a:gd name="connsiteX28" fmla="*/ 774585 w 2456542"/>
                    <a:gd name="connsiteY28" fmla="*/ 139988 h 2651550"/>
                    <a:gd name="connsiteX29" fmla="*/ 774579 w 2456542"/>
                    <a:gd name="connsiteY29" fmla="*/ 609505 h 2651550"/>
                    <a:gd name="connsiteX30" fmla="*/ 633566 w 2456542"/>
                    <a:gd name="connsiteY30" fmla="*/ 756949 h 2651550"/>
                    <a:gd name="connsiteX31" fmla="*/ 133613 w 2456542"/>
                    <a:gd name="connsiteY31" fmla="*/ 757666 h 2651550"/>
                    <a:gd name="connsiteX32" fmla="*/ 137392 w 2456542"/>
                    <a:gd name="connsiteY32" fmla="*/ 2301161 h 2651550"/>
                    <a:gd name="connsiteX33" fmla="*/ 363746 w 2456542"/>
                    <a:gd name="connsiteY33" fmla="*/ 2511541 h 2651550"/>
                    <a:gd name="connsiteX34" fmla="*/ 2326849 w 2456542"/>
                    <a:gd name="connsiteY34" fmla="*/ 2506520 h 2651550"/>
                    <a:gd name="connsiteX35" fmla="*/ 2320768 w 2456542"/>
                    <a:gd name="connsiteY35" fmla="*/ 445350 h 2651550"/>
                    <a:gd name="connsiteX36" fmla="*/ 2084183 w 2456542"/>
                    <a:gd name="connsiteY36" fmla="*/ 145008 h 2651550"/>
                    <a:gd name="connsiteX37" fmla="*/ 774585 w 2456542"/>
                    <a:gd name="connsiteY37" fmla="*/ 139988 h 2651550"/>
                    <a:gd name="connsiteX38" fmla="*/ 720785 w 2456542"/>
                    <a:gd name="connsiteY38" fmla="*/ 0 h 2651550"/>
                    <a:gd name="connsiteX39" fmla="*/ 2185228 w 2456542"/>
                    <a:gd name="connsiteY39" fmla="*/ 5612 h 2651550"/>
                    <a:gd name="connsiteX40" fmla="*/ 2449742 w 2456542"/>
                    <a:gd name="connsiteY40" fmla="*/ 341411 h 2651550"/>
                    <a:gd name="connsiteX41" fmla="*/ 2456542 w 2456542"/>
                    <a:gd name="connsiteY41" fmla="*/ 2645914 h 2651550"/>
                    <a:gd name="connsiteX42" fmla="*/ 261684 w 2456542"/>
                    <a:gd name="connsiteY42" fmla="*/ 2651527 h 2651550"/>
                    <a:gd name="connsiteX43" fmla="*/ 8608 w 2456542"/>
                    <a:gd name="connsiteY43" fmla="*/ 2416311 h 2651550"/>
                    <a:gd name="connsiteX44" fmla="*/ 4610 w 2456542"/>
                    <a:gd name="connsiteY44" fmla="*/ 676337 h 2651550"/>
                    <a:gd name="connsiteX45" fmla="*/ 720785 w 2456542"/>
                    <a:gd name="connsiteY45" fmla="*/ 0 h 2651550"/>
                    <a:gd name="connsiteX0" fmla="*/ 688276 w 2456542"/>
                    <a:gd name="connsiteY0" fmla="*/ 1949367 h 2651550"/>
                    <a:gd name="connsiteX1" fmla="*/ 1947445 w 2456542"/>
                    <a:gd name="connsiteY1" fmla="*/ 1779736 h 2651550"/>
                    <a:gd name="connsiteX2" fmla="*/ 2032261 w 2456542"/>
                    <a:gd name="connsiteY2" fmla="*/ 1864552 h 2651550"/>
                    <a:gd name="connsiteX3" fmla="*/ 2032260 w 2456542"/>
                    <a:gd name="connsiteY3" fmla="*/ 1864552 h 2651550"/>
                    <a:gd name="connsiteX4" fmla="*/ 1947444 w 2456542"/>
                    <a:gd name="connsiteY4" fmla="*/ 1949368 h 2651550"/>
                    <a:gd name="connsiteX5" fmla="*/ 688276 w 2456542"/>
                    <a:gd name="connsiteY5" fmla="*/ 1949367 h 2651550"/>
                    <a:gd name="connsiteX6" fmla="*/ 1947444 w 2456542"/>
                    <a:gd name="connsiteY6" fmla="*/ 1601730 h 2651550"/>
                    <a:gd name="connsiteX7" fmla="*/ 1947445 w 2456542"/>
                    <a:gd name="connsiteY7" fmla="*/ 1432098 h 2651550"/>
                    <a:gd name="connsiteX8" fmla="*/ 2032261 w 2456542"/>
                    <a:gd name="connsiteY8" fmla="*/ 1516914 h 2651550"/>
                    <a:gd name="connsiteX9" fmla="*/ 2032260 w 2456542"/>
                    <a:gd name="connsiteY9" fmla="*/ 1516914 h 2651550"/>
                    <a:gd name="connsiteX10" fmla="*/ 1947444 w 2456542"/>
                    <a:gd name="connsiteY10" fmla="*/ 1601730 h 2651550"/>
                    <a:gd name="connsiteX11" fmla="*/ 688276 w 2456542"/>
                    <a:gd name="connsiteY11" fmla="*/ 1084461 h 2651550"/>
                    <a:gd name="connsiteX12" fmla="*/ 1947445 w 2456542"/>
                    <a:gd name="connsiteY12" fmla="*/ 1084461 h 2651550"/>
                    <a:gd name="connsiteX13" fmla="*/ 2032261 w 2456542"/>
                    <a:gd name="connsiteY13" fmla="*/ 1169277 h 2651550"/>
                    <a:gd name="connsiteX14" fmla="*/ 2032260 w 2456542"/>
                    <a:gd name="connsiteY14" fmla="*/ 1169277 h 2651550"/>
                    <a:gd name="connsiteX15" fmla="*/ 1947444 w 2456542"/>
                    <a:gd name="connsiteY15" fmla="*/ 1254093 h 2651550"/>
                    <a:gd name="connsiteX16" fmla="*/ 688276 w 2456542"/>
                    <a:gd name="connsiteY16" fmla="*/ 1254092 h 2651550"/>
                    <a:gd name="connsiteX17" fmla="*/ 603460 w 2456542"/>
                    <a:gd name="connsiteY17" fmla="*/ 1169277 h 2651550"/>
                    <a:gd name="connsiteX18" fmla="*/ 688276 w 2456542"/>
                    <a:gd name="connsiteY18" fmla="*/ 1084461 h 2651550"/>
                    <a:gd name="connsiteX19" fmla="*/ 1267990 w 2456542"/>
                    <a:gd name="connsiteY19" fmla="*/ 736824 h 2651550"/>
                    <a:gd name="connsiteX20" fmla="*/ 1947445 w 2456542"/>
                    <a:gd name="connsiteY20" fmla="*/ 736824 h 2651550"/>
                    <a:gd name="connsiteX21" fmla="*/ 2032261 w 2456542"/>
                    <a:gd name="connsiteY21" fmla="*/ 821640 h 2651550"/>
                    <a:gd name="connsiteX22" fmla="*/ 2032260 w 2456542"/>
                    <a:gd name="connsiteY22" fmla="*/ 821640 h 2651550"/>
                    <a:gd name="connsiteX23" fmla="*/ 1947444 w 2456542"/>
                    <a:gd name="connsiteY23" fmla="*/ 906456 h 2651550"/>
                    <a:gd name="connsiteX24" fmla="*/ 1267990 w 2456542"/>
                    <a:gd name="connsiteY24" fmla="*/ 906455 h 2651550"/>
                    <a:gd name="connsiteX25" fmla="*/ 1183174 w 2456542"/>
                    <a:gd name="connsiteY25" fmla="*/ 821640 h 2651550"/>
                    <a:gd name="connsiteX26" fmla="*/ 1267990 w 2456542"/>
                    <a:gd name="connsiteY26" fmla="*/ 736824 h 2651550"/>
                    <a:gd name="connsiteX27" fmla="*/ 774585 w 2456542"/>
                    <a:gd name="connsiteY27" fmla="*/ 139988 h 2651550"/>
                    <a:gd name="connsiteX28" fmla="*/ 774579 w 2456542"/>
                    <a:gd name="connsiteY28" fmla="*/ 609505 h 2651550"/>
                    <a:gd name="connsiteX29" fmla="*/ 633566 w 2456542"/>
                    <a:gd name="connsiteY29" fmla="*/ 756949 h 2651550"/>
                    <a:gd name="connsiteX30" fmla="*/ 133613 w 2456542"/>
                    <a:gd name="connsiteY30" fmla="*/ 757666 h 2651550"/>
                    <a:gd name="connsiteX31" fmla="*/ 137392 w 2456542"/>
                    <a:gd name="connsiteY31" fmla="*/ 2301161 h 2651550"/>
                    <a:gd name="connsiteX32" fmla="*/ 363746 w 2456542"/>
                    <a:gd name="connsiteY32" fmla="*/ 2511541 h 2651550"/>
                    <a:gd name="connsiteX33" fmla="*/ 2326849 w 2456542"/>
                    <a:gd name="connsiteY33" fmla="*/ 2506520 h 2651550"/>
                    <a:gd name="connsiteX34" fmla="*/ 2320768 w 2456542"/>
                    <a:gd name="connsiteY34" fmla="*/ 445350 h 2651550"/>
                    <a:gd name="connsiteX35" fmla="*/ 2084183 w 2456542"/>
                    <a:gd name="connsiteY35" fmla="*/ 145008 h 2651550"/>
                    <a:gd name="connsiteX36" fmla="*/ 774585 w 2456542"/>
                    <a:gd name="connsiteY36" fmla="*/ 139988 h 2651550"/>
                    <a:gd name="connsiteX37" fmla="*/ 720785 w 2456542"/>
                    <a:gd name="connsiteY37" fmla="*/ 0 h 2651550"/>
                    <a:gd name="connsiteX38" fmla="*/ 2185228 w 2456542"/>
                    <a:gd name="connsiteY38" fmla="*/ 5612 h 2651550"/>
                    <a:gd name="connsiteX39" fmla="*/ 2449742 w 2456542"/>
                    <a:gd name="connsiteY39" fmla="*/ 341411 h 2651550"/>
                    <a:gd name="connsiteX40" fmla="*/ 2456542 w 2456542"/>
                    <a:gd name="connsiteY40" fmla="*/ 2645914 h 2651550"/>
                    <a:gd name="connsiteX41" fmla="*/ 261684 w 2456542"/>
                    <a:gd name="connsiteY41" fmla="*/ 2651527 h 2651550"/>
                    <a:gd name="connsiteX42" fmla="*/ 8608 w 2456542"/>
                    <a:gd name="connsiteY42" fmla="*/ 2416311 h 2651550"/>
                    <a:gd name="connsiteX43" fmla="*/ 4610 w 2456542"/>
                    <a:gd name="connsiteY43" fmla="*/ 676337 h 2651550"/>
                    <a:gd name="connsiteX44" fmla="*/ 720785 w 2456542"/>
                    <a:gd name="connsiteY44" fmla="*/ 0 h 2651550"/>
                    <a:gd name="connsiteX0" fmla="*/ 1947444 w 2456542"/>
                    <a:gd name="connsiteY0" fmla="*/ 1949368 h 2651550"/>
                    <a:gd name="connsiteX1" fmla="*/ 1947445 w 2456542"/>
                    <a:gd name="connsiteY1" fmla="*/ 1779736 h 2651550"/>
                    <a:gd name="connsiteX2" fmla="*/ 2032261 w 2456542"/>
                    <a:gd name="connsiteY2" fmla="*/ 1864552 h 2651550"/>
                    <a:gd name="connsiteX3" fmla="*/ 2032260 w 2456542"/>
                    <a:gd name="connsiteY3" fmla="*/ 1864552 h 2651550"/>
                    <a:gd name="connsiteX4" fmla="*/ 1947444 w 2456542"/>
                    <a:gd name="connsiteY4" fmla="*/ 1949368 h 2651550"/>
                    <a:gd name="connsiteX5" fmla="*/ 1947444 w 2456542"/>
                    <a:gd name="connsiteY5" fmla="*/ 1601730 h 2651550"/>
                    <a:gd name="connsiteX6" fmla="*/ 1947445 w 2456542"/>
                    <a:gd name="connsiteY6" fmla="*/ 1432098 h 2651550"/>
                    <a:gd name="connsiteX7" fmla="*/ 2032261 w 2456542"/>
                    <a:gd name="connsiteY7" fmla="*/ 1516914 h 2651550"/>
                    <a:gd name="connsiteX8" fmla="*/ 2032260 w 2456542"/>
                    <a:gd name="connsiteY8" fmla="*/ 1516914 h 2651550"/>
                    <a:gd name="connsiteX9" fmla="*/ 1947444 w 2456542"/>
                    <a:gd name="connsiteY9" fmla="*/ 1601730 h 2651550"/>
                    <a:gd name="connsiteX10" fmla="*/ 688276 w 2456542"/>
                    <a:gd name="connsiteY10" fmla="*/ 1084461 h 2651550"/>
                    <a:gd name="connsiteX11" fmla="*/ 1947445 w 2456542"/>
                    <a:gd name="connsiteY11" fmla="*/ 1084461 h 2651550"/>
                    <a:gd name="connsiteX12" fmla="*/ 2032261 w 2456542"/>
                    <a:gd name="connsiteY12" fmla="*/ 1169277 h 2651550"/>
                    <a:gd name="connsiteX13" fmla="*/ 2032260 w 2456542"/>
                    <a:gd name="connsiteY13" fmla="*/ 1169277 h 2651550"/>
                    <a:gd name="connsiteX14" fmla="*/ 1947444 w 2456542"/>
                    <a:gd name="connsiteY14" fmla="*/ 1254093 h 2651550"/>
                    <a:gd name="connsiteX15" fmla="*/ 688276 w 2456542"/>
                    <a:gd name="connsiteY15" fmla="*/ 1254092 h 2651550"/>
                    <a:gd name="connsiteX16" fmla="*/ 603460 w 2456542"/>
                    <a:gd name="connsiteY16" fmla="*/ 1169277 h 2651550"/>
                    <a:gd name="connsiteX17" fmla="*/ 688276 w 2456542"/>
                    <a:gd name="connsiteY17" fmla="*/ 1084461 h 2651550"/>
                    <a:gd name="connsiteX18" fmla="*/ 1267990 w 2456542"/>
                    <a:gd name="connsiteY18" fmla="*/ 736824 h 2651550"/>
                    <a:gd name="connsiteX19" fmla="*/ 1947445 w 2456542"/>
                    <a:gd name="connsiteY19" fmla="*/ 736824 h 2651550"/>
                    <a:gd name="connsiteX20" fmla="*/ 2032261 w 2456542"/>
                    <a:gd name="connsiteY20" fmla="*/ 821640 h 2651550"/>
                    <a:gd name="connsiteX21" fmla="*/ 2032260 w 2456542"/>
                    <a:gd name="connsiteY21" fmla="*/ 821640 h 2651550"/>
                    <a:gd name="connsiteX22" fmla="*/ 1947444 w 2456542"/>
                    <a:gd name="connsiteY22" fmla="*/ 906456 h 2651550"/>
                    <a:gd name="connsiteX23" fmla="*/ 1267990 w 2456542"/>
                    <a:gd name="connsiteY23" fmla="*/ 906455 h 2651550"/>
                    <a:gd name="connsiteX24" fmla="*/ 1183174 w 2456542"/>
                    <a:gd name="connsiteY24" fmla="*/ 821640 h 2651550"/>
                    <a:gd name="connsiteX25" fmla="*/ 1267990 w 2456542"/>
                    <a:gd name="connsiteY25" fmla="*/ 736824 h 2651550"/>
                    <a:gd name="connsiteX26" fmla="*/ 774585 w 2456542"/>
                    <a:gd name="connsiteY26" fmla="*/ 139988 h 2651550"/>
                    <a:gd name="connsiteX27" fmla="*/ 774579 w 2456542"/>
                    <a:gd name="connsiteY27" fmla="*/ 609505 h 2651550"/>
                    <a:gd name="connsiteX28" fmla="*/ 633566 w 2456542"/>
                    <a:gd name="connsiteY28" fmla="*/ 756949 h 2651550"/>
                    <a:gd name="connsiteX29" fmla="*/ 133613 w 2456542"/>
                    <a:gd name="connsiteY29" fmla="*/ 757666 h 2651550"/>
                    <a:gd name="connsiteX30" fmla="*/ 137392 w 2456542"/>
                    <a:gd name="connsiteY30" fmla="*/ 2301161 h 2651550"/>
                    <a:gd name="connsiteX31" fmla="*/ 363746 w 2456542"/>
                    <a:gd name="connsiteY31" fmla="*/ 2511541 h 2651550"/>
                    <a:gd name="connsiteX32" fmla="*/ 2326849 w 2456542"/>
                    <a:gd name="connsiteY32" fmla="*/ 2506520 h 2651550"/>
                    <a:gd name="connsiteX33" fmla="*/ 2320768 w 2456542"/>
                    <a:gd name="connsiteY33" fmla="*/ 445350 h 2651550"/>
                    <a:gd name="connsiteX34" fmla="*/ 2084183 w 2456542"/>
                    <a:gd name="connsiteY34" fmla="*/ 145008 h 2651550"/>
                    <a:gd name="connsiteX35" fmla="*/ 774585 w 2456542"/>
                    <a:gd name="connsiteY35" fmla="*/ 139988 h 2651550"/>
                    <a:gd name="connsiteX36" fmla="*/ 720785 w 2456542"/>
                    <a:gd name="connsiteY36" fmla="*/ 0 h 2651550"/>
                    <a:gd name="connsiteX37" fmla="*/ 2185228 w 2456542"/>
                    <a:gd name="connsiteY37" fmla="*/ 5612 h 2651550"/>
                    <a:gd name="connsiteX38" fmla="*/ 2449742 w 2456542"/>
                    <a:gd name="connsiteY38" fmla="*/ 341411 h 2651550"/>
                    <a:gd name="connsiteX39" fmla="*/ 2456542 w 2456542"/>
                    <a:gd name="connsiteY39" fmla="*/ 2645914 h 2651550"/>
                    <a:gd name="connsiteX40" fmla="*/ 261684 w 2456542"/>
                    <a:gd name="connsiteY40" fmla="*/ 2651527 h 2651550"/>
                    <a:gd name="connsiteX41" fmla="*/ 8608 w 2456542"/>
                    <a:gd name="connsiteY41" fmla="*/ 2416311 h 2651550"/>
                    <a:gd name="connsiteX42" fmla="*/ 4610 w 2456542"/>
                    <a:gd name="connsiteY42" fmla="*/ 676337 h 2651550"/>
                    <a:gd name="connsiteX43" fmla="*/ 720785 w 2456542"/>
                    <a:gd name="connsiteY43" fmla="*/ 0 h 2651550"/>
                    <a:gd name="connsiteX0" fmla="*/ 2032260 w 2456542"/>
                    <a:gd name="connsiteY0" fmla="*/ 1864552 h 2651550"/>
                    <a:gd name="connsiteX1" fmla="*/ 1947445 w 2456542"/>
                    <a:gd name="connsiteY1" fmla="*/ 1779736 h 2651550"/>
                    <a:gd name="connsiteX2" fmla="*/ 2032261 w 2456542"/>
                    <a:gd name="connsiteY2" fmla="*/ 1864552 h 2651550"/>
                    <a:gd name="connsiteX3" fmla="*/ 2032260 w 2456542"/>
                    <a:gd name="connsiteY3" fmla="*/ 1864552 h 2651550"/>
                    <a:gd name="connsiteX4" fmla="*/ 1947444 w 2456542"/>
                    <a:gd name="connsiteY4" fmla="*/ 1601730 h 2651550"/>
                    <a:gd name="connsiteX5" fmla="*/ 1947445 w 2456542"/>
                    <a:gd name="connsiteY5" fmla="*/ 1432098 h 2651550"/>
                    <a:gd name="connsiteX6" fmla="*/ 2032261 w 2456542"/>
                    <a:gd name="connsiteY6" fmla="*/ 1516914 h 2651550"/>
                    <a:gd name="connsiteX7" fmla="*/ 2032260 w 2456542"/>
                    <a:gd name="connsiteY7" fmla="*/ 1516914 h 2651550"/>
                    <a:gd name="connsiteX8" fmla="*/ 1947444 w 2456542"/>
                    <a:gd name="connsiteY8" fmla="*/ 1601730 h 2651550"/>
                    <a:gd name="connsiteX9" fmla="*/ 688276 w 2456542"/>
                    <a:gd name="connsiteY9" fmla="*/ 1084461 h 2651550"/>
                    <a:gd name="connsiteX10" fmla="*/ 1947445 w 2456542"/>
                    <a:gd name="connsiteY10" fmla="*/ 1084461 h 2651550"/>
                    <a:gd name="connsiteX11" fmla="*/ 2032261 w 2456542"/>
                    <a:gd name="connsiteY11" fmla="*/ 1169277 h 2651550"/>
                    <a:gd name="connsiteX12" fmla="*/ 2032260 w 2456542"/>
                    <a:gd name="connsiteY12" fmla="*/ 1169277 h 2651550"/>
                    <a:gd name="connsiteX13" fmla="*/ 1947444 w 2456542"/>
                    <a:gd name="connsiteY13" fmla="*/ 1254093 h 2651550"/>
                    <a:gd name="connsiteX14" fmla="*/ 688276 w 2456542"/>
                    <a:gd name="connsiteY14" fmla="*/ 1254092 h 2651550"/>
                    <a:gd name="connsiteX15" fmla="*/ 603460 w 2456542"/>
                    <a:gd name="connsiteY15" fmla="*/ 1169277 h 2651550"/>
                    <a:gd name="connsiteX16" fmla="*/ 688276 w 2456542"/>
                    <a:gd name="connsiteY16" fmla="*/ 1084461 h 2651550"/>
                    <a:gd name="connsiteX17" fmla="*/ 1267990 w 2456542"/>
                    <a:gd name="connsiteY17" fmla="*/ 736824 h 2651550"/>
                    <a:gd name="connsiteX18" fmla="*/ 1947445 w 2456542"/>
                    <a:gd name="connsiteY18" fmla="*/ 736824 h 2651550"/>
                    <a:gd name="connsiteX19" fmla="*/ 2032261 w 2456542"/>
                    <a:gd name="connsiteY19" fmla="*/ 821640 h 2651550"/>
                    <a:gd name="connsiteX20" fmla="*/ 2032260 w 2456542"/>
                    <a:gd name="connsiteY20" fmla="*/ 821640 h 2651550"/>
                    <a:gd name="connsiteX21" fmla="*/ 1947444 w 2456542"/>
                    <a:gd name="connsiteY21" fmla="*/ 906456 h 2651550"/>
                    <a:gd name="connsiteX22" fmla="*/ 1267990 w 2456542"/>
                    <a:gd name="connsiteY22" fmla="*/ 906455 h 2651550"/>
                    <a:gd name="connsiteX23" fmla="*/ 1183174 w 2456542"/>
                    <a:gd name="connsiteY23" fmla="*/ 821640 h 2651550"/>
                    <a:gd name="connsiteX24" fmla="*/ 1267990 w 2456542"/>
                    <a:gd name="connsiteY24" fmla="*/ 736824 h 2651550"/>
                    <a:gd name="connsiteX25" fmla="*/ 774585 w 2456542"/>
                    <a:gd name="connsiteY25" fmla="*/ 139988 h 2651550"/>
                    <a:gd name="connsiteX26" fmla="*/ 774579 w 2456542"/>
                    <a:gd name="connsiteY26" fmla="*/ 609505 h 2651550"/>
                    <a:gd name="connsiteX27" fmla="*/ 633566 w 2456542"/>
                    <a:gd name="connsiteY27" fmla="*/ 756949 h 2651550"/>
                    <a:gd name="connsiteX28" fmla="*/ 133613 w 2456542"/>
                    <a:gd name="connsiteY28" fmla="*/ 757666 h 2651550"/>
                    <a:gd name="connsiteX29" fmla="*/ 137392 w 2456542"/>
                    <a:gd name="connsiteY29" fmla="*/ 2301161 h 2651550"/>
                    <a:gd name="connsiteX30" fmla="*/ 363746 w 2456542"/>
                    <a:gd name="connsiteY30" fmla="*/ 2511541 h 2651550"/>
                    <a:gd name="connsiteX31" fmla="*/ 2326849 w 2456542"/>
                    <a:gd name="connsiteY31" fmla="*/ 2506520 h 2651550"/>
                    <a:gd name="connsiteX32" fmla="*/ 2320768 w 2456542"/>
                    <a:gd name="connsiteY32" fmla="*/ 445350 h 2651550"/>
                    <a:gd name="connsiteX33" fmla="*/ 2084183 w 2456542"/>
                    <a:gd name="connsiteY33" fmla="*/ 145008 h 2651550"/>
                    <a:gd name="connsiteX34" fmla="*/ 774585 w 2456542"/>
                    <a:gd name="connsiteY34" fmla="*/ 139988 h 2651550"/>
                    <a:gd name="connsiteX35" fmla="*/ 720785 w 2456542"/>
                    <a:gd name="connsiteY35" fmla="*/ 0 h 2651550"/>
                    <a:gd name="connsiteX36" fmla="*/ 2185228 w 2456542"/>
                    <a:gd name="connsiteY36" fmla="*/ 5612 h 2651550"/>
                    <a:gd name="connsiteX37" fmla="*/ 2449742 w 2456542"/>
                    <a:gd name="connsiteY37" fmla="*/ 341411 h 2651550"/>
                    <a:gd name="connsiteX38" fmla="*/ 2456542 w 2456542"/>
                    <a:gd name="connsiteY38" fmla="*/ 2645914 h 2651550"/>
                    <a:gd name="connsiteX39" fmla="*/ 261684 w 2456542"/>
                    <a:gd name="connsiteY39" fmla="*/ 2651527 h 2651550"/>
                    <a:gd name="connsiteX40" fmla="*/ 8608 w 2456542"/>
                    <a:gd name="connsiteY40" fmla="*/ 2416311 h 2651550"/>
                    <a:gd name="connsiteX41" fmla="*/ 4610 w 2456542"/>
                    <a:gd name="connsiteY41" fmla="*/ 676337 h 2651550"/>
                    <a:gd name="connsiteX42" fmla="*/ 720785 w 2456542"/>
                    <a:gd name="connsiteY42" fmla="*/ 0 h 2651550"/>
                    <a:gd name="connsiteX0" fmla="*/ 2032261 w 2456542"/>
                    <a:gd name="connsiteY0" fmla="*/ 1864552 h 2651550"/>
                    <a:gd name="connsiteX1" fmla="*/ 1947445 w 2456542"/>
                    <a:gd name="connsiteY1" fmla="*/ 1779736 h 2651550"/>
                    <a:gd name="connsiteX2" fmla="*/ 2032261 w 2456542"/>
                    <a:gd name="connsiteY2" fmla="*/ 1864552 h 2651550"/>
                    <a:gd name="connsiteX3" fmla="*/ 1947444 w 2456542"/>
                    <a:gd name="connsiteY3" fmla="*/ 1601730 h 2651550"/>
                    <a:gd name="connsiteX4" fmla="*/ 1947445 w 2456542"/>
                    <a:gd name="connsiteY4" fmla="*/ 1432098 h 2651550"/>
                    <a:gd name="connsiteX5" fmla="*/ 2032261 w 2456542"/>
                    <a:gd name="connsiteY5" fmla="*/ 1516914 h 2651550"/>
                    <a:gd name="connsiteX6" fmla="*/ 2032260 w 2456542"/>
                    <a:gd name="connsiteY6" fmla="*/ 1516914 h 2651550"/>
                    <a:gd name="connsiteX7" fmla="*/ 1947444 w 2456542"/>
                    <a:gd name="connsiteY7" fmla="*/ 1601730 h 2651550"/>
                    <a:gd name="connsiteX8" fmla="*/ 688276 w 2456542"/>
                    <a:gd name="connsiteY8" fmla="*/ 1084461 h 2651550"/>
                    <a:gd name="connsiteX9" fmla="*/ 1947445 w 2456542"/>
                    <a:gd name="connsiteY9" fmla="*/ 1084461 h 2651550"/>
                    <a:gd name="connsiteX10" fmla="*/ 2032261 w 2456542"/>
                    <a:gd name="connsiteY10" fmla="*/ 1169277 h 2651550"/>
                    <a:gd name="connsiteX11" fmla="*/ 2032260 w 2456542"/>
                    <a:gd name="connsiteY11" fmla="*/ 1169277 h 2651550"/>
                    <a:gd name="connsiteX12" fmla="*/ 1947444 w 2456542"/>
                    <a:gd name="connsiteY12" fmla="*/ 1254093 h 2651550"/>
                    <a:gd name="connsiteX13" fmla="*/ 688276 w 2456542"/>
                    <a:gd name="connsiteY13" fmla="*/ 1254092 h 2651550"/>
                    <a:gd name="connsiteX14" fmla="*/ 603460 w 2456542"/>
                    <a:gd name="connsiteY14" fmla="*/ 1169277 h 2651550"/>
                    <a:gd name="connsiteX15" fmla="*/ 688276 w 2456542"/>
                    <a:gd name="connsiteY15" fmla="*/ 1084461 h 2651550"/>
                    <a:gd name="connsiteX16" fmla="*/ 1267990 w 2456542"/>
                    <a:gd name="connsiteY16" fmla="*/ 736824 h 2651550"/>
                    <a:gd name="connsiteX17" fmla="*/ 1947445 w 2456542"/>
                    <a:gd name="connsiteY17" fmla="*/ 736824 h 2651550"/>
                    <a:gd name="connsiteX18" fmla="*/ 2032261 w 2456542"/>
                    <a:gd name="connsiteY18" fmla="*/ 821640 h 2651550"/>
                    <a:gd name="connsiteX19" fmla="*/ 2032260 w 2456542"/>
                    <a:gd name="connsiteY19" fmla="*/ 821640 h 2651550"/>
                    <a:gd name="connsiteX20" fmla="*/ 1947444 w 2456542"/>
                    <a:gd name="connsiteY20" fmla="*/ 906456 h 2651550"/>
                    <a:gd name="connsiteX21" fmla="*/ 1267990 w 2456542"/>
                    <a:gd name="connsiteY21" fmla="*/ 906455 h 2651550"/>
                    <a:gd name="connsiteX22" fmla="*/ 1183174 w 2456542"/>
                    <a:gd name="connsiteY22" fmla="*/ 821640 h 2651550"/>
                    <a:gd name="connsiteX23" fmla="*/ 1267990 w 2456542"/>
                    <a:gd name="connsiteY23" fmla="*/ 736824 h 2651550"/>
                    <a:gd name="connsiteX24" fmla="*/ 774585 w 2456542"/>
                    <a:gd name="connsiteY24" fmla="*/ 139988 h 2651550"/>
                    <a:gd name="connsiteX25" fmla="*/ 774579 w 2456542"/>
                    <a:gd name="connsiteY25" fmla="*/ 609505 h 2651550"/>
                    <a:gd name="connsiteX26" fmla="*/ 633566 w 2456542"/>
                    <a:gd name="connsiteY26" fmla="*/ 756949 h 2651550"/>
                    <a:gd name="connsiteX27" fmla="*/ 133613 w 2456542"/>
                    <a:gd name="connsiteY27" fmla="*/ 757666 h 2651550"/>
                    <a:gd name="connsiteX28" fmla="*/ 137392 w 2456542"/>
                    <a:gd name="connsiteY28" fmla="*/ 2301161 h 2651550"/>
                    <a:gd name="connsiteX29" fmla="*/ 363746 w 2456542"/>
                    <a:gd name="connsiteY29" fmla="*/ 2511541 h 2651550"/>
                    <a:gd name="connsiteX30" fmla="*/ 2326849 w 2456542"/>
                    <a:gd name="connsiteY30" fmla="*/ 2506520 h 2651550"/>
                    <a:gd name="connsiteX31" fmla="*/ 2320768 w 2456542"/>
                    <a:gd name="connsiteY31" fmla="*/ 445350 h 2651550"/>
                    <a:gd name="connsiteX32" fmla="*/ 2084183 w 2456542"/>
                    <a:gd name="connsiteY32" fmla="*/ 145008 h 2651550"/>
                    <a:gd name="connsiteX33" fmla="*/ 774585 w 2456542"/>
                    <a:gd name="connsiteY33" fmla="*/ 139988 h 2651550"/>
                    <a:gd name="connsiteX34" fmla="*/ 720785 w 2456542"/>
                    <a:gd name="connsiteY34" fmla="*/ 0 h 2651550"/>
                    <a:gd name="connsiteX35" fmla="*/ 2185228 w 2456542"/>
                    <a:gd name="connsiteY35" fmla="*/ 5612 h 2651550"/>
                    <a:gd name="connsiteX36" fmla="*/ 2449742 w 2456542"/>
                    <a:gd name="connsiteY36" fmla="*/ 341411 h 2651550"/>
                    <a:gd name="connsiteX37" fmla="*/ 2456542 w 2456542"/>
                    <a:gd name="connsiteY37" fmla="*/ 2645914 h 2651550"/>
                    <a:gd name="connsiteX38" fmla="*/ 261684 w 2456542"/>
                    <a:gd name="connsiteY38" fmla="*/ 2651527 h 2651550"/>
                    <a:gd name="connsiteX39" fmla="*/ 8608 w 2456542"/>
                    <a:gd name="connsiteY39" fmla="*/ 2416311 h 2651550"/>
                    <a:gd name="connsiteX40" fmla="*/ 4610 w 2456542"/>
                    <a:gd name="connsiteY40" fmla="*/ 676337 h 2651550"/>
                    <a:gd name="connsiteX41" fmla="*/ 720785 w 2456542"/>
                    <a:gd name="connsiteY41" fmla="*/ 0 h 2651550"/>
                    <a:gd name="connsiteX0" fmla="*/ 2032261 w 2456542"/>
                    <a:gd name="connsiteY0" fmla="*/ 1864552 h 2651550"/>
                    <a:gd name="connsiteX1" fmla="*/ 1947445 w 2456542"/>
                    <a:gd name="connsiteY1" fmla="*/ 1779736 h 2651550"/>
                    <a:gd name="connsiteX2" fmla="*/ 2032261 w 2456542"/>
                    <a:gd name="connsiteY2" fmla="*/ 1864552 h 2651550"/>
                    <a:gd name="connsiteX3" fmla="*/ 2032260 w 2456542"/>
                    <a:gd name="connsiteY3" fmla="*/ 1516914 h 2651550"/>
                    <a:gd name="connsiteX4" fmla="*/ 1947445 w 2456542"/>
                    <a:gd name="connsiteY4" fmla="*/ 1432098 h 2651550"/>
                    <a:gd name="connsiteX5" fmla="*/ 2032261 w 2456542"/>
                    <a:gd name="connsiteY5" fmla="*/ 1516914 h 2651550"/>
                    <a:gd name="connsiteX6" fmla="*/ 2032260 w 2456542"/>
                    <a:gd name="connsiteY6" fmla="*/ 1516914 h 2651550"/>
                    <a:gd name="connsiteX7" fmla="*/ 688276 w 2456542"/>
                    <a:gd name="connsiteY7" fmla="*/ 1084461 h 2651550"/>
                    <a:gd name="connsiteX8" fmla="*/ 1947445 w 2456542"/>
                    <a:gd name="connsiteY8" fmla="*/ 1084461 h 2651550"/>
                    <a:gd name="connsiteX9" fmla="*/ 2032261 w 2456542"/>
                    <a:gd name="connsiteY9" fmla="*/ 1169277 h 2651550"/>
                    <a:gd name="connsiteX10" fmla="*/ 2032260 w 2456542"/>
                    <a:gd name="connsiteY10" fmla="*/ 1169277 h 2651550"/>
                    <a:gd name="connsiteX11" fmla="*/ 1947444 w 2456542"/>
                    <a:gd name="connsiteY11" fmla="*/ 1254093 h 2651550"/>
                    <a:gd name="connsiteX12" fmla="*/ 688276 w 2456542"/>
                    <a:gd name="connsiteY12" fmla="*/ 1254092 h 2651550"/>
                    <a:gd name="connsiteX13" fmla="*/ 603460 w 2456542"/>
                    <a:gd name="connsiteY13" fmla="*/ 1169277 h 2651550"/>
                    <a:gd name="connsiteX14" fmla="*/ 688276 w 2456542"/>
                    <a:gd name="connsiteY14" fmla="*/ 1084461 h 2651550"/>
                    <a:gd name="connsiteX15" fmla="*/ 1267990 w 2456542"/>
                    <a:gd name="connsiteY15" fmla="*/ 736824 h 2651550"/>
                    <a:gd name="connsiteX16" fmla="*/ 1947445 w 2456542"/>
                    <a:gd name="connsiteY16" fmla="*/ 736824 h 2651550"/>
                    <a:gd name="connsiteX17" fmla="*/ 2032261 w 2456542"/>
                    <a:gd name="connsiteY17" fmla="*/ 821640 h 2651550"/>
                    <a:gd name="connsiteX18" fmla="*/ 2032260 w 2456542"/>
                    <a:gd name="connsiteY18" fmla="*/ 821640 h 2651550"/>
                    <a:gd name="connsiteX19" fmla="*/ 1947444 w 2456542"/>
                    <a:gd name="connsiteY19" fmla="*/ 906456 h 2651550"/>
                    <a:gd name="connsiteX20" fmla="*/ 1267990 w 2456542"/>
                    <a:gd name="connsiteY20" fmla="*/ 906455 h 2651550"/>
                    <a:gd name="connsiteX21" fmla="*/ 1183174 w 2456542"/>
                    <a:gd name="connsiteY21" fmla="*/ 821640 h 2651550"/>
                    <a:gd name="connsiteX22" fmla="*/ 1267990 w 2456542"/>
                    <a:gd name="connsiteY22" fmla="*/ 736824 h 2651550"/>
                    <a:gd name="connsiteX23" fmla="*/ 774585 w 2456542"/>
                    <a:gd name="connsiteY23" fmla="*/ 139988 h 2651550"/>
                    <a:gd name="connsiteX24" fmla="*/ 774579 w 2456542"/>
                    <a:gd name="connsiteY24" fmla="*/ 609505 h 2651550"/>
                    <a:gd name="connsiteX25" fmla="*/ 633566 w 2456542"/>
                    <a:gd name="connsiteY25" fmla="*/ 756949 h 2651550"/>
                    <a:gd name="connsiteX26" fmla="*/ 133613 w 2456542"/>
                    <a:gd name="connsiteY26" fmla="*/ 757666 h 2651550"/>
                    <a:gd name="connsiteX27" fmla="*/ 137392 w 2456542"/>
                    <a:gd name="connsiteY27" fmla="*/ 2301161 h 2651550"/>
                    <a:gd name="connsiteX28" fmla="*/ 363746 w 2456542"/>
                    <a:gd name="connsiteY28" fmla="*/ 2511541 h 2651550"/>
                    <a:gd name="connsiteX29" fmla="*/ 2326849 w 2456542"/>
                    <a:gd name="connsiteY29" fmla="*/ 2506520 h 2651550"/>
                    <a:gd name="connsiteX30" fmla="*/ 2320768 w 2456542"/>
                    <a:gd name="connsiteY30" fmla="*/ 445350 h 2651550"/>
                    <a:gd name="connsiteX31" fmla="*/ 2084183 w 2456542"/>
                    <a:gd name="connsiteY31" fmla="*/ 145008 h 2651550"/>
                    <a:gd name="connsiteX32" fmla="*/ 774585 w 2456542"/>
                    <a:gd name="connsiteY32" fmla="*/ 139988 h 2651550"/>
                    <a:gd name="connsiteX33" fmla="*/ 720785 w 2456542"/>
                    <a:gd name="connsiteY33" fmla="*/ 0 h 2651550"/>
                    <a:gd name="connsiteX34" fmla="*/ 2185228 w 2456542"/>
                    <a:gd name="connsiteY34" fmla="*/ 5612 h 2651550"/>
                    <a:gd name="connsiteX35" fmla="*/ 2449742 w 2456542"/>
                    <a:gd name="connsiteY35" fmla="*/ 341411 h 2651550"/>
                    <a:gd name="connsiteX36" fmla="*/ 2456542 w 2456542"/>
                    <a:gd name="connsiteY36" fmla="*/ 2645914 h 2651550"/>
                    <a:gd name="connsiteX37" fmla="*/ 261684 w 2456542"/>
                    <a:gd name="connsiteY37" fmla="*/ 2651527 h 2651550"/>
                    <a:gd name="connsiteX38" fmla="*/ 8608 w 2456542"/>
                    <a:gd name="connsiteY38" fmla="*/ 2416311 h 2651550"/>
                    <a:gd name="connsiteX39" fmla="*/ 4610 w 2456542"/>
                    <a:gd name="connsiteY39" fmla="*/ 676337 h 2651550"/>
                    <a:gd name="connsiteX40" fmla="*/ 720785 w 2456542"/>
                    <a:gd name="connsiteY40" fmla="*/ 0 h 2651550"/>
                    <a:gd name="connsiteX0" fmla="*/ 2032260 w 2456542"/>
                    <a:gd name="connsiteY0" fmla="*/ 1516914 h 2651550"/>
                    <a:gd name="connsiteX1" fmla="*/ 1947445 w 2456542"/>
                    <a:gd name="connsiteY1" fmla="*/ 1432098 h 2651550"/>
                    <a:gd name="connsiteX2" fmla="*/ 2032261 w 2456542"/>
                    <a:gd name="connsiteY2" fmla="*/ 1516914 h 2651550"/>
                    <a:gd name="connsiteX3" fmla="*/ 2032260 w 2456542"/>
                    <a:gd name="connsiteY3" fmla="*/ 1516914 h 2651550"/>
                    <a:gd name="connsiteX4" fmla="*/ 688276 w 2456542"/>
                    <a:gd name="connsiteY4" fmla="*/ 1084461 h 2651550"/>
                    <a:gd name="connsiteX5" fmla="*/ 1947445 w 2456542"/>
                    <a:gd name="connsiteY5" fmla="*/ 1084461 h 2651550"/>
                    <a:gd name="connsiteX6" fmla="*/ 2032261 w 2456542"/>
                    <a:gd name="connsiteY6" fmla="*/ 1169277 h 2651550"/>
                    <a:gd name="connsiteX7" fmla="*/ 2032260 w 2456542"/>
                    <a:gd name="connsiteY7" fmla="*/ 1169277 h 2651550"/>
                    <a:gd name="connsiteX8" fmla="*/ 1947444 w 2456542"/>
                    <a:gd name="connsiteY8" fmla="*/ 1254093 h 2651550"/>
                    <a:gd name="connsiteX9" fmla="*/ 688276 w 2456542"/>
                    <a:gd name="connsiteY9" fmla="*/ 1254092 h 2651550"/>
                    <a:gd name="connsiteX10" fmla="*/ 603460 w 2456542"/>
                    <a:gd name="connsiteY10" fmla="*/ 1169277 h 2651550"/>
                    <a:gd name="connsiteX11" fmla="*/ 688276 w 2456542"/>
                    <a:gd name="connsiteY11" fmla="*/ 1084461 h 2651550"/>
                    <a:gd name="connsiteX12" fmla="*/ 1267990 w 2456542"/>
                    <a:gd name="connsiteY12" fmla="*/ 736824 h 2651550"/>
                    <a:gd name="connsiteX13" fmla="*/ 1947445 w 2456542"/>
                    <a:gd name="connsiteY13" fmla="*/ 736824 h 2651550"/>
                    <a:gd name="connsiteX14" fmla="*/ 2032261 w 2456542"/>
                    <a:gd name="connsiteY14" fmla="*/ 821640 h 2651550"/>
                    <a:gd name="connsiteX15" fmla="*/ 2032260 w 2456542"/>
                    <a:gd name="connsiteY15" fmla="*/ 821640 h 2651550"/>
                    <a:gd name="connsiteX16" fmla="*/ 1947444 w 2456542"/>
                    <a:gd name="connsiteY16" fmla="*/ 906456 h 2651550"/>
                    <a:gd name="connsiteX17" fmla="*/ 1267990 w 2456542"/>
                    <a:gd name="connsiteY17" fmla="*/ 906455 h 2651550"/>
                    <a:gd name="connsiteX18" fmla="*/ 1183174 w 2456542"/>
                    <a:gd name="connsiteY18" fmla="*/ 821640 h 2651550"/>
                    <a:gd name="connsiteX19" fmla="*/ 1267990 w 2456542"/>
                    <a:gd name="connsiteY19" fmla="*/ 736824 h 2651550"/>
                    <a:gd name="connsiteX20" fmla="*/ 774585 w 2456542"/>
                    <a:gd name="connsiteY20" fmla="*/ 139988 h 2651550"/>
                    <a:gd name="connsiteX21" fmla="*/ 774579 w 2456542"/>
                    <a:gd name="connsiteY21" fmla="*/ 609505 h 2651550"/>
                    <a:gd name="connsiteX22" fmla="*/ 633566 w 2456542"/>
                    <a:gd name="connsiteY22" fmla="*/ 756949 h 2651550"/>
                    <a:gd name="connsiteX23" fmla="*/ 133613 w 2456542"/>
                    <a:gd name="connsiteY23" fmla="*/ 757666 h 2651550"/>
                    <a:gd name="connsiteX24" fmla="*/ 137392 w 2456542"/>
                    <a:gd name="connsiteY24" fmla="*/ 2301161 h 2651550"/>
                    <a:gd name="connsiteX25" fmla="*/ 363746 w 2456542"/>
                    <a:gd name="connsiteY25" fmla="*/ 2511541 h 2651550"/>
                    <a:gd name="connsiteX26" fmla="*/ 2326849 w 2456542"/>
                    <a:gd name="connsiteY26" fmla="*/ 2506520 h 2651550"/>
                    <a:gd name="connsiteX27" fmla="*/ 2320768 w 2456542"/>
                    <a:gd name="connsiteY27" fmla="*/ 445350 h 2651550"/>
                    <a:gd name="connsiteX28" fmla="*/ 2084183 w 2456542"/>
                    <a:gd name="connsiteY28" fmla="*/ 145008 h 2651550"/>
                    <a:gd name="connsiteX29" fmla="*/ 774585 w 2456542"/>
                    <a:gd name="connsiteY29" fmla="*/ 139988 h 2651550"/>
                    <a:gd name="connsiteX30" fmla="*/ 720785 w 2456542"/>
                    <a:gd name="connsiteY30" fmla="*/ 0 h 2651550"/>
                    <a:gd name="connsiteX31" fmla="*/ 2185228 w 2456542"/>
                    <a:gd name="connsiteY31" fmla="*/ 5612 h 2651550"/>
                    <a:gd name="connsiteX32" fmla="*/ 2449742 w 2456542"/>
                    <a:gd name="connsiteY32" fmla="*/ 341411 h 2651550"/>
                    <a:gd name="connsiteX33" fmla="*/ 2456542 w 2456542"/>
                    <a:gd name="connsiteY33" fmla="*/ 2645914 h 2651550"/>
                    <a:gd name="connsiteX34" fmla="*/ 261684 w 2456542"/>
                    <a:gd name="connsiteY34" fmla="*/ 2651527 h 2651550"/>
                    <a:gd name="connsiteX35" fmla="*/ 8608 w 2456542"/>
                    <a:gd name="connsiteY35" fmla="*/ 2416311 h 2651550"/>
                    <a:gd name="connsiteX36" fmla="*/ 4610 w 2456542"/>
                    <a:gd name="connsiteY36" fmla="*/ 676337 h 2651550"/>
                    <a:gd name="connsiteX37" fmla="*/ 720785 w 2456542"/>
                    <a:gd name="connsiteY37" fmla="*/ 0 h 2651550"/>
                    <a:gd name="connsiteX0" fmla="*/ 2032261 w 2456542"/>
                    <a:gd name="connsiteY0" fmla="*/ 1516914 h 2651550"/>
                    <a:gd name="connsiteX1" fmla="*/ 1947445 w 2456542"/>
                    <a:gd name="connsiteY1" fmla="*/ 1432098 h 2651550"/>
                    <a:gd name="connsiteX2" fmla="*/ 2032261 w 2456542"/>
                    <a:gd name="connsiteY2" fmla="*/ 1516914 h 2651550"/>
                    <a:gd name="connsiteX3" fmla="*/ 688276 w 2456542"/>
                    <a:gd name="connsiteY3" fmla="*/ 1084461 h 2651550"/>
                    <a:gd name="connsiteX4" fmla="*/ 1947445 w 2456542"/>
                    <a:gd name="connsiteY4" fmla="*/ 1084461 h 2651550"/>
                    <a:gd name="connsiteX5" fmla="*/ 2032261 w 2456542"/>
                    <a:gd name="connsiteY5" fmla="*/ 1169277 h 2651550"/>
                    <a:gd name="connsiteX6" fmla="*/ 2032260 w 2456542"/>
                    <a:gd name="connsiteY6" fmla="*/ 1169277 h 2651550"/>
                    <a:gd name="connsiteX7" fmla="*/ 1947444 w 2456542"/>
                    <a:gd name="connsiteY7" fmla="*/ 1254093 h 2651550"/>
                    <a:gd name="connsiteX8" fmla="*/ 688276 w 2456542"/>
                    <a:gd name="connsiteY8" fmla="*/ 1254092 h 2651550"/>
                    <a:gd name="connsiteX9" fmla="*/ 603460 w 2456542"/>
                    <a:gd name="connsiteY9" fmla="*/ 1169277 h 2651550"/>
                    <a:gd name="connsiteX10" fmla="*/ 688276 w 2456542"/>
                    <a:gd name="connsiteY10" fmla="*/ 1084461 h 2651550"/>
                    <a:gd name="connsiteX11" fmla="*/ 1267990 w 2456542"/>
                    <a:gd name="connsiteY11" fmla="*/ 736824 h 2651550"/>
                    <a:gd name="connsiteX12" fmla="*/ 1947445 w 2456542"/>
                    <a:gd name="connsiteY12" fmla="*/ 736824 h 2651550"/>
                    <a:gd name="connsiteX13" fmla="*/ 2032261 w 2456542"/>
                    <a:gd name="connsiteY13" fmla="*/ 821640 h 2651550"/>
                    <a:gd name="connsiteX14" fmla="*/ 2032260 w 2456542"/>
                    <a:gd name="connsiteY14" fmla="*/ 821640 h 2651550"/>
                    <a:gd name="connsiteX15" fmla="*/ 1947444 w 2456542"/>
                    <a:gd name="connsiteY15" fmla="*/ 906456 h 2651550"/>
                    <a:gd name="connsiteX16" fmla="*/ 1267990 w 2456542"/>
                    <a:gd name="connsiteY16" fmla="*/ 906455 h 2651550"/>
                    <a:gd name="connsiteX17" fmla="*/ 1183174 w 2456542"/>
                    <a:gd name="connsiteY17" fmla="*/ 821640 h 2651550"/>
                    <a:gd name="connsiteX18" fmla="*/ 1267990 w 2456542"/>
                    <a:gd name="connsiteY18" fmla="*/ 736824 h 2651550"/>
                    <a:gd name="connsiteX19" fmla="*/ 774585 w 2456542"/>
                    <a:gd name="connsiteY19" fmla="*/ 139988 h 2651550"/>
                    <a:gd name="connsiteX20" fmla="*/ 774579 w 2456542"/>
                    <a:gd name="connsiteY20" fmla="*/ 609505 h 2651550"/>
                    <a:gd name="connsiteX21" fmla="*/ 633566 w 2456542"/>
                    <a:gd name="connsiteY21" fmla="*/ 756949 h 2651550"/>
                    <a:gd name="connsiteX22" fmla="*/ 133613 w 2456542"/>
                    <a:gd name="connsiteY22" fmla="*/ 757666 h 2651550"/>
                    <a:gd name="connsiteX23" fmla="*/ 137392 w 2456542"/>
                    <a:gd name="connsiteY23" fmla="*/ 2301161 h 2651550"/>
                    <a:gd name="connsiteX24" fmla="*/ 363746 w 2456542"/>
                    <a:gd name="connsiteY24" fmla="*/ 2511541 h 2651550"/>
                    <a:gd name="connsiteX25" fmla="*/ 2326849 w 2456542"/>
                    <a:gd name="connsiteY25" fmla="*/ 2506520 h 2651550"/>
                    <a:gd name="connsiteX26" fmla="*/ 2320768 w 2456542"/>
                    <a:gd name="connsiteY26" fmla="*/ 445350 h 2651550"/>
                    <a:gd name="connsiteX27" fmla="*/ 2084183 w 2456542"/>
                    <a:gd name="connsiteY27" fmla="*/ 145008 h 2651550"/>
                    <a:gd name="connsiteX28" fmla="*/ 774585 w 2456542"/>
                    <a:gd name="connsiteY28" fmla="*/ 139988 h 2651550"/>
                    <a:gd name="connsiteX29" fmla="*/ 720785 w 2456542"/>
                    <a:gd name="connsiteY29" fmla="*/ 0 h 2651550"/>
                    <a:gd name="connsiteX30" fmla="*/ 2185228 w 2456542"/>
                    <a:gd name="connsiteY30" fmla="*/ 5612 h 2651550"/>
                    <a:gd name="connsiteX31" fmla="*/ 2449742 w 2456542"/>
                    <a:gd name="connsiteY31" fmla="*/ 341411 h 2651550"/>
                    <a:gd name="connsiteX32" fmla="*/ 2456542 w 2456542"/>
                    <a:gd name="connsiteY32" fmla="*/ 2645914 h 2651550"/>
                    <a:gd name="connsiteX33" fmla="*/ 261684 w 2456542"/>
                    <a:gd name="connsiteY33" fmla="*/ 2651527 h 2651550"/>
                    <a:gd name="connsiteX34" fmla="*/ 8608 w 2456542"/>
                    <a:gd name="connsiteY34" fmla="*/ 2416311 h 2651550"/>
                    <a:gd name="connsiteX35" fmla="*/ 4610 w 2456542"/>
                    <a:gd name="connsiteY35" fmla="*/ 676337 h 2651550"/>
                    <a:gd name="connsiteX36" fmla="*/ 720785 w 2456542"/>
                    <a:gd name="connsiteY36" fmla="*/ 0 h 2651550"/>
                    <a:gd name="connsiteX0" fmla="*/ 688276 w 2456542"/>
                    <a:gd name="connsiteY0" fmla="*/ 1084461 h 2651550"/>
                    <a:gd name="connsiteX1" fmla="*/ 1947445 w 2456542"/>
                    <a:gd name="connsiteY1" fmla="*/ 1084461 h 2651550"/>
                    <a:gd name="connsiteX2" fmla="*/ 2032261 w 2456542"/>
                    <a:gd name="connsiteY2" fmla="*/ 1169277 h 2651550"/>
                    <a:gd name="connsiteX3" fmla="*/ 2032260 w 2456542"/>
                    <a:gd name="connsiteY3" fmla="*/ 1169277 h 2651550"/>
                    <a:gd name="connsiteX4" fmla="*/ 1947444 w 2456542"/>
                    <a:gd name="connsiteY4" fmla="*/ 1254093 h 2651550"/>
                    <a:gd name="connsiteX5" fmla="*/ 688276 w 2456542"/>
                    <a:gd name="connsiteY5" fmla="*/ 1254092 h 2651550"/>
                    <a:gd name="connsiteX6" fmla="*/ 603460 w 2456542"/>
                    <a:gd name="connsiteY6" fmla="*/ 1169277 h 2651550"/>
                    <a:gd name="connsiteX7" fmla="*/ 688276 w 2456542"/>
                    <a:gd name="connsiteY7" fmla="*/ 1084461 h 2651550"/>
                    <a:gd name="connsiteX8" fmla="*/ 1267990 w 2456542"/>
                    <a:gd name="connsiteY8" fmla="*/ 736824 h 2651550"/>
                    <a:gd name="connsiteX9" fmla="*/ 1947445 w 2456542"/>
                    <a:gd name="connsiteY9" fmla="*/ 736824 h 2651550"/>
                    <a:gd name="connsiteX10" fmla="*/ 2032261 w 2456542"/>
                    <a:gd name="connsiteY10" fmla="*/ 821640 h 2651550"/>
                    <a:gd name="connsiteX11" fmla="*/ 2032260 w 2456542"/>
                    <a:gd name="connsiteY11" fmla="*/ 821640 h 2651550"/>
                    <a:gd name="connsiteX12" fmla="*/ 1947444 w 2456542"/>
                    <a:gd name="connsiteY12" fmla="*/ 906456 h 2651550"/>
                    <a:gd name="connsiteX13" fmla="*/ 1267990 w 2456542"/>
                    <a:gd name="connsiteY13" fmla="*/ 906455 h 2651550"/>
                    <a:gd name="connsiteX14" fmla="*/ 1183174 w 2456542"/>
                    <a:gd name="connsiteY14" fmla="*/ 821640 h 2651550"/>
                    <a:gd name="connsiteX15" fmla="*/ 1267990 w 2456542"/>
                    <a:gd name="connsiteY15" fmla="*/ 736824 h 2651550"/>
                    <a:gd name="connsiteX16" fmla="*/ 774585 w 2456542"/>
                    <a:gd name="connsiteY16" fmla="*/ 139988 h 2651550"/>
                    <a:gd name="connsiteX17" fmla="*/ 774579 w 2456542"/>
                    <a:gd name="connsiteY17" fmla="*/ 609505 h 2651550"/>
                    <a:gd name="connsiteX18" fmla="*/ 633566 w 2456542"/>
                    <a:gd name="connsiteY18" fmla="*/ 756949 h 2651550"/>
                    <a:gd name="connsiteX19" fmla="*/ 133613 w 2456542"/>
                    <a:gd name="connsiteY19" fmla="*/ 757666 h 2651550"/>
                    <a:gd name="connsiteX20" fmla="*/ 137392 w 2456542"/>
                    <a:gd name="connsiteY20" fmla="*/ 2301161 h 2651550"/>
                    <a:gd name="connsiteX21" fmla="*/ 363746 w 2456542"/>
                    <a:gd name="connsiteY21" fmla="*/ 2511541 h 2651550"/>
                    <a:gd name="connsiteX22" fmla="*/ 2326849 w 2456542"/>
                    <a:gd name="connsiteY22" fmla="*/ 2506520 h 2651550"/>
                    <a:gd name="connsiteX23" fmla="*/ 2320768 w 2456542"/>
                    <a:gd name="connsiteY23" fmla="*/ 445350 h 2651550"/>
                    <a:gd name="connsiteX24" fmla="*/ 2084183 w 2456542"/>
                    <a:gd name="connsiteY24" fmla="*/ 145008 h 2651550"/>
                    <a:gd name="connsiteX25" fmla="*/ 774585 w 2456542"/>
                    <a:gd name="connsiteY25" fmla="*/ 139988 h 2651550"/>
                    <a:gd name="connsiteX26" fmla="*/ 720785 w 2456542"/>
                    <a:gd name="connsiteY26" fmla="*/ 0 h 2651550"/>
                    <a:gd name="connsiteX27" fmla="*/ 2185228 w 2456542"/>
                    <a:gd name="connsiteY27" fmla="*/ 5612 h 2651550"/>
                    <a:gd name="connsiteX28" fmla="*/ 2449742 w 2456542"/>
                    <a:gd name="connsiteY28" fmla="*/ 341411 h 2651550"/>
                    <a:gd name="connsiteX29" fmla="*/ 2456542 w 2456542"/>
                    <a:gd name="connsiteY29" fmla="*/ 2645914 h 2651550"/>
                    <a:gd name="connsiteX30" fmla="*/ 261684 w 2456542"/>
                    <a:gd name="connsiteY30" fmla="*/ 2651527 h 2651550"/>
                    <a:gd name="connsiteX31" fmla="*/ 8608 w 2456542"/>
                    <a:gd name="connsiteY31" fmla="*/ 2416311 h 2651550"/>
                    <a:gd name="connsiteX32" fmla="*/ 4610 w 2456542"/>
                    <a:gd name="connsiteY32" fmla="*/ 676337 h 2651550"/>
                    <a:gd name="connsiteX33" fmla="*/ 720785 w 2456542"/>
                    <a:gd name="connsiteY33" fmla="*/ 0 h 2651550"/>
                    <a:gd name="connsiteX0" fmla="*/ 688276 w 2456542"/>
                    <a:gd name="connsiteY0" fmla="*/ 1084461 h 2651550"/>
                    <a:gd name="connsiteX1" fmla="*/ 1947445 w 2456542"/>
                    <a:gd name="connsiteY1" fmla="*/ 1084461 h 2651550"/>
                    <a:gd name="connsiteX2" fmla="*/ 2032261 w 2456542"/>
                    <a:gd name="connsiteY2" fmla="*/ 1169277 h 2651550"/>
                    <a:gd name="connsiteX3" fmla="*/ 2032260 w 2456542"/>
                    <a:gd name="connsiteY3" fmla="*/ 1169277 h 2651550"/>
                    <a:gd name="connsiteX4" fmla="*/ 688276 w 2456542"/>
                    <a:gd name="connsiteY4" fmla="*/ 1254092 h 2651550"/>
                    <a:gd name="connsiteX5" fmla="*/ 603460 w 2456542"/>
                    <a:gd name="connsiteY5" fmla="*/ 1169277 h 2651550"/>
                    <a:gd name="connsiteX6" fmla="*/ 688276 w 2456542"/>
                    <a:gd name="connsiteY6" fmla="*/ 1084461 h 2651550"/>
                    <a:gd name="connsiteX7" fmla="*/ 1267990 w 2456542"/>
                    <a:gd name="connsiteY7" fmla="*/ 736824 h 2651550"/>
                    <a:gd name="connsiteX8" fmla="*/ 1947445 w 2456542"/>
                    <a:gd name="connsiteY8" fmla="*/ 736824 h 2651550"/>
                    <a:gd name="connsiteX9" fmla="*/ 2032261 w 2456542"/>
                    <a:gd name="connsiteY9" fmla="*/ 821640 h 2651550"/>
                    <a:gd name="connsiteX10" fmla="*/ 2032260 w 2456542"/>
                    <a:gd name="connsiteY10" fmla="*/ 821640 h 2651550"/>
                    <a:gd name="connsiteX11" fmla="*/ 1947444 w 2456542"/>
                    <a:gd name="connsiteY11" fmla="*/ 906456 h 2651550"/>
                    <a:gd name="connsiteX12" fmla="*/ 1267990 w 2456542"/>
                    <a:gd name="connsiteY12" fmla="*/ 906455 h 2651550"/>
                    <a:gd name="connsiteX13" fmla="*/ 1183174 w 2456542"/>
                    <a:gd name="connsiteY13" fmla="*/ 821640 h 2651550"/>
                    <a:gd name="connsiteX14" fmla="*/ 1267990 w 2456542"/>
                    <a:gd name="connsiteY14" fmla="*/ 736824 h 2651550"/>
                    <a:gd name="connsiteX15" fmla="*/ 774585 w 2456542"/>
                    <a:gd name="connsiteY15" fmla="*/ 139988 h 2651550"/>
                    <a:gd name="connsiteX16" fmla="*/ 774579 w 2456542"/>
                    <a:gd name="connsiteY16" fmla="*/ 609505 h 2651550"/>
                    <a:gd name="connsiteX17" fmla="*/ 633566 w 2456542"/>
                    <a:gd name="connsiteY17" fmla="*/ 756949 h 2651550"/>
                    <a:gd name="connsiteX18" fmla="*/ 133613 w 2456542"/>
                    <a:gd name="connsiteY18" fmla="*/ 757666 h 2651550"/>
                    <a:gd name="connsiteX19" fmla="*/ 137392 w 2456542"/>
                    <a:gd name="connsiteY19" fmla="*/ 2301161 h 2651550"/>
                    <a:gd name="connsiteX20" fmla="*/ 363746 w 2456542"/>
                    <a:gd name="connsiteY20" fmla="*/ 2511541 h 2651550"/>
                    <a:gd name="connsiteX21" fmla="*/ 2326849 w 2456542"/>
                    <a:gd name="connsiteY21" fmla="*/ 2506520 h 2651550"/>
                    <a:gd name="connsiteX22" fmla="*/ 2320768 w 2456542"/>
                    <a:gd name="connsiteY22" fmla="*/ 445350 h 2651550"/>
                    <a:gd name="connsiteX23" fmla="*/ 2084183 w 2456542"/>
                    <a:gd name="connsiteY23" fmla="*/ 145008 h 2651550"/>
                    <a:gd name="connsiteX24" fmla="*/ 774585 w 2456542"/>
                    <a:gd name="connsiteY24" fmla="*/ 139988 h 2651550"/>
                    <a:gd name="connsiteX25" fmla="*/ 720785 w 2456542"/>
                    <a:gd name="connsiteY25" fmla="*/ 0 h 2651550"/>
                    <a:gd name="connsiteX26" fmla="*/ 2185228 w 2456542"/>
                    <a:gd name="connsiteY26" fmla="*/ 5612 h 2651550"/>
                    <a:gd name="connsiteX27" fmla="*/ 2449742 w 2456542"/>
                    <a:gd name="connsiteY27" fmla="*/ 341411 h 2651550"/>
                    <a:gd name="connsiteX28" fmla="*/ 2456542 w 2456542"/>
                    <a:gd name="connsiteY28" fmla="*/ 2645914 h 2651550"/>
                    <a:gd name="connsiteX29" fmla="*/ 261684 w 2456542"/>
                    <a:gd name="connsiteY29" fmla="*/ 2651527 h 2651550"/>
                    <a:gd name="connsiteX30" fmla="*/ 8608 w 2456542"/>
                    <a:gd name="connsiteY30" fmla="*/ 2416311 h 2651550"/>
                    <a:gd name="connsiteX31" fmla="*/ 4610 w 2456542"/>
                    <a:gd name="connsiteY31" fmla="*/ 676337 h 2651550"/>
                    <a:gd name="connsiteX32" fmla="*/ 720785 w 2456542"/>
                    <a:gd name="connsiteY32" fmla="*/ 0 h 2651550"/>
                    <a:gd name="connsiteX0" fmla="*/ 688276 w 2456542"/>
                    <a:gd name="connsiteY0" fmla="*/ 1084461 h 2651550"/>
                    <a:gd name="connsiteX1" fmla="*/ 1947445 w 2456542"/>
                    <a:gd name="connsiteY1" fmla="*/ 1084461 h 2651550"/>
                    <a:gd name="connsiteX2" fmla="*/ 2032261 w 2456542"/>
                    <a:gd name="connsiteY2" fmla="*/ 1169277 h 2651550"/>
                    <a:gd name="connsiteX3" fmla="*/ 688276 w 2456542"/>
                    <a:gd name="connsiteY3" fmla="*/ 1254092 h 2651550"/>
                    <a:gd name="connsiteX4" fmla="*/ 603460 w 2456542"/>
                    <a:gd name="connsiteY4" fmla="*/ 1169277 h 2651550"/>
                    <a:gd name="connsiteX5" fmla="*/ 688276 w 2456542"/>
                    <a:gd name="connsiteY5" fmla="*/ 1084461 h 2651550"/>
                    <a:gd name="connsiteX6" fmla="*/ 1267990 w 2456542"/>
                    <a:gd name="connsiteY6" fmla="*/ 736824 h 2651550"/>
                    <a:gd name="connsiteX7" fmla="*/ 1947445 w 2456542"/>
                    <a:gd name="connsiteY7" fmla="*/ 736824 h 2651550"/>
                    <a:gd name="connsiteX8" fmla="*/ 2032261 w 2456542"/>
                    <a:gd name="connsiteY8" fmla="*/ 821640 h 2651550"/>
                    <a:gd name="connsiteX9" fmla="*/ 2032260 w 2456542"/>
                    <a:gd name="connsiteY9" fmla="*/ 821640 h 2651550"/>
                    <a:gd name="connsiteX10" fmla="*/ 1947444 w 2456542"/>
                    <a:gd name="connsiteY10" fmla="*/ 906456 h 2651550"/>
                    <a:gd name="connsiteX11" fmla="*/ 1267990 w 2456542"/>
                    <a:gd name="connsiteY11" fmla="*/ 906455 h 2651550"/>
                    <a:gd name="connsiteX12" fmla="*/ 1183174 w 2456542"/>
                    <a:gd name="connsiteY12" fmla="*/ 821640 h 2651550"/>
                    <a:gd name="connsiteX13" fmla="*/ 1267990 w 2456542"/>
                    <a:gd name="connsiteY13" fmla="*/ 736824 h 2651550"/>
                    <a:gd name="connsiteX14" fmla="*/ 774585 w 2456542"/>
                    <a:gd name="connsiteY14" fmla="*/ 139988 h 2651550"/>
                    <a:gd name="connsiteX15" fmla="*/ 774579 w 2456542"/>
                    <a:gd name="connsiteY15" fmla="*/ 609505 h 2651550"/>
                    <a:gd name="connsiteX16" fmla="*/ 633566 w 2456542"/>
                    <a:gd name="connsiteY16" fmla="*/ 756949 h 2651550"/>
                    <a:gd name="connsiteX17" fmla="*/ 133613 w 2456542"/>
                    <a:gd name="connsiteY17" fmla="*/ 757666 h 2651550"/>
                    <a:gd name="connsiteX18" fmla="*/ 137392 w 2456542"/>
                    <a:gd name="connsiteY18" fmla="*/ 2301161 h 2651550"/>
                    <a:gd name="connsiteX19" fmla="*/ 363746 w 2456542"/>
                    <a:gd name="connsiteY19" fmla="*/ 2511541 h 2651550"/>
                    <a:gd name="connsiteX20" fmla="*/ 2326849 w 2456542"/>
                    <a:gd name="connsiteY20" fmla="*/ 2506520 h 2651550"/>
                    <a:gd name="connsiteX21" fmla="*/ 2320768 w 2456542"/>
                    <a:gd name="connsiteY21" fmla="*/ 445350 h 2651550"/>
                    <a:gd name="connsiteX22" fmla="*/ 2084183 w 2456542"/>
                    <a:gd name="connsiteY22" fmla="*/ 145008 h 2651550"/>
                    <a:gd name="connsiteX23" fmla="*/ 774585 w 2456542"/>
                    <a:gd name="connsiteY23" fmla="*/ 139988 h 2651550"/>
                    <a:gd name="connsiteX24" fmla="*/ 720785 w 2456542"/>
                    <a:gd name="connsiteY24" fmla="*/ 0 h 2651550"/>
                    <a:gd name="connsiteX25" fmla="*/ 2185228 w 2456542"/>
                    <a:gd name="connsiteY25" fmla="*/ 5612 h 2651550"/>
                    <a:gd name="connsiteX26" fmla="*/ 2449742 w 2456542"/>
                    <a:gd name="connsiteY26" fmla="*/ 341411 h 2651550"/>
                    <a:gd name="connsiteX27" fmla="*/ 2456542 w 2456542"/>
                    <a:gd name="connsiteY27" fmla="*/ 2645914 h 2651550"/>
                    <a:gd name="connsiteX28" fmla="*/ 261684 w 2456542"/>
                    <a:gd name="connsiteY28" fmla="*/ 2651527 h 2651550"/>
                    <a:gd name="connsiteX29" fmla="*/ 8608 w 2456542"/>
                    <a:gd name="connsiteY29" fmla="*/ 2416311 h 2651550"/>
                    <a:gd name="connsiteX30" fmla="*/ 4610 w 2456542"/>
                    <a:gd name="connsiteY30" fmla="*/ 676337 h 2651550"/>
                    <a:gd name="connsiteX31" fmla="*/ 720785 w 2456542"/>
                    <a:gd name="connsiteY31" fmla="*/ 0 h 2651550"/>
                    <a:gd name="connsiteX0" fmla="*/ 688276 w 2456542"/>
                    <a:gd name="connsiteY0" fmla="*/ 1084461 h 2651550"/>
                    <a:gd name="connsiteX1" fmla="*/ 1947445 w 2456542"/>
                    <a:gd name="connsiteY1" fmla="*/ 1084461 h 2651550"/>
                    <a:gd name="connsiteX2" fmla="*/ 688276 w 2456542"/>
                    <a:gd name="connsiteY2" fmla="*/ 1254092 h 2651550"/>
                    <a:gd name="connsiteX3" fmla="*/ 603460 w 2456542"/>
                    <a:gd name="connsiteY3" fmla="*/ 1169277 h 2651550"/>
                    <a:gd name="connsiteX4" fmla="*/ 688276 w 2456542"/>
                    <a:gd name="connsiteY4" fmla="*/ 1084461 h 2651550"/>
                    <a:gd name="connsiteX5" fmla="*/ 1267990 w 2456542"/>
                    <a:gd name="connsiteY5" fmla="*/ 736824 h 2651550"/>
                    <a:gd name="connsiteX6" fmla="*/ 1947445 w 2456542"/>
                    <a:gd name="connsiteY6" fmla="*/ 736824 h 2651550"/>
                    <a:gd name="connsiteX7" fmla="*/ 2032261 w 2456542"/>
                    <a:gd name="connsiteY7" fmla="*/ 821640 h 2651550"/>
                    <a:gd name="connsiteX8" fmla="*/ 2032260 w 2456542"/>
                    <a:gd name="connsiteY8" fmla="*/ 821640 h 2651550"/>
                    <a:gd name="connsiteX9" fmla="*/ 1947444 w 2456542"/>
                    <a:gd name="connsiteY9" fmla="*/ 906456 h 2651550"/>
                    <a:gd name="connsiteX10" fmla="*/ 1267990 w 2456542"/>
                    <a:gd name="connsiteY10" fmla="*/ 906455 h 2651550"/>
                    <a:gd name="connsiteX11" fmla="*/ 1183174 w 2456542"/>
                    <a:gd name="connsiteY11" fmla="*/ 821640 h 2651550"/>
                    <a:gd name="connsiteX12" fmla="*/ 1267990 w 2456542"/>
                    <a:gd name="connsiteY12" fmla="*/ 736824 h 2651550"/>
                    <a:gd name="connsiteX13" fmla="*/ 774585 w 2456542"/>
                    <a:gd name="connsiteY13" fmla="*/ 139988 h 2651550"/>
                    <a:gd name="connsiteX14" fmla="*/ 774579 w 2456542"/>
                    <a:gd name="connsiteY14" fmla="*/ 609505 h 2651550"/>
                    <a:gd name="connsiteX15" fmla="*/ 633566 w 2456542"/>
                    <a:gd name="connsiteY15" fmla="*/ 756949 h 2651550"/>
                    <a:gd name="connsiteX16" fmla="*/ 133613 w 2456542"/>
                    <a:gd name="connsiteY16" fmla="*/ 757666 h 2651550"/>
                    <a:gd name="connsiteX17" fmla="*/ 137392 w 2456542"/>
                    <a:gd name="connsiteY17" fmla="*/ 2301161 h 2651550"/>
                    <a:gd name="connsiteX18" fmla="*/ 363746 w 2456542"/>
                    <a:gd name="connsiteY18" fmla="*/ 2511541 h 2651550"/>
                    <a:gd name="connsiteX19" fmla="*/ 2326849 w 2456542"/>
                    <a:gd name="connsiteY19" fmla="*/ 2506520 h 2651550"/>
                    <a:gd name="connsiteX20" fmla="*/ 2320768 w 2456542"/>
                    <a:gd name="connsiteY20" fmla="*/ 445350 h 2651550"/>
                    <a:gd name="connsiteX21" fmla="*/ 2084183 w 2456542"/>
                    <a:gd name="connsiteY21" fmla="*/ 145008 h 2651550"/>
                    <a:gd name="connsiteX22" fmla="*/ 774585 w 2456542"/>
                    <a:gd name="connsiteY22" fmla="*/ 139988 h 2651550"/>
                    <a:gd name="connsiteX23" fmla="*/ 720785 w 2456542"/>
                    <a:gd name="connsiteY23" fmla="*/ 0 h 2651550"/>
                    <a:gd name="connsiteX24" fmla="*/ 2185228 w 2456542"/>
                    <a:gd name="connsiteY24" fmla="*/ 5612 h 2651550"/>
                    <a:gd name="connsiteX25" fmla="*/ 2449742 w 2456542"/>
                    <a:gd name="connsiteY25" fmla="*/ 341411 h 2651550"/>
                    <a:gd name="connsiteX26" fmla="*/ 2456542 w 2456542"/>
                    <a:gd name="connsiteY26" fmla="*/ 2645914 h 2651550"/>
                    <a:gd name="connsiteX27" fmla="*/ 261684 w 2456542"/>
                    <a:gd name="connsiteY27" fmla="*/ 2651527 h 2651550"/>
                    <a:gd name="connsiteX28" fmla="*/ 8608 w 2456542"/>
                    <a:gd name="connsiteY28" fmla="*/ 2416311 h 2651550"/>
                    <a:gd name="connsiteX29" fmla="*/ 4610 w 2456542"/>
                    <a:gd name="connsiteY29" fmla="*/ 676337 h 2651550"/>
                    <a:gd name="connsiteX30" fmla="*/ 720785 w 2456542"/>
                    <a:gd name="connsiteY30" fmla="*/ 0 h 2651550"/>
                    <a:gd name="connsiteX0" fmla="*/ 688276 w 2456542"/>
                    <a:gd name="connsiteY0" fmla="*/ 1084461 h 2651550"/>
                    <a:gd name="connsiteX1" fmla="*/ 1947445 w 2456542"/>
                    <a:gd name="connsiteY1" fmla="*/ 1084461 h 2651550"/>
                    <a:gd name="connsiteX2" fmla="*/ 2001691 w 2456542"/>
                    <a:gd name="connsiteY2" fmla="*/ 1099890 h 2651550"/>
                    <a:gd name="connsiteX3" fmla="*/ 688276 w 2456542"/>
                    <a:gd name="connsiteY3" fmla="*/ 1254092 h 2651550"/>
                    <a:gd name="connsiteX4" fmla="*/ 603460 w 2456542"/>
                    <a:gd name="connsiteY4" fmla="*/ 1169277 h 2651550"/>
                    <a:gd name="connsiteX5" fmla="*/ 688276 w 2456542"/>
                    <a:gd name="connsiteY5" fmla="*/ 1084461 h 2651550"/>
                    <a:gd name="connsiteX6" fmla="*/ 1267990 w 2456542"/>
                    <a:gd name="connsiteY6" fmla="*/ 736824 h 2651550"/>
                    <a:gd name="connsiteX7" fmla="*/ 1947445 w 2456542"/>
                    <a:gd name="connsiteY7" fmla="*/ 736824 h 2651550"/>
                    <a:gd name="connsiteX8" fmla="*/ 2032261 w 2456542"/>
                    <a:gd name="connsiteY8" fmla="*/ 821640 h 2651550"/>
                    <a:gd name="connsiteX9" fmla="*/ 2032260 w 2456542"/>
                    <a:gd name="connsiteY9" fmla="*/ 821640 h 2651550"/>
                    <a:gd name="connsiteX10" fmla="*/ 1947444 w 2456542"/>
                    <a:gd name="connsiteY10" fmla="*/ 906456 h 2651550"/>
                    <a:gd name="connsiteX11" fmla="*/ 1267990 w 2456542"/>
                    <a:gd name="connsiteY11" fmla="*/ 906455 h 2651550"/>
                    <a:gd name="connsiteX12" fmla="*/ 1183174 w 2456542"/>
                    <a:gd name="connsiteY12" fmla="*/ 821640 h 2651550"/>
                    <a:gd name="connsiteX13" fmla="*/ 1267990 w 2456542"/>
                    <a:gd name="connsiteY13" fmla="*/ 736824 h 2651550"/>
                    <a:gd name="connsiteX14" fmla="*/ 774585 w 2456542"/>
                    <a:gd name="connsiteY14" fmla="*/ 139988 h 2651550"/>
                    <a:gd name="connsiteX15" fmla="*/ 774579 w 2456542"/>
                    <a:gd name="connsiteY15" fmla="*/ 609505 h 2651550"/>
                    <a:gd name="connsiteX16" fmla="*/ 633566 w 2456542"/>
                    <a:gd name="connsiteY16" fmla="*/ 756949 h 2651550"/>
                    <a:gd name="connsiteX17" fmla="*/ 133613 w 2456542"/>
                    <a:gd name="connsiteY17" fmla="*/ 757666 h 2651550"/>
                    <a:gd name="connsiteX18" fmla="*/ 137392 w 2456542"/>
                    <a:gd name="connsiteY18" fmla="*/ 2301161 h 2651550"/>
                    <a:gd name="connsiteX19" fmla="*/ 363746 w 2456542"/>
                    <a:gd name="connsiteY19" fmla="*/ 2511541 h 2651550"/>
                    <a:gd name="connsiteX20" fmla="*/ 2326849 w 2456542"/>
                    <a:gd name="connsiteY20" fmla="*/ 2506520 h 2651550"/>
                    <a:gd name="connsiteX21" fmla="*/ 2320768 w 2456542"/>
                    <a:gd name="connsiteY21" fmla="*/ 445350 h 2651550"/>
                    <a:gd name="connsiteX22" fmla="*/ 2084183 w 2456542"/>
                    <a:gd name="connsiteY22" fmla="*/ 145008 h 2651550"/>
                    <a:gd name="connsiteX23" fmla="*/ 774585 w 2456542"/>
                    <a:gd name="connsiteY23" fmla="*/ 139988 h 2651550"/>
                    <a:gd name="connsiteX24" fmla="*/ 720785 w 2456542"/>
                    <a:gd name="connsiteY24" fmla="*/ 0 h 2651550"/>
                    <a:gd name="connsiteX25" fmla="*/ 2185228 w 2456542"/>
                    <a:gd name="connsiteY25" fmla="*/ 5612 h 2651550"/>
                    <a:gd name="connsiteX26" fmla="*/ 2449742 w 2456542"/>
                    <a:gd name="connsiteY26" fmla="*/ 341411 h 2651550"/>
                    <a:gd name="connsiteX27" fmla="*/ 2456542 w 2456542"/>
                    <a:gd name="connsiteY27" fmla="*/ 2645914 h 2651550"/>
                    <a:gd name="connsiteX28" fmla="*/ 261684 w 2456542"/>
                    <a:gd name="connsiteY28" fmla="*/ 2651527 h 2651550"/>
                    <a:gd name="connsiteX29" fmla="*/ 8608 w 2456542"/>
                    <a:gd name="connsiteY29" fmla="*/ 2416311 h 2651550"/>
                    <a:gd name="connsiteX30" fmla="*/ 4610 w 2456542"/>
                    <a:gd name="connsiteY30" fmla="*/ 676337 h 2651550"/>
                    <a:gd name="connsiteX31" fmla="*/ 720785 w 2456542"/>
                    <a:gd name="connsiteY31" fmla="*/ 0 h 2651550"/>
                    <a:gd name="connsiteX0" fmla="*/ 688276 w 2456542"/>
                    <a:gd name="connsiteY0" fmla="*/ 1084461 h 2651550"/>
                    <a:gd name="connsiteX1" fmla="*/ 1947445 w 2456542"/>
                    <a:gd name="connsiteY1" fmla="*/ 1084461 h 2651550"/>
                    <a:gd name="connsiteX2" fmla="*/ 688276 w 2456542"/>
                    <a:gd name="connsiteY2" fmla="*/ 1254092 h 2651550"/>
                    <a:gd name="connsiteX3" fmla="*/ 603460 w 2456542"/>
                    <a:gd name="connsiteY3" fmla="*/ 1169277 h 2651550"/>
                    <a:gd name="connsiteX4" fmla="*/ 688276 w 2456542"/>
                    <a:gd name="connsiteY4" fmla="*/ 1084461 h 2651550"/>
                    <a:gd name="connsiteX5" fmla="*/ 1267990 w 2456542"/>
                    <a:gd name="connsiteY5" fmla="*/ 736824 h 2651550"/>
                    <a:gd name="connsiteX6" fmla="*/ 1947445 w 2456542"/>
                    <a:gd name="connsiteY6" fmla="*/ 736824 h 2651550"/>
                    <a:gd name="connsiteX7" fmla="*/ 2032261 w 2456542"/>
                    <a:gd name="connsiteY7" fmla="*/ 821640 h 2651550"/>
                    <a:gd name="connsiteX8" fmla="*/ 2032260 w 2456542"/>
                    <a:gd name="connsiteY8" fmla="*/ 821640 h 2651550"/>
                    <a:gd name="connsiteX9" fmla="*/ 1947444 w 2456542"/>
                    <a:gd name="connsiteY9" fmla="*/ 906456 h 2651550"/>
                    <a:gd name="connsiteX10" fmla="*/ 1267990 w 2456542"/>
                    <a:gd name="connsiteY10" fmla="*/ 906455 h 2651550"/>
                    <a:gd name="connsiteX11" fmla="*/ 1183174 w 2456542"/>
                    <a:gd name="connsiteY11" fmla="*/ 821640 h 2651550"/>
                    <a:gd name="connsiteX12" fmla="*/ 1267990 w 2456542"/>
                    <a:gd name="connsiteY12" fmla="*/ 736824 h 2651550"/>
                    <a:gd name="connsiteX13" fmla="*/ 774585 w 2456542"/>
                    <a:gd name="connsiteY13" fmla="*/ 139988 h 2651550"/>
                    <a:gd name="connsiteX14" fmla="*/ 774579 w 2456542"/>
                    <a:gd name="connsiteY14" fmla="*/ 609505 h 2651550"/>
                    <a:gd name="connsiteX15" fmla="*/ 633566 w 2456542"/>
                    <a:gd name="connsiteY15" fmla="*/ 756949 h 2651550"/>
                    <a:gd name="connsiteX16" fmla="*/ 133613 w 2456542"/>
                    <a:gd name="connsiteY16" fmla="*/ 757666 h 2651550"/>
                    <a:gd name="connsiteX17" fmla="*/ 137392 w 2456542"/>
                    <a:gd name="connsiteY17" fmla="*/ 2301161 h 2651550"/>
                    <a:gd name="connsiteX18" fmla="*/ 363746 w 2456542"/>
                    <a:gd name="connsiteY18" fmla="*/ 2511541 h 2651550"/>
                    <a:gd name="connsiteX19" fmla="*/ 2326849 w 2456542"/>
                    <a:gd name="connsiteY19" fmla="*/ 2506520 h 2651550"/>
                    <a:gd name="connsiteX20" fmla="*/ 2320768 w 2456542"/>
                    <a:gd name="connsiteY20" fmla="*/ 445350 h 2651550"/>
                    <a:gd name="connsiteX21" fmla="*/ 2084183 w 2456542"/>
                    <a:gd name="connsiteY21" fmla="*/ 145008 h 2651550"/>
                    <a:gd name="connsiteX22" fmla="*/ 774585 w 2456542"/>
                    <a:gd name="connsiteY22" fmla="*/ 139988 h 2651550"/>
                    <a:gd name="connsiteX23" fmla="*/ 720785 w 2456542"/>
                    <a:gd name="connsiteY23" fmla="*/ 0 h 2651550"/>
                    <a:gd name="connsiteX24" fmla="*/ 2185228 w 2456542"/>
                    <a:gd name="connsiteY24" fmla="*/ 5612 h 2651550"/>
                    <a:gd name="connsiteX25" fmla="*/ 2449742 w 2456542"/>
                    <a:gd name="connsiteY25" fmla="*/ 341411 h 2651550"/>
                    <a:gd name="connsiteX26" fmla="*/ 2456542 w 2456542"/>
                    <a:gd name="connsiteY26" fmla="*/ 2645914 h 2651550"/>
                    <a:gd name="connsiteX27" fmla="*/ 261684 w 2456542"/>
                    <a:gd name="connsiteY27" fmla="*/ 2651527 h 2651550"/>
                    <a:gd name="connsiteX28" fmla="*/ 8608 w 2456542"/>
                    <a:gd name="connsiteY28" fmla="*/ 2416311 h 2651550"/>
                    <a:gd name="connsiteX29" fmla="*/ 4610 w 2456542"/>
                    <a:gd name="connsiteY29" fmla="*/ 676337 h 2651550"/>
                    <a:gd name="connsiteX30" fmla="*/ 720785 w 2456542"/>
                    <a:gd name="connsiteY30" fmla="*/ 0 h 2651550"/>
                    <a:gd name="connsiteX0" fmla="*/ 688276 w 2456542"/>
                    <a:gd name="connsiteY0" fmla="*/ 1084461 h 2651550"/>
                    <a:gd name="connsiteX1" fmla="*/ 688276 w 2456542"/>
                    <a:gd name="connsiteY1" fmla="*/ 1254092 h 2651550"/>
                    <a:gd name="connsiteX2" fmla="*/ 603460 w 2456542"/>
                    <a:gd name="connsiteY2" fmla="*/ 1169277 h 2651550"/>
                    <a:gd name="connsiteX3" fmla="*/ 688276 w 2456542"/>
                    <a:gd name="connsiteY3" fmla="*/ 1084461 h 2651550"/>
                    <a:gd name="connsiteX4" fmla="*/ 1267990 w 2456542"/>
                    <a:gd name="connsiteY4" fmla="*/ 736824 h 2651550"/>
                    <a:gd name="connsiteX5" fmla="*/ 1947445 w 2456542"/>
                    <a:gd name="connsiteY5" fmla="*/ 736824 h 2651550"/>
                    <a:gd name="connsiteX6" fmla="*/ 2032261 w 2456542"/>
                    <a:gd name="connsiteY6" fmla="*/ 821640 h 2651550"/>
                    <a:gd name="connsiteX7" fmla="*/ 2032260 w 2456542"/>
                    <a:gd name="connsiteY7" fmla="*/ 821640 h 2651550"/>
                    <a:gd name="connsiteX8" fmla="*/ 1947444 w 2456542"/>
                    <a:gd name="connsiteY8" fmla="*/ 906456 h 2651550"/>
                    <a:gd name="connsiteX9" fmla="*/ 1267990 w 2456542"/>
                    <a:gd name="connsiteY9" fmla="*/ 906455 h 2651550"/>
                    <a:gd name="connsiteX10" fmla="*/ 1183174 w 2456542"/>
                    <a:gd name="connsiteY10" fmla="*/ 821640 h 2651550"/>
                    <a:gd name="connsiteX11" fmla="*/ 1267990 w 2456542"/>
                    <a:gd name="connsiteY11" fmla="*/ 736824 h 2651550"/>
                    <a:gd name="connsiteX12" fmla="*/ 774585 w 2456542"/>
                    <a:gd name="connsiteY12" fmla="*/ 139988 h 2651550"/>
                    <a:gd name="connsiteX13" fmla="*/ 774579 w 2456542"/>
                    <a:gd name="connsiteY13" fmla="*/ 609505 h 2651550"/>
                    <a:gd name="connsiteX14" fmla="*/ 633566 w 2456542"/>
                    <a:gd name="connsiteY14" fmla="*/ 756949 h 2651550"/>
                    <a:gd name="connsiteX15" fmla="*/ 133613 w 2456542"/>
                    <a:gd name="connsiteY15" fmla="*/ 757666 h 2651550"/>
                    <a:gd name="connsiteX16" fmla="*/ 137392 w 2456542"/>
                    <a:gd name="connsiteY16" fmla="*/ 2301161 h 2651550"/>
                    <a:gd name="connsiteX17" fmla="*/ 363746 w 2456542"/>
                    <a:gd name="connsiteY17" fmla="*/ 2511541 h 2651550"/>
                    <a:gd name="connsiteX18" fmla="*/ 2326849 w 2456542"/>
                    <a:gd name="connsiteY18" fmla="*/ 2506520 h 2651550"/>
                    <a:gd name="connsiteX19" fmla="*/ 2320768 w 2456542"/>
                    <a:gd name="connsiteY19" fmla="*/ 445350 h 2651550"/>
                    <a:gd name="connsiteX20" fmla="*/ 2084183 w 2456542"/>
                    <a:gd name="connsiteY20" fmla="*/ 145008 h 2651550"/>
                    <a:gd name="connsiteX21" fmla="*/ 774585 w 2456542"/>
                    <a:gd name="connsiteY21" fmla="*/ 139988 h 2651550"/>
                    <a:gd name="connsiteX22" fmla="*/ 720785 w 2456542"/>
                    <a:gd name="connsiteY22" fmla="*/ 0 h 2651550"/>
                    <a:gd name="connsiteX23" fmla="*/ 2185228 w 2456542"/>
                    <a:gd name="connsiteY23" fmla="*/ 5612 h 2651550"/>
                    <a:gd name="connsiteX24" fmla="*/ 2449742 w 2456542"/>
                    <a:gd name="connsiteY24" fmla="*/ 341411 h 2651550"/>
                    <a:gd name="connsiteX25" fmla="*/ 2456542 w 2456542"/>
                    <a:gd name="connsiteY25" fmla="*/ 2645914 h 2651550"/>
                    <a:gd name="connsiteX26" fmla="*/ 261684 w 2456542"/>
                    <a:gd name="connsiteY26" fmla="*/ 2651527 h 2651550"/>
                    <a:gd name="connsiteX27" fmla="*/ 8608 w 2456542"/>
                    <a:gd name="connsiteY27" fmla="*/ 2416311 h 2651550"/>
                    <a:gd name="connsiteX28" fmla="*/ 4610 w 2456542"/>
                    <a:gd name="connsiteY28" fmla="*/ 676337 h 2651550"/>
                    <a:gd name="connsiteX29" fmla="*/ 720785 w 2456542"/>
                    <a:gd name="connsiteY29" fmla="*/ 0 h 2651550"/>
                    <a:gd name="connsiteX0" fmla="*/ 688276 w 2456542"/>
                    <a:gd name="connsiteY0" fmla="*/ 1084461 h 2651550"/>
                    <a:gd name="connsiteX1" fmla="*/ 688276 w 2456542"/>
                    <a:gd name="connsiteY1" fmla="*/ 1254092 h 2651550"/>
                    <a:gd name="connsiteX2" fmla="*/ 603460 w 2456542"/>
                    <a:gd name="connsiteY2" fmla="*/ 1169277 h 2651550"/>
                    <a:gd name="connsiteX3" fmla="*/ 688276 w 2456542"/>
                    <a:gd name="connsiteY3" fmla="*/ 1084461 h 2651550"/>
                    <a:gd name="connsiteX4" fmla="*/ 1267990 w 2456542"/>
                    <a:gd name="connsiteY4" fmla="*/ 736824 h 2651550"/>
                    <a:gd name="connsiteX5" fmla="*/ 1947445 w 2456542"/>
                    <a:gd name="connsiteY5" fmla="*/ 736824 h 2651550"/>
                    <a:gd name="connsiteX6" fmla="*/ 2032261 w 2456542"/>
                    <a:gd name="connsiteY6" fmla="*/ 821640 h 2651550"/>
                    <a:gd name="connsiteX7" fmla="*/ 2032260 w 2456542"/>
                    <a:gd name="connsiteY7" fmla="*/ 821640 h 2651550"/>
                    <a:gd name="connsiteX8" fmla="*/ 1267990 w 2456542"/>
                    <a:gd name="connsiteY8" fmla="*/ 906455 h 2651550"/>
                    <a:gd name="connsiteX9" fmla="*/ 1183174 w 2456542"/>
                    <a:gd name="connsiteY9" fmla="*/ 821640 h 2651550"/>
                    <a:gd name="connsiteX10" fmla="*/ 1267990 w 2456542"/>
                    <a:gd name="connsiteY10" fmla="*/ 736824 h 2651550"/>
                    <a:gd name="connsiteX11" fmla="*/ 774585 w 2456542"/>
                    <a:gd name="connsiteY11" fmla="*/ 139988 h 2651550"/>
                    <a:gd name="connsiteX12" fmla="*/ 774579 w 2456542"/>
                    <a:gd name="connsiteY12" fmla="*/ 609505 h 2651550"/>
                    <a:gd name="connsiteX13" fmla="*/ 633566 w 2456542"/>
                    <a:gd name="connsiteY13" fmla="*/ 756949 h 2651550"/>
                    <a:gd name="connsiteX14" fmla="*/ 133613 w 2456542"/>
                    <a:gd name="connsiteY14" fmla="*/ 757666 h 2651550"/>
                    <a:gd name="connsiteX15" fmla="*/ 137392 w 2456542"/>
                    <a:gd name="connsiteY15" fmla="*/ 2301161 h 2651550"/>
                    <a:gd name="connsiteX16" fmla="*/ 363746 w 2456542"/>
                    <a:gd name="connsiteY16" fmla="*/ 2511541 h 2651550"/>
                    <a:gd name="connsiteX17" fmla="*/ 2326849 w 2456542"/>
                    <a:gd name="connsiteY17" fmla="*/ 2506520 h 2651550"/>
                    <a:gd name="connsiteX18" fmla="*/ 2320768 w 2456542"/>
                    <a:gd name="connsiteY18" fmla="*/ 445350 h 2651550"/>
                    <a:gd name="connsiteX19" fmla="*/ 2084183 w 2456542"/>
                    <a:gd name="connsiteY19" fmla="*/ 145008 h 2651550"/>
                    <a:gd name="connsiteX20" fmla="*/ 774585 w 2456542"/>
                    <a:gd name="connsiteY20" fmla="*/ 139988 h 2651550"/>
                    <a:gd name="connsiteX21" fmla="*/ 720785 w 2456542"/>
                    <a:gd name="connsiteY21" fmla="*/ 0 h 2651550"/>
                    <a:gd name="connsiteX22" fmla="*/ 2185228 w 2456542"/>
                    <a:gd name="connsiteY22" fmla="*/ 5612 h 2651550"/>
                    <a:gd name="connsiteX23" fmla="*/ 2449742 w 2456542"/>
                    <a:gd name="connsiteY23" fmla="*/ 341411 h 2651550"/>
                    <a:gd name="connsiteX24" fmla="*/ 2456542 w 2456542"/>
                    <a:gd name="connsiteY24" fmla="*/ 2645914 h 2651550"/>
                    <a:gd name="connsiteX25" fmla="*/ 261684 w 2456542"/>
                    <a:gd name="connsiteY25" fmla="*/ 2651527 h 2651550"/>
                    <a:gd name="connsiteX26" fmla="*/ 8608 w 2456542"/>
                    <a:gd name="connsiteY26" fmla="*/ 2416311 h 2651550"/>
                    <a:gd name="connsiteX27" fmla="*/ 4610 w 2456542"/>
                    <a:gd name="connsiteY27" fmla="*/ 676337 h 2651550"/>
                    <a:gd name="connsiteX28" fmla="*/ 720785 w 2456542"/>
                    <a:gd name="connsiteY28" fmla="*/ 0 h 2651550"/>
                    <a:gd name="connsiteX0" fmla="*/ 688276 w 2456542"/>
                    <a:gd name="connsiteY0" fmla="*/ 1084461 h 2651550"/>
                    <a:gd name="connsiteX1" fmla="*/ 688276 w 2456542"/>
                    <a:gd name="connsiteY1" fmla="*/ 1254092 h 2651550"/>
                    <a:gd name="connsiteX2" fmla="*/ 603460 w 2456542"/>
                    <a:gd name="connsiteY2" fmla="*/ 1169277 h 2651550"/>
                    <a:gd name="connsiteX3" fmla="*/ 688276 w 2456542"/>
                    <a:gd name="connsiteY3" fmla="*/ 1084461 h 2651550"/>
                    <a:gd name="connsiteX4" fmla="*/ 1267990 w 2456542"/>
                    <a:gd name="connsiteY4" fmla="*/ 736824 h 2651550"/>
                    <a:gd name="connsiteX5" fmla="*/ 1947445 w 2456542"/>
                    <a:gd name="connsiteY5" fmla="*/ 736824 h 2651550"/>
                    <a:gd name="connsiteX6" fmla="*/ 2032261 w 2456542"/>
                    <a:gd name="connsiteY6" fmla="*/ 821640 h 2651550"/>
                    <a:gd name="connsiteX7" fmla="*/ 1267990 w 2456542"/>
                    <a:gd name="connsiteY7" fmla="*/ 906455 h 2651550"/>
                    <a:gd name="connsiteX8" fmla="*/ 1183174 w 2456542"/>
                    <a:gd name="connsiteY8" fmla="*/ 821640 h 2651550"/>
                    <a:gd name="connsiteX9" fmla="*/ 1267990 w 2456542"/>
                    <a:gd name="connsiteY9" fmla="*/ 736824 h 2651550"/>
                    <a:gd name="connsiteX10" fmla="*/ 774585 w 2456542"/>
                    <a:gd name="connsiteY10" fmla="*/ 139988 h 2651550"/>
                    <a:gd name="connsiteX11" fmla="*/ 774579 w 2456542"/>
                    <a:gd name="connsiteY11" fmla="*/ 609505 h 2651550"/>
                    <a:gd name="connsiteX12" fmla="*/ 633566 w 2456542"/>
                    <a:gd name="connsiteY12" fmla="*/ 756949 h 2651550"/>
                    <a:gd name="connsiteX13" fmla="*/ 133613 w 2456542"/>
                    <a:gd name="connsiteY13" fmla="*/ 757666 h 2651550"/>
                    <a:gd name="connsiteX14" fmla="*/ 137392 w 2456542"/>
                    <a:gd name="connsiteY14" fmla="*/ 2301161 h 2651550"/>
                    <a:gd name="connsiteX15" fmla="*/ 363746 w 2456542"/>
                    <a:gd name="connsiteY15" fmla="*/ 2511541 h 2651550"/>
                    <a:gd name="connsiteX16" fmla="*/ 2326849 w 2456542"/>
                    <a:gd name="connsiteY16" fmla="*/ 2506520 h 2651550"/>
                    <a:gd name="connsiteX17" fmla="*/ 2320768 w 2456542"/>
                    <a:gd name="connsiteY17" fmla="*/ 445350 h 2651550"/>
                    <a:gd name="connsiteX18" fmla="*/ 2084183 w 2456542"/>
                    <a:gd name="connsiteY18" fmla="*/ 145008 h 2651550"/>
                    <a:gd name="connsiteX19" fmla="*/ 774585 w 2456542"/>
                    <a:gd name="connsiteY19" fmla="*/ 139988 h 2651550"/>
                    <a:gd name="connsiteX20" fmla="*/ 720785 w 2456542"/>
                    <a:gd name="connsiteY20" fmla="*/ 0 h 2651550"/>
                    <a:gd name="connsiteX21" fmla="*/ 2185228 w 2456542"/>
                    <a:gd name="connsiteY21" fmla="*/ 5612 h 2651550"/>
                    <a:gd name="connsiteX22" fmla="*/ 2449742 w 2456542"/>
                    <a:gd name="connsiteY22" fmla="*/ 341411 h 2651550"/>
                    <a:gd name="connsiteX23" fmla="*/ 2456542 w 2456542"/>
                    <a:gd name="connsiteY23" fmla="*/ 2645914 h 2651550"/>
                    <a:gd name="connsiteX24" fmla="*/ 261684 w 2456542"/>
                    <a:gd name="connsiteY24" fmla="*/ 2651527 h 2651550"/>
                    <a:gd name="connsiteX25" fmla="*/ 8608 w 2456542"/>
                    <a:gd name="connsiteY25" fmla="*/ 2416311 h 2651550"/>
                    <a:gd name="connsiteX26" fmla="*/ 4610 w 2456542"/>
                    <a:gd name="connsiteY26" fmla="*/ 676337 h 2651550"/>
                    <a:gd name="connsiteX27" fmla="*/ 720785 w 2456542"/>
                    <a:gd name="connsiteY27" fmla="*/ 0 h 2651550"/>
                    <a:gd name="connsiteX0" fmla="*/ 688276 w 2456542"/>
                    <a:gd name="connsiteY0" fmla="*/ 1084461 h 2651550"/>
                    <a:gd name="connsiteX1" fmla="*/ 688276 w 2456542"/>
                    <a:gd name="connsiteY1" fmla="*/ 1254092 h 2651550"/>
                    <a:gd name="connsiteX2" fmla="*/ 603460 w 2456542"/>
                    <a:gd name="connsiteY2" fmla="*/ 1169277 h 2651550"/>
                    <a:gd name="connsiteX3" fmla="*/ 688276 w 2456542"/>
                    <a:gd name="connsiteY3" fmla="*/ 1084461 h 2651550"/>
                    <a:gd name="connsiteX4" fmla="*/ 1267990 w 2456542"/>
                    <a:gd name="connsiteY4" fmla="*/ 736824 h 2651550"/>
                    <a:gd name="connsiteX5" fmla="*/ 1947445 w 2456542"/>
                    <a:gd name="connsiteY5" fmla="*/ 736824 h 2651550"/>
                    <a:gd name="connsiteX6" fmla="*/ 1267990 w 2456542"/>
                    <a:gd name="connsiteY6" fmla="*/ 906455 h 2651550"/>
                    <a:gd name="connsiteX7" fmla="*/ 1183174 w 2456542"/>
                    <a:gd name="connsiteY7" fmla="*/ 821640 h 2651550"/>
                    <a:gd name="connsiteX8" fmla="*/ 1267990 w 2456542"/>
                    <a:gd name="connsiteY8" fmla="*/ 736824 h 2651550"/>
                    <a:gd name="connsiteX9" fmla="*/ 774585 w 2456542"/>
                    <a:gd name="connsiteY9" fmla="*/ 139988 h 2651550"/>
                    <a:gd name="connsiteX10" fmla="*/ 774579 w 2456542"/>
                    <a:gd name="connsiteY10" fmla="*/ 609505 h 2651550"/>
                    <a:gd name="connsiteX11" fmla="*/ 633566 w 2456542"/>
                    <a:gd name="connsiteY11" fmla="*/ 756949 h 2651550"/>
                    <a:gd name="connsiteX12" fmla="*/ 133613 w 2456542"/>
                    <a:gd name="connsiteY12" fmla="*/ 757666 h 2651550"/>
                    <a:gd name="connsiteX13" fmla="*/ 137392 w 2456542"/>
                    <a:gd name="connsiteY13" fmla="*/ 2301161 h 2651550"/>
                    <a:gd name="connsiteX14" fmla="*/ 363746 w 2456542"/>
                    <a:gd name="connsiteY14" fmla="*/ 2511541 h 2651550"/>
                    <a:gd name="connsiteX15" fmla="*/ 2326849 w 2456542"/>
                    <a:gd name="connsiteY15" fmla="*/ 2506520 h 2651550"/>
                    <a:gd name="connsiteX16" fmla="*/ 2320768 w 2456542"/>
                    <a:gd name="connsiteY16" fmla="*/ 445350 h 2651550"/>
                    <a:gd name="connsiteX17" fmla="*/ 2084183 w 2456542"/>
                    <a:gd name="connsiteY17" fmla="*/ 145008 h 2651550"/>
                    <a:gd name="connsiteX18" fmla="*/ 774585 w 2456542"/>
                    <a:gd name="connsiteY18" fmla="*/ 139988 h 2651550"/>
                    <a:gd name="connsiteX19" fmla="*/ 720785 w 2456542"/>
                    <a:gd name="connsiteY19" fmla="*/ 0 h 2651550"/>
                    <a:gd name="connsiteX20" fmla="*/ 2185228 w 2456542"/>
                    <a:gd name="connsiteY20" fmla="*/ 5612 h 2651550"/>
                    <a:gd name="connsiteX21" fmla="*/ 2449742 w 2456542"/>
                    <a:gd name="connsiteY21" fmla="*/ 341411 h 2651550"/>
                    <a:gd name="connsiteX22" fmla="*/ 2456542 w 2456542"/>
                    <a:gd name="connsiteY22" fmla="*/ 2645914 h 2651550"/>
                    <a:gd name="connsiteX23" fmla="*/ 261684 w 2456542"/>
                    <a:gd name="connsiteY23" fmla="*/ 2651527 h 2651550"/>
                    <a:gd name="connsiteX24" fmla="*/ 8608 w 2456542"/>
                    <a:gd name="connsiteY24" fmla="*/ 2416311 h 2651550"/>
                    <a:gd name="connsiteX25" fmla="*/ 4610 w 2456542"/>
                    <a:gd name="connsiteY25" fmla="*/ 676337 h 2651550"/>
                    <a:gd name="connsiteX26" fmla="*/ 720785 w 2456542"/>
                    <a:gd name="connsiteY26" fmla="*/ 0 h 2651550"/>
                    <a:gd name="connsiteX0" fmla="*/ 688276 w 2456542"/>
                    <a:gd name="connsiteY0" fmla="*/ 1084461 h 2651550"/>
                    <a:gd name="connsiteX1" fmla="*/ 688276 w 2456542"/>
                    <a:gd name="connsiteY1" fmla="*/ 1254092 h 2651550"/>
                    <a:gd name="connsiteX2" fmla="*/ 603460 w 2456542"/>
                    <a:gd name="connsiteY2" fmla="*/ 1169277 h 2651550"/>
                    <a:gd name="connsiteX3" fmla="*/ 688276 w 2456542"/>
                    <a:gd name="connsiteY3" fmla="*/ 1084461 h 2651550"/>
                    <a:gd name="connsiteX4" fmla="*/ 1267990 w 2456542"/>
                    <a:gd name="connsiteY4" fmla="*/ 736824 h 2651550"/>
                    <a:gd name="connsiteX5" fmla="*/ 1267990 w 2456542"/>
                    <a:gd name="connsiteY5" fmla="*/ 906455 h 2651550"/>
                    <a:gd name="connsiteX6" fmla="*/ 1183174 w 2456542"/>
                    <a:gd name="connsiteY6" fmla="*/ 821640 h 2651550"/>
                    <a:gd name="connsiteX7" fmla="*/ 1267990 w 2456542"/>
                    <a:gd name="connsiteY7" fmla="*/ 736824 h 2651550"/>
                    <a:gd name="connsiteX8" fmla="*/ 774585 w 2456542"/>
                    <a:gd name="connsiteY8" fmla="*/ 139988 h 2651550"/>
                    <a:gd name="connsiteX9" fmla="*/ 774579 w 2456542"/>
                    <a:gd name="connsiteY9" fmla="*/ 609505 h 2651550"/>
                    <a:gd name="connsiteX10" fmla="*/ 633566 w 2456542"/>
                    <a:gd name="connsiteY10" fmla="*/ 756949 h 2651550"/>
                    <a:gd name="connsiteX11" fmla="*/ 133613 w 2456542"/>
                    <a:gd name="connsiteY11" fmla="*/ 757666 h 2651550"/>
                    <a:gd name="connsiteX12" fmla="*/ 137392 w 2456542"/>
                    <a:gd name="connsiteY12" fmla="*/ 2301161 h 2651550"/>
                    <a:gd name="connsiteX13" fmla="*/ 363746 w 2456542"/>
                    <a:gd name="connsiteY13" fmla="*/ 2511541 h 2651550"/>
                    <a:gd name="connsiteX14" fmla="*/ 2326849 w 2456542"/>
                    <a:gd name="connsiteY14" fmla="*/ 2506520 h 2651550"/>
                    <a:gd name="connsiteX15" fmla="*/ 2320768 w 2456542"/>
                    <a:gd name="connsiteY15" fmla="*/ 445350 h 2651550"/>
                    <a:gd name="connsiteX16" fmla="*/ 2084183 w 2456542"/>
                    <a:gd name="connsiteY16" fmla="*/ 145008 h 2651550"/>
                    <a:gd name="connsiteX17" fmla="*/ 774585 w 2456542"/>
                    <a:gd name="connsiteY17" fmla="*/ 139988 h 2651550"/>
                    <a:gd name="connsiteX18" fmla="*/ 720785 w 2456542"/>
                    <a:gd name="connsiteY18" fmla="*/ 0 h 2651550"/>
                    <a:gd name="connsiteX19" fmla="*/ 2185228 w 2456542"/>
                    <a:gd name="connsiteY19" fmla="*/ 5612 h 2651550"/>
                    <a:gd name="connsiteX20" fmla="*/ 2449742 w 2456542"/>
                    <a:gd name="connsiteY20" fmla="*/ 341411 h 2651550"/>
                    <a:gd name="connsiteX21" fmla="*/ 2456542 w 2456542"/>
                    <a:gd name="connsiteY21" fmla="*/ 2645914 h 2651550"/>
                    <a:gd name="connsiteX22" fmla="*/ 261684 w 2456542"/>
                    <a:gd name="connsiteY22" fmla="*/ 2651527 h 2651550"/>
                    <a:gd name="connsiteX23" fmla="*/ 8608 w 2456542"/>
                    <a:gd name="connsiteY23" fmla="*/ 2416311 h 2651550"/>
                    <a:gd name="connsiteX24" fmla="*/ 4610 w 2456542"/>
                    <a:gd name="connsiteY24" fmla="*/ 676337 h 2651550"/>
                    <a:gd name="connsiteX25" fmla="*/ 720785 w 2456542"/>
                    <a:gd name="connsiteY25" fmla="*/ 0 h 2651550"/>
                    <a:gd name="connsiteX0" fmla="*/ 688276 w 2456542"/>
                    <a:gd name="connsiteY0" fmla="*/ 1084461 h 2651550"/>
                    <a:gd name="connsiteX1" fmla="*/ 688276 w 2456542"/>
                    <a:gd name="connsiteY1" fmla="*/ 1254092 h 2651550"/>
                    <a:gd name="connsiteX2" fmla="*/ 603460 w 2456542"/>
                    <a:gd name="connsiteY2" fmla="*/ 1169277 h 2651550"/>
                    <a:gd name="connsiteX3" fmla="*/ 688276 w 2456542"/>
                    <a:gd name="connsiteY3" fmla="*/ 1084461 h 2651550"/>
                    <a:gd name="connsiteX4" fmla="*/ 1183174 w 2456542"/>
                    <a:gd name="connsiteY4" fmla="*/ 821640 h 2651550"/>
                    <a:gd name="connsiteX5" fmla="*/ 1267990 w 2456542"/>
                    <a:gd name="connsiteY5" fmla="*/ 906455 h 2651550"/>
                    <a:gd name="connsiteX6" fmla="*/ 1183174 w 2456542"/>
                    <a:gd name="connsiteY6" fmla="*/ 821640 h 2651550"/>
                    <a:gd name="connsiteX7" fmla="*/ 774585 w 2456542"/>
                    <a:gd name="connsiteY7" fmla="*/ 139988 h 2651550"/>
                    <a:gd name="connsiteX8" fmla="*/ 774579 w 2456542"/>
                    <a:gd name="connsiteY8" fmla="*/ 609505 h 2651550"/>
                    <a:gd name="connsiteX9" fmla="*/ 633566 w 2456542"/>
                    <a:gd name="connsiteY9" fmla="*/ 756949 h 2651550"/>
                    <a:gd name="connsiteX10" fmla="*/ 133613 w 2456542"/>
                    <a:gd name="connsiteY10" fmla="*/ 757666 h 2651550"/>
                    <a:gd name="connsiteX11" fmla="*/ 137392 w 2456542"/>
                    <a:gd name="connsiteY11" fmla="*/ 2301161 h 2651550"/>
                    <a:gd name="connsiteX12" fmla="*/ 363746 w 2456542"/>
                    <a:gd name="connsiteY12" fmla="*/ 2511541 h 2651550"/>
                    <a:gd name="connsiteX13" fmla="*/ 2326849 w 2456542"/>
                    <a:gd name="connsiteY13" fmla="*/ 2506520 h 2651550"/>
                    <a:gd name="connsiteX14" fmla="*/ 2320768 w 2456542"/>
                    <a:gd name="connsiteY14" fmla="*/ 445350 h 2651550"/>
                    <a:gd name="connsiteX15" fmla="*/ 2084183 w 2456542"/>
                    <a:gd name="connsiteY15" fmla="*/ 145008 h 2651550"/>
                    <a:gd name="connsiteX16" fmla="*/ 774585 w 2456542"/>
                    <a:gd name="connsiteY16" fmla="*/ 139988 h 2651550"/>
                    <a:gd name="connsiteX17" fmla="*/ 720785 w 2456542"/>
                    <a:gd name="connsiteY17" fmla="*/ 0 h 2651550"/>
                    <a:gd name="connsiteX18" fmla="*/ 2185228 w 2456542"/>
                    <a:gd name="connsiteY18" fmla="*/ 5612 h 2651550"/>
                    <a:gd name="connsiteX19" fmla="*/ 2449742 w 2456542"/>
                    <a:gd name="connsiteY19" fmla="*/ 341411 h 2651550"/>
                    <a:gd name="connsiteX20" fmla="*/ 2456542 w 2456542"/>
                    <a:gd name="connsiteY20" fmla="*/ 2645914 h 2651550"/>
                    <a:gd name="connsiteX21" fmla="*/ 261684 w 2456542"/>
                    <a:gd name="connsiteY21" fmla="*/ 2651527 h 2651550"/>
                    <a:gd name="connsiteX22" fmla="*/ 8608 w 2456542"/>
                    <a:gd name="connsiteY22" fmla="*/ 2416311 h 2651550"/>
                    <a:gd name="connsiteX23" fmla="*/ 4610 w 2456542"/>
                    <a:gd name="connsiteY23" fmla="*/ 676337 h 2651550"/>
                    <a:gd name="connsiteX24" fmla="*/ 720785 w 2456542"/>
                    <a:gd name="connsiteY24" fmla="*/ 0 h 2651550"/>
                    <a:gd name="connsiteX0" fmla="*/ 688276 w 2456542"/>
                    <a:gd name="connsiteY0" fmla="*/ 1084461 h 2651550"/>
                    <a:gd name="connsiteX1" fmla="*/ 688276 w 2456542"/>
                    <a:gd name="connsiteY1" fmla="*/ 1254092 h 2651550"/>
                    <a:gd name="connsiteX2" fmla="*/ 603460 w 2456542"/>
                    <a:gd name="connsiteY2" fmla="*/ 1169277 h 2651550"/>
                    <a:gd name="connsiteX3" fmla="*/ 688276 w 2456542"/>
                    <a:gd name="connsiteY3" fmla="*/ 1084461 h 2651550"/>
                    <a:gd name="connsiteX4" fmla="*/ 774585 w 2456542"/>
                    <a:gd name="connsiteY4" fmla="*/ 139988 h 2651550"/>
                    <a:gd name="connsiteX5" fmla="*/ 774579 w 2456542"/>
                    <a:gd name="connsiteY5" fmla="*/ 609505 h 2651550"/>
                    <a:gd name="connsiteX6" fmla="*/ 633566 w 2456542"/>
                    <a:gd name="connsiteY6" fmla="*/ 756949 h 2651550"/>
                    <a:gd name="connsiteX7" fmla="*/ 133613 w 2456542"/>
                    <a:gd name="connsiteY7" fmla="*/ 757666 h 2651550"/>
                    <a:gd name="connsiteX8" fmla="*/ 137392 w 2456542"/>
                    <a:gd name="connsiteY8" fmla="*/ 2301161 h 2651550"/>
                    <a:gd name="connsiteX9" fmla="*/ 363746 w 2456542"/>
                    <a:gd name="connsiteY9" fmla="*/ 2511541 h 2651550"/>
                    <a:gd name="connsiteX10" fmla="*/ 2326849 w 2456542"/>
                    <a:gd name="connsiteY10" fmla="*/ 2506520 h 2651550"/>
                    <a:gd name="connsiteX11" fmla="*/ 2320768 w 2456542"/>
                    <a:gd name="connsiteY11" fmla="*/ 445350 h 2651550"/>
                    <a:gd name="connsiteX12" fmla="*/ 2084183 w 2456542"/>
                    <a:gd name="connsiteY12" fmla="*/ 145008 h 2651550"/>
                    <a:gd name="connsiteX13" fmla="*/ 774585 w 2456542"/>
                    <a:gd name="connsiteY13" fmla="*/ 139988 h 2651550"/>
                    <a:gd name="connsiteX14" fmla="*/ 720785 w 2456542"/>
                    <a:gd name="connsiteY14" fmla="*/ 0 h 2651550"/>
                    <a:gd name="connsiteX15" fmla="*/ 2185228 w 2456542"/>
                    <a:gd name="connsiteY15" fmla="*/ 5612 h 2651550"/>
                    <a:gd name="connsiteX16" fmla="*/ 2449742 w 2456542"/>
                    <a:gd name="connsiteY16" fmla="*/ 341411 h 2651550"/>
                    <a:gd name="connsiteX17" fmla="*/ 2456542 w 2456542"/>
                    <a:gd name="connsiteY17" fmla="*/ 2645914 h 2651550"/>
                    <a:gd name="connsiteX18" fmla="*/ 261684 w 2456542"/>
                    <a:gd name="connsiteY18" fmla="*/ 2651527 h 2651550"/>
                    <a:gd name="connsiteX19" fmla="*/ 8608 w 2456542"/>
                    <a:gd name="connsiteY19" fmla="*/ 2416311 h 2651550"/>
                    <a:gd name="connsiteX20" fmla="*/ 4610 w 2456542"/>
                    <a:gd name="connsiteY20" fmla="*/ 676337 h 2651550"/>
                    <a:gd name="connsiteX21" fmla="*/ 720785 w 2456542"/>
                    <a:gd name="connsiteY21" fmla="*/ 0 h 2651550"/>
                    <a:gd name="connsiteX0" fmla="*/ 603460 w 2456542"/>
                    <a:gd name="connsiteY0" fmla="*/ 1169277 h 2651550"/>
                    <a:gd name="connsiteX1" fmla="*/ 688276 w 2456542"/>
                    <a:gd name="connsiteY1" fmla="*/ 1254092 h 2651550"/>
                    <a:gd name="connsiteX2" fmla="*/ 603460 w 2456542"/>
                    <a:gd name="connsiteY2" fmla="*/ 1169277 h 2651550"/>
                    <a:gd name="connsiteX3" fmla="*/ 774585 w 2456542"/>
                    <a:gd name="connsiteY3" fmla="*/ 139988 h 2651550"/>
                    <a:gd name="connsiteX4" fmla="*/ 774579 w 2456542"/>
                    <a:gd name="connsiteY4" fmla="*/ 609505 h 2651550"/>
                    <a:gd name="connsiteX5" fmla="*/ 633566 w 2456542"/>
                    <a:gd name="connsiteY5" fmla="*/ 756949 h 2651550"/>
                    <a:gd name="connsiteX6" fmla="*/ 133613 w 2456542"/>
                    <a:gd name="connsiteY6" fmla="*/ 757666 h 2651550"/>
                    <a:gd name="connsiteX7" fmla="*/ 137392 w 2456542"/>
                    <a:gd name="connsiteY7" fmla="*/ 2301161 h 2651550"/>
                    <a:gd name="connsiteX8" fmla="*/ 363746 w 2456542"/>
                    <a:gd name="connsiteY8" fmla="*/ 2511541 h 2651550"/>
                    <a:gd name="connsiteX9" fmla="*/ 2326849 w 2456542"/>
                    <a:gd name="connsiteY9" fmla="*/ 2506520 h 2651550"/>
                    <a:gd name="connsiteX10" fmla="*/ 2320768 w 2456542"/>
                    <a:gd name="connsiteY10" fmla="*/ 445350 h 2651550"/>
                    <a:gd name="connsiteX11" fmla="*/ 2084183 w 2456542"/>
                    <a:gd name="connsiteY11" fmla="*/ 145008 h 2651550"/>
                    <a:gd name="connsiteX12" fmla="*/ 774585 w 2456542"/>
                    <a:gd name="connsiteY12" fmla="*/ 139988 h 2651550"/>
                    <a:gd name="connsiteX13" fmla="*/ 720785 w 2456542"/>
                    <a:gd name="connsiteY13" fmla="*/ 0 h 2651550"/>
                    <a:gd name="connsiteX14" fmla="*/ 2185228 w 2456542"/>
                    <a:gd name="connsiteY14" fmla="*/ 5612 h 2651550"/>
                    <a:gd name="connsiteX15" fmla="*/ 2449742 w 2456542"/>
                    <a:gd name="connsiteY15" fmla="*/ 341411 h 2651550"/>
                    <a:gd name="connsiteX16" fmla="*/ 2456542 w 2456542"/>
                    <a:gd name="connsiteY16" fmla="*/ 2645914 h 2651550"/>
                    <a:gd name="connsiteX17" fmla="*/ 261684 w 2456542"/>
                    <a:gd name="connsiteY17" fmla="*/ 2651527 h 2651550"/>
                    <a:gd name="connsiteX18" fmla="*/ 8608 w 2456542"/>
                    <a:gd name="connsiteY18" fmla="*/ 2416311 h 2651550"/>
                    <a:gd name="connsiteX19" fmla="*/ 4610 w 2456542"/>
                    <a:gd name="connsiteY19" fmla="*/ 676337 h 2651550"/>
                    <a:gd name="connsiteX20" fmla="*/ 720785 w 2456542"/>
                    <a:gd name="connsiteY20" fmla="*/ 0 h 2651550"/>
                    <a:gd name="connsiteX0" fmla="*/ 774585 w 2456542"/>
                    <a:gd name="connsiteY0" fmla="*/ 139988 h 2651550"/>
                    <a:gd name="connsiteX1" fmla="*/ 774579 w 2456542"/>
                    <a:gd name="connsiteY1" fmla="*/ 609505 h 2651550"/>
                    <a:gd name="connsiteX2" fmla="*/ 633566 w 2456542"/>
                    <a:gd name="connsiteY2" fmla="*/ 756949 h 2651550"/>
                    <a:gd name="connsiteX3" fmla="*/ 133613 w 2456542"/>
                    <a:gd name="connsiteY3" fmla="*/ 757666 h 2651550"/>
                    <a:gd name="connsiteX4" fmla="*/ 137392 w 2456542"/>
                    <a:gd name="connsiteY4" fmla="*/ 2301161 h 2651550"/>
                    <a:gd name="connsiteX5" fmla="*/ 363746 w 2456542"/>
                    <a:gd name="connsiteY5" fmla="*/ 2511541 h 2651550"/>
                    <a:gd name="connsiteX6" fmla="*/ 2326849 w 2456542"/>
                    <a:gd name="connsiteY6" fmla="*/ 2506520 h 2651550"/>
                    <a:gd name="connsiteX7" fmla="*/ 2320768 w 2456542"/>
                    <a:gd name="connsiteY7" fmla="*/ 445350 h 2651550"/>
                    <a:gd name="connsiteX8" fmla="*/ 2084183 w 2456542"/>
                    <a:gd name="connsiteY8" fmla="*/ 145008 h 2651550"/>
                    <a:gd name="connsiteX9" fmla="*/ 774585 w 2456542"/>
                    <a:gd name="connsiteY9" fmla="*/ 139988 h 2651550"/>
                    <a:gd name="connsiteX10" fmla="*/ 720785 w 2456542"/>
                    <a:gd name="connsiteY10" fmla="*/ 0 h 2651550"/>
                    <a:gd name="connsiteX11" fmla="*/ 2185228 w 2456542"/>
                    <a:gd name="connsiteY11" fmla="*/ 5612 h 2651550"/>
                    <a:gd name="connsiteX12" fmla="*/ 2449742 w 2456542"/>
                    <a:gd name="connsiteY12" fmla="*/ 341411 h 2651550"/>
                    <a:gd name="connsiteX13" fmla="*/ 2456542 w 2456542"/>
                    <a:gd name="connsiteY13" fmla="*/ 2645914 h 2651550"/>
                    <a:gd name="connsiteX14" fmla="*/ 261684 w 2456542"/>
                    <a:gd name="connsiteY14" fmla="*/ 2651527 h 2651550"/>
                    <a:gd name="connsiteX15" fmla="*/ 8608 w 2456542"/>
                    <a:gd name="connsiteY15" fmla="*/ 2416311 h 2651550"/>
                    <a:gd name="connsiteX16" fmla="*/ 4610 w 2456542"/>
                    <a:gd name="connsiteY16" fmla="*/ 676337 h 2651550"/>
                    <a:gd name="connsiteX17" fmla="*/ 720785 w 2456542"/>
                    <a:gd name="connsiteY17" fmla="*/ 0 h 26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542" h="2651550">
                      <a:moveTo>
                        <a:pt x="774585" y="139988"/>
                      </a:moveTo>
                      <a:cubicBezTo>
                        <a:pt x="774598" y="296554"/>
                        <a:pt x="776377" y="492921"/>
                        <a:pt x="774579" y="609505"/>
                      </a:cubicBezTo>
                      <a:cubicBezTo>
                        <a:pt x="772772" y="726681"/>
                        <a:pt x="747220" y="756664"/>
                        <a:pt x="633566" y="756949"/>
                      </a:cubicBezTo>
                      <a:lnTo>
                        <a:pt x="133613" y="757666"/>
                      </a:lnTo>
                      <a:cubicBezTo>
                        <a:pt x="124571" y="1257571"/>
                        <a:pt x="133524" y="2121254"/>
                        <a:pt x="137392" y="2301161"/>
                      </a:cubicBezTo>
                      <a:cubicBezTo>
                        <a:pt x="141293" y="2482608"/>
                        <a:pt x="220454" y="2512488"/>
                        <a:pt x="363746" y="2511541"/>
                      </a:cubicBezTo>
                      <a:lnTo>
                        <a:pt x="2326849" y="2506520"/>
                      </a:lnTo>
                      <a:cubicBezTo>
                        <a:pt x="2308052" y="1805235"/>
                        <a:pt x="2316198" y="585331"/>
                        <a:pt x="2320768" y="445350"/>
                      </a:cubicBezTo>
                      <a:cubicBezTo>
                        <a:pt x="2325338" y="305368"/>
                        <a:pt x="2291608" y="148193"/>
                        <a:pt x="2084183" y="145008"/>
                      </a:cubicBezTo>
                      <a:cubicBezTo>
                        <a:pt x="1876801" y="141824"/>
                        <a:pt x="1117734" y="139989"/>
                        <a:pt x="774585" y="139988"/>
                      </a:cubicBezTo>
                      <a:close/>
                      <a:moveTo>
                        <a:pt x="720785" y="0"/>
                      </a:moveTo>
                      <a:lnTo>
                        <a:pt x="2185228" y="5612"/>
                      </a:lnTo>
                      <a:cubicBezTo>
                        <a:pt x="2417140" y="9174"/>
                        <a:pt x="2454852" y="184904"/>
                        <a:pt x="2449742" y="341411"/>
                      </a:cubicBezTo>
                      <a:cubicBezTo>
                        <a:pt x="2444633" y="497918"/>
                        <a:pt x="2435526" y="1861838"/>
                        <a:pt x="2456542" y="2645914"/>
                      </a:cubicBezTo>
                      <a:lnTo>
                        <a:pt x="261684" y="2651527"/>
                      </a:lnTo>
                      <a:cubicBezTo>
                        <a:pt x="101476" y="2652586"/>
                        <a:pt x="12970" y="2619179"/>
                        <a:pt x="8608" y="2416311"/>
                      </a:cubicBezTo>
                      <a:cubicBezTo>
                        <a:pt x="4246" y="2213443"/>
                        <a:pt x="-5899" y="1232933"/>
                        <a:pt x="4610" y="676337"/>
                      </a:cubicBezTo>
                      <a:lnTo>
                        <a:pt x="720785" y="0"/>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marL="0" marR="0" lvl="0" indent="0" algn="ctr" defTabSz="685161" eaLnBrk="1" fontAlgn="base" latinLnBrk="0" hangingPunct="1">
                    <a:lnSpc>
                      <a:spcPct val="100000"/>
                    </a:lnSpc>
                    <a:spcBef>
                      <a:spcPct val="0"/>
                    </a:spcBef>
                    <a:spcAft>
                      <a:spcPct val="0"/>
                    </a:spcAft>
                    <a:buClrTx/>
                    <a:buSzTx/>
                    <a:buFontTx/>
                    <a:buNone/>
                    <a:tabLst/>
                    <a:defRPr/>
                  </a:pPr>
                  <a:endParaRPr kumimoji="0" lang="en-US" sz="1399" b="0" i="0" u="none" strike="noStrike" kern="0" cap="none" spc="-38"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1" name="Freeform 186"/>
                <p:cNvSpPr>
                  <a:spLocks/>
                </p:cNvSpPr>
                <p:nvPr/>
              </p:nvSpPr>
              <p:spPr bwMode="auto">
                <a:xfrm>
                  <a:off x="7620621" y="3353386"/>
                  <a:ext cx="54592" cy="144978"/>
                </a:xfrm>
                <a:custGeom>
                  <a:avLst/>
                  <a:gdLst>
                    <a:gd name="T0" fmla="*/ 196 w 196"/>
                    <a:gd name="T1" fmla="*/ 26 h 767"/>
                    <a:gd name="T2" fmla="*/ 196 w 196"/>
                    <a:gd name="T3" fmla="*/ 26 h 767"/>
                    <a:gd name="T4" fmla="*/ 196 w 196"/>
                    <a:gd name="T5" fmla="*/ 21 h 767"/>
                    <a:gd name="T6" fmla="*/ 194 w 196"/>
                    <a:gd name="T7" fmla="*/ 17 h 767"/>
                    <a:gd name="T8" fmla="*/ 192 w 196"/>
                    <a:gd name="T9" fmla="*/ 11 h 767"/>
                    <a:gd name="T10" fmla="*/ 189 w 196"/>
                    <a:gd name="T11" fmla="*/ 8 h 767"/>
                    <a:gd name="T12" fmla="*/ 185 w 196"/>
                    <a:gd name="T13" fmla="*/ 5 h 767"/>
                    <a:gd name="T14" fmla="*/ 181 w 196"/>
                    <a:gd name="T15" fmla="*/ 2 h 767"/>
                    <a:gd name="T16" fmla="*/ 177 w 196"/>
                    <a:gd name="T17" fmla="*/ 1 h 767"/>
                    <a:gd name="T18" fmla="*/ 172 w 196"/>
                    <a:gd name="T19" fmla="*/ 0 h 767"/>
                    <a:gd name="T20" fmla="*/ 24 w 196"/>
                    <a:gd name="T21" fmla="*/ 0 h 767"/>
                    <a:gd name="T22" fmla="*/ 24 w 196"/>
                    <a:gd name="T23" fmla="*/ 0 h 767"/>
                    <a:gd name="T24" fmla="*/ 19 w 196"/>
                    <a:gd name="T25" fmla="*/ 1 h 767"/>
                    <a:gd name="T26" fmla="*/ 15 w 196"/>
                    <a:gd name="T27" fmla="*/ 2 h 767"/>
                    <a:gd name="T28" fmla="*/ 11 w 196"/>
                    <a:gd name="T29" fmla="*/ 5 h 767"/>
                    <a:gd name="T30" fmla="*/ 7 w 196"/>
                    <a:gd name="T31" fmla="*/ 8 h 767"/>
                    <a:gd name="T32" fmla="*/ 4 w 196"/>
                    <a:gd name="T33" fmla="*/ 11 h 767"/>
                    <a:gd name="T34" fmla="*/ 2 w 196"/>
                    <a:gd name="T35" fmla="*/ 17 h 767"/>
                    <a:gd name="T36" fmla="*/ 1 w 196"/>
                    <a:gd name="T37" fmla="*/ 21 h 767"/>
                    <a:gd name="T38" fmla="*/ 0 w 196"/>
                    <a:gd name="T39" fmla="*/ 26 h 767"/>
                    <a:gd name="T40" fmla="*/ 0 w 196"/>
                    <a:gd name="T41" fmla="*/ 767 h 767"/>
                    <a:gd name="T42" fmla="*/ 196 w 196"/>
                    <a:gd name="T43" fmla="*/ 767 h 767"/>
                    <a:gd name="T44" fmla="*/ 196 w 196"/>
                    <a:gd name="T45" fmla="*/ 2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767">
                      <a:moveTo>
                        <a:pt x="196" y="26"/>
                      </a:moveTo>
                      <a:lnTo>
                        <a:pt x="196" y="26"/>
                      </a:lnTo>
                      <a:lnTo>
                        <a:pt x="196" y="21"/>
                      </a:lnTo>
                      <a:lnTo>
                        <a:pt x="194" y="17"/>
                      </a:lnTo>
                      <a:lnTo>
                        <a:pt x="192" y="11"/>
                      </a:lnTo>
                      <a:lnTo>
                        <a:pt x="189" y="8"/>
                      </a:lnTo>
                      <a:lnTo>
                        <a:pt x="185" y="5"/>
                      </a:lnTo>
                      <a:lnTo>
                        <a:pt x="181" y="2"/>
                      </a:lnTo>
                      <a:lnTo>
                        <a:pt x="177" y="1"/>
                      </a:lnTo>
                      <a:lnTo>
                        <a:pt x="172" y="0"/>
                      </a:lnTo>
                      <a:lnTo>
                        <a:pt x="24" y="0"/>
                      </a:lnTo>
                      <a:lnTo>
                        <a:pt x="24" y="0"/>
                      </a:lnTo>
                      <a:lnTo>
                        <a:pt x="19" y="1"/>
                      </a:lnTo>
                      <a:lnTo>
                        <a:pt x="15" y="2"/>
                      </a:lnTo>
                      <a:lnTo>
                        <a:pt x="11" y="5"/>
                      </a:lnTo>
                      <a:lnTo>
                        <a:pt x="7" y="8"/>
                      </a:lnTo>
                      <a:lnTo>
                        <a:pt x="4" y="11"/>
                      </a:lnTo>
                      <a:lnTo>
                        <a:pt x="2" y="17"/>
                      </a:lnTo>
                      <a:lnTo>
                        <a:pt x="1" y="21"/>
                      </a:lnTo>
                      <a:lnTo>
                        <a:pt x="0" y="26"/>
                      </a:lnTo>
                      <a:lnTo>
                        <a:pt x="0" y="767"/>
                      </a:lnTo>
                      <a:lnTo>
                        <a:pt x="196" y="767"/>
                      </a:lnTo>
                      <a:lnTo>
                        <a:pt x="19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322" name="Freeform 187"/>
                <p:cNvSpPr>
                  <a:spLocks/>
                </p:cNvSpPr>
                <p:nvPr/>
              </p:nvSpPr>
              <p:spPr bwMode="auto">
                <a:xfrm>
                  <a:off x="7546532" y="3428511"/>
                  <a:ext cx="54592" cy="69854"/>
                </a:xfrm>
                <a:custGeom>
                  <a:avLst/>
                  <a:gdLst>
                    <a:gd name="T0" fmla="*/ 196 w 196"/>
                    <a:gd name="T1" fmla="*/ 25 h 369"/>
                    <a:gd name="T2" fmla="*/ 196 w 196"/>
                    <a:gd name="T3" fmla="*/ 25 h 369"/>
                    <a:gd name="T4" fmla="*/ 196 w 196"/>
                    <a:gd name="T5" fmla="*/ 20 h 369"/>
                    <a:gd name="T6" fmla="*/ 194 w 196"/>
                    <a:gd name="T7" fmla="*/ 15 h 369"/>
                    <a:gd name="T8" fmla="*/ 192 w 196"/>
                    <a:gd name="T9" fmla="*/ 11 h 369"/>
                    <a:gd name="T10" fmla="*/ 189 w 196"/>
                    <a:gd name="T11" fmla="*/ 7 h 369"/>
                    <a:gd name="T12" fmla="*/ 185 w 196"/>
                    <a:gd name="T13" fmla="*/ 4 h 369"/>
                    <a:gd name="T14" fmla="*/ 181 w 196"/>
                    <a:gd name="T15" fmla="*/ 2 h 369"/>
                    <a:gd name="T16" fmla="*/ 177 w 196"/>
                    <a:gd name="T17" fmla="*/ 0 h 369"/>
                    <a:gd name="T18" fmla="*/ 172 w 196"/>
                    <a:gd name="T19" fmla="*/ 0 h 369"/>
                    <a:gd name="T20" fmla="*/ 25 w 196"/>
                    <a:gd name="T21" fmla="*/ 0 h 369"/>
                    <a:gd name="T22" fmla="*/ 25 w 196"/>
                    <a:gd name="T23" fmla="*/ 0 h 369"/>
                    <a:gd name="T24" fmla="*/ 19 w 196"/>
                    <a:gd name="T25" fmla="*/ 0 h 369"/>
                    <a:gd name="T26" fmla="*/ 15 w 196"/>
                    <a:gd name="T27" fmla="*/ 2 h 369"/>
                    <a:gd name="T28" fmla="*/ 11 w 196"/>
                    <a:gd name="T29" fmla="*/ 4 h 369"/>
                    <a:gd name="T30" fmla="*/ 7 w 196"/>
                    <a:gd name="T31" fmla="*/ 7 h 369"/>
                    <a:gd name="T32" fmla="*/ 4 w 196"/>
                    <a:gd name="T33" fmla="*/ 11 h 369"/>
                    <a:gd name="T34" fmla="*/ 2 w 196"/>
                    <a:gd name="T35" fmla="*/ 15 h 369"/>
                    <a:gd name="T36" fmla="*/ 1 w 196"/>
                    <a:gd name="T37" fmla="*/ 20 h 369"/>
                    <a:gd name="T38" fmla="*/ 0 w 196"/>
                    <a:gd name="T39" fmla="*/ 25 h 369"/>
                    <a:gd name="T40" fmla="*/ 0 w 196"/>
                    <a:gd name="T41" fmla="*/ 369 h 369"/>
                    <a:gd name="T42" fmla="*/ 196 w 196"/>
                    <a:gd name="T43" fmla="*/ 369 h 369"/>
                    <a:gd name="T44" fmla="*/ 196 w 196"/>
                    <a:gd name="T45" fmla="*/ 2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369">
                      <a:moveTo>
                        <a:pt x="196" y="25"/>
                      </a:moveTo>
                      <a:lnTo>
                        <a:pt x="196" y="25"/>
                      </a:lnTo>
                      <a:lnTo>
                        <a:pt x="196" y="20"/>
                      </a:lnTo>
                      <a:lnTo>
                        <a:pt x="194" y="15"/>
                      </a:lnTo>
                      <a:lnTo>
                        <a:pt x="192" y="11"/>
                      </a:lnTo>
                      <a:lnTo>
                        <a:pt x="189" y="7"/>
                      </a:lnTo>
                      <a:lnTo>
                        <a:pt x="185" y="4"/>
                      </a:lnTo>
                      <a:lnTo>
                        <a:pt x="181" y="2"/>
                      </a:lnTo>
                      <a:lnTo>
                        <a:pt x="177" y="0"/>
                      </a:lnTo>
                      <a:lnTo>
                        <a:pt x="172" y="0"/>
                      </a:lnTo>
                      <a:lnTo>
                        <a:pt x="25" y="0"/>
                      </a:lnTo>
                      <a:lnTo>
                        <a:pt x="25" y="0"/>
                      </a:lnTo>
                      <a:lnTo>
                        <a:pt x="19" y="0"/>
                      </a:lnTo>
                      <a:lnTo>
                        <a:pt x="15" y="2"/>
                      </a:lnTo>
                      <a:lnTo>
                        <a:pt x="11" y="4"/>
                      </a:lnTo>
                      <a:lnTo>
                        <a:pt x="7" y="7"/>
                      </a:lnTo>
                      <a:lnTo>
                        <a:pt x="4" y="11"/>
                      </a:lnTo>
                      <a:lnTo>
                        <a:pt x="2" y="15"/>
                      </a:lnTo>
                      <a:lnTo>
                        <a:pt x="1" y="20"/>
                      </a:lnTo>
                      <a:lnTo>
                        <a:pt x="0" y="25"/>
                      </a:lnTo>
                      <a:lnTo>
                        <a:pt x="0" y="369"/>
                      </a:lnTo>
                      <a:lnTo>
                        <a:pt x="196" y="369"/>
                      </a:lnTo>
                      <a:lnTo>
                        <a:pt x="19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323" name="Freeform 188"/>
                <p:cNvSpPr>
                  <a:spLocks/>
                </p:cNvSpPr>
                <p:nvPr/>
              </p:nvSpPr>
              <p:spPr bwMode="auto">
                <a:xfrm>
                  <a:off x="7694711" y="3392926"/>
                  <a:ext cx="54592" cy="105439"/>
                </a:xfrm>
                <a:custGeom>
                  <a:avLst/>
                  <a:gdLst>
                    <a:gd name="T0" fmla="*/ 196 w 196"/>
                    <a:gd name="T1" fmla="*/ 24 h 558"/>
                    <a:gd name="T2" fmla="*/ 196 w 196"/>
                    <a:gd name="T3" fmla="*/ 24 h 558"/>
                    <a:gd name="T4" fmla="*/ 196 w 196"/>
                    <a:gd name="T5" fmla="*/ 19 h 558"/>
                    <a:gd name="T6" fmla="*/ 194 w 196"/>
                    <a:gd name="T7" fmla="*/ 15 h 558"/>
                    <a:gd name="T8" fmla="*/ 192 w 196"/>
                    <a:gd name="T9" fmla="*/ 11 h 558"/>
                    <a:gd name="T10" fmla="*/ 189 w 196"/>
                    <a:gd name="T11" fmla="*/ 7 h 558"/>
                    <a:gd name="T12" fmla="*/ 186 w 196"/>
                    <a:gd name="T13" fmla="*/ 4 h 558"/>
                    <a:gd name="T14" fmla="*/ 181 w 196"/>
                    <a:gd name="T15" fmla="*/ 2 h 558"/>
                    <a:gd name="T16" fmla="*/ 177 w 196"/>
                    <a:gd name="T17" fmla="*/ 1 h 558"/>
                    <a:gd name="T18" fmla="*/ 172 w 196"/>
                    <a:gd name="T19" fmla="*/ 0 h 558"/>
                    <a:gd name="T20" fmla="*/ 24 w 196"/>
                    <a:gd name="T21" fmla="*/ 0 h 558"/>
                    <a:gd name="T22" fmla="*/ 24 w 196"/>
                    <a:gd name="T23" fmla="*/ 0 h 558"/>
                    <a:gd name="T24" fmla="*/ 20 w 196"/>
                    <a:gd name="T25" fmla="*/ 1 h 558"/>
                    <a:gd name="T26" fmla="*/ 15 w 196"/>
                    <a:gd name="T27" fmla="*/ 2 h 558"/>
                    <a:gd name="T28" fmla="*/ 11 w 196"/>
                    <a:gd name="T29" fmla="*/ 4 h 558"/>
                    <a:gd name="T30" fmla="*/ 7 w 196"/>
                    <a:gd name="T31" fmla="*/ 7 h 558"/>
                    <a:gd name="T32" fmla="*/ 4 w 196"/>
                    <a:gd name="T33" fmla="*/ 11 h 558"/>
                    <a:gd name="T34" fmla="*/ 2 w 196"/>
                    <a:gd name="T35" fmla="*/ 15 h 558"/>
                    <a:gd name="T36" fmla="*/ 1 w 196"/>
                    <a:gd name="T37" fmla="*/ 19 h 558"/>
                    <a:gd name="T38" fmla="*/ 0 w 196"/>
                    <a:gd name="T39" fmla="*/ 24 h 558"/>
                    <a:gd name="T40" fmla="*/ 0 w 196"/>
                    <a:gd name="T41" fmla="*/ 558 h 558"/>
                    <a:gd name="T42" fmla="*/ 196 w 196"/>
                    <a:gd name="T43" fmla="*/ 558 h 558"/>
                    <a:gd name="T44" fmla="*/ 196 w 196"/>
                    <a:gd name="T45" fmla="*/ 2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558">
                      <a:moveTo>
                        <a:pt x="196" y="24"/>
                      </a:moveTo>
                      <a:lnTo>
                        <a:pt x="196" y="24"/>
                      </a:lnTo>
                      <a:lnTo>
                        <a:pt x="196" y="19"/>
                      </a:lnTo>
                      <a:lnTo>
                        <a:pt x="194" y="15"/>
                      </a:lnTo>
                      <a:lnTo>
                        <a:pt x="192" y="11"/>
                      </a:lnTo>
                      <a:lnTo>
                        <a:pt x="189" y="7"/>
                      </a:lnTo>
                      <a:lnTo>
                        <a:pt x="186" y="4"/>
                      </a:lnTo>
                      <a:lnTo>
                        <a:pt x="181" y="2"/>
                      </a:lnTo>
                      <a:lnTo>
                        <a:pt x="177" y="1"/>
                      </a:lnTo>
                      <a:lnTo>
                        <a:pt x="172" y="0"/>
                      </a:lnTo>
                      <a:lnTo>
                        <a:pt x="24" y="0"/>
                      </a:lnTo>
                      <a:lnTo>
                        <a:pt x="24" y="0"/>
                      </a:lnTo>
                      <a:lnTo>
                        <a:pt x="20" y="1"/>
                      </a:lnTo>
                      <a:lnTo>
                        <a:pt x="15" y="2"/>
                      </a:lnTo>
                      <a:lnTo>
                        <a:pt x="11" y="4"/>
                      </a:lnTo>
                      <a:lnTo>
                        <a:pt x="7" y="7"/>
                      </a:lnTo>
                      <a:lnTo>
                        <a:pt x="4" y="11"/>
                      </a:lnTo>
                      <a:lnTo>
                        <a:pt x="2" y="15"/>
                      </a:lnTo>
                      <a:lnTo>
                        <a:pt x="1" y="19"/>
                      </a:lnTo>
                      <a:lnTo>
                        <a:pt x="0" y="24"/>
                      </a:lnTo>
                      <a:lnTo>
                        <a:pt x="0" y="558"/>
                      </a:lnTo>
                      <a:lnTo>
                        <a:pt x="196" y="558"/>
                      </a:lnTo>
                      <a:lnTo>
                        <a:pt x="19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324" name="Freeform 189"/>
                <p:cNvSpPr>
                  <a:spLocks/>
                </p:cNvSpPr>
                <p:nvPr/>
              </p:nvSpPr>
              <p:spPr bwMode="auto">
                <a:xfrm>
                  <a:off x="7472443" y="3465415"/>
                  <a:ext cx="54592" cy="32950"/>
                </a:xfrm>
                <a:custGeom>
                  <a:avLst/>
                  <a:gdLst>
                    <a:gd name="T0" fmla="*/ 196 w 196"/>
                    <a:gd name="T1" fmla="*/ 25 h 175"/>
                    <a:gd name="T2" fmla="*/ 196 w 196"/>
                    <a:gd name="T3" fmla="*/ 25 h 175"/>
                    <a:gd name="T4" fmla="*/ 195 w 196"/>
                    <a:gd name="T5" fmla="*/ 20 h 175"/>
                    <a:gd name="T6" fmla="*/ 194 w 196"/>
                    <a:gd name="T7" fmla="*/ 16 h 175"/>
                    <a:gd name="T8" fmla="*/ 192 w 196"/>
                    <a:gd name="T9" fmla="*/ 12 h 175"/>
                    <a:gd name="T10" fmla="*/ 189 w 196"/>
                    <a:gd name="T11" fmla="*/ 8 h 175"/>
                    <a:gd name="T12" fmla="*/ 185 w 196"/>
                    <a:gd name="T13" fmla="*/ 5 h 175"/>
                    <a:gd name="T14" fmla="*/ 181 w 196"/>
                    <a:gd name="T15" fmla="*/ 2 h 175"/>
                    <a:gd name="T16" fmla="*/ 177 w 196"/>
                    <a:gd name="T17" fmla="*/ 0 h 175"/>
                    <a:gd name="T18" fmla="*/ 172 w 196"/>
                    <a:gd name="T19" fmla="*/ 0 h 175"/>
                    <a:gd name="T20" fmla="*/ 25 w 196"/>
                    <a:gd name="T21" fmla="*/ 0 h 175"/>
                    <a:gd name="T22" fmla="*/ 25 w 196"/>
                    <a:gd name="T23" fmla="*/ 0 h 175"/>
                    <a:gd name="T24" fmla="*/ 19 w 196"/>
                    <a:gd name="T25" fmla="*/ 0 h 175"/>
                    <a:gd name="T26" fmla="*/ 15 w 196"/>
                    <a:gd name="T27" fmla="*/ 2 h 175"/>
                    <a:gd name="T28" fmla="*/ 10 w 196"/>
                    <a:gd name="T29" fmla="*/ 5 h 175"/>
                    <a:gd name="T30" fmla="*/ 7 w 196"/>
                    <a:gd name="T31" fmla="*/ 8 h 175"/>
                    <a:gd name="T32" fmla="*/ 4 w 196"/>
                    <a:gd name="T33" fmla="*/ 12 h 175"/>
                    <a:gd name="T34" fmla="*/ 2 w 196"/>
                    <a:gd name="T35" fmla="*/ 16 h 175"/>
                    <a:gd name="T36" fmla="*/ 0 w 196"/>
                    <a:gd name="T37" fmla="*/ 20 h 175"/>
                    <a:gd name="T38" fmla="*/ 0 w 196"/>
                    <a:gd name="T39" fmla="*/ 25 h 175"/>
                    <a:gd name="T40" fmla="*/ 0 w 196"/>
                    <a:gd name="T41" fmla="*/ 175 h 175"/>
                    <a:gd name="T42" fmla="*/ 196 w 196"/>
                    <a:gd name="T43" fmla="*/ 175 h 175"/>
                    <a:gd name="T44" fmla="*/ 196 w 196"/>
                    <a:gd name="T45" fmla="*/ 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175">
                      <a:moveTo>
                        <a:pt x="196" y="25"/>
                      </a:moveTo>
                      <a:lnTo>
                        <a:pt x="196" y="25"/>
                      </a:lnTo>
                      <a:lnTo>
                        <a:pt x="195" y="20"/>
                      </a:lnTo>
                      <a:lnTo>
                        <a:pt x="194" y="16"/>
                      </a:lnTo>
                      <a:lnTo>
                        <a:pt x="192" y="12"/>
                      </a:lnTo>
                      <a:lnTo>
                        <a:pt x="189" y="8"/>
                      </a:lnTo>
                      <a:lnTo>
                        <a:pt x="185" y="5"/>
                      </a:lnTo>
                      <a:lnTo>
                        <a:pt x="181" y="2"/>
                      </a:lnTo>
                      <a:lnTo>
                        <a:pt x="177" y="0"/>
                      </a:lnTo>
                      <a:lnTo>
                        <a:pt x="172" y="0"/>
                      </a:lnTo>
                      <a:lnTo>
                        <a:pt x="25" y="0"/>
                      </a:lnTo>
                      <a:lnTo>
                        <a:pt x="25" y="0"/>
                      </a:lnTo>
                      <a:lnTo>
                        <a:pt x="19" y="0"/>
                      </a:lnTo>
                      <a:lnTo>
                        <a:pt x="15" y="2"/>
                      </a:lnTo>
                      <a:lnTo>
                        <a:pt x="10" y="5"/>
                      </a:lnTo>
                      <a:lnTo>
                        <a:pt x="7" y="8"/>
                      </a:lnTo>
                      <a:lnTo>
                        <a:pt x="4" y="12"/>
                      </a:lnTo>
                      <a:lnTo>
                        <a:pt x="2" y="16"/>
                      </a:lnTo>
                      <a:lnTo>
                        <a:pt x="0" y="20"/>
                      </a:lnTo>
                      <a:lnTo>
                        <a:pt x="0" y="25"/>
                      </a:lnTo>
                      <a:lnTo>
                        <a:pt x="0" y="175"/>
                      </a:lnTo>
                      <a:lnTo>
                        <a:pt x="196" y="175"/>
                      </a:lnTo>
                      <a:lnTo>
                        <a:pt x="19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sp>
              <p:nvSpPr>
                <p:cNvPr id="325" name="Freeform 190"/>
                <p:cNvSpPr>
                  <a:spLocks/>
                </p:cNvSpPr>
                <p:nvPr/>
              </p:nvSpPr>
              <p:spPr bwMode="auto">
                <a:xfrm>
                  <a:off x="7466594" y="3510226"/>
                  <a:ext cx="290509" cy="14498"/>
                </a:xfrm>
                <a:custGeom>
                  <a:avLst/>
                  <a:gdLst>
                    <a:gd name="T0" fmla="*/ 1031 w 1044"/>
                    <a:gd name="T1" fmla="*/ 0 h 79"/>
                    <a:gd name="T2" fmla="*/ 13 w 1044"/>
                    <a:gd name="T3" fmla="*/ 0 h 79"/>
                    <a:gd name="T4" fmla="*/ 13 w 1044"/>
                    <a:gd name="T5" fmla="*/ 0 h 79"/>
                    <a:gd name="T6" fmla="*/ 8 w 1044"/>
                    <a:gd name="T7" fmla="*/ 1 h 79"/>
                    <a:gd name="T8" fmla="*/ 4 w 1044"/>
                    <a:gd name="T9" fmla="*/ 3 h 79"/>
                    <a:gd name="T10" fmla="*/ 1 w 1044"/>
                    <a:gd name="T11" fmla="*/ 7 h 79"/>
                    <a:gd name="T12" fmla="*/ 0 w 1044"/>
                    <a:gd name="T13" fmla="*/ 12 h 79"/>
                    <a:gd name="T14" fmla="*/ 0 w 1044"/>
                    <a:gd name="T15" fmla="*/ 66 h 79"/>
                    <a:gd name="T16" fmla="*/ 0 w 1044"/>
                    <a:gd name="T17" fmla="*/ 66 h 79"/>
                    <a:gd name="T18" fmla="*/ 1 w 1044"/>
                    <a:gd name="T19" fmla="*/ 71 h 79"/>
                    <a:gd name="T20" fmla="*/ 4 w 1044"/>
                    <a:gd name="T21" fmla="*/ 75 h 79"/>
                    <a:gd name="T22" fmla="*/ 8 w 1044"/>
                    <a:gd name="T23" fmla="*/ 78 h 79"/>
                    <a:gd name="T24" fmla="*/ 13 w 1044"/>
                    <a:gd name="T25" fmla="*/ 79 h 79"/>
                    <a:gd name="T26" fmla="*/ 1031 w 1044"/>
                    <a:gd name="T27" fmla="*/ 79 h 79"/>
                    <a:gd name="T28" fmla="*/ 1031 w 1044"/>
                    <a:gd name="T29" fmla="*/ 79 h 79"/>
                    <a:gd name="T30" fmla="*/ 1036 w 1044"/>
                    <a:gd name="T31" fmla="*/ 78 h 79"/>
                    <a:gd name="T32" fmla="*/ 1040 w 1044"/>
                    <a:gd name="T33" fmla="*/ 75 h 79"/>
                    <a:gd name="T34" fmla="*/ 1043 w 1044"/>
                    <a:gd name="T35" fmla="*/ 71 h 79"/>
                    <a:gd name="T36" fmla="*/ 1044 w 1044"/>
                    <a:gd name="T37" fmla="*/ 66 h 79"/>
                    <a:gd name="T38" fmla="*/ 1044 w 1044"/>
                    <a:gd name="T39" fmla="*/ 12 h 79"/>
                    <a:gd name="T40" fmla="*/ 1044 w 1044"/>
                    <a:gd name="T41" fmla="*/ 12 h 79"/>
                    <a:gd name="T42" fmla="*/ 1043 w 1044"/>
                    <a:gd name="T43" fmla="*/ 7 h 79"/>
                    <a:gd name="T44" fmla="*/ 1040 w 1044"/>
                    <a:gd name="T45" fmla="*/ 3 h 79"/>
                    <a:gd name="T46" fmla="*/ 1036 w 1044"/>
                    <a:gd name="T47" fmla="*/ 1 h 79"/>
                    <a:gd name="T48" fmla="*/ 1031 w 1044"/>
                    <a:gd name="T49" fmla="*/ 0 h 79"/>
                    <a:gd name="T50" fmla="*/ 1031 w 1044"/>
                    <a:gd name="T5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4" h="79">
                      <a:moveTo>
                        <a:pt x="1031" y="0"/>
                      </a:moveTo>
                      <a:lnTo>
                        <a:pt x="13" y="0"/>
                      </a:lnTo>
                      <a:lnTo>
                        <a:pt x="13" y="0"/>
                      </a:lnTo>
                      <a:lnTo>
                        <a:pt x="8" y="1"/>
                      </a:lnTo>
                      <a:lnTo>
                        <a:pt x="4" y="3"/>
                      </a:lnTo>
                      <a:lnTo>
                        <a:pt x="1" y="7"/>
                      </a:lnTo>
                      <a:lnTo>
                        <a:pt x="0" y="12"/>
                      </a:lnTo>
                      <a:lnTo>
                        <a:pt x="0" y="66"/>
                      </a:lnTo>
                      <a:lnTo>
                        <a:pt x="0" y="66"/>
                      </a:lnTo>
                      <a:lnTo>
                        <a:pt x="1" y="71"/>
                      </a:lnTo>
                      <a:lnTo>
                        <a:pt x="4" y="75"/>
                      </a:lnTo>
                      <a:lnTo>
                        <a:pt x="8" y="78"/>
                      </a:lnTo>
                      <a:lnTo>
                        <a:pt x="13" y="79"/>
                      </a:lnTo>
                      <a:lnTo>
                        <a:pt x="1031" y="79"/>
                      </a:lnTo>
                      <a:lnTo>
                        <a:pt x="1031" y="79"/>
                      </a:lnTo>
                      <a:lnTo>
                        <a:pt x="1036" y="78"/>
                      </a:lnTo>
                      <a:lnTo>
                        <a:pt x="1040" y="75"/>
                      </a:lnTo>
                      <a:lnTo>
                        <a:pt x="1043" y="71"/>
                      </a:lnTo>
                      <a:lnTo>
                        <a:pt x="1044" y="66"/>
                      </a:lnTo>
                      <a:lnTo>
                        <a:pt x="1044" y="12"/>
                      </a:lnTo>
                      <a:lnTo>
                        <a:pt x="1044" y="12"/>
                      </a:lnTo>
                      <a:lnTo>
                        <a:pt x="1043" y="7"/>
                      </a:lnTo>
                      <a:lnTo>
                        <a:pt x="1040" y="3"/>
                      </a:lnTo>
                      <a:lnTo>
                        <a:pt x="1036" y="1"/>
                      </a:lnTo>
                      <a:lnTo>
                        <a:pt x="1031" y="0"/>
                      </a:lnTo>
                      <a:lnTo>
                        <a:pt x="10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685384" eaLnBrk="1" fontAlgn="auto" latinLnBrk="0" hangingPunct="1">
                    <a:lnSpc>
                      <a:spcPct val="100000"/>
                    </a:lnSpc>
                    <a:spcBef>
                      <a:spcPts val="0"/>
                    </a:spcBef>
                    <a:spcAft>
                      <a:spcPts val="0"/>
                    </a:spcAft>
                    <a:buClrTx/>
                    <a:buSzTx/>
                    <a:buFontTx/>
                    <a:buNone/>
                    <a:tabLst/>
                    <a:defRPr/>
                  </a:pPr>
                  <a:endParaRPr kumimoji="0" lang="en-US" sz="1399" b="0" i="0" u="none" strike="noStrike" kern="0" cap="none" spc="0" normalizeH="0" baseline="0" noProof="0" smtClean="0">
                    <a:ln>
                      <a:noFill/>
                    </a:ln>
                    <a:solidFill>
                      <a:srgbClr val="000000"/>
                    </a:solidFill>
                    <a:effectLst/>
                    <a:uLnTx/>
                    <a:uFillTx/>
                  </a:endParaRPr>
                </a:p>
              </p:txBody>
            </p:sp>
          </p:grpSp>
        </p:grpSp>
      </p:grpSp>
    </p:spTree>
    <p:extLst>
      <p:ext uri="{BB962C8B-B14F-4D97-AF65-F5344CB8AC3E}">
        <p14:creationId xmlns:p14="http://schemas.microsoft.com/office/powerpoint/2010/main" val="838015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1"/>
                                        </p:tgtEl>
                                      </p:cBhvr>
                                    </p:animEffect>
                                    <p:set>
                                      <p:cBhvr>
                                        <p:cTn id="7" dur="1" fill="hold">
                                          <p:stCondLst>
                                            <p:cond delay="499"/>
                                          </p:stCondLst>
                                        </p:cTn>
                                        <p:tgtEl>
                                          <p:spTgt spid="17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1"/>
                                        </p:tgtEl>
                                        <p:attrNameLst>
                                          <p:attrName>style.visibility</p:attrName>
                                        </p:attrNameLst>
                                      </p:cBhvr>
                                      <p:to>
                                        <p:strVal val="visible"/>
                                      </p:to>
                                    </p:set>
                                    <p:animEffect transition="in" filter="fade">
                                      <p:cBhvr>
                                        <p:cTn id="10" dur="1250"/>
                                        <p:tgtEl>
                                          <p:spTgt spid="2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
                                        </p:tgtEl>
                                        <p:attrNameLst>
                                          <p:attrName>style.visibility</p:attrName>
                                        </p:attrNameLst>
                                      </p:cBhvr>
                                      <p:to>
                                        <p:strVal val="visible"/>
                                      </p:to>
                                    </p:set>
                                    <p:animEffect transition="in" filter="fade">
                                      <p:cBhvr>
                                        <p:cTn id="15" dur="1250"/>
                                        <p:tgtEl>
                                          <p:spTgt spid="2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9"/>
                                        </p:tgtEl>
                                        <p:attrNameLst>
                                          <p:attrName>style.visibility</p:attrName>
                                        </p:attrNameLst>
                                      </p:cBhvr>
                                      <p:to>
                                        <p:strVal val="visible"/>
                                      </p:to>
                                    </p:set>
                                    <p:animEffect transition="in" filter="fade">
                                      <p:cBhvr>
                                        <p:cTn id="20" dur="1250"/>
                                        <p:tgtEl>
                                          <p:spTgt spid="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125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671" y="2705174"/>
            <a:ext cx="10725150" cy="864096"/>
          </a:xfrm>
        </p:spPr>
        <p:txBody>
          <a:bodyPr/>
          <a:lstStyle/>
          <a:p>
            <a:pPr algn="ctr"/>
            <a:r>
              <a:rPr lang="en-NZ" dirty="0"/>
              <a:t>w</a:t>
            </a:r>
            <a:r>
              <a:rPr lang="en-NZ" dirty="0" smtClean="0"/>
              <a:t>e’re done  </a:t>
            </a:r>
            <a:endParaRPr lang="en-NZ" dirty="0"/>
          </a:p>
        </p:txBody>
      </p:sp>
    </p:spTree>
    <p:extLst>
      <p:ext uri="{BB962C8B-B14F-4D97-AF65-F5344CB8AC3E}">
        <p14:creationId xmlns:p14="http://schemas.microsoft.com/office/powerpoint/2010/main" val="345494267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4" name="Rectangle 3"/>
          <p:cNvSpPr/>
          <p:nvPr/>
        </p:nvSpPr>
        <p:spPr>
          <a:xfrm>
            <a:off x="1087513" y="5767492"/>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Storage Overview</a:t>
            </a:r>
          </a:p>
          <a:p>
            <a:pPr defTabSz="932597">
              <a:defRPr/>
            </a:pPr>
            <a:r>
              <a:rPr lang="en-US" sz="1632" dirty="0">
                <a:solidFill>
                  <a:srgbClr val="000000"/>
                </a:solidFill>
                <a:cs typeface="Segoe UI" panose="020B0502040204020203" pitchFamily="34" charset="0"/>
              </a:rPr>
              <a:t>SKYCITY Theatre </a:t>
            </a:r>
            <a:r>
              <a:rPr lang="en-US" sz="1632" dirty="0" smtClean="0">
                <a:solidFill>
                  <a:srgbClr val="000000"/>
                </a:solidFill>
                <a:cs typeface="Segoe UI" panose="020B0502040204020203" pitchFamily="34" charset="0"/>
              </a:rPr>
              <a:t>Thu 3:30pm</a:t>
            </a:r>
            <a:endParaRPr lang="en-US" sz="1632" dirty="0">
              <a:solidFill>
                <a:srgbClr val="000000"/>
              </a:solidFill>
              <a:latin typeface="Segoe UI Light"/>
              <a:cs typeface="Segoe UI" panose="020B0502040204020203" pitchFamily="34" charset="0"/>
            </a:endParaRPr>
          </a:p>
          <a:p>
            <a:pPr defTabSz="932597">
              <a:defRPr/>
            </a:pPr>
            <a:endParaRPr lang="en-US" sz="2040" i="1" dirty="0">
              <a:solidFill>
                <a:srgbClr val="000000"/>
              </a:solidFill>
              <a:latin typeface="Segoe UI Light"/>
            </a:endParaRPr>
          </a:p>
        </p:txBody>
      </p:sp>
      <p:sp>
        <p:nvSpPr>
          <p:cNvPr id="3" name="Rectangle 2"/>
          <p:cNvSpPr/>
          <p:nvPr/>
        </p:nvSpPr>
        <p:spPr>
          <a:xfrm>
            <a:off x="1087514" y="4075546"/>
            <a:ext cx="5679571"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Server </a:t>
            </a:r>
            <a:r>
              <a:rPr lang="en-US" sz="2448" dirty="0" smtClean="0">
                <a:solidFill>
                  <a:srgbClr val="000000"/>
                </a:solidFill>
                <a:latin typeface="Segoe UI Light"/>
                <a:cs typeface="Segoe UI" panose="020B0502040204020203" pitchFamily="34" charset="0"/>
              </a:rPr>
              <a:t>Virtualisation </a:t>
            </a:r>
            <a:r>
              <a:rPr lang="en-US" sz="2448" dirty="0">
                <a:solidFill>
                  <a:srgbClr val="000000"/>
                </a:solidFill>
                <a:latin typeface="Segoe UI Light"/>
                <a:cs typeface="Segoe UI" panose="020B0502040204020203" pitchFamily="34" charset="0"/>
              </a:rPr>
              <a:t>Overview</a:t>
            </a:r>
          </a:p>
          <a:p>
            <a:pPr defTabSz="932597">
              <a:defRPr/>
            </a:pPr>
            <a:r>
              <a:rPr lang="en-US" sz="1632" dirty="0" smtClean="0">
                <a:solidFill>
                  <a:srgbClr val="000000"/>
                </a:solidFill>
                <a:cs typeface="Segoe UI" panose="020B0502040204020203" pitchFamily="34" charset="0"/>
              </a:rPr>
              <a:t>NZ2 Wed 1:30pm</a:t>
            </a:r>
            <a:endParaRPr lang="en-US" sz="1632" dirty="0">
              <a:solidFill>
                <a:srgbClr val="000000"/>
              </a:solidFill>
              <a:latin typeface="Segoe UI Light"/>
              <a:cs typeface="Segoe UI" panose="020B0502040204020203" pitchFamily="34" charset="0"/>
            </a:endParaRPr>
          </a:p>
          <a:p>
            <a:pPr defTabSz="932597">
              <a:defRPr/>
            </a:pPr>
            <a:endParaRPr lang="en-US" sz="1632" dirty="0">
              <a:solidFill>
                <a:srgbClr val="000000"/>
              </a:solidFill>
              <a:cs typeface="Segoe UI" panose="020B0502040204020203" pitchFamily="34" charset="0"/>
            </a:endParaRPr>
          </a:p>
        </p:txBody>
      </p:sp>
      <p:sp>
        <p:nvSpPr>
          <p:cNvPr id="7" name="Rectangle 6"/>
          <p:cNvSpPr/>
          <p:nvPr/>
        </p:nvSpPr>
        <p:spPr>
          <a:xfrm>
            <a:off x="6609574" y="3694217"/>
            <a:ext cx="4188187" cy="1115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What’s New in System </a:t>
            </a:r>
            <a:r>
              <a:rPr lang="en-US" sz="2448" dirty="0" smtClean="0">
                <a:solidFill>
                  <a:srgbClr val="000000"/>
                </a:solidFill>
                <a:latin typeface="Segoe UI Light"/>
                <a:cs typeface="Segoe UI" panose="020B0502040204020203" pitchFamily="34" charset="0"/>
              </a:rPr>
              <a:t>Centre </a:t>
            </a:r>
            <a:r>
              <a:rPr lang="en-US" sz="2448" dirty="0">
                <a:solidFill>
                  <a:srgbClr val="000000"/>
                </a:solidFill>
                <a:latin typeface="Segoe UI Light"/>
                <a:cs typeface="Segoe UI" panose="020B0502040204020203" pitchFamily="34" charset="0"/>
              </a:rPr>
              <a:t>for Management</a:t>
            </a:r>
          </a:p>
          <a:p>
            <a:pPr defTabSz="932597">
              <a:defRPr/>
            </a:pPr>
            <a:r>
              <a:rPr lang="en-US" sz="1632" dirty="0" smtClean="0">
                <a:solidFill>
                  <a:srgbClr val="000000"/>
                </a:solidFill>
                <a:cs typeface="Segoe UI" panose="020B0502040204020203" pitchFamily="34" charset="0"/>
              </a:rPr>
              <a:t>NZ1 Fri 11:00am</a:t>
            </a:r>
            <a:endParaRPr lang="en-US" sz="1632" dirty="0">
              <a:solidFill>
                <a:srgbClr val="000000"/>
              </a:solidFill>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Security and Assurance Overview</a:t>
            </a:r>
          </a:p>
          <a:p>
            <a:pPr defTabSz="932597">
              <a:defRPr/>
            </a:pPr>
            <a:r>
              <a:rPr lang="en-US" sz="1632" dirty="0" smtClean="0">
                <a:solidFill>
                  <a:srgbClr val="000000"/>
                </a:solidFill>
                <a:cs typeface="Segoe UI" panose="020B0502040204020203" pitchFamily="34" charset="0"/>
              </a:rPr>
              <a:t>NZ4 Fri 9:00am</a:t>
            </a:r>
            <a:endParaRPr lang="en-US" sz="1632" dirty="0">
              <a:solidFill>
                <a:srgbClr val="000000"/>
              </a:solidFill>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Azure Consistent Service Delivery Overview</a:t>
            </a:r>
          </a:p>
          <a:p>
            <a:pPr defTabSz="932597">
              <a:defRPr/>
            </a:pPr>
            <a:r>
              <a:rPr lang="en-US" sz="1632" dirty="0" smtClean="0">
                <a:solidFill>
                  <a:srgbClr val="000000"/>
                </a:solidFill>
                <a:cs typeface="Segoe UI" panose="020B0502040204020203" pitchFamily="34" charset="0"/>
              </a:rPr>
              <a:t>NZ1 Wed 10:00am</a:t>
            </a:r>
            <a:endParaRPr lang="en-US" sz="1632" dirty="0">
              <a:solidFill>
                <a:srgbClr val="000000"/>
              </a:solidFill>
              <a:latin typeface="Segoe UI Light"/>
              <a:cs typeface="Segoe UI" panose="020B0502040204020203" pitchFamily="34" charset="0"/>
            </a:endParaRPr>
          </a:p>
        </p:txBody>
      </p:sp>
      <p:sp>
        <p:nvSpPr>
          <p:cNvPr id="5" name="Rectangle 4"/>
          <p:cNvSpPr/>
          <p:nvPr/>
        </p:nvSpPr>
        <p:spPr>
          <a:xfrm>
            <a:off x="1087513" y="4921520"/>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Networking Overview</a:t>
            </a:r>
          </a:p>
          <a:p>
            <a:pPr defTabSz="932597">
              <a:defRPr/>
            </a:pPr>
            <a:r>
              <a:rPr lang="en-US" sz="1632" dirty="0" smtClean="0">
                <a:solidFill>
                  <a:srgbClr val="000000"/>
                </a:solidFill>
                <a:cs typeface="Segoe UI" panose="020B0502040204020203" pitchFamily="34" charset="0"/>
              </a:rPr>
              <a:t>SKYCITY Theatre Thu 11:00am</a:t>
            </a: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126600" y="4962420"/>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a:solidFill>
                  <a:srgbClr val="000000"/>
                </a:solidFill>
                <a:cs typeface="Segoe UI" panose="020B0502040204020203" pitchFamily="34" charset="0"/>
              </a:rPr>
              <a:t>Hub Happy Hour Wed </a:t>
            </a:r>
            <a:r>
              <a:rPr lang="en-US" sz="1632" dirty="0" smtClean="0">
                <a:solidFill>
                  <a:srgbClr val="000000"/>
                </a:solidFill>
                <a:cs typeface="Segoe UI" panose="020B0502040204020203" pitchFamily="34" charset="0"/>
              </a:rPr>
              <a:t>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Hub Happy Hour Thu 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275480" y="4874808"/>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4" name="TextBox 13"/>
          <p:cNvSpPr txBox="1"/>
          <p:nvPr/>
        </p:nvSpPr>
        <p:spPr>
          <a:xfrm>
            <a:off x="275480" y="5698801"/>
            <a:ext cx="659525"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4</a:t>
            </a:r>
          </a:p>
        </p:txBody>
      </p:sp>
      <p:sp>
        <p:nvSpPr>
          <p:cNvPr id="15" name="TextBox 14"/>
          <p:cNvSpPr txBox="1"/>
          <p:nvPr/>
        </p:nvSpPr>
        <p:spPr>
          <a:xfrm>
            <a:off x="5912197" y="2772389"/>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5</a:t>
            </a:r>
          </a:p>
        </p:txBody>
      </p:sp>
      <p:sp>
        <p:nvSpPr>
          <p:cNvPr id="16" name="TextBox 15"/>
          <p:cNvSpPr txBox="1"/>
          <p:nvPr/>
        </p:nvSpPr>
        <p:spPr>
          <a:xfrm>
            <a:off x="5912197" y="3638763"/>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6</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
        <p:nvSpPr>
          <p:cNvPr id="52" name="Rectangle 51"/>
          <p:cNvSpPr/>
          <p:nvPr/>
        </p:nvSpPr>
        <p:spPr bwMode="auto">
          <a:xfrm>
            <a:off x="9218612" y="116030"/>
            <a:ext cx="2854754" cy="4955203"/>
          </a:xfrm>
          <a:prstGeom prst="rect">
            <a:avLst/>
          </a:prstGeom>
          <a:solidFill>
            <a:schemeClr val="accent6"/>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smtClean="0">
                <a:gradFill>
                  <a:gsLst>
                    <a:gs pos="0">
                      <a:schemeClr val="tx1"/>
                    </a:gs>
                    <a:gs pos="100000">
                      <a:schemeClr val="tx1"/>
                    </a:gs>
                  </a:gsLst>
                  <a:lin ang="5400000" scaled="1"/>
                </a:gradFill>
              </a:rPr>
              <a:t>Required Slide</a:t>
            </a:r>
          </a:p>
          <a:p>
            <a:pPr defTabSz="914099" fontAlgn="base">
              <a:spcBef>
                <a:spcPct val="0"/>
              </a:spcBef>
              <a:spcAft>
                <a:spcPct val="0"/>
              </a:spcAft>
            </a:pPr>
            <a:r>
              <a:rPr lang="en-US" sz="1200" dirty="0" smtClean="0">
                <a:gradFill>
                  <a:gsLst>
                    <a:gs pos="0">
                      <a:schemeClr val="tx1"/>
                    </a:gs>
                    <a:gs pos="100000">
                      <a:schemeClr val="tx1"/>
                    </a:gs>
                  </a:gsLst>
                  <a:lin ang="5400000" scaled="1"/>
                </a:gradFill>
              </a:rPr>
              <a:t>*delete this box once you have listed content that is related to your session.</a:t>
            </a:r>
          </a:p>
          <a:p>
            <a:pPr defTabSz="914099" fontAlgn="base">
              <a:spcBef>
                <a:spcPct val="0"/>
              </a:spcBef>
              <a:spcAft>
                <a:spcPct val="0"/>
              </a:spcAft>
            </a:pPr>
            <a:endParaRPr lang="en-US" sz="1200" dirty="0" smtClean="0">
              <a:gradFill>
                <a:gsLst>
                  <a:gs pos="0">
                    <a:schemeClr val="tx1"/>
                  </a:gs>
                  <a:gs pos="100000">
                    <a:schemeClr val="tx1"/>
                  </a:gs>
                </a:gsLst>
                <a:lin ang="5400000" scaled="1"/>
              </a:gradFill>
            </a:endParaRPr>
          </a:p>
          <a:p>
            <a:pPr defTabSz="914099" fontAlgn="base">
              <a:spcBef>
                <a:spcPct val="0"/>
              </a:spcBef>
              <a:spcAft>
                <a:spcPct val="0"/>
              </a:spcAft>
            </a:pPr>
            <a:endParaRPr lang="en-US" sz="1200" dirty="0">
              <a:gradFill>
                <a:gsLst>
                  <a:gs pos="0">
                    <a:schemeClr val="tx1"/>
                  </a:gs>
                  <a:gs pos="100000">
                    <a:schemeClr val="tx1"/>
                  </a:gs>
                </a:gsLst>
                <a:lin ang="5400000" scaled="1"/>
              </a:gradFill>
            </a:endParaRPr>
          </a:p>
          <a:p>
            <a:pPr defTabSz="914099" fontAlgn="base">
              <a:spcBef>
                <a:spcPct val="0"/>
              </a:spcBef>
              <a:spcAft>
                <a:spcPct val="0"/>
              </a:spcAft>
            </a:pPr>
            <a:endParaRPr lang="en-US" sz="1200" dirty="0" smtClean="0">
              <a:gradFill>
                <a:gsLst>
                  <a:gs pos="0">
                    <a:schemeClr val="tx1"/>
                  </a:gs>
                  <a:gs pos="100000">
                    <a:schemeClr val="tx1"/>
                  </a:gs>
                </a:gsLst>
                <a:lin ang="5400000" scaled="1"/>
              </a:gradFill>
            </a:endParaRPr>
          </a:p>
          <a:p>
            <a:pPr defTabSz="914099" fontAlgn="base">
              <a:spcBef>
                <a:spcPct val="0"/>
              </a:spcBef>
              <a:spcAft>
                <a:spcPct val="0"/>
              </a:spcAft>
            </a:pPr>
            <a:r>
              <a:rPr lang="en-US" b="1" dirty="0" smtClean="0">
                <a:gradFill>
                  <a:gsLst>
                    <a:gs pos="0">
                      <a:schemeClr val="tx1"/>
                    </a:gs>
                    <a:gs pos="100000">
                      <a:schemeClr val="tx1"/>
                    </a:gs>
                  </a:gsLst>
                  <a:lin ang="5400000" scaled="1"/>
                </a:gradFill>
              </a:rPr>
              <a:t>Speakers</a:t>
            </a:r>
            <a:r>
              <a:rPr lang="en-US" b="1" dirty="0">
                <a:gradFill>
                  <a:gsLst>
                    <a:gs pos="0">
                      <a:schemeClr val="tx1"/>
                    </a:gs>
                    <a:gs pos="100000">
                      <a:schemeClr val="tx1"/>
                    </a:gs>
                  </a:gsLst>
                  <a:lin ang="5400000" scaled="1"/>
                </a:gradFill>
              </a:rPr>
              <a:t>, </a:t>
            </a:r>
            <a:r>
              <a:rPr lang="en-US" dirty="0">
                <a:gradFill>
                  <a:gsLst>
                    <a:gs pos="0">
                      <a:schemeClr val="tx1"/>
                    </a:gs>
                    <a:gs pos="100000">
                      <a:schemeClr val="tx1"/>
                    </a:gs>
                  </a:gsLst>
                  <a:lin ang="5400000" scaled="1"/>
                </a:gradFill>
              </a:rPr>
              <a:t>please list the </a:t>
            </a:r>
            <a:r>
              <a:rPr lang="en-US" dirty="0" smtClean="0">
                <a:gradFill>
                  <a:gsLst>
                    <a:gs pos="0">
                      <a:schemeClr val="tx1"/>
                    </a:gs>
                    <a:gs pos="100000">
                      <a:schemeClr val="tx1"/>
                    </a:gs>
                  </a:gsLst>
                  <a:lin ang="5400000" scaled="1"/>
                </a:gradFill>
              </a:rPr>
              <a:t>other Breakout Sessions that </a:t>
            </a:r>
            <a:r>
              <a:rPr lang="en-US" dirty="0">
                <a:gradFill>
                  <a:gsLst>
                    <a:gs pos="0">
                      <a:schemeClr val="tx1"/>
                    </a:gs>
                    <a:gs pos="100000">
                      <a:schemeClr val="tx1"/>
                    </a:gs>
                  </a:gsLst>
                  <a:lin ang="5400000" scaled="1"/>
                </a:gradFill>
              </a:rPr>
              <a:t>relate to your </a:t>
            </a:r>
            <a:r>
              <a:rPr lang="en-US" dirty="0" smtClean="0">
                <a:gradFill>
                  <a:gsLst>
                    <a:gs pos="0">
                      <a:schemeClr val="tx1"/>
                    </a:gs>
                    <a:gs pos="100000">
                      <a:schemeClr val="tx1"/>
                    </a:gs>
                  </a:gsLst>
                  <a:lin ang="5400000" scaled="1"/>
                </a:gradFill>
              </a:rPr>
              <a:t>session.</a:t>
            </a:r>
          </a:p>
          <a:p>
            <a:pPr defTabSz="914099" fontAlgn="base">
              <a:spcBef>
                <a:spcPct val="0"/>
              </a:spcBef>
              <a:spcAft>
                <a:spcPct val="0"/>
              </a:spcAft>
            </a:pPr>
            <a:endParaRPr lang="en-US" dirty="0">
              <a:gradFill>
                <a:gsLst>
                  <a:gs pos="0">
                    <a:schemeClr val="tx1"/>
                  </a:gs>
                  <a:gs pos="100000">
                    <a:schemeClr val="tx1"/>
                  </a:gs>
                </a:gsLst>
                <a:lin ang="5400000" scaled="1"/>
              </a:gradFill>
            </a:endParaRPr>
          </a:p>
          <a:p>
            <a:pPr defTabSz="914099" fontAlgn="base">
              <a:spcBef>
                <a:spcPct val="0"/>
              </a:spcBef>
              <a:spcAft>
                <a:spcPct val="0"/>
              </a:spcAft>
            </a:pPr>
            <a:r>
              <a:rPr lang="en-US" dirty="0" smtClean="0">
                <a:gradFill>
                  <a:gsLst>
                    <a:gs pos="0">
                      <a:schemeClr val="tx1"/>
                    </a:gs>
                    <a:gs pos="100000">
                      <a:schemeClr val="tx1"/>
                    </a:gs>
                  </a:gsLst>
                  <a:lin ang="5400000" scaled="1"/>
                </a:gradFill>
              </a:rPr>
              <a:t>Also </a:t>
            </a:r>
            <a:r>
              <a:rPr lang="en-US" dirty="0">
                <a:gradFill>
                  <a:gsLst>
                    <a:gs pos="0">
                      <a:schemeClr val="tx1"/>
                    </a:gs>
                    <a:gs pos="100000">
                      <a:schemeClr val="tx1"/>
                    </a:gs>
                  </a:gsLst>
                  <a:lin ang="5400000" scaled="1"/>
                </a:gradFill>
              </a:rPr>
              <a:t>indicate </a:t>
            </a:r>
            <a:r>
              <a:rPr lang="en-US" dirty="0" smtClean="0">
                <a:gradFill>
                  <a:gsLst>
                    <a:gs pos="0">
                      <a:schemeClr val="tx1"/>
                    </a:gs>
                    <a:gs pos="100000">
                      <a:schemeClr val="tx1"/>
                    </a:gs>
                  </a:gsLst>
                  <a:lin ang="5400000" scaled="1"/>
                </a:gradFill>
              </a:rPr>
              <a:t>where and when they can find you, to continue the discussion. </a:t>
            </a:r>
          </a:p>
          <a:p>
            <a:pPr defTabSz="914099" fontAlgn="base">
              <a:spcBef>
                <a:spcPct val="0"/>
              </a:spcBef>
              <a:spcAft>
                <a:spcPct val="0"/>
              </a:spcAft>
            </a:pPr>
            <a:r>
              <a:rPr lang="en-US" dirty="0" smtClean="0">
                <a:gradFill>
                  <a:gsLst>
                    <a:gs pos="0">
                      <a:schemeClr val="tx1"/>
                    </a:gs>
                    <a:gs pos="100000">
                      <a:schemeClr val="tx1"/>
                    </a:gs>
                  </a:gsLst>
                  <a:lin ang="5400000" scaled="1"/>
                </a:gradFill>
              </a:rPr>
              <a:t>If you’re going to be at Hub Happy Hour (5.30-6.30pm Wed and Thu, let them know)</a:t>
            </a:r>
          </a:p>
          <a:p>
            <a:pPr defTabSz="914099" fontAlgn="base">
              <a:spcBef>
                <a:spcPct val="0"/>
              </a:spcBef>
              <a:spcAft>
                <a:spcPct val="0"/>
              </a:spcAft>
            </a:pPr>
            <a:endParaRPr lang="en-US" dirty="0" smtClean="0">
              <a:gradFill>
                <a:gsLst>
                  <a:gs pos="0">
                    <a:schemeClr val="tx1"/>
                  </a:gs>
                  <a:gs pos="100000">
                    <a:schemeClr val="tx1"/>
                  </a:gs>
                </a:gsLst>
                <a:lin ang="5400000" scaled="1"/>
              </a:gradFill>
            </a:endParaRPr>
          </a:p>
        </p:txBody>
      </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Internet of Things</a:t>
            </a:r>
            <a:endParaRPr lang="en-NZ" dirty="0"/>
          </a:p>
        </p:txBody>
      </p:sp>
    </p:spTree>
    <p:extLst>
      <p:ext uri="{BB962C8B-B14F-4D97-AF65-F5344CB8AC3E}">
        <p14:creationId xmlns:p14="http://schemas.microsoft.com/office/powerpoint/2010/main" val="15445128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12348"/>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14479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a:solidFill>
                  <a:srgbClr val="4668C5"/>
                </a:solidFill>
              </a:rPr>
              <a:t>IoT</a:t>
            </a:r>
            <a:r>
              <a:rPr lang="en-NZ" dirty="0">
                <a:solidFill>
                  <a:srgbClr val="4668C5"/>
                </a:solidFill>
              </a:rPr>
              <a:t> in 2010</a:t>
            </a:r>
          </a:p>
        </p:txBody>
      </p:sp>
      <p:pic>
        <p:nvPicPr>
          <p:cNvPr id="3" name="Picture 2"/>
          <p:cNvPicPr>
            <a:picLocks noChangeAspect="1"/>
          </p:cNvPicPr>
          <p:nvPr/>
        </p:nvPicPr>
        <p:blipFill>
          <a:blip r:embed="rId2"/>
          <a:stretch>
            <a:fillRect/>
          </a:stretch>
        </p:blipFill>
        <p:spPr>
          <a:xfrm>
            <a:off x="457597" y="1933502"/>
            <a:ext cx="11521440" cy="3247527"/>
          </a:xfrm>
          <a:prstGeom prst="rect">
            <a:avLst/>
          </a:prstGeom>
        </p:spPr>
      </p:pic>
    </p:spTree>
    <p:extLst>
      <p:ext uri="{BB962C8B-B14F-4D97-AF65-F5344CB8AC3E}">
        <p14:creationId xmlns:p14="http://schemas.microsoft.com/office/powerpoint/2010/main" val="270163811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a:solidFill>
                  <a:srgbClr val="4668C5"/>
                </a:solidFill>
              </a:rPr>
              <a:t>IoT</a:t>
            </a:r>
            <a:r>
              <a:rPr lang="en-NZ" dirty="0">
                <a:solidFill>
                  <a:srgbClr val="4668C5"/>
                </a:solidFill>
              </a:rPr>
              <a:t> in 2015</a:t>
            </a:r>
          </a:p>
        </p:txBody>
      </p:sp>
      <p:pic>
        <p:nvPicPr>
          <p:cNvPr id="183" name="Picture 182"/>
          <p:cNvPicPr>
            <a:picLocks noChangeAspect="1"/>
          </p:cNvPicPr>
          <p:nvPr/>
        </p:nvPicPr>
        <p:blipFill>
          <a:blip r:embed="rId2"/>
          <a:stretch>
            <a:fillRect/>
          </a:stretch>
        </p:blipFill>
        <p:spPr>
          <a:xfrm>
            <a:off x="457597" y="1052297"/>
            <a:ext cx="11430000" cy="5757333"/>
          </a:xfrm>
          <a:prstGeom prst="rect">
            <a:avLst/>
          </a:prstGeom>
        </p:spPr>
      </p:pic>
    </p:spTree>
    <p:extLst>
      <p:ext uri="{BB962C8B-B14F-4D97-AF65-F5344CB8AC3E}">
        <p14:creationId xmlns:p14="http://schemas.microsoft.com/office/powerpoint/2010/main" val="42063287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4668C5"/>
                </a:solidFill>
              </a:rPr>
              <a:t>Disruptive Forces</a:t>
            </a:r>
          </a:p>
        </p:txBody>
      </p:sp>
      <p:pic>
        <p:nvPicPr>
          <p:cNvPr id="78" name="Picture 7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06" y="2626053"/>
            <a:ext cx="3286607" cy="2282987"/>
          </a:xfrm>
          <a:prstGeom prst="rect">
            <a:avLst/>
          </a:prstGeom>
        </p:spPr>
      </p:pic>
      <p:sp>
        <p:nvSpPr>
          <p:cNvPr id="79" name="TextBox 78"/>
          <p:cNvSpPr txBox="1"/>
          <p:nvPr/>
        </p:nvSpPr>
        <p:spPr>
          <a:xfrm>
            <a:off x="25549" y="4954993"/>
            <a:ext cx="266201" cy="160091"/>
          </a:xfrm>
          <a:prstGeom prst="rect">
            <a:avLst/>
          </a:prstGeom>
          <a:noFill/>
          <a:ln>
            <a:noFill/>
            <a:headEnd type="none" w="med" len="med"/>
            <a:tailEnd type="none" w="med" len="med"/>
          </a:ln>
        </p:spPr>
        <p:txBody>
          <a:bodyPr wrap="squar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1970</a:t>
            </a:r>
          </a:p>
        </p:txBody>
      </p:sp>
      <p:sp>
        <p:nvSpPr>
          <p:cNvPr id="80" name="TextBox 79"/>
          <p:cNvSpPr txBox="1"/>
          <p:nvPr/>
        </p:nvSpPr>
        <p:spPr>
          <a:xfrm>
            <a:off x="817639" y="4954993"/>
            <a:ext cx="266201" cy="160091"/>
          </a:xfrm>
          <a:prstGeom prst="rect">
            <a:avLst/>
          </a:prstGeom>
          <a:noFill/>
          <a:ln>
            <a:noFill/>
            <a:headEnd type="none" w="med" len="med"/>
            <a:tailEnd type="none" w="med" len="med"/>
          </a:ln>
        </p:spPr>
        <p:txBody>
          <a:bodyPr wrap="squar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1980</a:t>
            </a:r>
          </a:p>
        </p:txBody>
      </p:sp>
      <p:sp>
        <p:nvSpPr>
          <p:cNvPr id="81" name="TextBox 80"/>
          <p:cNvSpPr txBox="1"/>
          <p:nvPr/>
        </p:nvSpPr>
        <p:spPr>
          <a:xfrm>
            <a:off x="1609730" y="4954993"/>
            <a:ext cx="266201" cy="160091"/>
          </a:xfrm>
          <a:prstGeom prst="rect">
            <a:avLst/>
          </a:prstGeom>
          <a:noFill/>
          <a:ln>
            <a:noFill/>
            <a:headEnd type="none" w="med" len="med"/>
            <a:tailEnd type="none" w="med" len="med"/>
          </a:ln>
        </p:spPr>
        <p:txBody>
          <a:bodyPr wrap="squar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1990</a:t>
            </a:r>
          </a:p>
        </p:txBody>
      </p:sp>
      <p:sp>
        <p:nvSpPr>
          <p:cNvPr id="82" name="TextBox 81"/>
          <p:cNvSpPr txBox="1"/>
          <p:nvPr/>
        </p:nvSpPr>
        <p:spPr>
          <a:xfrm>
            <a:off x="2401820" y="4954993"/>
            <a:ext cx="266201" cy="160091"/>
          </a:xfrm>
          <a:prstGeom prst="rect">
            <a:avLst/>
          </a:prstGeom>
          <a:noFill/>
          <a:ln>
            <a:noFill/>
            <a:headEnd type="none" w="med" len="med"/>
            <a:tailEnd type="none" w="med" len="med"/>
          </a:ln>
        </p:spPr>
        <p:txBody>
          <a:bodyPr wrap="squar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2000</a:t>
            </a:r>
          </a:p>
        </p:txBody>
      </p:sp>
      <p:sp>
        <p:nvSpPr>
          <p:cNvPr id="83" name="TextBox 82"/>
          <p:cNvSpPr txBox="1"/>
          <p:nvPr/>
        </p:nvSpPr>
        <p:spPr>
          <a:xfrm>
            <a:off x="3193911" y="4954993"/>
            <a:ext cx="266201" cy="160091"/>
          </a:xfrm>
          <a:prstGeom prst="rect">
            <a:avLst/>
          </a:prstGeom>
          <a:noFill/>
          <a:ln>
            <a:noFill/>
            <a:headEnd type="none" w="med" len="med"/>
            <a:tailEnd type="none" w="med" len="med"/>
          </a:ln>
        </p:spPr>
        <p:txBody>
          <a:bodyPr wrap="squar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2010</a:t>
            </a:r>
          </a:p>
        </p:txBody>
      </p:sp>
      <p:sp>
        <p:nvSpPr>
          <p:cNvPr id="84" name="TextBox 83"/>
          <p:cNvSpPr txBox="1"/>
          <p:nvPr/>
        </p:nvSpPr>
        <p:spPr>
          <a:xfrm>
            <a:off x="3455104" y="2760660"/>
            <a:ext cx="808171"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10,000,000,000</a:t>
            </a:r>
          </a:p>
        </p:txBody>
      </p:sp>
      <p:sp>
        <p:nvSpPr>
          <p:cNvPr id="85" name="TextBox 84"/>
          <p:cNvSpPr txBox="1"/>
          <p:nvPr/>
        </p:nvSpPr>
        <p:spPr>
          <a:xfrm>
            <a:off x="3455104" y="3017404"/>
            <a:ext cx="741336"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1,000,000,000</a:t>
            </a:r>
          </a:p>
        </p:txBody>
      </p:sp>
      <p:sp>
        <p:nvSpPr>
          <p:cNvPr id="86" name="TextBox 85"/>
          <p:cNvSpPr txBox="1"/>
          <p:nvPr/>
        </p:nvSpPr>
        <p:spPr>
          <a:xfrm>
            <a:off x="3455104" y="3297569"/>
            <a:ext cx="650173"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100,000,000</a:t>
            </a:r>
          </a:p>
        </p:txBody>
      </p:sp>
      <p:sp>
        <p:nvSpPr>
          <p:cNvPr id="87" name="TextBox 86"/>
          <p:cNvSpPr txBox="1"/>
          <p:nvPr/>
        </p:nvSpPr>
        <p:spPr>
          <a:xfrm>
            <a:off x="3455857" y="3579763"/>
            <a:ext cx="583337"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10,000,000</a:t>
            </a:r>
          </a:p>
        </p:txBody>
      </p:sp>
      <p:sp>
        <p:nvSpPr>
          <p:cNvPr id="88" name="TextBox 87"/>
          <p:cNvSpPr txBox="1"/>
          <p:nvPr/>
        </p:nvSpPr>
        <p:spPr>
          <a:xfrm>
            <a:off x="3455104" y="3860549"/>
            <a:ext cx="516503"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1,000,000</a:t>
            </a:r>
          </a:p>
        </p:txBody>
      </p:sp>
      <p:sp>
        <p:nvSpPr>
          <p:cNvPr id="89" name="TextBox 88"/>
          <p:cNvSpPr txBox="1"/>
          <p:nvPr/>
        </p:nvSpPr>
        <p:spPr>
          <a:xfrm>
            <a:off x="3454432" y="4139808"/>
            <a:ext cx="42533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100,000</a:t>
            </a:r>
          </a:p>
        </p:txBody>
      </p:sp>
      <p:sp>
        <p:nvSpPr>
          <p:cNvPr id="90" name="TextBox 89"/>
          <p:cNvSpPr txBox="1"/>
          <p:nvPr/>
        </p:nvSpPr>
        <p:spPr>
          <a:xfrm>
            <a:off x="3454432" y="4416440"/>
            <a:ext cx="358504"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10,000</a:t>
            </a:r>
          </a:p>
        </p:txBody>
      </p:sp>
      <p:sp>
        <p:nvSpPr>
          <p:cNvPr id="91" name="TextBox 90"/>
          <p:cNvSpPr txBox="1"/>
          <p:nvPr/>
        </p:nvSpPr>
        <p:spPr>
          <a:xfrm>
            <a:off x="3461999" y="4669700"/>
            <a:ext cx="29166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1,000</a:t>
            </a:r>
          </a:p>
        </p:txBody>
      </p:sp>
      <p:pic>
        <p:nvPicPr>
          <p:cNvPr id="92" name="Picture 9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11" y="3070480"/>
            <a:ext cx="3235759" cy="1793281"/>
          </a:xfrm>
          <a:prstGeom prst="rect">
            <a:avLst/>
          </a:prstGeom>
        </p:spPr>
      </p:pic>
      <p:sp>
        <p:nvSpPr>
          <p:cNvPr id="93" name="TextBox 92"/>
          <p:cNvSpPr txBox="1"/>
          <p:nvPr/>
        </p:nvSpPr>
        <p:spPr>
          <a:xfrm>
            <a:off x="3482080" y="2487733"/>
            <a:ext cx="627284" cy="160091"/>
          </a:xfrm>
          <a:prstGeom prst="rect">
            <a:avLst/>
          </a:prstGeom>
          <a:noFill/>
          <a:ln>
            <a:noFill/>
            <a:headEnd type="none" w="med" len="med"/>
            <a:tailEnd type="none" w="med" len="med"/>
          </a:ln>
        </p:spPr>
        <p:txBody>
          <a:bodyPr wrap="none" lIns="0" tIns="0" rIns="0" bIns="0" rtlCol="0">
            <a:spAutoFit/>
          </a:bodyPr>
          <a:lstStyle/>
          <a:p>
            <a:pPr defTabSz="932384"/>
            <a:r>
              <a:rPr lang="en-US" sz="1020" b="1" spc="-39" dirty="0">
                <a:solidFill>
                  <a:srgbClr val="404040">
                    <a:lumMod val="50000"/>
                  </a:srgbClr>
                </a:solidFill>
                <a:ea typeface="Segoe UI" pitchFamily="34" charset="0"/>
                <a:cs typeface="Segoe UI" pitchFamily="34" charset="0"/>
              </a:rPr>
              <a:t>Transistors</a:t>
            </a:r>
          </a:p>
        </p:txBody>
      </p:sp>
      <p:sp>
        <p:nvSpPr>
          <p:cNvPr id="94" name="TextBox 93"/>
          <p:cNvSpPr txBox="1"/>
          <p:nvPr/>
        </p:nvSpPr>
        <p:spPr>
          <a:xfrm>
            <a:off x="950739" y="1821224"/>
            <a:ext cx="2024936" cy="376684"/>
          </a:xfrm>
          <a:prstGeom prst="rect">
            <a:avLst/>
          </a:prstGeom>
          <a:noFill/>
          <a:ln>
            <a:noFill/>
            <a:headEnd type="none" w="med" len="med"/>
            <a:tailEnd type="none" w="med" len="med"/>
          </a:ln>
        </p:spPr>
        <p:txBody>
          <a:bodyPr wrap="square" lIns="0" tIns="0" rIns="0" bIns="0" rtlCol="0">
            <a:spAutoFit/>
          </a:bodyPr>
          <a:lstStyle/>
          <a:p>
            <a:pPr defTabSz="932384"/>
            <a:r>
              <a:rPr lang="en-US" sz="2400" b="1" spc="-39" dirty="0">
                <a:solidFill>
                  <a:srgbClr val="404040">
                    <a:lumMod val="50000"/>
                  </a:srgbClr>
                </a:solidFill>
                <a:latin typeface="Segoe Light" panose="020B0302040504020203" pitchFamily="34" charset="0"/>
                <a:ea typeface="Segoe UI" pitchFamily="34" charset="0"/>
                <a:cs typeface="Segoe UI" pitchFamily="34" charset="0"/>
              </a:rPr>
              <a:t>Moore’s Law</a:t>
            </a:r>
          </a:p>
        </p:txBody>
      </p:sp>
      <p:sp>
        <p:nvSpPr>
          <p:cNvPr id="95" name="TextBox 94"/>
          <p:cNvSpPr txBox="1"/>
          <p:nvPr/>
        </p:nvSpPr>
        <p:spPr>
          <a:xfrm>
            <a:off x="5663811" y="1821216"/>
            <a:ext cx="1783318" cy="376684"/>
          </a:xfrm>
          <a:prstGeom prst="rect">
            <a:avLst/>
          </a:prstGeom>
          <a:noFill/>
          <a:ln>
            <a:noFill/>
            <a:headEnd type="none" w="med" len="med"/>
            <a:tailEnd type="none" w="med" len="med"/>
          </a:ln>
        </p:spPr>
        <p:txBody>
          <a:bodyPr wrap="square" lIns="0" tIns="0" rIns="0" bIns="0" rtlCol="0">
            <a:spAutoFit/>
          </a:bodyPr>
          <a:lstStyle/>
          <a:p>
            <a:pPr defTabSz="932384"/>
            <a:r>
              <a:rPr lang="en-US" sz="2400" b="1" spc="-39" dirty="0">
                <a:solidFill>
                  <a:srgbClr val="404040">
                    <a:lumMod val="50000"/>
                  </a:srgbClr>
                </a:solidFill>
                <a:latin typeface="Segoe Light" panose="020B0302040504020203" pitchFamily="34" charset="0"/>
                <a:ea typeface="Segoe UI" pitchFamily="34" charset="0"/>
                <a:cs typeface="Segoe UI" pitchFamily="34" charset="0"/>
              </a:rPr>
              <a:t>Metcalf‘s Law</a:t>
            </a:r>
          </a:p>
        </p:txBody>
      </p:sp>
      <p:pic>
        <p:nvPicPr>
          <p:cNvPr id="96" name="Picture 95"/>
          <p:cNvPicPr>
            <a:picLocks noChangeAspect="1"/>
          </p:cNvPicPr>
          <p:nvPr/>
        </p:nvPicPr>
        <p:blipFill>
          <a:blip r:embed="rId4"/>
          <a:stretch>
            <a:fillRect/>
          </a:stretch>
        </p:blipFill>
        <p:spPr>
          <a:xfrm>
            <a:off x="4727784" y="2824833"/>
            <a:ext cx="3984953" cy="1973904"/>
          </a:xfrm>
          <a:prstGeom prst="rect">
            <a:avLst/>
          </a:prstGeom>
        </p:spPr>
      </p:pic>
      <p:pic>
        <p:nvPicPr>
          <p:cNvPr id="97" name="Picture 96"/>
          <p:cNvPicPr>
            <a:picLocks noChangeAspect="1"/>
          </p:cNvPicPr>
          <p:nvPr/>
        </p:nvPicPr>
        <p:blipFill>
          <a:blip r:embed="rId5"/>
          <a:stretch>
            <a:fillRect/>
          </a:stretch>
        </p:blipFill>
        <p:spPr>
          <a:xfrm>
            <a:off x="4583598" y="2722503"/>
            <a:ext cx="4231348" cy="2232491"/>
          </a:xfrm>
          <a:prstGeom prst="rect">
            <a:avLst/>
          </a:prstGeom>
        </p:spPr>
      </p:pic>
      <p:sp>
        <p:nvSpPr>
          <p:cNvPr id="98" name="TextBox 97"/>
          <p:cNvSpPr txBox="1"/>
          <p:nvPr/>
        </p:nvSpPr>
        <p:spPr>
          <a:xfrm>
            <a:off x="9647019" y="1821209"/>
            <a:ext cx="1869408" cy="376684"/>
          </a:xfrm>
          <a:prstGeom prst="rect">
            <a:avLst/>
          </a:prstGeom>
          <a:noFill/>
          <a:ln>
            <a:noFill/>
            <a:headEnd type="none" w="med" len="med"/>
            <a:tailEnd type="none" w="med" len="med"/>
          </a:ln>
        </p:spPr>
        <p:txBody>
          <a:bodyPr wrap="square" lIns="0" tIns="0" rIns="0" bIns="0" rtlCol="0">
            <a:spAutoFit/>
          </a:bodyPr>
          <a:lstStyle/>
          <a:p>
            <a:pPr defTabSz="932384"/>
            <a:r>
              <a:rPr lang="en-US" sz="2400" b="1" spc="-39" dirty="0" err="1">
                <a:solidFill>
                  <a:srgbClr val="404040">
                    <a:lumMod val="50000"/>
                  </a:srgbClr>
                </a:solidFill>
                <a:latin typeface="Segoe Light" panose="020B0302040504020203" pitchFamily="34" charset="0"/>
                <a:ea typeface="Segoe UI" pitchFamily="34" charset="0"/>
                <a:cs typeface="Segoe UI" pitchFamily="34" charset="0"/>
              </a:rPr>
              <a:t>Koomey’s</a:t>
            </a:r>
            <a:r>
              <a:rPr lang="en-US" sz="2400" b="1" spc="-39" dirty="0">
                <a:solidFill>
                  <a:srgbClr val="404040">
                    <a:lumMod val="50000"/>
                  </a:srgbClr>
                </a:solidFill>
                <a:latin typeface="Segoe Light" panose="020B0302040504020203" pitchFamily="34" charset="0"/>
                <a:ea typeface="Segoe UI" pitchFamily="34" charset="0"/>
                <a:cs typeface="Segoe UI" pitchFamily="34" charset="0"/>
              </a:rPr>
              <a:t> Law</a:t>
            </a:r>
          </a:p>
        </p:txBody>
      </p:sp>
      <p:pic>
        <p:nvPicPr>
          <p:cNvPr id="99" name="Picture 98"/>
          <p:cNvPicPr>
            <a:picLocks noChangeAspect="1"/>
          </p:cNvPicPr>
          <p:nvPr/>
        </p:nvPicPr>
        <p:blipFill>
          <a:blip r:embed="rId6"/>
          <a:stretch>
            <a:fillRect/>
          </a:stretch>
        </p:blipFill>
        <p:spPr>
          <a:xfrm>
            <a:off x="9647019" y="2635819"/>
            <a:ext cx="1855492" cy="2273221"/>
          </a:xfrm>
          <a:prstGeom prst="rect">
            <a:avLst/>
          </a:prstGeom>
        </p:spPr>
      </p:pic>
      <p:sp>
        <p:nvSpPr>
          <p:cNvPr id="100" name="TextBox 99"/>
          <p:cNvSpPr txBox="1"/>
          <p:nvPr/>
        </p:nvSpPr>
        <p:spPr>
          <a:xfrm>
            <a:off x="11593040" y="2837551"/>
            <a:ext cx="37321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1.E+14</a:t>
            </a:r>
          </a:p>
        </p:txBody>
      </p:sp>
      <p:sp>
        <p:nvSpPr>
          <p:cNvPr id="101" name="TextBox 100"/>
          <p:cNvSpPr txBox="1"/>
          <p:nvPr/>
        </p:nvSpPr>
        <p:spPr>
          <a:xfrm>
            <a:off x="11593040" y="3094294"/>
            <a:ext cx="37321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1.E+12</a:t>
            </a:r>
          </a:p>
        </p:txBody>
      </p:sp>
      <p:sp>
        <p:nvSpPr>
          <p:cNvPr id="102" name="TextBox 101"/>
          <p:cNvSpPr txBox="1"/>
          <p:nvPr/>
        </p:nvSpPr>
        <p:spPr>
          <a:xfrm>
            <a:off x="11593040" y="3374460"/>
            <a:ext cx="37321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1.E+10</a:t>
            </a:r>
          </a:p>
        </p:txBody>
      </p:sp>
      <p:sp>
        <p:nvSpPr>
          <p:cNvPr id="103" name="TextBox 102"/>
          <p:cNvSpPr txBox="1"/>
          <p:nvPr/>
        </p:nvSpPr>
        <p:spPr>
          <a:xfrm>
            <a:off x="11593793" y="3656654"/>
            <a:ext cx="37321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1.E+08</a:t>
            </a:r>
          </a:p>
        </p:txBody>
      </p:sp>
      <p:sp>
        <p:nvSpPr>
          <p:cNvPr id="104" name="TextBox 103"/>
          <p:cNvSpPr txBox="1"/>
          <p:nvPr/>
        </p:nvSpPr>
        <p:spPr>
          <a:xfrm>
            <a:off x="11593040" y="3937440"/>
            <a:ext cx="37321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1.E+06</a:t>
            </a:r>
          </a:p>
        </p:txBody>
      </p:sp>
      <p:sp>
        <p:nvSpPr>
          <p:cNvPr id="105" name="TextBox 104"/>
          <p:cNvSpPr txBox="1"/>
          <p:nvPr/>
        </p:nvSpPr>
        <p:spPr>
          <a:xfrm>
            <a:off x="11592368" y="4216698"/>
            <a:ext cx="37321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1.E+04</a:t>
            </a:r>
          </a:p>
        </p:txBody>
      </p:sp>
      <p:sp>
        <p:nvSpPr>
          <p:cNvPr id="106" name="TextBox 105"/>
          <p:cNvSpPr txBox="1"/>
          <p:nvPr/>
        </p:nvSpPr>
        <p:spPr>
          <a:xfrm>
            <a:off x="11592368" y="4493331"/>
            <a:ext cx="37321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1.E+02</a:t>
            </a:r>
          </a:p>
        </p:txBody>
      </p:sp>
      <p:sp>
        <p:nvSpPr>
          <p:cNvPr id="107" name="TextBox 106"/>
          <p:cNvSpPr txBox="1"/>
          <p:nvPr/>
        </p:nvSpPr>
        <p:spPr>
          <a:xfrm>
            <a:off x="11599935" y="4746590"/>
            <a:ext cx="373219" cy="160091"/>
          </a:xfrm>
          <a:prstGeom prst="rect">
            <a:avLst/>
          </a:prstGeom>
          <a:noFill/>
          <a:ln>
            <a:noFill/>
            <a:headEnd type="none" w="med" len="med"/>
            <a:tailEnd type="none" w="med" len="med"/>
          </a:ln>
        </p:spPr>
        <p:txBody>
          <a:bodyPr wrap="non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1.E+00</a:t>
            </a:r>
          </a:p>
        </p:txBody>
      </p:sp>
      <p:sp>
        <p:nvSpPr>
          <p:cNvPr id="108" name="TextBox 107"/>
          <p:cNvSpPr txBox="1"/>
          <p:nvPr/>
        </p:nvSpPr>
        <p:spPr>
          <a:xfrm>
            <a:off x="11567270" y="2414569"/>
            <a:ext cx="857415" cy="320182"/>
          </a:xfrm>
          <a:prstGeom prst="rect">
            <a:avLst/>
          </a:prstGeom>
          <a:noFill/>
          <a:ln>
            <a:noFill/>
            <a:headEnd type="none" w="med" len="med"/>
            <a:tailEnd type="none" w="med" len="med"/>
          </a:ln>
        </p:spPr>
        <p:txBody>
          <a:bodyPr wrap="none" lIns="0" tIns="0" rIns="0" bIns="0" rtlCol="0">
            <a:spAutoFit/>
          </a:bodyPr>
          <a:lstStyle/>
          <a:p>
            <a:pPr defTabSz="932384"/>
            <a:r>
              <a:rPr lang="en-US" sz="1020" b="1" spc="-39" dirty="0">
                <a:solidFill>
                  <a:srgbClr val="404040">
                    <a:lumMod val="50000"/>
                  </a:srgbClr>
                </a:solidFill>
                <a:ea typeface="Segoe UI" pitchFamily="34" charset="0"/>
                <a:cs typeface="Segoe UI" pitchFamily="34" charset="0"/>
              </a:rPr>
              <a:t>Computations </a:t>
            </a:r>
          </a:p>
          <a:p>
            <a:pPr defTabSz="932384"/>
            <a:r>
              <a:rPr lang="en-US" sz="1020" b="1" spc="-39" dirty="0">
                <a:solidFill>
                  <a:srgbClr val="404040">
                    <a:lumMod val="50000"/>
                  </a:srgbClr>
                </a:solidFill>
                <a:ea typeface="Segoe UI" pitchFamily="34" charset="0"/>
                <a:cs typeface="Segoe UI" pitchFamily="34" charset="0"/>
              </a:rPr>
              <a:t>per KWh</a:t>
            </a:r>
          </a:p>
        </p:txBody>
      </p:sp>
      <p:sp>
        <p:nvSpPr>
          <p:cNvPr id="109" name="TextBox 108"/>
          <p:cNvSpPr txBox="1"/>
          <p:nvPr/>
        </p:nvSpPr>
        <p:spPr>
          <a:xfrm>
            <a:off x="9647019" y="4954993"/>
            <a:ext cx="266201" cy="160091"/>
          </a:xfrm>
          <a:prstGeom prst="rect">
            <a:avLst/>
          </a:prstGeom>
          <a:noFill/>
          <a:ln>
            <a:noFill/>
            <a:headEnd type="none" w="med" len="med"/>
            <a:tailEnd type="none" w="med" len="med"/>
          </a:ln>
        </p:spPr>
        <p:txBody>
          <a:bodyPr wrap="squar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1940</a:t>
            </a:r>
          </a:p>
        </p:txBody>
      </p:sp>
      <p:sp>
        <p:nvSpPr>
          <p:cNvPr id="110" name="TextBox 109"/>
          <p:cNvSpPr txBox="1"/>
          <p:nvPr/>
        </p:nvSpPr>
        <p:spPr>
          <a:xfrm>
            <a:off x="11217793" y="4957441"/>
            <a:ext cx="266201" cy="160091"/>
          </a:xfrm>
          <a:prstGeom prst="rect">
            <a:avLst/>
          </a:prstGeom>
          <a:noFill/>
          <a:ln>
            <a:noFill/>
            <a:headEnd type="none" w="med" len="med"/>
            <a:tailEnd type="none" w="med" len="med"/>
          </a:ln>
        </p:spPr>
        <p:txBody>
          <a:bodyPr wrap="squar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2010</a:t>
            </a:r>
          </a:p>
        </p:txBody>
      </p:sp>
      <p:sp>
        <p:nvSpPr>
          <p:cNvPr id="111" name="TextBox 110"/>
          <p:cNvSpPr txBox="1"/>
          <p:nvPr/>
        </p:nvSpPr>
        <p:spPr>
          <a:xfrm>
            <a:off x="10432406" y="4960550"/>
            <a:ext cx="266201" cy="160091"/>
          </a:xfrm>
          <a:prstGeom prst="rect">
            <a:avLst/>
          </a:prstGeom>
          <a:noFill/>
          <a:ln>
            <a:noFill/>
            <a:headEnd type="none" w="med" len="med"/>
            <a:tailEnd type="none" w="med" len="med"/>
          </a:ln>
        </p:spPr>
        <p:txBody>
          <a:bodyPr wrap="square" lIns="0" tIns="0" rIns="0" bIns="0" rtlCol="0">
            <a:spAutoFit/>
          </a:bodyPr>
          <a:lstStyle/>
          <a:p>
            <a:pPr defTabSz="932384"/>
            <a:r>
              <a:rPr lang="en-US" sz="1020" spc="-39" dirty="0">
                <a:solidFill>
                  <a:srgbClr val="404040">
                    <a:lumMod val="50000"/>
                  </a:srgbClr>
                </a:solidFill>
                <a:ea typeface="Segoe UI" pitchFamily="34" charset="0"/>
                <a:cs typeface="Segoe UI" pitchFamily="34" charset="0"/>
              </a:rPr>
              <a:t>1975</a:t>
            </a:r>
          </a:p>
        </p:txBody>
      </p:sp>
      <p:pic>
        <p:nvPicPr>
          <p:cNvPr id="112" name="Picture 1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7020" y="2743026"/>
            <a:ext cx="1804886" cy="2055711"/>
          </a:xfrm>
          <a:prstGeom prst="rect">
            <a:avLst/>
          </a:prstGeom>
        </p:spPr>
      </p:pic>
    </p:spTree>
    <p:extLst>
      <p:ext uri="{BB962C8B-B14F-4D97-AF65-F5344CB8AC3E}">
        <p14:creationId xmlns:p14="http://schemas.microsoft.com/office/powerpoint/2010/main" val="616920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1500"/>
                                        <p:tgtEl>
                                          <p:spTgt spid="92"/>
                                        </p:tgtEl>
                                      </p:cBhvr>
                                    </p:animEffect>
                                  </p:childTnLst>
                                </p:cTn>
                              </p:par>
                              <p:par>
                                <p:cTn id="8" presetID="14" presetClass="entr" presetSubtype="1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randombar(horizontal)">
                                      <p:cBhvr>
                                        <p:cTn id="10" dur="1500"/>
                                        <p:tgtEl>
                                          <p:spTgt spid="96"/>
                                        </p:tgtEl>
                                      </p:cBhvr>
                                    </p:animEffect>
                                  </p:childTnLst>
                                </p:cTn>
                              </p:par>
                              <p:par>
                                <p:cTn id="11" presetID="22" presetClass="entr" presetSubtype="4"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wipe(down)">
                                      <p:cBhvr>
                                        <p:cTn id="13" dur="1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668C5"/>
                </a:solidFill>
              </a:rPr>
              <a:t>What is the Internet of Things?</a:t>
            </a:r>
            <a:endParaRPr lang="en-NZ" dirty="0">
              <a:solidFill>
                <a:srgbClr val="4668C5"/>
              </a:solidFill>
            </a:endParaRPr>
          </a:p>
        </p:txBody>
      </p:sp>
      <p:grpSp>
        <p:nvGrpSpPr>
          <p:cNvPr id="64" name="Group 63"/>
          <p:cNvGrpSpPr/>
          <p:nvPr/>
        </p:nvGrpSpPr>
        <p:grpSpPr>
          <a:xfrm>
            <a:off x="3419989" y="2167979"/>
            <a:ext cx="2751180" cy="2797810"/>
            <a:chOff x="2560638" y="1668463"/>
            <a:chExt cx="2240280" cy="2286000"/>
          </a:xfrm>
        </p:grpSpPr>
        <p:sp>
          <p:nvSpPr>
            <p:cNvPr id="65" name="Rectangle 64"/>
            <p:cNvSpPr/>
            <p:nvPr/>
          </p:nvSpPr>
          <p:spPr>
            <a:xfrm>
              <a:off x="2560638" y="1668463"/>
              <a:ext cx="2240280" cy="2286000"/>
            </a:xfrm>
            <a:prstGeom prst="rect">
              <a:avLst/>
            </a:prstGeom>
            <a:solidFill>
              <a:srgbClr val="68217A"/>
            </a:solidFill>
            <a:ln w="9525" cap="flat" cmpd="sng" algn="ctr">
              <a:noFill/>
              <a:prstDash val="solid"/>
            </a:ln>
            <a:effectLst/>
          </p:spPr>
          <p:txBody>
            <a:bodyPr lIns="186521" tIns="93260" rtlCol="0" anchor="t"/>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3060" b="0" i="0" u="none" strike="noStrike" kern="0" cap="none" spc="0" normalizeH="0" baseline="0" noProof="0" dirty="0" smtClean="0">
                  <a:ln>
                    <a:noFill/>
                  </a:ln>
                  <a:solidFill>
                    <a:prstClr val="white"/>
                  </a:solidFill>
                  <a:effectLst/>
                  <a:uLnTx/>
                  <a:uFillTx/>
                  <a:latin typeface="Segoe UI Light"/>
                  <a:ea typeface="+mn-ea"/>
                  <a:cs typeface="+mn-cs"/>
                </a:rPr>
                <a:t>Connectivity</a:t>
              </a:r>
            </a:p>
          </p:txBody>
        </p:sp>
        <p:grpSp>
          <p:nvGrpSpPr>
            <p:cNvPr id="66" name="Group 65"/>
            <p:cNvGrpSpPr/>
            <p:nvPr/>
          </p:nvGrpSpPr>
          <p:grpSpPr>
            <a:xfrm>
              <a:off x="4113947" y="3265168"/>
              <a:ext cx="515937" cy="515937"/>
              <a:chOff x="13581063" y="-434975"/>
              <a:chExt cx="3236912" cy="3236913"/>
            </a:xfrm>
            <a:solidFill>
              <a:srgbClr val="F8F8F8"/>
            </a:solidFill>
          </p:grpSpPr>
          <p:sp>
            <p:nvSpPr>
              <p:cNvPr id="67" name="Oval 5"/>
              <p:cNvSpPr>
                <a:spLocks noChangeArrowheads="1"/>
              </p:cNvSpPr>
              <p:nvPr/>
            </p:nvSpPr>
            <p:spPr bwMode="auto">
              <a:xfrm>
                <a:off x="15986125" y="1970088"/>
                <a:ext cx="819150" cy="8207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68" name="Freeform 6"/>
              <p:cNvSpPr>
                <a:spLocks/>
              </p:cNvSpPr>
              <p:nvPr/>
            </p:nvSpPr>
            <p:spPr bwMode="auto">
              <a:xfrm>
                <a:off x="15086013" y="1071563"/>
                <a:ext cx="1731962" cy="1730375"/>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69" name="Freeform 7"/>
              <p:cNvSpPr>
                <a:spLocks/>
              </p:cNvSpPr>
              <p:nvPr/>
            </p:nvSpPr>
            <p:spPr bwMode="auto">
              <a:xfrm>
                <a:off x="14333538" y="319088"/>
                <a:ext cx="2484437" cy="2482850"/>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70" name="Freeform 8"/>
              <p:cNvSpPr>
                <a:spLocks/>
              </p:cNvSpPr>
              <p:nvPr/>
            </p:nvSpPr>
            <p:spPr bwMode="auto">
              <a:xfrm>
                <a:off x="13581063" y="-434975"/>
                <a:ext cx="3236912" cy="3236913"/>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grpSp>
      </p:grpSp>
      <p:sp>
        <p:nvSpPr>
          <p:cNvPr id="71" name="Rectangle 70"/>
          <p:cNvSpPr/>
          <p:nvPr/>
        </p:nvSpPr>
        <p:spPr>
          <a:xfrm>
            <a:off x="6212720" y="2167979"/>
            <a:ext cx="2751180" cy="2797810"/>
          </a:xfrm>
          <a:prstGeom prst="rect">
            <a:avLst/>
          </a:prstGeom>
          <a:solidFill>
            <a:srgbClr val="DC3C00"/>
          </a:solidFill>
          <a:ln w="9525" cap="flat" cmpd="sng" algn="ctr">
            <a:noFill/>
            <a:prstDash val="solid"/>
          </a:ln>
          <a:effectLst/>
        </p:spPr>
        <p:txBody>
          <a:bodyPr lIns="186521" tIns="93260" rtlCol="0" anchor="t"/>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3060" b="0" i="0" u="none" strike="noStrike" kern="0" cap="none" spc="0" normalizeH="0" baseline="0" noProof="0" dirty="0" smtClean="0">
                <a:ln>
                  <a:noFill/>
                </a:ln>
                <a:solidFill>
                  <a:prstClr val="white"/>
                </a:solidFill>
                <a:effectLst/>
                <a:uLnTx/>
                <a:uFillTx/>
                <a:latin typeface="Segoe UI Light"/>
                <a:ea typeface="+mn-ea"/>
                <a:cs typeface="+mn-cs"/>
              </a:rPr>
              <a:t>Data</a:t>
            </a:r>
          </a:p>
        </p:txBody>
      </p:sp>
      <p:grpSp>
        <p:nvGrpSpPr>
          <p:cNvPr id="72" name="Group 71"/>
          <p:cNvGrpSpPr/>
          <p:nvPr/>
        </p:nvGrpSpPr>
        <p:grpSpPr>
          <a:xfrm>
            <a:off x="8006144" y="4048673"/>
            <a:ext cx="754979" cy="704946"/>
            <a:chOff x="-5364163" y="-2738437"/>
            <a:chExt cx="4327525" cy="4054475"/>
          </a:xfrm>
          <a:solidFill>
            <a:srgbClr val="F8F8F8"/>
          </a:solidFill>
        </p:grpSpPr>
        <p:sp>
          <p:nvSpPr>
            <p:cNvPr id="73" name="Freeform 5"/>
            <p:cNvSpPr>
              <a:spLocks/>
            </p:cNvSpPr>
            <p:nvPr/>
          </p:nvSpPr>
          <p:spPr bwMode="auto">
            <a:xfrm>
              <a:off x="-3487738" y="236538"/>
              <a:ext cx="447675" cy="1063625"/>
            </a:xfrm>
            <a:custGeom>
              <a:avLst/>
              <a:gdLst>
                <a:gd name="T0" fmla="*/ 44 w 119"/>
                <a:gd name="T1" fmla="*/ 24 h 283"/>
                <a:gd name="T2" fmla="*/ 0 w 119"/>
                <a:gd name="T3" fmla="*/ 41 h 283"/>
                <a:gd name="T4" fmla="*/ 0 w 119"/>
                <a:gd name="T5" fmla="*/ 93 h 283"/>
                <a:gd name="T6" fmla="*/ 16 w 119"/>
                <a:gd name="T7" fmla="*/ 89 h 283"/>
                <a:gd name="T8" fmla="*/ 32 w 119"/>
                <a:gd name="T9" fmla="*/ 84 h 283"/>
                <a:gd name="T10" fmla="*/ 47 w 119"/>
                <a:gd name="T11" fmla="*/ 77 h 283"/>
                <a:gd name="T12" fmla="*/ 59 w 119"/>
                <a:gd name="T13" fmla="*/ 69 h 283"/>
                <a:gd name="T14" fmla="*/ 59 w 119"/>
                <a:gd name="T15" fmla="*/ 283 h 283"/>
                <a:gd name="T16" fmla="*/ 119 w 119"/>
                <a:gd name="T17" fmla="*/ 283 h 283"/>
                <a:gd name="T18" fmla="*/ 119 w 119"/>
                <a:gd name="T19" fmla="*/ 0 h 283"/>
                <a:gd name="T20" fmla="*/ 83 w 119"/>
                <a:gd name="T21" fmla="*/ 0 h 283"/>
                <a:gd name="T22" fmla="*/ 44 w 119"/>
                <a:gd name="T23" fmla="*/ 2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44" y="24"/>
                  </a:moveTo>
                  <a:cubicBezTo>
                    <a:pt x="31" y="31"/>
                    <a:pt x="16" y="37"/>
                    <a:pt x="0" y="41"/>
                  </a:cubicBezTo>
                  <a:cubicBezTo>
                    <a:pt x="0" y="93"/>
                    <a:pt x="0" y="93"/>
                    <a:pt x="0" y="93"/>
                  </a:cubicBezTo>
                  <a:cubicBezTo>
                    <a:pt x="5" y="92"/>
                    <a:pt x="11" y="91"/>
                    <a:pt x="16" y="89"/>
                  </a:cubicBezTo>
                  <a:cubicBezTo>
                    <a:pt x="22" y="88"/>
                    <a:pt x="27" y="86"/>
                    <a:pt x="32" y="84"/>
                  </a:cubicBezTo>
                  <a:cubicBezTo>
                    <a:pt x="37" y="82"/>
                    <a:pt x="42" y="79"/>
                    <a:pt x="47" y="77"/>
                  </a:cubicBezTo>
                  <a:cubicBezTo>
                    <a:pt x="51" y="74"/>
                    <a:pt x="55" y="71"/>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8"/>
                    <a:pt x="59" y="16"/>
                    <a:pt x="4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74" name="Freeform 6"/>
            <p:cNvSpPr>
              <a:spLocks noEditPoints="1"/>
            </p:cNvSpPr>
            <p:nvPr/>
          </p:nvSpPr>
          <p:spPr bwMode="auto">
            <a:xfrm>
              <a:off x="-5364163" y="-1246187"/>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8"/>
                    <a:pt x="62" y="146"/>
                  </a:cubicBezTo>
                  <a:cubicBezTo>
                    <a:pt x="62" y="80"/>
                    <a:pt x="75" y="47"/>
                    <a:pt x="101" y="47"/>
                  </a:cubicBezTo>
                  <a:cubicBezTo>
                    <a:pt x="126" y="47"/>
                    <a:pt x="138" y="79"/>
                    <a:pt x="138" y="143"/>
                  </a:cubicBezTo>
                  <a:cubicBezTo>
                    <a:pt x="138" y="207"/>
                    <a:pt x="126" y="240"/>
                    <a:pt x="10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75" name="Freeform 7"/>
            <p:cNvSpPr>
              <a:spLocks/>
            </p:cNvSpPr>
            <p:nvPr/>
          </p:nvSpPr>
          <p:spPr bwMode="auto">
            <a:xfrm>
              <a:off x="-4344988"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76" name="Freeform 8"/>
            <p:cNvSpPr>
              <a:spLocks noEditPoints="1"/>
            </p:cNvSpPr>
            <p:nvPr/>
          </p:nvSpPr>
          <p:spPr bwMode="auto">
            <a:xfrm>
              <a:off x="-4446588"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1 w 201"/>
                <a:gd name="T15" fmla="*/ 239 h 286"/>
                <a:gd name="T16" fmla="*/ 62 w 201"/>
                <a:gd name="T17" fmla="*/ 146 h 286"/>
                <a:gd name="T18" fmla="*/ 101 w 201"/>
                <a:gd name="T19" fmla="*/ 46 h 286"/>
                <a:gd name="T20" fmla="*/ 138 w 201"/>
                <a:gd name="T21" fmla="*/ 143 h 286"/>
                <a:gd name="T22" fmla="*/ 101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39"/>
                  </a:moveTo>
                  <a:cubicBezTo>
                    <a:pt x="75" y="239"/>
                    <a:pt x="62" y="208"/>
                    <a:pt x="62" y="146"/>
                  </a:cubicBezTo>
                  <a:cubicBezTo>
                    <a:pt x="62" y="80"/>
                    <a:pt x="75" y="46"/>
                    <a:pt x="101" y="46"/>
                  </a:cubicBezTo>
                  <a:cubicBezTo>
                    <a:pt x="126" y="46"/>
                    <a:pt x="138" y="79"/>
                    <a:pt x="138" y="143"/>
                  </a:cubicBezTo>
                  <a:cubicBezTo>
                    <a:pt x="138" y="207"/>
                    <a:pt x="126" y="239"/>
                    <a:pt x="101"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77" name="Freeform 9"/>
            <p:cNvSpPr>
              <a:spLocks/>
            </p:cNvSpPr>
            <p:nvPr/>
          </p:nvSpPr>
          <p:spPr bwMode="auto">
            <a:xfrm>
              <a:off x="-1687513"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2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2" y="0"/>
                    <a:pt x="82" y="0"/>
                    <a:pt x="82" y="0"/>
                  </a:cubicBezTo>
                  <a:cubicBezTo>
                    <a:pt x="71" y="9"/>
                    <a:pt x="58" y="17"/>
                    <a:pt x="44" y="24"/>
                  </a:cubicBezTo>
                  <a:cubicBezTo>
                    <a:pt x="30" y="31"/>
                    <a:pt x="16" y="37"/>
                    <a:pt x="0" y="42"/>
                  </a:cubicBezTo>
                  <a:cubicBezTo>
                    <a:pt x="0" y="93"/>
                    <a:pt x="0" y="93"/>
                    <a:pt x="0" y="93"/>
                  </a:cubicBezTo>
                  <a:cubicBezTo>
                    <a:pt x="5" y="93"/>
                    <a:pt x="11" y="92"/>
                    <a:pt x="16" y="90"/>
                  </a:cubicBezTo>
                  <a:cubicBezTo>
                    <a:pt x="22" y="89"/>
                    <a:pt x="27" y="87"/>
                    <a:pt x="3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78" name="Freeform 10"/>
            <p:cNvSpPr>
              <a:spLocks noEditPoints="1"/>
            </p:cNvSpPr>
            <p:nvPr/>
          </p:nvSpPr>
          <p:spPr bwMode="auto">
            <a:xfrm>
              <a:off x="-5364163" y="239713"/>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9"/>
                    <a:pt x="62" y="146"/>
                  </a:cubicBezTo>
                  <a:cubicBezTo>
                    <a:pt x="62" y="80"/>
                    <a:pt x="75" y="47"/>
                    <a:pt x="101" y="47"/>
                  </a:cubicBezTo>
                  <a:cubicBezTo>
                    <a:pt x="126" y="47"/>
                    <a:pt x="138" y="79"/>
                    <a:pt x="138" y="143"/>
                  </a:cubicBezTo>
                  <a:cubicBezTo>
                    <a:pt x="138" y="208"/>
                    <a:pt x="126" y="240"/>
                    <a:pt x="10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79" name="Freeform 11"/>
            <p:cNvSpPr>
              <a:spLocks/>
            </p:cNvSpPr>
            <p:nvPr/>
          </p:nvSpPr>
          <p:spPr bwMode="auto">
            <a:xfrm>
              <a:off x="-3487738"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3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9"/>
                    <a:pt x="59" y="17"/>
                    <a:pt x="44" y="24"/>
                  </a:cubicBezTo>
                  <a:cubicBezTo>
                    <a:pt x="31" y="31"/>
                    <a:pt x="16" y="37"/>
                    <a:pt x="0" y="42"/>
                  </a:cubicBezTo>
                  <a:cubicBezTo>
                    <a:pt x="0" y="93"/>
                    <a:pt x="0" y="93"/>
                    <a:pt x="0" y="93"/>
                  </a:cubicBezTo>
                  <a:cubicBezTo>
                    <a:pt x="5" y="93"/>
                    <a:pt x="11" y="92"/>
                    <a:pt x="16" y="90"/>
                  </a:cubicBezTo>
                  <a:cubicBezTo>
                    <a:pt x="22" y="89"/>
                    <a:pt x="27" y="87"/>
                    <a:pt x="3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80" name="Freeform 12"/>
            <p:cNvSpPr>
              <a:spLocks noEditPoints="1"/>
            </p:cNvSpPr>
            <p:nvPr/>
          </p:nvSpPr>
          <p:spPr bwMode="auto">
            <a:xfrm>
              <a:off x="-1792288" y="-1246187"/>
              <a:ext cx="755650" cy="1076325"/>
            </a:xfrm>
            <a:custGeom>
              <a:avLst/>
              <a:gdLst>
                <a:gd name="T0" fmla="*/ 99 w 201"/>
                <a:gd name="T1" fmla="*/ 286 h 286"/>
                <a:gd name="T2" fmla="*/ 174 w 201"/>
                <a:gd name="T3" fmla="*/ 249 h 286"/>
                <a:gd name="T4" fmla="*/ 201 w 201"/>
                <a:gd name="T5" fmla="*/ 141 h 286"/>
                <a:gd name="T6" fmla="*/ 104 w 201"/>
                <a:gd name="T7" fmla="*/ 0 h 286"/>
                <a:gd name="T8" fmla="*/ 27 w 201"/>
                <a:gd name="T9" fmla="*/ 38 h 286"/>
                <a:gd name="T10" fmla="*/ 0 w 201"/>
                <a:gd name="T11" fmla="*/ 148 h 286"/>
                <a:gd name="T12" fmla="*/ 99 w 201"/>
                <a:gd name="T13" fmla="*/ 286 h 286"/>
                <a:gd name="T14" fmla="*/ 102 w 201"/>
                <a:gd name="T15" fmla="*/ 47 h 286"/>
                <a:gd name="T16" fmla="*/ 139 w 201"/>
                <a:gd name="T17" fmla="*/ 143 h 286"/>
                <a:gd name="T18" fmla="*/ 101 w 201"/>
                <a:gd name="T19" fmla="*/ 240 h 286"/>
                <a:gd name="T20" fmla="*/ 62 w 201"/>
                <a:gd name="T21" fmla="*/ 146 h 286"/>
                <a:gd name="T22" fmla="*/ 102 w 201"/>
                <a:gd name="T23" fmla="*/ 4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99" y="286"/>
                  </a:moveTo>
                  <a:cubicBezTo>
                    <a:pt x="132" y="286"/>
                    <a:pt x="157" y="274"/>
                    <a:pt x="174" y="249"/>
                  </a:cubicBezTo>
                  <a:cubicBezTo>
                    <a:pt x="192" y="224"/>
                    <a:pt x="201" y="188"/>
                    <a:pt x="201" y="141"/>
                  </a:cubicBezTo>
                  <a:cubicBezTo>
                    <a:pt x="201" y="47"/>
                    <a:pt x="169" y="0"/>
                    <a:pt x="104" y="0"/>
                  </a:cubicBezTo>
                  <a:cubicBezTo>
                    <a:pt x="70" y="0"/>
                    <a:pt x="45" y="13"/>
                    <a:pt x="27" y="38"/>
                  </a:cubicBezTo>
                  <a:cubicBezTo>
                    <a:pt x="9" y="63"/>
                    <a:pt x="0" y="100"/>
                    <a:pt x="0" y="148"/>
                  </a:cubicBezTo>
                  <a:cubicBezTo>
                    <a:pt x="0" y="240"/>
                    <a:pt x="33" y="286"/>
                    <a:pt x="99" y="286"/>
                  </a:cubicBezTo>
                  <a:close/>
                  <a:moveTo>
                    <a:pt x="102" y="47"/>
                  </a:moveTo>
                  <a:cubicBezTo>
                    <a:pt x="126" y="47"/>
                    <a:pt x="139" y="79"/>
                    <a:pt x="139" y="143"/>
                  </a:cubicBezTo>
                  <a:cubicBezTo>
                    <a:pt x="139" y="207"/>
                    <a:pt x="126" y="240"/>
                    <a:pt x="101" y="240"/>
                  </a:cubicBezTo>
                  <a:cubicBezTo>
                    <a:pt x="75" y="240"/>
                    <a:pt x="62" y="208"/>
                    <a:pt x="62" y="146"/>
                  </a:cubicBezTo>
                  <a:cubicBezTo>
                    <a:pt x="62" y="80"/>
                    <a:pt x="75" y="47"/>
                    <a:pt x="10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81" name="Freeform 13"/>
            <p:cNvSpPr>
              <a:spLocks/>
            </p:cNvSpPr>
            <p:nvPr/>
          </p:nvSpPr>
          <p:spPr bwMode="auto">
            <a:xfrm>
              <a:off x="-5262563" y="-2738437"/>
              <a:ext cx="450850" cy="1063625"/>
            </a:xfrm>
            <a:custGeom>
              <a:avLst/>
              <a:gdLst>
                <a:gd name="T0" fmla="*/ 33 w 120"/>
                <a:gd name="T1" fmla="*/ 85 h 283"/>
                <a:gd name="T2" fmla="*/ 47 w 120"/>
                <a:gd name="T3" fmla="*/ 77 h 283"/>
                <a:gd name="T4" fmla="*/ 59 w 120"/>
                <a:gd name="T5" fmla="*/ 69 h 283"/>
                <a:gd name="T6" fmla="*/ 59 w 120"/>
                <a:gd name="T7" fmla="*/ 283 h 283"/>
                <a:gd name="T8" fmla="*/ 120 w 120"/>
                <a:gd name="T9" fmla="*/ 283 h 283"/>
                <a:gd name="T10" fmla="*/ 120 w 120"/>
                <a:gd name="T11" fmla="*/ 0 h 283"/>
                <a:gd name="T12" fmla="*/ 83 w 120"/>
                <a:gd name="T13" fmla="*/ 0 h 283"/>
                <a:gd name="T14" fmla="*/ 45 w 120"/>
                <a:gd name="T15" fmla="*/ 24 h 283"/>
                <a:gd name="T16" fmla="*/ 0 w 120"/>
                <a:gd name="T17" fmla="*/ 42 h 283"/>
                <a:gd name="T18" fmla="*/ 0 w 120"/>
                <a:gd name="T19" fmla="*/ 93 h 283"/>
                <a:gd name="T20" fmla="*/ 17 w 120"/>
                <a:gd name="T21" fmla="*/ 90 h 283"/>
                <a:gd name="T22" fmla="*/ 33 w 120"/>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3">
                  <a:moveTo>
                    <a:pt x="33" y="85"/>
                  </a:moveTo>
                  <a:cubicBezTo>
                    <a:pt x="38" y="82"/>
                    <a:pt x="43" y="80"/>
                    <a:pt x="47" y="77"/>
                  </a:cubicBezTo>
                  <a:cubicBezTo>
                    <a:pt x="52" y="75"/>
                    <a:pt x="56" y="72"/>
                    <a:pt x="59" y="69"/>
                  </a:cubicBezTo>
                  <a:cubicBezTo>
                    <a:pt x="59" y="283"/>
                    <a:pt x="59" y="283"/>
                    <a:pt x="59" y="283"/>
                  </a:cubicBezTo>
                  <a:cubicBezTo>
                    <a:pt x="120" y="283"/>
                    <a:pt x="120" y="283"/>
                    <a:pt x="120" y="283"/>
                  </a:cubicBezTo>
                  <a:cubicBezTo>
                    <a:pt x="120" y="0"/>
                    <a:pt x="120" y="0"/>
                    <a:pt x="120" y="0"/>
                  </a:cubicBezTo>
                  <a:cubicBezTo>
                    <a:pt x="83" y="0"/>
                    <a:pt x="83" y="0"/>
                    <a:pt x="83" y="0"/>
                  </a:cubicBezTo>
                  <a:cubicBezTo>
                    <a:pt x="72" y="9"/>
                    <a:pt x="59" y="17"/>
                    <a:pt x="45" y="24"/>
                  </a:cubicBezTo>
                  <a:cubicBezTo>
                    <a:pt x="31" y="31"/>
                    <a:pt x="16" y="37"/>
                    <a:pt x="0" y="42"/>
                  </a:cubicBezTo>
                  <a:cubicBezTo>
                    <a:pt x="0" y="93"/>
                    <a:pt x="0" y="93"/>
                    <a:pt x="0" y="93"/>
                  </a:cubicBezTo>
                  <a:cubicBezTo>
                    <a:pt x="6" y="93"/>
                    <a:pt x="11" y="92"/>
                    <a:pt x="17" y="90"/>
                  </a:cubicBezTo>
                  <a:cubicBezTo>
                    <a:pt x="22" y="89"/>
                    <a:pt x="27" y="87"/>
                    <a:pt x="3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82" name="Freeform 14"/>
            <p:cNvSpPr>
              <a:spLocks noEditPoints="1"/>
            </p:cNvSpPr>
            <p:nvPr/>
          </p:nvSpPr>
          <p:spPr bwMode="auto">
            <a:xfrm>
              <a:off x="-44465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1 w 201"/>
                <a:gd name="T19" fmla="*/ 47 h 286"/>
                <a:gd name="T20" fmla="*/ 138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40"/>
                  </a:moveTo>
                  <a:cubicBezTo>
                    <a:pt x="75" y="240"/>
                    <a:pt x="62" y="209"/>
                    <a:pt x="62" y="146"/>
                  </a:cubicBezTo>
                  <a:cubicBezTo>
                    <a:pt x="62" y="80"/>
                    <a:pt x="75" y="47"/>
                    <a:pt x="101" y="47"/>
                  </a:cubicBezTo>
                  <a:cubicBezTo>
                    <a:pt x="126" y="47"/>
                    <a:pt x="138" y="79"/>
                    <a:pt x="138" y="143"/>
                  </a:cubicBezTo>
                  <a:cubicBezTo>
                    <a:pt x="138" y="208"/>
                    <a:pt x="126" y="240"/>
                    <a:pt x="101"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83" name="Freeform 15"/>
            <p:cNvSpPr>
              <a:spLocks/>
            </p:cNvSpPr>
            <p:nvPr/>
          </p:nvSpPr>
          <p:spPr bwMode="auto">
            <a:xfrm>
              <a:off x="-2608263"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84" name="Freeform 16"/>
            <p:cNvSpPr>
              <a:spLocks noEditPoints="1"/>
            </p:cNvSpPr>
            <p:nvPr/>
          </p:nvSpPr>
          <p:spPr bwMode="auto">
            <a:xfrm>
              <a:off x="-2709863"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0 w 201"/>
                <a:gd name="T15" fmla="*/ 240 h 286"/>
                <a:gd name="T16" fmla="*/ 62 w 201"/>
                <a:gd name="T17" fmla="*/ 146 h 286"/>
                <a:gd name="T18" fmla="*/ 101 w 201"/>
                <a:gd name="T19" fmla="*/ 47 h 286"/>
                <a:gd name="T20" fmla="*/ 138 w 201"/>
                <a:gd name="T21" fmla="*/ 143 h 286"/>
                <a:gd name="T22" fmla="*/ 100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40"/>
                  </a:moveTo>
                  <a:cubicBezTo>
                    <a:pt x="75" y="240"/>
                    <a:pt x="62" y="209"/>
                    <a:pt x="62" y="146"/>
                  </a:cubicBezTo>
                  <a:cubicBezTo>
                    <a:pt x="62" y="80"/>
                    <a:pt x="75" y="47"/>
                    <a:pt x="101" y="47"/>
                  </a:cubicBezTo>
                  <a:cubicBezTo>
                    <a:pt x="126" y="47"/>
                    <a:pt x="138" y="79"/>
                    <a:pt x="138" y="143"/>
                  </a:cubicBezTo>
                  <a:cubicBezTo>
                    <a:pt x="138" y="208"/>
                    <a:pt x="126" y="240"/>
                    <a:pt x="10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85" name="Freeform 17"/>
            <p:cNvSpPr>
              <a:spLocks noEditPoints="1"/>
            </p:cNvSpPr>
            <p:nvPr/>
          </p:nvSpPr>
          <p:spPr bwMode="auto">
            <a:xfrm>
              <a:off x="-2709863"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0 w 201"/>
                <a:gd name="T15" fmla="*/ 239 h 286"/>
                <a:gd name="T16" fmla="*/ 62 w 201"/>
                <a:gd name="T17" fmla="*/ 146 h 286"/>
                <a:gd name="T18" fmla="*/ 101 w 201"/>
                <a:gd name="T19" fmla="*/ 46 h 286"/>
                <a:gd name="T20" fmla="*/ 138 w 201"/>
                <a:gd name="T21" fmla="*/ 143 h 286"/>
                <a:gd name="T22" fmla="*/ 100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39"/>
                  </a:moveTo>
                  <a:cubicBezTo>
                    <a:pt x="75" y="239"/>
                    <a:pt x="62" y="208"/>
                    <a:pt x="62" y="146"/>
                  </a:cubicBezTo>
                  <a:cubicBezTo>
                    <a:pt x="62" y="80"/>
                    <a:pt x="75" y="46"/>
                    <a:pt x="101" y="46"/>
                  </a:cubicBezTo>
                  <a:cubicBezTo>
                    <a:pt x="126" y="46"/>
                    <a:pt x="138" y="79"/>
                    <a:pt x="138" y="143"/>
                  </a:cubicBezTo>
                  <a:cubicBezTo>
                    <a:pt x="138" y="207"/>
                    <a:pt x="126" y="239"/>
                    <a:pt x="100"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86" name="Freeform 18"/>
            <p:cNvSpPr>
              <a:spLocks noEditPoints="1"/>
            </p:cNvSpPr>
            <p:nvPr/>
          </p:nvSpPr>
          <p:spPr bwMode="auto">
            <a:xfrm>
              <a:off x="-3592513" y="-1246187"/>
              <a:ext cx="755650" cy="1076325"/>
            </a:xfrm>
            <a:custGeom>
              <a:avLst/>
              <a:gdLst>
                <a:gd name="T0" fmla="*/ 104 w 201"/>
                <a:gd name="T1" fmla="*/ 0 h 286"/>
                <a:gd name="T2" fmla="*/ 27 w 201"/>
                <a:gd name="T3" fmla="*/ 38 h 286"/>
                <a:gd name="T4" fmla="*/ 0 w 201"/>
                <a:gd name="T5" fmla="*/ 148 h 286"/>
                <a:gd name="T6" fmla="*/ 99 w 201"/>
                <a:gd name="T7" fmla="*/ 286 h 286"/>
                <a:gd name="T8" fmla="*/ 175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1" y="0"/>
                    <a:pt x="45" y="13"/>
                    <a:pt x="27" y="38"/>
                  </a:cubicBezTo>
                  <a:cubicBezTo>
                    <a:pt x="9" y="63"/>
                    <a:pt x="0" y="100"/>
                    <a:pt x="0" y="148"/>
                  </a:cubicBezTo>
                  <a:cubicBezTo>
                    <a:pt x="0" y="240"/>
                    <a:pt x="33" y="286"/>
                    <a:pt x="99" y="286"/>
                  </a:cubicBezTo>
                  <a:cubicBezTo>
                    <a:pt x="132" y="286"/>
                    <a:pt x="157" y="274"/>
                    <a:pt x="175" y="249"/>
                  </a:cubicBezTo>
                  <a:cubicBezTo>
                    <a:pt x="192" y="224"/>
                    <a:pt x="201" y="188"/>
                    <a:pt x="201" y="141"/>
                  </a:cubicBezTo>
                  <a:cubicBezTo>
                    <a:pt x="201" y="47"/>
                    <a:pt x="169" y="0"/>
                    <a:pt x="104" y="0"/>
                  </a:cubicBezTo>
                  <a:close/>
                  <a:moveTo>
                    <a:pt x="101" y="240"/>
                  </a:moveTo>
                  <a:cubicBezTo>
                    <a:pt x="75" y="240"/>
                    <a:pt x="62" y="208"/>
                    <a:pt x="62" y="146"/>
                  </a:cubicBezTo>
                  <a:cubicBezTo>
                    <a:pt x="62" y="80"/>
                    <a:pt x="75" y="47"/>
                    <a:pt x="102" y="47"/>
                  </a:cubicBezTo>
                  <a:cubicBezTo>
                    <a:pt x="126" y="47"/>
                    <a:pt x="139" y="79"/>
                    <a:pt x="139" y="143"/>
                  </a:cubicBezTo>
                  <a:cubicBezTo>
                    <a:pt x="139" y="207"/>
                    <a:pt x="126" y="240"/>
                    <a:pt x="101"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87" name="Freeform 19"/>
            <p:cNvSpPr>
              <a:spLocks noEditPoints="1"/>
            </p:cNvSpPr>
            <p:nvPr/>
          </p:nvSpPr>
          <p:spPr bwMode="auto">
            <a:xfrm>
              <a:off x="-17922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5" y="13"/>
                    <a:pt x="27" y="38"/>
                  </a:cubicBezTo>
                  <a:cubicBezTo>
                    <a:pt x="9" y="63"/>
                    <a:pt x="0" y="100"/>
                    <a:pt x="0" y="148"/>
                  </a:cubicBezTo>
                  <a:cubicBezTo>
                    <a:pt x="0" y="240"/>
                    <a:pt x="33" y="286"/>
                    <a:pt x="99" y="286"/>
                  </a:cubicBezTo>
                  <a:cubicBezTo>
                    <a:pt x="132" y="286"/>
                    <a:pt x="157" y="274"/>
                    <a:pt x="174" y="249"/>
                  </a:cubicBezTo>
                  <a:cubicBezTo>
                    <a:pt x="192" y="224"/>
                    <a:pt x="201" y="188"/>
                    <a:pt x="201" y="141"/>
                  </a:cubicBezTo>
                  <a:cubicBezTo>
                    <a:pt x="201" y="47"/>
                    <a:pt x="169" y="0"/>
                    <a:pt x="104" y="0"/>
                  </a:cubicBezTo>
                  <a:close/>
                  <a:moveTo>
                    <a:pt x="101" y="240"/>
                  </a:moveTo>
                  <a:cubicBezTo>
                    <a:pt x="75" y="240"/>
                    <a:pt x="62" y="209"/>
                    <a:pt x="62" y="146"/>
                  </a:cubicBezTo>
                  <a:cubicBezTo>
                    <a:pt x="62" y="80"/>
                    <a:pt x="75" y="47"/>
                    <a:pt x="102" y="47"/>
                  </a:cubicBezTo>
                  <a:cubicBezTo>
                    <a:pt x="126" y="47"/>
                    <a:pt x="139" y="79"/>
                    <a:pt x="139" y="143"/>
                  </a:cubicBezTo>
                  <a:cubicBezTo>
                    <a:pt x="139" y="208"/>
                    <a:pt x="126" y="240"/>
                    <a:pt x="101"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grpSp>
      <p:grpSp>
        <p:nvGrpSpPr>
          <p:cNvPr id="88" name="Group 87"/>
          <p:cNvGrpSpPr/>
          <p:nvPr/>
        </p:nvGrpSpPr>
        <p:grpSpPr>
          <a:xfrm>
            <a:off x="9011673" y="2167979"/>
            <a:ext cx="2751180" cy="2797810"/>
            <a:chOff x="7132638" y="1668463"/>
            <a:chExt cx="2240280" cy="2286000"/>
          </a:xfrm>
        </p:grpSpPr>
        <p:sp>
          <p:nvSpPr>
            <p:cNvPr id="89" name="Rectangle 88"/>
            <p:cNvSpPr/>
            <p:nvPr/>
          </p:nvSpPr>
          <p:spPr>
            <a:xfrm>
              <a:off x="7132638" y="1668463"/>
              <a:ext cx="2240280" cy="2286000"/>
            </a:xfrm>
            <a:prstGeom prst="rect">
              <a:avLst/>
            </a:prstGeom>
            <a:solidFill>
              <a:srgbClr val="737373"/>
            </a:solidFill>
            <a:ln w="9525" cap="flat" cmpd="sng" algn="ctr">
              <a:noFill/>
              <a:prstDash val="solid"/>
            </a:ln>
            <a:effectLst/>
          </p:spPr>
          <p:txBody>
            <a:bodyPr lIns="186521" tIns="93260" rtlCol="0" anchor="t"/>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3060" b="0" i="0" u="none" strike="noStrike" kern="0" cap="none" spc="0" normalizeH="0" baseline="0" noProof="0" dirty="0" smtClean="0">
                  <a:ln>
                    <a:noFill/>
                  </a:ln>
                  <a:solidFill>
                    <a:prstClr val="white"/>
                  </a:solidFill>
                  <a:effectLst/>
                  <a:uLnTx/>
                  <a:uFillTx/>
                  <a:latin typeface="Segoe UI Light"/>
                  <a:ea typeface="+mn-ea"/>
                  <a:cs typeface="+mn-cs"/>
                </a:rPr>
                <a:t>Analytics</a:t>
              </a:r>
            </a:p>
          </p:txBody>
        </p:sp>
        <p:grpSp>
          <p:nvGrpSpPr>
            <p:cNvPr id="90" name="Group 89"/>
            <p:cNvGrpSpPr/>
            <p:nvPr/>
          </p:nvGrpSpPr>
          <p:grpSpPr>
            <a:xfrm>
              <a:off x="8286751" y="3142109"/>
              <a:ext cx="846026" cy="636741"/>
              <a:chOff x="15319375" y="-157163"/>
              <a:chExt cx="2720976" cy="2047876"/>
            </a:xfrm>
            <a:solidFill>
              <a:sysClr val="window" lastClr="FFFFFF"/>
            </a:solidFill>
          </p:grpSpPr>
          <p:sp>
            <p:nvSpPr>
              <p:cNvPr id="91" name="Freeform 12"/>
              <p:cNvSpPr>
                <a:spLocks/>
              </p:cNvSpPr>
              <p:nvPr/>
            </p:nvSpPr>
            <p:spPr bwMode="auto">
              <a:xfrm>
                <a:off x="16271875" y="1343025"/>
                <a:ext cx="222250" cy="547688"/>
              </a:xfrm>
              <a:custGeom>
                <a:avLst/>
                <a:gdLst>
                  <a:gd name="T0" fmla="*/ 0 w 140"/>
                  <a:gd name="T1" fmla="*/ 0 h 345"/>
                  <a:gd name="T2" fmla="*/ 140 w 140"/>
                  <a:gd name="T3" fmla="*/ 0 h 345"/>
                  <a:gd name="T4" fmla="*/ 140 w 140"/>
                  <a:gd name="T5" fmla="*/ 345 h 345"/>
                  <a:gd name="T6" fmla="*/ 0 w 140"/>
                  <a:gd name="T7" fmla="*/ 345 h 345"/>
                  <a:gd name="T8" fmla="*/ 0 w 140"/>
                  <a:gd name="T9" fmla="*/ 0 h 345"/>
                  <a:gd name="T10" fmla="*/ 0 w 140"/>
                  <a:gd name="T11" fmla="*/ 0 h 345"/>
                </a:gdLst>
                <a:ahLst/>
                <a:cxnLst>
                  <a:cxn ang="0">
                    <a:pos x="T0" y="T1"/>
                  </a:cxn>
                  <a:cxn ang="0">
                    <a:pos x="T2" y="T3"/>
                  </a:cxn>
                  <a:cxn ang="0">
                    <a:pos x="T4" y="T5"/>
                  </a:cxn>
                  <a:cxn ang="0">
                    <a:pos x="T6" y="T7"/>
                  </a:cxn>
                  <a:cxn ang="0">
                    <a:pos x="T8" y="T9"/>
                  </a:cxn>
                  <a:cxn ang="0">
                    <a:pos x="T10" y="T11"/>
                  </a:cxn>
                </a:cxnLst>
                <a:rect l="0" t="0" r="r" b="b"/>
                <a:pathLst>
                  <a:path w="140" h="345">
                    <a:moveTo>
                      <a:pt x="0" y="0"/>
                    </a:moveTo>
                    <a:lnTo>
                      <a:pt x="140" y="0"/>
                    </a:lnTo>
                    <a:lnTo>
                      <a:pt x="140" y="345"/>
                    </a:lnTo>
                    <a:lnTo>
                      <a:pt x="0" y="34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92" name="Freeform 13"/>
              <p:cNvSpPr>
                <a:spLocks/>
              </p:cNvSpPr>
              <p:nvPr/>
            </p:nvSpPr>
            <p:spPr bwMode="auto">
              <a:xfrm>
                <a:off x="15955963" y="411162"/>
                <a:ext cx="225425" cy="1479551"/>
              </a:xfrm>
              <a:custGeom>
                <a:avLst/>
                <a:gdLst>
                  <a:gd name="T0" fmla="*/ 0 w 142"/>
                  <a:gd name="T1" fmla="*/ 0 h 932"/>
                  <a:gd name="T2" fmla="*/ 142 w 142"/>
                  <a:gd name="T3" fmla="*/ 0 h 932"/>
                  <a:gd name="T4" fmla="*/ 142 w 142"/>
                  <a:gd name="T5" fmla="*/ 932 h 932"/>
                  <a:gd name="T6" fmla="*/ 0 w 142"/>
                  <a:gd name="T7" fmla="*/ 932 h 932"/>
                  <a:gd name="T8" fmla="*/ 0 w 142"/>
                  <a:gd name="T9" fmla="*/ 0 h 932"/>
                  <a:gd name="T10" fmla="*/ 0 w 142"/>
                  <a:gd name="T11" fmla="*/ 0 h 932"/>
                </a:gdLst>
                <a:ahLst/>
                <a:cxnLst>
                  <a:cxn ang="0">
                    <a:pos x="T0" y="T1"/>
                  </a:cxn>
                  <a:cxn ang="0">
                    <a:pos x="T2" y="T3"/>
                  </a:cxn>
                  <a:cxn ang="0">
                    <a:pos x="T4" y="T5"/>
                  </a:cxn>
                  <a:cxn ang="0">
                    <a:pos x="T6" y="T7"/>
                  </a:cxn>
                  <a:cxn ang="0">
                    <a:pos x="T8" y="T9"/>
                  </a:cxn>
                  <a:cxn ang="0">
                    <a:pos x="T10" y="T11"/>
                  </a:cxn>
                </a:cxnLst>
                <a:rect l="0" t="0" r="r" b="b"/>
                <a:pathLst>
                  <a:path w="142" h="932">
                    <a:moveTo>
                      <a:pt x="0" y="0"/>
                    </a:moveTo>
                    <a:lnTo>
                      <a:pt x="142" y="0"/>
                    </a:lnTo>
                    <a:lnTo>
                      <a:pt x="142" y="932"/>
                    </a:lnTo>
                    <a:lnTo>
                      <a:pt x="0" y="93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93" name="Freeform 14"/>
              <p:cNvSpPr>
                <a:spLocks/>
              </p:cNvSpPr>
              <p:nvPr/>
            </p:nvSpPr>
            <p:spPr bwMode="auto">
              <a:xfrm>
                <a:off x="15636875" y="26987"/>
                <a:ext cx="220663" cy="1863726"/>
              </a:xfrm>
              <a:custGeom>
                <a:avLst/>
                <a:gdLst>
                  <a:gd name="T0" fmla="*/ 0 w 139"/>
                  <a:gd name="T1" fmla="*/ 0 h 1174"/>
                  <a:gd name="T2" fmla="*/ 139 w 139"/>
                  <a:gd name="T3" fmla="*/ 0 h 1174"/>
                  <a:gd name="T4" fmla="*/ 139 w 139"/>
                  <a:gd name="T5" fmla="*/ 1174 h 1174"/>
                  <a:gd name="T6" fmla="*/ 0 w 139"/>
                  <a:gd name="T7" fmla="*/ 1174 h 1174"/>
                  <a:gd name="T8" fmla="*/ 0 w 139"/>
                  <a:gd name="T9" fmla="*/ 0 h 1174"/>
                  <a:gd name="T10" fmla="*/ 0 w 139"/>
                  <a:gd name="T11" fmla="*/ 0 h 1174"/>
                </a:gdLst>
                <a:ahLst/>
                <a:cxnLst>
                  <a:cxn ang="0">
                    <a:pos x="T0" y="T1"/>
                  </a:cxn>
                  <a:cxn ang="0">
                    <a:pos x="T2" y="T3"/>
                  </a:cxn>
                  <a:cxn ang="0">
                    <a:pos x="T4" y="T5"/>
                  </a:cxn>
                  <a:cxn ang="0">
                    <a:pos x="T6" y="T7"/>
                  </a:cxn>
                  <a:cxn ang="0">
                    <a:pos x="T8" y="T9"/>
                  </a:cxn>
                  <a:cxn ang="0">
                    <a:pos x="T10" y="T11"/>
                  </a:cxn>
                </a:cxnLst>
                <a:rect l="0" t="0" r="r" b="b"/>
                <a:pathLst>
                  <a:path w="139" h="1174">
                    <a:moveTo>
                      <a:pt x="0" y="0"/>
                    </a:moveTo>
                    <a:lnTo>
                      <a:pt x="139" y="0"/>
                    </a:lnTo>
                    <a:lnTo>
                      <a:pt x="139" y="1174"/>
                    </a:lnTo>
                    <a:lnTo>
                      <a:pt x="0" y="117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94" name="Freeform 15"/>
              <p:cNvSpPr>
                <a:spLocks/>
              </p:cNvSpPr>
              <p:nvPr/>
            </p:nvSpPr>
            <p:spPr bwMode="auto">
              <a:xfrm>
                <a:off x="15319375" y="731837"/>
                <a:ext cx="222250" cy="1158876"/>
              </a:xfrm>
              <a:custGeom>
                <a:avLst/>
                <a:gdLst>
                  <a:gd name="T0" fmla="*/ 0 w 140"/>
                  <a:gd name="T1" fmla="*/ 0 h 730"/>
                  <a:gd name="T2" fmla="*/ 140 w 140"/>
                  <a:gd name="T3" fmla="*/ 0 h 730"/>
                  <a:gd name="T4" fmla="*/ 140 w 140"/>
                  <a:gd name="T5" fmla="*/ 730 h 730"/>
                  <a:gd name="T6" fmla="*/ 0 w 140"/>
                  <a:gd name="T7" fmla="*/ 730 h 730"/>
                  <a:gd name="T8" fmla="*/ 0 w 140"/>
                  <a:gd name="T9" fmla="*/ 0 h 730"/>
                  <a:gd name="T10" fmla="*/ 0 w 140"/>
                  <a:gd name="T11" fmla="*/ 0 h 730"/>
                </a:gdLst>
                <a:ahLst/>
                <a:cxnLst>
                  <a:cxn ang="0">
                    <a:pos x="T0" y="T1"/>
                  </a:cxn>
                  <a:cxn ang="0">
                    <a:pos x="T2" y="T3"/>
                  </a:cxn>
                  <a:cxn ang="0">
                    <a:pos x="T4" y="T5"/>
                  </a:cxn>
                  <a:cxn ang="0">
                    <a:pos x="T6" y="T7"/>
                  </a:cxn>
                  <a:cxn ang="0">
                    <a:pos x="T8" y="T9"/>
                  </a:cxn>
                  <a:cxn ang="0">
                    <a:pos x="T10" y="T11"/>
                  </a:cxn>
                </a:cxnLst>
                <a:rect l="0" t="0" r="r" b="b"/>
                <a:pathLst>
                  <a:path w="140" h="730">
                    <a:moveTo>
                      <a:pt x="0" y="0"/>
                    </a:moveTo>
                    <a:lnTo>
                      <a:pt x="140" y="0"/>
                    </a:lnTo>
                    <a:lnTo>
                      <a:pt x="140" y="730"/>
                    </a:lnTo>
                    <a:lnTo>
                      <a:pt x="0" y="73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95" name="Freeform 16"/>
              <p:cNvSpPr>
                <a:spLocks/>
              </p:cNvSpPr>
              <p:nvPr/>
            </p:nvSpPr>
            <p:spPr bwMode="auto">
              <a:xfrm>
                <a:off x="17048163" y="1452563"/>
                <a:ext cx="917575" cy="142875"/>
              </a:xfrm>
              <a:custGeom>
                <a:avLst/>
                <a:gdLst>
                  <a:gd name="T0" fmla="*/ 0 w 578"/>
                  <a:gd name="T1" fmla="*/ 0 h 90"/>
                  <a:gd name="T2" fmla="*/ 578 w 578"/>
                  <a:gd name="T3" fmla="*/ 0 h 90"/>
                  <a:gd name="T4" fmla="*/ 578 w 578"/>
                  <a:gd name="T5" fmla="*/ 90 h 90"/>
                  <a:gd name="T6" fmla="*/ 0 w 578"/>
                  <a:gd name="T7" fmla="*/ 90 h 90"/>
                  <a:gd name="T8" fmla="*/ 0 w 578"/>
                  <a:gd name="T9" fmla="*/ 0 h 90"/>
                  <a:gd name="T10" fmla="*/ 0 w 578"/>
                  <a:gd name="T11" fmla="*/ 0 h 90"/>
                </a:gdLst>
                <a:ahLst/>
                <a:cxnLst>
                  <a:cxn ang="0">
                    <a:pos x="T0" y="T1"/>
                  </a:cxn>
                  <a:cxn ang="0">
                    <a:pos x="T2" y="T3"/>
                  </a:cxn>
                  <a:cxn ang="0">
                    <a:pos x="T4" y="T5"/>
                  </a:cxn>
                  <a:cxn ang="0">
                    <a:pos x="T6" y="T7"/>
                  </a:cxn>
                  <a:cxn ang="0">
                    <a:pos x="T8" y="T9"/>
                  </a:cxn>
                  <a:cxn ang="0">
                    <a:pos x="T10" y="T11"/>
                  </a:cxn>
                </a:cxnLst>
                <a:rect l="0" t="0" r="r" b="b"/>
                <a:pathLst>
                  <a:path w="578" h="90">
                    <a:moveTo>
                      <a:pt x="0" y="0"/>
                    </a:moveTo>
                    <a:lnTo>
                      <a:pt x="578" y="0"/>
                    </a:lnTo>
                    <a:lnTo>
                      <a:pt x="578" y="90"/>
                    </a:lnTo>
                    <a:lnTo>
                      <a:pt x="0" y="9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96" name="Freeform 17"/>
              <p:cNvSpPr>
                <a:spLocks/>
              </p:cNvSpPr>
              <p:nvPr/>
            </p:nvSpPr>
            <p:spPr bwMode="auto">
              <a:xfrm>
                <a:off x="16754475" y="1452563"/>
                <a:ext cx="146050" cy="142875"/>
              </a:xfrm>
              <a:custGeom>
                <a:avLst/>
                <a:gdLst>
                  <a:gd name="T0" fmla="*/ 0 w 92"/>
                  <a:gd name="T1" fmla="*/ 0 h 90"/>
                  <a:gd name="T2" fmla="*/ 92 w 92"/>
                  <a:gd name="T3" fmla="*/ 0 h 90"/>
                  <a:gd name="T4" fmla="*/ 92 w 92"/>
                  <a:gd name="T5" fmla="*/ 90 h 90"/>
                  <a:gd name="T6" fmla="*/ 0 w 92"/>
                  <a:gd name="T7" fmla="*/ 90 h 90"/>
                  <a:gd name="T8" fmla="*/ 0 w 92"/>
                  <a:gd name="T9" fmla="*/ 0 h 90"/>
                  <a:gd name="T10" fmla="*/ 0 w 92"/>
                  <a:gd name="T11" fmla="*/ 0 h 90"/>
                </a:gdLst>
                <a:ahLst/>
                <a:cxnLst>
                  <a:cxn ang="0">
                    <a:pos x="T0" y="T1"/>
                  </a:cxn>
                  <a:cxn ang="0">
                    <a:pos x="T2" y="T3"/>
                  </a:cxn>
                  <a:cxn ang="0">
                    <a:pos x="T4" y="T5"/>
                  </a:cxn>
                  <a:cxn ang="0">
                    <a:pos x="T6" y="T7"/>
                  </a:cxn>
                  <a:cxn ang="0">
                    <a:pos x="T8" y="T9"/>
                  </a:cxn>
                  <a:cxn ang="0">
                    <a:pos x="T10" y="T11"/>
                  </a:cxn>
                </a:cxnLst>
                <a:rect l="0" t="0" r="r" b="b"/>
                <a:pathLst>
                  <a:path w="92" h="90">
                    <a:moveTo>
                      <a:pt x="0" y="0"/>
                    </a:moveTo>
                    <a:lnTo>
                      <a:pt x="92" y="0"/>
                    </a:lnTo>
                    <a:lnTo>
                      <a:pt x="92" y="90"/>
                    </a:lnTo>
                    <a:lnTo>
                      <a:pt x="0" y="9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97" name="Freeform 18"/>
              <p:cNvSpPr>
                <a:spLocks/>
              </p:cNvSpPr>
              <p:nvPr/>
            </p:nvSpPr>
            <p:spPr bwMode="auto">
              <a:xfrm>
                <a:off x="17048163" y="1751013"/>
                <a:ext cx="992188" cy="139700"/>
              </a:xfrm>
              <a:custGeom>
                <a:avLst/>
                <a:gdLst>
                  <a:gd name="T0" fmla="*/ 0 w 625"/>
                  <a:gd name="T1" fmla="*/ 0 h 88"/>
                  <a:gd name="T2" fmla="*/ 625 w 625"/>
                  <a:gd name="T3" fmla="*/ 0 h 88"/>
                  <a:gd name="T4" fmla="*/ 625 w 625"/>
                  <a:gd name="T5" fmla="*/ 88 h 88"/>
                  <a:gd name="T6" fmla="*/ 0 w 625"/>
                  <a:gd name="T7" fmla="*/ 88 h 88"/>
                  <a:gd name="T8" fmla="*/ 0 w 625"/>
                  <a:gd name="T9" fmla="*/ 0 h 88"/>
                  <a:gd name="T10" fmla="*/ 0 w 625"/>
                  <a:gd name="T11" fmla="*/ 0 h 88"/>
                </a:gdLst>
                <a:ahLst/>
                <a:cxnLst>
                  <a:cxn ang="0">
                    <a:pos x="T0" y="T1"/>
                  </a:cxn>
                  <a:cxn ang="0">
                    <a:pos x="T2" y="T3"/>
                  </a:cxn>
                  <a:cxn ang="0">
                    <a:pos x="T4" y="T5"/>
                  </a:cxn>
                  <a:cxn ang="0">
                    <a:pos x="T6" y="T7"/>
                  </a:cxn>
                  <a:cxn ang="0">
                    <a:pos x="T8" y="T9"/>
                  </a:cxn>
                  <a:cxn ang="0">
                    <a:pos x="T10" y="T11"/>
                  </a:cxn>
                </a:cxnLst>
                <a:rect l="0" t="0" r="r" b="b"/>
                <a:pathLst>
                  <a:path w="625" h="88">
                    <a:moveTo>
                      <a:pt x="0" y="0"/>
                    </a:moveTo>
                    <a:lnTo>
                      <a:pt x="625" y="0"/>
                    </a:lnTo>
                    <a:lnTo>
                      <a:pt x="625" y="88"/>
                    </a:lnTo>
                    <a:lnTo>
                      <a:pt x="0" y="8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98" name="Freeform 19"/>
              <p:cNvSpPr>
                <a:spLocks/>
              </p:cNvSpPr>
              <p:nvPr/>
            </p:nvSpPr>
            <p:spPr bwMode="auto">
              <a:xfrm>
                <a:off x="16754475" y="1751013"/>
                <a:ext cx="146050" cy="139700"/>
              </a:xfrm>
              <a:custGeom>
                <a:avLst/>
                <a:gdLst>
                  <a:gd name="T0" fmla="*/ 0 w 92"/>
                  <a:gd name="T1" fmla="*/ 0 h 88"/>
                  <a:gd name="T2" fmla="*/ 92 w 92"/>
                  <a:gd name="T3" fmla="*/ 0 h 88"/>
                  <a:gd name="T4" fmla="*/ 92 w 92"/>
                  <a:gd name="T5" fmla="*/ 88 h 88"/>
                  <a:gd name="T6" fmla="*/ 0 w 92"/>
                  <a:gd name="T7" fmla="*/ 88 h 88"/>
                  <a:gd name="T8" fmla="*/ 0 w 92"/>
                  <a:gd name="T9" fmla="*/ 0 h 88"/>
                  <a:gd name="T10" fmla="*/ 0 w 92"/>
                  <a:gd name="T11" fmla="*/ 0 h 88"/>
                </a:gdLst>
                <a:ahLst/>
                <a:cxnLst>
                  <a:cxn ang="0">
                    <a:pos x="T0" y="T1"/>
                  </a:cxn>
                  <a:cxn ang="0">
                    <a:pos x="T2" y="T3"/>
                  </a:cxn>
                  <a:cxn ang="0">
                    <a:pos x="T4" y="T5"/>
                  </a:cxn>
                  <a:cxn ang="0">
                    <a:pos x="T6" y="T7"/>
                  </a:cxn>
                  <a:cxn ang="0">
                    <a:pos x="T8" y="T9"/>
                  </a:cxn>
                  <a:cxn ang="0">
                    <a:pos x="T10" y="T11"/>
                  </a:cxn>
                </a:cxnLst>
                <a:rect l="0" t="0" r="r" b="b"/>
                <a:pathLst>
                  <a:path w="92" h="88">
                    <a:moveTo>
                      <a:pt x="0" y="0"/>
                    </a:moveTo>
                    <a:lnTo>
                      <a:pt x="92" y="0"/>
                    </a:lnTo>
                    <a:lnTo>
                      <a:pt x="92" y="88"/>
                    </a:lnTo>
                    <a:lnTo>
                      <a:pt x="0" y="8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99" name="Freeform 20"/>
              <p:cNvSpPr>
                <a:spLocks/>
              </p:cNvSpPr>
              <p:nvPr/>
            </p:nvSpPr>
            <p:spPr bwMode="auto">
              <a:xfrm>
                <a:off x="16425863" y="-6350"/>
                <a:ext cx="1265238" cy="1266826"/>
              </a:xfrm>
              <a:custGeom>
                <a:avLst/>
                <a:gdLst>
                  <a:gd name="T0" fmla="*/ 168 w 336"/>
                  <a:gd name="T1" fmla="*/ 0 h 336"/>
                  <a:gd name="T2" fmla="*/ 0 w 336"/>
                  <a:gd name="T3" fmla="*/ 168 h 336"/>
                  <a:gd name="T4" fmla="*/ 168 w 336"/>
                  <a:gd name="T5" fmla="*/ 336 h 336"/>
                  <a:gd name="T6" fmla="*/ 336 w 336"/>
                  <a:gd name="T7" fmla="*/ 168 h 336"/>
                  <a:gd name="T8" fmla="*/ 168 w 336"/>
                  <a:gd name="T9" fmla="*/ 168 h 336"/>
                  <a:gd name="T10" fmla="*/ 168 w 336"/>
                  <a:gd name="T11" fmla="*/ 0 h 336"/>
                </a:gdLst>
                <a:ahLst/>
                <a:cxnLst>
                  <a:cxn ang="0">
                    <a:pos x="T0" y="T1"/>
                  </a:cxn>
                  <a:cxn ang="0">
                    <a:pos x="T2" y="T3"/>
                  </a:cxn>
                  <a:cxn ang="0">
                    <a:pos x="T4" y="T5"/>
                  </a:cxn>
                  <a:cxn ang="0">
                    <a:pos x="T6" y="T7"/>
                  </a:cxn>
                  <a:cxn ang="0">
                    <a:pos x="T8" y="T9"/>
                  </a:cxn>
                  <a:cxn ang="0">
                    <a:pos x="T10" y="T11"/>
                  </a:cxn>
                </a:cxnLst>
                <a:rect l="0" t="0" r="r" b="b"/>
                <a:pathLst>
                  <a:path w="336" h="336">
                    <a:moveTo>
                      <a:pt x="168" y="0"/>
                    </a:moveTo>
                    <a:cubicBezTo>
                      <a:pt x="75" y="0"/>
                      <a:pt x="0" y="75"/>
                      <a:pt x="0" y="168"/>
                    </a:cubicBezTo>
                    <a:cubicBezTo>
                      <a:pt x="0" y="261"/>
                      <a:pt x="75" y="336"/>
                      <a:pt x="168" y="336"/>
                    </a:cubicBezTo>
                    <a:cubicBezTo>
                      <a:pt x="260" y="336"/>
                      <a:pt x="336" y="261"/>
                      <a:pt x="336" y="168"/>
                    </a:cubicBezTo>
                    <a:cubicBezTo>
                      <a:pt x="168" y="168"/>
                      <a:pt x="168" y="168"/>
                      <a:pt x="168" y="168"/>
                    </a:cubicBezTo>
                    <a:lnTo>
                      <a:pt x="1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00" name="Freeform 21"/>
              <p:cNvSpPr>
                <a:spLocks/>
              </p:cNvSpPr>
              <p:nvPr/>
            </p:nvSpPr>
            <p:spPr bwMode="auto">
              <a:xfrm>
                <a:off x="17210088" y="-157163"/>
                <a:ext cx="631825" cy="633413"/>
              </a:xfrm>
              <a:custGeom>
                <a:avLst/>
                <a:gdLst>
                  <a:gd name="T0" fmla="*/ 0 w 168"/>
                  <a:gd name="T1" fmla="*/ 0 h 168"/>
                  <a:gd name="T2" fmla="*/ 0 w 168"/>
                  <a:gd name="T3" fmla="*/ 168 h 168"/>
                  <a:gd name="T4" fmla="*/ 168 w 168"/>
                  <a:gd name="T5" fmla="*/ 168 h 168"/>
                  <a:gd name="T6" fmla="*/ 0 w 168"/>
                  <a:gd name="T7" fmla="*/ 0 h 168"/>
                </a:gdLst>
                <a:ahLst/>
                <a:cxnLst>
                  <a:cxn ang="0">
                    <a:pos x="T0" y="T1"/>
                  </a:cxn>
                  <a:cxn ang="0">
                    <a:pos x="T2" y="T3"/>
                  </a:cxn>
                  <a:cxn ang="0">
                    <a:pos x="T4" y="T5"/>
                  </a:cxn>
                  <a:cxn ang="0">
                    <a:pos x="T6" y="T7"/>
                  </a:cxn>
                </a:cxnLst>
                <a:rect l="0" t="0" r="r" b="b"/>
                <a:pathLst>
                  <a:path w="168" h="168">
                    <a:moveTo>
                      <a:pt x="0" y="0"/>
                    </a:moveTo>
                    <a:cubicBezTo>
                      <a:pt x="0" y="168"/>
                      <a:pt x="0" y="168"/>
                      <a:pt x="0" y="168"/>
                    </a:cubicBezTo>
                    <a:cubicBezTo>
                      <a:pt x="168" y="168"/>
                      <a:pt x="168" y="168"/>
                      <a:pt x="168" y="168"/>
                    </a:cubicBezTo>
                    <a:cubicBezTo>
                      <a:pt x="168" y="75"/>
                      <a:pt x="9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grpSp>
      </p:grpSp>
      <p:sp>
        <p:nvSpPr>
          <p:cNvPr id="101" name="Rectangle 100"/>
          <p:cNvSpPr/>
          <p:nvPr/>
        </p:nvSpPr>
        <p:spPr>
          <a:xfrm>
            <a:off x="624890" y="2167979"/>
            <a:ext cx="2751180" cy="2797810"/>
          </a:xfrm>
          <a:prstGeom prst="rect">
            <a:avLst/>
          </a:prstGeom>
          <a:solidFill>
            <a:srgbClr val="008272"/>
          </a:solidFill>
          <a:ln w="9525" cap="flat" cmpd="sng" algn="ctr">
            <a:noFill/>
            <a:prstDash val="solid"/>
          </a:ln>
          <a:effectLst/>
        </p:spPr>
        <p:txBody>
          <a:bodyPr lIns="186521" tIns="93260" rtlCol="0" anchor="t"/>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3060" b="0" i="0" u="none" strike="noStrike" kern="0" cap="none" spc="0" normalizeH="0" baseline="0" noProof="0" dirty="0" smtClean="0">
                <a:ln>
                  <a:noFill/>
                </a:ln>
                <a:solidFill>
                  <a:prstClr val="white"/>
                </a:solidFill>
                <a:effectLst/>
                <a:uLnTx/>
                <a:uFillTx/>
                <a:latin typeface="Segoe UI Light"/>
                <a:ea typeface="+mn-ea"/>
                <a:cs typeface="+mn-cs"/>
              </a:rPr>
              <a:t>Things</a:t>
            </a:r>
          </a:p>
        </p:txBody>
      </p:sp>
      <p:grpSp>
        <p:nvGrpSpPr>
          <p:cNvPr id="102" name="Group 101"/>
          <p:cNvGrpSpPr/>
          <p:nvPr/>
        </p:nvGrpSpPr>
        <p:grpSpPr>
          <a:xfrm>
            <a:off x="1662410" y="3690450"/>
            <a:ext cx="1508472" cy="1095560"/>
            <a:chOff x="1298424" y="3161217"/>
            <a:chExt cx="1479028" cy="1074176"/>
          </a:xfrm>
        </p:grpSpPr>
        <p:grpSp>
          <p:nvGrpSpPr>
            <p:cNvPr id="103" name="Group 102"/>
            <p:cNvGrpSpPr/>
            <p:nvPr/>
          </p:nvGrpSpPr>
          <p:grpSpPr>
            <a:xfrm>
              <a:off x="2409398" y="3573749"/>
              <a:ext cx="368054" cy="627179"/>
              <a:chOff x="14616113" y="-150813"/>
              <a:chExt cx="3616325" cy="6183313"/>
            </a:xfrm>
            <a:solidFill>
              <a:sysClr val="window" lastClr="FFFFFF"/>
            </a:solidFill>
          </p:grpSpPr>
          <p:sp>
            <p:nvSpPr>
              <p:cNvPr id="111" name="Freeform 12"/>
              <p:cNvSpPr>
                <a:spLocks noEditPoints="1"/>
              </p:cNvSpPr>
              <p:nvPr/>
            </p:nvSpPr>
            <p:spPr bwMode="auto">
              <a:xfrm>
                <a:off x="14616113" y="-150813"/>
                <a:ext cx="3616325" cy="6183313"/>
              </a:xfrm>
              <a:custGeom>
                <a:avLst/>
                <a:gdLst>
                  <a:gd name="T0" fmla="*/ 899 w 961"/>
                  <a:gd name="T1" fmla="*/ 0 h 1646"/>
                  <a:gd name="T2" fmla="*/ 62 w 961"/>
                  <a:gd name="T3" fmla="*/ 0 h 1646"/>
                  <a:gd name="T4" fmla="*/ 0 w 961"/>
                  <a:gd name="T5" fmla="*/ 62 h 1646"/>
                  <a:gd name="T6" fmla="*/ 0 w 961"/>
                  <a:gd name="T7" fmla="*/ 1584 h 1646"/>
                  <a:gd name="T8" fmla="*/ 62 w 961"/>
                  <a:gd name="T9" fmla="*/ 1646 h 1646"/>
                  <a:gd name="T10" fmla="*/ 899 w 961"/>
                  <a:gd name="T11" fmla="*/ 1646 h 1646"/>
                  <a:gd name="T12" fmla="*/ 961 w 961"/>
                  <a:gd name="T13" fmla="*/ 1584 h 1646"/>
                  <a:gd name="T14" fmla="*/ 961 w 961"/>
                  <a:gd name="T15" fmla="*/ 62 h 1646"/>
                  <a:gd name="T16" fmla="*/ 899 w 961"/>
                  <a:gd name="T17" fmla="*/ 0 h 1646"/>
                  <a:gd name="T18" fmla="*/ 870 w 961"/>
                  <a:gd name="T19" fmla="*/ 1388 h 1646"/>
                  <a:gd name="T20" fmla="*/ 92 w 961"/>
                  <a:gd name="T21" fmla="*/ 1388 h 1646"/>
                  <a:gd name="T22" fmla="*/ 92 w 961"/>
                  <a:gd name="T23" fmla="*/ 91 h 1646"/>
                  <a:gd name="T24" fmla="*/ 870 w 961"/>
                  <a:gd name="T25" fmla="*/ 91 h 1646"/>
                  <a:gd name="T26" fmla="*/ 870 w 961"/>
                  <a:gd name="T27" fmla="*/ 1388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1" h="1646">
                    <a:moveTo>
                      <a:pt x="899" y="0"/>
                    </a:moveTo>
                    <a:cubicBezTo>
                      <a:pt x="62" y="0"/>
                      <a:pt x="62" y="0"/>
                      <a:pt x="62" y="0"/>
                    </a:cubicBezTo>
                    <a:cubicBezTo>
                      <a:pt x="28" y="0"/>
                      <a:pt x="0" y="28"/>
                      <a:pt x="0" y="62"/>
                    </a:cubicBezTo>
                    <a:cubicBezTo>
                      <a:pt x="0" y="1584"/>
                      <a:pt x="0" y="1584"/>
                      <a:pt x="0" y="1584"/>
                    </a:cubicBezTo>
                    <a:cubicBezTo>
                      <a:pt x="0" y="1618"/>
                      <a:pt x="28" y="1646"/>
                      <a:pt x="62" y="1646"/>
                    </a:cubicBezTo>
                    <a:cubicBezTo>
                      <a:pt x="899" y="1646"/>
                      <a:pt x="899" y="1646"/>
                      <a:pt x="899" y="1646"/>
                    </a:cubicBezTo>
                    <a:cubicBezTo>
                      <a:pt x="933" y="1646"/>
                      <a:pt x="961" y="1618"/>
                      <a:pt x="961" y="1584"/>
                    </a:cubicBezTo>
                    <a:cubicBezTo>
                      <a:pt x="961" y="62"/>
                      <a:pt x="961" y="62"/>
                      <a:pt x="961" y="62"/>
                    </a:cubicBezTo>
                    <a:cubicBezTo>
                      <a:pt x="961" y="28"/>
                      <a:pt x="933" y="0"/>
                      <a:pt x="899" y="0"/>
                    </a:cubicBezTo>
                    <a:close/>
                    <a:moveTo>
                      <a:pt x="870" y="1388"/>
                    </a:moveTo>
                    <a:cubicBezTo>
                      <a:pt x="92" y="1388"/>
                      <a:pt x="92" y="1388"/>
                      <a:pt x="92" y="1388"/>
                    </a:cubicBezTo>
                    <a:cubicBezTo>
                      <a:pt x="92" y="91"/>
                      <a:pt x="92" y="91"/>
                      <a:pt x="92" y="91"/>
                    </a:cubicBezTo>
                    <a:cubicBezTo>
                      <a:pt x="870" y="91"/>
                      <a:pt x="870" y="91"/>
                      <a:pt x="870" y="91"/>
                    </a:cubicBezTo>
                    <a:lnTo>
                      <a:pt x="870" y="1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2" name="Freeform 13"/>
              <p:cNvSpPr>
                <a:spLocks noEditPoints="1"/>
              </p:cNvSpPr>
              <p:nvPr/>
            </p:nvSpPr>
            <p:spPr bwMode="auto">
              <a:xfrm>
                <a:off x="14616113" y="-150813"/>
                <a:ext cx="3616325" cy="6183313"/>
              </a:xfrm>
              <a:custGeom>
                <a:avLst/>
                <a:gdLst>
                  <a:gd name="T0" fmla="*/ 899 w 961"/>
                  <a:gd name="T1" fmla="*/ 0 h 1646"/>
                  <a:gd name="T2" fmla="*/ 62 w 961"/>
                  <a:gd name="T3" fmla="*/ 0 h 1646"/>
                  <a:gd name="T4" fmla="*/ 0 w 961"/>
                  <a:gd name="T5" fmla="*/ 62 h 1646"/>
                  <a:gd name="T6" fmla="*/ 0 w 961"/>
                  <a:gd name="T7" fmla="*/ 1584 h 1646"/>
                  <a:gd name="T8" fmla="*/ 62 w 961"/>
                  <a:gd name="T9" fmla="*/ 1646 h 1646"/>
                  <a:gd name="T10" fmla="*/ 899 w 961"/>
                  <a:gd name="T11" fmla="*/ 1646 h 1646"/>
                  <a:gd name="T12" fmla="*/ 961 w 961"/>
                  <a:gd name="T13" fmla="*/ 1584 h 1646"/>
                  <a:gd name="T14" fmla="*/ 961 w 961"/>
                  <a:gd name="T15" fmla="*/ 62 h 1646"/>
                  <a:gd name="T16" fmla="*/ 899 w 961"/>
                  <a:gd name="T17" fmla="*/ 0 h 1646"/>
                  <a:gd name="T18" fmla="*/ 870 w 961"/>
                  <a:gd name="T19" fmla="*/ 1388 h 1646"/>
                  <a:gd name="T20" fmla="*/ 92 w 961"/>
                  <a:gd name="T21" fmla="*/ 1388 h 1646"/>
                  <a:gd name="T22" fmla="*/ 92 w 961"/>
                  <a:gd name="T23" fmla="*/ 91 h 1646"/>
                  <a:gd name="T24" fmla="*/ 870 w 961"/>
                  <a:gd name="T25" fmla="*/ 91 h 1646"/>
                  <a:gd name="T26" fmla="*/ 870 w 961"/>
                  <a:gd name="T27" fmla="*/ 1388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1" h="1646">
                    <a:moveTo>
                      <a:pt x="899" y="0"/>
                    </a:moveTo>
                    <a:cubicBezTo>
                      <a:pt x="62" y="0"/>
                      <a:pt x="62" y="0"/>
                      <a:pt x="62" y="0"/>
                    </a:cubicBezTo>
                    <a:cubicBezTo>
                      <a:pt x="28" y="0"/>
                      <a:pt x="0" y="28"/>
                      <a:pt x="0" y="62"/>
                    </a:cubicBezTo>
                    <a:cubicBezTo>
                      <a:pt x="0" y="1584"/>
                      <a:pt x="0" y="1584"/>
                      <a:pt x="0" y="1584"/>
                    </a:cubicBezTo>
                    <a:cubicBezTo>
                      <a:pt x="0" y="1618"/>
                      <a:pt x="28" y="1646"/>
                      <a:pt x="62" y="1646"/>
                    </a:cubicBezTo>
                    <a:cubicBezTo>
                      <a:pt x="899" y="1646"/>
                      <a:pt x="899" y="1646"/>
                      <a:pt x="899" y="1646"/>
                    </a:cubicBezTo>
                    <a:cubicBezTo>
                      <a:pt x="933" y="1646"/>
                      <a:pt x="961" y="1618"/>
                      <a:pt x="961" y="1584"/>
                    </a:cubicBezTo>
                    <a:cubicBezTo>
                      <a:pt x="961" y="62"/>
                      <a:pt x="961" y="62"/>
                      <a:pt x="961" y="62"/>
                    </a:cubicBezTo>
                    <a:cubicBezTo>
                      <a:pt x="961" y="28"/>
                      <a:pt x="933" y="0"/>
                      <a:pt x="899" y="0"/>
                    </a:cubicBezTo>
                    <a:close/>
                    <a:moveTo>
                      <a:pt x="870" y="1388"/>
                    </a:moveTo>
                    <a:cubicBezTo>
                      <a:pt x="92" y="1388"/>
                      <a:pt x="92" y="1388"/>
                      <a:pt x="92" y="1388"/>
                    </a:cubicBezTo>
                    <a:cubicBezTo>
                      <a:pt x="92" y="91"/>
                      <a:pt x="92" y="91"/>
                      <a:pt x="92" y="91"/>
                    </a:cubicBezTo>
                    <a:cubicBezTo>
                      <a:pt x="870" y="91"/>
                      <a:pt x="870" y="91"/>
                      <a:pt x="870" y="91"/>
                    </a:cubicBezTo>
                    <a:lnTo>
                      <a:pt x="870" y="1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3" name="Rectangle 14"/>
              <p:cNvSpPr>
                <a:spLocks noChangeArrowheads="1"/>
              </p:cNvSpPr>
              <p:nvPr/>
            </p:nvSpPr>
            <p:spPr bwMode="auto">
              <a:xfrm>
                <a:off x="15255876" y="776287"/>
                <a:ext cx="1504950" cy="1503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4" name="Rectangle 15"/>
              <p:cNvSpPr>
                <a:spLocks noChangeArrowheads="1"/>
              </p:cNvSpPr>
              <p:nvPr/>
            </p:nvSpPr>
            <p:spPr bwMode="auto">
              <a:xfrm>
                <a:off x="16919576" y="1606550"/>
                <a:ext cx="6762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5" name="Rectangle 16"/>
              <p:cNvSpPr>
                <a:spLocks noChangeArrowheads="1"/>
              </p:cNvSpPr>
              <p:nvPr/>
            </p:nvSpPr>
            <p:spPr bwMode="auto">
              <a:xfrm>
                <a:off x="16919576" y="776287"/>
                <a:ext cx="676275" cy="673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6" name="Rectangle 17"/>
              <p:cNvSpPr>
                <a:spLocks noChangeArrowheads="1"/>
              </p:cNvSpPr>
              <p:nvPr/>
            </p:nvSpPr>
            <p:spPr bwMode="auto">
              <a:xfrm>
                <a:off x="16919576" y="3275012"/>
                <a:ext cx="676275" cy="673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7" name="Rectangle 18"/>
              <p:cNvSpPr>
                <a:spLocks noChangeArrowheads="1"/>
              </p:cNvSpPr>
              <p:nvPr/>
            </p:nvSpPr>
            <p:spPr bwMode="auto">
              <a:xfrm>
                <a:off x="16087726" y="3275012"/>
                <a:ext cx="673100" cy="673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8" name="Rectangle 19"/>
              <p:cNvSpPr>
                <a:spLocks noChangeArrowheads="1"/>
              </p:cNvSpPr>
              <p:nvPr/>
            </p:nvSpPr>
            <p:spPr bwMode="auto">
              <a:xfrm>
                <a:off x="15255876" y="3275012"/>
                <a:ext cx="673100" cy="673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9" name="Rectangle 20"/>
              <p:cNvSpPr>
                <a:spLocks noChangeArrowheads="1"/>
              </p:cNvSpPr>
              <p:nvPr/>
            </p:nvSpPr>
            <p:spPr bwMode="auto">
              <a:xfrm>
                <a:off x="15255876" y="2441575"/>
                <a:ext cx="673100" cy="67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20" name="Rectangle 21"/>
              <p:cNvSpPr>
                <a:spLocks noChangeArrowheads="1"/>
              </p:cNvSpPr>
              <p:nvPr/>
            </p:nvSpPr>
            <p:spPr bwMode="auto">
              <a:xfrm>
                <a:off x="16087726" y="2441575"/>
                <a:ext cx="673100" cy="67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21" name="Rectangle 22"/>
              <p:cNvSpPr>
                <a:spLocks noChangeArrowheads="1"/>
              </p:cNvSpPr>
              <p:nvPr/>
            </p:nvSpPr>
            <p:spPr bwMode="auto">
              <a:xfrm>
                <a:off x="16919576" y="2441575"/>
                <a:ext cx="676275" cy="67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22" name="Rectangle 23"/>
              <p:cNvSpPr>
                <a:spLocks noChangeArrowheads="1"/>
              </p:cNvSpPr>
              <p:nvPr/>
            </p:nvSpPr>
            <p:spPr bwMode="auto">
              <a:xfrm>
                <a:off x="16919576" y="4105275"/>
                <a:ext cx="676275" cy="673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23" name="Rectangle 24"/>
              <p:cNvSpPr>
                <a:spLocks noChangeArrowheads="1"/>
              </p:cNvSpPr>
              <p:nvPr/>
            </p:nvSpPr>
            <p:spPr bwMode="auto">
              <a:xfrm>
                <a:off x="16087726" y="4105275"/>
                <a:ext cx="673100" cy="673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24" name="Rectangle 25"/>
              <p:cNvSpPr>
                <a:spLocks noChangeArrowheads="1"/>
              </p:cNvSpPr>
              <p:nvPr/>
            </p:nvSpPr>
            <p:spPr bwMode="auto">
              <a:xfrm>
                <a:off x="15255876" y="4105275"/>
                <a:ext cx="673100" cy="673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grpSp>
        <p:grpSp>
          <p:nvGrpSpPr>
            <p:cNvPr id="104" name="Group 103"/>
            <p:cNvGrpSpPr/>
            <p:nvPr/>
          </p:nvGrpSpPr>
          <p:grpSpPr>
            <a:xfrm>
              <a:off x="1883055" y="3161217"/>
              <a:ext cx="676117" cy="537968"/>
              <a:chOff x="9264650" y="2112963"/>
              <a:chExt cx="3724275" cy="2973387"/>
            </a:xfrm>
            <a:solidFill>
              <a:sysClr val="window" lastClr="FFFFFF"/>
            </a:solidFill>
          </p:grpSpPr>
          <p:sp>
            <p:nvSpPr>
              <p:cNvPr id="109" name="Freeform 29"/>
              <p:cNvSpPr>
                <a:spLocks noEditPoints="1"/>
              </p:cNvSpPr>
              <p:nvPr/>
            </p:nvSpPr>
            <p:spPr bwMode="auto">
              <a:xfrm>
                <a:off x="9264650" y="2390775"/>
                <a:ext cx="3724275" cy="2695575"/>
              </a:xfrm>
              <a:custGeom>
                <a:avLst/>
                <a:gdLst>
                  <a:gd name="T0" fmla="*/ 857 w 990"/>
                  <a:gd name="T1" fmla="*/ 0 h 716"/>
                  <a:gd name="T2" fmla="*/ 693 w 990"/>
                  <a:gd name="T3" fmla="*/ 0 h 716"/>
                  <a:gd name="T4" fmla="*/ 670 w 990"/>
                  <a:gd name="T5" fmla="*/ 9 h 716"/>
                  <a:gd name="T6" fmla="*/ 487 w 990"/>
                  <a:gd name="T7" fmla="*/ 188 h 716"/>
                  <a:gd name="T8" fmla="*/ 487 w 990"/>
                  <a:gd name="T9" fmla="*/ 142 h 716"/>
                  <a:gd name="T10" fmla="*/ 420 w 990"/>
                  <a:gd name="T11" fmla="*/ 75 h 716"/>
                  <a:gd name="T12" fmla="*/ 352 w 990"/>
                  <a:gd name="T13" fmla="*/ 142 h 716"/>
                  <a:gd name="T14" fmla="*/ 352 w 990"/>
                  <a:gd name="T15" fmla="*/ 319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7 w 990"/>
                  <a:gd name="T37" fmla="*/ 202 h 716"/>
                  <a:gd name="T38" fmla="*/ 746 w 990"/>
                  <a:gd name="T39" fmla="*/ 202 h 716"/>
                  <a:gd name="T40" fmla="*/ 723 w 990"/>
                  <a:gd name="T41" fmla="*/ 211 h 716"/>
                  <a:gd name="T42" fmla="*/ 272 w 990"/>
                  <a:gd name="T43" fmla="*/ 652 h 716"/>
                  <a:gd name="T44" fmla="*/ 133 w 990"/>
                  <a:gd name="T45" fmla="*/ 652 h 716"/>
                  <a:gd name="T46" fmla="*/ 64 w 990"/>
                  <a:gd name="T47" fmla="*/ 583 h 716"/>
                  <a:gd name="T48" fmla="*/ 133 w 990"/>
                  <a:gd name="T49" fmla="*/ 514 h 716"/>
                  <a:gd name="T50" fmla="*/ 230 w 990"/>
                  <a:gd name="T51" fmla="*/ 514 h 716"/>
                  <a:gd name="T52" fmla="*/ 253 w 990"/>
                  <a:gd name="T53" fmla="*/ 505 h 716"/>
                  <a:gd name="T54" fmla="*/ 706 w 990"/>
                  <a:gd name="T55" fmla="*/ 64 h 716"/>
                  <a:gd name="T56" fmla="*/ 857 w 990"/>
                  <a:gd name="T57" fmla="*/ 64 h 716"/>
                  <a:gd name="T58" fmla="*/ 926 w 990"/>
                  <a:gd name="T59" fmla="*/ 133 h 716"/>
                  <a:gd name="T60" fmla="*/ 857 w 990"/>
                  <a:gd name="T6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0" h="716">
                    <a:moveTo>
                      <a:pt x="857" y="0"/>
                    </a:moveTo>
                    <a:cubicBezTo>
                      <a:pt x="693" y="0"/>
                      <a:pt x="693" y="0"/>
                      <a:pt x="693" y="0"/>
                    </a:cubicBezTo>
                    <a:cubicBezTo>
                      <a:pt x="684" y="0"/>
                      <a:pt x="676" y="3"/>
                      <a:pt x="670" y="9"/>
                    </a:cubicBezTo>
                    <a:cubicBezTo>
                      <a:pt x="487" y="188"/>
                      <a:pt x="487" y="188"/>
                      <a:pt x="487" y="188"/>
                    </a:cubicBezTo>
                    <a:cubicBezTo>
                      <a:pt x="487" y="142"/>
                      <a:pt x="487" y="142"/>
                      <a:pt x="487" y="142"/>
                    </a:cubicBezTo>
                    <a:cubicBezTo>
                      <a:pt x="487" y="105"/>
                      <a:pt x="457" y="75"/>
                      <a:pt x="420" y="75"/>
                    </a:cubicBezTo>
                    <a:cubicBezTo>
                      <a:pt x="383" y="75"/>
                      <a:pt x="352" y="105"/>
                      <a:pt x="352" y="142"/>
                    </a:cubicBezTo>
                    <a:cubicBezTo>
                      <a:pt x="352" y="319"/>
                      <a:pt x="352" y="319"/>
                      <a:pt x="352" y="319"/>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7" y="202"/>
                    </a:moveTo>
                    <a:cubicBezTo>
                      <a:pt x="746" y="202"/>
                      <a:pt x="746" y="202"/>
                      <a:pt x="746" y="202"/>
                    </a:cubicBezTo>
                    <a:cubicBezTo>
                      <a:pt x="737" y="202"/>
                      <a:pt x="729" y="205"/>
                      <a:pt x="723" y="211"/>
                    </a:cubicBezTo>
                    <a:cubicBezTo>
                      <a:pt x="272" y="652"/>
                      <a:pt x="272" y="652"/>
                      <a:pt x="272" y="652"/>
                    </a:cubicBezTo>
                    <a:cubicBezTo>
                      <a:pt x="133" y="652"/>
                      <a:pt x="133" y="652"/>
                      <a:pt x="133" y="652"/>
                    </a:cubicBezTo>
                    <a:cubicBezTo>
                      <a:pt x="95" y="652"/>
                      <a:pt x="64" y="621"/>
                      <a:pt x="64" y="583"/>
                    </a:cubicBezTo>
                    <a:cubicBezTo>
                      <a:pt x="64" y="545"/>
                      <a:pt x="95"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6" y="95"/>
                      <a:pt x="926" y="133"/>
                    </a:cubicBezTo>
                    <a:cubicBezTo>
                      <a:pt x="926" y="171"/>
                      <a:pt x="895" y="202"/>
                      <a:pt x="857"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10" name="Oval 30"/>
              <p:cNvSpPr>
                <a:spLocks noChangeArrowheads="1"/>
              </p:cNvSpPr>
              <p:nvPr/>
            </p:nvSpPr>
            <p:spPr bwMode="auto">
              <a:xfrm>
                <a:off x="10588625" y="2112963"/>
                <a:ext cx="508000" cy="5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grpSp>
        <p:grpSp>
          <p:nvGrpSpPr>
            <p:cNvPr id="105" name="Group 104"/>
            <p:cNvGrpSpPr/>
            <p:nvPr/>
          </p:nvGrpSpPr>
          <p:grpSpPr>
            <a:xfrm flipH="1">
              <a:off x="1298424" y="3839502"/>
              <a:ext cx="918659" cy="395891"/>
              <a:chOff x="18524538" y="-23752175"/>
              <a:chExt cx="41830625" cy="18087975"/>
            </a:xfrm>
            <a:solidFill>
              <a:sysClr val="window" lastClr="FFFFFF"/>
            </a:solidFill>
          </p:grpSpPr>
          <p:sp>
            <p:nvSpPr>
              <p:cNvPr id="106" name="Freeform 34"/>
              <p:cNvSpPr>
                <a:spLocks noEditPoints="1"/>
              </p:cNvSpPr>
              <p:nvPr/>
            </p:nvSpPr>
            <p:spPr bwMode="auto">
              <a:xfrm>
                <a:off x="21202651" y="-10680700"/>
                <a:ext cx="5014913" cy="5016500"/>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299" y="0"/>
                      <a:pt x="0" y="299"/>
                      <a:pt x="0" y="669"/>
                    </a:cubicBezTo>
                    <a:cubicBezTo>
                      <a:pt x="0" y="1038"/>
                      <a:pt x="299" y="1337"/>
                      <a:pt x="668" y="1337"/>
                    </a:cubicBezTo>
                    <a:cubicBezTo>
                      <a:pt x="1037" y="1337"/>
                      <a:pt x="1337" y="1038"/>
                      <a:pt x="1337" y="669"/>
                    </a:cubicBezTo>
                    <a:cubicBezTo>
                      <a:pt x="1337" y="299"/>
                      <a:pt x="1037"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07" name="Freeform 35"/>
              <p:cNvSpPr>
                <a:spLocks noEditPoints="1"/>
              </p:cNvSpPr>
              <p:nvPr/>
            </p:nvSpPr>
            <p:spPr bwMode="auto">
              <a:xfrm>
                <a:off x="46015276" y="-10680700"/>
                <a:ext cx="5014913" cy="5016500"/>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300" y="0"/>
                      <a:pt x="0" y="299"/>
                      <a:pt x="0" y="669"/>
                    </a:cubicBezTo>
                    <a:cubicBezTo>
                      <a:pt x="0" y="1038"/>
                      <a:pt x="300" y="1337"/>
                      <a:pt x="668" y="1337"/>
                    </a:cubicBezTo>
                    <a:cubicBezTo>
                      <a:pt x="1038" y="1337"/>
                      <a:pt x="1337" y="1038"/>
                      <a:pt x="1337" y="669"/>
                    </a:cubicBezTo>
                    <a:cubicBezTo>
                      <a:pt x="1337" y="299"/>
                      <a:pt x="1038"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sp>
            <p:nvSpPr>
              <p:cNvPr id="108" name="Freeform 36"/>
              <p:cNvSpPr>
                <a:spLocks noEditPoints="1"/>
              </p:cNvSpPr>
              <p:nvPr/>
            </p:nvSpPr>
            <p:spPr bwMode="auto">
              <a:xfrm>
                <a:off x="18524538" y="-23752175"/>
                <a:ext cx="41830625" cy="15690850"/>
              </a:xfrm>
              <a:custGeom>
                <a:avLst/>
                <a:gdLst>
                  <a:gd name="T0" fmla="*/ 11056 w 11152"/>
                  <a:gd name="T1" fmla="*/ 3865 h 4182"/>
                  <a:gd name="T2" fmla="*/ 10747 w 11152"/>
                  <a:gd name="T3" fmla="*/ 3865 h 4182"/>
                  <a:gd name="T4" fmla="*/ 10747 w 11152"/>
                  <a:gd name="T5" fmla="*/ 138 h 4182"/>
                  <a:gd name="T6" fmla="*/ 10593 w 11152"/>
                  <a:gd name="T7" fmla="*/ 10 h 4182"/>
                  <a:gd name="T8" fmla="*/ 2395 w 11152"/>
                  <a:gd name="T9" fmla="*/ 10 h 4182"/>
                  <a:gd name="T10" fmla="*/ 2099 w 11152"/>
                  <a:gd name="T11" fmla="*/ 192 h 4182"/>
                  <a:gd name="T12" fmla="*/ 1000 w 11152"/>
                  <a:gd name="T13" fmla="*/ 2123 h 4182"/>
                  <a:gd name="T14" fmla="*/ 321 w 11152"/>
                  <a:gd name="T15" fmla="*/ 2438 h 4182"/>
                  <a:gd name="T16" fmla="*/ 118 w 11152"/>
                  <a:gd name="T17" fmla="*/ 2722 h 4182"/>
                  <a:gd name="T18" fmla="*/ 118 w 11152"/>
                  <a:gd name="T19" fmla="*/ 3446 h 4182"/>
                  <a:gd name="T20" fmla="*/ 96 w 11152"/>
                  <a:gd name="T21" fmla="*/ 3446 h 4182"/>
                  <a:gd name="T22" fmla="*/ 0 w 11152"/>
                  <a:gd name="T23" fmla="*/ 3542 h 4182"/>
                  <a:gd name="T24" fmla="*/ 0 w 11152"/>
                  <a:gd name="T25" fmla="*/ 3891 h 4182"/>
                  <a:gd name="T26" fmla="*/ 96 w 11152"/>
                  <a:gd name="T27" fmla="*/ 3987 h 4182"/>
                  <a:gd name="T28" fmla="*/ 401 w 11152"/>
                  <a:gd name="T29" fmla="*/ 3987 h 4182"/>
                  <a:gd name="T30" fmla="*/ 517 w 11152"/>
                  <a:gd name="T31" fmla="*/ 3891 h 4182"/>
                  <a:gd name="T32" fmla="*/ 1417 w 11152"/>
                  <a:gd name="T33" fmla="*/ 3182 h 4182"/>
                  <a:gd name="T34" fmla="*/ 2274 w 11152"/>
                  <a:gd name="T35" fmla="*/ 3946 h 4182"/>
                  <a:gd name="T36" fmla="*/ 2301 w 11152"/>
                  <a:gd name="T37" fmla="*/ 4039 h 4182"/>
                  <a:gd name="T38" fmla="*/ 2406 w 11152"/>
                  <a:gd name="T39" fmla="*/ 4114 h 4182"/>
                  <a:gd name="T40" fmla="*/ 6993 w 11152"/>
                  <a:gd name="T41" fmla="*/ 4114 h 4182"/>
                  <a:gd name="T42" fmla="*/ 7129 w 11152"/>
                  <a:gd name="T43" fmla="*/ 3978 h 4182"/>
                  <a:gd name="T44" fmla="*/ 8002 w 11152"/>
                  <a:gd name="T45" fmla="*/ 3236 h 4182"/>
                  <a:gd name="T46" fmla="*/ 8842 w 11152"/>
                  <a:gd name="T47" fmla="*/ 3873 h 4182"/>
                  <a:gd name="T48" fmla="*/ 8911 w 11152"/>
                  <a:gd name="T49" fmla="*/ 4111 h 4182"/>
                  <a:gd name="T50" fmla="*/ 9010 w 11152"/>
                  <a:gd name="T51" fmla="*/ 4182 h 4182"/>
                  <a:gd name="T52" fmla="*/ 11056 w 11152"/>
                  <a:gd name="T53" fmla="*/ 4182 h 4182"/>
                  <a:gd name="T54" fmla="*/ 11152 w 11152"/>
                  <a:gd name="T55" fmla="*/ 4087 h 4182"/>
                  <a:gd name="T56" fmla="*/ 11152 w 11152"/>
                  <a:gd name="T57" fmla="*/ 3961 h 4182"/>
                  <a:gd name="T58" fmla="*/ 11056 w 11152"/>
                  <a:gd name="T59" fmla="*/ 3865 h 4182"/>
                  <a:gd name="T60" fmla="*/ 1913 w 11152"/>
                  <a:gd name="T61" fmla="*/ 2226 h 4182"/>
                  <a:gd name="T62" fmla="*/ 1469 w 11152"/>
                  <a:gd name="T63" fmla="*/ 2226 h 4182"/>
                  <a:gd name="T64" fmla="*/ 1260 w 11152"/>
                  <a:gd name="T65" fmla="*/ 2116 h 4182"/>
                  <a:gd name="T66" fmla="*/ 1890 w 11152"/>
                  <a:gd name="T67" fmla="*/ 984 h 4182"/>
                  <a:gd name="T68" fmla="*/ 1913 w 11152"/>
                  <a:gd name="T69" fmla="*/ 984 h 4182"/>
                  <a:gd name="T70" fmla="*/ 1913 w 11152"/>
                  <a:gd name="T71" fmla="*/ 2226 h 4182"/>
                  <a:gd name="T72" fmla="*/ 3805 w 11152"/>
                  <a:gd name="T73" fmla="*/ 2226 h 4182"/>
                  <a:gd name="T74" fmla="*/ 2113 w 11152"/>
                  <a:gd name="T75" fmla="*/ 2226 h 4182"/>
                  <a:gd name="T76" fmla="*/ 2113 w 11152"/>
                  <a:gd name="T77" fmla="*/ 998 h 4182"/>
                  <a:gd name="T78" fmla="*/ 2333 w 11152"/>
                  <a:gd name="T79" fmla="*/ 778 h 4182"/>
                  <a:gd name="T80" fmla="*/ 3585 w 11152"/>
                  <a:gd name="T81" fmla="*/ 778 h 4182"/>
                  <a:gd name="T82" fmla="*/ 3805 w 11152"/>
                  <a:gd name="T83" fmla="*/ 998 h 4182"/>
                  <a:gd name="T84" fmla="*/ 3805 w 11152"/>
                  <a:gd name="T85" fmla="*/ 2226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52" h="4182">
                    <a:moveTo>
                      <a:pt x="11056" y="3865"/>
                    </a:moveTo>
                    <a:cubicBezTo>
                      <a:pt x="10747" y="3865"/>
                      <a:pt x="10747" y="3865"/>
                      <a:pt x="10747" y="3865"/>
                    </a:cubicBezTo>
                    <a:cubicBezTo>
                      <a:pt x="10747" y="138"/>
                      <a:pt x="10747" y="138"/>
                      <a:pt x="10747" y="138"/>
                    </a:cubicBezTo>
                    <a:cubicBezTo>
                      <a:pt x="10747" y="138"/>
                      <a:pt x="10743" y="10"/>
                      <a:pt x="10593" y="10"/>
                    </a:cubicBezTo>
                    <a:cubicBezTo>
                      <a:pt x="2395" y="10"/>
                      <a:pt x="2395" y="10"/>
                      <a:pt x="2395" y="10"/>
                    </a:cubicBezTo>
                    <a:cubicBezTo>
                      <a:pt x="2395" y="10"/>
                      <a:pt x="2216" y="0"/>
                      <a:pt x="2099" y="192"/>
                    </a:cubicBezTo>
                    <a:cubicBezTo>
                      <a:pt x="1000" y="2123"/>
                      <a:pt x="1000" y="2123"/>
                      <a:pt x="1000" y="2123"/>
                    </a:cubicBezTo>
                    <a:cubicBezTo>
                      <a:pt x="321" y="2438"/>
                      <a:pt x="321" y="2438"/>
                      <a:pt x="321" y="2438"/>
                    </a:cubicBezTo>
                    <a:cubicBezTo>
                      <a:pt x="321" y="2438"/>
                      <a:pt x="118" y="2512"/>
                      <a:pt x="118" y="2722"/>
                    </a:cubicBezTo>
                    <a:cubicBezTo>
                      <a:pt x="118" y="3446"/>
                      <a:pt x="118" y="3446"/>
                      <a:pt x="118" y="3446"/>
                    </a:cubicBezTo>
                    <a:cubicBezTo>
                      <a:pt x="96" y="3446"/>
                      <a:pt x="96" y="3446"/>
                      <a:pt x="96" y="3446"/>
                    </a:cubicBezTo>
                    <a:cubicBezTo>
                      <a:pt x="44" y="3446"/>
                      <a:pt x="0" y="3489"/>
                      <a:pt x="0" y="3542"/>
                    </a:cubicBezTo>
                    <a:cubicBezTo>
                      <a:pt x="0" y="3891"/>
                      <a:pt x="0" y="3891"/>
                      <a:pt x="0" y="3891"/>
                    </a:cubicBezTo>
                    <a:cubicBezTo>
                      <a:pt x="0" y="3944"/>
                      <a:pt x="44" y="3987"/>
                      <a:pt x="96" y="3987"/>
                    </a:cubicBezTo>
                    <a:cubicBezTo>
                      <a:pt x="401" y="3987"/>
                      <a:pt x="401" y="3987"/>
                      <a:pt x="401" y="3987"/>
                    </a:cubicBezTo>
                    <a:cubicBezTo>
                      <a:pt x="454" y="3987"/>
                      <a:pt x="505" y="3944"/>
                      <a:pt x="517" y="3891"/>
                    </a:cubicBezTo>
                    <a:cubicBezTo>
                      <a:pt x="517" y="3891"/>
                      <a:pt x="653" y="3182"/>
                      <a:pt x="1417" y="3182"/>
                    </a:cubicBezTo>
                    <a:cubicBezTo>
                      <a:pt x="1835" y="3182"/>
                      <a:pt x="2142" y="3510"/>
                      <a:pt x="2274" y="3946"/>
                    </a:cubicBezTo>
                    <a:cubicBezTo>
                      <a:pt x="2301" y="4039"/>
                      <a:pt x="2301" y="4039"/>
                      <a:pt x="2301" y="4039"/>
                    </a:cubicBezTo>
                    <a:cubicBezTo>
                      <a:pt x="2301" y="4039"/>
                      <a:pt x="2319" y="4114"/>
                      <a:pt x="2406" y="4114"/>
                    </a:cubicBezTo>
                    <a:cubicBezTo>
                      <a:pt x="6993" y="4114"/>
                      <a:pt x="6993" y="4114"/>
                      <a:pt x="6993" y="4114"/>
                    </a:cubicBezTo>
                    <a:cubicBezTo>
                      <a:pt x="7118" y="4114"/>
                      <a:pt x="7129" y="3978"/>
                      <a:pt x="7129" y="3978"/>
                    </a:cubicBezTo>
                    <a:cubicBezTo>
                      <a:pt x="7212" y="3553"/>
                      <a:pt x="7572" y="3235"/>
                      <a:pt x="8002" y="3236"/>
                    </a:cubicBezTo>
                    <a:cubicBezTo>
                      <a:pt x="8394" y="3238"/>
                      <a:pt x="8726" y="3505"/>
                      <a:pt x="8842" y="3873"/>
                    </a:cubicBezTo>
                    <a:cubicBezTo>
                      <a:pt x="8911" y="4111"/>
                      <a:pt x="8911" y="4111"/>
                      <a:pt x="8911" y="4111"/>
                    </a:cubicBezTo>
                    <a:cubicBezTo>
                      <a:pt x="8925" y="4152"/>
                      <a:pt x="8966" y="4182"/>
                      <a:pt x="9010" y="4182"/>
                    </a:cubicBezTo>
                    <a:cubicBezTo>
                      <a:pt x="11056" y="4182"/>
                      <a:pt x="11056" y="4182"/>
                      <a:pt x="11056" y="4182"/>
                    </a:cubicBezTo>
                    <a:cubicBezTo>
                      <a:pt x="11109" y="4182"/>
                      <a:pt x="11152" y="4139"/>
                      <a:pt x="11152" y="4087"/>
                    </a:cubicBezTo>
                    <a:cubicBezTo>
                      <a:pt x="11152" y="3961"/>
                      <a:pt x="11152" y="3961"/>
                      <a:pt x="11152" y="3961"/>
                    </a:cubicBezTo>
                    <a:cubicBezTo>
                      <a:pt x="11152" y="3909"/>
                      <a:pt x="11109" y="3865"/>
                      <a:pt x="11056" y="3865"/>
                    </a:cubicBezTo>
                    <a:close/>
                    <a:moveTo>
                      <a:pt x="1913" y="2226"/>
                    </a:moveTo>
                    <a:cubicBezTo>
                      <a:pt x="1469" y="2226"/>
                      <a:pt x="1469" y="2226"/>
                      <a:pt x="1469" y="2226"/>
                    </a:cubicBezTo>
                    <a:cubicBezTo>
                      <a:pt x="1260" y="2116"/>
                      <a:pt x="1260" y="2116"/>
                      <a:pt x="1260" y="2116"/>
                    </a:cubicBezTo>
                    <a:cubicBezTo>
                      <a:pt x="1890" y="984"/>
                      <a:pt x="1890" y="984"/>
                      <a:pt x="1890" y="984"/>
                    </a:cubicBezTo>
                    <a:cubicBezTo>
                      <a:pt x="1913" y="984"/>
                      <a:pt x="1913" y="984"/>
                      <a:pt x="1913" y="984"/>
                    </a:cubicBezTo>
                    <a:lnTo>
                      <a:pt x="1913" y="2226"/>
                    </a:lnTo>
                    <a:close/>
                    <a:moveTo>
                      <a:pt x="3805" y="2226"/>
                    </a:moveTo>
                    <a:cubicBezTo>
                      <a:pt x="2113" y="2226"/>
                      <a:pt x="2113" y="2226"/>
                      <a:pt x="2113" y="2226"/>
                    </a:cubicBezTo>
                    <a:cubicBezTo>
                      <a:pt x="2113" y="998"/>
                      <a:pt x="2113" y="998"/>
                      <a:pt x="2113" y="998"/>
                    </a:cubicBezTo>
                    <a:cubicBezTo>
                      <a:pt x="2113" y="877"/>
                      <a:pt x="2212" y="778"/>
                      <a:pt x="2333" y="778"/>
                    </a:cubicBezTo>
                    <a:cubicBezTo>
                      <a:pt x="3585" y="778"/>
                      <a:pt x="3585" y="778"/>
                      <a:pt x="3585" y="778"/>
                    </a:cubicBezTo>
                    <a:cubicBezTo>
                      <a:pt x="3707" y="778"/>
                      <a:pt x="3805" y="877"/>
                      <a:pt x="3805" y="998"/>
                    </a:cubicBezTo>
                    <a:lnTo>
                      <a:pt x="3805" y="2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3060" b="0" i="0" u="none" strike="noStrike" kern="0" cap="none" spc="0" normalizeH="0" baseline="0" noProof="0" smtClean="0">
                  <a:ln>
                    <a:noFill/>
                  </a:ln>
                  <a:solidFill>
                    <a:prstClr val="black"/>
                  </a:solidFill>
                  <a:effectLst/>
                  <a:uLnTx/>
                  <a:uFillTx/>
                </a:endParaRPr>
              </a:p>
            </p:txBody>
          </p:sp>
        </p:grpSp>
      </p:grpSp>
    </p:spTree>
    <p:extLst>
      <p:ext uri="{BB962C8B-B14F-4D97-AF65-F5344CB8AC3E}">
        <p14:creationId xmlns:p14="http://schemas.microsoft.com/office/powerpoint/2010/main" val="2030791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1+#ppt_w/2"/>
                                          </p:val>
                                        </p:tav>
                                        <p:tav tm="100000">
                                          <p:val>
                                            <p:strVal val="#ppt_x"/>
                                          </p:val>
                                        </p:tav>
                                      </p:tavLst>
                                    </p:anim>
                                    <p:anim calcmode="lin" valueType="num">
                                      <p:cBhvr additive="base">
                                        <p:cTn id="8" dur="500" fill="hold"/>
                                        <p:tgtEl>
                                          <p:spTgt spid="10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fill="hold"/>
                                        <p:tgtEl>
                                          <p:spTgt spid="102"/>
                                        </p:tgtEl>
                                        <p:attrNameLst>
                                          <p:attrName>ppt_x</p:attrName>
                                        </p:attrNameLst>
                                      </p:cBhvr>
                                      <p:tavLst>
                                        <p:tav tm="0">
                                          <p:val>
                                            <p:strVal val="1+#ppt_w/2"/>
                                          </p:val>
                                        </p:tav>
                                        <p:tav tm="100000">
                                          <p:val>
                                            <p:strVal val="#ppt_x"/>
                                          </p:val>
                                        </p:tav>
                                      </p:tavLst>
                                    </p:anim>
                                    <p:anim calcmode="lin" valueType="num">
                                      <p:cBhvr additive="base">
                                        <p:cTn id="12"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1+#ppt_w/2"/>
                                          </p:val>
                                        </p:tav>
                                        <p:tav tm="100000">
                                          <p:val>
                                            <p:strVal val="#ppt_x"/>
                                          </p:val>
                                        </p:tav>
                                      </p:tavLst>
                                    </p:anim>
                                    <p:anim calcmode="lin" valueType="num">
                                      <p:cBhvr additive="base">
                                        <p:cTn id="24" dur="500" fill="hold"/>
                                        <p:tgtEl>
                                          <p:spTgt spid="7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1+#ppt_w/2"/>
                                          </p:val>
                                        </p:tav>
                                        <p:tav tm="100000">
                                          <p:val>
                                            <p:strVal val="#ppt_x"/>
                                          </p:val>
                                        </p:tav>
                                      </p:tavLst>
                                    </p:anim>
                                    <p:anim calcmode="lin" valueType="num">
                                      <p:cBhvr additive="base">
                                        <p:cTn id="28"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88"/>
                                        </p:tgtEl>
                                        <p:attrNameLst>
                                          <p:attrName>style.visibility</p:attrName>
                                        </p:attrNameLst>
                                      </p:cBhvr>
                                      <p:to>
                                        <p:strVal val="visible"/>
                                      </p:to>
                                    </p:set>
                                    <p:anim calcmode="lin" valueType="num">
                                      <p:cBhvr additive="base">
                                        <p:cTn id="33" dur="500" fill="hold"/>
                                        <p:tgtEl>
                                          <p:spTgt spid="88"/>
                                        </p:tgtEl>
                                        <p:attrNameLst>
                                          <p:attrName>ppt_x</p:attrName>
                                        </p:attrNameLst>
                                      </p:cBhvr>
                                      <p:tavLst>
                                        <p:tav tm="0">
                                          <p:val>
                                            <p:strVal val="1+#ppt_w/2"/>
                                          </p:val>
                                        </p:tav>
                                        <p:tav tm="100000">
                                          <p:val>
                                            <p:strVal val="#ppt_x"/>
                                          </p:val>
                                        </p:tav>
                                      </p:tavLst>
                                    </p:anim>
                                    <p:anim calcmode="lin" valueType="num">
                                      <p:cBhvr additive="base">
                                        <p:cTn id="34"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Connectivity: Radio Protocols</a:t>
            </a:r>
          </a:p>
        </p:txBody>
      </p:sp>
      <p:sp>
        <p:nvSpPr>
          <p:cNvPr id="3" name="Content Placeholder 2"/>
          <p:cNvSpPr>
            <a:spLocks noGrp="1"/>
          </p:cNvSpPr>
          <p:nvPr>
            <p:ph sz="quarter" idx="10"/>
          </p:nvPr>
        </p:nvSpPr>
        <p:spPr/>
        <p:txBody>
          <a:bodyPr/>
          <a:lstStyle/>
          <a:p>
            <a:endParaRPr lang="en-NZ"/>
          </a:p>
        </p:txBody>
      </p:sp>
      <p:graphicFrame>
        <p:nvGraphicFramePr>
          <p:cNvPr id="4" name="Table 3"/>
          <p:cNvGraphicFramePr>
            <a:graphicFrameLocks noGrp="1"/>
          </p:cNvGraphicFramePr>
          <p:nvPr>
            <p:extLst>
              <p:ext uri="{D42A27DB-BD31-4B8C-83A1-F6EECF244321}">
                <p14:modId xmlns:p14="http://schemas.microsoft.com/office/powerpoint/2010/main" val="3078462543"/>
              </p:ext>
            </p:extLst>
          </p:nvPr>
        </p:nvGraphicFramePr>
        <p:xfrm>
          <a:off x="388873" y="1481138"/>
          <a:ext cx="11590004" cy="3291840"/>
        </p:xfrm>
        <a:graphic>
          <a:graphicData uri="http://schemas.openxmlformats.org/drawingml/2006/table">
            <a:tbl>
              <a:tblPr firstRow="1" bandRow="1">
                <a:tableStyleId>{5C22544A-7EE6-4342-B048-85BDC9FD1C3A}</a:tableStyleId>
              </a:tblPr>
              <a:tblGrid>
                <a:gridCol w="1709059"/>
                <a:gridCol w="1241124"/>
                <a:gridCol w="1727053"/>
                <a:gridCol w="1296144"/>
                <a:gridCol w="1253329"/>
                <a:gridCol w="1338959"/>
                <a:gridCol w="1512168"/>
                <a:gridCol w="1512168"/>
              </a:tblGrid>
              <a:tr h="370840">
                <a:tc>
                  <a:txBody>
                    <a:bodyPr/>
                    <a:lstStyle/>
                    <a:p>
                      <a:endParaRPr lang="en-US" sz="2000" dirty="0"/>
                    </a:p>
                  </a:txBody>
                  <a:tcPr/>
                </a:tc>
                <a:tc>
                  <a:txBody>
                    <a:bodyPr/>
                    <a:lstStyle/>
                    <a:p>
                      <a:r>
                        <a:rPr lang="en-US" sz="2000" dirty="0" smtClean="0"/>
                        <a:t>Wi-Fi</a:t>
                      </a:r>
                      <a:endParaRPr lang="en-US" sz="2000" dirty="0"/>
                    </a:p>
                  </a:txBody>
                  <a:tcPr/>
                </a:tc>
                <a:tc>
                  <a:txBody>
                    <a:bodyPr/>
                    <a:lstStyle/>
                    <a:p>
                      <a:r>
                        <a:rPr lang="en-US" sz="2000" dirty="0" smtClean="0"/>
                        <a:t>Bluetooth LE</a:t>
                      </a:r>
                      <a:endParaRPr lang="en-US" sz="2000" dirty="0"/>
                    </a:p>
                  </a:txBody>
                  <a:tcPr/>
                </a:tc>
                <a:tc>
                  <a:txBody>
                    <a:bodyPr/>
                    <a:lstStyle/>
                    <a:p>
                      <a:r>
                        <a:rPr lang="en-US" sz="2000" dirty="0" smtClean="0"/>
                        <a:t>ZigBee</a:t>
                      </a:r>
                      <a:endParaRPr lang="en-US" sz="2000" dirty="0"/>
                    </a:p>
                  </a:txBody>
                  <a:tcPr/>
                </a:tc>
                <a:tc>
                  <a:txBody>
                    <a:bodyPr/>
                    <a:lstStyle/>
                    <a:p>
                      <a:r>
                        <a:rPr lang="en-US" sz="2000" dirty="0" smtClean="0"/>
                        <a:t>Z-Wave</a:t>
                      </a:r>
                      <a:endParaRPr lang="en-US" sz="2000" dirty="0"/>
                    </a:p>
                  </a:txBody>
                  <a:tcPr/>
                </a:tc>
                <a:tc>
                  <a:txBody>
                    <a:bodyPr/>
                    <a:lstStyle/>
                    <a:p>
                      <a:r>
                        <a:rPr lang="en-US" sz="2000" dirty="0" smtClean="0"/>
                        <a:t>Thread</a:t>
                      </a:r>
                      <a:endParaRPr lang="en-US" sz="2000" dirty="0"/>
                    </a:p>
                  </a:txBody>
                  <a:tcPr/>
                </a:tc>
                <a:tc>
                  <a:txBody>
                    <a:bodyPr/>
                    <a:lstStyle/>
                    <a:p>
                      <a:r>
                        <a:rPr lang="en-US" sz="2000" dirty="0" err="1" smtClean="0"/>
                        <a:t>LoRaWAN</a:t>
                      </a:r>
                      <a:endParaRPr lang="en-US" sz="2000" dirty="0"/>
                    </a:p>
                  </a:txBody>
                  <a:tcPr/>
                </a:tc>
                <a:tc>
                  <a:txBody>
                    <a:bodyPr/>
                    <a:lstStyle/>
                    <a:p>
                      <a:r>
                        <a:rPr lang="en-US" sz="2000" dirty="0" err="1" smtClean="0"/>
                        <a:t>Sigfox</a:t>
                      </a:r>
                      <a:endParaRPr lang="en-US" sz="2000" dirty="0"/>
                    </a:p>
                  </a:txBody>
                  <a:tcPr/>
                </a:tc>
              </a:tr>
              <a:tr h="370840">
                <a:tc>
                  <a:txBody>
                    <a:bodyPr/>
                    <a:lstStyle/>
                    <a:p>
                      <a:r>
                        <a:rPr lang="en-US" sz="2000" dirty="0" smtClean="0"/>
                        <a:t>Range</a:t>
                      </a:r>
                      <a:endParaRPr lang="en-US" sz="2000" dirty="0"/>
                    </a:p>
                  </a:txBody>
                  <a:tcPr/>
                </a:tc>
                <a:tc>
                  <a:txBody>
                    <a:bodyPr/>
                    <a:lstStyle/>
                    <a:p>
                      <a:r>
                        <a:rPr lang="en-US" sz="2000" dirty="0" smtClean="0"/>
                        <a:t>100 m</a:t>
                      </a:r>
                      <a:endParaRPr lang="en-US" sz="2000" dirty="0"/>
                    </a:p>
                  </a:txBody>
                  <a:tcPr/>
                </a:tc>
                <a:tc>
                  <a:txBody>
                    <a:bodyPr/>
                    <a:lstStyle/>
                    <a:p>
                      <a:r>
                        <a:rPr lang="en-US" sz="2000" dirty="0" smtClean="0"/>
                        <a:t>100 m</a:t>
                      </a:r>
                      <a:endParaRPr lang="en-US" sz="2000" dirty="0"/>
                    </a:p>
                  </a:txBody>
                  <a:tcPr/>
                </a:tc>
                <a:tc>
                  <a:txBody>
                    <a:bodyPr/>
                    <a:lstStyle/>
                    <a:p>
                      <a:r>
                        <a:rPr lang="en-US" sz="2000" dirty="0" smtClean="0"/>
                        <a:t>10-100 m</a:t>
                      </a:r>
                      <a:endParaRPr lang="en-US" sz="2000" dirty="0"/>
                    </a:p>
                  </a:txBody>
                  <a:tcPr/>
                </a:tc>
                <a:tc>
                  <a:txBody>
                    <a:bodyPr/>
                    <a:lstStyle/>
                    <a:p>
                      <a:r>
                        <a:rPr lang="en-US" sz="2000" dirty="0" smtClean="0"/>
                        <a:t>30 m</a:t>
                      </a:r>
                      <a:endParaRPr lang="en-US" sz="2000" dirty="0"/>
                    </a:p>
                  </a:txBody>
                  <a:tcPr/>
                </a:tc>
                <a:tc>
                  <a:txBody>
                    <a:bodyPr/>
                    <a:lstStyle/>
                    <a:p>
                      <a:r>
                        <a:rPr lang="en-US" sz="2000" dirty="0" smtClean="0"/>
                        <a:t>10–100 m</a:t>
                      </a:r>
                      <a:endParaRPr lang="en-US" sz="2000" dirty="0"/>
                    </a:p>
                  </a:txBody>
                  <a:tcPr/>
                </a:tc>
                <a:tc>
                  <a:txBody>
                    <a:bodyPr/>
                    <a:lstStyle/>
                    <a:p>
                      <a:r>
                        <a:rPr lang="en-US" sz="2000" dirty="0" smtClean="0"/>
                        <a:t>15 km</a:t>
                      </a:r>
                      <a:endParaRPr lang="en-US" sz="2000" dirty="0"/>
                    </a:p>
                  </a:txBody>
                  <a:tcPr/>
                </a:tc>
                <a:tc>
                  <a:txBody>
                    <a:bodyPr/>
                    <a:lstStyle/>
                    <a:p>
                      <a:r>
                        <a:rPr lang="en-US" sz="2000" dirty="0" smtClean="0"/>
                        <a:t>30 km</a:t>
                      </a:r>
                      <a:endParaRPr lang="en-US" sz="2000" dirty="0"/>
                    </a:p>
                  </a:txBody>
                  <a:tcPr/>
                </a:tc>
              </a:tr>
              <a:tr h="370840">
                <a:tc>
                  <a:txBody>
                    <a:bodyPr/>
                    <a:lstStyle/>
                    <a:p>
                      <a:r>
                        <a:rPr lang="en-US" sz="2000" dirty="0" smtClean="0"/>
                        <a:t>Speed</a:t>
                      </a:r>
                      <a:endParaRPr lang="en-US" sz="2000" dirty="0"/>
                    </a:p>
                  </a:txBody>
                  <a:tcPr/>
                </a:tc>
                <a:tc>
                  <a:txBody>
                    <a:bodyPr/>
                    <a:lstStyle/>
                    <a:p>
                      <a:r>
                        <a:rPr lang="en-US" sz="2000" dirty="0" smtClean="0"/>
                        <a:t>11</a:t>
                      </a:r>
                      <a:r>
                        <a:rPr lang="en-US" sz="2000" baseline="0" dirty="0" smtClean="0"/>
                        <a:t> - 800</a:t>
                      </a:r>
                      <a:r>
                        <a:rPr lang="en-US" sz="2000" dirty="0" smtClean="0"/>
                        <a:t> Mbit/s</a:t>
                      </a:r>
                      <a:endParaRPr lang="en-US" sz="2000" dirty="0"/>
                    </a:p>
                  </a:txBody>
                  <a:tcPr/>
                </a:tc>
                <a:tc>
                  <a:txBody>
                    <a:bodyPr/>
                    <a:lstStyle/>
                    <a:p>
                      <a:r>
                        <a:rPr lang="en-US" sz="2000" dirty="0" smtClean="0"/>
                        <a:t>1 Mbit/s</a:t>
                      </a:r>
                      <a:endParaRPr lang="en-US" sz="2000" dirty="0"/>
                    </a:p>
                  </a:txBody>
                  <a:tcPr/>
                </a:tc>
                <a:tc>
                  <a:txBody>
                    <a:bodyPr/>
                    <a:lstStyle/>
                    <a:p>
                      <a:r>
                        <a:rPr lang="en-US" sz="2000" dirty="0" smtClean="0"/>
                        <a:t>250 </a:t>
                      </a:r>
                      <a:r>
                        <a:rPr lang="en-US" sz="2000" dirty="0" err="1" smtClean="0"/>
                        <a:t>kbit</a:t>
                      </a:r>
                      <a:r>
                        <a:rPr lang="en-US" sz="2000" dirty="0" smtClean="0"/>
                        <a:t>/s</a:t>
                      </a:r>
                      <a:endParaRPr lang="en-US" sz="2000" dirty="0"/>
                    </a:p>
                  </a:txBody>
                  <a:tcPr/>
                </a:tc>
                <a:tc>
                  <a:txBody>
                    <a:bodyPr/>
                    <a:lstStyle/>
                    <a:p>
                      <a:r>
                        <a:rPr lang="en-US" sz="2000" dirty="0" smtClean="0"/>
                        <a:t>9.6 – 100 </a:t>
                      </a:r>
                      <a:r>
                        <a:rPr lang="en-US" sz="2000" dirty="0" err="1" smtClean="0"/>
                        <a:t>kbit</a:t>
                      </a:r>
                      <a:r>
                        <a:rPr lang="en-US" sz="2000" dirty="0" smtClean="0"/>
                        <a:t>/s</a:t>
                      </a:r>
                      <a:endParaRPr lang="en-US" sz="2000" dirty="0"/>
                    </a:p>
                  </a:txBody>
                  <a:tcPr/>
                </a:tc>
                <a:tc>
                  <a:txBody>
                    <a:bodyPr/>
                    <a:lstStyle/>
                    <a:p>
                      <a:r>
                        <a:rPr lang="en-US" sz="2000" dirty="0" smtClean="0"/>
                        <a:t>250 </a:t>
                      </a:r>
                      <a:r>
                        <a:rPr lang="en-US" sz="2000" dirty="0" err="1" smtClean="0"/>
                        <a:t>kbit</a:t>
                      </a:r>
                      <a:r>
                        <a:rPr lang="en-US" sz="2000" dirty="0" smtClean="0"/>
                        <a:t>/s</a:t>
                      </a:r>
                      <a:endParaRPr lang="en-US" sz="2000" dirty="0"/>
                    </a:p>
                  </a:txBody>
                  <a:tcPr/>
                </a:tc>
                <a:tc>
                  <a:txBody>
                    <a:bodyPr/>
                    <a:lstStyle/>
                    <a:p>
                      <a:r>
                        <a:rPr lang="en-US" sz="2000" dirty="0" smtClean="0"/>
                        <a:t>1 </a:t>
                      </a:r>
                      <a:r>
                        <a:rPr lang="en-US" sz="2000" dirty="0" err="1" smtClean="0"/>
                        <a:t>kbit</a:t>
                      </a:r>
                      <a:r>
                        <a:rPr lang="en-US" sz="2000" dirty="0" smtClean="0"/>
                        <a:t>/s</a:t>
                      </a:r>
                      <a:endParaRPr lang="en-US" sz="2000" dirty="0"/>
                    </a:p>
                  </a:txBody>
                  <a:tcPr/>
                </a:tc>
                <a:tc>
                  <a:txBody>
                    <a:bodyPr/>
                    <a:lstStyle/>
                    <a:p>
                      <a:r>
                        <a:rPr lang="en-US" sz="2000" dirty="0" smtClean="0"/>
                        <a:t>100 b/s</a:t>
                      </a:r>
                      <a:endParaRPr lang="en-US" sz="2000" dirty="0"/>
                    </a:p>
                  </a:txBody>
                  <a:tcPr/>
                </a:tc>
              </a:tr>
              <a:tr h="370840">
                <a:tc>
                  <a:txBody>
                    <a:bodyPr/>
                    <a:lstStyle/>
                    <a:p>
                      <a:r>
                        <a:rPr lang="en-US" sz="2000" dirty="0" smtClean="0"/>
                        <a:t>Frequency</a:t>
                      </a:r>
                      <a:endParaRPr lang="en-US" sz="2000" dirty="0"/>
                    </a:p>
                  </a:txBody>
                  <a:tcPr/>
                </a:tc>
                <a:tc>
                  <a:txBody>
                    <a:bodyPr/>
                    <a:lstStyle/>
                    <a:p>
                      <a:r>
                        <a:rPr lang="en-US" sz="2000" dirty="0" smtClean="0"/>
                        <a:t>2.4 GHz</a:t>
                      </a:r>
                    </a:p>
                    <a:p>
                      <a:r>
                        <a:rPr lang="en-US" sz="2000" dirty="0" smtClean="0"/>
                        <a:t>5 GHz</a:t>
                      </a:r>
                      <a:endParaRPr lang="en-US" sz="2000" dirty="0"/>
                    </a:p>
                  </a:txBody>
                  <a:tcPr/>
                </a:tc>
                <a:tc>
                  <a:txBody>
                    <a:bodyPr/>
                    <a:lstStyle/>
                    <a:p>
                      <a:r>
                        <a:rPr lang="en-US" sz="2000" dirty="0" smtClean="0"/>
                        <a:t>2.4 GHz</a:t>
                      </a:r>
                      <a:endParaRPr lang="en-US" sz="2000" dirty="0"/>
                    </a:p>
                  </a:txBody>
                  <a:tcPr/>
                </a:tc>
                <a:tc>
                  <a:txBody>
                    <a:bodyPr/>
                    <a:lstStyle/>
                    <a:p>
                      <a:r>
                        <a:rPr lang="en-US" sz="2000" dirty="0" smtClean="0"/>
                        <a:t>2.4 GHz</a:t>
                      </a:r>
                      <a:endParaRPr lang="en-US" sz="2000" dirty="0"/>
                    </a:p>
                  </a:txBody>
                  <a:tcPr/>
                </a:tc>
                <a:tc>
                  <a:txBody>
                    <a:bodyPr/>
                    <a:lstStyle/>
                    <a:p>
                      <a:r>
                        <a:rPr lang="en-US" sz="2000" dirty="0" smtClean="0"/>
                        <a:t>908 US 868 EU MHz</a:t>
                      </a:r>
                      <a:endParaRPr lang="en-US" sz="2000" dirty="0"/>
                    </a:p>
                  </a:txBody>
                  <a:tcPr/>
                </a:tc>
                <a:tc>
                  <a:txBody>
                    <a:bodyPr/>
                    <a:lstStyle/>
                    <a:p>
                      <a:r>
                        <a:rPr lang="en-US" sz="2000" dirty="0" smtClean="0"/>
                        <a:t>2.4 GHz</a:t>
                      </a:r>
                      <a:endParaRPr lang="en-US" sz="2000" dirty="0"/>
                    </a:p>
                  </a:txBody>
                  <a:tcPr/>
                </a:tc>
                <a:tc>
                  <a:txBody>
                    <a:bodyPr/>
                    <a:lstStyle/>
                    <a:p>
                      <a:r>
                        <a:rPr lang="en-US" sz="2000" dirty="0" smtClean="0"/>
                        <a:t>915 MHz</a:t>
                      </a:r>
                      <a:endParaRPr lang="en-US" sz="2000" dirty="0"/>
                    </a:p>
                  </a:txBody>
                  <a:tcPr/>
                </a:tc>
                <a:tc>
                  <a:txBody>
                    <a:bodyPr/>
                    <a:lstStyle/>
                    <a:p>
                      <a:r>
                        <a:rPr lang="en-US" sz="2000" dirty="0" smtClean="0"/>
                        <a:t>868 EU</a:t>
                      </a:r>
                    </a:p>
                    <a:p>
                      <a:r>
                        <a:rPr lang="en-US" sz="2000" dirty="0" smtClean="0"/>
                        <a:t>902</a:t>
                      </a:r>
                      <a:r>
                        <a:rPr lang="en-US" sz="2000" baseline="0" dirty="0" smtClean="0"/>
                        <a:t> US</a:t>
                      </a:r>
                    </a:p>
                    <a:p>
                      <a:r>
                        <a:rPr lang="en-US" sz="2000" baseline="0" dirty="0" smtClean="0"/>
                        <a:t>MHz</a:t>
                      </a:r>
                      <a:endParaRPr lang="en-US" sz="2000" dirty="0"/>
                    </a:p>
                  </a:txBody>
                  <a:tcPr/>
                </a:tc>
              </a:tr>
              <a:tr h="370840">
                <a:tc>
                  <a:txBody>
                    <a:bodyPr/>
                    <a:lstStyle/>
                    <a:p>
                      <a:r>
                        <a:rPr lang="en-US" sz="2000" dirty="0" smtClean="0"/>
                        <a:t>Power</a:t>
                      </a:r>
                      <a:endParaRPr lang="en-US" sz="2000" dirty="0"/>
                    </a:p>
                  </a:txBody>
                  <a:tcPr/>
                </a:tc>
                <a:tc>
                  <a:txBody>
                    <a:bodyPr/>
                    <a:lstStyle/>
                    <a:p>
                      <a:r>
                        <a:rPr lang="en-US" sz="2000" dirty="0" smtClean="0"/>
                        <a:t>High</a:t>
                      </a:r>
                      <a:endParaRPr lang="en-US" sz="2000" dirty="0"/>
                    </a:p>
                  </a:txBody>
                  <a:tcPr/>
                </a:tc>
                <a:tc>
                  <a:txBody>
                    <a:bodyPr/>
                    <a:lstStyle/>
                    <a:p>
                      <a:r>
                        <a:rPr lang="en-US" sz="2000" dirty="0" smtClean="0"/>
                        <a:t>Low</a:t>
                      </a:r>
                      <a:endParaRPr lang="en-US" sz="2000" dirty="0"/>
                    </a:p>
                  </a:txBody>
                  <a:tcPr/>
                </a:tc>
                <a:tc>
                  <a:txBody>
                    <a:bodyPr/>
                    <a:lstStyle/>
                    <a:p>
                      <a:r>
                        <a:rPr lang="en-US" sz="2000" dirty="0" smtClean="0"/>
                        <a:t>Low</a:t>
                      </a:r>
                      <a:endParaRPr lang="en-US" sz="2000" dirty="0"/>
                    </a:p>
                  </a:txBody>
                  <a:tcPr/>
                </a:tc>
                <a:tc>
                  <a:txBody>
                    <a:bodyPr/>
                    <a:lstStyle/>
                    <a:p>
                      <a:r>
                        <a:rPr lang="en-US" sz="2000" dirty="0" smtClean="0"/>
                        <a:t>Low</a:t>
                      </a:r>
                      <a:endParaRPr lang="en-US" sz="2000" dirty="0"/>
                    </a:p>
                  </a:txBody>
                  <a:tcPr/>
                </a:tc>
                <a:tc>
                  <a:txBody>
                    <a:bodyPr/>
                    <a:lstStyle/>
                    <a:p>
                      <a:r>
                        <a:rPr lang="en-US" sz="2000" dirty="0" smtClean="0"/>
                        <a:t>Low</a:t>
                      </a:r>
                      <a:endParaRPr lang="en-US" sz="2000" dirty="0"/>
                    </a:p>
                  </a:txBody>
                  <a:tcPr/>
                </a:tc>
                <a:tc>
                  <a:txBody>
                    <a:bodyPr/>
                    <a:lstStyle/>
                    <a:p>
                      <a:r>
                        <a:rPr lang="en-US" sz="2000" dirty="0" smtClean="0"/>
                        <a:t>Low</a:t>
                      </a:r>
                      <a:endParaRPr lang="en-US" sz="2000" dirty="0"/>
                    </a:p>
                  </a:txBody>
                  <a:tcPr/>
                </a:tc>
                <a:tc>
                  <a:txBody>
                    <a:bodyPr/>
                    <a:lstStyle/>
                    <a:p>
                      <a:r>
                        <a:rPr lang="en-US" sz="2000" dirty="0" smtClean="0"/>
                        <a:t>Low</a:t>
                      </a:r>
                      <a:endParaRPr lang="en-US" sz="2000" dirty="0"/>
                    </a:p>
                  </a:txBody>
                  <a:tcPr/>
                </a:tc>
              </a:tr>
              <a:tr h="370840">
                <a:tc>
                  <a:txBody>
                    <a:bodyPr/>
                    <a:lstStyle/>
                    <a:p>
                      <a:r>
                        <a:rPr lang="en-US" sz="2000" dirty="0" smtClean="0"/>
                        <a:t>Topology</a:t>
                      </a:r>
                      <a:endParaRPr lang="en-US" sz="2000" dirty="0"/>
                    </a:p>
                  </a:txBody>
                  <a:tcPr/>
                </a:tc>
                <a:tc>
                  <a:txBody>
                    <a:bodyPr/>
                    <a:lstStyle/>
                    <a:p>
                      <a:r>
                        <a:rPr lang="en-US" sz="2000" dirty="0" smtClean="0"/>
                        <a:t>Star</a:t>
                      </a:r>
                      <a:endParaRPr lang="en-US" sz="2000" dirty="0"/>
                    </a:p>
                  </a:txBody>
                  <a:tcPr/>
                </a:tc>
                <a:tc>
                  <a:txBody>
                    <a:bodyPr/>
                    <a:lstStyle/>
                    <a:p>
                      <a:r>
                        <a:rPr lang="en-US" sz="2000" dirty="0" err="1" smtClean="0"/>
                        <a:t>Scatternet</a:t>
                      </a:r>
                      <a:endParaRPr lang="en-US" sz="2000" dirty="0"/>
                    </a:p>
                  </a:txBody>
                  <a:tcPr/>
                </a:tc>
                <a:tc>
                  <a:txBody>
                    <a:bodyPr/>
                    <a:lstStyle/>
                    <a:p>
                      <a:r>
                        <a:rPr lang="en-US" sz="2000" dirty="0" smtClean="0"/>
                        <a:t>Mesh</a:t>
                      </a:r>
                      <a:endParaRPr lang="en-US" sz="2000" dirty="0"/>
                    </a:p>
                  </a:txBody>
                  <a:tcPr/>
                </a:tc>
                <a:tc>
                  <a:txBody>
                    <a:bodyPr/>
                    <a:lstStyle/>
                    <a:p>
                      <a:r>
                        <a:rPr lang="en-US" sz="2000" dirty="0" smtClean="0"/>
                        <a:t>Mesh</a:t>
                      </a:r>
                      <a:endParaRPr lang="en-US" sz="2000" dirty="0"/>
                    </a:p>
                  </a:txBody>
                  <a:tcPr/>
                </a:tc>
                <a:tc>
                  <a:txBody>
                    <a:bodyPr/>
                    <a:lstStyle/>
                    <a:p>
                      <a:r>
                        <a:rPr lang="en-US" sz="2000" dirty="0" smtClean="0"/>
                        <a:t>Mesh</a:t>
                      </a:r>
                      <a:endParaRPr lang="en-US" sz="2000" dirty="0"/>
                    </a:p>
                  </a:txBody>
                  <a:tcPr/>
                </a:tc>
                <a:tc>
                  <a:txBody>
                    <a:bodyPr/>
                    <a:lstStyle/>
                    <a:p>
                      <a:r>
                        <a:rPr lang="en-US" sz="2000" dirty="0" smtClean="0"/>
                        <a:t>Star</a:t>
                      </a:r>
                      <a:endParaRPr lang="en-US" sz="2000" dirty="0"/>
                    </a:p>
                  </a:txBody>
                  <a:tcPr/>
                </a:tc>
                <a:tc>
                  <a:txBody>
                    <a:bodyPr/>
                    <a:lstStyle/>
                    <a:p>
                      <a:r>
                        <a:rPr lang="en-US" sz="2000" dirty="0" smtClean="0"/>
                        <a:t>Star</a:t>
                      </a:r>
                      <a:endParaRPr lang="en-US" sz="2000" dirty="0"/>
                    </a:p>
                  </a:txBody>
                  <a:tcPr/>
                </a:tc>
              </a:tr>
            </a:tbl>
          </a:graphicData>
        </a:graphic>
      </p:graphicFrame>
    </p:spTree>
    <p:extLst>
      <p:ext uri="{BB962C8B-B14F-4D97-AF65-F5344CB8AC3E}">
        <p14:creationId xmlns:p14="http://schemas.microsoft.com/office/powerpoint/2010/main" val="419858568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RSvv9UshECsATr3NURJJg"/>
</p:tagLst>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ignitenz-2015-speakertemplate</Template>
  <TotalTime>0</TotalTime>
  <Words>2137</Words>
  <Application>Microsoft Office PowerPoint</Application>
  <PresentationFormat>Custom</PresentationFormat>
  <Paragraphs>388</Paragraphs>
  <Slides>41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Consolas</vt:lpstr>
      <vt:lpstr>Segoe</vt:lpstr>
      <vt:lpstr>Segoe Light</vt:lpstr>
      <vt:lpstr>Segoe UI</vt:lpstr>
      <vt:lpstr>Segoe UI Light</vt:lpstr>
      <vt:lpstr>Segoe UI Semibold</vt:lpstr>
      <vt:lpstr>Verdana</vt:lpstr>
      <vt:lpstr>Wingdings</vt:lpstr>
      <vt:lpstr>5-30610_Microsoft_Ignite_Keynote_Template</vt:lpstr>
      <vt:lpstr>PowerPoint Presentation</vt:lpstr>
      <vt:lpstr>Mashup the Internet of Things, Azure App Service and Windows 10 to Deliver Business Value </vt:lpstr>
      <vt:lpstr>Agenda</vt:lpstr>
      <vt:lpstr>The Internet of Things</vt:lpstr>
      <vt:lpstr>IoT in 2010</vt:lpstr>
      <vt:lpstr>IoT in 2015</vt:lpstr>
      <vt:lpstr>Disruptive Forces</vt:lpstr>
      <vt:lpstr>What is the Internet of Things?</vt:lpstr>
      <vt:lpstr>Connectivity: Radio Protocols</vt:lpstr>
      <vt:lpstr>Data: Wire Protocols</vt:lpstr>
      <vt:lpstr>Scale IoT with Microsoft</vt:lpstr>
      <vt:lpstr>Windows IoT Core</vt:lpstr>
      <vt:lpstr>What is Windows 10 IoT Core</vt:lpstr>
      <vt:lpstr>Building Apps for Windows 10 IoT Core</vt:lpstr>
      <vt:lpstr>Windows IoT Core  Demo</vt:lpstr>
      <vt:lpstr>Azure IoT services</vt:lpstr>
      <vt:lpstr>PowerPoint Presentation</vt:lpstr>
      <vt:lpstr>Heterogeneous Client Libraries</vt:lpstr>
      <vt:lpstr>Azure Event Hubs</vt:lpstr>
      <vt:lpstr>Azure Event Hubs  Demo</vt:lpstr>
      <vt:lpstr>Azure Stream Analytics</vt:lpstr>
      <vt:lpstr>Azure Stream Analytics Demo</vt:lpstr>
      <vt:lpstr>Event Processor Host</vt:lpstr>
      <vt:lpstr>Event Processor Host Demo</vt:lpstr>
      <vt:lpstr>Azure Machine Learning</vt:lpstr>
      <vt:lpstr>HDInsight</vt:lpstr>
      <vt:lpstr>Power BI</vt:lpstr>
      <vt:lpstr>Azure App Services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Microsoft delivers on IoT</vt:lpstr>
      <vt:lpstr>we’re done  </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2015-09-02T06:29:50Z</dcterms:modified>
</cp:coreProperties>
</file>