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tags/tag9.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13"/>
    <p:sldMasterId id="2147484271" r:id="rId14"/>
  </p:sldMasterIdLst>
  <p:notesMasterIdLst>
    <p:notesMasterId r:id="rId49"/>
  </p:notesMasterIdLst>
  <p:handoutMasterIdLst>
    <p:handoutMasterId r:id="rId50"/>
  </p:handoutMasterIdLst>
  <p:sldIdLst>
    <p:sldId id="1238" r:id="rId15"/>
    <p:sldId id="1239" r:id="rId16"/>
    <p:sldId id="1240" r:id="rId17"/>
    <p:sldId id="1241" r:id="rId18"/>
    <p:sldId id="1242" r:id="rId19"/>
    <p:sldId id="1243" r:id="rId20"/>
    <p:sldId id="1244" r:id="rId21"/>
    <p:sldId id="1245" r:id="rId22"/>
    <p:sldId id="1246" r:id="rId23"/>
    <p:sldId id="1248" r:id="rId24"/>
    <p:sldId id="1249" r:id="rId25"/>
    <p:sldId id="1250" r:id="rId26"/>
    <p:sldId id="1251" r:id="rId27"/>
    <p:sldId id="1252" r:id="rId28"/>
    <p:sldId id="1253" r:id="rId29"/>
    <p:sldId id="1254" r:id="rId30"/>
    <p:sldId id="1255" r:id="rId31"/>
    <p:sldId id="1256" r:id="rId32"/>
    <p:sldId id="1257" r:id="rId33"/>
    <p:sldId id="1258" r:id="rId34"/>
    <p:sldId id="1259" r:id="rId35"/>
    <p:sldId id="1260" r:id="rId36"/>
    <p:sldId id="1262" r:id="rId37"/>
    <p:sldId id="1263" r:id="rId38"/>
    <p:sldId id="1264" r:id="rId39"/>
    <p:sldId id="1265" r:id="rId40"/>
    <p:sldId id="1266" r:id="rId41"/>
    <p:sldId id="1267" r:id="rId42"/>
    <p:sldId id="1268" r:id="rId43"/>
    <p:sldId id="1269" r:id="rId44"/>
    <p:sldId id="1270" r:id="rId45"/>
    <p:sldId id="1272" r:id="rId46"/>
    <p:sldId id="1273" r:id="rId47"/>
    <p:sldId id="1274" r:id="rId48"/>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6"/>
    <a:srgbClr val="008272"/>
    <a:srgbClr val="68217A"/>
    <a:srgbClr val="000000"/>
    <a:srgbClr val="D1D1D1"/>
    <a:srgbClr val="C0C0C0"/>
    <a:srgbClr val="442359"/>
    <a:srgbClr val="FFFFFF"/>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0" autoAdjust="0"/>
    <p:restoredTop sz="96305" autoAdjust="0"/>
  </p:normalViewPr>
  <p:slideViewPr>
    <p:cSldViewPr snapToGrid="0">
      <p:cViewPr varScale="1">
        <p:scale>
          <a:sx n="105" d="100"/>
          <a:sy n="105" d="100"/>
        </p:scale>
        <p:origin x="498" y="96"/>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9" d="100"/>
        <a:sy n="29" d="100"/>
      </p:scale>
      <p:origin x="0" y="0"/>
    </p:cViewPr>
  </p:sorterViewPr>
  <p:notesViewPr>
    <p:cSldViewPr snapToGrid="0" showGuides="1">
      <p:cViewPr>
        <p:scale>
          <a:sx n="69" d="100"/>
          <a:sy n="69" d="100"/>
        </p:scale>
        <p:origin x="3426" y="47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notesMaster" Target="notesMasters/notesMaster1.xml"/><Relationship Id="rId10" Type="http://schemas.openxmlformats.org/officeDocument/2006/relationships/customXml" Target="../customXml/item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Master" Target="slideMasters/slideMaster2.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8" Type="http://schemas.openxmlformats.org/officeDocument/2006/relationships/customXml" Target="../customXml/item8.xml"/><Relationship Id="rId51" Type="http://schemas.openxmlformats.org/officeDocument/2006/relationships/commentAuthors" Target="commentAuthor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Management Summit 2013</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4/11/2013 4:44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Management Summit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4/11/2013 4:43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D6408-4506-4318-91C8-5C3EC707FEB3}" type="slidenum">
              <a:rPr lang="en-US" smtClean="0"/>
              <a:t>2</a:t>
            </a:fld>
            <a:endParaRPr lang="en-US"/>
          </a:p>
        </p:txBody>
      </p:sp>
    </p:spTree>
    <p:extLst>
      <p:ext uri="{BB962C8B-B14F-4D97-AF65-F5344CB8AC3E}">
        <p14:creationId xmlns:p14="http://schemas.microsoft.com/office/powerpoint/2010/main" val="558598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603182B-9136-4450-9C78-F44D59316FC0}" type="datetime1">
              <a:rPr lang="en-US" smtClean="0"/>
              <a:t>4/11/2013</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11</a:t>
            </a:fld>
            <a:endParaRPr lang="en-US" dirty="0"/>
          </a:p>
        </p:txBody>
      </p:sp>
    </p:spTree>
    <p:extLst>
      <p:ext uri="{BB962C8B-B14F-4D97-AF65-F5344CB8AC3E}">
        <p14:creationId xmlns:p14="http://schemas.microsoft.com/office/powerpoint/2010/main" val="409816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D6408-4506-4318-91C8-5C3EC707FEB3}" type="slidenum">
              <a:rPr lang="en-US" smtClean="0"/>
              <a:t>13</a:t>
            </a:fld>
            <a:endParaRPr lang="en-US"/>
          </a:p>
        </p:txBody>
      </p:sp>
    </p:spTree>
    <p:extLst>
      <p:ext uri="{BB962C8B-B14F-4D97-AF65-F5344CB8AC3E}">
        <p14:creationId xmlns:p14="http://schemas.microsoft.com/office/powerpoint/2010/main" val="1042249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endParaRPr lang="en-US" dirty="0"/>
          </a:p>
        </p:txBody>
      </p:sp>
      <p:sp>
        <p:nvSpPr>
          <p:cNvPr id="4" name="Slide Number Placeholder 3"/>
          <p:cNvSpPr>
            <a:spLocks noGrp="1"/>
          </p:cNvSpPr>
          <p:nvPr>
            <p:ph type="sldNum" sz="quarter" idx="10"/>
          </p:nvPr>
        </p:nvSpPr>
        <p:spPr/>
        <p:txBody>
          <a:bodyPr/>
          <a:lstStyle/>
          <a:p>
            <a:fld id="{FC2D6408-4506-4318-91C8-5C3EC707FEB3}" type="slidenum">
              <a:rPr lang="en-US" smtClean="0"/>
              <a:t>14</a:t>
            </a:fld>
            <a:endParaRPr lang="en-US"/>
          </a:p>
        </p:txBody>
      </p:sp>
    </p:spTree>
    <p:extLst>
      <p:ext uri="{BB962C8B-B14F-4D97-AF65-F5344CB8AC3E}">
        <p14:creationId xmlns:p14="http://schemas.microsoft.com/office/powerpoint/2010/main" val="1577801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FC2D6408-4506-4318-91C8-5C3EC707FEB3}" type="slidenum">
              <a:rPr lang="en-US" smtClean="0"/>
              <a:t>16</a:t>
            </a:fld>
            <a:endParaRPr lang="en-US"/>
          </a:p>
        </p:txBody>
      </p:sp>
    </p:spTree>
    <p:extLst>
      <p:ext uri="{BB962C8B-B14F-4D97-AF65-F5344CB8AC3E}">
        <p14:creationId xmlns:p14="http://schemas.microsoft.com/office/powerpoint/2010/main" val="2221807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FC2D6408-4506-4318-91C8-5C3EC707FEB3}" type="slidenum">
              <a:rPr lang="en-US" smtClean="0"/>
              <a:t>17</a:t>
            </a:fld>
            <a:endParaRPr lang="en-US"/>
          </a:p>
        </p:txBody>
      </p:sp>
    </p:spTree>
    <p:extLst>
      <p:ext uri="{BB962C8B-B14F-4D97-AF65-F5344CB8AC3E}">
        <p14:creationId xmlns:p14="http://schemas.microsoft.com/office/powerpoint/2010/main" val="200408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FC2D6408-4506-4318-91C8-5C3EC707FEB3}" type="slidenum">
              <a:rPr lang="en-US" smtClean="0"/>
              <a:t>18</a:t>
            </a:fld>
            <a:endParaRPr lang="en-US"/>
          </a:p>
        </p:txBody>
      </p:sp>
    </p:spTree>
    <p:extLst>
      <p:ext uri="{BB962C8B-B14F-4D97-AF65-F5344CB8AC3E}">
        <p14:creationId xmlns:p14="http://schemas.microsoft.com/office/powerpoint/2010/main" val="4285363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D6408-4506-4318-91C8-5C3EC707FEB3}" type="slidenum">
              <a:rPr lang="en-US" smtClean="0"/>
              <a:t>19</a:t>
            </a:fld>
            <a:endParaRPr lang="en-US"/>
          </a:p>
        </p:txBody>
      </p:sp>
    </p:spTree>
    <p:extLst>
      <p:ext uri="{BB962C8B-B14F-4D97-AF65-F5344CB8AC3E}">
        <p14:creationId xmlns:p14="http://schemas.microsoft.com/office/powerpoint/2010/main" val="777297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C2D6408-4506-4318-91C8-5C3EC707FEB3}" type="slidenum">
              <a:rPr lang="en-US" smtClean="0"/>
              <a:t>20</a:t>
            </a:fld>
            <a:endParaRPr lang="en-US"/>
          </a:p>
        </p:txBody>
      </p:sp>
    </p:spTree>
    <p:extLst>
      <p:ext uri="{BB962C8B-B14F-4D97-AF65-F5344CB8AC3E}">
        <p14:creationId xmlns:p14="http://schemas.microsoft.com/office/powerpoint/2010/main" val="1876029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D6408-4506-4318-91C8-5C3EC707FEB3}" type="slidenum">
              <a:rPr lang="en-US" smtClean="0"/>
              <a:t>21</a:t>
            </a:fld>
            <a:endParaRPr lang="en-US"/>
          </a:p>
        </p:txBody>
      </p:sp>
    </p:spTree>
    <p:extLst>
      <p:ext uri="{BB962C8B-B14F-4D97-AF65-F5344CB8AC3E}">
        <p14:creationId xmlns:p14="http://schemas.microsoft.com/office/powerpoint/2010/main" val="2161428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D6408-4506-4318-91C8-5C3EC707FEB3}" type="slidenum">
              <a:rPr lang="en-US" smtClean="0"/>
              <a:t>22</a:t>
            </a:fld>
            <a:endParaRPr lang="en-US"/>
          </a:p>
        </p:txBody>
      </p:sp>
    </p:spTree>
    <p:extLst>
      <p:ext uri="{BB962C8B-B14F-4D97-AF65-F5344CB8AC3E}">
        <p14:creationId xmlns:p14="http://schemas.microsoft.com/office/powerpoint/2010/main" val="836480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D6408-4506-4318-91C8-5C3EC707FEB3}" type="slidenum">
              <a:rPr lang="en-US" smtClean="0"/>
              <a:t>3</a:t>
            </a:fld>
            <a:endParaRPr lang="en-US"/>
          </a:p>
        </p:txBody>
      </p:sp>
    </p:spTree>
    <p:extLst>
      <p:ext uri="{BB962C8B-B14F-4D97-AF65-F5344CB8AC3E}">
        <p14:creationId xmlns:p14="http://schemas.microsoft.com/office/powerpoint/2010/main" val="2791589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FC2D6408-4506-4318-91C8-5C3EC707FEB3}" type="slidenum">
              <a:rPr lang="en-US" smtClean="0"/>
              <a:t>23</a:t>
            </a:fld>
            <a:endParaRPr lang="en-US"/>
          </a:p>
        </p:txBody>
      </p:sp>
    </p:spTree>
    <p:extLst>
      <p:ext uri="{BB962C8B-B14F-4D97-AF65-F5344CB8AC3E}">
        <p14:creationId xmlns:p14="http://schemas.microsoft.com/office/powerpoint/2010/main" val="1139801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FC2D6408-4506-4318-91C8-5C3EC707FEB3}" type="slidenum">
              <a:rPr lang="en-US" smtClean="0"/>
              <a:t>24</a:t>
            </a:fld>
            <a:endParaRPr lang="en-US"/>
          </a:p>
        </p:txBody>
      </p:sp>
    </p:spTree>
    <p:extLst>
      <p:ext uri="{BB962C8B-B14F-4D97-AF65-F5344CB8AC3E}">
        <p14:creationId xmlns:p14="http://schemas.microsoft.com/office/powerpoint/2010/main" val="2587282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D6408-4506-4318-91C8-5C3EC707FEB3}" type="slidenum">
              <a:rPr lang="en-US" smtClean="0"/>
              <a:t>25</a:t>
            </a:fld>
            <a:endParaRPr lang="en-US"/>
          </a:p>
        </p:txBody>
      </p:sp>
    </p:spTree>
    <p:extLst>
      <p:ext uri="{BB962C8B-B14F-4D97-AF65-F5344CB8AC3E}">
        <p14:creationId xmlns:p14="http://schemas.microsoft.com/office/powerpoint/2010/main" val="30806597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FC2D6408-4506-4318-91C8-5C3EC707FEB3}" type="slidenum">
              <a:rPr lang="en-US" smtClean="0"/>
              <a:t>26</a:t>
            </a:fld>
            <a:endParaRPr lang="en-US"/>
          </a:p>
        </p:txBody>
      </p:sp>
    </p:spTree>
    <p:extLst>
      <p:ext uri="{BB962C8B-B14F-4D97-AF65-F5344CB8AC3E}">
        <p14:creationId xmlns:p14="http://schemas.microsoft.com/office/powerpoint/2010/main" val="12584053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D6408-4506-4318-91C8-5C3EC707FEB3}" type="slidenum">
              <a:rPr lang="en-US" smtClean="0"/>
              <a:t>27</a:t>
            </a:fld>
            <a:endParaRPr lang="en-US"/>
          </a:p>
        </p:txBody>
      </p:sp>
    </p:spTree>
    <p:extLst>
      <p:ext uri="{BB962C8B-B14F-4D97-AF65-F5344CB8AC3E}">
        <p14:creationId xmlns:p14="http://schemas.microsoft.com/office/powerpoint/2010/main" val="23206541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D6408-4506-4318-91C8-5C3EC707FEB3}" type="slidenum">
              <a:rPr lang="en-US" smtClean="0"/>
              <a:t>28</a:t>
            </a:fld>
            <a:endParaRPr lang="en-US"/>
          </a:p>
        </p:txBody>
      </p:sp>
    </p:spTree>
    <p:extLst>
      <p:ext uri="{BB962C8B-B14F-4D97-AF65-F5344CB8AC3E}">
        <p14:creationId xmlns:p14="http://schemas.microsoft.com/office/powerpoint/2010/main" val="39287090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D6408-4506-4318-91C8-5C3EC707FEB3}" type="slidenum">
              <a:rPr lang="en-US" smtClean="0"/>
              <a:t>29</a:t>
            </a:fld>
            <a:endParaRPr lang="en-US"/>
          </a:p>
        </p:txBody>
      </p:sp>
    </p:spTree>
    <p:extLst>
      <p:ext uri="{BB962C8B-B14F-4D97-AF65-F5344CB8AC3E}">
        <p14:creationId xmlns:p14="http://schemas.microsoft.com/office/powerpoint/2010/main" val="25853413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547" indent="-115547">
              <a:spcBef>
                <a:spcPct val="0"/>
              </a:spcBef>
            </a:pPr>
            <a:endParaRPr lang="en-US" dirty="0"/>
          </a:p>
        </p:txBody>
      </p:sp>
      <p:sp>
        <p:nvSpPr>
          <p:cNvPr id="8" name="Date Placeholder 7"/>
          <p:cNvSpPr>
            <a:spLocks noGrp="1"/>
          </p:cNvSpPr>
          <p:nvPr>
            <p:ph type="dt" idx="10"/>
          </p:nvPr>
        </p:nvSpPr>
        <p:spPr/>
        <p:txBody>
          <a:bodyPr/>
          <a:lstStyle/>
          <a:p>
            <a:fld id="{4E52F265-F367-4F41-8133-621F21EFA5ED}" type="datetime1">
              <a:rPr lang="en-US" smtClean="0"/>
              <a:pPr/>
              <a:t>4/11/2013</a:t>
            </a:fld>
            <a:endParaRPr lang="en-US" dirty="0"/>
          </a:p>
        </p:txBody>
      </p:sp>
      <p:sp>
        <p:nvSpPr>
          <p:cNvPr id="9" name="Footer Placeholder 8"/>
          <p:cNvSpPr>
            <a:spLocks noGrp="1"/>
          </p:cNvSpPr>
          <p:nvPr>
            <p:ph type="ftr" sz="quarter" idx="11"/>
          </p:nvPr>
        </p:nvSpPr>
        <p:spPr/>
        <p:txBody>
          <a:bodyPr/>
          <a:lstStyle/>
          <a:p>
            <a:pPr defTabSz="924066"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24066"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30</a:t>
            </a:fld>
            <a:endParaRPr lang="en-US" dirty="0"/>
          </a:p>
        </p:txBody>
      </p:sp>
      <p:sp>
        <p:nvSpPr>
          <p:cNvPr id="11" name="Header Placeholder 10"/>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15292318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34</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solidFill>
                  <a:prstClr val="black"/>
                </a:solidFill>
              </a:rPr>
              <a:pPr/>
              <a:t>4/11/2013 4:44 PM</a:t>
            </a:fld>
            <a:endParaRPr lang="en-US" dirty="0">
              <a:solidFill>
                <a:prstClr val="black"/>
              </a:solidFill>
            </a:endParaRPr>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solidFill>
                <a:prstClr val="black"/>
              </a:solidFill>
            </a:endParaRPr>
          </a:p>
        </p:txBody>
      </p:sp>
    </p:spTree>
    <p:extLst>
      <p:ext uri="{BB962C8B-B14F-4D97-AF65-F5344CB8AC3E}">
        <p14:creationId xmlns:p14="http://schemas.microsoft.com/office/powerpoint/2010/main" val="1542367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
        <p:nvSpPr>
          <p:cNvPr id="7" name="Slide Image Placeholder 6"/>
          <p:cNvSpPr>
            <a:spLocks noGrp="1" noRot="1" noChangeAspect="1"/>
          </p:cNvSpPr>
          <p:nvPr>
            <p:ph type="sldImg"/>
          </p:nvPr>
        </p:nvSpPr>
        <p:spPr>
          <a:xfrm>
            <a:off x="3521075" y="228600"/>
            <a:ext cx="3187700" cy="1793875"/>
          </a:xfrm>
        </p:spPr>
      </p:sp>
    </p:spTree>
    <p:extLst>
      <p:ext uri="{BB962C8B-B14F-4D97-AF65-F5344CB8AC3E}">
        <p14:creationId xmlns:p14="http://schemas.microsoft.com/office/powerpoint/2010/main" val="725182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B2F3951-6FB8-4906-A4CE-8E1F2532B991}" type="datetime1">
              <a:rPr lang="en-US" smtClean="0"/>
              <a:t>4/11/2013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2534550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AB991AD-CF3C-4678-BFC2-ABF1562C67D7}" type="datetime1">
              <a:rPr lang="en-US" smtClean="0"/>
              <a:t>4/11/2013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3301785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4/11/2013 4:44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511574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4/11/2013 4:44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797417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Tx/>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715941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D6408-4506-4318-91C8-5C3EC707FEB3}" type="slidenum">
              <a:rPr lang="en-US" smtClean="0"/>
              <a:t>10</a:t>
            </a:fld>
            <a:endParaRPr lang="en-US"/>
          </a:p>
        </p:txBody>
      </p:sp>
    </p:spTree>
    <p:extLst>
      <p:ext uri="{BB962C8B-B14F-4D97-AF65-F5344CB8AC3E}">
        <p14:creationId xmlns:p14="http://schemas.microsoft.com/office/powerpoint/2010/main" val="14191864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grpSp>
        <p:nvGrpSpPr>
          <p:cNvPr id="15" name="Group 14"/>
          <p:cNvGrpSpPr/>
          <p:nvPr userDrawn="1"/>
        </p:nvGrpSpPr>
        <p:grpSpPr>
          <a:xfrm>
            <a:off x="0" y="0"/>
            <a:ext cx="12436475" cy="6994525"/>
            <a:chOff x="0" y="0"/>
            <a:chExt cx="12436475" cy="6994525"/>
          </a:xfrm>
        </p:grpSpPr>
        <p:grpSp>
          <p:nvGrpSpPr>
            <p:cNvPr id="16" name="Group 15"/>
            <p:cNvGrpSpPr/>
            <p:nvPr userDrawn="1"/>
          </p:nvGrpSpPr>
          <p:grpSpPr>
            <a:xfrm>
              <a:off x="0" y="0"/>
              <a:ext cx="12436475" cy="6994525"/>
              <a:chOff x="0" y="0"/>
              <a:chExt cx="12436475" cy="6994525"/>
            </a:xfrm>
          </p:grpSpPr>
          <p:sp>
            <p:nvSpPr>
              <p:cNvPr id="18" name="Frame 17"/>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9" name="Group 18"/>
              <p:cNvGrpSpPr/>
              <p:nvPr userDrawn="1"/>
            </p:nvGrpSpPr>
            <p:grpSpPr>
              <a:xfrm>
                <a:off x="182886" y="190969"/>
                <a:ext cx="12118113" cy="6607864"/>
                <a:chOff x="182886" y="190969"/>
                <a:chExt cx="12118113" cy="6607864"/>
              </a:xfrm>
            </p:grpSpPr>
            <p:sp>
              <p:nvSpPr>
                <p:cNvPr id="20" name="Rectangle 19"/>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7" name="Rectangle 16"/>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2" name="Rectangle 11"/>
          <p:cNvSpPr/>
          <p:nvPr userDrawn="1"/>
        </p:nvSpPr>
        <p:spPr bwMode="auto">
          <a:xfrm>
            <a:off x="0" y="2125663"/>
            <a:ext cx="9418638" cy="3657600"/>
          </a:xfrm>
          <a:prstGeom prst="rect">
            <a:avLst/>
          </a:prstGeom>
          <a:solidFill>
            <a:srgbClr val="00BCF2">
              <a:alpha val="86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 name="Freeform 12"/>
          <p:cNvSpPr>
            <a:spLocks noEditPoints="1"/>
          </p:cNvSpPr>
          <p:nvPr userDrawn="1"/>
        </p:nvSpPr>
        <p:spPr bwMode="black">
          <a:xfrm>
            <a:off x="8878307" y="525483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 name="Right Triangle 13"/>
          <p:cNvSpPr/>
          <p:nvPr userDrawn="1"/>
        </p:nvSpPr>
        <p:spPr bwMode="auto">
          <a:xfrm rot="10800000">
            <a:off x="0" y="5783263"/>
            <a:ext cx="263347" cy="237147"/>
          </a:xfrm>
          <a:prstGeom prst="rtTriangle">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 name="Title 1"/>
          <p:cNvSpPr>
            <a:spLocks noGrp="1"/>
          </p:cNvSpPr>
          <p:nvPr>
            <p:ph type="title" hasCustomPrompt="1"/>
          </p:nvPr>
        </p:nvSpPr>
        <p:spPr>
          <a:xfrm>
            <a:off x="274702" y="2125678"/>
            <a:ext cx="8994130"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8" y="480502"/>
            <a:ext cx="2557747" cy="547905"/>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82880" tIns="146304" rIns="182880" bIns="146304">
            <a:noAutofit/>
          </a:bodyPr>
          <a:lstStyle>
            <a:lvl1pPr marL="0" indent="0">
              <a:spcBef>
                <a:spcPts val="0"/>
              </a:spcBef>
              <a:buNone/>
              <a:defRPr sz="3200" spc="0" baseline="0">
                <a:gradFill>
                  <a:gsLst>
                    <a:gs pos="2917">
                      <a:srgbClr val="FFFFFF"/>
                    </a:gs>
                    <a:gs pos="30000">
                      <a:srgbClr val="FFFFFF"/>
                    </a:gs>
                  </a:gsLst>
                  <a:lin ang="5400000" scaled="0"/>
                </a:gradFill>
                <a:latin typeface="+mj-lt"/>
              </a:defRPr>
            </a:lvl1pPr>
          </a:lstStyle>
          <a:p>
            <a:pPr lvl="0"/>
            <a:r>
              <a:rPr lang="en-US" dirty="0" smtClean="0"/>
              <a:t>Speaker Name</a:t>
            </a:r>
          </a:p>
        </p:txBody>
      </p:sp>
      <p:sp>
        <p:nvSpPr>
          <p:cNvPr id="7" name="Text Placeholder 6"/>
          <p:cNvSpPr>
            <a:spLocks noGrp="1"/>
          </p:cNvSpPr>
          <p:nvPr>
            <p:ph type="body" sz="quarter" idx="14" hasCustomPrompt="1"/>
          </p:nvPr>
        </p:nvSpPr>
        <p:spPr>
          <a:xfrm>
            <a:off x="274701" y="5970335"/>
            <a:ext cx="2315929" cy="544765"/>
          </a:xfrm>
        </p:spPr>
        <p:txBody>
          <a:bodyPr lIns="182880" tIns="146304" rIns="182880" bIns="146304" anchor="b"/>
          <a:lstStyle>
            <a:lvl1pPr marL="0" indent="0">
              <a:buFontTx/>
              <a:buNone/>
              <a:defRPr sz="1800">
                <a:latin typeface="+mn-lt"/>
              </a:defRPr>
            </a:lvl1pPr>
            <a:lvl2pPr marL="342900" indent="0">
              <a:buFontTx/>
              <a:buNone/>
              <a:defRPr sz="1800">
                <a:latin typeface="+mn-lt"/>
              </a:defRPr>
            </a:lvl2pPr>
            <a:lvl3pPr marL="571500" indent="0">
              <a:buFontTx/>
              <a:buNone/>
              <a:defRPr sz="1800">
                <a:latin typeface="+mn-lt"/>
              </a:defRPr>
            </a:lvl3pPr>
            <a:lvl4pPr marL="800100" indent="0">
              <a:buFontTx/>
              <a:buNone/>
              <a:defRPr sz="1800">
                <a:latin typeface="+mn-lt"/>
              </a:defRPr>
            </a:lvl4pPr>
            <a:lvl5pPr marL="1028700" indent="0">
              <a:buFontTx/>
              <a:buNone/>
              <a:defRPr sz="1800">
                <a:latin typeface="+mn-lt"/>
              </a:defRPr>
            </a:lvl5pPr>
          </a:lstStyle>
          <a:p>
            <a:pPr lvl="0"/>
            <a:r>
              <a:rPr lang="en-US" dirty="0" smtClean="0"/>
              <a:t>Session Code</a:t>
            </a:r>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2 lines of text">
    <p:spTree>
      <p:nvGrpSpPr>
        <p:cNvPr id="1" name=""/>
        <p:cNvGrpSpPr/>
        <p:nvPr/>
      </p:nvGrpSpPr>
      <p:grpSpPr>
        <a:xfrm>
          <a:off x="0" y="0"/>
          <a:ext cx="0" cy="0"/>
          <a:chOff x="0" y="0"/>
          <a:chExt cx="0" cy="0"/>
        </a:xfrm>
      </p:grpSpPr>
      <p:grpSp>
        <p:nvGrpSpPr>
          <p:cNvPr id="4" name="Group 3"/>
          <p:cNvGrpSpPr/>
          <p:nvPr userDrawn="1"/>
        </p:nvGrpSpPr>
        <p:grpSpPr>
          <a:xfrm>
            <a:off x="0" y="0"/>
            <a:ext cx="12436475" cy="6994525"/>
            <a:chOff x="0" y="0"/>
            <a:chExt cx="12436475" cy="6994525"/>
          </a:xfrm>
        </p:grpSpPr>
        <p:grpSp>
          <p:nvGrpSpPr>
            <p:cNvPr id="5" name="Group 4"/>
            <p:cNvGrpSpPr/>
            <p:nvPr userDrawn="1"/>
          </p:nvGrpSpPr>
          <p:grpSpPr>
            <a:xfrm>
              <a:off x="0" y="0"/>
              <a:ext cx="12436475" cy="6994525"/>
              <a:chOff x="0" y="0"/>
              <a:chExt cx="12436475" cy="6994525"/>
            </a:xfrm>
          </p:grpSpPr>
          <p:sp>
            <p:nvSpPr>
              <p:cNvPr id="8" name="Frame 7"/>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9" name="Group 8"/>
              <p:cNvGrpSpPr/>
              <p:nvPr userDrawn="1"/>
            </p:nvGrpSpPr>
            <p:grpSpPr>
              <a:xfrm>
                <a:off x="182886" y="190969"/>
                <a:ext cx="12118113" cy="6607864"/>
                <a:chOff x="182886" y="190969"/>
                <a:chExt cx="12118113" cy="6607864"/>
              </a:xfrm>
            </p:grpSpPr>
            <p:sp>
              <p:nvSpPr>
                <p:cNvPr id="10" name="Rectangle 9"/>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7" name="Rectangle 6"/>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2" name="Rectangle 11"/>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ight Triangle 12"/>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867813"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702873" cy="2092881"/>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Line Title &amp; 2-color Non-bulleted text">
    <p:spTree>
      <p:nvGrpSpPr>
        <p:cNvPr id="1" name=""/>
        <p:cNvGrpSpPr/>
        <p:nvPr/>
      </p:nvGrpSpPr>
      <p:grpSpPr>
        <a:xfrm>
          <a:off x="0" y="0"/>
          <a:ext cx="0" cy="0"/>
          <a:chOff x="0" y="0"/>
          <a:chExt cx="0" cy="0"/>
        </a:xfrm>
      </p:grpSpPr>
      <p:grpSp>
        <p:nvGrpSpPr>
          <p:cNvPr id="4" name="Group 3"/>
          <p:cNvGrpSpPr/>
          <p:nvPr userDrawn="1"/>
        </p:nvGrpSpPr>
        <p:grpSpPr>
          <a:xfrm>
            <a:off x="0" y="0"/>
            <a:ext cx="12436475" cy="6994525"/>
            <a:chOff x="0" y="0"/>
            <a:chExt cx="12436475" cy="6994525"/>
          </a:xfrm>
        </p:grpSpPr>
        <p:grpSp>
          <p:nvGrpSpPr>
            <p:cNvPr id="5" name="Group 4"/>
            <p:cNvGrpSpPr/>
            <p:nvPr userDrawn="1"/>
          </p:nvGrpSpPr>
          <p:grpSpPr>
            <a:xfrm>
              <a:off x="0" y="0"/>
              <a:ext cx="12436475" cy="6994525"/>
              <a:chOff x="0" y="0"/>
              <a:chExt cx="12436475" cy="6994525"/>
            </a:xfrm>
          </p:grpSpPr>
          <p:sp>
            <p:nvSpPr>
              <p:cNvPr id="8" name="Frame 7"/>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9" name="Group 8"/>
              <p:cNvGrpSpPr/>
              <p:nvPr userDrawn="1"/>
            </p:nvGrpSpPr>
            <p:grpSpPr>
              <a:xfrm>
                <a:off x="182886" y="190969"/>
                <a:ext cx="12118113" cy="6607864"/>
                <a:chOff x="182886" y="190969"/>
                <a:chExt cx="12118113" cy="6607864"/>
              </a:xfrm>
            </p:grpSpPr>
            <p:sp>
              <p:nvSpPr>
                <p:cNvPr id="10" name="Rectangle 9"/>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7" name="Rectangle 6"/>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hasCustomPrompt="1"/>
          </p:nvPr>
        </p:nvSpPr>
        <p:spPr>
          <a:xfrm>
            <a:off x="274320" y="471031"/>
            <a:ext cx="10867813" cy="743441"/>
          </a:xfrm>
        </p:spPr>
        <p:txBody>
          <a:bodyPr anchor="t" anchorCtr="0"/>
          <a:lstStyle>
            <a:lvl1pPr>
              <a:defRPr>
                <a:solidFill>
                  <a:schemeClr val="accent2">
                    <a:alpha val="99000"/>
                  </a:schemeClr>
                </a:solidFill>
              </a:defRPr>
            </a:lvl1pPr>
          </a:lstStyle>
          <a:p>
            <a:r>
              <a:rPr lang="en-US" dirty="0" smtClean="0"/>
              <a:t>Click to edit </a:t>
            </a:r>
            <a:br>
              <a:rPr lang="en-US" dirty="0" smtClean="0"/>
            </a:br>
            <a:r>
              <a:rPr lang="en-US" dirty="0" smtClean="0"/>
              <a:t>Master title style</a:t>
            </a:r>
            <a:endParaRPr lang="en-US" dirty="0"/>
          </a:p>
        </p:txBody>
      </p:sp>
      <p:sp>
        <p:nvSpPr>
          <p:cNvPr id="6" name="Text Placeholder 5"/>
          <p:cNvSpPr>
            <a:spLocks noGrp="1"/>
          </p:cNvSpPr>
          <p:nvPr>
            <p:ph type="body" sz="quarter" idx="10"/>
          </p:nvPr>
        </p:nvSpPr>
        <p:spPr>
          <a:xfrm>
            <a:off x="274638" y="1931326"/>
            <a:ext cx="11702873" cy="2092881"/>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7027545"/>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grpSp>
        <p:nvGrpSpPr>
          <p:cNvPr id="4" name="Group 3"/>
          <p:cNvGrpSpPr/>
          <p:nvPr userDrawn="1"/>
        </p:nvGrpSpPr>
        <p:grpSpPr>
          <a:xfrm>
            <a:off x="0" y="0"/>
            <a:ext cx="12436475" cy="6994525"/>
            <a:chOff x="0" y="0"/>
            <a:chExt cx="12436475" cy="6994525"/>
          </a:xfrm>
        </p:grpSpPr>
        <p:grpSp>
          <p:nvGrpSpPr>
            <p:cNvPr id="5" name="Group 4"/>
            <p:cNvGrpSpPr/>
            <p:nvPr userDrawn="1"/>
          </p:nvGrpSpPr>
          <p:grpSpPr>
            <a:xfrm>
              <a:off x="0" y="0"/>
              <a:ext cx="12436475" cy="6994525"/>
              <a:chOff x="0" y="0"/>
              <a:chExt cx="12436475" cy="6994525"/>
            </a:xfrm>
          </p:grpSpPr>
          <p:sp>
            <p:nvSpPr>
              <p:cNvPr id="8" name="Frame 7"/>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9" name="Group 8"/>
              <p:cNvGrpSpPr/>
              <p:nvPr userDrawn="1"/>
            </p:nvGrpSpPr>
            <p:grpSpPr>
              <a:xfrm>
                <a:off x="182886" y="190969"/>
                <a:ext cx="12118113" cy="6607864"/>
                <a:chOff x="182886" y="190969"/>
                <a:chExt cx="12118113" cy="6607864"/>
              </a:xfrm>
            </p:grpSpPr>
            <p:sp>
              <p:nvSpPr>
                <p:cNvPr id="10" name="Rectangle 9"/>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7" name="Rectangle 6"/>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2" name="Rectangle 11"/>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ight Triangle 12"/>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845236"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725451"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4" name="Group 3"/>
          <p:cNvGrpSpPr/>
          <p:nvPr userDrawn="1"/>
        </p:nvGrpSpPr>
        <p:grpSpPr>
          <a:xfrm>
            <a:off x="0" y="0"/>
            <a:ext cx="12436475" cy="6994525"/>
            <a:chOff x="0" y="0"/>
            <a:chExt cx="12436475" cy="6994525"/>
          </a:xfrm>
        </p:grpSpPr>
        <p:grpSp>
          <p:nvGrpSpPr>
            <p:cNvPr id="5" name="Group 4"/>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Title 5"/>
          <p:cNvSpPr>
            <a:spLocks noGrp="1"/>
          </p:cNvSpPr>
          <p:nvPr>
            <p:ph type="title"/>
          </p:nvPr>
        </p:nvSpPr>
        <p:spPr>
          <a:xfrm>
            <a:off x="274320" y="471031"/>
            <a:ext cx="10867813" cy="743441"/>
          </a:xfrm>
        </p:spPr>
        <p:txBody>
          <a:bodyPr anchor="t" anchorCtr="0"/>
          <a:lstStyle>
            <a:lvl1pPr>
              <a:defRPr>
                <a:gradFill>
                  <a:gsLst>
                    <a:gs pos="1250">
                      <a:schemeClr val="bg1"/>
                    </a:gs>
                    <a:gs pos="100000">
                      <a:schemeClr val="bg1"/>
                    </a:gs>
                  </a:gsLst>
                  <a:lin ang="5400000" scaled="0"/>
                </a:gradFill>
              </a:defRPr>
            </a:lvl1pPr>
          </a:lstStyle>
          <a:p>
            <a:r>
              <a:rPr lang="en-US" smtClean="0"/>
              <a:t>Click to edit Master title style</a:t>
            </a:r>
            <a:endParaRPr lang="en-US" dirty="0"/>
          </a:p>
        </p:txBody>
      </p:sp>
      <p:sp>
        <p:nvSpPr>
          <p:cNvPr id="7" name="Content Placeholder 6"/>
          <p:cNvSpPr>
            <a:spLocks noGrp="1"/>
          </p:cNvSpPr>
          <p:nvPr>
            <p:ph sz="quarter" idx="10"/>
          </p:nvPr>
        </p:nvSpPr>
        <p:spPr>
          <a:xfrm>
            <a:off x="274638" y="1214438"/>
            <a:ext cx="11770606" cy="1914370"/>
          </a:xfrm>
        </p:spPr>
        <p:txBody>
          <a:bodyPr/>
          <a:lstStyle>
            <a:lvl2pPr>
              <a:defRPr sz="20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grpSp>
        <p:nvGrpSpPr>
          <p:cNvPr id="5" name="Group 4"/>
          <p:cNvGrpSpPr/>
          <p:nvPr userDrawn="1"/>
        </p:nvGrpSpPr>
        <p:grpSpPr>
          <a:xfrm>
            <a:off x="0" y="0"/>
            <a:ext cx="12436475" cy="6994525"/>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3"/>
          <p:cNvSpPr>
            <a:spLocks noGrp="1"/>
          </p:cNvSpPr>
          <p:nvPr>
            <p:ph type="body" sz="quarter" idx="10"/>
          </p:nvPr>
        </p:nvSpPr>
        <p:spPr>
          <a:xfrm>
            <a:off x="274638" y="1212850"/>
            <a:ext cx="11770606" cy="1914370"/>
          </a:xfrm>
        </p:spPr>
        <p:txBody>
          <a:bodyPr wrap="square">
            <a:spAutoFit/>
          </a:bodyPr>
          <a:lstStyle>
            <a:lvl1pPr>
              <a:buClr>
                <a:schemeClr val="tx2"/>
              </a:buClr>
              <a:defRPr>
                <a:gradFill>
                  <a:gsLst>
                    <a:gs pos="1250">
                      <a:schemeClr val="tx2"/>
                    </a:gs>
                    <a:gs pos="99000">
                      <a:schemeClr val="tx2"/>
                    </a:gs>
                  </a:gsLst>
                  <a:lin ang="5400000" scaled="0"/>
                </a:gradFill>
              </a:defRPr>
            </a:lvl1pPr>
            <a:lvl2pPr>
              <a:defRPr sz="20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grpSp>
        <p:nvGrpSpPr>
          <p:cNvPr id="6" name="Group 5"/>
          <p:cNvGrpSpPr/>
          <p:nvPr userDrawn="1"/>
        </p:nvGrpSpPr>
        <p:grpSpPr>
          <a:xfrm>
            <a:off x="0" y="0"/>
            <a:ext cx="12436475" cy="6994525"/>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43837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grpSp>
        <p:nvGrpSpPr>
          <p:cNvPr id="6" name="Group 5"/>
          <p:cNvGrpSpPr/>
          <p:nvPr userDrawn="1"/>
        </p:nvGrpSpPr>
        <p:grpSpPr>
          <a:xfrm>
            <a:off x="0" y="0"/>
            <a:ext cx="12436475" cy="6994525"/>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6254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grpSp>
        <p:nvGrpSpPr>
          <p:cNvPr id="6" name="Group 5"/>
          <p:cNvGrpSpPr/>
          <p:nvPr userDrawn="1"/>
        </p:nvGrpSpPr>
        <p:grpSpPr>
          <a:xfrm>
            <a:off x="0" y="0"/>
            <a:ext cx="12436475" cy="6994525"/>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357568"/>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357568"/>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grpSp>
        <p:nvGrpSpPr>
          <p:cNvPr id="6" name="Group 5"/>
          <p:cNvGrpSpPr/>
          <p:nvPr userDrawn="1"/>
        </p:nvGrpSpPr>
        <p:grpSpPr>
          <a:xfrm>
            <a:off x="0" y="0"/>
            <a:ext cx="12436475" cy="6994525"/>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91440" rIns="146304" bIns="9144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289858"/>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000"/>
            </a:lvl2pPr>
            <a:lvl3pPr marL="699585" indent="-168419">
              <a:tabLst/>
              <a:defRPr sz="2000"/>
            </a:lvl3pPr>
            <a:lvl4pPr marL="880958" indent="-181374">
              <a:defRPr sz="1400"/>
            </a:lvl4pPr>
            <a:lvl5pPr marL="1049377" indent="-168419">
              <a:tabLs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289858"/>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000"/>
            </a:lvl2pPr>
            <a:lvl3pPr marL="699585" indent="-168419">
              <a:tabLst/>
              <a:defRPr sz="2000"/>
            </a:lvl3pPr>
            <a:lvl4pPr marL="880958" indent="-181374">
              <a:defRPr sz="1400"/>
            </a:lvl4pPr>
            <a:lvl5pPr marL="1049377" indent="-168419">
              <a:tabLs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 name="Group 2"/>
          <p:cNvGrpSpPr/>
          <p:nvPr userDrawn="1"/>
        </p:nvGrpSpPr>
        <p:grpSpPr>
          <a:xfrm>
            <a:off x="0" y="0"/>
            <a:ext cx="12436475" cy="6994525"/>
            <a:chOff x="0" y="0"/>
            <a:chExt cx="12436475" cy="6994525"/>
          </a:xfrm>
        </p:grpSpPr>
        <p:grpSp>
          <p:nvGrpSpPr>
            <p:cNvPr id="4" name="Group 3"/>
            <p:cNvGrpSpPr/>
            <p:nvPr userDrawn="1"/>
          </p:nvGrpSpPr>
          <p:grpSpPr>
            <a:xfrm>
              <a:off x="0" y="0"/>
              <a:ext cx="12436475" cy="6994525"/>
              <a:chOff x="0" y="0"/>
              <a:chExt cx="12436475" cy="6994525"/>
            </a:xfrm>
          </p:grpSpPr>
          <p:sp>
            <p:nvSpPr>
              <p:cNvPr id="6" name="Frame 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7" name="Group 6"/>
              <p:cNvGrpSpPr/>
              <p:nvPr userDrawn="1"/>
            </p:nvGrpSpPr>
            <p:grpSpPr>
              <a:xfrm>
                <a:off x="182886" y="190969"/>
                <a:ext cx="12118113" cy="6607864"/>
                <a:chOff x="182886" y="190969"/>
                <a:chExt cx="12118113" cy="6607864"/>
              </a:xfrm>
            </p:grpSpPr>
            <p:sp>
              <p:nvSpPr>
                <p:cNvPr id="8" name="Rectangle 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5" name="Rectangle 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0" name="Rectangle 9"/>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ight Triangle 10"/>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12"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grpSp>
        <p:nvGrpSpPr>
          <p:cNvPr id="10" name="Group 9"/>
          <p:cNvGrpSpPr/>
          <p:nvPr userDrawn="1"/>
        </p:nvGrpSpPr>
        <p:grpSpPr>
          <a:xfrm>
            <a:off x="0" y="0"/>
            <a:ext cx="12436475" cy="6994525"/>
            <a:chOff x="0" y="0"/>
            <a:chExt cx="12436475" cy="6994525"/>
          </a:xfrm>
        </p:grpSpPr>
        <p:grpSp>
          <p:nvGrpSpPr>
            <p:cNvPr id="11" name="Group 10"/>
            <p:cNvGrpSpPr/>
            <p:nvPr userDrawn="1"/>
          </p:nvGrpSpPr>
          <p:grpSpPr>
            <a:xfrm>
              <a:off x="0" y="0"/>
              <a:ext cx="12436475" cy="6994525"/>
              <a:chOff x="0" y="0"/>
              <a:chExt cx="12436475" cy="6994525"/>
            </a:xfrm>
          </p:grpSpPr>
          <p:sp>
            <p:nvSpPr>
              <p:cNvPr id="13" name="Frame 12"/>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4" name="Group 13"/>
              <p:cNvGrpSpPr/>
              <p:nvPr userDrawn="1"/>
            </p:nvGrpSpPr>
            <p:grpSpPr>
              <a:xfrm>
                <a:off x="182886" y="190969"/>
                <a:ext cx="12118113" cy="6607864"/>
                <a:chOff x="182886" y="190969"/>
                <a:chExt cx="12118113" cy="6607864"/>
              </a:xfrm>
            </p:grpSpPr>
            <p:sp>
              <p:nvSpPr>
                <p:cNvPr id="15" name="Rectangle 14"/>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2" name="Rectangle 11"/>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7" name="Right Triangle 6"/>
          <p:cNvSpPr/>
          <p:nvPr userDrawn="1"/>
        </p:nvSpPr>
        <p:spPr bwMode="auto">
          <a:xfrm rot="10800000" flipH="1">
            <a:off x="12173128" y="578326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userDrawn="1"/>
        </p:nvSpPr>
        <p:spPr bwMode="gray">
          <a:xfrm>
            <a:off x="1205347" y="3940191"/>
            <a:ext cx="11231128" cy="1843071"/>
          </a:xfrm>
          <a:prstGeom prst="rect">
            <a:avLst/>
          </a:prstGeom>
          <a:solidFill>
            <a:srgbClr val="00BCF2">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Freeform 9"/>
          <p:cNvSpPr>
            <a:spLocks noEditPoints="1"/>
          </p:cNvSpPr>
          <p:nvPr userDrawn="1"/>
        </p:nvSpPr>
        <p:spPr bwMode="black">
          <a:xfrm>
            <a:off x="11671609" y="525483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1205283" y="3940191"/>
            <a:ext cx="10056812" cy="1843071"/>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1205283" y="5783263"/>
            <a:ext cx="10058401" cy="811501"/>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Line Title Only">
    <p:spTree>
      <p:nvGrpSpPr>
        <p:cNvPr id="1" name=""/>
        <p:cNvGrpSpPr/>
        <p:nvPr/>
      </p:nvGrpSpPr>
      <p:grpSpPr>
        <a:xfrm>
          <a:off x="0" y="0"/>
          <a:ext cx="0" cy="0"/>
          <a:chOff x="0" y="0"/>
          <a:chExt cx="0" cy="0"/>
        </a:xfrm>
      </p:grpSpPr>
      <p:grpSp>
        <p:nvGrpSpPr>
          <p:cNvPr id="3" name="Group 2"/>
          <p:cNvGrpSpPr/>
          <p:nvPr userDrawn="1"/>
        </p:nvGrpSpPr>
        <p:grpSpPr>
          <a:xfrm>
            <a:off x="0" y="0"/>
            <a:ext cx="12436475" cy="6994525"/>
            <a:chOff x="0" y="0"/>
            <a:chExt cx="12436475" cy="6994525"/>
          </a:xfrm>
        </p:grpSpPr>
        <p:grpSp>
          <p:nvGrpSpPr>
            <p:cNvPr id="4" name="Group 3"/>
            <p:cNvGrpSpPr/>
            <p:nvPr userDrawn="1"/>
          </p:nvGrpSpPr>
          <p:grpSpPr>
            <a:xfrm>
              <a:off x="0" y="0"/>
              <a:ext cx="12436475" cy="6994525"/>
              <a:chOff x="0" y="0"/>
              <a:chExt cx="12436475" cy="6994525"/>
            </a:xfrm>
          </p:grpSpPr>
          <p:sp>
            <p:nvSpPr>
              <p:cNvPr id="6" name="Frame 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7" name="Group 6"/>
              <p:cNvGrpSpPr/>
              <p:nvPr userDrawn="1"/>
            </p:nvGrpSpPr>
            <p:grpSpPr>
              <a:xfrm>
                <a:off x="182886" y="190969"/>
                <a:ext cx="12118113" cy="6607864"/>
                <a:chOff x="182886" y="190969"/>
                <a:chExt cx="12118113" cy="6607864"/>
              </a:xfrm>
            </p:grpSpPr>
            <p:sp>
              <p:nvSpPr>
                <p:cNvPr id="8" name="Rectangle 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5" name="Rectangle 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p:nvPr>
        </p:nvSpPr>
        <p:spPr>
          <a:xfrm>
            <a:off x="274320" y="471031"/>
            <a:ext cx="10971749" cy="743441"/>
          </a:xfrm>
        </p:spPr>
        <p:txBody>
          <a:bodyPr anchor="t" anchorCtr="0"/>
          <a:lstStyle>
            <a:lvl1pPr>
              <a:defRPr>
                <a:solidFill>
                  <a:schemeClr val="accent2">
                    <a:alpha val="99000"/>
                  </a:schemeClr>
                </a:solidFill>
              </a:defRPr>
            </a:lvl1pPr>
          </a:lstStyle>
          <a:p>
            <a:r>
              <a:rPr lang="en-US" smtClean="0"/>
              <a:t>Click to edit Master title style</a:t>
            </a:r>
            <a:endParaRPr lang="en-US" dirty="0"/>
          </a:p>
        </p:txBody>
      </p:sp>
      <p:sp>
        <p:nvSpPr>
          <p:cNvPr id="12"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311983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alkin">
    <p:bg bwMode="ltGray">
      <p:bgPr>
        <a:solidFill>
          <a:schemeClr val="bg2"/>
        </a:solidFill>
        <a:effectLst/>
      </p:bgPr>
    </p:bg>
    <p:spTree>
      <p:nvGrpSpPr>
        <p:cNvPr id="1" name=""/>
        <p:cNvGrpSpPr/>
        <p:nvPr/>
      </p:nvGrpSpPr>
      <p:grpSpPr>
        <a:xfrm>
          <a:off x="0" y="0"/>
          <a:ext cx="0" cy="0"/>
          <a:chOff x="0" y="0"/>
          <a:chExt cx="0" cy="0"/>
        </a:xfrm>
      </p:grpSpPr>
      <p:grpSp>
        <p:nvGrpSpPr>
          <p:cNvPr id="23" name="Group 22"/>
          <p:cNvGrpSpPr/>
          <p:nvPr userDrawn="1"/>
        </p:nvGrpSpPr>
        <p:grpSpPr>
          <a:xfrm>
            <a:off x="0" y="0"/>
            <a:ext cx="12436475" cy="6994525"/>
            <a:chOff x="0" y="0"/>
            <a:chExt cx="12436475" cy="6994525"/>
          </a:xfrm>
        </p:grpSpPr>
        <p:grpSp>
          <p:nvGrpSpPr>
            <p:cNvPr id="19" name="Group 18"/>
            <p:cNvGrpSpPr/>
            <p:nvPr userDrawn="1"/>
          </p:nvGrpSpPr>
          <p:grpSpPr>
            <a:xfrm>
              <a:off x="0" y="0"/>
              <a:ext cx="12436475" cy="6994525"/>
              <a:chOff x="0" y="0"/>
              <a:chExt cx="12436475" cy="6994525"/>
            </a:xfrm>
          </p:grpSpPr>
          <p:sp>
            <p:nvSpPr>
              <p:cNvPr id="3" name="Frame 2"/>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8" name="Group 17"/>
              <p:cNvGrpSpPr/>
              <p:nvPr userDrawn="1"/>
            </p:nvGrpSpPr>
            <p:grpSpPr>
              <a:xfrm>
                <a:off x="182886" y="190969"/>
                <a:ext cx="12118113" cy="6607864"/>
                <a:chOff x="182886" y="190969"/>
                <a:chExt cx="12118113" cy="6607864"/>
              </a:xfrm>
            </p:grpSpPr>
            <p:sp>
              <p:nvSpPr>
                <p:cNvPr id="2" name="Rectangle 1"/>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22" name="Rectangle 21"/>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65789" y="480502"/>
            <a:ext cx="2543844" cy="547905"/>
          </a:xfrm>
          <a:prstGeom prst="rect">
            <a:avLst/>
          </a:prstGeom>
        </p:spPr>
      </p:pic>
      <p:sp>
        <p:nvSpPr>
          <p:cNvPr id="9" name="Right Triangle 8"/>
          <p:cNvSpPr/>
          <p:nvPr userDrawn="1"/>
        </p:nvSpPr>
        <p:spPr bwMode="auto">
          <a:xfrm rot="10800000" flipH="1">
            <a:off x="12154021" y="5783259"/>
            <a:ext cx="286141" cy="237147"/>
          </a:xfrm>
          <a:prstGeom prst="rtTriangl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black">
          <a:xfrm>
            <a:off x="4845269" y="3039991"/>
            <a:ext cx="7591206" cy="2743200"/>
          </a:xfrm>
          <a:prstGeom prst="rect">
            <a:avLst/>
          </a:prstGeom>
          <a:solidFill>
            <a:srgbClr val="00BCF2">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54566" y="3565164"/>
            <a:ext cx="5717941" cy="1726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userDrawn="1"/>
        </p:nvSpPr>
        <p:spPr bwMode="auto">
          <a:xfrm>
            <a:off x="11785600" y="5128701"/>
            <a:ext cx="654562" cy="65456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Freeform 9"/>
          <p:cNvSpPr>
            <a:spLocks noEditPoints="1"/>
          </p:cNvSpPr>
          <p:nvPr userDrawn="1"/>
        </p:nvSpPr>
        <p:spPr bwMode="black">
          <a:xfrm>
            <a:off x="11932866" y="525483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00BCF2"/>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65335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grpSp>
        <p:nvGrpSpPr>
          <p:cNvPr id="29" name="Group 28"/>
          <p:cNvGrpSpPr/>
          <p:nvPr userDrawn="1"/>
        </p:nvGrpSpPr>
        <p:grpSpPr>
          <a:xfrm>
            <a:off x="0" y="0"/>
            <a:ext cx="12436475" cy="6994525"/>
            <a:chOff x="0" y="0"/>
            <a:chExt cx="12436475" cy="6994525"/>
          </a:xfrm>
        </p:grpSpPr>
        <p:grpSp>
          <p:nvGrpSpPr>
            <p:cNvPr id="30" name="Group 29"/>
            <p:cNvGrpSpPr/>
            <p:nvPr userDrawn="1"/>
          </p:nvGrpSpPr>
          <p:grpSpPr>
            <a:xfrm>
              <a:off x="0" y="0"/>
              <a:ext cx="12436475" cy="6994525"/>
              <a:chOff x="0" y="0"/>
              <a:chExt cx="12436475" cy="6994525"/>
            </a:xfrm>
          </p:grpSpPr>
          <p:sp>
            <p:nvSpPr>
              <p:cNvPr id="32" name="Frame 31"/>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3" name="Group 32"/>
              <p:cNvGrpSpPr/>
              <p:nvPr userDrawn="1"/>
            </p:nvGrpSpPr>
            <p:grpSpPr>
              <a:xfrm>
                <a:off x="182886" y="190969"/>
                <a:ext cx="12118113" cy="6607864"/>
                <a:chOff x="182886" y="190969"/>
                <a:chExt cx="12118113" cy="6607864"/>
              </a:xfrm>
            </p:grpSpPr>
            <p:sp>
              <p:nvSpPr>
                <p:cNvPr id="34" name="Rectangle 33"/>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5" name="Rectangle 34"/>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31" name="Rectangle 30"/>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65789" y="480502"/>
            <a:ext cx="2543844" cy="547905"/>
          </a:xfrm>
          <a:prstGeom prst="rect">
            <a:avLst/>
          </a:prstGeom>
        </p:spPr>
      </p:pic>
      <p:sp>
        <p:nvSpPr>
          <p:cNvPr id="11" name="Rectangle 10"/>
          <p:cNvSpPr/>
          <p:nvPr userDrawn="1"/>
        </p:nvSpPr>
        <p:spPr bwMode="auto">
          <a:xfrm>
            <a:off x="0" y="2125663"/>
            <a:ext cx="9418638" cy="3657600"/>
          </a:xfrm>
          <a:prstGeom prst="rect">
            <a:avLst/>
          </a:prstGeom>
          <a:solidFill>
            <a:srgbClr val="00BCF2">
              <a:alpha val="86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 name="Freeform 12"/>
          <p:cNvSpPr>
            <a:spLocks noEditPoints="1"/>
          </p:cNvSpPr>
          <p:nvPr userDrawn="1"/>
        </p:nvSpPr>
        <p:spPr bwMode="black">
          <a:xfrm>
            <a:off x="8878307" y="525483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9" name="Title 1"/>
          <p:cNvSpPr>
            <a:spLocks noGrp="1"/>
          </p:cNvSpPr>
          <p:nvPr>
            <p:ph type="title" hasCustomPrompt="1"/>
          </p:nvPr>
        </p:nvSpPr>
        <p:spPr>
          <a:xfrm>
            <a:off x="274703" y="2125677"/>
            <a:ext cx="9052560" cy="1828800"/>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6540" y="3954457"/>
            <a:ext cx="8424115" cy="1830388"/>
          </a:xfrm>
          <a:noFill/>
        </p:spPr>
        <p:txBody>
          <a:bodyPr lIns="182880" tIns="146304" rIns="182880" bIns="146304">
            <a:no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12" name="Right Triangle 11"/>
          <p:cNvSpPr/>
          <p:nvPr userDrawn="1"/>
        </p:nvSpPr>
        <p:spPr bwMode="auto">
          <a:xfrm rot="10800000">
            <a:off x="0" y="5783263"/>
            <a:ext cx="263347" cy="237147"/>
          </a:xfrm>
          <a:prstGeom prst="rtTriangle">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5" name="Text Placeholder 6"/>
          <p:cNvSpPr>
            <a:spLocks noGrp="1"/>
          </p:cNvSpPr>
          <p:nvPr>
            <p:ph type="body" sz="quarter" idx="14" hasCustomPrompt="1"/>
          </p:nvPr>
        </p:nvSpPr>
        <p:spPr>
          <a:xfrm>
            <a:off x="274701" y="5970335"/>
            <a:ext cx="2315929" cy="544765"/>
          </a:xfrm>
        </p:spPr>
        <p:txBody>
          <a:bodyPr lIns="182880" tIns="146304" rIns="182880" bIns="146304" anchor="b"/>
          <a:lstStyle>
            <a:lvl1pPr marL="0" indent="0">
              <a:buFontTx/>
              <a:buNone/>
              <a:defRPr sz="1800">
                <a:latin typeface="+mn-lt"/>
              </a:defRPr>
            </a:lvl1pPr>
            <a:lvl2pPr marL="342900" indent="0">
              <a:buFontTx/>
              <a:buNone/>
              <a:defRPr sz="1800">
                <a:latin typeface="+mn-lt"/>
              </a:defRPr>
            </a:lvl2pPr>
            <a:lvl3pPr marL="571500" indent="0">
              <a:buFontTx/>
              <a:buNone/>
              <a:defRPr sz="1800">
                <a:latin typeface="+mn-lt"/>
              </a:defRPr>
            </a:lvl3pPr>
            <a:lvl4pPr marL="800100" indent="0">
              <a:buFontTx/>
              <a:buNone/>
              <a:defRPr sz="1800">
                <a:latin typeface="+mn-lt"/>
              </a:defRPr>
            </a:lvl4pPr>
            <a:lvl5pPr marL="1028700" indent="0">
              <a:buFontTx/>
              <a:buNone/>
              <a:defRPr sz="1800">
                <a:latin typeface="+mn-lt"/>
              </a:defRPr>
            </a:lvl5pPr>
          </a:lstStyle>
          <a:p>
            <a:pPr lvl="0"/>
            <a:r>
              <a:rPr lang="en-US" dirty="0" smtClean="0"/>
              <a:t>Session Code</a:t>
            </a:r>
          </a:p>
        </p:txBody>
      </p:sp>
    </p:spTree>
    <p:extLst>
      <p:ext uri="{BB962C8B-B14F-4D97-AF65-F5344CB8AC3E}">
        <p14:creationId xmlns:p14="http://schemas.microsoft.com/office/powerpoint/2010/main" val="10067889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grpSp>
        <p:nvGrpSpPr>
          <p:cNvPr id="6" name="Group 5"/>
          <p:cNvGrpSpPr/>
          <p:nvPr userDrawn="1"/>
        </p:nvGrpSpPr>
        <p:grpSpPr>
          <a:xfrm>
            <a:off x="0" y="0"/>
            <a:ext cx="12436475" cy="6994525"/>
            <a:chOff x="0" y="0"/>
            <a:chExt cx="12436475" cy="6994525"/>
          </a:xfrm>
          <a:solidFill>
            <a:schemeClr val="tx1"/>
          </a:solidFill>
        </p:grpSpPr>
        <p:grpSp>
          <p:nvGrpSpPr>
            <p:cNvPr id="7" name="Group 6"/>
            <p:cNvGrpSpPr/>
            <p:nvPr userDrawn="1"/>
          </p:nvGrpSpPr>
          <p:grpSpPr>
            <a:xfrm>
              <a:off x="0" y="0"/>
              <a:ext cx="12436475" cy="6994525"/>
              <a:chOff x="0" y="0"/>
              <a:chExt cx="12436475" cy="6994525"/>
            </a:xfrm>
            <a:grpFill/>
          </p:grpSpPr>
          <p:sp>
            <p:nvSpPr>
              <p:cNvPr id="9" name="Frame 8"/>
              <p:cNvSpPr/>
              <p:nvPr userDrawn="1"/>
            </p:nvSpPr>
            <p:spPr bwMode="auto">
              <a:xfrm>
                <a:off x="0" y="0"/>
                <a:ext cx="12436475" cy="6994525"/>
              </a:xfrm>
              <a:prstGeom prst="frame">
                <a:avLst>
                  <a:gd name="adj1" fmla="val 3785"/>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a:grpFill/>
            </p:grpSpPr>
            <p:sp>
              <p:nvSpPr>
                <p:cNvPr id="11" name="Rectangle 10"/>
                <p:cNvSpPr/>
                <p:nvPr userDrawn="1"/>
              </p:nvSpPr>
              <p:spPr bwMode="auto">
                <a:xfrm>
                  <a:off x="236668" y="6702014"/>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ight Triangle 12"/>
          <p:cNvSpPr/>
          <p:nvPr userDrawn="1"/>
        </p:nvSpPr>
        <p:spPr bwMode="auto">
          <a:xfrm rot="10800000" flipH="1">
            <a:off x="12161838" y="5783261"/>
            <a:ext cx="274638"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userDrawn="1"/>
        </p:nvSpPr>
        <p:spPr bwMode="gray">
          <a:xfrm>
            <a:off x="1205347" y="3940191"/>
            <a:ext cx="11231128" cy="1843071"/>
          </a:xfrm>
          <a:prstGeom prst="rect">
            <a:avLst/>
          </a:prstGeom>
          <a:solidFill>
            <a:srgbClr val="00BCF2">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Freeform 9"/>
          <p:cNvSpPr>
            <a:spLocks noEditPoints="1"/>
          </p:cNvSpPr>
          <p:nvPr userDrawn="1"/>
        </p:nvSpPr>
        <p:spPr bwMode="black">
          <a:xfrm>
            <a:off x="11671609" y="525483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1212409" y="3940191"/>
            <a:ext cx="10056812" cy="1843071"/>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1212345" y="5783263"/>
            <a:ext cx="10058401" cy="786870"/>
          </a:xfrm>
          <a:noFill/>
        </p:spPr>
        <p:txBody>
          <a:bodyPr lIns="182880" tIns="146304" rIns="182880" bIns="146304" anchor="t" anchorCtr="0">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2069049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11887199"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1887199"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11887199"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1887200"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4149298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grpSp>
        <p:nvGrpSpPr>
          <p:cNvPr id="5" name="Group 4"/>
          <p:cNvGrpSpPr/>
          <p:nvPr userDrawn="1"/>
        </p:nvGrpSpPr>
        <p:grpSpPr>
          <a:xfrm>
            <a:off x="0" y="0"/>
            <a:ext cx="12436475" cy="6994525"/>
            <a:chOff x="0" y="0"/>
            <a:chExt cx="12436475" cy="6994525"/>
          </a:xfrm>
          <a:solidFill>
            <a:schemeClr val="tx1"/>
          </a:solidFill>
        </p:grpSpPr>
        <p:grpSp>
          <p:nvGrpSpPr>
            <p:cNvPr id="6" name="Group 5"/>
            <p:cNvGrpSpPr/>
            <p:nvPr userDrawn="1"/>
          </p:nvGrpSpPr>
          <p:grpSpPr>
            <a:xfrm>
              <a:off x="0" y="0"/>
              <a:ext cx="12436475" cy="6994525"/>
              <a:chOff x="0" y="0"/>
              <a:chExt cx="12436475" cy="6994525"/>
            </a:xfrm>
            <a:grpFill/>
          </p:grpSpPr>
          <p:sp>
            <p:nvSpPr>
              <p:cNvPr id="8" name="Frame 7"/>
              <p:cNvSpPr/>
              <p:nvPr userDrawn="1"/>
            </p:nvSpPr>
            <p:spPr bwMode="auto">
              <a:xfrm>
                <a:off x="0" y="0"/>
                <a:ext cx="12436475" cy="6994525"/>
              </a:xfrm>
              <a:prstGeom prst="frame">
                <a:avLst>
                  <a:gd name="adj1" fmla="val 3785"/>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9" name="Group 8"/>
              <p:cNvGrpSpPr/>
              <p:nvPr userDrawn="1"/>
            </p:nvGrpSpPr>
            <p:grpSpPr>
              <a:xfrm>
                <a:off x="182886" y="190969"/>
                <a:ext cx="12118113" cy="6607864"/>
                <a:chOff x="182886" y="190969"/>
                <a:chExt cx="12118113" cy="6607864"/>
              </a:xfrm>
              <a:grpFill/>
            </p:grpSpPr>
            <p:sp>
              <p:nvSpPr>
                <p:cNvPr id="10" name="Rectangle 9"/>
                <p:cNvSpPr/>
                <p:nvPr userDrawn="1"/>
              </p:nvSpPr>
              <p:spPr bwMode="auto">
                <a:xfrm>
                  <a:off x="236668" y="6702014"/>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auto">
                <a:xfrm>
                  <a:off x="182886" y="190969"/>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7" name="Rectangle 6"/>
            <p:cNvSpPr/>
            <p:nvPr userDrawn="1"/>
          </p:nvSpPr>
          <p:spPr bwMode="auto">
            <a:xfrm>
              <a:off x="12161837" y="190969"/>
              <a:ext cx="85380" cy="660786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2" name="Right Triangle 11"/>
          <p:cNvSpPr/>
          <p:nvPr userDrawn="1"/>
        </p:nvSpPr>
        <p:spPr bwMode="auto">
          <a:xfrm rot="10800000" flipH="1">
            <a:off x="12161838" y="5783261"/>
            <a:ext cx="274638"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userDrawn="1"/>
        </p:nvSpPr>
        <p:spPr bwMode="gray">
          <a:xfrm>
            <a:off x="1205347" y="3940191"/>
            <a:ext cx="11231128" cy="1843071"/>
          </a:xfrm>
          <a:prstGeom prst="rect">
            <a:avLst/>
          </a:prstGeom>
          <a:solidFill>
            <a:srgbClr val="00BCF2">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91440" rIns="146304" bIns="9144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Freeform 9"/>
          <p:cNvSpPr>
            <a:spLocks noEditPoints="1"/>
          </p:cNvSpPr>
          <p:nvPr userDrawn="1"/>
        </p:nvSpPr>
        <p:spPr bwMode="black">
          <a:xfrm>
            <a:off x="11671609" y="525483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1205347" y="3940191"/>
            <a:ext cx="10056812" cy="1843070"/>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3048419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11887199"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730591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ection Title Accent Color 1">
    <p:bg>
      <p:bgPr>
        <a:solidFill>
          <a:schemeClr val="bg2"/>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0" y="0"/>
            <a:ext cx="12436475" cy="6994525"/>
            <a:chOff x="0" y="0"/>
            <a:chExt cx="12436475" cy="6994525"/>
          </a:xfrm>
          <a:solidFill>
            <a:schemeClr val="tx1"/>
          </a:solidFill>
        </p:grpSpPr>
        <p:grpSp>
          <p:nvGrpSpPr>
            <p:cNvPr id="4" name="Group 3"/>
            <p:cNvGrpSpPr/>
            <p:nvPr userDrawn="1"/>
          </p:nvGrpSpPr>
          <p:grpSpPr>
            <a:xfrm>
              <a:off x="0" y="0"/>
              <a:ext cx="12436475" cy="6994525"/>
              <a:chOff x="0" y="0"/>
              <a:chExt cx="12436475" cy="6994525"/>
            </a:xfrm>
            <a:grpFill/>
          </p:grpSpPr>
          <p:sp>
            <p:nvSpPr>
              <p:cNvPr id="6" name="Frame 5"/>
              <p:cNvSpPr/>
              <p:nvPr userDrawn="1"/>
            </p:nvSpPr>
            <p:spPr bwMode="auto">
              <a:xfrm>
                <a:off x="0" y="0"/>
                <a:ext cx="12436475" cy="6994525"/>
              </a:xfrm>
              <a:prstGeom prst="frame">
                <a:avLst>
                  <a:gd name="adj1" fmla="val 3785"/>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7" name="Group 6"/>
              <p:cNvGrpSpPr/>
              <p:nvPr userDrawn="1"/>
            </p:nvGrpSpPr>
            <p:grpSpPr>
              <a:xfrm>
                <a:off x="182886" y="190969"/>
                <a:ext cx="12118113" cy="6607864"/>
                <a:chOff x="182886" y="190969"/>
                <a:chExt cx="12118113" cy="6607864"/>
              </a:xfrm>
              <a:grpFill/>
            </p:grpSpPr>
            <p:sp>
              <p:nvSpPr>
                <p:cNvPr id="8" name="Rectangle 7"/>
                <p:cNvSpPr/>
                <p:nvPr userDrawn="1"/>
              </p:nvSpPr>
              <p:spPr bwMode="auto">
                <a:xfrm>
                  <a:off x="236668" y="6702014"/>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userDrawn="1"/>
              </p:nvSpPr>
              <p:spPr bwMode="auto">
                <a:xfrm>
                  <a:off x="182886" y="190969"/>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5" name="Rectangle 4"/>
            <p:cNvSpPr/>
            <p:nvPr userDrawn="1"/>
          </p:nvSpPr>
          <p:spPr bwMode="auto">
            <a:xfrm>
              <a:off x="12161837" y="190969"/>
              <a:ext cx="85380" cy="660786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0" name="Right Triangle 9"/>
          <p:cNvSpPr/>
          <p:nvPr userDrawn="1"/>
        </p:nvSpPr>
        <p:spPr bwMode="auto">
          <a:xfrm rot="10800000" flipH="1">
            <a:off x="12161838" y="5783261"/>
            <a:ext cx="274638"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gray">
          <a:xfrm>
            <a:off x="1205347" y="3940191"/>
            <a:ext cx="11231128" cy="1843071"/>
          </a:xfrm>
          <a:prstGeom prst="rect">
            <a:avLst/>
          </a:prstGeom>
          <a:solidFill>
            <a:srgbClr val="00BCF2">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Freeform 9"/>
          <p:cNvSpPr>
            <a:spLocks noEditPoints="1"/>
          </p:cNvSpPr>
          <p:nvPr userDrawn="1"/>
        </p:nvSpPr>
        <p:spPr bwMode="black">
          <a:xfrm>
            <a:off x="11671609" y="525483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1205347" y="3951287"/>
            <a:ext cx="1030303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949609810"/>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2428469"/>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672552767"/>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719617533"/>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grpSp>
        <p:nvGrpSpPr>
          <p:cNvPr id="19" name="Group 18"/>
          <p:cNvGrpSpPr/>
          <p:nvPr userDrawn="1"/>
        </p:nvGrpSpPr>
        <p:grpSpPr>
          <a:xfrm>
            <a:off x="0" y="0"/>
            <a:ext cx="12436475" cy="6994525"/>
            <a:chOff x="0" y="0"/>
            <a:chExt cx="12436475" cy="6994525"/>
          </a:xfrm>
        </p:grpSpPr>
        <p:grpSp>
          <p:nvGrpSpPr>
            <p:cNvPr id="20" name="Group 19"/>
            <p:cNvGrpSpPr/>
            <p:nvPr userDrawn="1"/>
          </p:nvGrpSpPr>
          <p:grpSpPr>
            <a:xfrm>
              <a:off x="0" y="0"/>
              <a:ext cx="12436475" cy="6994525"/>
              <a:chOff x="0" y="0"/>
              <a:chExt cx="12436475" cy="6994525"/>
            </a:xfrm>
          </p:grpSpPr>
          <p:sp>
            <p:nvSpPr>
              <p:cNvPr id="22" name="Frame 21"/>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3" name="Group 22"/>
              <p:cNvGrpSpPr/>
              <p:nvPr userDrawn="1"/>
            </p:nvGrpSpPr>
            <p:grpSpPr>
              <a:xfrm>
                <a:off x="182886" y="190969"/>
                <a:ext cx="12118113" cy="6607864"/>
                <a:chOff x="182886" y="190969"/>
                <a:chExt cx="12118113" cy="6607864"/>
              </a:xfrm>
            </p:grpSpPr>
            <p:sp>
              <p:nvSpPr>
                <p:cNvPr id="24" name="Rectangle 23"/>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21" name="Rectangle 20"/>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4" name="Rectangle 3"/>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809316" cy="748169"/>
          </a:xfrm>
        </p:spPr>
        <p:txBody>
          <a:bodyPr anchor="t" anchorCtr="0"/>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395736"/>
            <a:ext cx="11598707" cy="1914370"/>
          </a:xfrm>
        </p:spPr>
        <p:txBody>
          <a:bodyPr/>
          <a:lstStyle>
            <a:lvl1pPr marL="0" indent="0">
              <a:buNone/>
              <a:defRPr>
                <a:gradFill>
                  <a:gsLst>
                    <a:gs pos="1250">
                      <a:schemeClr val="accent3"/>
                    </a:gs>
                    <a:gs pos="99000">
                      <a:schemeClr val="accent3"/>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Right Triangle 25"/>
          <p:cNvSpPr/>
          <p:nvPr userDrawn="1"/>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43477319"/>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Line Title &amp; 2-color Non-bulleted text">
    <p:spTree>
      <p:nvGrpSpPr>
        <p:cNvPr id="1" name=""/>
        <p:cNvGrpSpPr/>
        <p:nvPr/>
      </p:nvGrpSpPr>
      <p:grpSpPr>
        <a:xfrm>
          <a:off x="0" y="0"/>
          <a:ext cx="0" cy="0"/>
          <a:chOff x="0" y="0"/>
          <a:chExt cx="0" cy="0"/>
        </a:xfrm>
      </p:grpSpPr>
      <p:grpSp>
        <p:nvGrpSpPr>
          <p:cNvPr id="19" name="Group 18"/>
          <p:cNvGrpSpPr/>
          <p:nvPr userDrawn="1"/>
        </p:nvGrpSpPr>
        <p:grpSpPr>
          <a:xfrm>
            <a:off x="0" y="0"/>
            <a:ext cx="12436475" cy="6994525"/>
            <a:chOff x="0" y="0"/>
            <a:chExt cx="12436475" cy="6994525"/>
          </a:xfrm>
        </p:grpSpPr>
        <p:grpSp>
          <p:nvGrpSpPr>
            <p:cNvPr id="20" name="Group 19"/>
            <p:cNvGrpSpPr/>
            <p:nvPr userDrawn="1"/>
          </p:nvGrpSpPr>
          <p:grpSpPr>
            <a:xfrm>
              <a:off x="0" y="0"/>
              <a:ext cx="12436475" cy="6994525"/>
              <a:chOff x="0" y="0"/>
              <a:chExt cx="12436475" cy="6994525"/>
            </a:xfrm>
          </p:grpSpPr>
          <p:sp>
            <p:nvSpPr>
              <p:cNvPr id="22" name="Frame 21"/>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3" name="Group 22"/>
              <p:cNvGrpSpPr/>
              <p:nvPr userDrawn="1"/>
            </p:nvGrpSpPr>
            <p:grpSpPr>
              <a:xfrm>
                <a:off x="182886" y="190969"/>
                <a:ext cx="12118113" cy="6607864"/>
                <a:chOff x="182886" y="190969"/>
                <a:chExt cx="12118113" cy="6607864"/>
              </a:xfrm>
            </p:grpSpPr>
            <p:sp>
              <p:nvSpPr>
                <p:cNvPr id="24" name="Rectangle 23"/>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21" name="Rectangle 20"/>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hasCustomPrompt="1"/>
          </p:nvPr>
        </p:nvSpPr>
        <p:spPr>
          <a:xfrm>
            <a:off x="274320" y="471031"/>
            <a:ext cx="10809316" cy="748169"/>
          </a:xfrm>
        </p:spPr>
        <p:txBody>
          <a:bodyPr anchor="t" anchorCtr="0"/>
          <a:lstStyle>
            <a:lvl1pPr>
              <a:defRPr>
                <a:solidFill>
                  <a:srgbClr val="00BCF2">
                    <a:alpha val="99000"/>
                  </a:srgbClr>
                </a:solidFill>
              </a:defRPr>
            </a:lvl1pPr>
          </a:lstStyle>
          <a:p>
            <a:r>
              <a:rPr lang="en-US" dirty="0" smtClean="0"/>
              <a:t>Click to edit </a:t>
            </a:r>
            <a:br>
              <a:rPr lang="en-US" dirty="0" smtClean="0"/>
            </a:br>
            <a:r>
              <a:rPr lang="en-US" dirty="0" smtClean="0"/>
              <a:t>Master title style</a:t>
            </a:r>
            <a:endParaRPr lang="en-US" dirty="0"/>
          </a:p>
        </p:txBody>
      </p:sp>
      <p:sp>
        <p:nvSpPr>
          <p:cNvPr id="6" name="Text Placeholder 5"/>
          <p:cNvSpPr>
            <a:spLocks noGrp="1"/>
          </p:cNvSpPr>
          <p:nvPr>
            <p:ph type="body" sz="quarter" idx="10"/>
          </p:nvPr>
        </p:nvSpPr>
        <p:spPr>
          <a:xfrm>
            <a:off x="274638" y="2048896"/>
            <a:ext cx="11598707" cy="1914370"/>
          </a:xfrm>
        </p:spPr>
        <p:txBody>
          <a:bodyPr/>
          <a:lstStyle>
            <a:lvl1pPr marL="0" indent="0">
              <a:buNone/>
              <a:defRPr>
                <a:gradFill>
                  <a:gsLst>
                    <a:gs pos="1250">
                      <a:schemeClr val="accent3"/>
                    </a:gs>
                    <a:gs pos="99000">
                      <a:schemeClr val="accent3"/>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85797581"/>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grpSp>
        <p:nvGrpSpPr>
          <p:cNvPr id="15" name="Group 14"/>
          <p:cNvGrpSpPr/>
          <p:nvPr userDrawn="1"/>
        </p:nvGrpSpPr>
        <p:grpSpPr>
          <a:xfrm>
            <a:off x="0" y="0"/>
            <a:ext cx="12436475" cy="6994525"/>
            <a:chOff x="0" y="0"/>
            <a:chExt cx="12436475" cy="6994525"/>
          </a:xfrm>
        </p:grpSpPr>
        <p:grpSp>
          <p:nvGrpSpPr>
            <p:cNvPr id="16" name="Group 15"/>
            <p:cNvGrpSpPr/>
            <p:nvPr userDrawn="1"/>
          </p:nvGrpSpPr>
          <p:grpSpPr>
            <a:xfrm>
              <a:off x="0" y="0"/>
              <a:ext cx="12436475" cy="6994525"/>
              <a:chOff x="0" y="0"/>
              <a:chExt cx="12436475" cy="6994525"/>
            </a:xfrm>
          </p:grpSpPr>
          <p:sp>
            <p:nvSpPr>
              <p:cNvPr id="18" name="Frame 17"/>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9" name="Group 18"/>
              <p:cNvGrpSpPr/>
              <p:nvPr userDrawn="1"/>
            </p:nvGrpSpPr>
            <p:grpSpPr>
              <a:xfrm>
                <a:off x="182886" y="190969"/>
                <a:ext cx="12118113" cy="6607864"/>
                <a:chOff x="182886" y="190969"/>
                <a:chExt cx="12118113" cy="6607864"/>
              </a:xfrm>
            </p:grpSpPr>
            <p:sp>
              <p:nvSpPr>
                <p:cNvPr id="20" name="Rectangle 19"/>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7" name="Rectangle 16"/>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2" name="Rectangle 21"/>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Right Triangle 22"/>
          <p:cNvSpPr/>
          <p:nvPr userDrawn="1"/>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773784" cy="748169"/>
          </a:xfrm>
        </p:spPr>
        <p:txBody>
          <a:bodyPr anchor="t" anchorCtr="0"/>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395736"/>
            <a:ext cx="1162332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8247006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grpSp>
        <p:nvGrpSpPr>
          <p:cNvPr id="9" name="Group 8"/>
          <p:cNvGrpSpPr/>
          <p:nvPr userDrawn="1"/>
        </p:nvGrpSpPr>
        <p:grpSpPr>
          <a:xfrm>
            <a:off x="0" y="0"/>
            <a:ext cx="12436475" cy="6994525"/>
            <a:chOff x="0" y="0"/>
            <a:chExt cx="12436475" cy="6994525"/>
          </a:xfrm>
        </p:grpSpPr>
        <p:grpSp>
          <p:nvGrpSpPr>
            <p:cNvPr id="10" name="Group 9"/>
            <p:cNvGrpSpPr/>
            <p:nvPr userDrawn="1"/>
          </p:nvGrpSpPr>
          <p:grpSpPr>
            <a:xfrm>
              <a:off x="0" y="0"/>
              <a:ext cx="12436475" cy="6994525"/>
              <a:chOff x="0" y="0"/>
              <a:chExt cx="12436475" cy="6994525"/>
            </a:xfrm>
          </p:grpSpPr>
          <p:sp>
            <p:nvSpPr>
              <p:cNvPr id="12" name="Frame 11"/>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3" name="Group 12"/>
              <p:cNvGrpSpPr/>
              <p:nvPr userDrawn="1"/>
            </p:nvGrpSpPr>
            <p:grpSpPr>
              <a:xfrm>
                <a:off x="182886" y="190969"/>
                <a:ext cx="12118113" cy="6607864"/>
                <a:chOff x="182886" y="190969"/>
                <a:chExt cx="12118113" cy="6607864"/>
              </a:xfrm>
            </p:grpSpPr>
            <p:sp>
              <p:nvSpPr>
                <p:cNvPr id="14" name="Rectangle 13"/>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1" name="Rectangle 10"/>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5" name="Right Triangle 4"/>
          <p:cNvSpPr/>
          <p:nvPr userDrawn="1"/>
        </p:nvSpPr>
        <p:spPr bwMode="auto">
          <a:xfrm rot="10800000" flipH="1">
            <a:off x="12173128" y="578326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userDrawn="1"/>
        </p:nvSpPr>
        <p:spPr bwMode="gray">
          <a:xfrm>
            <a:off x="1205347" y="3940191"/>
            <a:ext cx="11231128" cy="1843071"/>
          </a:xfrm>
          <a:prstGeom prst="rect">
            <a:avLst/>
          </a:prstGeom>
          <a:solidFill>
            <a:srgbClr val="00BCF2">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Freeform 9"/>
          <p:cNvSpPr>
            <a:spLocks noEditPoints="1"/>
          </p:cNvSpPr>
          <p:nvPr userDrawn="1"/>
        </p:nvSpPr>
        <p:spPr bwMode="black">
          <a:xfrm>
            <a:off x="11671609" y="525483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1205347" y="3940191"/>
            <a:ext cx="10056812" cy="1843071"/>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3" name="Group 12"/>
          <p:cNvGrpSpPr/>
          <p:nvPr userDrawn="1"/>
        </p:nvGrpSpPr>
        <p:grpSpPr>
          <a:xfrm>
            <a:off x="0" y="0"/>
            <a:ext cx="12436475" cy="6994525"/>
            <a:chOff x="0" y="0"/>
            <a:chExt cx="12436475" cy="6994525"/>
          </a:xfrm>
        </p:grpSpPr>
        <p:grpSp>
          <p:nvGrpSpPr>
            <p:cNvPr id="14" name="Group 13"/>
            <p:cNvGrpSpPr/>
            <p:nvPr userDrawn="1"/>
          </p:nvGrpSpPr>
          <p:grpSpPr>
            <a:xfrm>
              <a:off x="0" y="0"/>
              <a:ext cx="12436475" cy="6994525"/>
              <a:chOff x="0" y="0"/>
              <a:chExt cx="12436475" cy="6994525"/>
            </a:xfrm>
          </p:grpSpPr>
          <p:sp>
            <p:nvSpPr>
              <p:cNvPr id="16" name="Frame 1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7" name="Group 16"/>
              <p:cNvGrpSpPr/>
              <p:nvPr userDrawn="1"/>
            </p:nvGrpSpPr>
            <p:grpSpPr>
              <a:xfrm>
                <a:off x="182886" y="190969"/>
                <a:ext cx="12118113" cy="6607864"/>
                <a:chOff x="182886" y="190969"/>
                <a:chExt cx="12118113" cy="6607864"/>
              </a:xfrm>
            </p:grpSpPr>
            <p:sp>
              <p:nvSpPr>
                <p:cNvPr id="18" name="Rectangle 1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5" name="Rectangle 1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0" name="Rectangle 19"/>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46304" rIns="146304"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Title 5"/>
          <p:cNvSpPr>
            <a:spLocks noGrp="1"/>
          </p:cNvSpPr>
          <p:nvPr>
            <p:ph type="title"/>
          </p:nvPr>
        </p:nvSpPr>
        <p:spPr>
          <a:xfrm>
            <a:off x="274320" y="471031"/>
            <a:ext cx="10784541" cy="748169"/>
          </a:xfrm>
        </p:spPr>
        <p:txBody>
          <a:bodyPr anchor="t" anchorCtr="0"/>
          <a:lstStyle/>
          <a:p>
            <a:r>
              <a:rPr lang="en-US" dirty="0" smtClean="0"/>
              <a:t>Click to edit Master title style</a:t>
            </a:r>
            <a:endParaRPr lang="en-US" dirty="0"/>
          </a:p>
        </p:txBody>
      </p:sp>
      <p:sp>
        <p:nvSpPr>
          <p:cNvPr id="7" name="Content Placeholder 6"/>
          <p:cNvSpPr>
            <a:spLocks noGrp="1"/>
          </p:cNvSpPr>
          <p:nvPr>
            <p:ph sz="quarter" idx="10"/>
          </p:nvPr>
        </p:nvSpPr>
        <p:spPr>
          <a:xfrm>
            <a:off x="274638" y="1397325"/>
            <a:ext cx="11709381" cy="512181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Right Triangle 21"/>
          <p:cNvSpPr/>
          <p:nvPr userDrawn="1"/>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56950458"/>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with 2 lines of text">
    <p:spTree>
      <p:nvGrpSpPr>
        <p:cNvPr id="1" name=""/>
        <p:cNvGrpSpPr/>
        <p:nvPr/>
      </p:nvGrpSpPr>
      <p:grpSpPr>
        <a:xfrm>
          <a:off x="0" y="0"/>
          <a:ext cx="0" cy="0"/>
          <a:chOff x="0" y="0"/>
          <a:chExt cx="0" cy="0"/>
        </a:xfrm>
      </p:grpSpPr>
      <p:grpSp>
        <p:nvGrpSpPr>
          <p:cNvPr id="13" name="Group 12"/>
          <p:cNvGrpSpPr/>
          <p:nvPr userDrawn="1"/>
        </p:nvGrpSpPr>
        <p:grpSpPr>
          <a:xfrm>
            <a:off x="0" y="0"/>
            <a:ext cx="12436475" cy="6994525"/>
            <a:chOff x="0" y="0"/>
            <a:chExt cx="12436475" cy="6994525"/>
          </a:xfrm>
        </p:grpSpPr>
        <p:grpSp>
          <p:nvGrpSpPr>
            <p:cNvPr id="14" name="Group 13"/>
            <p:cNvGrpSpPr/>
            <p:nvPr userDrawn="1"/>
          </p:nvGrpSpPr>
          <p:grpSpPr>
            <a:xfrm>
              <a:off x="0" y="0"/>
              <a:ext cx="12436475" cy="6994525"/>
              <a:chOff x="0" y="0"/>
              <a:chExt cx="12436475" cy="6994525"/>
            </a:xfrm>
          </p:grpSpPr>
          <p:sp>
            <p:nvSpPr>
              <p:cNvPr id="16" name="Frame 1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7" name="Group 16"/>
              <p:cNvGrpSpPr/>
              <p:nvPr userDrawn="1"/>
            </p:nvGrpSpPr>
            <p:grpSpPr>
              <a:xfrm>
                <a:off x="182886" y="190969"/>
                <a:ext cx="12118113" cy="6607864"/>
                <a:chOff x="182886" y="190969"/>
                <a:chExt cx="12118113" cy="6607864"/>
              </a:xfrm>
            </p:grpSpPr>
            <p:sp>
              <p:nvSpPr>
                <p:cNvPr id="18" name="Rectangle 1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5" name="Rectangle 1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0" name="Rectangle 19"/>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3"/>
          <p:cNvSpPr>
            <a:spLocks noGrp="1"/>
          </p:cNvSpPr>
          <p:nvPr>
            <p:ph type="body" sz="quarter" idx="10"/>
          </p:nvPr>
        </p:nvSpPr>
        <p:spPr>
          <a:xfrm>
            <a:off x="274637" y="1406494"/>
            <a:ext cx="11644835" cy="1778949"/>
          </a:xfrm>
        </p:spPr>
        <p:txBody>
          <a:bodyPr wrap="square">
            <a:spAutoFit/>
          </a:bodyPr>
          <a:lstStyle>
            <a:lvl1pPr>
              <a:buClr>
                <a:schemeClr val="accent3"/>
              </a:buClr>
              <a:defRPr>
                <a:gradFill>
                  <a:gsLst>
                    <a:gs pos="1250">
                      <a:schemeClr val="accent3"/>
                    </a:gs>
                    <a:gs pos="99000">
                      <a:schemeClr val="accent3"/>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a:xfrm>
            <a:off x="274320" y="471031"/>
            <a:ext cx="10816814" cy="748169"/>
          </a:xfrm>
        </p:spPr>
        <p:txBody>
          <a:bodyPr anchor="t" anchorCtr="0"/>
          <a:lstStyle/>
          <a:p>
            <a:r>
              <a:rPr lang="en-US" dirty="0" smtClean="0"/>
              <a:t>Click to edit Master title style</a:t>
            </a:r>
            <a:endParaRPr lang="en-US" dirty="0"/>
          </a:p>
        </p:txBody>
      </p:sp>
      <p:sp>
        <p:nvSpPr>
          <p:cNvPr id="22" name="Right Triangle 21"/>
          <p:cNvSpPr/>
          <p:nvPr userDrawn="1"/>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80398904"/>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grpSp>
        <p:nvGrpSpPr>
          <p:cNvPr id="13" name="Group 12"/>
          <p:cNvGrpSpPr/>
          <p:nvPr userDrawn="1"/>
        </p:nvGrpSpPr>
        <p:grpSpPr>
          <a:xfrm>
            <a:off x="0" y="0"/>
            <a:ext cx="12436475" cy="6994525"/>
            <a:chOff x="0" y="0"/>
            <a:chExt cx="12436475" cy="6994525"/>
          </a:xfrm>
        </p:grpSpPr>
        <p:grpSp>
          <p:nvGrpSpPr>
            <p:cNvPr id="14" name="Group 13"/>
            <p:cNvGrpSpPr/>
            <p:nvPr userDrawn="1"/>
          </p:nvGrpSpPr>
          <p:grpSpPr>
            <a:xfrm>
              <a:off x="0" y="0"/>
              <a:ext cx="12436475" cy="6994525"/>
              <a:chOff x="0" y="0"/>
              <a:chExt cx="12436475" cy="6994525"/>
            </a:xfrm>
          </p:grpSpPr>
          <p:sp>
            <p:nvSpPr>
              <p:cNvPr id="16" name="Frame 1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7" name="Group 16"/>
              <p:cNvGrpSpPr/>
              <p:nvPr userDrawn="1"/>
            </p:nvGrpSpPr>
            <p:grpSpPr>
              <a:xfrm>
                <a:off x="182886" y="190969"/>
                <a:ext cx="12118113" cy="6607864"/>
                <a:chOff x="182886" y="190969"/>
                <a:chExt cx="12118113" cy="6607864"/>
              </a:xfrm>
            </p:grpSpPr>
            <p:sp>
              <p:nvSpPr>
                <p:cNvPr id="18" name="Rectangle 1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5" name="Rectangle 1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0" name="Rectangle 19"/>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870602" cy="748169"/>
          </a:xfrm>
        </p:spPr>
        <p:txBody>
          <a:bodyPr anchor="t" anchorCtr="0"/>
          <a:lstStyle/>
          <a:p>
            <a:r>
              <a:rPr lang="en-US" dirty="0" smtClean="0"/>
              <a:t>Click to edit Master title style</a:t>
            </a:r>
            <a:endParaRPr lang="en-US" dirty="0"/>
          </a:p>
        </p:txBody>
      </p:sp>
      <p:sp>
        <p:nvSpPr>
          <p:cNvPr id="4" name="Text Placeholder 3"/>
          <p:cNvSpPr>
            <a:spLocks noGrp="1"/>
          </p:cNvSpPr>
          <p:nvPr>
            <p:ph type="body" sz="quarter" idx="10"/>
          </p:nvPr>
        </p:nvSpPr>
        <p:spPr>
          <a:xfrm>
            <a:off x="274639" y="1395735"/>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accent3"/>
                    </a:gs>
                    <a:gs pos="99000">
                      <a:schemeClr val="accent3"/>
                    </a:gs>
                  </a:gsLst>
                  <a:lin ang="5400000" scaled="0"/>
                </a:gradFill>
              </a:defRPr>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255877" y="1395735"/>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accent3"/>
                    </a:gs>
                    <a:gs pos="99000">
                      <a:schemeClr val="accent3"/>
                    </a:gs>
                  </a:gsLst>
                  <a:lin ang="5400000" scaled="0"/>
                </a:gradFill>
              </a:defRPr>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Right Triangle 21"/>
          <p:cNvSpPr/>
          <p:nvPr userDrawn="1"/>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5245109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grpSp>
        <p:nvGrpSpPr>
          <p:cNvPr id="13" name="Group 12"/>
          <p:cNvGrpSpPr/>
          <p:nvPr userDrawn="1"/>
        </p:nvGrpSpPr>
        <p:grpSpPr>
          <a:xfrm>
            <a:off x="0" y="0"/>
            <a:ext cx="12436475" cy="6994525"/>
            <a:chOff x="0" y="0"/>
            <a:chExt cx="12436475" cy="6994525"/>
          </a:xfrm>
        </p:grpSpPr>
        <p:grpSp>
          <p:nvGrpSpPr>
            <p:cNvPr id="14" name="Group 13"/>
            <p:cNvGrpSpPr/>
            <p:nvPr userDrawn="1"/>
          </p:nvGrpSpPr>
          <p:grpSpPr>
            <a:xfrm>
              <a:off x="0" y="0"/>
              <a:ext cx="12436475" cy="6994525"/>
              <a:chOff x="0" y="0"/>
              <a:chExt cx="12436475" cy="6994525"/>
            </a:xfrm>
          </p:grpSpPr>
          <p:sp>
            <p:nvSpPr>
              <p:cNvPr id="16" name="Frame 1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7" name="Group 16"/>
              <p:cNvGrpSpPr/>
              <p:nvPr userDrawn="1"/>
            </p:nvGrpSpPr>
            <p:grpSpPr>
              <a:xfrm>
                <a:off x="182886" y="190969"/>
                <a:ext cx="12118113" cy="6607864"/>
                <a:chOff x="182886" y="190969"/>
                <a:chExt cx="12118113" cy="6607864"/>
              </a:xfrm>
            </p:grpSpPr>
            <p:sp>
              <p:nvSpPr>
                <p:cNvPr id="18" name="Rectangle 1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5" name="Rectangle 1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0" name="Rectangle 19"/>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849087" cy="748169"/>
          </a:xfrm>
        </p:spPr>
        <p:txBody>
          <a:bodyPr anchor="t" anchorCtr="0"/>
          <a:lstStyle/>
          <a:p>
            <a:r>
              <a:rPr lang="en-US" dirty="0" smtClean="0"/>
              <a:t>Click to edit Master title style</a:t>
            </a:r>
            <a:endParaRPr lang="en-US" dirty="0"/>
          </a:p>
        </p:txBody>
      </p:sp>
      <p:sp>
        <p:nvSpPr>
          <p:cNvPr id="4" name="Text Placeholder 3"/>
          <p:cNvSpPr>
            <a:spLocks noGrp="1"/>
          </p:cNvSpPr>
          <p:nvPr>
            <p:ph type="body" sz="quarter" idx="10"/>
          </p:nvPr>
        </p:nvSpPr>
        <p:spPr>
          <a:xfrm>
            <a:off x="274639" y="1395735"/>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252160" y="1395735"/>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Right Triangle 21"/>
          <p:cNvSpPr/>
          <p:nvPr userDrawn="1"/>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66651841"/>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grpSp>
        <p:nvGrpSpPr>
          <p:cNvPr id="13" name="Group 12"/>
          <p:cNvGrpSpPr/>
          <p:nvPr userDrawn="1"/>
        </p:nvGrpSpPr>
        <p:grpSpPr>
          <a:xfrm>
            <a:off x="0" y="0"/>
            <a:ext cx="12436475" cy="6994525"/>
            <a:chOff x="0" y="0"/>
            <a:chExt cx="12436475" cy="6994525"/>
          </a:xfrm>
        </p:grpSpPr>
        <p:grpSp>
          <p:nvGrpSpPr>
            <p:cNvPr id="14" name="Group 13"/>
            <p:cNvGrpSpPr/>
            <p:nvPr userDrawn="1"/>
          </p:nvGrpSpPr>
          <p:grpSpPr>
            <a:xfrm>
              <a:off x="0" y="0"/>
              <a:ext cx="12436475" cy="6994525"/>
              <a:chOff x="0" y="0"/>
              <a:chExt cx="12436475" cy="6994525"/>
            </a:xfrm>
          </p:grpSpPr>
          <p:sp>
            <p:nvSpPr>
              <p:cNvPr id="16" name="Frame 1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7" name="Group 16"/>
              <p:cNvGrpSpPr/>
              <p:nvPr userDrawn="1"/>
            </p:nvGrpSpPr>
            <p:grpSpPr>
              <a:xfrm>
                <a:off x="182886" y="190969"/>
                <a:ext cx="12118113" cy="6607864"/>
                <a:chOff x="182886" y="190969"/>
                <a:chExt cx="12118113" cy="6607864"/>
              </a:xfrm>
            </p:grpSpPr>
            <p:sp>
              <p:nvSpPr>
                <p:cNvPr id="18" name="Rectangle 1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5" name="Rectangle 1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0" name="Rectangle 19"/>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838329" cy="748169"/>
          </a:xfrm>
        </p:spPr>
        <p:txBody>
          <a:bodyPr anchor="t" anchorCtr="0"/>
          <a:lstStyle/>
          <a:p>
            <a:r>
              <a:rPr lang="en-US" dirty="0" smtClean="0"/>
              <a:t>Click to edit Master title style</a:t>
            </a:r>
            <a:endParaRPr lang="en-US" dirty="0"/>
          </a:p>
        </p:txBody>
      </p:sp>
      <p:sp>
        <p:nvSpPr>
          <p:cNvPr id="4" name="Text Placeholder 3"/>
          <p:cNvSpPr>
            <a:spLocks noGrp="1"/>
          </p:cNvSpPr>
          <p:nvPr>
            <p:ph type="body" sz="quarter" idx="10"/>
          </p:nvPr>
        </p:nvSpPr>
        <p:spPr>
          <a:xfrm>
            <a:off x="274639" y="1395735"/>
            <a:ext cx="5486399" cy="2357568"/>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460279" y="1395735"/>
            <a:ext cx="5486399" cy="2357568"/>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Right Triangle 21"/>
          <p:cNvSpPr/>
          <p:nvPr userDrawn="1"/>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29245642"/>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grpSp>
        <p:nvGrpSpPr>
          <p:cNvPr id="13" name="Group 12"/>
          <p:cNvGrpSpPr/>
          <p:nvPr userDrawn="1"/>
        </p:nvGrpSpPr>
        <p:grpSpPr>
          <a:xfrm>
            <a:off x="0" y="0"/>
            <a:ext cx="12436475" cy="6994525"/>
            <a:chOff x="0" y="0"/>
            <a:chExt cx="12436475" cy="6994525"/>
          </a:xfrm>
        </p:grpSpPr>
        <p:grpSp>
          <p:nvGrpSpPr>
            <p:cNvPr id="14" name="Group 13"/>
            <p:cNvGrpSpPr/>
            <p:nvPr userDrawn="1"/>
          </p:nvGrpSpPr>
          <p:grpSpPr>
            <a:xfrm>
              <a:off x="0" y="0"/>
              <a:ext cx="12436475" cy="6994525"/>
              <a:chOff x="0" y="0"/>
              <a:chExt cx="12436475" cy="6994525"/>
            </a:xfrm>
          </p:grpSpPr>
          <p:sp>
            <p:nvSpPr>
              <p:cNvPr id="16" name="Frame 1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7" name="Group 16"/>
              <p:cNvGrpSpPr/>
              <p:nvPr userDrawn="1"/>
            </p:nvGrpSpPr>
            <p:grpSpPr>
              <a:xfrm>
                <a:off x="182886" y="190969"/>
                <a:ext cx="12118113" cy="6607864"/>
                <a:chOff x="182886" y="190969"/>
                <a:chExt cx="12118113" cy="6607864"/>
              </a:xfrm>
            </p:grpSpPr>
            <p:sp>
              <p:nvSpPr>
                <p:cNvPr id="18" name="Rectangle 1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5" name="Rectangle 1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0" name="Rectangle 19"/>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795299" cy="748169"/>
          </a:xfrm>
        </p:spPr>
        <p:txBody>
          <a:bodyPr anchor="t" anchorCtr="0"/>
          <a:lstStyle/>
          <a:p>
            <a:r>
              <a:rPr lang="en-US" dirty="0" smtClean="0"/>
              <a:t>Click to edit Master title style</a:t>
            </a:r>
            <a:endParaRPr lang="en-US" dirty="0"/>
          </a:p>
        </p:txBody>
      </p:sp>
      <p:sp>
        <p:nvSpPr>
          <p:cNvPr id="4" name="Text Placeholder 3"/>
          <p:cNvSpPr>
            <a:spLocks noGrp="1"/>
          </p:cNvSpPr>
          <p:nvPr>
            <p:ph type="body" sz="quarter" idx="10"/>
          </p:nvPr>
        </p:nvSpPr>
        <p:spPr>
          <a:xfrm>
            <a:off x="274639" y="1395735"/>
            <a:ext cx="5486399" cy="2323713"/>
          </a:xfrm>
        </p:spPr>
        <p:txBody>
          <a:bodyPr wrap="square">
            <a:spAutoFit/>
          </a:bodyPr>
          <a:lstStyle>
            <a:lvl1pPr marL="287338" indent="-287338">
              <a:spcBef>
                <a:spcPts val="1224"/>
              </a:spcBef>
              <a:buClr>
                <a:schemeClr val="accent3"/>
              </a:buClr>
              <a:buFont typeface="Arial" pitchFamily="34" charset="0"/>
              <a:buChar char="•"/>
              <a:defRPr sz="3200">
                <a:gradFill>
                  <a:gsLst>
                    <a:gs pos="1250">
                      <a:schemeClr val="accent3"/>
                    </a:gs>
                    <a:gs pos="99000">
                      <a:schemeClr val="accent3"/>
                    </a:gs>
                  </a:gsLst>
                  <a:lin ang="5400000" scaled="0"/>
                </a:gradFill>
              </a:defRPr>
            </a:lvl1pPr>
            <a:lvl2pPr marL="531166" indent="-233195">
              <a:defRPr sz="2000"/>
            </a:lvl2pPr>
            <a:lvl3pPr marL="699585" indent="-168419">
              <a:tabLst/>
              <a:defRPr sz="2000"/>
            </a:lvl3pPr>
            <a:lvl4pPr marL="880958" indent="-181374">
              <a:defRPr sz="1600"/>
            </a:lvl4pPr>
            <a:lvl5pPr marL="1049377" indent="-168419">
              <a:tabLs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363457" y="1395735"/>
            <a:ext cx="5486399" cy="2323713"/>
          </a:xfrm>
        </p:spPr>
        <p:txBody>
          <a:bodyPr wrap="square">
            <a:spAutoFit/>
          </a:bodyPr>
          <a:lstStyle>
            <a:lvl1pPr marL="287338" indent="-287338">
              <a:spcBef>
                <a:spcPts val="1224"/>
              </a:spcBef>
              <a:buClr>
                <a:schemeClr val="accent3"/>
              </a:buClr>
              <a:buFont typeface="Arial" pitchFamily="34" charset="0"/>
              <a:buChar char="•"/>
              <a:defRPr sz="3200">
                <a:gradFill>
                  <a:gsLst>
                    <a:gs pos="1250">
                      <a:schemeClr val="accent3"/>
                    </a:gs>
                    <a:gs pos="99000">
                      <a:schemeClr val="accent3"/>
                    </a:gs>
                  </a:gsLst>
                  <a:lin ang="5400000" scaled="0"/>
                </a:gradFill>
              </a:defRPr>
            </a:lvl1pPr>
            <a:lvl2pPr marL="531166" indent="-233195">
              <a:defRPr sz="2000"/>
            </a:lvl2pPr>
            <a:lvl3pPr marL="699585" indent="-168419">
              <a:tabLst/>
              <a:defRPr sz="2000"/>
            </a:lvl3pPr>
            <a:lvl4pPr marL="880958" indent="-181374">
              <a:defRPr sz="1600"/>
            </a:lvl4pPr>
            <a:lvl5pPr marL="1049377" indent="-168419">
              <a:tabLs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Right Triangle 21"/>
          <p:cNvSpPr/>
          <p:nvPr userDrawn="1"/>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62558861"/>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9" name="Group 18"/>
          <p:cNvGrpSpPr/>
          <p:nvPr userDrawn="1"/>
        </p:nvGrpSpPr>
        <p:grpSpPr>
          <a:xfrm>
            <a:off x="0" y="0"/>
            <a:ext cx="12436475" cy="6994525"/>
            <a:chOff x="0" y="0"/>
            <a:chExt cx="12436475" cy="6994525"/>
          </a:xfrm>
        </p:grpSpPr>
        <p:grpSp>
          <p:nvGrpSpPr>
            <p:cNvPr id="20" name="Group 19"/>
            <p:cNvGrpSpPr/>
            <p:nvPr userDrawn="1"/>
          </p:nvGrpSpPr>
          <p:grpSpPr>
            <a:xfrm>
              <a:off x="0" y="0"/>
              <a:ext cx="12436475" cy="6994525"/>
              <a:chOff x="0" y="0"/>
              <a:chExt cx="12436475" cy="6994525"/>
            </a:xfrm>
          </p:grpSpPr>
          <p:sp>
            <p:nvSpPr>
              <p:cNvPr id="22" name="Frame 21"/>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3" name="Group 22"/>
              <p:cNvGrpSpPr/>
              <p:nvPr userDrawn="1"/>
            </p:nvGrpSpPr>
            <p:grpSpPr>
              <a:xfrm>
                <a:off x="182886" y="190969"/>
                <a:ext cx="12118113" cy="6607864"/>
                <a:chOff x="182886" y="190969"/>
                <a:chExt cx="12118113" cy="6607864"/>
              </a:xfrm>
            </p:grpSpPr>
            <p:sp>
              <p:nvSpPr>
                <p:cNvPr id="24" name="Rectangle 23"/>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21" name="Rectangle 20"/>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6" name="Rectangle 25"/>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849087" cy="748167"/>
          </a:xfrm>
        </p:spPr>
        <p:txBody>
          <a:bodyPr anchor="t" anchorCtr="0"/>
          <a:lstStyle/>
          <a:p>
            <a:r>
              <a:rPr lang="en-US" dirty="0" smtClean="0"/>
              <a:t>Click to edit Master title style</a:t>
            </a:r>
            <a:endParaRPr lang="en-US" dirty="0"/>
          </a:p>
        </p:txBody>
      </p:sp>
      <p:sp>
        <p:nvSpPr>
          <p:cNvPr id="28" name="Right Triangle 27"/>
          <p:cNvSpPr/>
          <p:nvPr userDrawn="1"/>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82159173"/>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Line Title Only">
    <p:spTree>
      <p:nvGrpSpPr>
        <p:cNvPr id="1" name=""/>
        <p:cNvGrpSpPr/>
        <p:nvPr/>
      </p:nvGrpSpPr>
      <p:grpSpPr>
        <a:xfrm>
          <a:off x="0" y="0"/>
          <a:ext cx="0" cy="0"/>
          <a:chOff x="0" y="0"/>
          <a:chExt cx="0" cy="0"/>
        </a:xfrm>
      </p:grpSpPr>
      <p:grpSp>
        <p:nvGrpSpPr>
          <p:cNvPr id="19" name="Group 18"/>
          <p:cNvGrpSpPr/>
          <p:nvPr userDrawn="1"/>
        </p:nvGrpSpPr>
        <p:grpSpPr>
          <a:xfrm>
            <a:off x="0" y="0"/>
            <a:ext cx="12436475" cy="6994525"/>
            <a:chOff x="0" y="0"/>
            <a:chExt cx="12436475" cy="6994525"/>
          </a:xfrm>
        </p:grpSpPr>
        <p:grpSp>
          <p:nvGrpSpPr>
            <p:cNvPr id="20" name="Group 19"/>
            <p:cNvGrpSpPr/>
            <p:nvPr userDrawn="1"/>
          </p:nvGrpSpPr>
          <p:grpSpPr>
            <a:xfrm>
              <a:off x="0" y="0"/>
              <a:ext cx="12436475" cy="6994525"/>
              <a:chOff x="0" y="0"/>
              <a:chExt cx="12436475" cy="6994525"/>
            </a:xfrm>
          </p:grpSpPr>
          <p:sp>
            <p:nvSpPr>
              <p:cNvPr id="22" name="Frame 21"/>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3" name="Group 22"/>
              <p:cNvGrpSpPr/>
              <p:nvPr userDrawn="1"/>
            </p:nvGrpSpPr>
            <p:grpSpPr>
              <a:xfrm>
                <a:off x="182886" y="190969"/>
                <a:ext cx="12118113" cy="6607864"/>
                <a:chOff x="182886" y="190969"/>
                <a:chExt cx="12118113" cy="6607864"/>
              </a:xfrm>
            </p:grpSpPr>
            <p:sp>
              <p:nvSpPr>
                <p:cNvPr id="24" name="Rectangle 23"/>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21" name="Rectangle 20"/>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p:nvPr>
        </p:nvSpPr>
        <p:spPr>
          <a:xfrm>
            <a:off x="274320" y="471031"/>
            <a:ext cx="10849087" cy="748167"/>
          </a:xfrm>
        </p:spPr>
        <p:txBody>
          <a:bodyPr anchor="t" anchorCtr="0"/>
          <a:lstStyle>
            <a:lvl1pPr>
              <a:defRPr>
                <a:solidFill>
                  <a:srgbClr val="00BCF2">
                    <a:alpha val="99000"/>
                  </a:srgbClr>
                </a:solidFill>
              </a:defRPr>
            </a:lvl1pPr>
          </a:lstStyle>
          <a:p>
            <a:r>
              <a:rPr lang="en-US" dirty="0" smtClean="0"/>
              <a:t>Click to edit Master title style</a:t>
            </a:r>
            <a:endParaRPr lang="en-US" dirty="0"/>
          </a:p>
        </p:txBody>
      </p:sp>
      <p:sp>
        <p:nvSpPr>
          <p:cNvPr id="29"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93912184"/>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6126091"/>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732294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11887199"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103958"/>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9716612"/>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92178410"/>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7251815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1_Title Slide 1">
    <p:spTree>
      <p:nvGrpSpPr>
        <p:cNvPr id="1" name=""/>
        <p:cNvGrpSpPr/>
        <p:nvPr/>
      </p:nvGrpSpPr>
      <p:grpSpPr>
        <a:xfrm>
          <a:off x="0" y="0"/>
          <a:ext cx="0" cy="0"/>
          <a:chOff x="0" y="0"/>
          <a:chExt cx="0" cy="0"/>
        </a:xfrm>
      </p:grpSpPr>
      <p:grpSp>
        <p:nvGrpSpPr>
          <p:cNvPr id="29" name="Group 28"/>
          <p:cNvGrpSpPr/>
          <p:nvPr/>
        </p:nvGrpSpPr>
        <p:grpSpPr>
          <a:xfrm>
            <a:off x="1" y="0"/>
            <a:ext cx="12436475" cy="6994525"/>
            <a:chOff x="0" y="0"/>
            <a:chExt cx="12436475" cy="6994525"/>
          </a:xfrm>
        </p:grpSpPr>
        <p:grpSp>
          <p:nvGrpSpPr>
            <p:cNvPr id="30" name="Group 29"/>
            <p:cNvGrpSpPr/>
            <p:nvPr userDrawn="1"/>
          </p:nvGrpSpPr>
          <p:grpSpPr>
            <a:xfrm>
              <a:off x="0" y="0"/>
              <a:ext cx="12436475" cy="6994525"/>
              <a:chOff x="0" y="0"/>
              <a:chExt cx="12436475" cy="6994525"/>
            </a:xfrm>
          </p:grpSpPr>
          <p:sp>
            <p:nvSpPr>
              <p:cNvPr id="32" name="Frame 31"/>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3" name="Group 32"/>
              <p:cNvGrpSpPr/>
              <p:nvPr userDrawn="1"/>
            </p:nvGrpSpPr>
            <p:grpSpPr>
              <a:xfrm>
                <a:off x="182886" y="190969"/>
                <a:ext cx="12118113" cy="6607864"/>
                <a:chOff x="182886" y="190969"/>
                <a:chExt cx="12118113" cy="6607864"/>
              </a:xfrm>
            </p:grpSpPr>
            <p:sp>
              <p:nvSpPr>
                <p:cNvPr id="34" name="Rectangle 33"/>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5" name="Rectangle 34"/>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31" name="Rectangle 30"/>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invGray">
          <a:xfrm>
            <a:off x="465789" y="480503"/>
            <a:ext cx="2543844" cy="547905"/>
          </a:xfrm>
          <a:prstGeom prst="rect">
            <a:avLst/>
          </a:prstGeom>
        </p:spPr>
      </p:pic>
      <p:sp>
        <p:nvSpPr>
          <p:cNvPr id="11" name="Rectangle 10"/>
          <p:cNvSpPr/>
          <p:nvPr/>
        </p:nvSpPr>
        <p:spPr bwMode="auto">
          <a:xfrm>
            <a:off x="1" y="2125663"/>
            <a:ext cx="9418638" cy="3657600"/>
          </a:xfrm>
          <a:prstGeom prst="rect">
            <a:avLst/>
          </a:prstGeom>
          <a:solidFill>
            <a:srgbClr val="00BCF2">
              <a:alpha val="86000"/>
            </a:srgbClr>
          </a:solidFill>
          <a:ln w="9525" cap="flat" cmpd="sng" algn="ctr">
            <a:noFill/>
            <a:prstDash val="solid"/>
            <a:headEnd type="none" w="med" len="med"/>
            <a:tailEnd type="none" w="med" len="med"/>
          </a:ln>
          <a:effectLst/>
        </p:spPr>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marL="0" marR="0" lvl="0" indent="0" algn="ctr" defTabSz="932103" eaLnBrk="1" fontAlgn="base" latinLnBrk="0" hangingPunct="1">
              <a:lnSpc>
                <a:spcPct val="90000"/>
              </a:lnSpc>
              <a:spcBef>
                <a:spcPct val="0"/>
              </a:spcBef>
              <a:spcAft>
                <a:spcPct val="0"/>
              </a:spcAft>
              <a:buClrTx/>
              <a:buSzTx/>
              <a:buFontTx/>
              <a:buNone/>
              <a:tabLst/>
              <a:defRPr/>
            </a:pPr>
            <a:endParaRPr kumimoji="0" lang="en-US" sz="2399"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 name="Freeform 12"/>
          <p:cNvSpPr>
            <a:spLocks noEditPoints="1"/>
          </p:cNvSpPr>
          <p:nvPr/>
        </p:nvSpPr>
        <p:spPr bwMode="black">
          <a:xfrm>
            <a:off x="8878307" y="525483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p:spPr>
        <p:txBody>
          <a:bodyPr vert="horz" wrap="square" lIns="91403" tIns="45702" rIns="91403" bIns="45702" numCol="1" anchor="t" anchorCtr="0" compatLnSpc="1">
            <a:prstTxWarp prst="textNoShape">
              <a:avLst/>
            </a:prstTxWarp>
          </a:bodyPr>
          <a:lstStyle/>
          <a:p>
            <a:pPr marL="0" marR="0" lvl="0" indent="0" defTabSz="914037"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smtClean="0">
              <a:ln>
                <a:noFill/>
              </a:ln>
              <a:solidFill>
                <a:srgbClr val="FFFFFF"/>
              </a:solidFill>
              <a:effectLst/>
              <a:uLnTx/>
              <a:uFillTx/>
            </a:endParaRPr>
          </a:p>
        </p:txBody>
      </p:sp>
      <p:sp>
        <p:nvSpPr>
          <p:cNvPr id="9" name="Title 1"/>
          <p:cNvSpPr>
            <a:spLocks noGrp="1"/>
          </p:cNvSpPr>
          <p:nvPr>
            <p:ph type="title" hasCustomPrompt="1"/>
          </p:nvPr>
        </p:nvSpPr>
        <p:spPr>
          <a:xfrm>
            <a:off x="274704" y="2125677"/>
            <a:ext cx="9052560" cy="1828800"/>
          </a:xfrm>
          <a:noFill/>
        </p:spPr>
        <p:txBody>
          <a:bodyPr lIns="146304" tIns="91440" rIns="146304" bIns="91440" anchor="t" anchorCtr="0"/>
          <a:lstStyle>
            <a:lvl1pPr>
              <a:defRPr sz="5998"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6541" y="3954458"/>
            <a:ext cx="8424115" cy="1830388"/>
          </a:xfrm>
          <a:noFill/>
        </p:spPr>
        <p:txBody>
          <a:bodyPr lIns="182880" tIns="146304" rIns="182880" bIns="146304">
            <a:noAutofit/>
          </a:bodyPr>
          <a:lstStyle>
            <a:lvl1pPr marL="0" indent="0">
              <a:spcBef>
                <a:spcPts val="0"/>
              </a:spcBef>
              <a:buNone/>
              <a:defRPr sz="3198"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12" name="Right Triangle 11"/>
          <p:cNvSpPr/>
          <p:nvPr/>
        </p:nvSpPr>
        <p:spPr bwMode="auto">
          <a:xfrm rot="10800000">
            <a:off x="1" y="5783264"/>
            <a:ext cx="263347" cy="237147"/>
          </a:xfrm>
          <a:prstGeom prst="rtTriangle">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marL="0" marR="0" lvl="0" indent="0" algn="ctr" defTabSz="932103" eaLnBrk="1" fontAlgn="base" latinLnBrk="0" hangingPunct="1">
              <a:lnSpc>
                <a:spcPct val="90000"/>
              </a:lnSpc>
              <a:spcBef>
                <a:spcPct val="0"/>
              </a:spcBef>
              <a:spcAft>
                <a:spcPct val="0"/>
              </a:spcAft>
              <a:buClrTx/>
              <a:buSzTx/>
              <a:buFontTx/>
              <a:buNone/>
              <a:tabLst/>
              <a:defRPr/>
            </a:pPr>
            <a:endParaRPr kumimoji="0" lang="en-US" sz="2399"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37132078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lIns="146304"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Title Accent Color 2">
    <p:bg>
      <p:bgPr>
        <a:solidFill>
          <a:schemeClr val="tx1"/>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0" y="0"/>
            <a:ext cx="12436475" cy="6994525"/>
            <a:chOff x="0" y="0"/>
            <a:chExt cx="12436475" cy="6994525"/>
          </a:xfrm>
          <a:solidFill>
            <a:schemeClr val="accent1"/>
          </a:solidFill>
        </p:grpSpPr>
        <p:grpSp>
          <p:nvGrpSpPr>
            <p:cNvPr id="12" name="Group 11"/>
            <p:cNvGrpSpPr/>
            <p:nvPr userDrawn="1"/>
          </p:nvGrpSpPr>
          <p:grpSpPr>
            <a:xfrm>
              <a:off x="0" y="0"/>
              <a:ext cx="12436475" cy="6994525"/>
              <a:chOff x="0" y="0"/>
              <a:chExt cx="12436475" cy="6994525"/>
            </a:xfrm>
            <a:grpFill/>
          </p:grpSpPr>
          <p:sp>
            <p:nvSpPr>
              <p:cNvPr id="14" name="Frame 13"/>
              <p:cNvSpPr/>
              <p:nvPr userDrawn="1"/>
            </p:nvSpPr>
            <p:spPr bwMode="auto">
              <a:xfrm>
                <a:off x="0" y="0"/>
                <a:ext cx="12436475" cy="6994525"/>
              </a:xfrm>
              <a:prstGeom prst="frame">
                <a:avLst>
                  <a:gd name="adj1" fmla="val 3785"/>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5" name="Group 14"/>
              <p:cNvGrpSpPr/>
              <p:nvPr userDrawn="1"/>
            </p:nvGrpSpPr>
            <p:grpSpPr>
              <a:xfrm>
                <a:off x="182886" y="190969"/>
                <a:ext cx="12118113" cy="6607864"/>
                <a:chOff x="182886" y="190969"/>
                <a:chExt cx="12118113" cy="6607864"/>
              </a:xfrm>
              <a:grpFill/>
            </p:grpSpPr>
            <p:sp>
              <p:nvSpPr>
                <p:cNvPr id="16" name="Rectangle 15"/>
                <p:cNvSpPr/>
                <p:nvPr userDrawn="1"/>
              </p:nvSpPr>
              <p:spPr bwMode="auto">
                <a:xfrm>
                  <a:off x="236668" y="6702014"/>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userDrawn="1"/>
              </p:nvSpPr>
              <p:spPr bwMode="auto">
                <a:xfrm>
                  <a:off x="182886" y="190969"/>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3" name="Rectangle 12"/>
            <p:cNvSpPr/>
            <p:nvPr userDrawn="1"/>
          </p:nvSpPr>
          <p:spPr bwMode="auto">
            <a:xfrm>
              <a:off x="12161837" y="190969"/>
              <a:ext cx="85380" cy="660786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8" name="Right Triangle 7"/>
          <p:cNvSpPr/>
          <p:nvPr userDrawn="1"/>
        </p:nvSpPr>
        <p:spPr bwMode="auto">
          <a:xfrm rot="10800000" flipH="1">
            <a:off x="12173128" y="5783262"/>
            <a:ext cx="263347" cy="237147"/>
          </a:xfrm>
          <a:prstGeom prst="rtTriangle">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 name="Rectangle 8"/>
          <p:cNvSpPr/>
          <p:nvPr userDrawn="1"/>
        </p:nvSpPr>
        <p:spPr bwMode="gray">
          <a:xfrm>
            <a:off x="1205347" y="3940191"/>
            <a:ext cx="11231128" cy="1843071"/>
          </a:xfrm>
          <a:prstGeom prst="rect">
            <a:avLst/>
          </a:prstGeom>
          <a:solidFill>
            <a:srgbClr val="00BCF2">
              <a:alpha val="8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 name="Freeform 9"/>
          <p:cNvSpPr>
            <a:spLocks noEditPoints="1"/>
          </p:cNvSpPr>
          <p:nvPr userDrawn="1"/>
        </p:nvSpPr>
        <p:spPr bwMode="black">
          <a:xfrm>
            <a:off x="11671609" y="525483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2" name="Title 1"/>
          <p:cNvSpPr>
            <a:spLocks noGrp="1"/>
          </p:cNvSpPr>
          <p:nvPr>
            <p:ph type="title" hasCustomPrompt="1"/>
          </p:nvPr>
        </p:nvSpPr>
        <p:spPr>
          <a:xfrm>
            <a:off x="1205347" y="3951287"/>
            <a:ext cx="10196944"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09234802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theme" Target="../theme/theme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1914370"/>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6" r:id="rId1"/>
    <p:sldLayoutId id="2147484105" r:id="rId2"/>
    <p:sldLayoutId id="2147484185" r:id="rId3"/>
    <p:sldLayoutId id="2147484182" r:id="rId4"/>
    <p:sldLayoutId id="2147484186" r:id="rId5"/>
    <p:sldLayoutId id="2147484130" r:id="rId6"/>
    <p:sldLayoutId id="2147484101" r:id="rId7"/>
    <p:sldLayoutId id="2147484102" r:id="rId8"/>
    <p:sldLayoutId id="2147484299" r:id="rId9"/>
    <p:sldLayoutId id="2147484087" r:id="rId10"/>
    <p:sldLayoutId id="2147484304" r:id="rId11"/>
    <p:sldLayoutId id="2147484098" r:id="rId12"/>
    <p:sldLayoutId id="2147484086" r:id="rId13"/>
    <p:sldLayoutId id="2147484107" r:id="rId14"/>
    <p:sldLayoutId id="2147484099" r:id="rId15"/>
    <p:sldLayoutId id="2147484100" r:id="rId16"/>
    <p:sldLayoutId id="2147484089" r:id="rId17"/>
    <p:sldLayoutId id="2147484106" r:id="rId18"/>
    <p:sldLayoutId id="2147484092" r:id="rId19"/>
    <p:sldLayoutId id="2147484301" r:id="rId20"/>
    <p:sldLayoutId id="2147484093" r:id="rId21"/>
    <p:sldLayoutId id="2147484127" r:id="rId22"/>
    <p:sldLayoutId id="2147484128" r:id="rId23"/>
    <p:sldLayoutId id="2147484129" r:id="rId24"/>
    <p:sldLayoutId id="2147484094" r:id="rId25"/>
    <p:sldLayoutId id="2147484096" r:id="rId2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2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345666"/>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469739"/>
            <a:ext cx="11887198" cy="1914370"/>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76316670"/>
      </p:ext>
    </p:extLst>
  </p:cSld>
  <p:clrMap bg1="dk1" tx1="lt1" bg2="dk2" tx2="lt2" accent1="accent1" accent2="accent2" accent3="accent3" accent4="accent4" accent5="accent5" accent6="accent6" hlink="hlink" folHlink="folHlink"/>
  <p:sldLayoutIdLst>
    <p:sldLayoutId id="2147484272" r:id="rId1"/>
    <p:sldLayoutId id="2147484273" r:id="rId2"/>
    <p:sldLayoutId id="2147484277" r:id="rId3"/>
    <p:sldLayoutId id="2147484278" r:id="rId4"/>
    <p:sldLayoutId id="2147484279" r:id="rId5"/>
    <p:sldLayoutId id="2147484280" r:id="rId6"/>
    <p:sldLayoutId id="2147484300" r:id="rId7"/>
    <p:sldLayoutId id="2147484281" r:id="rId8"/>
    <p:sldLayoutId id="2147484282" r:id="rId9"/>
    <p:sldLayoutId id="2147484283" r:id="rId10"/>
    <p:sldLayoutId id="2147484284" r:id="rId11"/>
    <p:sldLayoutId id="2147484303" r:id="rId12"/>
    <p:sldLayoutId id="2147484285" r:id="rId13"/>
    <p:sldLayoutId id="2147484286" r:id="rId14"/>
    <p:sldLayoutId id="2147484287" r:id="rId15"/>
    <p:sldLayoutId id="2147484288" r:id="rId16"/>
    <p:sldLayoutId id="2147484289" r:id="rId17"/>
    <p:sldLayoutId id="2147484290" r:id="rId18"/>
    <p:sldLayoutId id="2147484291" r:id="rId19"/>
    <p:sldLayoutId id="2147484292" r:id="rId20"/>
    <p:sldLayoutId id="2147484302" r:id="rId21"/>
    <p:sldLayoutId id="2147484293" r:id="rId22"/>
    <p:sldLayoutId id="2147484294" r:id="rId23"/>
    <p:sldLayoutId id="2147484295" r:id="rId24"/>
    <p:sldLayoutId id="2147484296" r:id="rId25"/>
    <p:sldLayoutId id="2147484297" r:id="rId26"/>
    <p:sldLayoutId id="2147484298" r:id="rId27"/>
    <p:sldLayoutId id="2147484305" r:id="rId28"/>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2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xml"/><Relationship Id="rId1" Type="http://schemas.openxmlformats.org/officeDocument/2006/relationships/slideLayout" Target="../slideLayouts/slideLayout46.xml"/><Relationship Id="rId5" Type="http://schemas.openxmlformats.org/officeDocument/2006/relationships/image" Target="../media/image24.png"/><Relationship Id="rId4" Type="http://schemas.openxmlformats.org/officeDocument/2006/relationships/image" Target="../media/image61.png"/></Relationships>
</file>

<file path=ppt/slides/_rels/slide12.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slideLayout" Target="../slideLayouts/slideLayout46.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6.xml"/><Relationship Id="rId1" Type="http://schemas.openxmlformats.org/officeDocument/2006/relationships/tags" Target="../tags/tag2.xml"/><Relationship Id="rId6" Type="http://schemas.openxmlformats.org/officeDocument/2006/relationships/image" Target="../media/image65.png"/><Relationship Id="rId5" Type="http://schemas.openxmlformats.org/officeDocument/2006/relationships/image" Target="../media/image64.wmf"/><Relationship Id="rId4" Type="http://schemas.openxmlformats.org/officeDocument/2006/relationships/image" Target="../media/image63.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6.xml"/><Relationship Id="rId7" Type="http://schemas.openxmlformats.org/officeDocument/2006/relationships/image" Target="../media/image64.wmf"/><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66.wmf"/><Relationship Id="rId5" Type="http://schemas.openxmlformats.org/officeDocument/2006/relationships/image" Target="../media/image63.wmf"/><Relationship Id="rId4"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6.xml"/><Relationship Id="rId1" Type="http://schemas.openxmlformats.org/officeDocument/2006/relationships/tags" Target="../tags/tag5.xml"/><Relationship Id="rId5" Type="http://schemas.openxmlformats.org/officeDocument/2006/relationships/image" Target="../media/image64.wmf"/><Relationship Id="rId4" Type="http://schemas.openxmlformats.org/officeDocument/2006/relationships/image" Target="../media/image63.wmf"/></Relationships>
</file>

<file path=ppt/slides/_rels/slide18.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slideLayout" Target="../slideLayouts/slideLayout46.xml"/><Relationship Id="rId7" Type="http://schemas.openxmlformats.org/officeDocument/2006/relationships/image" Target="../media/image68.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67.emf"/><Relationship Id="rId5" Type="http://schemas.openxmlformats.org/officeDocument/2006/relationships/image" Target="../media/image63.wmf"/><Relationship Id="rId4"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0.xml"/><Relationship Id="rId3" Type="http://schemas.openxmlformats.org/officeDocument/2006/relationships/customXml" Target="../../customXml/item4.xml"/><Relationship Id="rId7" Type="http://schemas.openxmlformats.org/officeDocument/2006/relationships/slideLayout" Target="../slideLayouts/slideLayout46.xml"/><Relationship Id="rId2" Type="http://schemas.openxmlformats.org/officeDocument/2006/relationships/customXml" Target="../../customXml/item9.xml"/><Relationship Id="rId1" Type="http://schemas.openxmlformats.org/officeDocument/2006/relationships/customXml" Target="../../customXml/item11.xml"/><Relationship Id="rId6" Type="http://schemas.openxmlformats.org/officeDocument/2006/relationships/tags" Target="../tags/tag8.xml"/><Relationship Id="rId11" Type="http://schemas.openxmlformats.org/officeDocument/2006/relationships/image" Target="../media/image72.wmf"/><Relationship Id="rId5" Type="http://schemas.openxmlformats.org/officeDocument/2006/relationships/customXml" Target="../../customXml/item7.xml"/><Relationship Id="rId10" Type="http://schemas.openxmlformats.org/officeDocument/2006/relationships/image" Target="../media/image71.png"/><Relationship Id="rId4" Type="http://schemas.openxmlformats.org/officeDocument/2006/relationships/customXml" Target="../../customXml/item10.xml"/><Relationship Id="rId9" Type="http://schemas.openxmlformats.org/officeDocument/2006/relationships/image" Target="../media/image63.wmf"/></Relationships>
</file>

<file path=ppt/slides/_rels/slide24.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customXml" Target="../../customXml/item5.xml"/><Relationship Id="rId7" Type="http://schemas.openxmlformats.org/officeDocument/2006/relationships/notesSlide" Target="../notesSlides/notesSlide21.xml"/><Relationship Id="rId2" Type="http://schemas.openxmlformats.org/officeDocument/2006/relationships/customXml" Target="../../customXml/item6.xml"/><Relationship Id="rId1" Type="http://schemas.openxmlformats.org/officeDocument/2006/relationships/tags" Target="../tags/tag9.xml"/><Relationship Id="rId6" Type="http://schemas.openxmlformats.org/officeDocument/2006/relationships/slideLayout" Target="../slideLayouts/slideLayout46.xml"/><Relationship Id="rId5" Type="http://schemas.openxmlformats.org/officeDocument/2006/relationships/customXml" Target="../../customXml/item2.xml"/><Relationship Id="rId4" Type="http://schemas.openxmlformats.org/officeDocument/2006/relationships/customXml" Target="../../customXml/item1.xml"/><Relationship Id="rId9" Type="http://schemas.openxmlformats.org/officeDocument/2006/relationships/image" Target="../media/image7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8.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0.xml"/><Relationship Id="rId6" Type="http://schemas.microsoft.com/office/2007/relationships/hdphoto" Target="../media/hdphoto2.wdp"/><Relationship Id="rId11" Type="http://schemas.openxmlformats.org/officeDocument/2006/relationships/image" Target="../media/image10.jpeg"/><Relationship Id="rId5" Type="http://schemas.openxmlformats.org/officeDocument/2006/relationships/image" Target="../media/image6.png"/><Relationship Id="rId10"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6.xml"/><Relationship Id="rId6" Type="http://schemas.openxmlformats.org/officeDocument/2006/relationships/image" Target="../media/image14.jpeg"/><Relationship Id="rId5" Type="http://schemas.openxmlformats.org/officeDocument/2006/relationships/image" Target="../media/image13.png"/><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18" Type="http://schemas.openxmlformats.org/officeDocument/2006/relationships/image" Target="../media/image13.png"/><Relationship Id="rId3" Type="http://schemas.openxmlformats.org/officeDocument/2006/relationships/image" Target="../media/image16.png"/><Relationship Id="rId7" Type="http://schemas.microsoft.com/office/2007/relationships/hdphoto" Target="../media/hdphoto6.wdp"/><Relationship Id="rId12" Type="http://schemas.openxmlformats.org/officeDocument/2006/relationships/image" Target="../media/image21.png"/><Relationship Id="rId17" Type="http://schemas.openxmlformats.org/officeDocument/2006/relationships/image" Target="../media/image24.png"/><Relationship Id="rId2" Type="http://schemas.openxmlformats.org/officeDocument/2006/relationships/notesSlide" Target="../notesSlides/notesSlide5.xml"/><Relationship Id="rId16" Type="http://schemas.microsoft.com/office/2007/relationships/hdphoto" Target="../media/hdphoto10.wdp"/><Relationship Id="rId20" Type="http://schemas.microsoft.com/office/2007/relationships/hdphoto" Target="../media/hdphoto11.wdp"/><Relationship Id="rId1" Type="http://schemas.openxmlformats.org/officeDocument/2006/relationships/slideLayout" Target="../slideLayouts/slideLayout40.xml"/><Relationship Id="rId6" Type="http://schemas.openxmlformats.org/officeDocument/2006/relationships/image" Target="../media/image18.png"/><Relationship Id="rId11" Type="http://schemas.microsoft.com/office/2007/relationships/hdphoto" Target="../media/hdphoto8.wdp"/><Relationship Id="rId5" Type="http://schemas.openxmlformats.org/officeDocument/2006/relationships/image" Target="../media/image17.png"/><Relationship Id="rId15" Type="http://schemas.openxmlformats.org/officeDocument/2006/relationships/image" Target="../media/image23.png"/><Relationship Id="rId10" Type="http://schemas.openxmlformats.org/officeDocument/2006/relationships/image" Target="../media/image20.png"/><Relationship Id="rId19" Type="http://schemas.openxmlformats.org/officeDocument/2006/relationships/image" Target="../media/image25.png"/><Relationship Id="rId4" Type="http://schemas.microsoft.com/office/2007/relationships/hdphoto" Target="../media/hdphoto5.wdp"/><Relationship Id="rId9" Type="http://schemas.microsoft.com/office/2007/relationships/hdphoto" Target="../media/hdphoto7.wdp"/><Relationship Id="rId14" Type="http://schemas.microsoft.com/office/2007/relationships/hdphoto" Target="../media/hdphoto9.wdp"/></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notesSlide" Target="../notesSlides/notesSlide6.xml"/><Relationship Id="rId16" Type="http://schemas.openxmlformats.org/officeDocument/2006/relationships/image" Target="../media/image39.png"/><Relationship Id="rId1" Type="http://schemas.openxmlformats.org/officeDocument/2006/relationships/slideLayout" Target="../slideLayouts/slideLayout37.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8.xml.rels><?xml version="1.0" encoding="UTF-8" standalone="yes"?>
<Relationships xmlns="http://schemas.openxmlformats.org/package/2006/relationships"><Relationship Id="rId8" Type="http://schemas.openxmlformats.org/officeDocument/2006/relationships/image" Target="../media/image47.jpeg"/><Relationship Id="rId13" Type="http://schemas.openxmlformats.org/officeDocument/2006/relationships/image" Target="../media/image52.png"/><Relationship Id="rId3" Type="http://schemas.openxmlformats.org/officeDocument/2006/relationships/image" Target="../media/image42.jpeg"/><Relationship Id="rId7" Type="http://schemas.openxmlformats.org/officeDocument/2006/relationships/image" Target="../media/image46.jpeg"/><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notesSlide" Target="../notesSlides/notesSlide7.xml"/><Relationship Id="rId16" Type="http://schemas.openxmlformats.org/officeDocument/2006/relationships/image" Target="../media/image55.png"/><Relationship Id="rId1" Type="http://schemas.openxmlformats.org/officeDocument/2006/relationships/slideLayout" Target="../slideLayouts/slideLayout37.xml"/><Relationship Id="rId6" Type="http://schemas.openxmlformats.org/officeDocument/2006/relationships/image" Target="../media/image45.jpeg"/><Relationship Id="rId11" Type="http://schemas.openxmlformats.org/officeDocument/2006/relationships/image" Target="../media/image50.png"/><Relationship Id="rId5" Type="http://schemas.openxmlformats.org/officeDocument/2006/relationships/image" Target="../media/image44.jpeg"/><Relationship Id="rId15" Type="http://schemas.openxmlformats.org/officeDocument/2006/relationships/image" Target="../media/image5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xml"/><Relationship Id="rId1" Type="http://schemas.openxmlformats.org/officeDocument/2006/relationships/slideLayout" Target="../slideLayouts/slideLayout46.xml"/><Relationship Id="rId6" Type="http://schemas.openxmlformats.org/officeDocument/2006/relationships/image" Target="../media/image50.png"/><Relationship Id="rId5" Type="http://schemas.openxmlformats.org/officeDocument/2006/relationships/image" Target="../media/image59.png"/><Relationship Id="rId4"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606848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supported in SP1?</a:t>
            </a:r>
            <a:endParaRPr lang="en-US" dirty="0"/>
          </a:p>
        </p:txBody>
      </p:sp>
      <p:sp>
        <p:nvSpPr>
          <p:cNvPr id="4" name="Content Placeholder 3"/>
          <p:cNvSpPr>
            <a:spLocks noGrp="1"/>
          </p:cNvSpPr>
          <p:nvPr>
            <p:ph type="body" sz="quarter" idx="10"/>
          </p:nvPr>
        </p:nvSpPr>
        <p:spPr>
          <a:xfrm>
            <a:off x="277029" y="1395736"/>
            <a:ext cx="11594042" cy="4420744"/>
          </a:xfrm>
        </p:spPr>
        <p:txBody>
          <a:bodyPr/>
          <a:lstStyle/>
          <a:p>
            <a:r>
              <a:rPr lang="en-US" dirty="0"/>
              <a:t>CM 2012 SP1 capabilities extended</a:t>
            </a:r>
          </a:p>
          <a:p>
            <a:r>
              <a:rPr lang="en-US" dirty="0"/>
              <a:t>	Thin Clients</a:t>
            </a:r>
          </a:p>
          <a:p>
            <a:r>
              <a:rPr lang="en-US" dirty="0"/>
              <a:t>	POS</a:t>
            </a:r>
          </a:p>
          <a:p>
            <a:r>
              <a:rPr lang="en-US" dirty="0"/>
              <a:t>	Digital Signage</a:t>
            </a:r>
          </a:p>
          <a:p>
            <a:r>
              <a:rPr lang="en-US" dirty="0"/>
              <a:t>	Kiosks</a:t>
            </a:r>
          </a:p>
          <a:p>
            <a:r>
              <a:rPr lang="en-US" dirty="0"/>
              <a:t>	Thin PCs</a:t>
            </a:r>
          </a:p>
          <a:p>
            <a:r>
              <a:rPr lang="en-US" dirty="0"/>
              <a:t>Manage additional devices</a:t>
            </a:r>
          </a:p>
          <a:p>
            <a:r>
              <a:rPr lang="en-US" dirty="0" smtClean="0"/>
              <a:t>Additional software not required</a:t>
            </a:r>
            <a:endParaRPr lang="en-US" dirty="0"/>
          </a:p>
        </p:txBody>
      </p:sp>
    </p:spTree>
    <p:extLst>
      <p:ext uri="{BB962C8B-B14F-4D97-AF65-F5344CB8AC3E}">
        <p14:creationId xmlns:p14="http://schemas.microsoft.com/office/powerpoint/2010/main" val="231564718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80" dirty="0"/>
              <a:t>Supported Embedded Operating Systems</a:t>
            </a:r>
            <a:br>
              <a:rPr lang="en-US" sz="4080" dirty="0"/>
            </a:br>
            <a:endParaRPr lang="en-US" sz="4080" dirty="0"/>
          </a:p>
        </p:txBody>
      </p:sp>
      <p:sp>
        <p:nvSpPr>
          <p:cNvPr id="23" name="Text Placeholder 4"/>
          <p:cNvSpPr txBox="1">
            <a:spLocks/>
          </p:cNvSpPr>
          <p:nvPr/>
        </p:nvSpPr>
        <p:spPr>
          <a:xfrm>
            <a:off x="1399787" y="1466129"/>
            <a:ext cx="2368746" cy="932603"/>
          </a:xfrm>
          <a:prstGeom prst="rect">
            <a:avLst/>
          </a:prstGeom>
          <a:solidFill>
            <a:schemeClr val="tx1">
              <a:alpha val="5000"/>
            </a:schemeClr>
          </a:solidFill>
        </p:spPr>
        <p:txBody>
          <a:bodyPr lIns="139891" tIns="0" rIns="186521"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64" spc="-71" dirty="0">
                <a:solidFill>
                  <a:schemeClr val="bg1"/>
                </a:solidFill>
                <a:latin typeface="Segoe UI Light"/>
              </a:rPr>
              <a:t>Thin Clients</a:t>
            </a:r>
          </a:p>
        </p:txBody>
      </p:sp>
      <p:sp>
        <p:nvSpPr>
          <p:cNvPr id="24" name="Text Placeholder 4"/>
          <p:cNvSpPr txBox="1">
            <a:spLocks/>
          </p:cNvSpPr>
          <p:nvPr/>
        </p:nvSpPr>
        <p:spPr>
          <a:xfrm>
            <a:off x="1399787" y="2750185"/>
            <a:ext cx="2368747" cy="932603"/>
          </a:xfrm>
          <a:prstGeom prst="rect">
            <a:avLst/>
          </a:prstGeom>
          <a:solidFill>
            <a:schemeClr val="tx1">
              <a:alpha val="5000"/>
            </a:schemeClr>
          </a:solidFill>
        </p:spPr>
        <p:txBody>
          <a:bodyPr lIns="139891" tIns="0" rIns="186521"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64" spc="-71" dirty="0">
                <a:solidFill>
                  <a:schemeClr val="bg1"/>
                </a:solidFill>
                <a:latin typeface="Segoe UI Light"/>
              </a:rPr>
              <a:t>POS / Kiosk</a:t>
            </a:r>
          </a:p>
        </p:txBody>
      </p:sp>
      <p:sp>
        <p:nvSpPr>
          <p:cNvPr id="25" name="Text Placeholder 4"/>
          <p:cNvSpPr txBox="1">
            <a:spLocks/>
          </p:cNvSpPr>
          <p:nvPr/>
        </p:nvSpPr>
        <p:spPr>
          <a:xfrm>
            <a:off x="1399787" y="4034241"/>
            <a:ext cx="2368747" cy="932603"/>
          </a:xfrm>
          <a:prstGeom prst="rect">
            <a:avLst/>
          </a:prstGeom>
          <a:solidFill>
            <a:schemeClr val="tx1">
              <a:alpha val="5000"/>
            </a:schemeClr>
          </a:solidFill>
        </p:spPr>
        <p:txBody>
          <a:bodyPr lIns="139891" tIns="0" rIns="186521"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64" spc="-71" dirty="0">
                <a:solidFill>
                  <a:schemeClr val="bg1"/>
                </a:solidFill>
                <a:latin typeface="Segoe UI Light"/>
              </a:rPr>
              <a:t>Digital Signage</a:t>
            </a:r>
          </a:p>
        </p:txBody>
      </p:sp>
      <p:sp>
        <p:nvSpPr>
          <p:cNvPr id="26" name="Text Placeholder 4"/>
          <p:cNvSpPr txBox="1">
            <a:spLocks/>
          </p:cNvSpPr>
          <p:nvPr/>
        </p:nvSpPr>
        <p:spPr>
          <a:xfrm>
            <a:off x="1399787" y="5318299"/>
            <a:ext cx="2368747" cy="932603"/>
          </a:xfrm>
          <a:prstGeom prst="rect">
            <a:avLst/>
          </a:prstGeom>
          <a:solidFill>
            <a:schemeClr val="tx1">
              <a:alpha val="5000"/>
            </a:schemeClr>
          </a:solidFill>
        </p:spPr>
        <p:txBody>
          <a:bodyPr lIns="139891" tIns="0" rIns="186521"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64" spc="-71">
                <a:solidFill>
                  <a:schemeClr val="bg1"/>
                </a:solidFill>
                <a:latin typeface="Segoe UI Light"/>
              </a:rPr>
              <a:t>Repurposed PC</a:t>
            </a:r>
            <a:endParaRPr lang="en-US" sz="2040" spc="-71" dirty="0">
              <a:solidFill>
                <a:schemeClr val="bg1"/>
              </a:solidFill>
              <a:latin typeface="Segoe UI"/>
            </a:endParaRPr>
          </a:p>
        </p:txBody>
      </p:sp>
      <p:sp>
        <p:nvSpPr>
          <p:cNvPr id="33" name="Rectangle 32"/>
          <p:cNvSpPr>
            <a:spLocks/>
          </p:cNvSpPr>
          <p:nvPr/>
        </p:nvSpPr>
        <p:spPr bwMode="auto">
          <a:xfrm>
            <a:off x="3886729" y="1466129"/>
            <a:ext cx="932603" cy="9326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r>
              <a:rPr lang="en-US" sz="1224" dirty="0">
                <a:solidFill>
                  <a:schemeClr val="bg1"/>
                </a:solidFill>
              </a:rPr>
              <a:t>Windows XP Embedded</a:t>
            </a:r>
          </a:p>
        </p:txBody>
      </p:sp>
      <p:sp>
        <p:nvSpPr>
          <p:cNvPr id="36" name="Rectangle 35"/>
          <p:cNvSpPr>
            <a:spLocks/>
          </p:cNvSpPr>
          <p:nvPr/>
        </p:nvSpPr>
        <p:spPr bwMode="auto">
          <a:xfrm>
            <a:off x="4974766" y="1466129"/>
            <a:ext cx="932603" cy="9326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lnSpc>
                <a:spcPct val="90000"/>
              </a:lnSpc>
            </a:pPr>
            <a:r>
              <a:rPr lang="en-US" sz="1224" dirty="0">
                <a:solidFill>
                  <a:schemeClr val="bg1"/>
                </a:solidFill>
              </a:rPr>
              <a:t>Windows Embedded </a:t>
            </a:r>
          </a:p>
          <a:p>
            <a:pPr algn="ctr">
              <a:lnSpc>
                <a:spcPct val="90000"/>
              </a:lnSpc>
            </a:pPr>
            <a:r>
              <a:rPr lang="en-US" sz="1224" dirty="0">
                <a:solidFill>
                  <a:schemeClr val="bg1"/>
                </a:solidFill>
              </a:rPr>
              <a:t>Standard 2009</a:t>
            </a:r>
          </a:p>
        </p:txBody>
      </p:sp>
      <p:sp>
        <p:nvSpPr>
          <p:cNvPr id="37" name="Rectangle 36"/>
          <p:cNvSpPr>
            <a:spLocks/>
          </p:cNvSpPr>
          <p:nvPr/>
        </p:nvSpPr>
        <p:spPr bwMode="auto">
          <a:xfrm>
            <a:off x="6062803" y="1466129"/>
            <a:ext cx="932603" cy="9326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lnSpc>
                <a:spcPct val="90000"/>
              </a:lnSpc>
            </a:pPr>
            <a:r>
              <a:rPr lang="en-US" sz="1224" dirty="0">
                <a:solidFill>
                  <a:schemeClr val="bg1"/>
                </a:solidFill>
              </a:rPr>
              <a:t>Windows Embedded</a:t>
            </a:r>
            <a:br>
              <a:rPr lang="en-US" sz="1224" dirty="0">
                <a:solidFill>
                  <a:schemeClr val="bg1"/>
                </a:solidFill>
              </a:rPr>
            </a:br>
            <a:r>
              <a:rPr lang="en-US" sz="1224" dirty="0">
                <a:solidFill>
                  <a:schemeClr val="bg1"/>
                </a:solidFill>
              </a:rPr>
              <a:t>Standard 7</a:t>
            </a:r>
          </a:p>
        </p:txBody>
      </p:sp>
      <p:sp>
        <p:nvSpPr>
          <p:cNvPr id="38" name="Rectangle 37"/>
          <p:cNvSpPr>
            <a:spLocks/>
          </p:cNvSpPr>
          <p:nvPr/>
        </p:nvSpPr>
        <p:spPr bwMode="auto">
          <a:xfrm>
            <a:off x="3886729" y="2754183"/>
            <a:ext cx="932603" cy="932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r>
              <a:rPr lang="en-US" sz="1224" dirty="0">
                <a:solidFill>
                  <a:schemeClr val="bg1"/>
                </a:solidFill>
              </a:rPr>
              <a:t>Windows XP Embedded</a:t>
            </a:r>
          </a:p>
        </p:txBody>
      </p:sp>
      <p:sp>
        <p:nvSpPr>
          <p:cNvPr id="39" name="Rectangle 38"/>
          <p:cNvSpPr>
            <a:spLocks/>
          </p:cNvSpPr>
          <p:nvPr/>
        </p:nvSpPr>
        <p:spPr bwMode="auto">
          <a:xfrm>
            <a:off x="4974766" y="2754183"/>
            <a:ext cx="932603" cy="932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lnSpc>
                <a:spcPct val="90000"/>
              </a:lnSpc>
            </a:pPr>
            <a:r>
              <a:rPr lang="en-US" sz="1224" dirty="0">
                <a:solidFill>
                  <a:schemeClr val="bg1"/>
                </a:solidFill>
              </a:rPr>
              <a:t>Windows Embedded </a:t>
            </a:r>
          </a:p>
          <a:p>
            <a:pPr algn="ctr">
              <a:lnSpc>
                <a:spcPct val="90000"/>
              </a:lnSpc>
            </a:pPr>
            <a:r>
              <a:rPr lang="en-US" sz="1224" dirty="0">
                <a:solidFill>
                  <a:schemeClr val="bg1"/>
                </a:solidFill>
              </a:rPr>
              <a:t>Standard 2009</a:t>
            </a:r>
          </a:p>
        </p:txBody>
      </p:sp>
      <p:sp>
        <p:nvSpPr>
          <p:cNvPr id="40" name="Rectangle 39"/>
          <p:cNvSpPr>
            <a:spLocks/>
          </p:cNvSpPr>
          <p:nvPr/>
        </p:nvSpPr>
        <p:spPr bwMode="auto">
          <a:xfrm>
            <a:off x="6062803" y="2754183"/>
            <a:ext cx="932603" cy="932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lnSpc>
                <a:spcPct val="90000"/>
              </a:lnSpc>
            </a:pPr>
            <a:r>
              <a:rPr lang="en-US" sz="1224" dirty="0">
                <a:solidFill>
                  <a:schemeClr val="bg1"/>
                </a:solidFill>
              </a:rPr>
              <a:t>Windows Embedded</a:t>
            </a:r>
            <a:br>
              <a:rPr lang="en-US" sz="1224" dirty="0">
                <a:solidFill>
                  <a:schemeClr val="bg1"/>
                </a:solidFill>
              </a:rPr>
            </a:br>
            <a:r>
              <a:rPr lang="en-US" sz="1224" dirty="0">
                <a:solidFill>
                  <a:schemeClr val="bg1"/>
                </a:solidFill>
              </a:rPr>
              <a:t>Standard 7</a:t>
            </a:r>
          </a:p>
        </p:txBody>
      </p:sp>
      <p:sp>
        <p:nvSpPr>
          <p:cNvPr id="42" name="Rectangle 41"/>
          <p:cNvSpPr>
            <a:spLocks/>
          </p:cNvSpPr>
          <p:nvPr/>
        </p:nvSpPr>
        <p:spPr bwMode="auto">
          <a:xfrm>
            <a:off x="7150841" y="2754183"/>
            <a:ext cx="932603" cy="932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lnSpc>
                <a:spcPct val="90000"/>
              </a:lnSpc>
            </a:pPr>
            <a:r>
              <a:rPr lang="en-US" sz="1224" dirty="0">
                <a:solidFill>
                  <a:schemeClr val="bg1"/>
                </a:solidFill>
              </a:rPr>
              <a:t>POS Ready 2009</a:t>
            </a:r>
          </a:p>
        </p:txBody>
      </p:sp>
      <p:sp>
        <p:nvSpPr>
          <p:cNvPr id="43" name="Rectangle 42"/>
          <p:cNvSpPr>
            <a:spLocks/>
          </p:cNvSpPr>
          <p:nvPr/>
        </p:nvSpPr>
        <p:spPr bwMode="auto">
          <a:xfrm>
            <a:off x="8238878" y="2750186"/>
            <a:ext cx="932603" cy="932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lnSpc>
                <a:spcPct val="90000"/>
              </a:lnSpc>
            </a:pPr>
            <a:r>
              <a:rPr lang="en-US" sz="1224" dirty="0">
                <a:solidFill>
                  <a:schemeClr val="bg1"/>
                </a:solidFill>
              </a:rPr>
              <a:t>POS Ready 7</a:t>
            </a:r>
          </a:p>
        </p:txBody>
      </p:sp>
      <p:sp>
        <p:nvSpPr>
          <p:cNvPr id="44" name="Rectangle 43"/>
          <p:cNvSpPr>
            <a:spLocks/>
          </p:cNvSpPr>
          <p:nvPr/>
        </p:nvSpPr>
        <p:spPr bwMode="auto">
          <a:xfrm>
            <a:off x="4974766" y="4034243"/>
            <a:ext cx="932603" cy="9326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lnSpc>
                <a:spcPct val="90000"/>
              </a:lnSpc>
            </a:pPr>
            <a:r>
              <a:rPr lang="en-US" sz="1224" dirty="0">
                <a:solidFill>
                  <a:schemeClr val="bg1"/>
                </a:solidFill>
              </a:rPr>
              <a:t>Windows Embedded </a:t>
            </a:r>
          </a:p>
          <a:p>
            <a:pPr algn="ctr">
              <a:lnSpc>
                <a:spcPct val="90000"/>
              </a:lnSpc>
            </a:pPr>
            <a:r>
              <a:rPr lang="en-US" sz="1224" dirty="0">
                <a:solidFill>
                  <a:schemeClr val="bg1"/>
                </a:solidFill>
              </a:rPr>
              <a:t>Standard 2009</a:t>
            </a:r>
          </a:p>
        </p:txBody>
      </p:sp>
      <p:sp>
        <p:nvSpPr>
          <p:cNvPr id="45" name="Rectangle 44"/>
          <p:cNvSpPr>
            <a:spLocks/>
          </p:cNvSpPr>
          <p:nvPr/>
        </p:nvSpPr>
        <p:spPr bwMode="auto">
          <a:xfrm>
            <a:off x="6062803" y="4034243"/>
            <a:ext cx="932603" cy="9326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lnSpc>
                <a:spcPct val="90000"/>
              </a:lnSpc>
            </a:pPr>
            <a:r>
              <a:rPr lang="en-US" sz="1224" dirty="0">
                <a:solidFill>
                  <a:schemeClr val="bg1"/>
                </a:solidFill>
              </a:rPr>
              <a:t>Windows Embedded</a:t>
            </a:r>
            <a:br>
              <a:rPr lang="en-US" sz="1224" dirty="0">
                <a:solidFill>
                  <a:schemeClr val="bg1"/>
                </a:solidFill>
              </a:rPr>
            </a:br>
            <a:r>
              <a:rPr lang="en-US" sz="1224" dirty="0">
                <a:solidFill>
                  <a:schemeClr val="bg1"/>
                </a:solidFill>
              </a:rPr>
              <a:t>Standard 7</a:t>
            </a:r>
          </a:p>
        </p:txBody>
      </p:sp>
      <p:sp>
        <p:nvSpPr>
          <p:cNvPr id="46" name="Rectangle 45"/>
          <p:cNvSpPr>
            <a:spLocks/>
          </p:cNvSpPr>
          <p:nvPr/>
        </p:nvSpPr>
        <p:spPr bwMode="auto">
          <a:xfrm>
            <a:off x="9326915" y="5517902"/>
            <a:ext cx="932603" cy="9326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lnSpc>
                <a:spcPct val="90000"/>
              </a:lnSpc>
            </a:pPr>
            <a:r>
              <a:rPr lang="en-US" sz="1224" dirty="0">
                <a:solidFill>
                  <a:schemeClr val="tx1"/>
                </a:solidFill>
              </a:rPr>
              <a:t>Windows Thin PC</a:t>
            </a:r>
          </a:p>
        </p:txBody>
      </p:sp>
      <p:grpSp>
        <p:nvGrpSpPr>
          <p:cNvPr id="6" name="Group 5"/>
          <p:cNvGrpSpPr/>
          <p:nvPr/>
        </p:nvGrpSpPr>
        <p:grpSpPr>
          <a:xfrm>
            <a:off x="391240" y="1453585"/>
            <a:ext cx="930387" cy="930387"/>
            <a:chOff x="332882" y="1425754"/>
            <a:chExt cx="912227" cy="912227"/>
          </a:xfrm>
        </p:grpSpPr>
        <p:sp>
          <p:nvSpPr>
            <p:cNvPr id="19" name="Rectangle 18"/>
            <p:cNvSpPr>
              <a:spLocks noChangeAspect="1"/>
            </p:cNvSpPr>
            <p:nvPr/>
          </p:nvSpPr>
          <p:spPr bwMode="auto">
            <a:xfrm>
              <a:off x="332882" y="1425754"/>
              <a:ext cx="912227" cy="9122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endParaRPr lang="en-US" sz="1836">
                <a:solidFill>
                  <a:srgbClr val="FFFFFF"/>
                </a:solidFill>
              </a:endParaRPr>
            </a:p>
          </p:txBody>
        </p:sp>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105" y="1504329"/>
              <a:ext cx="367781" cy="740854"/>
            </a:xfrm>
            <a:prstGeom prst="rect">
              <a:avLst/>
            </a:prstGeom>
          </p:spPr>
        </p:pic>
      </p:grpSp>
      <p:grpSp>
        <p:nvGrpSpPr>
          <p:cNvPr id="5" name="Group 4"/>
          <p:cNvGrpSpPr/>
          <p:nvPr/>
        </p:nvGrpSpPr>
        <p:grpSpPr>
          <a:xfrm>
            <a:off x="391240" y="2754691"/>
            <a:ext cx="930387" cy="930387"/>
            <a:chOff x="332882" y="2688667"/>
            <a:chExt cx="912227" cy="912227"/>
          </a:xfrm>
        </p:grpSpPr>
        <p:sp>
          <p:nvSpPr>
            <p:cNvPr id="31" name="Rectangle 30"/>
            <p:cNvSpPr>
              <a:spLocks noChangeAspect="1"/>
            </p:cNvSpPr>
            <p:nvPr/>
          </p:nvSpPr>
          <p:spPr bwMode="auto">
            <a:xfrm>
              <a:off x="332882" y="2688667"/>
              <a:ext cx="912227" cy="912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endParaRPr lang="en-US" sz="1836">
                <a:solidFill>
                  <a:srgbClr val="FFFFFF"/>
                </a:solidFill>
              </a:endParaRPr>
            </a:p>
          </p:txBody>
        </p:sp>
        <p:pic>
          <p:nvPicPr>
            <p:cNvPr id="48" name="Picture 10" descr="C:\Users\Susan\Documents\Ben working\SELF_Checkout_white_8x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86" y="2834781"/>
              <a:ext cx="505019" cy="5909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391239" y="4028325"/>
            <a:ext cx="930387" cy="930387"/>
            <a:chOff x="332882" y="3951580"/>
            <a:chExt cx="912227" cy="912227"/>
          </a:xfrm>
        </p:grpSpPr>
        <p:sp>
          <p:nvSpPr>
            <p:cNvPr id="27" name="Rectangle 26"/>
            <p:cNvSpPr>
              <a:spLocks noChangeAspect="1"/>
            </p:cNvSpPr>
            <p:nvPr/>
          </p:nvSpPr>
          <p:spPr bwMode="auto">
            <a:xfrm>
              <a:off x="332882" y="3951580"/>
              <a:ext cx="912227" cy="9122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endParaRPr lang="en-US" sz="1836">
                <a:solidFill>
                  <a:srgbClr val="FFFFFF"/>
                </a:solidFill>
              </a:endParaRPr>
            </a:p>
          </p:txBody>
        </p:sp>
        <p:sp>
          <p:nvSpPr>
            <p:cNvPr id="78" name="Freeform 7"/>
            <p:cNvSpPr>
              <a:spLocks noChangeAspect="1" noEditPoints="1"/>
            </p:cNvSpPr>
            <p:nvPr/>
          </p:nvSpPr>
          <p:spPr bwMode="auto">
            <a:xfrm>
              <a:off x="433734" y="4122961"/>
              <a:ext cx="710523" cy="449040"/>
            </a:xfrm>
            <a:custGeom>
              <a:avLst/>
              <a:gdLst>
                <a:gd name="T0" fmla="*/ 16 w 1389"/>
                <a:gd name="T1" fmla="*/ 0 h 878"/>
                <a:gd name="T2" fmla="*/ 0 w 1389"/>
                <a:gd name="T3" fmla="*/ 332 h 878"/>
                <a:gd name="T4" fmla="*/ 0 w 1389"/>
                <a:gd name="T5" fmla="*/ 788 h 878"/>
                <a:gd name="T6" fmla="*/ 198 w 1389"/>
                <a:gd name="T7" fmla="*/ 802 h 878"/>
                <a:gd name="T8" fmla="*/ 647 w 1389"/>
                <a:gd name="T9" fmla="*/ 803 h 878"/>
                <a:gd name="T10" fmla="*/ 647 w 1389"/>
                <a:gd name="T11" fmla="*/ 826 h 878"/>
                <a:gd name="T12" fmla="*/ 355 w 1389"/>
                <a:gd name="T13" fmla="*/ 840 h 878"/>
                <a:gd name="T14" fmla="*/ 345 w 1389"/>
                <a:gd name="T15" fmla="*/ 878 h 878"/>
                <a:gd name="T16" fmla="*/ 1039 w 1389"/>
                <a:gd name="T17" fmla="*/ 864 h 878"/>
                <a:gd name="T18" fmla="*/ 1000 w 1389"/>
                <a:gd name="T19" fmla="*/ 826 h 878"/>
                <a:gd name="T20" fmla="*/ 721 w 1389"/>
                <a:gd name="T21" fmla="*/ 804 h 878"/>
                <a:gd name="T22" fmla="*/ 1374 w 1389"/>
                <a:gd name="T23" fmla="*/ 803 h 878"/>
                <a:gd name="T24" fmla="*/ 1389 w 1389"/>
                <a:gd name="T25" fmla="*/ 14 h 878"/>
                <a:gd name="T26" fmla="*/ 1126 w 1389"/>
                <a:gd name="T27" fmla="*/ 781 h 878"/>
                <a:gd name="T28" fmla="*/ 1107 w 1389"/>
                <a:gd name="T29" fmla="*/ 778 h 878"/>
                <a:gd name="T30" fmla="*/ 1126 w 1389"/>
                <a:gd name="T31" fmla="*/ 774 h 878"/>
                <a:gd name="T32" fmla="*/ 1126 w 1389"/>
                <a:gd name="T33" fmla="*/ 781 h 878"/>
                <a:gd name="T34" fmla="*/ 1144 w 1389"/>
                <a:gd name="T35" fmla="*/ 781 h 878"/>
                <a:gd name="T36" fmla="*/ 1144 w 1389"/>
                <a:gd name="T37" fmla="*/ 774 h 878"/>
                <a:gd name="T38" fmla="*/ 1164 w 1389"/>
                <a:gd name="T39" fmla="*/ 778 h 878"/>
                <a:gd name="T40" fmla="*/ 1194 w 1389"/>
                <a:gd name="T41" fmla="*/ 781 h 878"/>
                <a:gd name="T42" fmla="*/ 1174 w 1389"/>
                <a:gd name="T43" fmla="*/ 778 h 878"/>
                <a:gd name="T44" fmla="*/ 1194 w 1389"/>
                <a:gd name="T45" fmla="*/ 774 h 878"/>
                <a:gd name="T46" fmla="*/ 1194 w 1389"/>
                <a:gd name="T47" fmla="*/ 781 h 878"/>
                <a:gd name="T48" fmla="*/ 1211 w 1389"/>
                <a:gd name="T49" fmla="*/ 781 h 878"/>
                <a:gd name="T50" fmla="*/ 1211 w 1389"/>
                <a:gd name="T51" fmla="*/ 774 h 878"/>
                <a:gd name="T52" fmla="*/ 1231 w 1389"/>
                <a:gd name="T53" fmla="*/ 778 h 878"/>
                <a:gd name="T54" fmla="*/ 1261 w 1389"/>
                <a:gd name="T55" fmla="*/ 781 h 878"/>
                <a:gd name="T56" fmla="*/ 1241 w 1389"/>
                <a:gd name="T57" fmla="*/ 778 h 878"/>
                <a:gd name="T58" fmla="*/ 1261 w 1389"/>
                <a:gd name="T59" fmla="*/ 774 h 878"/>
                <a:gd name="T60" fmla="*/ 1261 w 1389"/>
                <a:gd name="T61" fmla="*/ 781 h 878"/>
                <a:gd name="T62" fmla="*/ 1278 w 1389"/>
                <a:gd name="T63" fmla="*/ 781 h 878"/>
                <a:gd name="T64" fmla="*/ 1278 w 1389"/>
                <a:gd name="T65" fmla="*/ 774 h 878"/>
                <a:gd name="T66" fmla="*/ 1298 w 1389"/>
                <a:gd name="T67" fmla="*/ 778 h 878"/>
                <a:gd name="T68" fmla="*/ 1316 w 1389"/>
                <a:gd name="T69" fmla="*/ 787 h 878"/>
                <a:gd name="T70" fmla="*/ 1316 w 1389"/>
                <a:gd name="T71" fmla="*/ 768 h 878"/>
                <a:gd name="T72" fmla="*/ 1316 w 1389"/>
                <a:gd name="T73" fmla="*/ 787 h 878"/>
                <a:gd name="T74" fmla="*/ 1326 w 1389"/>
                <a:gd name="T75" fmla="*/ 754 h 878"/>
                <a:gd name="T76" fmla="*/ 455 w 1389"/>
                <a:gd name="T77" fmla="*/ 754 h 878"/>
                <a:gd name="T78" fmla="*/ 49 w 1389"/>
                <a:gd name="T79" fmla="*/ 739 h 878"/>
                <a:gd name="T80" fmla="*/ 49 w 1389"/>
                <a:gd name="T81" fmla="*/ 332 h 878"/>
                <a:gd name="T82" fmla="*/ 64 w 1389"/>
                <a:gd name="T83" fmla="*/ 48 h 878"/>
                <a:gd name="T84" fmla="*/ 1340 w 1389"/>
                <a:gd name="T85" fmla="*/ 63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89" h="878">
                  <a:moveTo>
                    <a:pt x="1374" y="0"/>
                  </a:moveTo>
                  <a:cubicBezTo>
                    <a:pt x="16" y="0"/>
                    <a:pt x="16" y="0"/>
                    <a:pt x="16" y="0"/>
                  </a:cubicBezTo>
                  <a:cubicBezTo>
                    <a:pt x="7" y="0"/>
                    <a:pt x="0" y="6"/>
                    <a:pt x="0" y="14"/>
                  </a:cubicBezTo>
                  <a:cubicBezTo>
                    <a:pt x="0" y="139"/>
                    <a:pt x="0" y="244"/>
                    <a:pt x="0" y="332"/>
                  </a:cubicBezTo>
                  <a:cubicBezTo>
                    <a:pt x="0" y="384"/>
                    <a:pt x="0" y="430"/>
                    <a:pt x="0" y="470"/>
                  </a:cubicBezTo>
                  <a:cubicBezTo>
                    <a:pt x="0" y="788"/>
                    <a:pt x="0" y="788"/>
                    <a:pt x="0" y="788"/>
                  </a:cubicBezTo>
                  <a:cubicBezTo>
                    <a:pt x="0" y="796"/>
                    <a:pt x="7" y="802"/>
                    <a:pt x="16" y="802"/>
                  </a:cubicBezTo>
                  <a:cubicBezTo>
                    <a:pt x="16" y="802"/>
                    <a:pt x="16" y="802"/>
                    <a:pt x="198" y="802"/>
                  </a:cubicBezTo>
                  <a:cubicBezTo>
                    <a:pt x="198" y="802"/>
                    <a:pt x="198" y="803"/>
                    <a:pt x="198" y="803"/>
                  </a:cubicBezTo>
                  <a:cubicBezTo>
                    <a:pt x="647" y="803"/>
                    <a:pt x="647" y="803"/>
                    <a:pt x="647" y="803"/>
                  </a:cubicBezTo>
                  <a:cubicBezTo>
                    <a:pt x="647" y="803"/>
                    <a:pt x="647" y="803"/>
                    <a:pt x="647" y="804"/>
                  </a:cubicBezTo>
                  <a:cubicBezTo>
                    <a:pt x="647" y="826"/>
                    <a:pt x="647" y="826"/>
                    <a:pt x="647" y="826"/>
                  </a:cubicBezTo>
                  <a:cubicBezTo>
                    <a:pt x="369" y="826"/>
                    <a:pt x="369" y="826"/>
                    <a:pt x="369" y="826"/>
                  </a:cubicBezTo>
                  <a:cubicBezTo>
                    <a:pt x="362" y="826"/>
                    <a:pt x="355" y="832"/>
                    <a:pt x="355" y="840"/>
                  </a:cubicBezTo>
                  <a:cubicBezTo>
                    <a:pt x="331" y="864"/>
                    <a:pt x="331" y="864"/>
                    <a:pt x="331" y="864"/>
                  </a:cubicBezTo>
                  <a:cubicBezTo>
                    <a:pt x="331" y="872"/>
                    <a:pt x="337" y="878"/>
                    <a:pt x="345" y="878"/>
                  </a:cubicBezTo>
                  <a:cubicBezTo>
                    <a:pt x="1024" y="878"/>
                    <a:pt x="1024" y="878"/>
                    <a:pt x="1024" y="878"/>
                  </a:cubicBezTo>
                  <a:cubicBezTo>
                    <a:pt x="1033" y="878"/>
                    <a:pt x="1039" y="872"/>
                    <a:pt x="1039" y="864"/>
                  </a:cubicBezTo>
                  <a:cubicBezTo>
                    <a:pt x="1015" y="840"/>
                    <a:pt x="1015" y="840"/>
                    <a:pt x="1015" y="840"/>
                  </a:cubicBezTo>
                  <a:cubicBezTo>
                    <a:pt x="1015" y="832"/>
                    <a:pt x="1009" y="826"/>
                    <a:pt x="1000" y="826"/>
                  </a:cubicBezTo>
                  <a:cubicBezTo>
                    <a:pt x="721" y="826"/>
                    <a:pt x="721" y="826"/>
                    <a:pt x="721" y="826"/>
                  </a:cubicBezTo>
                  <a:cubicBezTo>
                    <a:pt x="721" y="804"/>
                    <a:pt x="721" y="804"/>
                    <a:pt x="721" y="804"/>
                  </a:cubicBezTo>
                  <a:cubicBezTo>
                    <a:pt x="721" y="803"/>
                    <a:pt x="721" y="803"/>
                    <a:pt x="721" y="803"/>
                  </a:cubicBezTo>
                  <a:cubicBezTo>
                    <a:pt x="1374" y="803"/>
                    <a:pt x="1374" y="803"/>
                    <a:pt x="1374" y="803"/>
                  </a:cubicBezTo>
                  <a:cubicBezTo>
                    <a:pt x="1383" y="803"/>
                    <a:pt x="1389" y="797"/>
                    <a:pt x="1389" y="789"/>
                  </a:cubicBezTo>
                  <a:cubicBezTo>
                    <a:pt x="1389" y="14"/>
                    <a:pt x="1389" y="14"/>
                    <a:pt x="1389" y="14"/>
                  </a:cubicBezTo>
                  <a:cubicBezTo>
                    <a:pt x="1389" y="6"/>
                    <a:pt x="1383" y="0"/>
                    <a:pt x="1374" y="0"/>
                  </a:cubicBezTo>
                  <a:close/>
                  <a:moveTo>
                    <a:pt x="1126" y="781"/>
                  </a:moveTo>
                  <a:cubicBezTo>
                    <a:pt x="1110" y="781"/>
                    <a:pt x="1110" y="781"/>
                    <a:pt x="1110" y="781"/>
                  </a:cubicBezTo>
                  <a:cubicBezTo>
                    <a:pt x="1108" y="781"/>
                    <a:pt x="1107" y="780"/>
                    <a:pt x="1107" y="778"/>
                  </a:cubicBezTo>
                  <a:cubicBezTo>
                    <a:pt x="1107" y="776"/>
                    <a:pt x="1108" y="774"/>
                    <a:pt x="1110" y="774"/>
                  </a:cubicBezTo>
                  <a:cubicBezTo>
                    <a:pt x="1126" y="774"/>
                    <a:pt x="1126" y="774"/>
                    <a:pt x="1126" y="774"/>
                  </a:cubicBezTo>
                  <a:cubicBezTo>
                    <a:pt x="1129" y="774"/>
                    <a:pt x="1130" y="776"/>
                    <a:pt x="1130" y="778"/>
                  </a:cubicBezTo>
                  <a:cubicBezTo>
                    <a:pt x="1130" y="780"/>
                    <a:pt x="1129" y="781"/>
                    <a:pt x="1126" y="781"/>
                  </a:cubicBezTo>
                  <a:close/>
                  <a:moveTo>
                    <a:pt x="1160" y="781"/>
                  </a:moveTo>
                  <a:cubicBezTo>
                    <a:pt x="1144" y="781"/>
                    <a:pt x="1144" y="781"/>
                    <a:pt x="1144" y="781"/>
                  </a:cubicBezTo>
                  <a:cubicBezTo>
                    <a:pt x="1142" y="781"/>
                    <a:pt x="1140" y="780"/>
                    <a:pt x="1140" y="778"/>
                  </a:cubicBezTo>
                  <a:cubicBezTo>
                    <a:pt x="1140" y="776"/>
                    <a:pt x="1142" y="774"/>
                    <a:pt x="1144" y="774"/>
                  </a:cubicBezTo>
                  <a:cubicBezTo>
                    <a:pt x="1160" y="774"/>
                    <a:pt x="1160" y="774"/>
                    <a:pt x="1160" y="774"/>
                  </a:cubicBezTo>
                  <a:cubicBezTo>
                    <a:pt x="1162" y="774"/>
                    <a:pt x="1164" y="776"/>
                    <a:pt x="1164" y="778"/>
                  </a:cubicBezTo>
                  <a:cubicBezTo>
                    <a:pt x="1164" y="780"/>
                    <a:pt x="1162" y="781"/>
                    <a:pt x="1160" y="781"/>
                  </a:cubicBezTo>
                  <a:close/>
                  <a:moveTo>
                    <a:pt x="1194" y="781"/>
                  </a:moveTo>
                  <a:cubicBezTo>
                    <a:pt x="1177" y="781"/>
                    <a:pt x="1177" y="781"/>
                    <a:pt x="1177" y="781"/>
                  </a:cubicBezTo>
                  <a:cubicBezTo>
                    <a:pt x="1175" y="781"/>
                    <a:pt x="1174" y="780"/>
                    <a:pt x="1174" y="778"/>
                  </a:cubicBezTo>
                  <a:cubicBezTo>
                    <a:pt x="1174" y="776"/>
                    <a:pt x="1175" y="774"/>
                    <a:pt x="1177" y="774"/>
                  </a:cubicBezTo>
                  <a:cubicBezTo>
                    <a:pt x="1194" y="774"/>
                    <a:pt x="1194" y="774"/>
                    <a:pt x="1194" y="774"/>
                  </a:cubicBezTo>
                  <a:cubicBezTo>
                    <a:pt x="1196" y="774"/>
                    <a:pt x="1198" y="776"/>
                    <a:pt x="1198" y="778"/>
                  </a:cubicBezTo>
                  <a:cubicBezTo>
                    <a:pt x="1198" y="780"/>
                    <a:pt x="1196" y="781"/>
                    <a:pt x="1194" y="781"/>
                  </a:cubicBezTo>
                  <a:close/>
                  <a:moveTo>
                    <a:pt x="1228" y="781"/>
                  </a:moveTo>
                  <a:cubicBezTo>
                    <a:pt x="1211" y="781"/>
                    <a:pt x="1211" y="781"/>
                    <a:pt x="1211" y="781"/>
                  </a:cubicBezTo>
                  <a:cubicBezTo>
                    <a:pt x="1209" y="781"/>
                    <a:pt x="1207" y="780"/>
                    <a:pt x="1207" y="778"/>
                  </a:cubicBezTo>
                  <a:cubicBezTo>
                    <a:pt x="1207" y="776"/>
                    <a:pt x="1209" y="774"/>
                    <a:pt x="1211" y="774"/>
                  </a:cubicBezTo>
                  <a:cubicBezTo>
                    <a:pt x="1228" y="774"/>
                    <a:pt x="1228" y="774"/>
                    <a:pt x="1228" y="774"/>
                  </a:cubicBezTo>
                  <a:cubicBezTo>
                    <a:pt x="1230" y="774"/>
                    <a:pt x="1231" y="776"/>
                    <a:pt x="1231" y="778"/>
                  </a:cubicBezTo>
                  <a:cubicBezTo>
                    <a:pt x="1231" y="780"/>
                    <a:pt x="1230" y="781"/>
                    <a:pt x="1228" y="781"/>
                  </a:cubicBezTo>
                  <a:close/>
                  <a:moveTo>
                    <a:pt x="1261" y="781"/>
                  </a:moveTo>
                  <a:cubicBezTo>
                    <a:pt x="1244" y="781"/>
                    <a:pt x="1244" y="781"/>
                    <a:pt x="1244" y="781"/>
                  </a:cubicBezTo>
                  <a:cubicBezTo>
                    <a:pt x="1242" y="781"/>
                    <a:pt x="1241" y="780"/>
                    <a:pt x="1241" y="778"/>
                  </a:cubicBezTo>
                  <a:cubicBezTo>
                    <a:pt x="1241" y="776"/>
                    <a:pt x="1242" y="774"/>
                    <a:pt x="1244" y="774"/>
                  </a:cubicBezTo>
                  <a:cubicBezTo>
                    <a:pt x="1261" y="774"/>
                    <a:pt x="1261" y="774"/>
                    <a:pt x="1261" y="774"/>
                  </a:cubicBezTo>
                  <a:cubicBezTo>
                    <a:pt x="1263" y="774"/>
                    <a:pt x="1265" y="776"/>
                    <a:pt x="1265" y="778"/>
                  </a:cubicBezTo>
                  <a:cubicBezTo>
                    <a:pt x="1265" y="780"/>
                    <a:pt x="1263" y="781"/>
                    <a:pt x="1261" y="781"/>
                  </a:cubicBezTo>
                  <a:close/>
                  <a:moveTo>
                    <a:pt x="1295" y="781"/>
                  </a:moveTo>
                  <a:cubicBezTo>
                    <a:pt x="1278" y="781"/>
                    <a:pt x="1278" y="781"/>
                    <a:pt x="1278" y="781"/>
                  </a:cubicBezTo>
                  <a:cubicBezTo>
                    <a:pt x="1276" y="781"/>
                    <a:pt x="1274" y="780"/>
                    <a:pt x="1274" y="778"/>
                  </a:cubicBezTo>
                  <a:cubicBezTo>
                    <a:pt x="1274" y="776"/>
                    <a:pt x="1276" y="774"/>
                    <a:pt x="1278" y="774"/>
                  </a:cubicBezTo>
                  <a:cubicBezTo>
                    <a:pt x="1295" y="774"/>
                    <a:pt x="1295" y="774"/>
                    <a:pt x="1295" y="774"/>
                  </a:cubicBezTo>
                  <a:cubicBezTo>
                    <a:pt x="1297" y="774"/>
                    <a:pt x="1298" y="776"/>
                    <a:pt x="1298" y="778"/>
                  </a:cubicBezTo>
                  <a:cubicBezTo>
                    <a:pt x="1298" y="780"/>
                    <a:pt x="1297" y="781"/>
                    <a:pt x="1295" y="781"/>
                  </a:cubicBezTo>
                  <a:close/>
                  <a:moveTo>
                    <a:pt x="1316" y="787"/>
                  </a:moveTo>
                  <a:cubicBezTo>
                    <a:pt x="1311" y="787"/>
                    <a:pt x="1307" y="783"/>
                    <a:pt x="1307" y="778"/>
                  </a:cubicBezTo>
                  <a:cubicBezTo>
                    <a:pt x="1307" y="773"/>
                    <a:pt x="1311" y="768"/>
                    <a:pt x="1316" y="768"/>
                  </a:cubicBezTo>
                  <a:cubicBezTo>
                    <a:pt x="1321" y="768"/>
                    <a:pt x="1325" y="773"/>
                    <a:pt x="1325" y="778"/>
                  </a:cubicBezTo>
                  <a:cubicBezTo>
                    <a:pt x="1325" y="783"/>
                    <a:pt x="1321" y="787"/>
                    <a:pt x="1316" y="787"/>
                  </a:cubicBezTo>
                  <a:close/>
                  <a:moveTo>
                    <a:pt x="1340" y="740"/>
                  </a:moveTo>
                  <a:cubicBezTo>
                    <a:pt x="1340" y="748"/>
                    <a:pt x="1334" y="754"/>
                    <a:pt x="1326" y="754"/>
                  </a:cubicBezTo>
                  <a:cubicBezTo>
                    <a:pt x="918" y="754"/>
                    <a:pt x="642" y="754"/>
                    <a:pt x="455" y="754"/>
                  </a:cubicBezTo>
                  <a:cubicBezTo>
                    <a:pt x="455" y="754"/>
                    <a:pt x="455" y="754"/>
                    <a:pt x="455" y="754"/>
                  </a:cubicBezTo>
                  <a:cubicBezTo>
                    <a:pt x="64" y="754"/>
                    <a:pt x="64" y="754"/>
                    <a:pt x="64" y="754"/>
                  </a:cubicBezTo>
                  <a:cubicBezTo>
                    <a:pt x="56" y="754"/>
                    <a:pt x="49" y="747"/>
                    <a:pt x="49" y="739"/>
                  </a:cubicBezTo>
                  <a:cubicBezTo>
                    <a:pt x="49" y="739"/>
                    <a:pt x="49" y="739"/>
                    <a:pt x="49" y="470"/>
                  </a:cubicBezTo>
                  <a:cubicBezTo>
                    <a:pt x="49" y="417"/>
                    <a:pt x="49" y="372"/>
                    <a:pt x="49" y="332"/>
                  </a:cubicBezTo>
                  <a:cubicBezTo>
                    <a:pt x="49" y="63"/>
                    <a:pt x="49" y="63"/>
                    <a:pt x="49" y="63"/>
                  </a:cubicBezTo>
                  <a:cubicBezTo>
                    <a:pt x="49" y="55"/>
                    <a:pt x="56" y="48"/>
                    <a:pt x="64" y="48"/>
                  </a:cubicBezTo>
                  <a:cubicBezTo>
                    <a:pt x="1326" y="48"/>
                    <a:pt x="1326" y="48"/>
                    <a:pt x="1326" y="48"/>
                  </a:cubicBezTo>
                  <a:cubicBezTo>
                    <a:pt x="1334" y="48"/>
                    <a:pt x="1340" y="55"/>
                    <a:pt x="1340" y="63"/>
                  </a:cubicBezTo>
                  <a:cubicBezTo>
                    <a:pt x="1340" y="740"/>
                    <a:pt x="1340" y="740"/>
                    <a:pt x="1340" y="740"/>
                  </a:cubicBezTo>
                  <a:close/>
                </a:path>
              </a:pathLst>
            </a:custGeom>
            <a:solidFill>
              <a:srgbClr val="FFFFFF"/>
            </a:solidFill>
            <a:ln w="25400" cap="flat" cmpd="sng" algn="ctr">
              <a:noFill/>
              <a:prstDash val="solid"/>
              <a:headEnd type="none" w="med" len="med"/>
              <a:tailEnd type="none" w="med" len="med"/>
            </a:ln>
            <a:effectLst/>
          </p:spPr>
          <p:txBody>
            <a:bodyPr vert="horz" wrap="square" lIns="124320" tIns="62160" rIns="124320" bIns="62160" numCol="1" rtlCol="0" anchor="ctr" anchorCtr="0" compatLnSpc="1">
              <a:prstTxWarp prst="textNoShape">
                <a:avLst/>
              </a:prstTxWarp>
            </a:bodyPr>
            <a:lstStyle/>
            <a:p>
              <a:pPr defTabSz="1118911">
                <a:defRPr/>
              </a:pPr>
              <a:endParaRPr lang="en-US" sz="2958" kern="0" spc="-184">
                <a:solidFill>
                  <a:srgbClr val="4D4D4D">
                    <a:lumMod val="50000"/>
                  </a:srgbClr>
                </a:solidFill>
                <a:latin typeface="Segoe Light" pitchFamily="34" charset="0"/>
              </a:endParaRPr>
            </a:p>
          </p:txBody>
        </p:sp>
      </p:grpSp>
      <p:grpSp>
        <p:nvGrpSpPr>
          <p:cNvPr id="3" name="Group 2"/>
          <p:cNvGrpSpPr/>
          <p:nvPr/>
        </p:nvGrpSpPr>
        <p:grpSpPr>
          <a:xfrm>
            <a:off x="391239" y="5330292"/>
            <a:ext cx="930387" cy="930387"/>
            <a:chOff x="332882" y="5214493"/>
            <a:chExt cx="912227" cy="912227"/>
          </a:xfrm>
        </p:grpSpPr>
        <p:sp>
          <p:nvSpPr>
            <p:cNvPr id="21" name="Rectangle 20"/>
            <p:cNvSpPr>
              <a:spLocks noChangeAspect="1"/>
            </p:cNvSpPr>
            <p:nvPr/>
          </p:nvSpPr>
          <p:spPr bwMode="auto">
            <a:xfrm>
              <a:off x="332882" y="5214493"/>
              <a:ext cx="912227" cy="9122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endParaRPr lang="en-US" sz="1836">
                <a:solidFill>
                  <a:srgbClr val="FFFFFF"/>
                </a:solidFill>
              </a:endParaRPr>
            </a:p>
          </p:txBody>
        </p:sp>
        <p:pic>
          <p:nvPicPr>
            <p:cNvPr id="79" name="Picture 2" descr="\\MAGNUM\Projects\Microsoft\Cloud Power FY12\Design\ICONS_PNG\Devices.png"/>
            <p:cNvPicPr>
              <a:picLocks noChangeAspect="1" noChangeArrowheads="1"/>
            </p:cNvPicPr>
            <p:nvPr/>
          </p:nvPicPr>
          <p:blipFill>
            <a:blip r:embed="rId5" cstate="print">
              <a:lum bright="100000"/>
            </a:blip>
            <a:srcRect r="54000" b="50000"/>
            <a:stretch>
              <a:fillRect/>
            </a:stretch>
          </p:blipFill>
          <p:spPr bwMode="auto">
            <a:xfrm>
              <a:off x="407492" y="5243550"/>
              <a:ext cx="763007" cy="829356"/>
            </a:xfrm>
            <a:prstGeom prst="rect">
              <a:avLst/>
            </a:prstGeom>
            <a:noFill/>
            <a:ln>
              <a:noFill/>
            </a:ln>
          </p:spPr>
        </p:pic>
      </p:grpSp>
    </p:spTree>
    <p:extLst>
      <p:ext uri="{BB962C8B-B14F-4D97-AF65-F5344CB8AC3E}">
        <p14:creationId xmlns:p14="http://schemas.microsoft.com/office/powerpoint/2010/main" val="377993711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54126" y="509039"/>
            <a:ext cx="8527011" cy="1045299"/>
          </a:xfrm>
        </p:spPr>
        <p:txBody>
          <a:bodyPr/>
          <a:lstStyle/>
          <a:p>
            <a:r>
              <a:rPr lang="en-US" sz="3978" dirty="0"/>
              <a:t>System Center 2012 SP1 </a:t>
            </a:r>
            <a:r>
              <a:rPr lang="en-US" sz="4080" dirty="0"/>
              <a:t/>
            </a:r>
            <a:br>
              <a:rPr lang="en-US" sz="4080" dirty="0"/>
            </a:br>
            <a:r>
              <a:rPr lang="en-US" sz="3468" i="1" spc="-59" dirty="0">
                <a:gradFill>
                  <a:gsLst>
                    <a:gs pos="100000">
                      <a:srgbClr val="61DDFF"/>
                    </a:gs>
                    <a:gs pos="0">
                      <a:srgbClr val="61DDFF"/>
                    </a:gs>
                  </a:gsLst>
                  <a:lin ang="5400000" scaled="0"/>
                </a:gradFill>
              </a:rPr>
              <a:t>Embedded Management Capability Overview</a:t>
            </a:r>
            <a:endParaRPr lang="en-US" sz="3468" i="1" dirty="0">
              <a:solidFill>
                <a:schemeClr val="tx2"/>
              </a:solidFill>
            </a:endParaRPr>
          </a:p>
        </p:txBody>
      </p:sp>
      <p:pic>
        <p:nvPicPr>
          <p:cNvPr id="1026" name="Picture 2" descr="C:\Users\markglad\AppData\Local\Microsoft\Windows\Temporary Internet Files\Content.IE5\SS1NLPWS\MC90023099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467" y="1632055"/>
            <a:ext cx="2056261" cy="163853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3653578" y="1682816"/>
            <a:ext cx="5567211" cy="596090"/>
          </a:xfrm>
          <a:prstGeom prst="rect">
            <a:avLst/>
          </a:prstGeom>
          <a:noFill/>
        </p:spPr>
        <p:txBody>
          <a:bodyPr wrap="none" rtlCol="0">
            <a:spAutoFit/>
          </a:bodyPr>
          <a:lstStyle/>
          <a:p>
            <a:r>
              <a:rPr lang="en-US" sz="3198" dirty="0">
                <a:gradFill>
                  <a:gsLst>
                    <a:gs pos="1250">
                      <a:schemeClr val="accent3"/>
                    </a:gs>
                    <a:gs pos="99000">
                      <a:schemeClr val="accent3"/>
                    </a:gs>
                  </a:gsLst>
                  <a:lin ang="5400000" scaled="0"/>
                </a:gradFill>
                <a:latin typeface="+mj-lt"/>
              </a:rPr>
              <a:t>Operating System Deployment</a:t>
            </a:r>
          </a:p>
        </p:txBody>
      </p:sp>
      <p:sp>
        <p:nvSpPr>
          <p:cNvPr id="20" name="TextBox 19"/>
          <p:cNvSpPr txBox="1"/>
          <p:nvPr/>
        </p:nvSpPr>
        <p:spPr>
          <a:xfrm>
            <a:off x="3031842" y="2253791"/>
            <a:ext cx="5540857" cy="596090"/>
          </a:xfrm>
          <a:prstGeom prst="rect">
            <a:avLst/>
          </a:prstGeom>
          <a:noFill/>
        </p:spPr>
        <p:txBody>
          <a:bodyPr wrap="none" rtlCol="0">
            <a:spAutoFit/>
          </a:bodyPr>
          <a:lstStyle/>
          <a:p>
            <a:r>
              <a:rPr lang="en-US" sz="3198" dirty="0">
                <a:gradFill>
                  <a:gsLst>
                    <a:gs pos="1250">
                      <a:schemeClr val="accent3"/>
                    </a:gs>
                    <a:gs pos="99000">
                      <a:schemeClr val="accent3"/>
                    </a:gs>
                  </a:gsLst>
                  <a:lin ang="5400000" scaled="0"/>
                </a:gradFill>
                <a:latin typeface="+mj-lt"/>
              </a:rPr>
              <a:t>Software Update Management</a:t>
            </a:r>
          </a:p>
        </p:txBody>
      </p:sp>
      <p:sp>
        <p:nvSpPr>
          <p:cNvPr id="22" name="TextBox 21"/>
          <p:cNvSpPr txBox="1"/>
          <p:nvPr/>
        </p:nvSpPr>
        <p:spPr>
          <a:xfrm>
            <a:off x="2565541" y="2838329"/>
            <a:ext cx="4596072" cy="596090"/>
          </a:xfrm>
          <a:prstGeom prst="rect">
            <a:avLst/>
          </a:prstGeom>
          <a:noFill/>
        </p:spPr>
        <p:txBody>
          <a:bodyPr wrap="none" rtlCol="0">
            <a:spAutoFit/>
          </a:bodyPr>
          <a:lstStyle/>
          <a:p>
            <a:r>
              <a:rPr lang="en-US" sz="3198" dirty="0">
                <a:gradFill>
                  <a:gsLst>
                    <a:gs pos="1250">
                      <a:schemeClr val="accent3"/>
                    </a:gs>
                    <a:gs pos="99000">
                      <a:schemeClr val="accent3"/>
                    </a:gs>
                  </a:gsLst>
                  <a:lin ang="5400000" scaled="0"/>
                </a:gradFill>
                <a:latin typeface="+mj-lt"/>
              </a:rPr>
              <a:t>Application Management</a:t>
            </a:r>
          </a:p>
        </p:txBody>
      </p:sp>
      <p:sp>
        <p:nvSpPr>
          <p:cNvPr id="23" name="TextBox 22"/>
          <p:cNvSpPr txBox="1"/>
          <p:nvPr/>
        </p:nvSpPr>
        <p:spPr>
          <a:xfrm>
            <a:off x="1399787" y="3419546"/>
            <a:ext cx="6549795" cy="596090"/>
          </a:xfrm>
          <a:prstGeom prst="rect">
            <a:avLst/>
          </a:prstGeom>
          <a:noFill/>
        </p:spPr>
        <p:txBody>
          <a:bodyPr wrap="none" rtlCol="0">
            <a:spAutoFit/>
          </a:bodyPr>
          <a:lstStyle/>
          <a:p>
            <a:r>
              <a:rPr lang="en-US" sz="3198" dirty="0">
                <a:gradFill>
                  <a:gsLst>
                    <a:gs pos="1250">
                      <a:schemeClr val="accent3"/>
                    </a:gs>
                    <a:gs pos="99000">
                      <a:schemeClr val="accent3"/>
                    </a:gs>
                  </a:gsLst>
                  <a:lin ang="5400000" scaled="0"/>
                </a:gradFill>
                <a:latin typeface="+mj-lt"/>
              </a:rPr>
              <a:t>Settings/Configuration Management</a:t>
            </a:r>
          </a:p>
        </p:txBody>
      </p:sp>
      <p:sp>
        <p:nvSpPr>
          <p:cNvPr id="24" name="TextBox 23"/>
          <p:cNvSpPr txBox="1"/>
          <p:nvPr/>
        </p:nvSpPr>
        <p:spPr>
          <a:xfrm>
            <a:off x="311750" y="4076671"/>
            <a:ext cx="4009530" cy="596090"/>
          </a:xfrm>
          <a:prstGeom prst="rect">
            <a:avLst/>
          </a:prstGeom>
          <a:noFill/>
        </p:spPr>
        <p:txBody>
          <a:bodyPr wrap="none" rtlCol="0">
            <a:spAutoFit/>
          </a:bodyPr>
          <a:lstStyle/>
          <a:p>
            <a:r>
              <a:rPr lang="en-US" sz="3198" dirty="0">
                <a:gradFill>
                  <a:gsLst>
                    <a:gs pos="1250">
                      <a:schemeClr val="accent3"/>
                    </a:gs>
                    <a:gs pos="99000">
                      <a:schemeClr val="accent3"/>
                    </a:gs>
                  </a:gsLst>
                  <a:lin ang="5400000" scaled="0"/>
                </a:gradFill>
                <a:latin typeface="+mj-lt"/>
              </a:rPr>
              <a:t>Monitoring/Reporting</a:t>
            </a:r>
          </a:p>
        </p:txBody>
      </p:sp>
      <p:sp>
        <p:nvSpPr>
          <p:cNvPr id="1031" name="Line Callout 1 1030"/>
          <p:cNvSpPr/>
          <p:nvPr/>
        </p:nvSpPr>
        <p:spPr>
          <a:xfrm>
            <a:off x="9573070" y="1787490"/>
            <a:ext cx="2551655" cy="322161"/>
          </a:xfrm>
          <a:prstGeom prst="borderCallout1">
            <a:avLst>
              <a:gd name="adj1" fmla="val 51920"/>
              <a:gd name="adj2" fmla="val -5996"/>
              <a:gd name="adj3" fmla="val 56644"/>
              <a:gd name="adj4" fmla="val -17888"/>
            </a:avLst>
          </a:prstGeom>
          <a:no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40" dirty="0">
                <a:solidFill>
                  <a:schemeClr val="tx1"/>
                </a:solidFill>
              </a:rPr>
              <a:t>Uses Windows ADK</a:t>
            </a:r>
          </a:p>
        </p:txBody>
      </p:sp>
      <p:sp>
        <p:nvSpPr>
          <p:cNvPr id="29" name="TextBox 28"/>
          <p:cNvSpPr txBox="1"/>
          <p:nvPr/>
        </p:nvSpPr>
        <p:spPr>
          <a:xfrm>
            <a:off x="311749" y="4740734"/>
            <a:ext cx="3605118" cy="596090"/>
          </a:xfrm>
          <a:prstGeom prst="rect">
            <a:avLst/>
          </a:prstGeom>
          <a:noFill/>
        </p:spPr>
        <p:txBody>
          <a:bodyPr wrap="none" rtlCol="0">
            <a:spAutoFit/>
          </a:bodyPr>
          <a:lstStyle/>
          <a:p>
            <a:r>
              <a:rPr lang="en-US" sz="3198" dirty="0">
                <a:gradFill>
                  <a:gsLst>
                    <a:gs pos="1250">
                      <a:schemeClr val="accent3"/>
                    </a:gs>
                    <a:gs pos="99000">
                      <a:schemeClr val="accent3"/>
                    </a:gs>
                  </a:gsLst>
                  <a:lin ang="5400000" scaled="0"/>
                </a:gradFill>
                <a:latin typeface="+mj-lt"/>
              </a:rPr>
              <a:t>Endpoint</a:t>
            </a:r>
            <a:r>
              <a:rPr lang="en-US" sz="1836" dirty="0"/>
              <a:t> </a:t>
            </a:r>
            <a:r>
              <a:rPr lang="en-US" sz="3198" dirty="0">
                <a:gradFill>
                  <a:gsLst>
                    <a:gs pos="1250">
                      <a:schemeClr val="accent3"/>
                    </a:gs>
                    <a:gs pos="99000">
                      <a:schemeClr val="accent3"/>
                    </a:gs>
                  </a:gsLst>
                  <a:lin ang="5400000" scaled="0"/>
                </a:gradFill>
                <a:latin typeface="+mj-lt"/>
              </a:rPr>
              <a:t>Protection</a:t>
            </a:r>
          </a:p>
        </p:txBody>
      </p:sp>
      <p:grpSp>
        <p:nvGrpSpPr>
          <p:cNvPr id="1034" name="Group 1033"/>
          <p:cNvGrpSpPr/>
          <p:nvPr/>
        </p:nvGrpSpPr>
        <p:grpSpPr>
          <a:xfrm>
            <a:off x="6904946" y="4857134"/>
            <a:ext cx="5064345" cy="1521931"/>
            <a:chOff x="1568655" y="5457825"/>
            <a:chExt cx="5803695" cy="1228607"/>
          </a:xfrm>
        </p:grpSpPr>
        <p:grpSp>
          <p:nvGrpSpPr>
            <p:cNvPr id="1029" name="Group 1028"/>
            <p:cNvGrpSpPr/>
            <p:nvPr/>
          </p:nvGrpSpPr>
          <p:grpSpPr>
            <a:xfrm>
              <a:off x="1568655" y="5457825"/>
              <a:ext cx="5803695" cy="851439"/>
              <a:chOff x="1568655" y="5591175"/>
              <a:chExt cx="5803695" cy="851439"/>
            </a:xfrm>
          </p:grpSpPr>
          <p:sp>
            <p:nvSpPr>
              <p:cNvPr id="27" name="TextBox 26"/>
              <p:cNvSpPr txBox="1"/>
              <p:nvPr/>
            </p:nvSpPr>
            <p:spPr>
              <a:xfrm>
                <a:off x="1568655" y="5591175"/>
                <a:ext cx="2879520" cy="851439"/>
              </a:xfrm>
              <a:prstGeom prst="rect">
                <a:avLst/>
              </a:prstGeom>
              <a:noFill/>
              <a:ln>
                <a:solidFill>
                  <a:schemeClr val="accent1">
                    <a:lumMod val="60000"/>
                    <a:lumOff val="40000"/>
                  </a:schemeClr>
                </a:solidFill>
              </a:ln>
            </p:spPr>
            <p:txBody>
              <a:bodyPr wrap="square" rtlCol="0">
                <a:spAutoFit/>
              </a:bodyPr>
              <a:lstStyle/>
              <a:p>
                <a:r>
                  <a:rPr lang="en-US" sz="2040" dirty="0"/>
                  <a:t>On-Premise</a:t>
                </a:r>
              </a:p>
              <a:p>
                <a:pPr marL="291436" indent="-291436">
                  <a:buFontTx/>
                  <a:buChar char="-"/>
                </a:pPr>
                <a:r>
                  <a:rPr lang="en-US" sz="2040" dirty="0"/>
                  <a:t>x86/64</a:t>
                </a:r>
              </a:p>
              <a:p>
                <a:pPr marL="291436" indent="-291436">
                  <a:buFontTx/>
                  <a:buChar char="-"/>
                </a:pPr>
                <a:r>
                  <a:rPr lang="en-US" sz="2040" dirty="0"/>
                  <a:t>Intel </a:t>
                </a:r>
                <a:r>
                  <a:rPr lang="en-US" sz="2040" dirty="0" err="1"/>
                  <a:t>SoC</a:t>
                </a:r>
                <a:endParaRPr lang="en-US" sz="2040" dirty="0"/>
              </a:p>
            </p:txBody>
          </p:sp>
          <p:sp>
            <p:nvSpPr>
              <p:cNvPr id="30" name="TextBox 29"/>
              <p:cNvSpPr txBox="1"/>
              <p:nvPr/>
            </p:nvSpPr>
            <p:spPr>
              <a:xfrm>
                <a:off x="4448177" y="5591175"/>
                <a:ext cx="2924173" cy="851438"/>
              </a:xfrm>
              <a:prstGeom prst="rect">
                <a:avLst/>
              </a:prstGeom>
              <a:noFill/>
              <a:ln>
                <a:solidFill>
                  <a:schemeClr val="accent1">
                    <a:lumMod val="60000"/>
                    <a:lumOff val="40000"/>
                  </a:schemeClr>
                </a:solidFill>
              </a:ln>
            </p:spPr>
            <p:txBody>
              <a:bodyPr wrap="square" rtlCol="0">
                <a:spAutoFit/>
              </a:bodyPr>
              <a:lstStyle/>
              <a:p>
                <a:r>
                  <a:rPr lang="en-US" sz="2040" dirty="0"/>
                  <a:t>Cloud</a:t>
                </a:r>
              </a:p>
              <a:p>
                <a:pPr marL="291436" indent="-291436">
                  <a:buFontTx/>
                  <a:buChar char="-"/>
                </a:pPr>
                <a:r>
                  <a:rPr lang="en-US" sz="2040" dirty="0"/>
                  <a:t>Windows Phone</a:t>
                </a:r>
              </a:p>
              <a:p>
                <a:pPr marL="291436" indent="-291436">
                  <a:buFontTx/>
                  <a:buChar char="-"/>
                </a:pPr>
                <a:r>
                  <a:rPr lang="en-US" sz="2040" dirty="0"/>
                  <a:t>Windows RT</a:t>
                </a:r>
              </a:p>
            </p:txBody>
          </p:sp>
        </p:grpSp>
        <p:sp>
          <p:nvSpPr>
            <p:cNvPr id="1030" name="TextBox 1029"/>
            <p:cNvSpPr txBox="1"/>
            <p:nvPr/>
          </p:nvSpPr>
          <p:spPr>
            <a:xfrm>
              <a:off x="3097329" y="6351938"/>
              <a:ext cx="2909698" cy="334494"/>
            </a:xfrm>
            <a:prstGeom prst="rect">
              <a:avLst/>
            </a:prstGeom>
            <a:noFill/>
          </p:spPr>
          <p:txBody>
            <a:bodyPr wrap="none" rtlCol="0">
              <a:spAutoFit/>
            </a:bodyPr>
            <a:lstStyle/>
            <a:p>
              <a:r>
                <a:rPr lang="en-US" sz="2040" dirty="0"/>
                <a:t>Single Pane of Glass</a:t>
              </a:r>
            </a:p>
          </p:txBody>
        </p:sp>
      </p:grpSp>
      <p:sp>
        <p:nvSpPr>
          <p:cNvPr id="44" name="Line Callout 1 43"/>
          <p:cNvSpPr/>
          <p:nvPr/>
        </p:nvSpPr>
        <p:spPr>
          <a:xfrm>
            <a:off x="9093764" y="2397932"/>
            <a:ext cx="1663036" cy="322161"/>
          </a:xfrm>
          <a:prstGeom prst="borderCallout1">
            <a:avLst>
              <a:gd name="adj1" fmla="val 51920"/>
              <a:gd name="adj2" fmla="val -6581"/>
              <a:gd name="adj3" fmla="val 50230"/>
              <a:gd name="adj4" fmla="val -38918"/>
            </a:avLst>
          </a:prstGeom>
          <a:no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40" dirty="0">
                <a:solidFill>
                  <a:schemeClr val="tx1"/>
                </a:solidFill>
              </a:rPr>
              <a:t>OS Servicing</a:t>
            </a:r>
          </a:p>
        </p:txBody>
      </p:sp>
      <p:sp>
        <p:nvSpPr>
          <p:cNvPr id="47" name="Line Callout 1 46"/>
          <p:cNvSpPr/>
          <p:nvPr/>
        </p:nvSpPr>
        <p:spPr>
          <a:xfrm>
            <a:off x="7850293" y="2953244"/>
            <a:ext cx="2486942" cy="450933"/>
          </a:xfrm>
          <a:prstGeom prst="borderCallout1">
            <a:avLst>
              <a:gd name="adj1" fmla="val 43694"/>
              <a:gd name="adj2" fmla="val -7165"/>
              <a:gd name="adj3" fmla="val 41090"/>
              <a:gd name="adj4" fmla="val -28987"/>
            </a:avLst>
          </a:prstGeom>
          <a:no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40" dirty="0">
                <a:solidFill>
                  <a:schemeClr val="tx1"/>
                </a:solidFill>
              </a:rPr>
              <a:t>Win32 / Windows 8</a:t>
            </a:r>
          </a:p>
        </p:txBody>
      </p:sp>
      <p:sp>
        <p:nvSpPr>
          <p:cNvPr id="50" name="Line Callout 1 49"/>
          <p:cNvSpPr/>
          <p:nvPr/>
        </p:nvSpPr>
        <p:spPr>
          <a:xfrm>
            <a:off x="8114240" y="3563686"/>
            <a:ext cx="1601260" cy="411172"/>
          </a:xfrm>
          <a:prstGeom prst="borderCallout1">
            <a:avLst>
              <a:gd name="adj1" fmla="val 42874"/>
              <a:gd name="adj2" fmla="val -7477"/>
              <a:gd name="adj3" fmla="val 46225"/>
              <a:gd name="adj4" fmla="val -30999"/>
            </a:avLst>
          </a:prstGeom>
          <a:no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40" dirty="0">
                <a:solidFill>
                  <a:schemeClr val="tx1"/>
                </a:solidFill>
              </a:rPr>
              <a:t>Baselines</a:t>
            </a:r>
          </a:p>
        </p:txBody>
      </p:sp>
      <p:sp>
        <p:nvSpPr>
          <p:cNvPr id="53" name="Line Callout 1 52"/>
          <p:cNvSpPr/>
          <p:nvPr/>
        </p:nvSpPr>
        <p:spPr>
          <a:xfrm>
            <a:off x="4586181" y="4232105"/>
            <a:ext cx="2493686" cy="322161"/>
          </a:xfrm>
          <a:prstGeom prst="borderCallout1">
            <a:avLst>
              <a:gd name="adj1" fmla="val 45889"/>
              <a:gd name="adj2" fmla="val -4770"/>
              <a:gd name="adj3" fmla="val 52639"/>
              <a:gd name="adj4" fmla="val -17304"/>
            </a:avLst>
          </a:prstGeom>
          <a:no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40" dirty="0">
                <a:solidFill>
                  <a:schemeClr val="tx1"/>
                </a:solidFill>
              </a:rPr>
              <a:t>Health/Compliance</a:t>
            </a:r>
          </a:p>
        </p:txBody>
      </p:sp>
      <p:sp>
        <p:nvSpPr>
          <p:cNvPr id="56" name="Line Callout 1 55"/>
          <p:cNvSpPr/>
          <p:nvPr/>
        </p:nvSpPr>
        <p:spPr>
          <a:xfrm>
            <a:off x="4430748" y="4973279"/>
            <a:ext cx="1663036" cy="322161"/>
          </a:xfrm>
          <a:prstGeom prst="borderCallout1">
            <a:avLst>
              <a:gd name="adj1" fmla="val 18750"/>
              <a:gd name="adj2" fmla="val -8333"/>
              <a:gd name="adj3" fmla="val 20365"/>
              <a:gd name="adj4" fmla="val -33660"/>
            </a:avLst>
          </a:prstGeom>
          <a:no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40" dirty="0">
                <a:solidFill>
                  <a:schemeClr val="tx1"/>
                </a:solidFill>
              </a:rPr>
              <a:t>Antimalware</a:t>
            </a:r>
          </a:p>
        </p:txBody>
      </p:sp>
    </p:spTree>
    <p:custDataLst>
      <p:tags r:id="rId1"/>
    </p:custDataLst>
    <p:extLst>
      <p:ext uri="{BB962C8B-B14F-4D97-AF65-F5344CB8AC3E}">
        <p14:creationId xmlns:p14="http://schemas.microsoft.com/office/powerpoint/2010/main" val="12392315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p:bldP spid="23" grpId="0"/>
      <p:bldP spid="24" grpId="0"/>
      <p:bldP spid="1031" grpId="0" animBg="1"/>
      <p:bldP spid="29" grpId="0"/>
      <p:bldP spid="44" grpId="0" animBg="1"/>
      <p:bldP spid="47" grpId="0" animBg="1"/>
      <p:bldP spid="50" grpId="0" animBg="1"/>
      <p:bldP spid="53" grpId="0" animBg="1"/>
      <p:bldP spid="5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98" y="471031"/>
            <a:ext cx="11657542" cy="748169"/>
          </a:xfrm>
        </p:spPr>
        <p:txBody>
          <a:bodyPr/>
          <a:lstStyle/>
          <a:p>
            <a:r>
              <a:rPr lang="en-US" sz="4080" dirty="0"/>
              <a:t>Native Support for Key Embedded Scenarios in SP1</a:t>
            </a:r>
          </a:p>
        </p:txBody>
      </p:sp>
      <p:sp>
        <p:nvSpPr>
          <p:cNvPr id="4" name="Content Placeholder 3"/>
          <p:cNvSpPr>
            <a:spLocks noGrp="1"/>
          </p:cNvSpPr>
          <p:nvPr>
            <p:ph type="body" sz="quarter" idx="10"/>
          </p:nvPr>
        </p:nvSpPr>
        <p:spPr>
          <a:xfrm>
            <a:off x="277029" y="1395735"/>
            <a:ext cx="11594042" cy="4991003"/>
          </a:xfrm>
        </p:spPr>
        <p:txBody>
          <a:bodyPr/>
          <a:lstStyle/>
          <a:p>
            <a:r>
              <a:rPr lang="en-US" sz="4080" dirty="0"/>
              <a:t>Write filter orchestration</a:t>
            </a:r>
          </a:p>
          <a:p>
            <a:r>
              <a:rPr lang="en-US" sz="4080" dirty="0"/>
              <a:t>Maintenance windows</a:t>
            </a:r>
          </a:p>
          <a:p>
            <a:r>
              <a:rPr lang="en-US" sz="4080" dirty="0"/>
              <a:t>Opportunistic and forced persistence</a:t>
            </a:r>
          </a:p>
          <a:p>
            <a:r>
              <a:rPr lang="en-US" sz="4080" dirty="0"/>
              <a:t>SCEP client installation</a:t>
            </a:r>
          </a:p>
          <a:p>
            <a:r>
              <a:rPr lang="en-US" sz="4080" dirty="0"/>
              <a:t>SCEP updates</a:t>
            </a:r>
          </a:p>
          <a:p>
            <a:r>
              <a:rPr lang="en-US" sz="4080" dirty="0"/>
              <a:t>No additional software/license</a:t>
            </a:r>
          </a:p>
          <a:p>
            <a:endParaRPr lang="en-US" sz="4080" dirty="0"/>
          </a:p>
        </p:txBody>
      </p:sp>
    </p:spTree>
    <p:extLst>
      <p:ext uri="{BB962C8B-B14F-4D97-AF65-F5344CB8AC3E}">
        <p14:creationId xmlns:p14="http://schemas.microsoft.com/office/powerpoint/2010/main" val="234928442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Write Filters and Overlays</a:t>
            </a:r>
            <a:endParaRPr lang="en-US" dirty="0"/>
          </a:p>
        </p:txBody>
      </p:sp>
      <p:sp>
        <p:nvSpPr>
          <p:cNvPr id="22" name="AutoShape 17"/>
          <p:cNvSpPr>
            <a:spLocks noChangeAspect="1" noChangeArrowheads="1" noTextEdit="1"/>
          </p:cNvSpPr>
          <p:nvPr/>
        </p:nvSpPr>
        <p:spPr bwMode="auto">
          <a:xfrm>
            <a:off x="6216221" y="2244081"/>
            <a:ext cx="1871683" cy="1549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6" name="Rectangle 25"/>
          <p:cNvSpPr/>
          <p:nvPr>
            <p:custDataLst>
              <p:tags r:id="rId1"/>
            </p:custDataLst>
          </p:nvPr>
        </p:nvSpPr>
        <p:spPr>
          <a:xfrm>
            <a:off x="334923" y="2312083"/>
            <a:ext cx="4995023" cy="3201938"/>
          </a:xfrm>
          <a:prstGeom prst="rect">
            <a:avLst/>
          </a:prstGeom>
          <a:solidFill>
            <a:srgbClr val="00BCF2"/>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lIns="143776" tIns="95851" rIns="143776" bIns="95851" rtlCol="0" anchor="b"/>
          <a:lstStyle/>
          <a:p>
            <a:endParaRPr lang="en-US" sz="3060" dirty="0">
              <a:solidFill>
                <a:srgbClr val="000000"/>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454" y="2578150"/>
            <a:ext cx="3730413" cy="2656856"/>
          </a:xfrm>
          <a:prstGeom prst="rect">
            <a:avLst/>
          </a:prstGeom>
        </p:spPr>
      </p:pic>
      <p:grpSp>
        <p:nvGrpSpPr>
          <p:cNvPr id="23" name="Group 22"/>
          <p:cNvGrpSpPr/>
          <p:nvPr/>
        </p:nvGrpSpPr>
        <p:grpSpPr>
          <a:xfrm>
            <a:off x="4110158" y="4156683"/>
            <a:ext cx="1149563" cy="1292044"/>
            <a:chOff x="8472488" y="4618038"/>
            <a:chExt cx="1127125" cy="1266825"/>
          </a:xfrm>
        </p:grpSpPr>
        <p:sp>
          <p:nvSpPr>
            <p:cNvPr id="11" name="AutoShape 7"/>
            <p:cNvSpPr>
              <a:spLocks noChangeAspect="1" noChangeArrowheads="1" noTextEdit="1"/>
            </p:cNvSpPr>
            <p:nvPr/>
          </p:nvSpPr>
          <p:spPr bwMode="auto">
            <a:xfrm>
              <a:off x="8472488" y="4618038"/>
              <a:ext cx="11271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4" name="Freeform 11"/>
            <p:cNvSpPr>
              <a:spLocks/>
            </p:cNvSpPr>
            <p:nvPr/>
          </p:nvSpPr>
          <p:spPr bwMode="auto">
            <a:xfrm>
              <a:off x="8472488" y="4806951"/>
              <a:ext cx="633413" cy="868363"/>
            </a:xfrm>
            <a:custGeom>
              <a:avLst/>
              <a:gdLst>
                <a:gd name="T0" fmla="*/ 337 w 399"/>
                <a:gd name="T1" fmla="*/ 507 h 547"/>
                <a:gd name="T2" fmla="*/ 253 w 399"/>
                <a:gd name="T3" fmla="*/ 498 h 547"/>
                <a:gd name="T4" fmla="*/ 182 w 399"/>
                <a:gd name="T5" fmla="*/ 476 h 547"/>
                <a:gd name="T6" fmla="*/ 115 w 399"/>
                <a:gd name="T7" fmla="*/ 445 h 547"/>
                <a:gd name="T8" fmla="*/ 75 w 399"/>
                <a:gd name="T9" fmla="*/ 410 h 547"/>
                <a:gd name="T10" fmla="*/ 58 w 399"/>
                <a:gd name="T11" fmla="*/ 388 h 547"/>
                <a:gd name="T12" fmla="*/ 44 w 399"/>
                <a:gd name="T13" fmla="*/ 362 h 547"/>
                <a:gd name="T14" fmla="*/ 40 w 399"/>
                <a:gd name="T15" fmla="*/ 331 h 547"/>
                <a:gd name="T16" fmla="*/ 40 w 399"/>
                <a:gd name="T17" fmla="*/ 287 h 547"/>
                <a:gd name="T18" fmla="*/ 40 w 399"/>
                <a:gd name="T19" fmla="*/ 238 h 547"/>
                <a:gd name="T20" fmla="*/ 40 w 399"/>
                <a:gd name="T21" fmla="*/ 198 h 547"/>
                <a:gd name="T22" fmla="*/ 40 w 399"/>
                <a:gd name="T23" fmla="*/ 159 h 547"/>
                <a:gd name="T24" fmla="*/ 40 w 399"/>
                <a:gd name="T25" fmla="*/ 128 h 547"/>
                <a:gd name="T26" fmla="*/ 40 w 399"/>
                <a:gd name="T27" fmla="*/ 101 h 547"/>
                <a:gd name="T28" fmla="*/ 40 w 399"/>
                <a:gd name="T29" fmla="*/ 71 h 547"/>
                <a:gd name="T30" fmla="*/ 40 w 399"/>
                <a:gd name="T31" fmla="*/ 44 h 547"/>
                <a:gd name="T32" fmla="*/ 40 w 399"/>
                <a:gd name="T33" fmla="*/ 31 h 547"/>
                <a:gd name="T34" fmla="*/ 40 w 399"/>
                <a:gd name="T35" fmla="*/ 22 h 547"/>
                <a:gd name="T36" fmla="*/ 40 w 399"/>
                <a:gd name="T37" fmla="*/ 22 h 547"/>
                <a:gd name="T38" fmla="*/ 31 w 399"/>
                <a:gd name="T39" fmla="*/ 4 h 547"/>
                <a:gd name="T40" fmla="*/ 18 w 399"/>
                <a:gd name="T41" fmla="*/ 0 h 547"/>
                <a:gd name="T42" fmla="*/ 4 w 399"/>
                <a:gd name="T43" fmla="*/ 4 h 547"/>
                <a:gd name="T44" fmla="*/ 0 w 399"/>
                <a:gd name="T45" fmla="*/ 22 h 547"/>
                <a:gd name="T46" fmla="*/ 0 w 399"/>
                <a:gd name="T47" fmla="*/ 71 h 547"/>
                <a:gd name="T48" fmla="*/ 0 w 399"/>
                <a:gd name="T49" fmla="*/ 119 h 547"/>
                <a:gd name="T50" fmla="*/ 0 w 399"/>
                <a:gd name="T51" fmla="*/ 154 h 547"/>
                <a:gd name="T52" fmla="*/ 0 w 399"/>
                <a:gd name="T53" fmla="*/ 190 h 547"/>
                <a:gd name="T54" fmla="*/ 0 w 399"/>
                <a:gd name="T55" fmla="*/ 220 h 547"/>
                <a:gd name="T56" fmla="*/ 0 w 399"/>
                <a:gd name="T57" fmla="*/ 243 h 547"/>
                <a:gd name="T58" fmla="*/ 0 w 399"/>
                <a:gd name="T59" fmla="*/ 278 h 547"/>
                <a:gd name="T60" fmla="*/ 0 w 399"/>
                <a:gd name="T61" fmla="*/ 300 h 547"/>
                <a:gd name="T62" fmla="*/ 0 w 399"/>
                <a:gd name="T63" fmla="*/ 309 h 547"/>
                <a:gd name="T64" fmla="*/ 0 w 399"/>
                <a:gd name="T65" fmla="*/ 313 h 547"/>
                <a:gd name="T66" fmla="*/ 0 w 399"/>
                <a:gd name="T67" fmla="*/ 313 h 547"/>
                <a:gd name="T68" fmla="*/ 4 w 399"/>
                <a:gd name="T69" fmla="*/ 357 h 547"/>
                <a:gd name="T70" fmla="*/ 18 w 399"/>
                <a:gd name="T71" fmla="*/ 392 h 547"/>
                <a:gd name="T72" fmla="*/ 36 w 399"/>
                <a:gd name="T73" fmla="*/ 423 h 547"/>
                <a:gd name="T74" fmla="*/ 58 w 399"/>
                <a:gd name="T75" fmla="*/ 450 h 547"/>
                <a:gd name="T76" fmla="*/ 93 w 399"/>
                <a:gd name="T77" fmla="*/ 476 h 547"/>
                <a:gd name="T78" fmla="*/ 129 w 399"/>
                <a:gd name="T79" fmla="*/ 498 h 547"/>
                <a:gd name="T80" fmla="*/ 204 w 399"/>
                <a:gd name="T81" fmla="*/ 529 h 547"/>
                <a:gd name="T82" fmla="*/ 288 w 399"/>
                <a:gd name="T83" fmla="*/ 542 h 547"/>
                <a:gd name="T84" fmla="*/ 377 w 399"/>
                <a:gd name="T85" fmla="*/ 547 h 547"/>
                <a:gd name="T86" fmla="*/ 386 w 399"/>
                <a:gd name="T87" fmla="*/ 547 h 547"/>
                <a:gd name="T88" fmla="*/ 395 w 399"/>
                <a:gd name="T89" fmla="*/ 538 h 547"/>
                <a:gd name="T90" fmla="*/ 395 w 399"/>
                <a:gd name="T91" fmla="*/ 525 h 547"/>
                <a:gd name="T92" fmla="*/ 386 w 399"/>
                <a:gd name="T93" fmla="*/ 511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9" h="547">
                  <a:moveTo>
                    <a:pt x="382" y="511"/>
                  </a:moveTo>
                  <a:lnTo>
                    <a:pt x="337" y="507"/>
                  </a:lnTo>
                  <a:lnTo>
                    <a:pt x="293" y="507"/>
                  </a:lnTo>
                  <a:lnTo>
                    <a:pt x="253" y="498"/>
                  </a:lnTo>
                  <a:lnTo>
                    <a:pt x="217" y="489"/>
                  </a:lnTo>
                  <a:lnTo>
                    <a:pt x="182" y="476"/>
                  </a:lnTo>
                  <a:lnTo>
                    <a:pt x="146" y="463"/>
                  </a:lnTo>
                  <a:lnTo>
                    <a:pt x="115" y="445"/>
                  </a:lnTo>
                  <a:lnTo>
                    <a:pt x="84" y="423"/>
                  </a:lnTo>
                  <a:lnTo>
                    <a:pt x="75" y="410"/>
                  </a:lnTo>
                  <a:lnTo>
                    <a:pt x="67" y="401"/>
                  </a:lnTo>
                  <a:lnTo>
                    <a:pt x="58" y="388"/>
                  </a:lnTo>
                  <a:lnTo>
                    <a:pt x="53" y="375"/>
                  </a:lnTo>
                  <a:lnTo>
                    <a:pt x="44" y="362"/>
                  </a:lnTo>
                  <a:lnTo>
                    <a:pt x="40" y="348"/>
                  </a:lnTo>
                  <a:lnTo>
                    <a:pt x="40" y="331"/>
                  </a:lnTo>
                  <a:lnTo>
                    <a:pt x="40" y="313"/>
                  </a:lnTo>
                  <a:lnTo>
                    <a:pt x="40" y="287"/>
                  </a:lnTo>
                  <a:lnTo>
                    <a:pt x="40" y="260"/>
                  </a:lnTo>
                  <a:lnTo>
                    <a:pt x="40" y="238"/>
                  </a:lnTo>
                  <a:lnTo>
                    <a:pt x="40" y="216"/>
                  </a:lnTo>
                  <a:lnTo>
                    <a:pt x="40" y="198"/>
                  </a:lnTo>
                  <a:lnTo>
                    <a:pt x="40" y="176"/>
                  </a:lnTo>
                  <a:lnTo>
                    <a:pt x="40" y="159"/>
                  </a:lnTo>
                  <a:lnTo>
                    <a:pt x="40" y="146"/>
                  </a:lnTo>
                  <a:lnTo>
                    <a:pt x="40" y="128"/>
                  </a:lnTo>
                  <a:lnTo>
                    <a:pt x="40" y="115"/>
                  </a:lnTo>
                  <a:lnTo>
                    <a:pt x="40" y="101"/>
                  </a:lnTo>
                  <a:lnTo>
                    <a:pt x="40" y="93"/>
                  </a:lnTo>
                  <a:lnTo>
                    <a:pt x="40" y="71"/>
                  </a:lnTo>
                  <a:lnTo>
                    <a:pt x="40" y="57"/>
                  </a:lnTo>
                  <a:lnTo>
                    <a:pt x="40" y="44"/>
                  </a:lnTo>
                  <a:lnTo>
                    <a:pt x="40" y="35"/>
                  </a:lnTo>
                  <a:lnTo>
                    <a:pt x="40" y="31"/>
                  </a:lnTo>
                  <a:lnTo>
                    <a:pt x="40" y="26"/>
                  </a:lnTo>
                  <a:lnTo>
                    <a:pt x="40" y="22"/>
                  </a:lnTo>
                  <a:lnTo>
                    <a:pt x="40" y="22"/>
                  </a:lnTo>
                  <a:lnTo>
                    <a:pt x="40" y="22"/>
                  </a:lnTo>
                  <a:lnTo>
                    <a:pt x="36" y="13"/>
                  </a:lnTo>
                  <a:lnTo>
                    <a:pt x="31" y="4"/>
                  </a:lnTo>
                  <a:lnTo>
                    <a:pt x="27" y="4"/>
                  </a:lnTo>
                  <a:lnTo>
                    <a:pt x="18" y="0"/>
                  </a:lnTo>
                  <a:lnTo>
                    <a:pt x="13" y="4"/>
                  </a:lnTo>
                  <a:lnTo>
                    <a:pt x="4" y="4"/>
                  </a:lnTo>
                  <a:lnTo>
                    <a:pt x="0" y="13"/>
                  </a:lnTo>
                  <a:lnTo>
                    <a:pt x="0" y="22"/>
                  </a:lnTo>
                  <a:lnTo>
                    <a:pt x="0" y="49"/>
                  </a:lnTo>
                  <a:lnTo>
                    <a:pt x="0" y="71"/>
                  </a:lnTo>
                  <a:lnTo>
                    <a:pt x="0" y="97"/>
                  </a:lnTo>
                  <a:lnTo>
                    <a:pt x="0" y="119"/>
                  </a:lnTo>
                  <a:lnTo>
                    <a:pt x="0" y="137"/>
                  </a:lnTo>
                  <a:lnTo>
                    <a:pt x="0" y="154"/>
                  </a:lnTo>
                  <a:lnTo>
                    <a:pt x="0" y="172"/>
                  </a:lnTo>
                  <a:lnTo>
                    <a:pt x="0" y="190"/>
                  </a:lnTo>
                  <a:lnTo>
                    <a:pt x="0" y="203"/>
                  </a:lnTo>
                  <a:lnTo>
                    <a:pt x="0" y="220"/>
                  </a:lnTo>
                  <a:lnTo>
                    <a:pt x="0" y="229"/>
                  </a:lnTo>
                  <a:lnTo>
                    <a:pt x="0" y="243"/>
                  </a:lnTo>
                  <a:lnTo>
                    <a:pt x="0" y="260"/>
                  </a:lnTo>
                  <a:lnTo>
                    <a:pt x="0" y="278"/>
                  </a:lnTo>
                  <a:lnTo>
                    <a:pt x="0" y="291"/>
                  </a:lnTo>
                  <a:lnTo>
                    <a:pt x="0" y="300"/>
                  </a:lnTo>
                  <a:lnTo>
                    <a:pt x="0" y="304"/>
                  </a:lnTo>
                  <a:lnTo>
                    <a:pt x="0" y="309"/>
                  </a:lnTo>
                  <a:lnTo>
                    <a:pt x="0" y="313"/>
                  </a:lnTo>
                  <a:lnTo>
                    <a:pt x="0" y="313"/>
                  </a:lnTo>
                  <a:lnTo>
                    <a:pt x="0" y="313"/>
                  </a:lnTo>
                  <a:lnTo>
                    <a:pt x="0" y="313"/>
                  </a:lnTo>
                  <a:lnTo>
                    <a:pt x="0" y="335"/>
                  </a:lnTo>
                  <a:lnTo>
                    <a:pt x="4" y="357"/>
                  </a:lnTo>
                  <a:lnTo>
                    <a:pt x="9" y="375"/>
                  </a:lnTo>
                  <a:lnTo>
                    <a:pt x="18" y="392"/>
                  </a:lnTo>
                  <a:lnTo>
                    <a:pt x="27" y="410"/>
                  </a:lnTo>
                  <a:lnTo>
                    <a:pt x="36" y="423"/>
                  </a:lnTo>
                  <a:lnTo>
                    <a:pt x="49" y="437"/>
                  </a:lnTo>
                  <a:lnTo>
                    <a:pt x="58" y="450"/>
                  </a:lnTo>
                  <a:lnTo>
                    <a:pt x="75" y="463"/>
                  </a:lnTo>
                  <a:lnTo>
                    <a:pt x="93" y="476"/>
                  </a:lnTo>
                  <a:lnTo>
                    <a:pt x="111" y="485"/>
                  </a:lnTo>
                  <a:lnTo>
                    <a:pt x="129" y="498"/>
                  </a:lnTo>
                  <a:lnTo>
                    <a:pt x="164" y="516"/>
                  </a:lnTo>
                  <a:lnTo>
                    <a:pt x="204" y="529"/>
                  </a:lnTo>
                  <a:lnTo>
                    <a:pt x="249" y="538"/>
                  </a:lnTo>
                  <a:lnTo>
                    <a:pt x="288" y="542"/>
                  </a:lnTo>
                  <a:lnTo>
                    <a:pt x="333" y="547"/>
                  </a:lnTo>
                  <a:lnTo>
                    <a:pt x="377" y="547"/>
                  </a:lnTo>
                  <a:lnTo>
                    <a:pt x="377" y="547"/>
                  </a:lnTo>
                  <a:lnTo>
                    <a:pt x="386" y="547"/>
                  </a:lnTo>
                  <a:lnTo>
                    <a:pt x="391" y="542"/>
                  </a:lnTo>
                  <a:lnTo>
                    <a:pt x="395" y="538"/>
                  </a:lnTo>
                  <a:lnTo>
                    <a:pt x="399" y="529"/>
                  </a:lnTo>
                  <a:lnTo>
                    <a:pt x="395" y="525"/>
                  </a:lnTo>
                  <a:lnTo>
                    <a:pt x="391" y="516"/>
                  </a:lnTo>
                  <a:lnTo>
                    <a:pt x="386" y="511"/>
                  </a:lnTo>
                  <a:lnTo>
                    <a:pt x="382" y="5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5" name="Freeform 12"/>
            <p:cNvSpPr>
              <a:spLocks/>
            </p:cNvSpPr>
            <p:nvPr/>
          </p:nvSpPr>
          <p:spPr bwMode="auto">
            <a:xfrm>
              <a:off x="8472488" y="4806951"/>
              <a:ext cx="633413" cy="868363"/>
            </a:xfrm>
            <a:custGeom>
              <a:avLst/>
              <a:gdLst>
                <a:gd name="T0" fmla="*/ 337 w 399"/>
                <a:gd name="T1" fmla="*/ 507 h 547"/>
                <a:gd name="T2" fmla="*/ 253 w 399"/>
                <a:gd name="T3" fmla="*/ 498 h 547"/>
                <a:gd name="T4" fmla="*/ 182 w 399"/>
                <a:gd name="T5" fmla="*/ 476 h 547"/>
                <a:gd name="T6" fmla="*/ 115 w 399"/>
                <a:gd name="T7" fmla="*/ 445 h 547"/>
                <a:gd name="T8" fmla="*/ 75 w 399"/>
                <a:gd name="T9" fmla="*/ 410 h 547"/>
                <a:gd name="T10" fmla="*/ 58 w 399"/>
                <a:gd name="T11" fmla="*/ 388 h 547"/>
                <a:gd name="T12" fmla="*/ 44 w 399"/>
                <a:gd name="T13" fmla="*/ 362 h 547"/>
                <a:gd name="T14" fmla="*/ 40 w 399"/>
                <a:gd name="T15" fmla="*/ 331 h 547"/>
                <a:gd name="T16" fmla="*/ 40 w 399"/>
                <a:gd name="T17" fmla="*/ 287 h 547"/>
                <a:gd name="T18" fmla="*/ 40 w 399"/>
                <a:gd name="T19" fmla="*/ 238 h 547"/>
                <a:gd name="T20" fmla="*/ 40 w 399"/>
                <a:gd name="T21" fmla="*/ 198 h 547"/>
                <a:gd name="T22" fmla="*/ 40 w 399"/>
                <a:gd name="T23" fmla="*/ 159 h 547"/>
                <a:gd name="T24" fmla="*/ 40 w 399"/>
                <a:gd name="T25" fmla="*/ 128 h 547"/>
                <a:gd name="T26" fmla="*/ 40 w 399"/>
                <a:gd name="T27" fmla="*/ 101 h 547"/>
                <a:gd name="T28" fmla="*/ 40 w 399"/>
                <a:gd name="T29" fmla="*/ 71 h 547"/>
                <a:gd name="T30" fmla="*/ 40 w 399"/>
                <a:gd name="T31" fmla="*/ 44 h 547"/>
                <a:gd name="T32" fmla="*/ 40 w 399"/>
                <a:gd name="T33" fmla="*/ 31 h 547"/>
                <a:gd name="T34" fmla="*/ 40 w 399"/>
                <a:gd name="T35" fmla="*/ 22 h 547"/>
                <a:gd name="T36" fmla="*/ 40 w 399"/>
                <a:gd name="T37" fmla="*/ 22 h 547"/>
                <a:gd name="T38" fmla="*/ 31 w 399"/>
                <a:gd name="T39" fmla="*/ 4 h 547"/>
                <a:gd name="T40" fmla="*/ 18 w 399"/>
                <a:gd name="T41" fmla="*/ 0 h 547"/>
                <a:gd name="T42" fmla="*/ 4 w 399"/>
                <a:gd name="T43" fmla="*/ 4 h 547"/>
                <a:gd name="T44" fmla="*/ 0 w 399"/>
                <a:gd name="T45" fmla="*/ 22 h 547"/>
                <a:gd name="T46" fmla="*/ 0 w 399"/>
                <a:gd name="T47" fmla="*/ 71 h 547"/>
                <a:gd name="T48" fmla="*/ 0 w 399"/>
                <a:gd name="T49" fmla="*/ 119 h 547"/>
                <a:gd name="T50" fmla="*/ 0 w 399"/>
                <a:gd name="T51" fmla="*/ 154 h 547"/>
                <a:gd name="T52" fmla="*/ 0 w 399"/>
                <a:gd name="T53" fmla="*/ 190 h 547"/>
                <a:gd name="T54" fmla="*/ 0 w 399"/>
                <a:gd name="T55" fmla="*/ 220 h 547"/>
                <a:gd name="T56" fmla="*/ 0 w 399"/>
                <a:gd name="T57" fmla="*/ 243 h 547"/>
                <a:gd name="T58" fmla="*/ 0 w 399"/>
                <a:gd name="T59" fmla="*/ 278 h 547"/>
                <a:gd name="T60" fmla="*/ 0 w 399"/>
                <a:gd name="T61" fmla="*/ 300 h 547"/>
                <a:gd name="T62" fmla="*/ 0 w 399"/>
                <a:gd name="T63" fmla="*/ 309 h 547"/>
                <a:gd name="T64" fmla="*/ 0 w 399"/>
                <a:gd name="T65" fmla="*/ 313 h 547"/>
                <a:gd name="T66" fmla="*/ 0 w 399"/>
                <a:gd name="T67" fmla="*/ 313 h 547"/>
                <a:gd name="T68" fmla="*/ 4 w 399"/>
                <a:gd name="T69" fmla="*/ 357 h 547"/>
                <a:gd name="T70" fmla="*/ 18 w 399"/>
                <a:gd name="T71" fmla="*/ 392 h 547"/>
                <a:gd name="T72" fmla="*/ 36 w 399"/>
                <a:gd name="T73" fmla="*/ 423 h 547"/>
                <a:gd name="T74" fmla="*/ 58 w 399"/>
                <a:gd name="T75" fmla="*/ 450 h 547"/>
                <a:gd name="T76" fmla="*/ 93 w 399"/>
                <a:gd name="T77" fmla="*/ 476 h 547"/>
                <a:gd name="T78" fmla="*/ 129 w 399"/>
                <a:gd name="T79" fmla="*/ 498 h 547"/>
                <a:gd name="T80" fmla="*/ 204 w 399"/>
                <a:gd name="T81" fmla="*/ 529 h 547"/>
                <a:gd name="T82" fmla="*/ 288 w 399"/>
                <a:gd name="T83" fmla="*/ 542 h 547"/>
                <a:gd name="T84" fmla="*/ 377 w 399"/>
                <a:gd name="T85" fmla="*/ 547 h 547"/>
                <a:gd name="T86" fmla="*/ 386 w 399"/>
                <a:gd name="T87" fmla="*/ 547 h 547"/>
                <a:gd name="T88" fmla="*/ 395 w 399"/>
                <a:gd name="T89" fmla="*/ 538 h 547"/>
                <a:gd name="T90" fmla="*/ 395 w 399"/>
                <a:gd name="T91" fmla="*/ 525 h 547"/>
                <a:gd name="T92" fmla="*/ 386 w 399"/>
                <a:gd name="T93" fmla="*/ 511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9" h="547">
                  <a:moveTo>
                    <a:pt x="382" y="511"/>
                  </a:moveTo>
                  <a:lnTo>
                    <a:pt x="337" y="507"/>
                  </a:lnTo>
                  <a:lnTo>
                    <a:pt x="293" y="507"/>
                  </a:lnTo>
                  <a:lnTo>
                    <a:pt x="253" y="498"/>
                  </a:lnTo>
                  <a:lnTo>
                    <a:pt x="217" y="489"/>
                  </a:lnTo>
                  <a:lnTo>
                    <a:pt x="182" y="476"/>
                  </a:lnTo>
                  <a:lnTo>
                    <a:pt x="146" y="463"/>
                  </a:lnTo>
                  <a:lnTo>
                    <a:pt x="115" y="445"/>
                  </a:lnTo>
                  <a:lnTo>
                    <a:pt x="84" y="423"/>
                  </a:lnTo>
                  <a:lnTo>
                    <a:pt x="75" y="410"/>
                  </a:lnTo>
                  <a:lnTo>
                    <a:pt x="67" y="401"/>
                  </a:lnTo>
                  <a:lnTo>
                    <a:pt x="58" y="388"/>
                  </a:lnTo>
                  <a:lnTo>
                    <a:pt x="53" y="375"/>
                  </a:lnTo>
                  <a:lnTo>
                    <a:pt x="44" y="362"/>
                  </a:lnTo>
                  <a:lnTo>
                    <a:pt x="40" y="348"/>
                  </a:lnTo>
                  <a:lnTo>
                    <a:pt x="40" y="331"/>
                  </a:lnTo>
                  <a:lnTo>
                    <a:pt x="40" y="313"/>
                  </a:lnTo>
                  <a:lnTo>
                    <a:pt x="40" y="287"/>
                  </a:lnTo>
                  <a:lnTo>
                    <a:pt x="40" y="260"/>
                  </a:lnTo>
                  <a:lnTo>
                    <a:pt x="40" y="238"/>
                  </a:lnTo>
                  <a:lnTo>
                    <a:pt x="40" y="216"/>
                  </a:lnTo>
                  <a:lnTo>
                    <a:pt x="40" y="198"/>
                  </a:lnTo>
                  <a:lnTo>
                    <a:pt x="40" y="176"/>
                  </a:lnTo>
                  <a:lnTo>
                    <a:pt x="40" y="159"/>
                  </a:lnTo>
                  <a:lnTo>
                    <a:pt x="40" y="146"/>
                  </a:lnTo>
                  <a:lnTo>
                    <a:pt x="40" y="128"/>
                  </a:lnTo>
                  <a:lnTo>
                    <a:pt x="40" y="115"/>
                  </a:lnTo>
                  <a:lnTo>
                    <a:pt x="40" y="101"/>
                  </a:lnTo>
                  <a:lnTo>
                    <a:pt x="40" y="93"/>
                  </a:lnTo>
                  <a:lnTo>
                    <a:pt x="40" y="71"/>
                  </a:lnTo>
                  <a:lnTo>
                    <a:pt x="40" y="57"/>
                  </a:lnTo>
                  <a:lnTo>
                    <a:pt x="40" y="44"/>
                  </a:lnTo>
                  <a:lnTo>
                    <a:pt x="40" y="35"/>
                  </a:lnTo>
                  <a:lnTo>
                    <a:pt x="40" y="31"/>
                  </a:lnTo>
                  <a:lnTo>
                    <a:pt x="40" y="26"/>
                  </a:lnTo>
                  <a:lnTo>
                    <a:pt x="40" y="22"/>
                  </a:lnTo>
                  <a:lnTo>
                    <a:pt x="40" y="22"/>
                  </a:lnTo>
                  <a:lnTo>
                    <a:pt x="40" y="22"/>
                  </a:lnTo>
                  <a:lnTo>
                    <a:pt x="36" y="13"/>
                  </a:lnTo>
                  <a:lnTo>
                    <a:pt x="31" y="4"/>
                  </a:lnTo>
                  <a:lnTo>
                    <a:pt x="27" y="4"/>
                  </a:lnTo>
                  <a:lnTo>
                    <a:pt x="18" y="0"/>
                  </a:lnTo>
                  <a:lnTo>
                    <a:pt x="13" y="4"/>
                  </a:lnTo>
                  <a:lnTo>
                    <a:pt x="4" y="4"/>
                  </a:lnTo>
                  <a:lnTo>
                    <a:pt x="0" y="13"/>
                  </a:lnTo>
                  <a:lnTo>
                    <a:pt x="0" y="22"/>
                  </a:lnTo>
                  <a:lnTo>
                    <a:pt x="0" y="49"/>
                  </a:lnTo>
                  <a:lnTo>
                    <a:pt x="0" y="71"/>
                  </a:lnTo>
                  <a:lnTo>
                    <a:pt x="0" y="97"/>
                  </a:lnTo>
                  <a:lnTo>
                    <a:pt x="0" y="119"/>
                  </a:lnTo>
                  <a:lnTo>
                    <a:pt x="0" y="137"/>
                  </a:lnTo>
                  <a:lnTo>
                    <a:pt x="0" y="154"/>
                  </a:lnTo>
                  <a:lnTo>
                    <a:pt x="0" y="172"/>
                  </a:lnTo>
                  <a:lnTo>
                    <a:pt x="0" y="190"/>
                  </a:lnTo>
                  <a:lnTo>
                    <a:pt x="0" y="203"/>
                  </a:lnTo>
                  <a:lnTo>
                    <a:pt x="0" y="220"/>
                  </a:lnTo>
                  <a:lnTo>
                    <a:pt x="0" y="229"/>
                  </a:lnTo>
                  <a:lnTo>
                    <a:pt x="0" y="243"/>
                  </a:lnTo>
                  <a:lnTo>
                    <a:pt x="0" y="260"/>
                  </a:lnTo>
                  <a:lnTo>
                    <a:pt x="0" y="278"/>
                  </a:lnTo>
                  <a:lnTo>
                    <a:pt x="0" y="291"/>
                  </a:lnTo>
                  <a:lnTo>
                    <a:pt x="0" y="300"/>
                  </a:lnTo>
                  <a:lnTo>
                    <a:pt x="0" y="304"/>
                  </a:lnTo>
                  <a:lnTo>
                    <a:pt x="0" y="309"/>
                  </a:lnTo>
                  <a:lnTo>
                    <a:pt x="0" y="313"/>
                  </a:lnTo>
                  <a:lnTo>
                    <a:pt x="0" y="313"/>
                  </a:lnTo>
                  <a:lnTo>
                    <a:pt x="0" y="313"/>
                  </a:lnTo>
                  <a:lnTo>
                    <a:pt x="0" y="313"/>
                  </a:lnTo>
                  <a:lnTo>
                    <a:pt x="0" y="335"/>
                  </a:lnTo>
                  <a:lnTo>
                    <a:pt x="4" y="357"/>
                  </a:lnTo>
                  <a:lnTo>
                    <a:pt x="9" y="375"/>
                  </a:lnTo>
                  <a:lnTo>
                    <a:pt x="18" y="392"/>
                  </a:lnTo>
                  <a:lnTo>
                    <a:pt x="27" y="410"/>
                  </a:lnTo>
                  <a:lnTo>
                    <a:pt x="36" y="423"/>
                  </a:lnTo>
                  <a:lnTo>
                    <a:pt x="49" y="437"/>
                  </a:lnTo>
                  <a:lnTo>
                    <a:pt x="58" y="450"/>
                  </a:lnTo>
                  <a:lnTo>
                    <a:pt x="75" y="463"/>
                  </a:lnTo>
                  <a:lnTo>
                    <a:pt x="93" y="476"/>
                  </a:lnTo>
                  <a:lnTo>
                    <a:pt x="111" y="485"/>
                  </a:lnTo>
                  <a:lnTo>
                    <a:pt x="129" y="498"/>
                  </a:lnTo>
                  <a:lnTo>
                    <a:pt x="164" y="516"/>
                  </a:lnTo>
                  <a:lnTo>
                    <a:pt x="204" y="529"/>
                  </a:lnTo>
                  <a:lnTo>
                    <a:pt x="249" y="538"/>
                  </a:lnTo>
                  <a:lnTo>
                    <a:pt x="288" y="542"/>
                  </a:lnTo>
                  <a:lnTo>
                    <a:pt x="333" y="547"/>
                  </a:lnTo>
                  <a:lnTo>
                    <a:pt x="377" y="547"/>
                  </a:lnTo>
                  <a:lnTo>
                    <a:pt x="377" y="547"/>
                  </a:lnTo>
                  <a:lnTo>
                    <a:pt x="386" y="547"/>
                  </a:lnTo>
                  <a:lnTo>
                    <a:pt x="391" y="542"/>
                  </a:lnTo>
                  <a:lnTo>
                    <a:pt x="395" y="538"/>
                  </a:lnTo>
                  <a:lnTo>
                    <a:pt x="399" y="529"/>
                  </a:lnTo>
                  <a:lnTo>
                    <a:pt x="395" y="525"/>
                  </a:lnTo>
                  <a:lnTo>
                    <a:pt x="391" y="516"/>
                  </a:lnTo>
                  <a:lnTo>
                    <a:pt x="386" y="511"/>
                  </a:lnTo>
                  <a:lnTo>
                    <a:pt x="382" y="5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6" name="Freeform 13"/>
            <p:cNvSpPr>
              <a:spLocks/>
            </p:cNvSpPr>
            <p:nvPr/>
          </p:nvSpPr>
          <p:spPr bwMode="auto">
            <a:xfrm>
              <a:off x="8683626" y="4989513"/>
              <a:ext cx="571500" cy="188913"/>
            </a:xfrm>
            <a:custGeom>
              <a:avLst/>
              <a:gdLst>
                <a:gd name="T0" fmla="*/ 360 w 360"/>
                <a:gd name="T1" fmla="*/ 75 h 119"/>
                <a:gd name="T2" fmla="*/ 333 w 360"/>
                <a:gd name="T3" fmla="*/ 79 h 119"/>
                <a:gd name="T4" fmla="*/ 306 w 360"/>
                <a:gd name="T5" fmla="*/ 83 h 119"/>
                <a:gd name="T6" fmla="*/ 275 w 360"/>
                <a:gd name="T7" fmla="*/ 83 h 119"/>
                <a:gd name="T8" fmla="*/ 244 w 360"/>
                <a:gd name="T9" fmla="*/ 83 h 119"/>
                <a:gd name="T10" fmla="*/ 195 w 360"/>
                <a:gd name="T11" fmla="*/ 83 h 119"/>
                <a:gd name="T12" fmla="*/ 151 w 360"/>
                <a:gd name="T13" fmla="*/ 79 h 119"/>
                <a:gd name="T14" fmla="*/ 129 w 360"/>
                <a:gd name="T15" fmla="*/ 75 h 119"/>
                <a:gd name="T16" fmla="*/ 107 w 360"/>
                <a:gd name="T17" fmla="*/ 70 h 119"/>
                <a:gd name="T18" fmla="*/ 89 w 360"/>
                <a:gd name="T19" fmla="*/ 66 h 119"/>
                <a:gd name="T20" fmla="*/ 71 w 360"/>
                <a:gd name="T21" fmla="*/ 61 h 119"/>
                <a:gd name="T22" fmla="*/ 58 w 360"/>
                <a:gd name="T23" fmla="*/ 53 h 119"/>
                <a:gd name="T24" fmla="*/ 40 w 360"/>
                <a:gd name="T25" fmla="*/ 48 h 119"/>
                <a:gd name="T26" fmla="*/ 31 w 360"/>
                <a:gd name="T27" fmla="*/ 39 h 119"/>
                <a:gd name="T28" fmla="*/ 18 w 360"/>
                <a:gd name="T29" fmla="*/ 35 h 119"/>
                <a:gd name="T30" fmla="*/ 13 w 360"/>
                <a:gd name="T31" fmla="*/ 26 h 119"/>
                <a:gd name="T32" fmla="*/ 5 w 360"/>
                <a:gd name="T33" fmla="*/ 17 h 119"/>
                <a:gd name="T34" fmla="*/ 0 w 360"/>
                <a:gd name="T35" fmla="*/ 8 h 119"/>
                <a:gd name="T36" fmla="*/ 0 w 360"/>
                <a:gd name="T37" fmla="*/ 0 h 119"/>
                <a:gd name="T38" fmla="*/ 0 w 360"/>
                <a:gd name="T39" fmla="*/ 13 h 119"/>
                <a:gd name="T40" fmla="*/ 0 w 360"/>
                <a:gd name="T41" fmla="*/ 22 h 119"/>
                <a:gd name="T42" fmla="*/ 0 w 360"/>
                <a:gd name="T43" fmla="*/ 26 h 119"/>
                <a:gd name="T44" fmla="*/ 0 w 360"/>
                <a:gd name="T45" fmla="*/ 35 h 119"/>
                <a:gd name="T46" fmla="*/ 0 w 360"/>
                <a:gd name="T47" fmla="*/ 44 h 119"/>
                <a:gd name="T48" fmla="*/ 0 w 360"/>
                <a:gd name="T49" fmla="*/ 53 h 119"/>
                <a:gd name="T50" fmla="*/ 0 w 360"/>
                <a:gd name="T51" fmla="*/ 57 h 119"/>
                <a:gd name="T52" fmla="*/ 0 w 360"/>
                <a:gd name="T53" fmla="*/ 57 h 119"/>
                <a:gd name="T54" fmla="*/ 0 w 360"/>
                <a:gd name="T55" fmla="*/ 57 h 119"/>
                <a:gd name="T56" fmla="*/ 0 w 360"/>
                <a:gd name="T57" fmla="*/ 57 h 119"/>
                <a:gd name="T58" fmla="*/ 9 w 360"/>
                <a:gd name="T59" fmla="*/ 66 h 119"/>
                <a:gd name="T60" fmla="*/ 22 w 360"/>
                <a:gd name="T61" fmla="*/ 75 h 119"/>
                <a:gd name="T62" fmla="*/ 45 w 360"/>
                <a:gd name="T63" fmla="*/ 83 h 119"/>
                <a:gd name="T64" fmla="*/ 67 w 360"/>
                <a:gd name="T65" fmla="*/ 92 h 119"/>
                <a:gd name="T66" fmla="*/ 89 w 360"/>
                <a:gd name="T67" fmla="*/ 101 h 119"/>
                <a:gd name="T68" fmla="*/ 120 w 360"/>
                <a:gd name="T69" fmla="*/ 105 h 119"/>
                <a:gd name="T70" fmla="*/ 147 w 360"/>
                <a:gd name="T71" fmla="*/ 110 h 119"/>
                <a:gd name="T72" fmla="*/ 178 w 360"/>
                <a:gd name="T73" fmla="*/ 114 h 119"/>
                <a:gd name="T74" fmla="*/ 213 w 360"/>
                <a:gd name="T75" fmla="*/ 114 h 119"/>
                <a:gd name="T76" fmla="*/ 244 w 360"/>
                <a:gd name="T77" fmla="*/ 119 h 119"/>
                <a:gd name="T78" fmla="*/ 293 w 360"/>
                <a:gd name="T79" fmla="*/ 114 h 119"/>
                <a:gd name="T80" fmla="*/ 342 w 360"/>
                <a:gd name="T81" fmla="*/ 110 h 119"/>
                <a:gd name="T82" fmla="*/ 351 w 360"/>
                <a:gd name="T83" fmla="*/ 92 h 119"/>
                <a:gd name="T84" fmla="*/ 360 w 360"/>
                <a:gd name="T85" fmla="*/ 7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0" h="119">
                  <a:moveTo>
                    <a:pt x="360" y="75"/>
                  </a:moveTo>
                  <a:lnTo>
                    <a:pt x="333" y="79"/>
                  </a:lnTo>
                  <a:lnTo>
                    <a:pt x="306" y="83"/>
                  </a:lnTo>
                  <a:lnTo>
                    <a:pt x="275" y="83"/>
                  </a:lnTo>
                  <a:lnTo>
                    <a:pt x="244" y="83"/>
                  </a:lnTo>
                  <a:lnTo>
                    <a:pt x="195" y="83"/>
                  </a:lnTo>
                  <a:lnTo>
                    <a:pt x="151" y="79"/>
                  </a:lnTo>
                  <a:lnTo>
                    <a:pt x="129" y="75"/>
                  </a:lnTo>
                  <a:lnTo>
                    <a:pt x="107" y="70"/>
                  </a:lnTo>
                  <a:lnTo>
                    <a:pt x="89" y="66"/>
                  </a:lnTo>
                  <a:lnTo>
                    <a:pt x="71" y="61"/>
                  </a:lnTo>
                  <a:lnTo>
                    <a:pt x="58" y="53"/>
                  </a:lnTo>
                  <a:lnTo>
                    <a:pt x="40" y="48"/>
                  </a:lnTo>
                  <a:lnTo>
                    <a:pt x="31" y="39"/>
                  </a:lnTo>
                  <a:lnTo>
                    <a:pt x="18" y="35"/>
                  </a:lnTo>
                  <a:lnTo>
                    <a:pt x="13" y="26"/>
                  </a:lnTo>
                  <a:lnTo>
                    <a:pt x="5" y="17"/>
                  </a:lnTo>
                  <a:lnTo>
                    <a:pt x="0" y="8"/>
                  </a:lnTo>
                  <a:lnTo>
                    <a:pt x="0" y="0"/>
                  </a:lnTo>
                  <a:lnTo>
                    <a:pt x="0" y="13"/>
                  </a:lnTo>
                  <a:lnTo>
                    <a:pt x="0" y="22"/>
                  </a:lnTo>
                  <a:lnTo>
                    <a:pt x="0" y="26"/>
                  </a:lnTo>
                  <a:lnTo>
                    <a:pt x="0" y="35"/>
                  </a:lnTo>
                  <a:lnTo>
                    <a:pt x="0" y="44"/>
                  </a:lnTo>
                  <a:lnTo>
                    <a:pt x="0" y="53"/>
                  </a:lnTo>
                  <a:lnTo>
                    <a:pt x="0" y="57"/>
                  </a:lnTo>
                  <a:lnTo>
                    <a:pt x="0" y="57"/>
                  </a:lnTo>
                  <a:lnTo>
                    <a:pt x="0" y="57"/>
                  </a:lnTo>
                  <a:lnTo>
                    <a:pt x="0" y="57"/>
                  </a:lnTo>
                  <a:lnTo>
                    <a:pt x="9" y="66"/>
                  </a:lnTo>
                  <a:lnTo>
                    <a:pt x="22" y="75"/>
                  </a:lnTo>
                  <a:lnTo>
                    <a:pt x="45" y="83"/>
                  </a:lnTo>
                  <a:lnTo>
                    <a:pt x="67" y="92"/>
                  </a:lnTo>
                  <a:lnTo>
                    <a:pt x="89" y="101"/>
                  </a:lnTo>
                  <a:lnTo>
                    <a:pt x="120" y="105"/>
                  </a:lnTo>
                  <a:lnTo>
                    <a:pt x="147" y="110"/>
                  </a:lnTo>
                  <a:lnTo>
                    <a:pt x="178" y="114"/>
                  </a:lnTo>
                  <a:lnTo>
                    <a:pt x="213" y="114"/>
                  </a:lnTo>
                  <a:lnTo>
                    <a:pt x="244" y="119"/>
                  </a:lnTo>
                  <a:lnTo>
                    <a:pt x="293" y="114"/>
                  </a:lnTo>
                  <a:lnTo>
                    <a:pt x="342" y="110"/>
                  </a:lnTo>
                  <a:lnTo>
                    <a:pt x="351" y="92"/>
                  </a:lnTo>
                  <a:lnTo>
                    <a:pt x="360"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7" name="Freeform 14"/>
            <p:cNvSpPr>
              <a:spLocks/>
            </p:cNvSpPr>
            <p:nvPr/>
          </p:nvSpPr>
          <p:spPr bwMode="auto">
            <a:xfrm>
              <a:off x="8683626" y="5149851"/>
              <a:ext cx="522288" cy="188913"/>
            </a:xfrm>
            <a:custGeom>
              <a:avLst/>
              <a:gdLst>
                <a:gd name="T0" fmla="*/ 329 w 329"/>
                <a:gd name="T1" fmla="*/ 79 h 119"/>
                <a:gd name="T2" fmla="*/ 289 w 329"/>
                <a:gd name="T3" fmla="*/ 84 h 119"/>
                <a:gd name="T4" fmla="*/ 244 w 329"/>
                <a:gd name="T5" fmla="*/ 84 h 119"/>
                <a:gd name="T6" fmla="*/ 195 w 329"/>
                <a:gd name="T7" fmla="*/ 84 h 119"/>
                <a:gd name="T8" fmla="*/ 151 w 329"/>
                <a:gd name="T9" fmla="*/ 79 h 119"/>
                <a:gd name="T10" fmla="*/ 129 w 329"/>
                <a:gd name="T11" fmla="*/ 75 h 119"/>
                <a:gd name="T12" fmla="*/ 107 w 329"/>
                <a:gd name="T13" fmla="*/ 71 h 119"/>
                <a:gd name="T14" fmla="*/ 89 w 329"/>
                <a:gd name="T15" fmla="*/ 66 h 119"/>
                <a:gd name="T16" fmla="*/ 71 w 329"/>
                <a:gd name="T17" fmla="*/ 62 h 119"/>
                <a:gd name="T18" fmla="*/ 53 w 329"/>
                <a:gd name="T19" fmla="*/ 57 h 119"/>
                <a:gd name="T20" fmla="*/ 40 w 329"/>
                <a:gd name="T21" fmla="*/ 49 h 119"/>
                <a:gd name="T22" fmla="*/ 27 w 329"/>
                <a:gd name="T23" fmla="*/ 40 h 119"/>
                <a:gd name="T24" fmla="*/ 18 w 329"/>
                <a:gd name="T25" fmla="*/ 35 h 119"/>
                <a:gd name="T26" fmla="*/ 9 w 329"/>
                <a:gd name="T27" fmla="*/ 27 h 119"/>
                <a:gd name="T28" fmla="*/ 5 w 329"/>
                <a:gd name="T29" fmla="*/ 18 h 119"/>
                <a:gd name="T30" fmla="*/ 0 w 329"/>
                <a:gd name="T31" fmla="*/ 9 h 119"/>
                <a:gd name="T32" fmla="*/ 0 w 329"/>
                <a:gd name="T33" fmla="*/ 0 h 119"/>
                <a:gd name="T34" fmla="*/ 0 w 329"/>
                <a:gd name="T35" fmla="*/ 13 h 119"/>
                <a:gd name="T36" fmla="*/ 0 w 329"/>
                <a:gd name="T37" fmla="*/ 22 h 119"/>
                <a:gd name="T38" fmla="*/ 0 w 329"/>
                <a:gd name="T39" fmla="*/ 31 h 119"/>
                <a:gd name="T40" fmla="*/ 0 w 329"/>
                <a:gd name="T41" fmla="*/ 35 h 119"/>
                <a:gd name="T42" fmla="*/ 0 w 329"/>
                <a:gd name="T43" fmla="*/ 44 h 119"/>
                <a:gd name="T44" fmla="*/ 0 w 329"/>
                <a:gd name="T45" fmla="*/ 53 h 119"/>
                <a:gd name="T46" fmla="*/ 0 w 329"/>
                <a:gd name="T47" fmla="*/ 57 h 119"/>
                <a:gd name="T48" fmla="*/ 0 w 329"/>
                <a:gd name="T49" fmla="*/ 57 h 119"/>
                <a:gd name="T50" fmla="*/ 0 w 329"/>
                <a:gd name="T51" fmla="*/ 57 h 119"/>
                <a:gd name="T52" fmla="*/ 0 w 329"/>
                <a:gd name="T53" fmla="*/ 62 h 119"/>
                <a:gd name="T54" fmla="*/ 9 w 329"/>
                <a:gd name="T55" fmla="*/ 66 h 119"/>
                <a:gd name="T56" fmla="*/ 22 w 329"/>
                <a:gd name="T57" fmla="*/ 75 h 119"/>
                <a:gd name="T58" fmla="*/ 40 w 329"/>
                <a:gd name="T59" fmla="*/ 84 h 119"/>
                <a:gd name="T60" fmla="*/ 62 w 329"/>
                <a:gd name="T61" fmla="*/ 93 h 119"/>
                <a:gd name="T62" fmla="*/ 89 w 329"/>
                <a:gd name="T63" fmla="*/ 101 h 119"/>
                <a:gd name="T64" fmla="*/ 116 w 329"/>
                <a:gd name="T65" fmla="*/ 106 h 119"/>
                <a:gd name="T66" fmla="*/ 147 w 329"/>
                <a:gd name="T67" fmla="*/ 110 h 119"/>
                <a:gd name="T68" fmla="*/ 178 w 329"/>
                <a:gd name="T69" fmla="*/ 115 h 119"/>
                <a:gd name="T70" fmla="*/ 209 w 329"/>
                <a:gd name="T71" fmla="*/ 119 h 119"/>
                <a:gd name="T72" fmla="*/ 244 w 329"/>
                <a:gd name="T73" fmla="*/ 119 h 119"/>
                <a:gd name="T74" fmla="*/ 289 w 329"/>
                <a:gd name="T75" fmla="*/ 115 h 119"/>
                <a:gd name="T76" fmla="*/ 329 w 329"/>
                <a:gd name="T77" fmla="*/ 115 h 119"/>
                <a:gd name="T78" fmla="*/ 329 w 329"/>
                <a:gd name="T79" fmla="*/ 79 h 119"/>
                <a:gd name="T80" fmla="*/ 329 w 329"/>
                <a:gd name="T81" fmla="*/ 7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9" h="119">
                  <a:moveTo>
                    <a:pt x="329" y="79"/>
                  </a:moveTo>
                  <a:lnTo>
                    <a:pt x="289" y="84"/>
                  </a:lnTo>
                  <a:lnTo>
                    <a:pt x="244" y="84"/>
                  </a:lnTo>
                  <a:lnTo>
                    <a:pt x="195" y="84"/>
                  </a:lnTo>
                  <a:lnTo>
                    <a:pt x="151" y="79"/>
                  </a:lnTo>
                  <a:lnTo>
                    <a:pt x="129" y="75"/>
                  </a:lnTo>
                  <a:lnTo>
                    <a:pt x="107" y="71"/>
                  </a:lnTo>
                  <a:lnTo>
                    <a:pt x="89" y="66"/>
                  </a:lnTo>
                  <a:lnTo>
                    <a:pt x="71" y="62"/>
                  </a:lnTo>
                  <a:lnTo>
                    <a:pt x="53" y="57"/>
                  </a:lnTo>
                  <a:lnTo>
                    <a:pt x="40" y="49"/>
                  </a:lnTo>
                  <a:lnTo>
                    <a:pt x="27" y="40"/>
                  </a:lnTo>
                  <a:lnTo>
                    <a:pt x="18" y="35"/>
                  </a:lnTo>
                  <a:lnTo>
                    <a:pt x="9" y="27"/>
                  </a:lnTo>
                  <a:lnTo>
                    <a:pt x="5" y="18"/>
                  </a:lnTo>
                  <a:lnTo>
                    <a:pt x="0" y="9"/>
                  </a:lnTo>
                  <a:lnTo>
                    <a:pt x="0" y="0"/>
                  </a:lnTo>
                  <a:lnTo>
                    <a:pt x="0" y="13"/>
                  </a:lnTo>
                  <a:lnTo>
                    <a:pt x="0" y="22"/>
                  </a:lnTo>
                  <a:lnTo>
                    <a:pt x="0" y="31"/>
                  </a:lnTo>
                  <a:lnTo>
                    <a:pt x="0" y="35"/>
                  </a:lnTo>
                  <a:lnTo>
                    <a:pt x="0" y="44"/>
                  </a:lnTo>
                  <a:lnTo>
                    <a:pt x="0" y="53"/>
                  </a:lnTo>
                  <a:lnTo>
                    <a:pt x="0" y="57"/>
                  </a:lnTo>
                  <a:lnTo>
                    <a:pt x="0" y="57"/>
                  </a:lnTo>
                  <a:lnTo>
                    <a:pt x="0" y="57"/>
                  </a:lnTo>
                  <a:lnTo>
                    <a:pt x="0" y="62"/>
                  </a:lnTo>
                  <a:lnTo>
                    <a:pt x="9" y="66"/>
                  </a:lnTo>
                  <a:lnTo>
                    <a:pt x="22" y="75"/>
                  </a:lnTo>
                  <a:lnTo>
                    <a:pt x="40" y="84"/>
                  </a:lnTo>
                  <a:lnTo>
                    <a:pt x="62" y="93"/>
                  </a:lnTo>
                  <a:lnTo>
                    <a:pt x="89" y="101"/>
                  </a:lnTo>
                  <a:lnTo>
                    <a:pt x="116" y="106"/>
                  </a:lnTo>
                  <a:lnTo>
                    <a:pt x="147" y="110"/>
                  </a:lnTo>
                  <a:lnTo>
                    <a:pt x="178" y="115"/>
                  </a:lnTo>
                  <a:lnTo>
                    <a:pt x="209" y="119"/>
                  </a:lnTo>
                  <a:lnTo>
                    <a:pt x="244" y="119"/>
                  </a:lnTo>
                  <a:lnTo>
                    <a:pt x="289" y="115"/>
                  </a:lnTo>
                  <a:lnTo>
                    <a:pt x="329" y="115"/>
                  </a:lnTo>
                  <a:lnTo>
                    <a:pt x="329" y="79"/>
                  </a:lnTo>
                  <a:lnTo>
                    <a:pt x="329"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8" name="Freeform 15"/>
            <p:cNvSpPr>
              <a:spLocks noEditPoints="1"/>
            </p:cNvSpPr>
            <p:nvPr/>
          </p:nvSpPr>
          <p:spPr bwMode="auto">
            <a:xfrm>
              <a:off x="8599488" y="4618038"/>
              <a:ext cx="950913" cy="938213"/>
            </a:xfrm>
            <a:custGeom>
              <a:avLst/>
              <a:gdLst>
                <a:gd name="T0" fmla="*/ 364 w 599"/>
                <a:gd name="T1" fmla="*/ 533 h 591"/>
                <a:gd name="T2" fmla="*/ 204 w 599"/>
                <a:gd name="T3" fmla="*/ 525 h 591"/>
                <a:gd name="T4" fmla="*/ 124 w 599"/>
                <a:gd name="T5" fmla="*/ 507 h 591"/>
                <a:gd name="T6" fmla="*/ 75 w 599"/>
                <a:gd name="T7" fmla="*/ 472 h 591"/>
                <a:gd name="T8" fmla="*/ 53 w 599"/>
                <a:gd name="T9" fmla="*/ 432 h 591"/>
                <a:gd name="T10" fmla="*/ 53 w 599"/>
                <a:gd name="T11" fmla="*/ 384 h 591"/>
                <a:gd name="T12" fmla="*/ 53 w 599"/>
                <a:gd name="T13" fmla="*/ 357 h 591"/>
                <a:gd name="T14" fmla="*/ 53 w 599"/>
                <a:gd name="T15" fmla="*/ 348 h 591"/>
                <a:gd name="T16" fmla="*/ 53 w 599"/>
                <a:gd name="T17" fmla="*/ 313 h 591"/>
                <a:gd name="T18" fmla="*/ 53 w 599"/>
                <a:gd name="T19" fmla="*/ 291 h 591"/>
                <a:gd name="T20" fmla="*/ 53 w 599"/>
                <a:gd name="T21" fmla="*/ 260 h 591"/>
                <a:gd name="T22" fmla="*/ 53 w 599"/>
                <a:gd name="T23" fmla="*/ 220 h 591"/>
                <a:gd name="T24" fmla="*/ 53 w 599"/>
                <a:gd name="T25" fmla="*/ 198 h 591"/>
                <a:gd name="T26" fmla="*/ 75 w 599"/>
                <a:gd name="T27" fmla="*/ 212 h 591"/>
                <a:gd name="T28" fmla="*/ 173 w 599"/>
                <a:gd name="T29" fmla="*/ 242 h 591"/>
                <a:gd name="T30" fmla="*/ 302 w 599"/>
                <a:gd name="T31" fmla="*/ 256 h 591"/>
                <a:gd name="T32" fmla="*/ 444 w 599"/>
                <a:gd name="T33" fmla="*/ 242 h 591"/>
                <a:gd name="T34" fmla="*/ 515 w 599"/>
                <a:gd name="T35" fmla="*/ 216 h 591"/>
                <a:gd name="T36" fmla="*/ 546 w 599"/>
                <a:gd name="T37" fmla="*/ 207 h 591"/>
                <a:gd name="T38" fmla="*/ 546 w 599"/>
                <a:gd name="T39" fmla="*/ 242 h 591"/>
                <a:gd name="T40" fmla="*/ 546 w 599"/>
                <a:gd name="T41" fmla="*/ 256 h 591"/>
                <a:gd name="T42" fmla="*/ 586 w 599"/>
                <a:gd name="T43" fmla="*/ 269 h 591"/>
                <a:gd name="T44" fmla="*/ 599 w 599"/>
                <a:gd name="T45" fmla="*/ 234 h 591"/>
                <a:gd name="T46" fmla="*/ 599 w 599"/>
                <a:gd name="T47" fmla="*/ 172 h 591"/>
                <a:gd name="T48" fmla="*/ 599 w 599"/>
                <a:gd name="T49" fmla="*/ 145 h 591"/>
                <a:gd name="T50" fmla="*/ 599 w 599"/>
                <a:gd name="T51" fmla="*/ 141 h 591"/>
                <a:gd name="T52" fmla="*/ 590 w 599"/>
                <a:gd name="T53" fmla="*/ 97 h 591"/>
                <a:gd name="T54" fmla="*/ 510 w 599"/>
                <a:gd name="T55" fmla="*/ 35 h 591"/>
                <a:gd name="T56" fmla="*/ 377 w 599"/>
                <a:gd name="T57" fmla="*/ 4 h 591"/>
                <a:gd name="T58" fmla="*/ 195 w 599"/>
                <a:gd name="T59" fmla="*/ 9 h 591"/>
                <a:gd name="T60" fmla="*/ 106 w 599"/>
                <a:gd name="T61" fmla="*/ 26 h 591"/>
                <a:gd name="T62" fmla="*/ 40 w 599"/>
                <a:gd name="T63" fmla="*/ 66 h 591"/>
                <a:gd name="T64" fmla="*/ 4 w 599"/>
                <a:gd name="T65" fmla="*/ 115 h 591"/>
                <a:gd name="T66" fmla="*/ 0 w 599"/>
                <a:gd name="T67" fmla="*/ 190 h 591"/>
                <a:gd name="T68" fmla="*/ 0 w 599"/>
                <a:gd name="T69" fmla="*/ 278 h 591"/>
                <a:gd name="T70" fmla="*/ 0 w 599"/>
                <a:gd name="T71" fmla="*/ 339 h 591"/>
                <a:gd name="T72" fmla="*/ 0 w 599"/>
                <a:gd name="T73" fmla="*/ 397 h 591"/>
                <a:gd name="T74" fmla="*/ 0 w 599"/>
                <a:gd name="T75" fmla="*/ 428 h 591"/>
                <a:gd name="T76" fmla="*/ 0 w 599"/>
                <a:gd name="T77" fmla="*/ 445 h 591"/>
                <a:gd name="T78" fmla="*/ 22 w 599"/>
                <a:gd name="T79" fmla="*/ 498 h 591"/>
                <a:gd name="T80" fmla="*/ 115 w 599"/>
                <a:gd name="T81" fmla="*/ 560 h 591"/>
                <a:gd name="T82" fmla="*/ 257 w 599"/>
                <a:gd name="T83" fmla="*/ 586 h 591"/>
                <a:gd name="T84" fmla="*/ 382 w 599"/>
                <a:gd name="T85" fmla="*/ 529 h 591"/>
                <a:gd name="T86" fmla="*/ 395 w 599"/>
                <a:gd name="T87" fmla="*/ 62 h 591"/>
                <a:gd name="T88" fmla="*/ 475 w 599"/>
                <a:gd name="T89" fmla="*/ 79 h 591"/>
                <a:gd name="T90" fmla="*/ 528 w 599"/>
                <a:gd name="T91" fmla="*/ 106 h 591"/>
                <a:gd name="T92" fmla="*/ 546 w 599"/>
                <a:gd name="T93" fmla="*/ 141 h 591"/>
                <a:gd name="T94" fmla="*/ 528 w 599"/>
                <a:gd name="T95" fmla="*/ 172 h 591"/>
                <a:gd name="T96" fmla="*/ 475 w 599"/>
                <a:gd name="T97" fmla="*/ 198 h 591"/>
                <a:gd name="T98" fmla="*/ 395 w 599"/>
                <a:gd name="T99" fmla="*/ 216 h 591"/>
                <a:gd name="T100" fmla="*/ 204 w 599"/>
                <a:gd name="T101" fmla="*/ 216 h 591"/>
                <a:gd name="T102" fmla="*/ 124 w 599"/>
                <a:gd name="T103" fmla="*/ 198 h 591"/>
                <a:gd name="T104" fmla="*/ 75 w 599"/>
                <a:gd name="T105" fmla="*/ 172 h 591"/>
                <a:gd name="T106" fmla="*/ 53 w 599"/>
                <a:gd name="T107" fmla="*/ 141 h 591"/>
                <a:gd name="T108" fmla="*/ 75 w 599"/>
                <a:gd name="T109" fmla="*/ 106 h 591"/>
                <a:gd name="T110" fmla="*/ 124 w 599"/>
                <a:gd name="T111" fmla="*/ 79 h 591"/>
                <a:gd name="T112" fmla="*/ 204 w 599"/>
                <a:gd name="T113" fmla="*/ 6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9" h="591">
                  <a:moveTo>
                    <a:pt x="382" y="529"/>
                  </a:moveTo>
                  <a:lnTo>
                    <a:pt x="382" y="529"/>
                  </a:lnTo>
                  <a:lnTo>
                    <a:pt x="382" y="529"/>
                  </a:lnTo>
                  <a:lnTo>
                    <a:pt x="364" y="533"/>
                  </a:lnTo>
                  <a:lnTo>
                    <a:pt x="342" y="533"/>
                  </a:lnTo>
                  <a:lnTo>
                    <a:pt x="302" y="533"/>
                  </a:lnTo>
                  <a:lnTo>
                    <a:pt x="248" y="533"/>
                  </a:lnTo>
                  <a:lnTo>
                    <a:pt x="204" y="525"/>
                  </a:lnTo>
                  <a:lnTo>
                    <a:pt x="182" y="520"/>
                  </a:lnTo>
                  <a:lnTo>
                    <a:pt x="164" y="516"/>
                  </a:lnTo>
                  <a:lnTo>
                    <a:pt x="142" y="511"/>
                  </a:lnTo>
                  <a:lnTo>
                    <a:pt x="124" y="507"/>
                  </a:lnTo>
                  <a:lnTo>
                    <a:pt x="111" y="498"/>
                  </a:lnTo>
                  <a:lnTo>
                    <a:pt x="98" y="489"/>
                  </a:lnTo>
                  <a:lnTo>
                    <a:pt x="84" y="481"/>
                  </a:lnTo>
                  <a:lnTo>
                    <a:pt x="75" y="472"/>
                  </a:lnTo>
                  <a:lnTo>
                    <a:pt x="66" y="463"/>
                  </a:lnTo>
                  <a:lnTo>
                    <a:pt x="58" y="454"/>
                  </a:lnTo>
                  <a:lnTo>
                    <a:pt x="58" y="445"/>
                  </a:lnTo>
                  <a:lnTo>
                    <a:pt x="53" y="432"/>
                  </a:lnTo>
                  <a:lnTo>
                    <a:pt x="53" y="419"/>
                  </a:lnTo>
                  <a:lnTo>
                    <a:pt x="53" y="406"/>
                  </a:lnTo>
                  <a:lnTo>
                    <a:pt x="53" y="392"/>
                  </a:lnTo>
                  <a:lnTo>
                    <a:pt x="53" y="384"/>
                  </a:lnTo>
                  <a:lnTo>
                    <a:pt x="53" y="375"/>
                  </a:lnTo>
                  <a:lnTo>
                    <a:pt x="53" y="370"/>
                  </a:lnTo>
                  <a:lnTo>
                    <a:pt x="53" y="362"/>
                  </a:lnTo>
                  <a:lnTo>
                    <a:pt x="53" y="357"/>
                  </a:lnTo>
                  <a:lnTo>
                    <a:pt x="53" y="353"/>
                  </a:lnTo>
                  <a:lnTo>
                    <a:pt x="53" y="348"/>
                  </a:lnTo>
                  <a:lnTo>
                    <a:pt x="53" y="348"/>
                  </a:lnTo>
                  <a:lnTo>
                    <a:pt x="53" y="348"/>
                  </a:lnTo>
                  <a:lnTo>
                    <a:pt x="53" y="339"/>
                  </a:lnTo>
                  <a:lnTo>
                    <a:pt x="53" y="331"/>
                  </a:lnTo>
                  <a:lnTo>
                    <a:pt x="53" y="322"/>
                  </a:lnTo>
                  <a:lnTo>
                    <a:pt x="53" y="313"/>
                  </a:lnTo>
                  <a:lnTo>
                    <a:pt x="53" y="304"/>
                  </a:lnTo>
                  <a:lnTo>
                    <a:pt x="53" y="300"/>
                  </a:lnTo>
                  <a:lnTo>
                    <a:pt x="53" y="295"/>
                  </a:lnTo>
                  <a:lnTo>
                    <a:pt x="53" y="291"/>
                  </a:lnTo>
                  <a:lnTo>
                    <a:pt x="53" y="291"/>
                  </a:lnTo>
                  <a:lnTo>
                    <a:pt x="53" y="291"/>
                  </a:lnTo>
                  <a:lnTo>
                    <a:pt x="53" y="273"/>
                  </a:lnTo>
                  <a:lnTo>
                    <a:pt x="53" y="260"/>
                  </a:lnTo>
                  <a:lnTo>
                    <a:pt x="53" y="247"/>
                  </a:lnTo>
                  <a:lnTo>
                    <a:pt x="53" y="238"/>
                  </a:lnTo>
                  <a:lnTo>
                    <a:pt x="53" y="229"/>
                  </a:lnTo>
                  <a:lnTo>
                    <a:pt x="53" y="220"/>
                  </a:lnTo>
                  <a:lnTo>
                    <a:pt x="53" y="216"/>
                  </a:lnTo>
                  <a:lnTo>
                    <a:pt x="53" y="207"/>
                  </a:lnTo>
                  <a:lnTo>
                    <a:pt x="53" y="203"/>
                  </a:lnTo>
                  <a:lnTo>
                    <a:pt x="53" y="198"/>
                  </a:lnTo>
                  <a:lnTo>
                    <a:pt x="53" y="198"/>
                  </a:lnTo>
                  <a:lnTo>
                    <a:pt x="53" y="198"/>
                  </a:lnTo>
                  <a:lnTo>
                    <a:pt x="66" y="207"/>
                  </a:lnTo>
                  <a:lnTo>
                    <a:pt x="75" y="212"/>
                  </a:lnTo>
                  <a:lnTo>
                    <a:pt x="98" y="220"/>
                  </a:lnTo>
                  <a:lnTo>
                    <a:pt x="120" y="229"/>
                  </a:lnTo>
                  <a:lnTo>
                    <a:pt x="146" y="238"/>
                  </a:lnTo>
                  <a:lnTo>
                    <a:pt x="173" y="242"/>
                  </a:lnTo>
                  <a:lnTo>
                    <a:pt x="200" y="251"/>
                  </a:lnTo>
                  <a:lnTo>
                    <a:pt x="235" y="251"/>
                  </a:lnTo>
                  <a:lnTo>
                    <a:pt x="266" y="256"/>
                  </a:lnTo>
                  <a:lnTo>
                    <a:pt x="302" y="256"/>
                  </a:lnTo>
                  <a:lnTo>
                    <a:pt x="350" y="256"/>
                  </a:lnTo>
                  <a:lnTo>
                    <a:pt x="399" y="251"/>
                  </a:lnTo>
                  <a:lnTo>
                    <a:pt x="421" y="247"/>
                  </a:lnTo>
                  <a:lnTo>
                    <a:pt x="444" y="242"/>
                  </a:lnTo>
                  <a:lnTo>
                    <a:pt x="461" y="238"/>
                  </a:lnTo>
                  <a:lnTo>
                    <a:pt x="484" y="229"/>
                  </a:lnTo>
                  <a:lnTo>
                    <a:pt x="501" y="225"/>
                  </a:lnTo>
                  <a:lnTo>
                    <a:pt x="515" y="216"/>
                  </a:lnTo>
                  <a:lnTo>
                    <a:pt x="532" y="207"/>
                  </a:lnTo>
                  <a:lnTo>
                    <a:pt x="546" y="198"/>
                  </a:lnTo>
                  <a:lnTo>
                    <a:pt x="546" y="198"/>
                  </a:lnTo>
                  <a:lnTo>
                    <a:pt x="546" y="207"/>
                  </a:lnTo>
                  <a:lnTo>
                    <a:pt x="546" y="216"/>
                  </a:lnTo>
                  <a:lnTo>
                    <a:pt x="546" y="225"/>
                  </a:lnTo>
                  <a:lnTo>
                    <a:pt x="546" y="234"/>
                  </a:lnTo>
                  <a:lnTo>
                    <a:pt x="546" y="242"/>
                  </a:lnTo>
                  <a:lnTo>
                    <a:pt x="546" y="251"/>
                  </a:lnTo>
                  <a:lnTo>
                    <a:pt x="546" y="256"/>
                  </a:lnTo>
                  <a:lnTo>
                    <a:pt x="546" y="256"/>
                  </a:lnTo>
                  <a:lnTo>
                    <a:pt x="546" y="256"/>
                  </a:lnTo>
                  <a:lnTo>
                    <a:pt x="546" y="256"/>
                  </a:lnTo>
                  <a:lnTo>
                    <a:pt x="559" y="260"/>
                  </a:lnTo>
                  <a:lnTo>
                    <a:pt x="572" y="265"/>
                  </a:lnTo>
                  <a:lnTo>
                    <a:pt x="586" y="269"/>
                  </a:lnTo>
                  <a:lnTo>
                    <a:pt x="599" y="278"/>
                  </a:lnTo>
                  <a:lnTo>
                    <a:pt x="599" y="278"/>
                  </a:lnTo>
                  <a:lnTo>
                    <a:pt x="599" y="251"/>
                  </a:lnTo>
                  <a:lnTo>
                    <a:pt x="599" y="234"/>
                  </a:lnTo>
                  <a:lnTo>
                    <a:pt x="599" y="212"/>
                  </a:lnTo>
                  <a:lnTo>
                    <a:pt x="599" y="198"/>
                  </a:lnTo>
                  <a:lnTo>
                    <a:pt x="599" y="185"/>
                  </a:lnTo>
                  <a:lnTo>
                    <a:pt x="599" y="172"/>
                  </a:lnTo>
                  <a:lnTo>
                    <a:pt x="599" y="163"/>
                  </a:lnTo>
                  <a:lnTo>
                    <a:pt x="599" y="159"/>
                  </a:lnTo>
                  <a:lnTo>
                    <a:pt x="599" y="150"/>
                  </a:lnTo>
                  <a:lnTo>
                    <a:pt x="599" y="145"/>
                  </a:lnTo>
                  <a:lnTo>
                    <a:pt x="599" y="145"/>
                  </a:lnTo>
                  <a:lnTo>
                    <a:pt x="599" y="141"/>
                  </a:lnTo>
                  <a:lnTo>
                    <a:pt x="599" y="141"/>
                  </a:lnTo>
                  <a:lnTo>
                    <a:pt x="599" y="141"/>
                  </a:lnTo>
                  <a:lnTo>
                    <a:pt x="599" y="128"/>
                  </a:lnTo>
                  <a:lnTo>
                    <a:pt x="599" y="115"/>
                  </a:lnTo>
                  <a:lnTo>
                    <a:pt x="595" y="106"/>
                  </a:lnTo>
                  <a:lnTo>
                    <a:pt x="590" y="97"/>
                  </a:lnTo>
                  <a:lnTo>
                    <a:pt x="577" y="79"/>
                  </a:lnTo>
                  <a:lnTo>
                    <a:pt x="559" y="66"/>
                  </a:lnTo>
                  <a:lnTo>
                    <a:pt x="537" y="48"/>
                  </a:lnTo>
                  <a:lnTo>
                    <a:pt x="510" y="35"/>
                  </a:lnTo>
                  <a:lnTo>
                    <a:pt x="479" y="26"/>
                  </a:lnTo>
                  <a:lnTo>
                    <a:pt x="448" y="18"/>
                  </a:lnTo>
                  <a:lnTo>
                    <a:pt x="417" y="9"/>
                  </a:lnTo>
                  <a:lnTo>
                    <a:pt x="377" y="4"/>
                  </a:lnTo>
                  <a:lnTo>
                    <a:pt x="342" y="4"/>
                  </a:lnTo>
                  <a:lnTo>
                    <a:pt x="302" y="0"/>
                  </a:lnTo>
                  <a:lnTo>
                    <a:pt x="248" y="4"/>
                  </a:lnTo>
                  <a:lnTo>
                    <a:pt x="195" y="9"/>
                  </a:lnTo>
                  <a:lnTo>
                    <a:pt x="173" y="13"/>
                  </a:lnTo>
                  <a:lnTo>
                    <a:pt x="151" y="18"/>
                  </a:lnTo>
                  <a:lnTo>
                    <a:pt x="129" y="22"/>
                  </a:lnTo>
                  <a:lnTo>
                    <a:pt x="106" y="26"/>
                  </a:lnTo>
                  <a:lnTo>
                    <a:pt x="89" y="35"/>
                  </a:lnTo>
                  <a:lnTo>
                    <a:pt x="71" y="44"/>
                  </a:lnTo>
                  <a:lnTo>
                    <a:pt x="53" y="53"/>
                  </a:lnTo>
                  <a:lnTo>
                    <a:pt x="40" y="66"/>
                  </a:lnTo>
                  <a:lnTo>
                    <a:pt x="22" y="79"/>
                  </a:lnTo>
                  <a:lnTo>
                    <a:pt x="13" y="97"/>
                  </a:lnTo>
                  <a:lnTo>
                    <a:pt x="4" y="106"/>
                  </a:lnTo>
                  <a:lnTo>
                    <a:pt x="4" y="115"/>
                  </a:lnTo>
                  <a:lnTo>
                    <a:pt x="0" y="128"/>
                  </a:lnTo>
                  <a:lnTo>
                    <a:pt x="0" y="141"/>
                  </a:lnTo>
                  <a:lnTo>
                    <a:pt x="0" y="168"/>
                  </a:lnTo>
                  <a:lnTo>
                    <a:pt x="0" y="190"/>
                  </a:lnTo>
                  <a:lnTo>
                    <a:pt x="0" y="216"/>
                  </a:lnTo>
                  <a:lnTo>
                    <a:pt x="0" y="238"/>
                  </a:lnTo>
                  <a:lnTo>
                    <a:pt x="0" y="256"/>
                  </a:lnTo>
                  <a:lnTo>
                    <a:pt x="0" y="278"/>
                  </a:lnTo>
                  <a:lnTo>
                    <a:pt x="0" y="295"/>
                  </a:lnTo>
                  <a:lnTo>
                    <a:pt x="0" y="309"/>
                  </a:lnTo>
                  <a:lnTo>
                    <a:pt x="0" y="326"/>
                  </a:lnTo>
                  <a:lnTo>
                    <a:pt x="0" y="339"/>
                  </a:lnTo>
                  <a:lnTo>
                    <a:pt x="0" y="353"/>
                  </a:lnTo>
                  <a:lnTo>
                    <a:pt x="0" y="362"/>
                  </a:lnTo>
                  <a:lnTo>
                    <a:pt x="0" y="384"/>
                  </a:lnTo>
                  <a:lnTo>
                    <a:pt x="0" y="397"/>
                  </a:lnTo>
                  <a:lnTo>
                    <a:pt x="0" y="410"/>
                  </a:lnTo>
                  <a:lnTo>
                    <a:pt x="0" y="419"/>
                  </a:lnTo>
                  <a:lnTo>
                    <a:pt x="0" y="423"/>
                  </a:lnTo>
                  <a:lnTo>
                    <a:pt x="0" y="428"/>
                  </a:lnTo>
                  <a:lnTo>
                    <a:pt x="0" y="432"/>
                  </a:lnTo>
                  <a:lnTo>
                    <a:pt x="0" y="432"/>
                  </a:lnTo>
                  <a:lnTo>
                    <a:pt x="0" y="432"/>
                  </a:lnTo>
                  <a:lnTo>
                    <a:pt x="0" y="445"/>
                  </a:lnTo>
                  <a:lnTo>
                    <a:pt x="0" y="459"/>
                  </a:lnTo>
                  <a:lnTo>
                    <a:pt x="4" y="467"/>
                  </a:lnTo>
                  <a:lnTo>
                    <a:pt x="9" y="476"/>
                  </a:lnTo>
                  <a:lnTo>
                    <a:pt x="22" y="498"/>
                  </a:lnTo>
                  <a:lnTo>
                    <a:pt x="35" y="511"/>
                  </a:lnTo>
                  <a:lnTo>
                    <a:pt x="58" y="529"/>
                  </a:lnTo>
                  <a:lnTo>
                    <a:pt x="84" y="547"/>
                  </a:lnTo>
                  <a:lnTo>
                    <a:pt x="115" y="560"/>
                  </a:lnTo>
                  <a:lnTo>
                    <a:pt x="146" y="569"/>
                  </a:lnTo>
                  <a:lnTo>
                    <a:pt x="182" y="578"/>
                  </a:lnTo>
                  <a:lnTo>
                    <a:pt x="222" y="586"/>
                  </a:lnTo>
                  <a:lnTo>
                    <a:pt x="257" y="586"/>
                  </a:lnTo>
                  <a:lnTo>
                    <a:pt x="302" y="591"/>
                  </a:lnTo>
                  <a:lnTo>
                    <a:pt x="342" y="586"/>
                  </a:lnTo>
                  <a:lnTo>
                    <a:pt x="382" y="586"/>
                  </a:lnTo>
                  <a:lnTo>
                    <a:pt x="382" y="529"/>
                  </a:lnTo>
                  <a:lnTo>
                    <a:pt x="382" y="529"/>
                  </a:lnTo>
                  <a:close/>
                  <a:moveTo>
                    <a:pt x="302" y="57"/>
                  </a:moveTo>
                  <a:lnTo>
                    <a:pt x="350" y="57"/>
                  </a:lnTo>
                  <a:lnTo>
                    <a:pt x="395" y="62"/>
                  </a:lnTo>
                  <a:lnTo>
                    <a:pt x="417" y="66"/>
                  </a:lnTo>
                  <a:lnTo>
                    <a:pt x="439" y="71"/>
                  </a:lnTo>
                  <a:lnTo>
                    <a:pt x="457" y="75"/>
                  </a:lnTo>
                  <a:lnTo>
                    <a:pt x="475" y="79"/>
                  </a:lnTo>
                  <a:lnTo>
                    <a:pt x="488" y="88"/>
                  </a:lnTo>
                  <a:lnTo>
                    <a:pt x="506" y="93"/>
                  </a:lnTo>
                  <a:lnTo>
                    <a:pt x="515" y="101"/>
                  </a:lnTo>
                  <a:lnTo>
                    <a:pt x="528" y="106"/>
                  </a:lnTo>
                  <a:lnTo>
                    <a:pt x="537" y="115"/>
                  </a:lnTo>
                  <a:lnTo>
                    <a:pt x="541" y="123"/>
                  </a:lnTo>
                  <a:lnTo>
                    <a:pt x="546" y="132"/>
                  </a:lnTo>
                  <a:lnTo>
                    <a:pt x="546" y="141"/>
                  </a:lnTo>
                  <a:lnTo>
                    <a:pt x="546" y="150"/>
                  </a:lnTo>
                  <a:lnTo>
                    <a:pt x="541" y="159"/>
                  </a:lnTo>
                  <a:lnTo>
                    <a:pt x="537" y="163"/>
                  </a:lnTo>
                  <a:lnTo>
                    <a:pt x="528" y="172"/>
                  </a:lnTo>
                  <a:lnTo>
                    <a:pt x="515" y="181"/>
                  </a:lnTo>
                  <a:lnTo>
                    <a:pt x="506" y="185"/>
                  </a:lnTo>
                  <a:lnTo>
                    <a:pt x="488" y="194"/>
                  </a:lnTo>
                  <a:lnTo>
                    <a:pt x="475" y="198"/>
                  </a:lnTo>
                  <a:lnTo>
                    <a:pt x="457" y="203"/>
                  </a:lnTo>
                  <a:lnTo>
                    <a:pt x="439" y="207"/>
                  </a:lnTo>
                  <a:lnTo>
                    <a:pt x="417" y="212"/>
                  </a:lnTo>
                  <a:lnTo>
                    <a:pt x="395" y="216"/>
                  </a:lnTo>
                  <a:lnTo>
                    <a:pt x="350" y="220"/>
                  </a:lnTo>
                  <a:lnTo>
                    <a:pt x="302" y="225"/>
                  </a:lnTo>
                  <a:lnTo>
                    <a:pt x="248" y="220"/>
                  </a:lnTo>
                  <a:lnTo>
                    <a:pt x="204" y="216"/>
                  </a:lnTo>
                  <a:lnTo>
                    <a:pt x="182" y="212"/>
                  </a:lnTo>
                  <a:lnTo>
                    <a:pt x="164" y="207"/>
                  </a:lnTo>
                  <a:lnTo>
                    <a:pt x="142" y="203"/>
                  </a:lnTo>
                  <a:lnTo>
                    <a:pt x="124" y="198"/>
                  </a:lnTo>
                  <a:lnTo>
                    <a:pt x="111" y="194"/>
                  </a:lnTo>
                  <a:lnTo>
                    <a:pt x="98" y="185"/>
                  </a:lnTo>
                  <a:lnTo>
                    <a:pt x="84" y="181"/>
                  </a:lnTo>
                  <a:lnTo>
                    <a:pt x="75" y="172"/>
                  </a:lnTo>
                  <a:lnTo>
                    <a:pt x="66" y="163"/>
                  </a:lnTo>
                  <a:lnTo>
                    <a:pt x="58" y="159"/>
                  </a:lnTo>
                  <a:lnTo>
                    <a:pt x="58" y="150"/>
                  </a:lnTo>
                  <a:lnTo>
                    <a:pt x="53" y="141"/>
                  </a:lnTo>
                  <a:lnTo>
                    <a:pt x="58" y="132"/>
                  </a:lnTo>
                  <a:lnTo>
                    <a:pt x="58" y="123"/>
                  </a:lnTo>
                  <a:lnTo>
                    <a:pt x="66" y="115"/>
                  </a:lnTo>
                  <a:lnTo>
                    <a:pt x="75" y="106"/>
                  </a:lnTo>
                  <a:lnTo>
                    <a:pt x="84" y="101"/>
                  </a:lnTo>
                  <a:lnTo>
                    <a:pt x="98" y="93"/>
                  </a:lnTo>
                  <a:lnTo>
                    <a:pt x="111" y="88"/>
                  </a:lnTo>
                  <a:lnTo>
                    <a:pt x="124" y="79"/>
                  </a:lnTo>
                  <a:lnTo>
                    <a:pt x="142" y="75"/>
                  </a:lnTo>
                  <a:lnTo>
                    <a:pt x="164" y="71"/>
                  </a:lnTo>
                  <a:lnTo>
                    <a:pt x="182" y="66"/>
                  </a:lnTo>
                  <a:lnTo>
                    <a:pt x="204" y="62"/>
                  </a:lnTo>
                  <a:lnTo>
                    <a:pt x="248" y="57"/>
                  </a:lnTo>
                  <a:lnTo>
                    <a:pt x="302" y="57"/>
                  </a:lnTo>
                  <a:lnTo>
                    <a:pt x="30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grpSp>
        <p:nvGrpSpPr>
          <p:cNvPr id="19" name="Group 18"/>
          <p:cNvGrpSpPr/>
          <p:nvPr/>
        </p:nvGrpSpPr>
        <p:grpSpPr>
          <a:xfrm>
            <a:off x="4935900" y="4611210"/>
            <a:ext cx="323822" cy="778788"/>
            <a:chOff x="9247188" y="5080001"/>
            <a:chExt cx="317501" cy="763587"/>
          </a:xfrm>
        </p:grpSpPr>
        <p:sp>
          <p:nvSpPr>
            <p:cNvPr id="12" name="Freeform 9"/>
            <p:cNvSpPr>
              <a:spLocks/>
            </p:cNvSpPr>
            <p:nvPr/>
          </p:nvSpPr>
          <p:spPr bwMode="auto">
            <a:xfrm>
              <a:off x="9247188" y="5303838"/>
              <a:ext cx="309563" cy="539750"/>
            </a:xfrm>
            <a:custGeom>
              <a:avLst/>
              <a:gdLst>
                <a:gd name="T0" fmla="*/ 89 w 195"/>
                <a:gd name="T1" fmla="*/ 18 h 340"/>
                <a:gd name="T2" fmla="*/ 89 w 195"/>
                <a:gd name="T3" fmla="*/ 44 h 340"/>
                <a:gd name="T4" fmla="*/ 84 w 195"/>
                <a:gd name="T5" fmla="*/ 57 h 340"/>
                <a:gd name="T6" fmla="*/ 93 w 195"/>
                <a:gd name="T7" fmla="*/ 57 h 340"/>
                <a:gd name="T8" fmla="*/ 116 w 195"/>
                <a:gd name="T9" fmla="*/ 57 h 340"/>
                <a:gd name="T10" fmla="*/ 133 w 195"/>
                <a:gd name="T11" fmla="*/ 75 h 340"/>
                <a:gd name="T12" fmla="*/ 142 w 195"/>
                <a:gd name="T13" fmla="*/ 97 h 340"/>
                <a:gd name="T14" fmla="*/ 142 w 195"/>
                <a:gd name="T15" fmla="*/ 115 h 340"/>
                <a:gd name="T16" fmla="*/ 142 w 195"/>
                <a:gd name="T17" fmla="*/ 119 h 340"/>
                <a:gd name="T18" fmla="*/ 138 w 195"/>
                <a:gd name="T19" fmla="*/ 150 h 340"/>
                <a:gd name="T20" fmla="*/ 138 w 195"/>
                <a:gd name="T21" fmla="*/ 185 h 340"/>
                <a:gd name="T22" fmla="*/ 138 w 195"/>
                <a:gd name="T23" fmla="*/ 203 h 340"/>
                <a:gd name="T24" fmla="*/ 138 w 195"/>
                <a:gd name="T25" fmla="*/ 216 h 340"/>
                <a:gd name="T26" fmla="*/ 138 w 195"/>
                <a:gd name="T27" fmla="*/ 216 h 340"/>
                <a:gd name="T28" fmla="*/ 138 w 195"/>
                <a:gd name="T29" fmla="*/ 238 h 340"/>
                <a:gd name="T30" fmla="*/ 138 w 195"/>
                <a:gd name="T31" fmla="*/ 243 h 340"/>
                <a:gd name="T32" fmla="*/ 133 w 195"/>
                <a:gd name="T33" fmla="*/ 260 h 340"/>
                <a:gd name="T34" fmla="*/ 120 w 195"/>
                <a:gd name="T35" fmla="*/ 278 h 340"/>
                <a:gd name="T36" fmla="*/ 98 w 195"/>
                <a:gd name="T37" fmla="*/ 282 h 340"/>
                <a:gd name="T38" fmla="*/ 71 w 195"/>
                <a:gd name="T39" fmla="*/ 278 h 340"/>
                <a:gd name="T40" fmla="*/ 58 w 195"/>
                <a:gd name="T41" fmla="*/ 260 h 340"/>
                <a:gd name="T42" fmla="*/ 58 w 195"/>
                <a:gd name="T43" fmla="*/ 234 h 340"/>
                <a:gd name="T44" fmla="*/ 58 w 195"/>
                <a:gd name="T45" fmla="*/ 221 h 340"/>
                <a:gd name="T46" fmla="*/ 45 w 195"/>
                <a:gd name="T47" fmla="*/ 216 h 340"/>
                <a:gd name="T48" fmla="*/ 18 w 195"/>
                <a:gd name="T49" fmla="*/ 198 h 340"/>
                <a:gd name="T50" fmla="*/ 0 w 195"/>
                <a:gd name="T51" fmla="*/ 172 h 340"/>
                <a:gd name="T52" fmla="*/ 0 w 195"/>
                <a:gd name="T53" fmla="*/ 203 h 340"/>
                <a:gd name="T54" fmla="*/ 0 w 195"/>
                <a:gd name="T55" fmla="*/ 225 h 340"/>
                <a:gd name="T56" fmla="*/ 0 w 195"/>
                <a:gd name="T57" fmla="*/ 238 h 340"/>
                <a:gd name="T58" fmla="*/ 0 w 195"/>
                <a:gd name="T59" fmla="*/ 260 h 340"/>
                <a:gd name="T60" fmla="*/ 27 w 195"/>
                <a:gd name="T61" fmla="*/ 309 h 340"/>
                <a:gd name="T62" fmla="*/ 76 w 195"/>
                <a:gd name="T63" fmla="*/ 335 h 340"/>
                <a:gd name="T64" fmla="*/ 133 w 195"/>
                <a:gd name="T65" fmla="*/ 331 h 340"/>
                <a:gd name="T66" fmla="*/ 164 w 195"/>
                <a:gd name="T67" fmla="*/ 313 h 340"/>
                <a:gd name="T68" fmla="*/ 191 w 195"/>
                <a:gd name="T69" fmla="*/ 265 h 340"/>
                <a:gd name="T70" fmla="*/ 195 w 195"/>
                <a:gd name="T71" fmla="*/ 198 h 340"/>
                <a:gd name="T72" fmla="*/ 195 w 195"/>
                <a:gd name="T73" fmla="*/ 146 h 340"/>
                <a:gd name="T74" fmla="*/ 195 w 195"/>
                <a:gd name="T75" fmla="*/ 115 h 340"/>
                <a:gd name="T76" fmla="*/ 195 w 195"/>
                <a:gd name="T77" fmla="*/ 101 h 340"/>
                <a:gd name="T78" fmla="*/ 195 w 195"/>
                <a:gd name="T79" fmla="*/ 97 h 340"/>
                <a:gd name="T80" fmla="*/ 182 w 195"/>
                <a:gd name="T81" fmla="*/ 44 h 340"/>
                <a:gd name="T82" fmla="*/ 138 w 195"/>
                <a:gd name="T83" fmla="*/ 9 h 340"/>
                <a:gd name="T84" fmla="*/ 89 w 195"/>
                <a:gd name="T8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5" h="340">
                  <a:moveTo>
                    <a:pt x="89" y="0"/>
                  </a:moveTo>
                  <a:lnTo>
                    <a:pt x="89" y="9"/>
                  </a:lnTo>
                  <a:lnTo>
                    <a:pt x="89" y="18"/>
                  </a:lnTo>
                  <a:lnTo>
                    <a:pt x="89" y="27"/>
                  </a:lnTo>
                  <a:lnTo>
                    <a:pt x="89" y="35"/>
                  </a:lnTo>
                  <a:lnTo>
                    <a:pt x="89" y="44"/>
                  </a:lnTo>
                  <a:lnTo>
                    <a:pt x="89" y="49"/>
                  </a:lnTo>
                  <a:lnTo>
                    <a:pt x="84" y="53"/>
                  </a:lnTo>
                  <a:lnTo>
                    <a:pt x="84" y="57"/>
                  </a:lnTo>
                  <a:lnTo>
                    <a:pt x="84" y="57"/>
                  </a:lnTo>
                  <a:lnTo>
                    <a:pt x="84" y="57"/>
                  </a:lnTo>
                  <a:lnTo>
                    <a:pt x="93" y="57"/>
                  </a:lnTo>
                  <a:lnTo>
                    <a:pt x="102" y="53"/>
                  </a:lnTo>
                  <a:lnTo>
                    <a:pt x="111" y="57"/>
                  </a:lnTo>
                  <a:lnTo>
                    <a:pt x="116" y="57"/>
                  </a:lnTo>
                  <a:lnTo>
                    <a:pt x="124" y="62"/>
                  </a:lnTo>
                  <a:lnTo>
                    <a:pt x="129" y="66"/>
                  </a:lnTo>
                  <a:lnTo>
                    <a:pt x="133" y="75"/>
                  </a:lnTo>
                  <a:lnTo>
                    <a:pt x="138" y="79"/>
                  </a:lnTo>
                  <a:lnTo>
                    <a:pt x="142" y="88"/>
                  </a:lnTo>
                  <a:lnTo>
                    <a:pt x="142" y="97"/>
                  </a:lnTo>
                  <a:lnTo>
                    <a:pt x="142" y="106"/>
                  </a:lnTo>
                  <a:lnTo>
                    <a:pt x="142" y="110"/>
                  </a:lnTo>
                  <a:lnTo>
                    <a:pt x="142" y="115"/>
                  </a:lnTo>
                  <a:lnTo>
                    <a:pt x="142" y="115"/>
                  </a:lnTo>
                  <a:lnTo>
                    <a:pt x="142" y="119"/>
                  </a:lnTo>
                  <a:lnTo>
                    <a:pt x="142" y="119"/>
                  </a:lnTo>
                  <a:lnTo>
                    <a:pt x="142" y="119"/>
                  </a:lnTo>
                  <a:lnTo>
                    <a:pt x="142" y="137"/>
                  </a:lnTo>
                  <a:lnTo>
                    <a:pt x="138" y="150"/>
                  </a:lnTo>
                  <a:lnTo>
                    <a:pt x="138" y="163"/>
                  </a:lnTo>
                  <a:lnTo>
                    <a:pt x="138" y="176"/>
                  </a:lnTo>
                  <a:lnTo>
                    <a:pt x="138" y="185"/>
                  </a:lnTo>
                  <a:lnTo>
                    <a:pt x="138" y="190"/>
                  </a:lnTo>
                  <a:lnTo>
                    <a:pt x="138" y="198"/>
                  </a:lnTo>
                  <a:lnTo>
                    <a:pt x="138" y="203"/>
                  </a:lnTo>
                  <a:lnTo>
                    <a:pt x="138" y="207"/>
                  </a:lnTo>
                  <a:lnTo>
                    <a:pt x="138" y="212"/>
                  </a:lnTo>
                  <a:lnTo>
                    <a:pt x="138" y="216"/>
                  </a:lnTo>
                  <a:lnTo>
                    <a:pt x="138" y="216"/>
                  </a:lnTo>
                  <a:lnTo>
                    <a:pt x="138" y="216"/>
                  </a:lnTo>
                  <a:lnTo>
                    <a:pt x="138" y="216"/>
                  </a:lnTo>
                  <a:lnTo>
                    <a:pt x="138" y="225"/>
                  </a:lnTo>
                  <a:lnTo>
                    <a:pt x="138" y="234"/>
                  </a:lnTo>
                  <a:lnTo>
                    <a:pt x="138" y="238"/>
                  </a:lnTo>
                  <a:lnTo>
                    <a:pt x="138" y="238"/>
                  </a:lnTo>
                  <a:lnTo>
                    <a:pt x="138" y="243"/>
                  </a:lnTo>
                  <a:lnTo>
                    <a:pt x="138" y="243"/>
                  </a:lnTo>
                  <a:lnTo>
                    <a:pt x="138" y="243"/>
                  </a:lnTo>
                  <a:lnTo>
                    <a:pt x="138" y="251"/>
                  </a:lnTo>
                  <a:lnTo>
                    <a:pt x="133" y="260"/>
                  </a:lnTo>
                  <a:lnTo>
                    <a:pt x="129" y="265"/>
                  </a:lnTo>
                  <a:lnTo>
                    <a:pt x="124" y="273"/>
                  </a:lnTo>
                  <a:lnTo>
                    <a:pt x="120" y="278"/>
                  </a:lnTo>
                  <a:lnTo>
                    <a:pt x="111" y="282"/>
                  </a:lnTo>
                  <a:lnTo>
                    <a:pt x="102" y="282"/>
                  </a:lnTo>
                  <a:lnTo>
                    <a:pt x="98" y="282"/>
                  </a:lnTo>
                  <a:lnTo>
                    <a:pt x="89" y="282"/>
                  </a:lnTo>
                  <a:lnTo>
                    <a:pt x="80" y="282"/>
                  </a:lnTo>
                  <a:lnTo>
                    <a:pt x="71" y="278"/>
                  </a:lnTo>
                  <a:lnTo>
                    <a:pt x="67" y="269"/>
                  </a:lnTo>
                  <a:lnTo>
                    <a:pt x="62" y="265"/>
                  </a:lnTo>
                  <a:lnTo>
                    <a:pt x="58" y="260"/>
                  </a:lnTo>
                  <a:lnTo>
                    <a:pt x="58" y="251"/>
                  </a:lnTo>
                  <a:lnTo>
                    <a:pt x="58" y="243"/>
                  </a:lnTo>
                  <a:lnTo>
                    <a:pt x="58" y="234"/>
                  </a:lnTo>
                  <a:lnTo>
                    <a:pt x="58" y="229"/>
                  </a:lnTo>
                  <a:lnTo>
                    <a:pt x="58" y="225"/>
                  </a:lnTo>
                  <a:lnTo>
                    <a:pt x="58" y="221"/>
                  </a:lnTo>
                  <a:lnTo>
                    <a:pt x="58" y="221"/>
                  </a:lnTo>
                  <a:lnTo>
                    <a:pt x="58" y="221"/>
                  </a:lnTo>
                  <a:lnTo>
                    <a:pt x="45" y="216"/>
                  </a:lnTo>
                  <a:lnTo>
                    <a:pt x="36" y="212"/>
                  </a:lnTo>
                  <a:lnTo>
                    <a:pt x="27" y="203"/>
                  </a:lnTo>
                  <a:lnTo>
                    <a:pt x="18" y="198"/>
                  </a:lnTo>
                  <a:lnTo>
                    <a:pt x="13" y="190"/>
                  </a:lnTo>
                  <a:lnTo>
                    <a:pt x="9" y="185"/>
                  </a:lnTo>
                  <a:lnTo>
                    <a:pt x="0" y="172"/>
                  </a:lnTo>
                  <a:lnTo>
                    <a:pt x="0" y="185"/>
                  </a:lnTo>
                  <a:lnTo>
                    <a:pt x="0" y="194"/>
                  </a:lnTo>
                  <a:lnTo>
                    <a:pt x="0" y="203"/>
                  </a:lnTo>
                  <a:lnTo>
                    <a:pt x="0" y="212"/>
                  </a:lnTo>
                  <a:lnTo>
                    <a:pt x="0" y="221"/>
                  </a:lnTo>
                  <a:lnTo>
                    <a:pt x="0" y="225"/>
                  </a:lnTo>
                  <a:lnTo>
                    <a:pt x="0" y="234"/>
                  </a:lnTo>
                  <a:lnTo>
                    <a:pt x="0" y="238"/>
                  </a:lnTo>
                  <a:lnTo>
                    <a:pt x="0" y="238"/>
                  </a:lnTo>
                  <a:lnTo>
                    <a:pt x="0" y="243"/>
                  </a:lnTo>
                  <a:lnTo>
                    <a:pt x="0" y="243"/>
                  </a:lnTo>
                  <a:lnTo>
                    <a:pt x="0" y="260"/>
                  </a:lnTo>
                  <a:lnTo>
                    <a:pt x="9" y="278"/>
                  </a:lnTo>
                  <a:lnTo>
                    <a:pt x="13" y="295"/>
                  </a:lnTo>
                  <a:lnTo>
                    <a:pt x="27" y="309"/>
                  </a:lnTo>
                  <a:lnTo>
                    <a:pt x="40" y="322"/>
                  </a:lnTo>
                  <a:lnTo>
                    <a:pt x="58" y="331"/>
                  </a:lnTo>
                  <a:lnTo>
                    <a:pt x="76" y="335"/>
                  </a:lnTo>
                  <a:lnTo>
                    <a:pt x="93" y="340"/>
                  </a:lnTo>
                  <a:lnTo>
                    <a:pt x="116" y="335"/>
                  </a:lnTo>
                  <a:lnTo>
                    <a:pt x="133" y="331"/>
                  </a:lnTo>
                  <a:lnTo>
                    <a:pt x="147" y="322"/>
                  </a:lnTo>
                  <a:lnTo>
                    <a:pt x="164" y="313"/>
                  </a:lnTo>
                  <a:lnTo>
                    <a:pt x="164" y="313"/>
                  </a:lnTo>
                  <a:lnTo>
                    <a:pt x="173" y="300"/>
                  </a:lnTo>
                  <a:lnTo>
                    <a:pt x="187" y="282"/>
                  </a:lnTo>
                  <a:lnTo>
                    <a:pt x="191" y="265"/>
                  </a:lnTo>
                  <a:lnTo>
                    <a:pt x="195" y="247"/>
                  </a:lnTo>
                  <a:lnTo>
                    <a:pt x="195" y="221"/>
                  </a:lnTo>
                  <a:lnTo>
                    <a:pt x="195" y="198"/>
                  </a:lnTo>
                  <a:lnTo>
                    <a:pt x="195" y="176"/>
                  </a:lnTo>
                  <a:lnTo>
                    <a:pt x="195" y="159"/>
                  </a:lnTo>
                  <a:lnTo>
                    <a:pt x="195" y="146"/>
                  </a:lnTo>
                  <a:lnTo>
                    <a:pt x="195" y="132"/>
                  </a:lnTo>
                  <a:lnTo>
                    <a:pt x="195" y="124"/>
                  </a:lnTo>
                  <a:lnTo>
                    <a:pt x="195" y="115"/>
                  </a:lnTo>
                  <a:lnTo>
                    <a:pt x="195" y="110"/>
                  </a:lnTo>
                  <a:lnTo>
                    <a:pt x="195" y="106"/>
                  </a:lnTo>
                  <a:lnTo>
                    <a:pt x="195" y="101"/>
                  </a:lnTo>
                  <a:lnTo>
                    <a:pt x="195" y="101"/>
                  </a:lnTo>
                  <a:lnTo>
                    <a:pt x="195" y="97"/>
                  </a:lnTo>
                  <a:lnTo>
                    <a:pt x="195" y="97"/>
                  </a:lnTo>
                  <a:lnTo>
                    <a:pt x="195" y="79"/>
                  </a:lnTo>
                  <a:lnTo>
                    <a:pt x="191" y="62"/>
                  </a:lnTo>
                  <a:lnTo>
                    <a:pt x="182" y="44"/>
                  </a:lnTo>
                  <a:lnTo>
                    <a:pt x="169" y="31"/>
                  </a:lnTo>
                  <a:lnTo>
                    <a:pt x="155" y="18"/>
                  </a:lnTo>
                  <a:lnTo>
                    <a:pt x="138" y="9"/>
                  </a:lnTo>
                  <a:lnTo>
                    <a:pt x="120" y="4"/>
                  </a:lnTo>
                  <a:lnTo>
                    <a:pt x="102" y="0"/>
                  </a:lnTo>
                  <a:lnTo>
                    <a:pt x="8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3" name="Freeform 10"/>
            <p:cNvSpPr>
              <a:spLocks/>
            </p:cNvSpPr>
            <p:nvPr/>
          </p:nvSpPr>
          <p:spPr bwMode="auto">
            <a:xfrm>
              <a:off x="9255126" y="5080001"/>
              <a:ext cx="309563" cy="538163"/>
            </a:xfrm>
            <a:custGeom>
              <a:avLst/>
              <a:gdLst>
                <a:gd name="T0" fmla="*/ 79 w 195"/>
                <a:gd name="T1" fmla="*/ 0 h 339"/>
                <a:gd name="T2" fmla="*/ 44 w 195"/>
                <a:gd name="T3" fmla="*/ 13 h 339"/>
                <a:gd name="T4" fmla="*/ 31 w 195"/>
                <a:gd name="T5" fmla="*/ 26 h 339"/>
                <a:gd name="T6" fmla="*/ 8 w 195"/>
                <a:gd name="T7" fmla="*/ 57 h 339"/>
                <a:gd name="T8" fmla="*/ 4 w 195"/>
                <a:gd name="T9" fmla="*/ 93 h 339"/>
                <a:gd name="T10" fmla="*/ 0 w 195"/>
                <a:gd name="T11" fmla="*/ 141 h 339"/>
                <a:gd name="T12" fmla="*/ 0 w 195"/>
                <a:gd name="T13" fmla="*/ 181 h 339"/>
                <a:gd name="T14" fmla="*/ 0 w 195"/>
                <a:gd name="T15" fmla="*/ 203 h 339"/>
                <a:gd name="T16" fmla="*/ 0 w 195"/>
                <a:gd name="T17" fmla="*/ 220 h 339"/>
                <a:gd name="T18" fmla="*/ 0 w 195"/>
                <a:gd name="T19" fmla="*/ 234 h 339"/>
                <a:gd name="T20" fmla="*/ 0 w 195"/>
                <a:gd name="T21" fmla="*/ 238 h 339"/>
                <a:gd name="T22" fmla="*/ 0 w 195"/>
                <a:gd name="T23" fmla="*/ 242 h 339"/>
                <a:gd name="T24" fmla="*/ 4 w 195"/>
                <a:gd name="T25" fmla="*/ 278 h 339"/>
                <a:gd name="T26" fmla="*/ 26 w 195"/>
                <a:gd name="T27" fmla="*/ 309 h 339"/>
                <a:gd name="T28" fmla="*/ 57 w 195"/>
                <a:gd name="T29" fmla="*/ 331 h 339"/>
                <a:gd name="T30" fmla="*/ 93 w 195"/>
                <a:gd name="T31" fmla="*/ 339 h 339"/>
                <a:gd name="T32" fmla="*/ 106 w 195"/>
                <a:gd name="T33" fmla="*/ 326 h 339"/>
                <a:gd name="T34" fmla="*/ 106 w 195"/>
                <a:gd name="T35" fmla="*/ 313 h 339"/>
                <a:gd name="T36" fmla="*/ 106 w 195"/>
                <a:gd name="T37" fmla="*/ 295 h 339"/>
                <a:gd name="T38" fmla="*/ 111 w 195"/>
                <a:gd name="T39" fmla="*/ 282 h 339"/>
                <a:gd name="T40" fmla="*/ 111 w 195"/>
                <a:gd name="T41" fmla="*/ 282 h 339"/>
                <a:gd name="T42" fmla="*/ 102 w 195"/>
                <a:gd name="T43" fmla="*/ 282 h 339"/>
                <a:gd name="T44" fmla="*/ 84 w 195"/>
                <a:gd name="T45" fmla="*/ 282 h 339"/>
                <a:gd name="T46" fmla="*/ 71 w 195"/>
                <a:gd name="T47" fmla="*/ 278 h 339"/>
                <a:gd name="T48" fmla="*/ 62 w 195"/>
                <a:gd name="T49" fmla="*/ 265 h 339"/>
                <a:gd name="T50" fmla="*/ 53 w 195"/>
                <a:gd name="T51" fmla="*/ 251 h 339"/>
                <a:gd name="T52" fmla="*/ 53 w 195"/>
                <a:gd name="T53" fmla="*/ 220 h 339"/>
                <a:gd name="T54" fmla="*/ 53 w 195"/>
                <a:gd name="T55" fmla="*/ 190 h 339"/>
                <a:gd name="T56" fmla="*/ 57 w 195"/>
                <a:gd name="T57" fmla="*/ 163 h 339"/>
                <a:gd name="T58" fmla="*/ 57 w 195"/>
                <a:gd name="T59" fmla="*/ 145 h 339"/>
                <a:gd name="T60" fmla="*/ 57 w 195"/>
                <a:gd name="T61" fmla="*/ 137 h 339"/>
                <a:gd name="T62" fmla="*/ 57 w 195"/>
                <a:gd name="T63" fmla="*/ 128 h 339"/>
                <a:gd name="T64" fmla="*/ 57 w 195"/>
                <a:gd name="T65" fmla="*/ 128 h 339"/>
                <a:gd name="T66" fmla="*/ 57 w 195"/>
                <a:gd name="T67" fmla="*/ 123 h 339"/>
                <a:gd name="T68" fmla="*/ 57 w 195"/>
                <a:gd name="T69" fmla="*/ 115 h 339"/>
                <a:gd name="T70" fmla="*/ 57 w 195"/>
                <a:gd name="T71" fmla="*/ 101 h 339"/>
                <a:gd name="T72" fmla="*/ 57 w 195"/>
                <a:gd name="T73" fmla="*/ 97 h 339"/>
                <a:gd name="T74" fmla="*/ 57 w 195"/>
                <a:gd name="T75" fmla="*/ 93 h 339"/>
                <a:gd name="T76" fmla="*/ 62 w 195"/>
                <a:gd name="T77" fmla="*/ 79 h 339"/>
                <a:gd name="T78" fmla="*/ 71 w 195"/>
                <a:gd name="T79" fmla="*/ 66 h 339"/>
                <a:gd name="T80" fmla="*/ 84 w 195"/>
                <a:gd name="T81" fmla="*/ 57 h 339"/>
                <a:gd name="T82" fmla="*/ 97 w 195"/>
                <a:gd name="T83" fmla="*/ 53 h 339"/>
                <a:gd name="T84" fmla="*/ 115 w 195"/>
                <a:gd name="T85" fmla="*/ 57 h 339"/>
                <a:gd name="T86" fmla="*/ 128 w 195"/>
                <a:gd name="T87" fmla="*/ 66 h 339"/>
                <a:gd name="T88" fmla="*/ 137 w 195"/>
                <a:gd name="T89" fmla="*/ 79 h 339"/>
                <a:gd name="T90" fmla="*/ 137 w 195"/>
                <a:gd name="T91" fmla="*/ 97 h 339"/>
                <a:gd name="T92" fmla="*/ 137 w 195"/>
                <a:gd name="T93" fmla="*/ 110 h 339"/>
                <a:gd name="T94" fmla="*/ 137 w 195"/>
                <a:gd name="T95" fmla="*/ 115 h 339"/>
                <a:gd name="T96" fmla="*/ 137 w 195"/>
                <a:gd name="T97" fmla="*/ 119 h 339"/>
                <a:gd name="T98" fmla="*/ 159 w 195"/>
                <a:gd name="T99" fmla="*/ 128 h 339"/>
                <a:gd name="T100" fmla="*/ 177 w 195"/>
                <a:gd name="T101" fmla="*/ 141 h 339"/>
                <a:gd name="T102" fmla="*/ 186 w 195"/>
                <a:gd name="T103" fmla="*/ 154 h 339"/>
                <a:gd name="T104" fmla="*/ 195 w 195"/>
                <a:gd name="T105" fmla="*/ 154 h 339"/>
                <a:gd name="T106" fmla="*/ 195 w 195"/>
                <a:gd name="T107" fmla="*/ 132 h 339"/>
                <a:gd name="T108" fmla="*/ 195 w 195"/>
                <a:gd name="T109" fmla="*/ 119 h 339"/>
                <a:gd name="T110" fmla="*/ 195 w 195"/>
                <a:gd name="T111" fmla="*/ 106 h 339"/>
                <a:gd name="T112" fmla="*/ 195 w 195"/>
                <a:gd name="T113" fmla="*/ 97 h 339"/>
                <a:gd name="T114" fmla="*/ 195 w 195"/>
                <a:gd name="T115" fmla="*/ 97 h 339"/>
                <a:gd name="T116" fmla="*/ 186 w 195"/>
                <a:gd name="T117" fmla="*/ 62 h 339"/>
                <a:gd name="T118" fmla="*/ 168 w 195"/>
                <a:gd name="T119" fmla="*/ 31 h 339"/>
                <a:gd name="T120" fmla="*/ 137 w 195"/>
                <a:gd name="T121" fmla="*/ 9 h 339"/>
                <a:gd name="T122" fmla="*/ 102 w 195"/>
                <a:gd name="T123"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5" h="339">
                  <a:moveTo>
                    <a:pt x="102" y="0"/>
                  </a:moveTo>
                  <a:lnTo>
                    <a:pt x="79" y="0"/>
                  </a:lnTo>
                  <a:lnTo>
                    <a:pt x="62" y="9"/>
                  </a:lnTo>
                  <a:lnTo>
                    <a:pt x="44" y="13"/>
                  </a:lnTo>
                  <a:lnTo>
                    <a:pt x="31" y="26"/>
                  </a:lnTo>
                  <a:lnTo>
                    <a:pt x="31" y="26"/>
                  </a:lnTo>
                  <a:lnTo>
                    <a:pt x="22" y="40"/>
                  </a:lnTo>
                  <a:lnTo>
                    <a:pt x="8" y="57"/>
                  </a:lnTo>
                  <a:lnTo>
                    <a:pt x="4" y="75"/>
                  </a:lnTo>
                  <a:lnTo>
                    <a:pt x="4" y="93"/>
                  </a:lnTo>
                  <a:lnTo>
                    <a:pt x="0" y="119"/>
                  </a:lnTo>
                  <a:lnTo>
                    <a:pt x="0" y="141"/>
                  </a:lnTo>
                  <a:lnTo>
                    <a:pt x="0" y="163"/>
                  </a:lnTo>
                  <a:lnTo>
                    <a:pt x="0" y="181"/>
                  </a:lnTo>
                  <a:lnTo>
                    <a:pt x="0" y="194"/>
                  </a:lnTo>
                  <a:lnTo>
                    <a:pt x="0" y="203"/>
                  </a:lnTo>
                  <a:lnTo>
                    <a:pt x="0" y="216"/>
                  </a:lnTo>
                  <a:lnTo>
                    <a:pt x="0" y="220"/>
                  </a:lnTo>
                  <a:lnTo>
                    <a:pt x="0" y="229"/>
                  </a:lnTo>
                  <a:lnTo>
                    <a:pt x="0" y="234"/>
                  </a:lnTo>
                  <a:lnTo>
                    <a:pt x="0" y="238"/>
                  </a:lnTo>
                  <a:lnTo>
                    <a:pt x="0" y="238"/>
                  </a:lnTo>
                  <a:lnTo>
                    <a:pt x="0" y="242"/>
                  </a:lnTo>
                  <a:lnTo>
                    <a:pt x="0" y="242"/>
                  </a:lnTo>
                  <a:lnTo>
                    <a:pt x="0" y="260"/>
                  </a:lnTo>
                  <a:lnTo>
                    <a:pt x="4" y="278"/>
                  </a:lnTo>
                  <a:lnTo>
                    <a:pt x="13" y="295"/>
                  </a:lnTo>
                  <a:lnTo>
                    <a:pt x="26" y="309"/>
                  </a:lnTo>
                  <a:lnTo>
                    <a:pt x="40" y="322"/>
                  </a:lnTo>
                  <a:lnTo>
                    <a:pt x="57" y="331"/>
                  </a:lnTo>
                  <a:lnTo>
                    <a:pt x="75" y="335"/>
                  </a:lnTo>
                  <a:lnTo>
                    <a:pt x="93" y="339"/>
                  </a:lnTo>
                  <a:lnTo>
                    <a:pt x="106" y="339"/>
                  </a:lnTo>
                  <a:lnTo>
                    <a:pt x="106" y="326"/>
                  </a:lnTo>
                  <a:lnTo>
                    <a:pt x="106" y="317"/>
                  </a:lnTo>
                  <a:lnTo>
                    <a:pt x="106" y="313"/>
                  </a:lnTo>
                  <a:lnTo>
                    <a:pt x="106" y="304"/>
                  </a:lnTo>
                  <a:lnTo>
                    <a:pt x="106" y="295"/>
                  </a:lnTo>
                  <a:lnTo>
                    <a:pt x="106" y="287"/>
                  </a:lnTo>
                  <a:lnTo>
                    <a:pt x="111" y="282"/>
                  </a:lnTo>
                  <a:lnTo>
                    <a:pt x="111" y="282"/>
                  </a:lnTo>
                  <a:lnTo>
                    <a:pt x="111" y="282"/>
                  </a:lnTo>
                  <a:lnTo>
                    <a:pt x="111" y="282"/>
                  </a:lnTo>
                  <a:lnTo>
                    <a:pt x="102" y="282"/>
                  </a:lnTo>
                  <a:lnTo>
                    <a:pt x="93" y="282"/>
                  </a:lnTo>
                  <a:lnTo>
                    <a:pt x="84" y="282"/>
                  </a:lnTo>
                  <a:lnTo>
                    <a:pt x="79" y="282"/>
                  </a:lnTo>
                  <a:lnTo>
                    <a:pt x="71" y="278"/>
                  </a:lnTo>
                  <a:lnTo>
                    <a:pt x="66" y="273"/>
                  </a:lnTo>
                  <a:lnTo>
                    <a:pt x="62" y="265"/>
                  </a:lnTo>
                  <a:lnTo>
                    <a:pt x="57" y="260"/>
                  </a:lnTo>
                  <a:lnTo>
                    <a:pt x="53" y="251"/>
                  </a:lnTo>
                  <a:lnTo>
                    <a:pt x="53" y="242"/>
                  </a:lnTo>
                  <a:lnTo>
                    <a:pt x="53" y="220"/>
                  </a:lnTo>
                  <a:lnTo>
                    <a:pt x="53" y="203"/>
                  </a:lnTo>
                  <a:lnTo>
                    <a:pt x="53" y="190"/>
                  </a:lnTo>
                  <a:lnTo>
                    <a:pt x="57" y="176"/>
                  </a:lnTo>
                  <a:lnTo>
                    <a:pt x="57" y="163"/>
                  </a:lnTo>
                  <a:lnTo>
                    <a:pt x="57" y="154"/>
                  </a:lnTo>
                  <a:lnTo>
                    <a:pt x="57" y="145"/>
                  </a:lnTo>
                  <a:lnTo>
                    <a:pt x="57" y="141"/>
                  </a:lnTo>
                  <a:lnTo>
                    <a:pt x="57" y="137"/>
                  </a:lnTo>
                  <a:lnTo>
                    <a:pt x="57" y="132"/>
                  </a:lnTo>
                  <a:lnTo>
                    <a:pt x="57" y="128"/>
                  </a:lnTo>
                  <a:lnTo>
                    <a:pt x="57" y="128"/>
                  </a:lnTo>
                  <a:lnTo>
                    <a:pt x="57" y="128"/>
                  </a:lnTo>
                  <a:lnTo>
                    <a:pt x="57" y="123"/>
                  </a:lnTo>
                  <a:lnTo>
                    <a:pt x="57" y="123"/>
                  </a:lnTo>
                  <a:lnTo>
                    <a:pt x="57" y="123"/>
                  </a:lnTo>
                  <a:lnTo>
                    <a:pt x="57" y="115"/>
                  </a:lnTo>
                  <a:lnTo>
                    <a:pt x="57" y="106"/>
                  </a:lnTo>
                  <a:lnTo>
                    <a:pt x="57" y="101"/>
                  </a:lnTo>
                  <a:lnTo>
                    <a:pt x="57" y="97"/>
                  </a:lnTo>
                  <a:lnTo>
                    <a:pt x="57" y="97"/>
                  </a:lnTo>
                  <a:lnTo>
                    <a:pt x="57" y="97"/>
                  </a:lnTo>
                  <a:lnTo>
                    <a:pt x="57" y="93"/>
                  </a:lnTo>
                  <a:lnTo>
                    <a:pt x="57" y="88"/>
                  </a:lnTo>
                  <a:lnTo>
                    <a:pt x="62" y="79"/>
                  </a:lnTo>
                  <a:lnTo>
                    <a:pt x="66" y="71"/>
                  </a:lnTo>
                  <a:lnTo>
                    <a:pt x="71" y="66"/>
                  </a:lnTo>
                  <a:lnTo>
                    <a:pt x="75" y="62"/>
                  </a:lnTo>
                  <a:lnTo>
                    <a:pt x="84" y="57"/>
                  </a:lnTo>
                  <a:lnTo>
                    <a:pt x="93" y="57"/>
                  </a:lnTo>
                  <a:lnTo>
                    <a:pt x="97" y="53"/>
                  </a:lnTo>
                  <a:lnTo>
                    <a:pt x="106" y="57"/>
                  </a:lnTo>
                  <a:lnTo>
                    <a:pt x="115" y="57"/>
                  </a:lnTo>
                  <a:lnTo>
                    <a:pt x="124" y="62"/>
                  </a:lnTo>
                  <a:lnTo>
                    <a:pt x="128" y="66"/>
                  </a:lnTo>
                  <a:lnTo>
                    <a:pt x="133" y="75"/>
                  </a:lnTo>
                  <a:lnTo>
                    <a:pt x="137" y="79"/>
                  </a:lnTo>
                  <a:lnTo>
                    <a:pt x="137" y="88"/>
                  </a:lnTo>
                  <a:lnTo>
                    <a:pt x="137" y="97"/>
                  </a:lnTo>
                  <a:lnTo>
                    <a:pt x="137" y="106"/>
                  </a:lnTo>
                  <a:lnTo>
                    <a:pt x="137" y="110"/>
                  </a:lnTo>
                  <a:lnTo>
                    <a:pt x="137" y="115"/>
                  </a:lnTo>
                  <a:lnTo>
                    <a:pt x="137" y="115"/>
                  </a:lnTo>
                  <a:lnTo>
                    <a:pt x="137" y="119"/>
                  </a:lnTo>
                  <a:lnTo>
                    <a:pt x="137" y="119"/>
                  </a:lnTo>
                  <a:lnTo>
                    <a:pt x="150" y="123"/>
                  </a:lnTo>
                  <a:lnTo>
                    <a:pt x="159" y="128"/>
                  </a:lnTo>
                  <a:lnTo>
                    <a:pt x="168" y="132"/>
                  </a:lnTo>
                  <a:lnTo>
                    <a:pt x="177" y="141"/>
                  </a:lnTo>
                  <a:lnTo>
                    <a:pt x="182" y="145"/>
                  </a:lnTo>
                  <a:lnTo>
                    <a:pt x="186" y="154"/>
                  </a:lnTo>
                  <a:lnTo>
                    <a:pt x="195" y="168"/>
                  </a:lnTo>
                  <a:lnTo>
                    <a:pt x="195" y="154"/>
                  </a:lnTo>
                  <a:lnTo>
                    <a:pt x="195" y="145"/>
                  </a:lnTo>
                  <a:lnTo>
                    <a:pt x="195" y="132"/>
                  </a:lnTo>
                  <a:lnTo>
                    <a:pt x="195" y="128"/>
                  </a:lnTo>
                  <a:lnTo>
                    <a:pt x="195" y="119"/>
                  </a:lnTo>
                  <a:lnTo>
                    <a:pt x="195" y="115"/>
                  </a:lnTo>
                  <a:lnTo>
                    <a:pt x="195" y="106"/>
                  </a:lnTo>
                  <a:lnTo>
                    <a:pt x="195" y="101"/>
                  </a:lnTo>
                  <a:lnTo>
                    <a:pt x="195" y="97"/>
                  </a:lnTo>
                  <a:lnTo>
                    <a:pt x="195" y="97"/>
                  </a:lnTo>
                  <a:lnTo>
                    <a:pt x="195" y="97"/>
                  </a:lnTo>
                  <a:lnTo>
                    <a:pt x="195" y="79"/>
                  </a:lnTo>
                  <a:lnTo>
                    <a:pt x="186" y="62"/>
                  </a:lnTo>
                  <a:lnTo>
                    <a:pt x="177" y="44"/>
                  </a:lnTo>
                  <a:lnTo>
                    <a:pt x="168" y="31"/>
                  </a:lnTo>
                  <a:lnTo>
                    <a:pt x="155" y="18"/>
                  </a:lnTo>
                  <a:lnTo>
                    <a:pt x="137" y="9"/>
                  </a:lnTo>
                  <a:lnTo>
                    <a:pt x="119" y="4"/>
                  </a:lnTo>
                  <a:lnTo>
                    <a:pt x="10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5499" y="3446751"/>
            <a:ext cx="777169" cy="606864"/>
          </a:xfrm>
          <a:prstGeom prst="rect">
            <a:avLst/>
          </a:prstGeom>
        </p:spPr>
      </p:pic>
      <p:sp>
        <p:nvSpPr>
          <p:cNvPr id="24" name="Isosceles Triangle 23"/>
          <p:cNvSpPr/>
          <p:nvPr/>
        </p:nvSpPr>
        <p:spPr>
          <a:xfrm>
            <a:off x="4767154" y="4535552"/>
            <a:ext cx="505591" cy="624534"/>
          </a:xfrm>
          <a:prstGeom prst="triangle">
            <a:avLst/>
          </a:prstGeom>
          <a:noFill/>
          <a:ln w="127000" cap="rnd" cmpd="sng">
            <a:solidFill>
              <a:schemeClr val="bg1"/>
            </a:solidFill>
            <a:round/>
          </a:ln>
          <a:effectLst>
            <a:outerShdw blurRad="40000" dist="23000" dir="5400000" rotWithShape="0">
              <a:srgbClr val="000000">
                <a:alpha val="35000"/>
              </a:srgbClr>
            </a:outerShd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ln w="152400">
                <a:solidFill>
                  <a:schemeClr val="tx1"/>
                </a:solidFill>
              </a:ln>
            </a:endParaRPr>
          </a:p>
        </p:txBody>
      </p:sp>
      <p:pic>
        <p:nvPicPr>
          <p:cNvPr id="21" name="Picture 2" descr="C:\Users\arvide\AppData\Local\Microsoft\Windows\Temporary Internet Files\Content.Outlook\6Q519LAD\WEDM_Graphic (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3671" y="2220136"/>
            <a:ext cx="5557047" cy="3873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5830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nodeType="clickEffect">
                                  <p:stCondLst>
                                    <p:cond delay="0"/>
                                  </p:stCondLst>
                                  <p:childTnLst>
                                    <p:animEffect transition="out" filter="dissolve">
                                      <p:cBhvr>
                                        <p:cTn id="19" dur="2000"/>
                                        <p:tgtEl>
                                          <p:spTgt spid="23"/>
                                        </p:tgtEl>
                                      </p:cBhvr>
                                    </p:animEffect>
                                    <p:set>
                                      <p:cBhvr>
                                        <p:cTn id="20" dur="1" fill="hold">
                                          <p:stCondLst>
                                            <p:cond delay="1999"/>
                                          </p:stCondLst>
                                        </p:cTn>
                                        <p:tgtEl>
                                          <p:spTgt spid="23"/>
                                        </p:tgtEl>
                                        <p:attrNameLst>
                                          <p:attrName>style.visibility</p:attrName>
                                        </p:attrNameLst>
                                      </p:cBhvr>
                                      <p:to>
                                        <p:strVal val="hidden"/>
                                      </p:to>
                                    </p:set>
                                  </p:childTnLst>
                                </p:cTn>
                              </p:par>
                              <p:par>
                                <p:cTn id="21" presetID="9" presetClass="exit" presetSubtype="0" fill="hold" nodeType="withEffect">
                                  <p:stCondLst>
                                    <p:cond delay="0"/>
                                  </p:stCondLst>
                                  <p:childTnLst>
                                    <p:animEffect transition="out" filter="dissolve">
                                      <p:cBhvr>
                                        <p:cTn id="22" dur="2000"/>
                                        <p:tgtEl>
                                          <p:spTgt spid="19"/>
                                        </p:tgtEl>
                                      </p:cBhvr>
                                    </p:animEffect>
                                    <p:set>
                                      <p:cBhvr>
                                        <p:cTn id="23" dur="1" fill="hold">
                                          <p:stCondLst>
                                            <p:cond delay="1999"/>
                                          </p:stCondLst>
                                        </p:cTn>
                                        <p:tgtEl>
                                          <p:spTgt spid="19"/>
                                        </p:tgtEl>
                                        <p:attrNameLst>
                                          <p:attrName>style.visibility</p:attrName>
                                        </p:attrNameLst>
                                      </p:cBhvr>
                                      <p:to>
                                        <p:strVal val="hidden"/>
                                      </p:to>
                                    </p:set>
                                  </p:childTnLst>
                                </p:cTn>
                              </p:par>
                              <p:par>
                                <p:cTn id="24" presetID="9" presetClass="exit" presetSubtype="0" fill="hold" nodeType="withEffect">
                                  <p:stCondLst>
                                    <p:cond delay="0"/>
                                  </p:stCondLst>
                                  <p:childTnLst>
                                    <p:animEffect transition="out" filter="dissolve">
                                      <p:cBhvr>
                                        <p:cTn id="25" dur="2000"/>
                                        <p:tgtEl>
                                          <p:spTgt spid="8"/>
                                        </p:tgtEl>
                                      </p:cBhvr>
                                    </p:animEffect>
                                    <p:set>
                                      <p:cBhvr>
                                        <p:cTn id="26" dur="1" fill="hold">
                                          <p:stCondLst>
                                            <p:cond delay="1999"/>
                                          </p:stCondLst>
                                        </p:cTn>
                                        <p:tgtEl>
                                          <p:spTgt spid="8"/>
                                        </p:tgtEl>
                                        <p:attrNameLst>
                                          <p:attrName>style.visibility</p:attrName>
                                        </p:attrNameLst>
                                      </p:cBhvr>
                                      <p:to>
                                        <p:strVal val="hidden"/>
                                      </p:to>
                                    </p:set>
                                  </p:childTnLst>
                                </p:cTn>
                              </p:par>
                              <p:par>
                                <p:cTn id="27" presetID="9" presetClass="exit" presetSubtype="0" fill="hold" grpId="0" nodeType="withEffect">
                                  <p:stCondLst>
                                    <p:cond delay="0"/>
                                  </p:stCondLst>
                                  <p:childTnLst>
                                    <p:animEffect transition="out" filter="dissolve">
                                      <p:cBhvr>
                                        <p:cTn id="28" dur="2000"/>
                                        <p:tgtEl>
                                          <p:spTgt spid="26"/>
                                        </p:tgtEl>
                                      </p:cBhvr>
                                    </p:animEffect>
                                    <p:set>
                                      <p:cBhvr>
                                        <p:cTn id="29" dur="1" fill="hold">
                                          <p:stCondLst>
                                            <p:cond delay="1999"/>
                                          </p:stCondLst>
                                        </p:cTn>
                                        <p:tgtEl>
                                          <p:spTgt spid="26"/>
                                        </p:tgtEl>
                                        <p:attrNameLst>
                                          <p:attrName>style.visibility</p:attrName>
                                        </p:attrNameLst>
                                      </p:cBhvr>
                                      <p:to>
                                        <p:strVal val="hidden"/>
                                      </p:to>
                                    </p:set>
                                  </p:childTnLst>
                                </p:cTn>
                              </p:par>
                              <p:par>
                                <p:cTn id="30" presetID="9" presetClass="exit" presetSubtype="0" fill="hold" nodeType="withEffect">
                                  <p:stCondLst>
                                    <p:cond delay="0"/>
                                  </p:stCondLst>
                                  <p:childTnLst>
                                    <p:animEffect transition="out" filter="dissolve">
                                      <p:cBhvr>
                                        <p:cTn id="31" dur="2000"/>
                                        <p:tgtEl>
                                          <p:spTgt spid="7"/>
                                        </p:tgtEl>
                                      </p:cBhvr>
                                    </p:animEffect>
                                    <p:set>
                                      <p:cBhvr>
                                        <p:cTn id="32" dur="1" fill="hold">
                                          <p:stCondLst>
                                            <p:cond delay="1999"/>
                                          </p:stCondLst>
                                        </p:cTn>
                                        <p:tgtEl>
                                          <p:spTgt spid="7"/>
                                        </p:tgtEl>
                                        <p:attrNameLst>
                                          <p:attrName>style.visibility</p:attrName>
                                        </p:attrNameLst>
                                      </p:cBhvr>
                                      <p:to>
                                        <p:strVal val="hidden"/>
                                      </p:to>
                                    </p:set>
                                  </p:childTnLst>
                                </p:cTn>
                              </p:par>
                            </p:childTnLst>
                          </p:cTn>
                        </p:par>
                        <p:par>
                          <p:cTn id="33" fill="hold">
                            <p:stCondLst>
                              <p:cond delay="2000"/>
                            </p:stCondLst>
                            <p:childTnLst>
                              <p:par>
                                <p:cTn id="34" presetID="9" presetClass="entr" presetSubtype="0" fill="hold" nodeType="afterEffect">
                                  <p:stCondLst>
                                    <p:cond delay="600"/>
                                  </p:stCondLst>
                                  <p:childTnLst>
                                    <p:set>
                                      <p:cBhvr>
                                        <p:cTn id="35" dur="1" fill="hold">
                                          <p:stCondLst>
                                            <p:cond delay="0"/>
                                          </p:stCondLst>
                                        </p:cTn>
                                        <p:tgtEl>
                                          <p:spTgt spid="23"/>
                                        </p:tgtEl>
                                        <p:attrNameLst>
                                          <p:attrName>style.visibility</p:attrName>
                                        </p:attrNameLst>
                                      </p:cBhvr>
                                      <p:to>
                                        <p:strVal val="visible"/>
                                      </p:to>
                                    </p:set>
                                    <p:animEffect transition="in" filter="dissolve">
                                      <p:cBhvr>
                                        <p:cTn id="36" dur="2000"/>
                                        <p:tgtEl>
                                          <p:spTgt spid="23"/>
                                        </p:tgtEl>
                                      </p:cBhvr>
                                    </p:animEffect>
                                  </p:childTnLst>
                                </p:cTn>
                              </p:par>
                              <p:par>
                                <p:cTn id="37" presetID="9" presetClass="entr" presetSubtype="0" fill="hold" nodeType="withEffect">
                                  <p:stCondLst>
                                    <p:cond delay="600"/>
                                  </p:stCondLst>
                                  <p:childTnLst>
                                    <p:set>
                                      <p:cBhvr>
                                        <p:cTn id="38" dur="1" fill="hold">
                                          <p:stCondLst>
                                            <p:cond delay="0"/>
                                          </p:stCondLst>
                                        </p:cTn>
                                        <p:tgtEl>
                                          <p:spTgt spid="7"/>
                                        </p:tgtEl>
                                        <p:attrNameLst>
                                          <p:attrName>style.visibility</p:attrName>
                                        </p:attrNameLst>
                                      </p:cBhvr>
                                      <p:to>
                                        <p:strVal val="visible"/>
                                      </p:to>
                                    </p:set>
                                    <p:animEffect transition="in" filter="dissolve">
                                      <p:cBhvr>
                                        <p:cTn id="39" dur="2000"/>
                                        <p:tgtEl>
                                          <p:spTgt spid="7"/>
                                        </p:tgtEl>
                                      </p:cBhvr>
                                    </p:animEffect>
                                  </p:childTnLst>
                                </p:cTn>
                              </p:par>
                              <p:par>
                                <p:cTn id="40" presetID="9" presetClass="entr" presetSubtype="0" fill="hold" nodeType="withEffect">
                                  <p:stCondLst>
                                    <p:cond delay="600"/>
                                  </p:stCondLst>
                                  <p:childTnLst>
                                    <p:set>
                                      <p:cBhvr>
                                        <p:cTn id="41" dur="1" fill="hold">
                                          <p:stCondLst>
                                            <p:cond delay="0"/>
                                          </p:stCondLst>
                                        </p:cTn>
                                        <p:tgtEl>
                                          <p:spTgt spid="19"/>
                                        </p:tgtEl>
                                        <p:attrNameLst>
                                          <p:attrName>style.visibility</p:attrName>
                                        </p:attrNameLst>
                                      </p:cBhvr>
                                      <p:to>
                                        <p:strVal val="visible"/>
                                      </p:to>
                                    </p:set>
                                    <p:animEffect transition="in" filter="dissolve">
                                      <p:cBhvr>
                                        <p:cTn id="42" dur="2000"/>
                                        <p:tgtEl>
                                          <p:spTgt spid="19"/>
                                        </p:tgtEl>
                                      </p:cBhvr>
                                    </p:animEffect>
                                  </p:childTnLst>
                                </p:cTn>
                              </p:par>
                              <p:par>
                                <p:cTn id="43" presetID="9" presetClass="entr" presetSubtype="0" fill="hold" grpId="1" nodeType="withEffect">
                                  <p:stCondLst>
                                    <p:cond delay="600"/>
                                  </p:stCondLst>
                                  <p:childTnLst>
                                    <p:set>
                                      <p:cBhvr>
                                        <p:cTn id="44" dur="1" fill="hold">
                                          <p:stCondLst>
                                            <p:cond delay="0"/>
                                          </p:stCondLst>
                                        </p:cTn>
                                        <p:tgtEl>
                                          <p:spTgt spid="26"/>
                                        </p:tgtEl>
                                        <p:attrNameLst>
                                          <p:attrName>style.visibility</p:attrName>
                                        </p:attrNameLst>
                                      </p:cBhvr>
                                      <p:to>
                                        <p:strVal val="visible"/>
                                      </p:to>
                                    </p:set>
                                    <p:animEffect transition="in" filter="dissolve">
                                      <p:cBhvr>
                                        <p:cTn id="45" dur="20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19"/>
                                        </p:tgtEl>
                                      </p:cBhvr>
                                    </p:animEffect>
                                    <p:set>
                                      <p:cBhvr>
                                        <p:cTn id="50" dur="1" fill="hold">
                                          <p:stCondLst>
                                            <p:cond delay="499"/>
                                          </p:stCondLst>
                                        </p:cTn>
                                        <p:tgtEl>
                                          <p:spTgt spid="19"/>
                                        </p:tgtEl>
                                        <p:attrNameLst>
                                          <p:attrName>style.visibility</p:attrName>
                                        </p:attrNameLst>
                                      </p:cBhvr>
                                      <p:to>
                                        <p:strVal val="hidden"/>
                                      </p:to>
                                    </p:set>
                                  </p:childTnLst>
                                </p:cTn>
                              </p:par>
                              <p:par>
                                <p:cTn id="51" presetID="10"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childTnLst>
                          </p:cTn>
                        </p:par>
                        <p:par>
                          <p:cTn id="59" fill="hold">
                            <p:stCondLst>
                              <p:cond delay="500"/>
                            </p:stCondLst>
                            <p:childTnLst>
                              <p:par>
                                <p:cTn id="60" presetID="42" presetClass="path" presetSubtype="0" accel="50000" decel="50000" fill="hold" nodeType="afterEffect">
                                  <p:stCondLst>
                                    <p:cond delay="0"/>
                                  </p:stCondLst>
                                  <p:childTnLst>
                                    <p:animMotion origin="layout" path="M -2.60518E-8 -3.79278E-7 L -2.60518E-8 0.16096 " pathEditMode="relative" rAng="0" ptsTypes="AA">
                                      <p:cBhvr>
                                        <p:cTn id="61" dur="2000" fill="hold"/>
                                        <p:tgtEl>
                                          <p:spTgt spid="8"/>
                                        </p:tgtEl>
                                        <p:attrNameLst>
                                          <p:attrName>ppt_x</p:attrName>
                                          <p:attrName>ppt_y</p:attrName>
                                        </p:attrNameLst>
                                      </p:cBhvr>
                                      <p:rCtr x="0" y="8048"/>
                                    </p:animMotion>
                                  </p:childTnLst>
                                </p:cTn>
                              </p:par>
                            </p:childTnLst>
                          </p:cTn>
                        </p:par>
                        <p:par>
                          <p:cTn id="62" fill="hold">
                            <p:stCondLst>
                              <p:cond delay="2500"/>
                            </p:stCondLst>
                            <p:childTnLst>
                              <p:par>
                                <p:cTn id="63" presetID="10" presetClass="exit" presetSubtype="0" fill="hold" nodeType="afterEffect">
                                  <p:stCondLst>
                                    <p:cond delay="0"/>
                                  </p:stCondLst>
                                  <p:childTnLst>
                                    <p:animEffect transition="out" filter="fade">
                                      <p:cBhvr>
                                        <p:cTn id="64" dur="500"/>
                                        <p:tgtEl>
                                          <p:spTgt spid="8"/>
                                        </p:tgtEl>
                                      </p:cBhvr>
                                    </p:animEffect>
                                    <p:set>
                                      <p:cBhvr>
                                        <p:cTn id="65" dur="1" fill="hold">
                                          <p:stCondLst>
                                            <p:cond delay="499"/>
                                          </p:stCondLst>
                                        </p:cTn>
                                        <p:tgtEl>
                                          <p:spTgt spid="8"/>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par>
                                <p:cTn id="71" presetID="10" presetClass="exit" presetSubtype="0" fill="hold" grpId="1" nodeType="withEffect">
                                  <p:stCondLst>
                                    <p:cond delay="0"/>
                                  </p:stCondLst>
                                  <p:childTnLst>
                                    <p:animEffect transition="out" filter="fade">
                                      <p:cBhvr>
                                        <p:cTn id="72" dur="500"/>
                                        <p:tgtEl>
                                          <p:spTgt spid="24"/>
                                        </p:tgtEl>
                                      </p:cBhvr>
                                    </p:animEffect>
                                    <p:set>
                                      <p:cBhvr>
                                        <p:cTn id="73"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4" grpId="0" animBg="1"/>
      <p:bldP spid="2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Tree>
    <p:extLst>
      <p:ext uri="{BB962C8B-B14F-4D97-AF65-F5344CB8AC3E}">
        <p14:creationId xmlns:p14="http://schemas.microsoft.com/office/powerpoint/2010/main" val="3008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Why Maintenance Windows Matter</a:t>
            </a:r>
            <a:endParaRPr lang="en-US" dirty="0"/>
          </a:p>
        </p:txBody>
      </p:sp>
      <p:sp>
        <p:nvSpPr>
          <p:cNvPr id="4" name="Rectangle 3"/>
          <p:cNvSpPr/>
          <p:nvPr>
            <p:custDataLst>
              <p:tags r:id="rId1"/>
            </p:custDataLst>
          </p:nvPr>
        </p:nvSpPr>
        <p:spPr>
          <a:xfrm>
            <a:off x="3710156" y="2331508"/>
            <a:ext cx="4995023" cy="3201938"/>
          </a:xfrm>
          <a:prstGeom prst="rect">
            <a:avLst/>
          </a:prstGeom>
          <a:solidFill>
            <a:srgbClr val="00BCF2"/>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lIns="143776" tIns="95851" rIns="143776" bIns="95851" rtlCol="0" anchor="b"/>
          <a:lstStyle/>
          <a:p>
            <a:endParaRPr lang="en-US" sz="3060" dirty="0">
              <a:solidFill>
                <a:srgbClr val="000000"/>
              </a:solidFill>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41688" y="2597576"/>
            <a:ext cx="3730413" cy="2656856"/>
          </a:xfrm>
          <a:prstGeom prst="rect">
            <a:avLst/>
          </a:prstGeom>
        </p:spPr>
      </p:pic>
      <p:grpSp>
        <p:nvGrpSpPr>
          <p:cNvPr id="6" name="Group 5"/>
          <p:cNvGrpSpPr/>
          <p:nvPr/>
        </p:nvGrpSpPr>
        <p:grpSpPr>
          <a:xfrm>
            <a:off x="7485392" y="4176108"/>
            <a:ext cx="1149563" cy="1292044"/>
            <a:chOff x="8472488" y="4618038"/>
            <a:chExt cx="1127125" cy="1266825"/>
          </a:xfrm>
        </p:grpSpPr>
        <p:sp>
          <p:nvSpPr>
            <p:cNvPr id="7" name="AutoShape 7"/>
            <p:cNvSpPr>
              <a:spLocks noChangeAspect="1" noChangeArrowheads="1" noTextEdit="1"/>
            </p:cNvSpPr>
            <p:nvPr/>
          </p:nvSpPr>
          <p:spPr bwMode="auto">
            <a:xfrm>
              <a:off x="8472488" y="4618038"/>
              <a:ext cx="11271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 name="Freeform 11"/>
            <p:cNvSpPr>
              <a:spLocks/>
            </p:cNvSpPr>
            <p:nvPr/>
          </p:nvSpPr>
          <p:spPr bwMode="auto">
            <a:xfrm>
              <a:off x="8472488" y="4806951"/>
              <a:ext cx="633413" cy="868363"/>
            </a:xfrm>
            <a:custGeom>
              <a:avLst/>
              <a:gdLst>
                <a:gd name="T0" fmla="*/ 337 w 399"/>
                <a:gd name="T1" fmla="*/ 507 h 547"/>
                <a:gd name="T2" fmla="*/ 253 w 399"/>
                <a:gd name="T3" fmla="*/ 498 h 547"/>
                <a:gd name="T4" fmla="*/ 182 w 399"/>
                <a:gd name="T5" fmla="*/ 476 h 547"/>
                <a:gd name="T6" fmla="*/ 115 w 399"/>
                <a:gd name="T7" fmla="*/ 445 h 547"/>
                <a:gd name="T8" fmla="*/ 75 w 399"/>
                <a:gd name="T9" fmla="*/ 410 h 547"/>
                <a:gd name="T10" fmla="*/ 58 w 399"/>
                <a:gd name="T11" fmla="*/ 388 h 547"/>
                <a:gd name="T12" fmla="*/ 44 w 399"/>
                <a:gd name="T13" fmla="*/ 362 h 547"/>
                <a:gd name="T14" fmla="*/ 40 w 399"/>
                <a:gd name="T15" fmla="*/ 331 h 547"/>
                <a:gd name="T16" fmla="*/ 40 w 399"/>
                <a:gd name="T17" fmla="*/ 287 h 547"/>
                <a:gd name="T18" fmla="*/ 40 w 399"/>
                <a:gd name="T19" fmla="*/ 238 h 547"/>
                <a:gd name="T20" fmla="*/ 40 w 399"/>
                <a:gd name="T21" fmla="*/ 198 h 547"/>
                <a:gd name="T22" fmla="*/ 40 w 399"/>
                <a:gd name="T23" fmla="*/ 159 h 547"/>
                <a:gd name="T24" fmla="*/ 40 w 399"/>
                <a:gd name="T25" fmla="*/ 128 h 547"/>
                <a:gd name="T26" fmla="*/ 40 w 399"/>
                <a:gd name="T27" fmla="*/ 101 h 547"/>
                <a:gd name="T28" fmla="*/ 40 w 399"/>
                <a:gd name="T29" fmla="*/ 71 h 547"/>
                <a:gd name="T30" fmla="*/ 40 w 399"/>
                <a:gd name="T31" fmla="*/ 44 h 547"/>
                <a:gd name="T32" fmla="*/ 40 w 399"/>
                <a:gd name="T33" fmla="*/ 31 h 547"/>
                <a:gd name="T34" fmla="*/ 40 w 399"/>
                <a:gd name="T35" fmla="*/ 22 h 547"/>
                <a:gd name="T36" fmla="*/ 40 w 399"/>
                <a:gd name="T37" fmla="*/ 22 h 547"/>
                <a:gd name="T38" fmla="*/ 31 w 399"/>
                <a:gd name="T39" fmla="*/ 4 h 547"/>
                <a:gd name="T40" fmla="*/ 18 w 399"/>
                <a:gd name="T41" fmla="*/ 0 h 547"/>
                <a:gd name="T42" fmla="*/ 4 w 399"/>
                <a:gd name="T43" fmla="*/ 4 h 547"/>
                <a:gd name="T44" fmla="*/ 0 w 399"/>
                <a:gd name="T45" fmla="*/ 22 h 547"/>
                <a:gd name="T46" fmla="*/ 0 w 399"/>
                <a:gd name="T47" fmla="*/ 71 h 547"/>
                <a:gd name="T48" fmla="*/ 0 w 399"/>
                <a:gd name="T49" fmla="*/ 119 h 547"/>
                <a:gd name="T50" fmla="*/ 0 w 399"/>
                <a:gd name="T51" fmla="*/ 154 h 547"/>
                <a:gd name="T52" fmla="*/ 0 w 399"/>
                <a:gd name="T53" fmla="*/ 190 h 547"/>
                <a:gd name="T54" fmla="*/ 0 w 399"/>
                <a:gd name="T55" fmla="*/ 220 h 547"/>
                <a:gd name="T56" fmla="*/ 0 w 399"/>
                <a:gd name="T57" fmla="*/ 243 h 547"/>
                <a:gd name="T58" fmla="*/ 0 w 399"/>
                <a:gd name="T59" fmla="*/ 278 h 547"/>
                <a:gd name="T60" fmla="*/ 0 w 399"/>
                <a:gd name="T61" fmla="*/ 300 h 547"/>
                <a:gd name="T62" fmla="*/ 0 w 399"/>
                <a:gd name="T63" fmla="*/ 309 h 547"/>
                <a:gd name="T64" fmla="*/ 0 w 399"/>
                <a:gd name="T65" fmla="*/ 313 h 547"/>
                <a:gd name="T66" fmla="*/ 0 w 399"/>
                <a:gd name="T67" fmla="*/ 313 h 547"/>
                <a:gd name="T68" fmla="*/ 4 w 399"/>
                <a:gd name="T69" fmla="*/ 357 h 547"/>
                <a:gd name="T70" fmla="*/ 18 w 399"/>
                <a:gd name="T71" fmla="*/ 392 h 547"/>
                <a:gd name="T72" fmla="*/ 36 w 399"/>
                <a:gd name="T73" fmla="*/ 423 h 547"/>
                <a:gd name="T74" fmla="*/ 58 w 399"/>
                <a:gd name="T75" fmla="*/ 450 h 547"/>
                <a:gd name="T76" fmla="*/ 93 w 399"/>
                <a:gd name="T77" fmla="*/ 476 h 547"/>
                <a:gd name="T78" fmla="*/ 129 w 399"/>
                <a:gd name="T79" fmla="*/ 498 h 547"/>
                <a:gd name="T80" fmla="*/ 204 w 399"/>
                <a:gd name="T81" fmla="*/ 529 h 547"/>
                <a:gd name="T82" fmla="*/ 288 w 399"/>
                <a:gd name="T83" fmla="*/ 542 h 547"/>
                <a:gd name="T84" fmla="*/ 377 w 399"/>
                <a:gd name="T85" fmla="*/ 547 h 547"/>
                <a:gd name="T86" fmla="*/ 386 w 399"/>
                <a:gd name="T87" fmla="*/ 547 h 547"/>
                <a:gd name="T88" fmla="*/ 395 w 399"/>
                <a:gd name="T89" fmla="*/ 538 h 547"/>
                <a:gd name="T90" fmla="*/ 395 w 399"/>
                <a:gd name="T91" fmla="*/ 525 h 547"/>
                <a:gd name="T92" fmla="*/ 386 w 399"/>
                <a:gd name="T93" fmla="*/ 511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9" h="547">
                  <a:moveTo>
                    <a:pt x="382" y="511"/>
                  </a:moveTo>
                  <a:lnTo>
                    <a:pt x="337" y="507"/>
                  </a:lnTo>
                  <a:lnTo>
                    <a:pt x="293" y="507"/>
                  </a:lnTo>
                  <a:lnTo>
                    <a:pt x="253" y="498"/>
                  </a:lnTo>
                  <a:lnTo>
                    <a:pt x="217" y="489"/>
                  </a:lnTo>
                  <a:lnTo>
                    <a:pt x="182" y="476"/>
                  </a:lnTo>
                  <a:lnTo>
                    <a:pt x="146" y="463"/>
                  </a:lnTo>
                  <a:lnTo>
                    <a:pt x="115" y="445"/>
                  </a:lnTo>
                  <a:lnTo>
                    <a:pt x="84" y="423"/>
                  </a:lnTo>
                  <a:lnTo>
                    <a:pt x="75" y="410"/>
                  </a:lnTo>
                  <a:lnTo>
                    <a:pt x="67" y="401"/>
                  </a:lnTo>
                  <a:lnTo>
                    <a:pt x="58" y="388"/>
                  </a:lnTo>
                  <a:lnTo>
                    <a:pt x="53" y="375"/>
                  </a:lnTo>
                  <a:lnTo>
                    <a:pt x="44" y="362"/>
                  </a:lnTo>
                  <a:lnTo>
                    <a:pt x="40" y="348"/>
                  </a:lnTo>
                  <a:lnTo>
                    <a:pt x="40" y="331"/>
                  </a:lnTo>
                  <a:lnTo>
                    <a:pt x="40" y="313"/>
                  </a:lnTo>
                  <a:lnTo>
                    <a:pt x="40" y="287"/>
                  </a:lnTo>
                  <a:lnTo>
                    <a:pt x="40" y="260"/>
                  </a:lnTo>
                  <a:lnTo>
                    <a:pt x="40" y="238"/>
                  </a:lnTo>
                  <a:lnTo>
                    <a:pt x="40" y="216"/>
                  </a:lnTo>
                  <a:lnTo>
                    <a:pt x="40" y="198"/>
                  </a:lnTo>
                  <a:lnTo>
                    <a:pt x="40" y="176"/>
                  </a:lnTo>
                  <a:lnTo>
                    <a:pt x="40" y="159"/>
                  </a:lnTo>
                  <a:lnTo>
                    <a:pt x="40" y="146"/>
                  </a:lnTo>
                  <a:lnTo>
                    <a:pt x="40" y="128"/>
                  </a:lnTo>
                  <a:lnTo>
                    <a:pt x="40" y="115"/>
                  </a:lnTo>
                  <a:lnTo>
                    <a:pt x="40" y="101"/>
                  </a:lnTo>
                  <a:lnTo>
                    <a:pt x="40" y="93"/>
                  </a:lnTo>
                  <a:lnTo>
                    <a:pt x="40" y="71"/>
                  </a:lnTo>
                  <a:lnTo>
                    <a:pt x="40" y="57"/>
                  </a:lnTo>
                  <a:lnTo>
                    <a:pt x="40" y="44"/>
                  </a:lnTo>
                  <a:lnTo>
                    <a:pt x="40" y="35"/>
                  </a:lnTo>
                  <a:lnTo>
                    <a:pt x="40" y="31"/>
                  </a:lnTo>
                  <a:lnTo>
                    <a:pt x="40" y="26"/>
                  </a:lnTo>
                  <a:lnTo>
                    <a:pt x="40" y="22"/>
                  </a:lnTo>
                  <a:lnTo>
                    <a:pt x="40" y="22"/>
                  </a:lnTo>
                  <a:lnTo>
                    <a:pt x="40" y="22"/>
                  </a:lnTo>
                  <a:lnTo>
                    <a:pt x="36" y="13"/>
                  </a:lnTo>
                  <a:lnTo>
                    <a:pt x="31" y="4"/>
                  </a:lnTo>
                  <a:lnTo>
                    <a:pt x="27" y="4"/>
                  </a:lnTo>
                  <a:lnTo>
                    <a:pt x="18" y="0"/>
                  </a:lnTo>
                  <a:lnTo>
                    <a:pt x="13" y="4"/>
                  </a:lnTo>
                  <a:lnTo>
                    <a:pt x="4" y="4"/>
                  </a:lnTo>
                  <a:lnTo>
                    <a:pt x="0" y="13"/>
                  </a:lnTo>
                  <a:lnTo>
                    <a:pt x="0" y="22"/>
                  </a:lnTo>
                  <a:lnTo>
                    <a:pt x="0" y="49"/>
                  </a:lnTo>
                  <a:lnTo>
                    <a:pt x="0" y="71"/>
                  </a:lnTo>
                  <a:lnTo>
                    <a:pt x="0" y="97"/>
                  </a:lnTo>
                  <a:lnTo>
                    <a:pt x="0" y="119"/>
                  </a:lnTo>
                  <a:lnTo>
                    <a:pt x="0" y="137"/>
                  </a:lnTo>
                  <a:lnTo>
                    <a:pt x="0" y="154"/>
                  </a:lnTo>
                  <a:lnTo>
                    <a:pt x="0" y="172"/>
                  </a:lnTo>
                  <a:lnTo>
                    <a:pt x="0" y="190"/>
                  </a:lnTo>
                  <a:lnTo>
                    <a:pt x="0" y="203"/>
                  </a:lnTo>
                  <a:lnTo>
                    <a:pt x="0" y="220"/>
                  </a:lnTo>
                  <a:lnTo>
                    <a:pt x="0" y="229"/>
                  </a:lnTo>
                  <a:lnTo>
                    <a:pt x="0" y="243"/>
                  </a:lnTo>
                  <a:lnTo>
                    <a:pt x="0" y="260"/>
                  </a:lnTo>
                  <a:lnTo>
                    <a:pt x="0" y="278"/>
                  </a:lnTo>
                  <a:lnTo>
                    <a:pt x="0" y="291"/>
                  </a:lnTo>
                  <a:lnTo>
                    <a:pt x="0" y="300"/>
                  </a:lnTo>
                  <a:lnTo>
                    <a:pt x="0" y="304"/>
                  </a:lnTo>
                  <a:lnTo>
                    <a:pt x="0" y="309"/>
                  </a:lnTo>
                  <a:lnTo>
                    <a:pt x="0" y="313"/>
                  </a:lnTo>
                  <a:lnTo>
                    <a:pt x="0" y="313"/>
                  </a:lnTo>
                  <a:lnTo>
                    <a:pt x="0" y="313"/>
                  </a:lnTo>
                  <a:lnTo>
                    <a:pt x="0" y="313"/>
                  </a:lnTo>
                  <a:lnTo>
                    <a:pt x="0" y="335"/>
                  </a:lnTo>
                  <a:lnTo>
                    <a:pt x="4" y="357"/>
                  </a:lnTo>
                  <a:lnTo>
                    <a:pt x="9" y="375"/>
                  </a:lnTo>
                  <a:lnTo>
                    <a:pt x="18" y="392"/>
                  </a:lnTo>
                  <a:lnTo>
                    <a:pt x="27" y="410"/>
                  </a:lnTo>
                  <a:lnTo>
                    <a:pt x="36" y="423"/>
                  </a:lnTo>
                  <a:lnTo>
                    <a:pt x="49" y="437"/>
                  </a:lnTo>
                  <a:lnTo>
                    <a:pt x="58" y="450"/>
                  </a:lnTo>
                  <a:lnTo>
                    <a:pt x="75" y="463"/>
                  </a:lnTo>
                  <a:lnTo>
                    <a:pt x="93" y="476"/>
                  </a:lnTo>
                  <a:lnTo>
                    <a:pt x="111" y="485"/>
                  </a:lnTo>
                  <a:lnTo>
                    <a:pt x="129" y="498"/>
                  </a:lnTo>
                  <a:lnTo>
                    <a:pt x="164" y="516"/>
                  </a:lnTo>
                  <a:lnTo>
                    <a:pt x="204" y="529"/>
                  </a:lnTo>
                  <a:lnTo>
                    <a:pt x="249" y="538"/>
                  </a:lnTo>
                  <a:lnTo>
                    <a:pt x="288" y="542"/>
                  </a:lnTo>
                  <a:lnTo>
                    <a:pt x="333" y="547"/>
                  </a:lnTo>
                  <a:lnTo>
                    <a:pt x="377" y="547"/>
                  </a:lnTo>
                  <a:lnTo>
                    <a:pt x="377" y="547"/>
                  </a:lnTo>
                  <a:lnTo>
                    <a:pt x="386" y="547"/>
                  </a:lnTo>
                  <a:lnTo>
                    <a:pt x="391" y="542"/>
                  </a:lnTo>
                  <a:lnTo>
                    <a:pt x="395" y="538"/>
                  </a:lnTo>
                  <a:lnTo>
                    <a:pt x="399" y="529"/>
                  </a:lnTo>
                  <a:lnTo>
                    <a:pt x="395" y="525"/>
                  </a:lnTo>
                  <a:lnTo>
                    <a:pt x="391" y="516"/>
                  </a:lnTo>
                  <a:lnTo>
                    <a:pt x="386" y="511"/>
                  </a:lnTo>
                  <a:lnTo>
                    <a:pt x="382" y="5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 name="Freeform 12"/>
            <p:cNvSpPr>
              <a:spLocks/>
            </p:cNvSpPr>
            <p:nvPr/>
          </p:nvSpPr>
          <p:spPr bwMode="auto">
            <a:xfrm>
              <a:off x="8472488" y="4806951"/>
              <a:ext cx="633413" cy="868363"/>
            </a:xfrm>
            <a:custGeom>
              <a:avLst/>
              <a:gdLst>
                <a:gd name="T0" fmla="*/ 337 w 399"/>
                <a:gd name="T1" fmla="*/ 507 h 547"/>
                <a:gd name="T2" fmla="*/ 253 w 399"/>
                <a:gd name="T3" fmla="*/ 498 h 547"/>
                <a:gd name="T4" fmla="*/ 182 w 399"/>
                <a:gd name="T5" fmla="*/ 476 h 547"/>
                <a:gd name="T6" fmla="*/ 115 w 399"/>
                <a:gd name="T7" fmla="*/ 445 h 547"/>
                <a:gd name="T8" fmla="*/ 75 w 399"/>
                <a:gd name="T9" fmla="*/ 410 h 547"/>
                <a:gd name="T10" fmla="*/ 58 w 399"/>
                <a:gd name="T11" fmla="*/ 388 h 547"/>
                <a:gd name="T12" fmla="*/ 44 w 399"/>
                <a:gd name="T13" fmla="*/ 362 h 547"/>
                <a:gd name="T14" fmla="*/ 40 w 399"/>
                <a:gd name="T15" fmla="*/ 331 h 547"/>
                <a:gd name="T16" fmla="*/ 40 w 399"/>
                <a:gd name="T17" fmla="*/ 287 h 547"/>
                <a:gd name="T18" fmla="*/ 40 w 399"/>
                <a:gd name="T19" fmla="*/ 238 h 547"/>
                <a:gd name="T20" fmla="*/ 40 w 399"/>
                <a:gd name="T21" fmla="*/ 198 h 547"/>
                <a:gd name="T22" fmla="*/ 40 w 399"/>
                <a:gd name="T23" fmla="*/ 159 h 547"/>
                <a:gd name="T24" fmla="*/ 40 w 399"/>
                <a:gd name="T25" fmla="*/ 128 h 547"/>
                <a:gd name="T26" fmla="*/ 40 w 399"/>
                <a:gd name="T27" fmla="*/ 101 h 547"/>
                <a:gd name="T28" fmla="*/ 40 w 399"/>
                <a:gd name="T29" fmla="*/ 71 h 547"/>
                <a:gd name="T30" fmla="*/ 40 w 399"/>
                <a:gd name="T31" fmla="*/ 44 h 547"/>
                <a:gd name="T32" fmla="*/ 40 w 399"/>
                <a:gd name="T33" fmla="*/ 31 h 547"/>
                <a:gd name="T34" fmla="*/ 40 w 399"/>
                <a:gd name="T35" fmla="*/ 22 h 547"/>
                <a:gd name="T36" fmla="*/ 40 w 399"/>
                <a:gd name="T37" fmla="*/ 22 h 547"/>
                <a:gd name="T38" fmla="*/ 31 w 399"/>
                <a:gd name="T39" fmla="*/ 4 h 547"/>
                <a:gd name="T40" fmla="*/ 18 w 399"/>
                <a:gd name="T41" fmla="*/ 0 h 547"/>
                <a:gd name="T42" fmla="*/ 4 w 399"/>
                <a:gd name="T43" fmla="*/ 4 h 547"/>
                <a:gd name="T44" fmla="*/ 0 w 399"/>
                <a:gd name="T45" fmla="*/ 22 h 547"/>
                <a:gd name="T46" fmla="*/ 0 w 399"/>
                <a:gd name="T47" fmla="*/ 71 h 547"/>
                <a:gd name="T48" fmla="*/ 0 w 399"/>
                <a:gd name="T49" fmla="*/ 119 h 547"/>
                <a:gd name="T50" fmla="*/ 0 w 399"/>
                <a:gd name="T51" fmla="*/ 154 h 547"/>
                <a:gd name="T52" fmla="*/ 0 w 399"/>
                <a:gd name="T53" fmla="*/ 190 h 547"/>
                <a:gd name="T54" fmla="*/ 0 w 399"/>
                <a:gd name="T55" fmla="*/ 220 h 547"/>
                <a:gd name="T56" fmla="*/ 0 w 399"/>
                <a:gd name="T57" fmla="*/ 243 h 547"/>
                <a:gd name="T58" fmla="*/ 0 w 399"/>
                <a:gd name="T59" fmla="*/ 278 h 547"/>
                <a:gd name="T60" fmla="*/ 0 w 399"/>
                <a:gd name="T61" fmla="*/ 300 h 547"/>
                <a:gd name="T62" fmla="*/ 0 w 399"/>
                <a:gd name="T63" fmla="*/ 309 h 547"/>
                <a:gd name="T64" fmla="*/ 0 w 399"/>
                <a:gd name="T65" fmla="*/ 313 h 547"/>
                <a:gd name="T66" fmla="*/ 0 w 399"/>
                <a:gd name="T67" fmla="*/ 313 h 547"/>
                <a:gd name="T68" fmla="*/ 4 w 399"/>
                <a:gd name="T69" fmla="*/ 357 h 547"/>
                <a:gd name="T70" fmla="*/ 18 w 399"/>
                <a:gd name="T71" fmla="*/ 392 h 547"/>
                <a:gd name="T72" fmla="*/ 36 w 399"/>
                <a:gd name="T73" fmla="*/ 423 h 547"/>
                <a:gd name="T74" fmla="*/ 58 w 399"/>
                <a:gd name="T75" fmla="*/ 450 h 547"/>
                <a:gd name="T76" fmla="*/ 93 w 399"/>
                <a:gd name="T77" fmla="*/ 476 h 547"/>
                <a:gd name="T78" fmla="*/ 129 w 399"/>
                <a:gd name="T79" fmla="*/ 498 h 547"/>
                <a:gd name="T80" fmla="*/ 204 w 399"/>
                <a:gd name="T81" fmla="*/ 529 h 547"/>
                <a:gd name="T82" fmla="*/ 288 w 399"/>
                <a:gd name="T83" fmla="*/ 542 h 547"/>
                <a:gd name="T84" fmla="*/ 377 w 399"/>
                <a:gd name="T85" fmla="*/ 547 h 547"/>
                <a:gd name="T86" fmla="*/ 386 w 399"/>
                <a:gd name="T87" fmla="*/ 547 h 547"/>
                <a:gd name="T88" fmla="*/ 395 w 399"/>
                <a:gd name="T89" fmla="*/ 538 h 547"/>
                <a:gd name="T90" fmla="*/ 395 w 399"/>
                <a:gd name="T91" fmla="*/ 525 h 547"/>
                <a:gd name="T92" fmla="*/ 386 w 399"/>
                <a:gd name="T93" fmla="*/ 511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9" h="547">
                  <a:moveTo>
                    <a:pt x="382" y="511"/>
                  </a:moveTo>
                  <a:lnTo>
                    <a:pt x="337" y="507"/>
                  </a:lnTo>
                  <a:lnTo>
                    <a:pt x="293" y="507"/>
                  </a:lnTo>
                  <a:lnTo>
                    <a:pt x="253" y="498"/>
                  </a:lnTo>
                  <a:lnTo>
                    <a:pt x="217" y="489"/>
                  </a:lnTo>
                  <a:lnTo>
                    <a:pt x="182" y="476"/>
                  </a:lnTo>
                  <a:lnTo>
                    <a:pt x="146" y="463"/>
                  </a:lnTo>
                  <a:lnTo>
                    <a:pt x="115" y="445"/>
                  </a:lnTo>
                  <a:lnTo>
                    <a:pt x="84" y="423"/>
                  </a:lnTo>
                  <a:lnTo>
                    <a:pt x="75" y="410"/>
                  </a:lnTo>
                  <a:lnTo>
                    <a:pt x="67" y="401"/>
                  </a:lnTo>
                  <a:lnTo>
                    <a:pt x="58" y="388"/>
                  </a:lnTo>
                  <a:lnTo>
                    <a:pt x="53" y="375"/>
                  </a:lnTo>
                  <a:lnTo>
                    <a:pt x="44" y="362"/>
                  </a:lnTo>
                  <a:lnTo>
                    <a:pt x="40" y="348"/>
                  </a:lnTo>
                  <a:lnTo>
                    <a:pt x="40" y="331"/>
                  </a:lnTo>
                  <a:lnTo>
                    <a:pt x="40" y="313"/>
                  </a:lnTo>
                  <a:lnTo>
                    <a:pt x="40" y="287"/>
                  </a:lnTo>
                  <a:lnTo>
                    <a:pt x="40" y="260"/>
                  </a:lnTo>
                  <a:lnTo>
                    <a:pt x="40" y="238"/>
                  </a:lnTo>
                  <a:lnTo>
                    <a:pt x="40" y="216"/>
                  </a:lnTo>
                  <a:lnTo>
                    <a:pt x="40" y="198"/>
                  </a:lnTo>
                  <a:lnTo>
                    <a:pt x="40" y="176"/>
                  </a:lnTo>
                  <a:lnTo>
                    <a:pt x="40" y="159"/>
                  </a:lnTo>
                  <a:lnTo>
                    <a:pt x="40" y="146"/>
                  </a:lnTo>
                  <a:lnTo>
                    <a:pt x="40" y="128"/>
                  </a:lnTo>
                  <a:lnTo>
                    <a:pt x="40" y="115"/>
                  </a:lnTo>
                  <a:lnTo>
                    <a:pt x="40" y="101"/>
                  </a:lnTo>
                  <a:lnTo>
                    <a:pt x="40" y="93"/>
                  </a:lnTo>
                  <a:lnTo>
                    <a:pt x="40" y="71"/>
                  </a:lnTo>
                  <a:lnTo>
                    <a:pt x="40" y="57"/>
                  </a:lnTo>
                  <a:lnTo>
                    <a:pt x="40" y="44"/>
                  </a:lnTo>
                  <a:lnTo>
                    <a:pt x="40" y="35"/>
                  </a:lnTo>
                  <a:lnTo>
                    <a:pt x="40" y="31"/>
                  </a:lnTo>
                  <a:lnTo>
                    <a:pt x="40" y="26"/>
                  </a:lnTo>
                  <a:lnTo>
                    <a:pt x="40" y="22"/>
                  </a:lnTo>
                  <a:lnTo>
                    <a:pt x="40" y="22"/>
                  </a:lnTo>
                  <a:lnTo>
                    <a:pt x="40" y="22"/>
                  </a:lnTo>
                  <a:lnTo>
                    <a:pt x="36" y="13"/>
                  </a:lnTo>
                  <a:lnTo>
                    <a:pt x="31" y="4"/>
                  </a:lnTo>
                  <a:lnTo>
                    <a:pt x="27" y="4"/>
                  </a:lnTo>
                  <a:lnTo>
                    <a:pt x="18" y="0"/>
                  </a:lnTo>
                  <a:lnTo>
                    <a:pt x="13" y="4"/>
                  </a:lnTo>
                  <a:lnTo>
                    <a:pt x="4" y="4"/>
                  </a:lnTo>
                  <a:lnTo>
                    <a:pt x="0" y="13"/>
                  </a:lnTo>
                  <a:lnTo>
                    <a:pt x="0" y="22"/>
                  </a:lnTo>
                  <a:lnTo>
                    <a:pt x="0" y="49"/>
                  </a:lnTo>
                  <a:lnTo>
                    <a:pt x="0" y="71"/>
                  </a:lnTo>
                  <a:lnTo>
                    <a:pt x="0" y="97"/>
                  </a:lnTo>
                  <a:lnTo>
                    <a:pt x="0" y="119"/>
                  </a:lnTo>
                  <a:lnTo>
                    <a:pt x="0" y="137"/>
                  </a:lnTo>
                  <a:lnTo>
                    <a:pt x="0" y="154"/>
                  </a:lnTo>
                  <a:lnTo>
                    <a:pt x="0" y="172"/>
                  </a:lnTo>
                  <a:lnTo>
                    <a:pt x="0" y="190"/>
                  </a:lnTo>
                  <a:lnTo>
                    <a:pt x="0" y="203"/>
                  </a:lnTo>
                  <a:lnTo>
                    <a:pt x="0" y="220"/>
                  </a:lnTo>
                  <a:lnTo>
                    <a:pt x="0" y="229"/>
                  </a:lnTo>
                  <a:lnTo>
                    <a:pt x="0" y="243"/>
                  </a:lnTo>
                  <a:lnTo>
                    <a:pt x="0" y="260"/>
                  </a:lnTo>
                  <a:lnTo>
                    <a:pt x="0" y="278"/>
                  </a:lnTo>
                  <a:lnTo>
                    <a:pt x="0" y="291"/>
                  </a:lnTo>
                  <a:lnTo>
                    <a:pt x="0" y="300"/>
                  </a:lnTo>
                  <a:lnTo>
                    <a:pt x="0" y="304"/>
                  </a:lnTo>
                  <a:lnTo>
                    <a:pt x="0" y="309"/>
                  </a:lnTo>
                  <a:lnTo>
                    <a:pt x="0" y="313"/>
                  </a:lnTo>
                  <a:lnTo>
                    <a:pt x="0" y="313"/>
                  </a:lnTo>
                  <a:lnTo>
                    <a:pt x="0" y="313"/>
                  </a:lnTo>
                  <a:lnTo>
                    <a:pt x="0" y="313"/>
                  </a:lnTo>
                  <a:lnTo>
                    <a:pt x="0" y="335"/>
                  </a:lnTo>
                  <a:lnTo>
                    <a:pt x="4" y="357"/>
                  </a:lnTo>
                  <a:lnTo>
                    <a:pt x="9" y="375"/>
                  </a:lnTo>
                  <a:lnTo>
                    <a:pt x="18" y="392"/>
                  </a:lnTo>
                  <a:lnTo>
                    <a:pt x="27" y="410"/>
                  </a:lnTo>
                  <a:lnTo>
                    <a:pt x="36" y="423"/>
                  </a:lnTo>
                  <a:lnTo>
                    <a:pt x="49" y="437"/>
                  </a:lnTo>
                  <a:lnTo>
                    <a:pt x="58" y="450"/>
                  </a:lnTo>
                  <a:lnTo>
                    <a:pt x="75" y="463"/>
                  </a:lnTo>
                  <a:lnTo>
                    <a:pt x="93" y="476"/>
                  </a:lnTo>
                  <a:lnTo>
                    <a:pt x="111" y="485"/>
                  </a:lnTo>
                  <a:lnTo>
                    <a:pt x="129" y="498"/>
                  </a:lnTo>
                  <a:lnTo>
                    <a:pt x="164" y="516"/>
                  </a:lnTo>
                  <a:lnTo>
                    <a:pt x="204" y="529"/>
                  </a:lnTo>
                  <a:lnTo>
                    <a:pt x="249" y="538"/>
                  </a:lnTo>
                  <a:lnTo>
                    <a:pt x="288" y="542"/>
                  </a:lnTo>
                  <a:lnTo>
                    <a:pt x="333" y="547"/>
                  </a:lnTo>
                  <a:lnTo>
                    <a:pt x="377" y="547"/>
                  </a:lnTo>
                  <a:lnTo>
                    <a:pt x="377" y="547"/>
                  </a:lnTo>
                  <a:lnTo>
                    <a:pt x="386" y="547"/>
                  </a:lnTo>
                  <a:lnTo>
                    <a:pt x="391" y="542"/>
                  </a:lnTo>
                  <a:lnTo>
                    <a:pt x="395" y="538"/>
                  </a:lnTo>
                  <a:lnTo>
                    <a:pt x="399" y="529"/>
                  </a:lnTo>
                  <a:lnTo>
                    <a:pt x="395" y="525"/>
                  </a:lnTo>
                  <a:lnTo>
                    <a:pt x="391" y="516"/>
                  </a:lnTo>
                  <a:lnTo>
                    <a:pt x="386" y="511"/>
                  </a:lnTo>
                  <a:lnTo>
                    <a:pt x="382" y="5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0" name="Freeform 13"/>
            <p:cNvSpPr>
              <a:spLocks/>
            </p:cNvSpPr>
            <p:nvPr/>
          </p:nvSpPr>
          <p:spPr bwMode="auto">
            <a:xfrm>
              <a:off x="8683626" y="4989513"/>
              <a:ext cx="571500" cy="188913"/>
            </a:xfrm>
            <a:custGeom>
              <a:avLst/>
              <a:gdLst>
                <a:gd name="T0" fmla="*/ 360 w 360"/>
                <a:gd name="T1" fmla="*/ 75 h 119"/>
                <a:gd name="T2" fmla="*/ 333 w 360"/>
                <a:gd name="T3" fmla="*/ 79 h 119"/>
                <a:gd name="T4" fmla="*/ 306 w 360"/>
                <a:gd name="T5" fmla="*/ 83 h 119"/>
                <a:gd name="T6" fmla="*/ 275 w 360"/>
                <a:gd name="T7" fmla="*/ 83 h 119"/>
                <a:gd name="T8" fmla="*/ 244 w 360"/>
                <a:gd name="T9" fmla="*/ 83 h 119"/>
                <a:gd name="T10" fmla="*/ 195 w 360"/>
                <a:gd name="T11" fmla="*/ 83 h 119"/>
                <a:gd name="T12" fmla="*/ 151 w 360"/>
                <a:gd name="T13" fmla="*/ 79 h 119"/>
                <a:gd name="T14" fmla="*/ 129 w 360"/>
                <a:gd name="T15" fmla="*/ 75 h 119"/>
                <a:gd name="T16" fmla="*/ 107 w 360"/>
                <a:gd name="T17" fmla="*/ 70 h 119"/>
                <a:gd name="T18" fmla="*/ 89 w 360"/>
                <a:gd name="T19" fmla="*/ 66 h 119"/>
                <a:gd name="T20" fmla="*/ 71 w 360"/>
                <a:gd name="T21" fmla="*/ 61 h 119"/>
                <a:gd name="T22" fmla="*/ 58 w 360"/>
                <a:gd name="T23" fmla="*/ 53 h 119"/>
                <a:gd name="T24" fmla="*/ 40 w 360"/>
                <a:gd name="T25" fmla="*/ 48 h 119"/>
                <a:gd name="T26" fmla="*/ 31 w 360"/>
                <a:gd name="T27" fmla="*/ 39 h 119"/>
                <a:gd name="T28" fmla="*/ 18 w 360"/>
                <a:gd name="T29" fmla="*/ 35 h 119"/>
                <a:gd name="T30" fmla="*/ 13 w 360"/>
                <a:gd name="T31" fmla="*/ 26 h 119"/>
                <a:gd name="T32" fmla="*/ 5 w 360"/>
                <a:gd name="T33" fmla="*/ 17 h 119"/>
                <a:gd name="T34" fmla="*/ 0 w 360"/>
                <a:gd name="T35" fmla="*/ 8 h 119"/>
                <a:gd name="T36" fmla="*/ 0 w 360"/>
                <a:gd name="T37" fmla="*/ 0 h 119"/>
                <a:gd name="T38" fmla="*/ 0 w 360"/>
                <a:gd name="T39" fmla="*/ 13 h 119"/>
                <a:gd name="T40" fmla="*/ 0 w 360"/>
                <a:gd name="T41" fmla="*/ 22 h 119"/>
                <a:gd name="T42" fmla="*/ 0 w 360"/>
                <a:gd name="T43" fmla="*/ 26 h 119"/>
                <a:gd name="T44" fmla="*/ 0 w 360"/>
                <a:gd name="T45" fmla="*/ 35 h 119"/>
                <a:gd name="T46" fmla="*/ 0 w 360"/>
                <a:gd name="T47" fmla="*/ 44 h 119"/>
                <a:gd name="T48" fmla="*/ 0 w 360"/>
                <a:gd name="T49" fmla="*/ 53 h 119"/>
                <a:gd name="T50" fmla="*/ 0 w 360"/>
                <a:gd name="T51" fmla="*/ 57 h 119"/>
                <a:gd name="T52" fmla="*/ 0 w 360"/>
                <a:gd name="T53" fmla="*/ 57 h 119"/>
                <a:gd name="T54" fmla="*/ 0 w 360"/>
                <a:gd name="T55" fmla="*/ 57 h 119"/>
                <a:gd name="T56" fmla="*/ 0 w 360"/>
                <a:gd name="T57" fmla="*/ 57 h 119"/>
                <a:gd name="T58" fmla="*/ 9 w 360"/>
                <a:gd name="T59" fmla="*/ 66 h 119"/>
                <a:gd name="T60" fmla="*/ 22 w 360"/>
                <a:gd name="T61" fmla="*/ 75 h 119"/>
                <a:gd name="T62" fmla="*/ 45 w 360"/>
                <a:gd name="T63" fmla="*/ 83 h 119"/>
                <a:gd name="T64" fmla="*/ 67 w 360"/>
                <a:gd name="T65" fmla="*/ 92 h 119"/>
                <a:gd name="T66" fmla="*/ 89 w 360"/>
                <a:gd name="T67" fmla="*/ 101 h 119"/>
                <a:gd name="T68" fmla="*/ 120 w 360"/>
                <a:gd name="T69" fmla="*/ 105 h 119"/>
                <a:gd name="T70" fmla="*/ 147 w 360"/>
                <a:gd name="T71" fmla="*/ 110 h 119"/>
                <a:gd name="T72" fmla="*/ 178 w 360"/>
                <a:gd name="T73" fmla="*/ 114 h 119"/>
                <a:gd name="T74" fmla="*/ 213 w 360"/>
                <a:gd name="T75" fmla="*/ 114 h 119"/>
                <a:gd name="T76" fmla="*/ 244 w 360"/>
                <a:gd name="T77" fmla="*/ 119 h 119"/>
                <a:gd name="T78" fmla="*/ 293 w 360"/>
                <a:gd name="T79" fmla="*/ 114 h 119"/>
                <a:gd name="T80" fmla="*/ 342 w 360"/>
                <a:gd name="T81" fmla="*/ 110 h 119"/>
                <a:gd name="T82" fmla="*/ 351 w 360"/>
                <a:gd name="T83" fmla="*/ 92 h 119"/>
                <a:gd name="T84" fmla="*/ 360 w 360"/>
                <a:gd name="T85" fmla="*/ 7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0" h="119">
                  <a:moveTo>
                    <a:pt x="360" y="75"/>
                  </a:moveTo>
                  <a:lnTo>
                    <a:pt x="333" y="79"/>
                  </a:lnTo>
                  <a:lnTo>
                    <a:pt x="306" y="83"/>
                  </a:lnTo>
                  <a:lnTo>
                    <a:pt x="275" y="83"/>
                  </a:lnTo>
                  <a:lnTo>
                    <a:pt x="244" y="83"/>
                  </a:lnTo>
                  <a:lnTo>
                    <a:pt x="195" y="83"/>
                  </a:lnTo>
                  <a:lnTo>
                    <a:pt x="151" y="79"/>
                  </a:lnTo>
                  <a:lnTo>
                    <a:pt x="129" y="75"/>
                  </a:lnTo>
                  <a:lnTo>
                    <a:pt x="107" y="70"/>
                  </a:lnTo>
                  <a:lnTo>
                    <a:pt x="89" y="66"/>
                  </a:lnTo>
                  <a:lnTo>
                    <a:pt x="71" y="61"/>
                  </a:lnTo>
                  <a:lnTo>
                    <a:pt x="58" y="53"/>
                  </a:lnTo>
                  <a:lnTo>
                    <a:pt x="40" y="48"/>
                  </a:lnTo>
                  <a:lnTo>
                    <a:pt x="31" y="39"/>
                  </a:lnTo>
                  <a:lnTo>
                    <a:pt x="18" y="35"/>
                  </a:lnTo>
                  <a:lnTo>
                    <a:pt x="13" y="26"/>
                  </a:lnTo>
                  <a:lnTo>
                    <a:pt x="5" y="17"/>
                  </a:lnTo>
                  <a:lnTo>
                    <a:pt x="0" y="8"/>
                  </a:lnTo>
                  <a:lnTo>
                    <a:pt x="0" y="0"/>
                  </a:lnTo>
                  <a:lnTo>
                    <a:pt x="0" y="13"/>
                  </a:lnTo>
                  <a:lnTo>
                    <a:pt x="0" y="22"/>
                  </a:lnTo>
                  <a:lnTo>
                    <a:pt x="0" y="26"/>
                  </a:lnTo>
                  <a:lnTo>
                    <a:pt x="0" y="35"/>
                  </a:lnTo>
                  <a:lnTo>
                    <a:pt x="0" y="44"/>
                  </a:lnTo>
                  <a:lnTo>
                    <a:pt x="0" y="53"/>
                  </a:lnTo>
                  <a:lnTo>
                    <a:pt x="0" y="57"/>
                  </a:lnTo>
                  <a:lnTo>
                    <a:pt x="0" y="57"/>
                  </a:lnTo>
                  <a:lnTo>
                    <a:pt x="0" y="57"/>
                  </a:lnTo>
                  <a:lnTo>
                    <a:pt x="0" y="57"/>
                  </a:lnTo>
                  <a:lnTo>
                    <a:pt x="9" y="66"/>
                  </a:lnTo>
                  <a:lnTo>
                    <a:pt x="22" y="75"/>
                  </a:lnTo>
                  <a:lnTo>
                    <a:pt x="45" y="83"/>
                  </a:lnTo>
                  <a:lnTo>
                    <a:pt x="67" y="92"/>
                  </a:lnTo>
                  <a:lnTo>
                    <a:pt x="89" y="101"/>
                  </a:lnTo>
                  <a:lnTo>
                    <a:pt x="120" y="105"/>
                  </a:lnTo>
                  <a:lnTo>
                    <a:pt x="147" y="110"/>
                  </a:lnTo>
                  <a:lnTo>
                    <a:pt x="178" y="114"/>
                  </a:lnTo>
                  <a:lnTo>
                    <a:pt x="213" y="114"/>
                  </a:lnTo>
                  <a:lnTo>
                    <a:pt x="244" y="119"/>
                  </a:lnTo>
                  <a:lnTo>
                    <a:pt x="293" y="114"/>
                  </a:lnTo>
                  <a:lnTo>
                    <a:pt x="342" y="110"/>
                  </a:lnTo>
                  <a:lnTo>
                    <a:pt x="351" y="92"/>
                  </a:lnTo>
                  <a:lnTo>
                    <a:pt x="360"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1" name="Freeform 14"/>
            <p:cNvSpPr>
              <a:spLocks/>
            </p:cNvSpPr>
            <p:nvPr/>
          </p:nvSpPr>
          <p:spPr bwMode="auto">
            <a:xfrm>
              <a:off x="8683626" y="5149851"/>
              <a:ext cx="522288" cy="188913"/>
            </a:xfrm>
            <a:custGeom>
              <a:avLst/>
              <a:gdLst>
                <a:gd name="T0" fmla="*/ 329 w 329"/>
                <a:gd name="T1" fmla="*/ 79 h 119"/>
                <a:gd name="T2" fmla="*/ 289 w 329"/>
                <a:gd name="T3" fmla="*/ 84 h 119"/>
                <a:gd name="T4" fmla="*/ 244 w 329"/>
                <a:gd name="T5" fmla="*/ 84 h 119"/>
                <a:gd name="T6" fmla="*/ 195 w 329"/>
                <a:gd name="T7" fmla="*/ 84 h 119"/>
                <a:gd name="T8" fmla="*/ 151 w 329"/>
                <a:gd name="T9" fmla="*/ 79 h 119"/>
                <a:gd name="T10" fmla="*/ 129 w 329"/>
                <a:gd name="T11" fmla="*/ 75 h 119"/>
                <a:gd name="T12" fmla="*/ 107 w 329"/>
                <a:gd name="T13" fmla="*/ 71 h 119"/>
                <a:gd name="T14" fmla="*/ 89 w 329"/>
                <a:gd name="T15" fmla="*/ 66 h 119"/>
                <a:gd name="T16" fmla="*/ 71 w 329"/>
                <a:gd name="T17" fmla="*/ 62 h 119"/>
                <a:gd name="T18" fmla="*/ 53 w 329"/>
                <a:gd name="T19" fmla="*/ 57 h 119"/>
                <a:gd name="T20" fmla="*/ 40 w 329"/>
                <a:gd name="T21" fmla="*/ 49 h 119"/>
                <a:gd name="T22" fmla="*/ 27 w 329"/>
                <a:gd name="T23" fmla="*/ 40 h 119"/>
                <a:gd name="T24" fmla="*/ 18 w 329"/>
                <a:gd name="T25" fmla="*/ 35 h 119"/>
                <a:gd name="T26" fmla="*/ 9 w 329"/>
                <a:gd name="T27" fmla="*/ 27 h 119"/>
                <a:gd name="T28" fmla="*/ 5 w 329"/>
                <a:gd name="T29" fmla="*/ 18 h 119"/>
                <a:gd name="T30" fmla="*/ 0 w 329"/>
                <a:gd name="T31" fmla="*/ 9 h 119"/>
                <a:gd name="T32" fmla="*/ 0 w 329"/>
                <a:gd name="T33" fmla="*/ 0 h 119"/>
                <a:gd name="T34" fmla="*/ 0 w 329"/>
                <a:gd name="T35" fmla="*/ 13 h 119"/>
                <a:gd name="T36" fmla="*/ 0 w 329"/>
                <a:gd name="T37" fmla="*/ 22 h 119"/>
                <a:gd name="T38" fmla="*/ 0 w 329"/>
                <a:gd name="T39" fmla="*/ 31 h 119"/>
                <a:gd name="T40" fmla="*/ 0 w 329"/>
                <a:gd name="T41" fmla="*/ 35 h 119"/>
                <a:gd name="T42" fmla="*/ 0 w 329"/>
                <a:gd name="T43" fmla="*/ 44 h 119"/>
                <a:gd name="T44" fmla="*/ 0 w 329"/>
                <a:gd name="T45" fmla="*/ 53 h 119"/>
                <a:gd name="T46" fmla="*/ 0 w 329"/>
                <a:gd name="T47" fmla="*/ 57 h 119"/>
                <a:gd name="T48" fmla="*/ 0 w 329"/>
                <a:gd name="T49" fmla="*/ 57 h 119"/>
                <a:gd name="T50" fmla="*/ 0 w 329"/>
                <a:gd name="T51" fmla="*/ 57 h 119"/>
                <a:gd name="T52" fmla="*/ 0 w 329"/>
                <a:gd name="T53" fmla="*/ 62 h 119"/>
                <a:gd name="T54" fmla="*/ 9 w 329"/>
                <a:gd name="T55" fmla="*/ 66 h 119"/>
                <a:gd name="T56" fmla="*/ 22 w 329"/>
                <a:gd name="T57" fmla="*/ 75 h 119"/>
                <a:gd name="T58" fmla="*/ 40 w 329"/>
                <a:gd name="T59" fmla="*/ 84 h 119"/>
                <a:gd name="T60" fmla="*/ 62 w 329"/>
                <a:gd name="T61" fmla="*/ 93 h 119"/>
                <a:gd name="T62" fmla="*/ 89 w 329"/>
                <a:gd name="T63" fmla="*/ 101 h 119"/>
                <a:gd name="T64" fmla="*/ 116 w 329"/>
                <a:gd name="T65" fmla="*/ 106 h 119"/>
                <a:gd name="T66" fmla="*/ 147 w 329"/>
                <a:gd name="T67" fmla="*/ 110 h 119"/>
                <a:gd name="T68" fmla="*/ 178 w 329"/>
                <a:gd name="T69" fmla="*/ 115 h 119"/>
                <a:gd name="T70" fmla="*/ 209 w 329"/>
                <a:gd name="T71" fmla="*/ 119 h 119"/>
                <a:gd name="T72" fmla="*/ 244 w 329"/>
                <a:gd name="T73" fmla="*/ 119 h 119"/>
                <a:gd name="T74" fmla="*/ 289 w 329"/>
                <a:gd name="T75" fmla="*/ 115 h 119"/>
                <a:gd name="T76" fmla="*/ 329 w 329"/>
                <a:gd name="T77" fmla="*/ 115 h 119"/>
                <a:gd name="T78" fmla="*/ 329 w 329"/>
                <a:gd name="T79" fmla="*/ 79 h 119"/>
                <a:gd name="T80" fmla="*/ 329 w 329"/>
                <a:gd name="T81" fmla="*/ 7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9" h="119">
                  <a:moveTo>
                    <a:pt x="329" y="79"/>
                  </a:moveTo>
                  <a:lnTo>
                    <a:pt x="289" y="84"/>
                  </a:lnTo>
                  <a:lnTo>
                    <a:pt x="244" y="84"/>
                  </a:lnTo>
                  <a:lnTo>
                    <a:pt x="195" y="84"/>
                  </a:lnTo>
                  <a:lnTo>
                    <a:pt x="151" y="79"/>
                  </a:lnTo>
                  <a:lnTo>
                    <a:pt x="129" y="75"/>
                  </a:lnTo>
                  <a:lnTo>
                    <a:pt x="107" y="71"/>
                  </a:lnTo>
                  <a:lnTo>
                    <a:pt x="89" y="66"/>
                  </a:lnTo>
                  <a:lnTo>
                    <a:pt x="71" y="62"/>
                  </a:lnTo>
                  <a:lnTo>
                    <a:pt x="53" y="57"/>
                  </a:lnTo>
                  <a:lnTo>
                    <a:pt x="40" y="49"/>
                  </a:lnTo>
                  <a:lnTo>
                    <a:pt x="27" y="40"/>
                  </a:lnTo>
                  <a:lnTo>
                    <a:pt x="18" y="35"/>
                  </a:lnTo>
                  <a:lnTo>
                    <a:pt x="9" y="27"/>
                  </a:lnTo>
                  <a:lnTo>
                    <a:pt x="5" y="18"/>
                  </a:lnTo>
                  <a:lnTo>
                    <a:pt x="0" y="9"/>
                  </a:lnTo>
                  <a:lnTo>
                    <a:pt x="0" y="0"/>
                  </a:lnTo>
                  <a:lnTo>
                    <a:pt x="0" y="13"/>
                  </a:lnTo>
                  <a:lnTo>
                    <a:pt x="0" y="22"/>
                  </a:lnTo>
                  <a:lnTo>
                    <a:pt x="0" y="31"/>
                  </a:lnTo>
                  <a:lnTo>
                    <a:pt x="0" y="35"/>
                  </a:lnTo>
                  <a:lnTo>
                    <a:pt x="0" y="44"/>
                  </a:lnTo>
                  <a:lnTo>
                    <a:pt x="0" y="53"/>
                  </a:lnTo>
                  <a:lnTo>
                    <a:pt x="0" y="57"/>
                  </a:lnTo>
                  <a:lnTo>
                    <a:pt x="0" y="57"/>
                  </a:lnTo>
                  <a:lnTo>
                    <a:pt x="0" y="57"/>
                  </a:lnTo>
                  <a:lnTo>
                    <a:pt x="0" y="62"/>
                  </a:lnTo>
                  <a:lnTo>
                    <a:pt x="9" y="66"/>
                  </a:lnTo>
                  <a:lnTo>
                    <a:pt x="22" y="75"/>
                  </a:lnTo>
                  <a:lnTo>
                    <a:pt x="40" y="84"/>
                  </a:lnTo>
                  <a:lnTo>
                    <a:pt x="62" y="93"/>
                  </a:lnTo>
                  <a:lnTo>
                    <a:pt x="89" y="101"/>
                  </a:lnTo>
                  <a:lnTo>
                    <a:pt x="116" y="106"/>
                  </a:lnTo>
                  <a:lnTo>
                    <a:pt x="147" y="110"/>
                  </a:lnTo>
                  <a:lnTo>
                    <a:pt x="178" y="115"/>
                  </a:lnTo>
                  <a:lnTo>
                    <a:pt x="209" y="119"/>
                  </a:lnTo>
                  <a:lnTo>
                    <a:pt x="244" y="119"/>
                  </a:lnTo>
                  <a:lnTo>
                    <a:pt x="289" y="115"/>
                  </a:lnTo>
                  <a:lnTo>
                    <a:pt x="329" y="115"/>
                  </a:lnTo>
                  <a:lnTo>
                    <a:pt x="329" y="79"/>
                  </a:lnTo>
                  <a:lnTo>
                    <a:pt x="329"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2" name="Freeform 15"/>
            <p:cNvSpPr>
              <a:spLocks noEditPoints="1"/>
            </p:cNvSpPr>
            <p:nvPr/>
          </p:nvSpPr>
          <p:spPr bwMode="auto">
            <a:xfrm>
              <a:off x="8599488" y="4618038"/>
              <a:ext cx="950913" cy="938213"/>
            </a:xfrm>
            <a:custGeom>
              <a:avLst/>
              <a:gdLst>
                <a:gd name="T0" fmla="*/ 364 w 599"/>
                <a:gd name="T1" fmla="*/ 533 h 591"/>
                <a:gd name="T2" fmla="*/ 204 w 599"/>
                <a:gd name="T3" fmla="*/ 525 h 591"/>
                <a:gd name="T4" fmla="*/ 124 w 599"/>
                <a:gd name="T5" fmla="*/ 507 h 591"/>
                <a:gd name="T6" fmla="*/ 75 w 599"/>
                <a:gd name="T7" fmla="*/ 472 h 591"/>
                <a:gd name="T8" fmla="*/ 53 w 599"/>
                <a:gd name="T9" fmla="*/ 432 h 591"/>
                <a:gd name="T10" fmla="*/ 53 w 599"/>
                <a:gd name="T11" fmla="*/ 384 h 591"/>
                <a:gd name="T12" fmla="*/ 53 w 599"/>
                <a:gd name="T13" fmla="*/ 357 h 591"/>
                <a:gd name="T14" fmla="*/ 53 w 599"/>
                <a:gd name="T15" fmla="*/ 348 h 591"/>
                <a:gd name="T16" fmla="*/ 53 w 599"/>
                <a:gd name="T17" fmla="*/ 313 h 591"/>
                <a:gd name="T18" fmla="*/ 53 w 599"/>
                <a:gd name="T19" fmla="*/ 291 h 591"/>
                <a:gd name="T20" fmla="*/ 53 w 599"/>
                <a:gd name="T21" fmla="*/ 260 h 591"/>
                <a:gd name="T22" fmla="*/ 53 w 599"/>
                <a:gd name="T23" fmla="*/ 220 h 591"/>
                <a:gd name="T24" fmla="*/ 53 w 599"/>
                <a:gd name="T25" fmla="*/ 198 h 591"/>
                <a:gd name="T26" fmla="*/ 75 w 599"/>
                <a:gd name="T27" fmla="*/ 212 h 591"/>
                <a:gd name="T28" fmla="*/ 173 w 599"/>
                <a:gd name="T29" fmla="*/ 242 h 591"/>
                <a:gd name="T30" fmla="*/ 302 w 599"/>
                <a:gd name="T31" fmla="*/ 256 h 591"/>
                <a:gd name="T32" fmla="*/ 444 w 599"/>
                <a:gd name="T33" fmla="*/ 242 h 591"/>
                <a:gd name="T34" fmla="*/ 515 w 599"/>
                <a:gd name="T35" fmla="*/ 216 h 591"/>
                <a:gd name="T36" fmla="*/ 546 w 599"/>
                <a:gd name="T37" fmla="*/ 207 h 591"/>
                <a:gd name="T38" fmla="*/ 546 w 599"/>
                <a:gd name="T39" fmla="*/ 242 h 591"/>
                <a:gd name="T40" fmla="*/ 546 w 599"/>
                <a:gd name="T41" fmla="*/ 256 h 591"/>
                <a:gd name="T42" fmla="*/ 586 w 599"/>
                <a:gd name="T43" fmla="*/ 269 h 591"/>
                <a:gd name="T44" fmla="*/ 599 w 599"/>
                <a:gd name="T45" fmla="*/ 234 h 591"/>
                <a:gd name="T46" fmla="*/ 599 w 599"/>
                <a:gd name="T47" fmla="*/ 172 h 591"/>
                <a:gd name="T48" fmla="*/ 599 w 599"/>
                <a:gd name="T49" fmla="*/ 145 h 591"/>
                <a:gd name="T50" fmla="*/ 599 w 599"/>
                <a:gd name="T51" fmla="*/ 141 h 591"/>
                <a:gd name="T52" fmla="*/ 590 w 599"/>
                <a:gd name="T53" fmla="*/ 97 h 591"/>
                <a:gd name="T54" fmla="*/ 510 w 599"/>
                <a:gd name="T55" fmla="*/ 35 h 591"/>
                <a:gd name="T56" fmla="*/ 377 w 599"/>
                <a:gd name="T57" fmla="*/ 4 h 591"/>
                <a:gd name="T58" fmla="*/ 195 w 599"/>
                <a:gd name="T59" fmla="*/ 9 h 591"/>
                <a:gd name="T60" fmla="*/ 106 w 599"/>
                <a:gd name="T61" fmla="*/ 26 h 591"/>
                <a:gd name="T62" fmla="*/ 40 w 599"/>
                <a:gd name="T63" fmla="*/ 66 h 591"/>
                <a:gd name="T64" fmla="*/ 4 w 599"/>
                <a:gd name="T65" fmla="*/ 115 h 591"/>
                <a:gd name="T66" fmla="*/ 0 w 599"/>
                <a:gd name="T67" fmla="*/ 190 h 591"/>
                <a:gd name="T68" fmla="*/ 0 w 599"/>
                <a:gd name="T69" fmla="*/ 278 h 591"/>
                <a:gd name="T70" fmla="*/ 0 w 599"/>
                <a:gd name="T71" fmla="*/ 339 h 591"/>
                <a:gd name="T72" fmla="*/ 0 w 599"/>
                <a:gd name="T73" fmla="*/ 397 h 591"/>
                <a:gd name="T74" fmla="*/ 0 w 599"/>
                <a:gd name="T75" fmla="*/ 428 h 591"/>
                <a:gd name="T76" fmla="*/ 0 w 599"/>
                <a:gd name="T77" fmla="*/ 445 h 591"/>
                <a:gd name="T78" fmla="*/ 22 w 599"/>
                <a:gd name="T79" fmla="*/ 498 h 591"/>
                <a:gd name="T80" fmla="*/ 115 w 599"/>
                <a:gd name="T81" fmla="*/ 560 h 591"/>
                <a:gd name="T82" fmla="*/ 257 w 599"/>
                <a:gd name="T83" fmla="*/ 586 h 591"/>
                <a:gd name="T84" fmla="*/ 382 w 599"/>
                <a:gd name="T85" fmla="*/ 529 h 591"/>
                <a:gd name="T86" fmla="*/ 395 w 599"/>
                <a:gd name="T87" fmla="*/ 62 h 591"/>
                <a:gd name="T88" fmla="*/ 475 w 599"/>
                <a:gd name="T89" fmla="*/ 79 h 591"/>
                <a:gd name="T90" fmla="*/ 528 w 599"/>
                <a:gd name="T91" fmla="*/ 106 h 591"/>
                <a:gd name="T92" fmla="*/ 546 w 599"/>
                <a:gd name="T93" fmla="*/ 141 h 591"/>
                <a:gd name="T94" fmla="*/ 528 w 599"/>
                <a:gd name="T95" fmla="*/ 172 h 591"/>
                <a:gd name="T96" fmla="*/ 475 w 599"/>
                <a:gd name="T97" fmla="*/ 198 h 591"/>
                <a:gd name="T98" fmla="*/ 395 w 599"/>
                <a:gd name="T99" fmla="*/ 216 h 591"/>
                <a:gd name="T100" fmla="*/ 204 w 599"/>
                <a:gd name="T101" fmla="*/ 216 h 591"/>
                <a:gd name="T102" fmla="*/ 124 w 599"/>
                <a:gd name="T103" fmla="*/ 198 h 591"/>
                <a:gd name="T104" fmla="*/ 75 w 599"/>
                <a:gd name="T105" fmla="*/ 172 h 591"/>
                <a:gd name="T106" fmla="*/ 53 w 599"/>
                <a:gd name="T107" fmla="*/ 141 h 591"/>
                <a:gd name="T108" fmla="*/ 75 w 599"/>
                <a:gd name="T109" fmla="*/ 106 h 591"/>
                <a:gd name="T110" fmla="*/ 124 w 599"/>
                <a:gd name="T111" fmla="*/ 79 h 591"/>
                <a:gd name="T112" fmla="*/ 204 w 599"/>
                <a:gd name="T113" fmla="*/ 6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9" h="591">
                  <a:moveTo>
                    <a:pt x="382" y="529"/>
                  </a:moveTo>
                  <a:lnTo>
                    <a:pt x="382" y="529"/>
                  </a:lnTo>
                  <a:lnTo>
                    <a:pt x="382" y="529"/>
                  </a:lnTo>
                  <a:lnTo>
                    <a:pt x="364" y="533"/>
                  </a:lnTo>
                  <a:lnTo>
                    <a:pt x="342" y="533"/>
                  </a:lnTo>
                  <a:lnTo>
                    <a:pt x="302" y="533"/>
                  </a:lnTo>
                  <a:lnTo>
                    <a:pt x="248" y="533"/>
                  </a:lnTo>
                  <a:lnTo>
                    <a:pt x="204" y="525"/>
                  </a:lnTo>
                  <a:lnTo>
                    <a:pt x="182" y="520"/>
                  </a:lnTo>
                  <a:lnTo>
                    <a:pt x="164" y="516"/>
                  </a:lnTo>
                  <a:lnTo>
                    <a:pt x="142" y="511"/>
                  </a:lnTo>
                  <a:lnTo>
                    <a:pt x="124" y="507"/>
                  </a:lnTo>
                  <a:lnTo>
                    <a:pt x="111" y="498"/>
                  </a:lnTo>
                  <a:lnTo>
                    <a:pt x="98" y="489"/>
                  </a:lnTo>
                  <a:lnTo>
                    <a:pt x="84" y="481"/>
                  </a:lnTo>
                  <a:lnTo>
                    <a:pt x="75" y="472"/>
                  </a:lnTo>
                  <a:lnTo>
                    <a:pt x="66" y="463"/>
                  </a:lnTo>
                  <a:lnTo>
                    <a:pt x="58" y="454"/>
                  </a:lnTo>
                  <a:lnTo>
                    <a:pt x="58" y="445"/>
                  </a:lnTo>
                  <a:lnTo>
                    <a:pt x="53" y="432"/>
                  </a:lnTo>
                  <a:lnTo>
                    <a:pt x="53" y="419"/>
                  </a:lnTo>
                  <a:lnTo>
                    <a:pt x="53" y="406"/>
                  </a:lnTo>
                  <a:lnTo>
                    <a:pt x="53" y="392"/>
                  </a:lnTo>
                  <a:lnTo>
                    <a:pt x="53" y="384"/>
                  </a:lnTo>
                  <a:lnTo>
                    <a:pt x="53" y="375"/>
                  </a:lnTo>
                  <a:lnTo>
                    <a:pt x="53" y="370"/>
                  </a:lnTo>
                  <a:lnTo>
                    <a:pt x="53" y="362"/>
                  </a:lnTo>
                  <a:lnTo>
                    <a:pt x="53" y="357"/>
                  </a:lnTo>
                  <a:lnTo>
                    <a:pt x="53" y="353"/>
                  </a:lnTo>
                  <a:lnTo>
                    <a:pt x="53" y="348"/>
                  </a:lnTo>
                  <a:lnTo>
                    <a:pt x="53" y="348"/>
                  </a:lnTo>
                  <a:lnTo>
                    <a:pt x="53" y="348"/>
                  </a:lnTo>
                  <a:lnTo>
                    <a:pt x="53" y="339"/>
                  </a:lnTo>
                  <a:lnTo>
                    <a:pt x="53" y="331"/>
                  </a:lnTo>
                  <a:lnTo>
                    <a:pt x="53" y="322"/>
                  </a:lnTo>
                  <a:lnTo>
                    <a:pt x="53" y="313"/>
                  </a:lnTo>
                  <a:lnTo>
                    <a:pt x="53" y="304"/>
                  </a:lnTo>
                  <a:lnTo>
                    <a:pt x="53" y="300"/>
                  </a:lnTo>
                  <a:lnTo>
                    <a:pt x="53" y="295"/>
                  </a:lnTo>
                  <a:lnTo>
                    <a:pt x="53" y="291"/>
                  </a:lnTo>
                  <a:lnTo>
                    <a:pt x="53" y="291"/>
                  </a:lnTo>
                  <a:lnTo>
                    <a:pt x="53" y="291"/>
                  </a:lnTo>
                  <a:lnTo>
                    <a:pt x="53" y="273"/>
                  </a:lnTo>
                  <a:lnTo>
                    <a:pt x="53" y="260"/>
                  </a:lnTo>
                  <a:lnTo>
                    <a:pt x="53" y="247"/>
                  </a:lnTo>
                  <a:lnTo>
                    <a:pt x="53" y="238"/>
                  </a:lnTo>
                  <a:lnTo>
                    <a:pt x="53" y="229"/>
                  </a:lnTo>
                  <a:lnTo>
                    <a:pt x="53" y="220"/>
                  </a:lnTo>
                  <a:lnTo>
                    <a:pt x="53" y="216"/>
                  </a:lnTo>
                  <a:lnTo>
                    <a:pt x="53" y="207"/>
                  </a:lnTo>
                  <a:lnTo>
                    <a:pt x="53" y="203"/>
                  </a:lnTo>
                  <a:lnTo>
                    <a:pt x="53" y="198"/>
                  </a:lnTo>
                  <a:lnTo>
                    <a:pt x="53" y="198"/>
                  </a:lnTo>
                  <a:lnTo>
                    <a:pt x="53" y="198"/>
                  </a:lnTo>
                  <a:lnTo>
                    <a:pt x="66" y="207"/>
                  </a:lnTo>
                  <a:lnTo>
                    <a:pt x="75" y="212"/>
                  </a:lnTo>
                  <a:lnTo>
                    <a:pt x="98" y="220"/>
                  </a:lnTo>
                  <a:lnTo>
                    <a:pt x="120" y="229"/>
                  </a:lnTo>
                  <a:lnTo>
                    <a:pt x="146" y="238"/>
                  </a:lnTo>
                  <a:lnTo>
                    <a:pt x="173" y="242"/>
                  </a:lnTo>
                  <a:lnTo>
                    <a:pt x="200" y="251"/>
                  </a:lnTo>
                  <a:lnTo>
                    <a:pt x="235" y="251"/>
                  </a:lnTo>
                  <a:lnTo>
                    <a:pt x="266" y="256"/>
                  </a:lnTo>
                  <a:lnTo>
                    <a:pt x="302" y="256"/>
                  </a:lnTo>
                  <a:lnTo>
                    <a:pt x="350" y="256"/>
                  </a:lnTo>
                  <a:lnTo>
                    <a:pt x="399" y="251"/>
                  </a:lnTo>
                  <a:lnTo>
                    <a:pt x="421" y="247"/>
                  </a:lnTo>
                  <a:lnTo>
                    <a:pt x="444" y="242"/>
                  </a:lnTo>
                  <a:lnTo>
                    <a:pt x="461" y="238"/>
                  </a:lnTo>
                  <a:lnTo>
                    <a:pt x="484" y="229"/>
                  </a:lnTo>
                  <a:lnTo>
                    <a:pt x="501" y="225"/>
                  </a:lnTo>
                  <a:lnTo>
                    <a:pt x="515" y="216"/>
                  </a:lnTo>
                  <a:lnTo>
                    <a:pt x="532" y="207"/>
                  </a:lnTo>
                  <a:lnTo>
                    <a:pt x="546" y="198"/>
                  </a:lnTo>
                  <a:lnTo>
                    <a:pt x="546" y="198"/>
                  </a:lnTo>
                  <a:lnTo>
                    <a:pt x="546" y="207"/>
                  </a:lnTo>
                  <a:lnTo>
                    <a:pt x="546" y="216"/>
                  </a:lnTo>
                  <a:lnTo>
                    <a:pt x="546" y="225"/>
                  </a:lnTo>
                  <a:lnTo>
                    <a:pt x="546" y="234"/>
                  </a:lnTo>
                  <a:lnTo>
                    <a:pt x="546" y="242"/>
                  </a:lnTo>
                  <a:lnTo>
                    <a:pt x="546" y="251"/>
                  </a:lnTo>
                  <a:lnTo>
                    <a:pt x="546" y="256"/>
                  </a:lnTo>
                  <a:lnTo>
                    <a:pt x="546" y="256"/>
                  </a:lnTo>
                  <a:lnTo>
                    <a:pt x="546" y="256"/>
                  </a:lnTo>
                  <a:lnTo>
                    <a:pt x="546" y="256"/>
                  </a:lnTo>
                  <a:lnTo>
                    <a:pt x="559" y="260"/>
                  </a:lnTo>
                  <a:lnTo>
                    <a:pt x="572" y="265"/>
                  </a:lnTo>
                  <a:lnTo>
                    <a:pt x="586" y="269"/>
                  </a:lnTo>
                  <a:lnTo>
                    <a:pt x="599" y="278"/>
                  </a:lnTo>
                  <a:lnTo>
                    <a:pt x="599" y="278"/>
                  </a:lnTo>
                  <a:lnTo>
                    <a:pt x="599" y="251"/>
                  </a:lnTo>
                  <a:lnTo>
                    <a:pt x="599" y="234"/>
                  </a:lnTo>
                  <a:lnTo>
                    <a:pt x="599" y="212"/>
                  </a:lnTo>
                  <a:lnTo>
                    <a:pt x="599" y="198"/>
                  </a:lnTo>
                  <a:lnTo>
                    <a:pt x="599" y="185"/>
                  </a:lnTo>
                  <a:lnTo>
                    <a:pt x="599" y="172"/>
                  </a:lnTo>
                  <a:lnTo>
                    <a:pt x="599" y="163"/>
                  </a:lnTo>
                  <a:lnTo>
                    <a:pt x="599" y="159"/>
                  </a:lnTo>
                  <a:lnTo>
                    <a:pt x="599" y="150"/>
                  </a:lnTo>
                  <a:lnTo>
                    <a:pt x="599" y="145"/>
                  </a:lnTo>
                  <a:lnTo>
                    <a:pt x="599" y="145"/>
                  </a:lnTo>
                  <a:lnTo>
                    <a:pt x="599" y="141"/>
                  </a:lnTo>
                  <a:lnTo>
                    <a:pt x="599" y="141"/>
                  </a:lnTo>
                  <a:lnTo>
                    <a:pt x="599" y="141"/>
                  </a:lnTo>
                  <a:lnTo>
                    <a:pt x="599" y="128"/>
                  </a:lnTo>
                  <a:lnTo>
                    <a:pt x="599" y="115"/>
                  </a:lnTo>
                  <a:lnTo>
                    <a:pt x="595" y="106"/>
                  </a:lnTo>
                  <a:lnTo>
                    <a:pt x="590" y="97"/>
                  </a:lnTo>
                  <a:lnTo>
                    <a:pt x="577" y="79"/>
                  </a:lnTo>
                  <a:lnTo>
                    <a:pt x="559" y="66"/>
                  </a:lnTo>
                  <a:lnTo>
                    <a:pt x="537" y="48"/>
                  </a:lnTo>
                  <a:lnTo>
                    <a:pt x="510" y="35"/>
                  </a:lnTo>
                  <a:lnTo>
                    <a:pt x="479" y="26"/>
                  </a:lnTo>
                  <a:lnTo>
                    <a:pt x="448" y="18"/>
                  </a:lnTo>
                  <a:lnTo>
                    <a:pt x="417" y="9"/>
                  </a:lnTo>
                  <a:lnTo>
                    <a:pt x="377" y="4"/>
                  </a:lnTo>
                  <a:lnTo>
                    <a:pt x="342" y="4"/>
                  </a:lnTo>
                  <a:lnTo>
                    <a:pt x="302" y="0"/>
                  </a:lnTo>
                  <a:lnTo>
                    <a:pt x="248" y="4"/>
                  </a:lnTo>
                  <a:lnTo>
                    <a:pt x="195" y="9"/>
                  </a:lnTo>
                  <a:lnTo>
                    <a:pt x="173" y="13"/>
                  </a:lnTo>
                  <a:lnTo>
                    <a:pt x="151" y="18"/>
                  </a:lnTo>
                  <a:lnTo>
                    <a:pt x="129" y="22"/>
                  </a:lnTo>
                  <a:lnTo>
                    <a:pt x="106" y="26"/>
                  </a:lnTo>
                  <a:lnTo>
                    <a:pt x="89" y="35"/>
                  </a:lnTo>
                  <a:lnTo>
                    <a:pt x="71" y="44"/>
                  </a:lnTo>
                  <a:lnTo>
                    <a:pt x="53" y="53"/>
                  </a:lnTo>
                  <a:lnTo>
                    <a:pt x="40" y="66"/>
                  </a:lnTo>
                  <a:lnTo>
                    <a:pt x="22" y="79"/>
                  </a:lnTo>
                  <a:lnTo>
                    <a:pt x="13" y="97"/>
                  </a:lnTo>
                  <a:lnTo>
                    <a:pt x="4" y="106"/>
                  </a:lnTo>
                  <a:lnTo>
                    <a:pt x="4" y="115"/>
                  </a:lnTo>
                  <a:lnTo>
                    <a:pt x="0" y="128"/>
                  </a:lnTo>
                  <a:lnTo>
                    <a:pt x="0" y="141"/>
                  </a:lnTo>
                  <a:lnTo>
                    <a:pt x="0" y="168"/>
                  </a:lnTo>
                  <a:lnTo>
                    <a:pt x="0" y="190"/>
                  </a:lnTo>
                  <a:lnTo>
                    <a:pt x="0" y="216"/>
                  </a:lnTo>
                  <a:lnTo>
                    <a:pt x="0" y="238"/>
                  </a:lnTo>
                  <a:lnTo>
                    <a:pt x="0" y="256"/>
                  </a:lnTo>
                  <a:lnTo>
                    <a:pt x="0" y="278"/>
                  </a:lnTo>
                  <a:lnTo>
                    <a:pt x="0" y="295"/>
                  </a:lnTo>
                  <a:lnTo>
                    <a:pt x="0" y="309"/>
                  </a:lnTo>
                  <a:lnTo>
                    <a:pt x="0" y="326"/>
                  </a:lnTo>
                  <a:lnTo>
                    <a:pt x="0" y="339"/>
                  </a:lnTo>
                  <a:lnTo>
                    <a:pt x="0" y="353"/>
                  </a:lnTo>
                  <a:lnTo>
                    <a:pt x="0" y="362"/>
                  </a:lnTo>
                  <a:lnTo>
                    <a:pt x="0" y="384"/>
                  </a:lnTo>
                  <a:lnTo>
                    <a:pt x="0" y="397"/>
                  </a:lnTo>
                  <a:lnTo>
                    <a:pt x="0" y="410"/>
                  </a:lnTo>
                  <a:lnTo>
                    <a:pt x="0" y="419"/>
                  </a:lnTo>
                  <a:lnTo>
                    <a:pt x="0" y="423"/>
                  </a:lnTo>
                  <a:lnTo>
                    <a:pt x="0" y="428"/>
                  </a:lnTo>
                  <a:lnTo>
                    <a:pt x="0" y="432"/>
                  </a:lnTo>
                  <a:lnTo>
                    <a:pt x="0" y="432"/>
                  </a:lnTo>
                  <a:lnTo>
                    <a:pt x="0" y="432"/>
                  </a:lnTo>
                  <a:lnTo>
                    <a:pt x="0" y="445"/>
                  </a:lnTo>
                  <a:lnTo>
                    <a:pt x="0" y="459"/>
                  </a:lnTo>
                  <a:lnTo>
                    <a:pt x="4" y="467"/>
                  </a:lnTo>
                  <a:lnTo>
                    <a:pt x="9" y="476"/>
                  </a:lnTo>
                  <a:lnTo>
                    <a:pt x="22" y="498"/>
                  </a:lnTo>
                  <a:lnTo>
                    <a:pt x="35" y="511"/>
                  </a:lnTo>
                  <a:lnTo>
                    <a:pt x="58" y="529"/>
                  </a:lnTo>
                  <a:lnTo>
                    <a:pt x="84" y="547"/>
                  </a:lnTo>
                  <a:lnTo>
                    <a:pt x="115" y="560"/>
                  </a:lnTo>
                  <a:lnTo>
                    <a:pt x="146" y="569"/>
                  </a:lnTo>
                  <a:lnTo>
                    <a:pt x="182" y="578"/>
                  </a:lnTo>
                  <a:lnTo>
                    <a:pt x="222" y="586"/>
                  </a:lnTo>
                  <a:lnTo>
                    <a:pt x="257" y="586"/>
                  </a:lnTo>
                  <a:lnTo>
                    <a:pt x="302" y="591"/>
                  </a:lnTo>
                  <a:lnTo>
                    <a:pt x="342" y="586"/>
                  </a:lnTo>
                  <a:lnTo>
                    <a:pt x="382" y="586"/>
                  </a:lnTo>
                  <a:lnTo>
                    <a:pt x="382" y="529"/>
                  </a:lnTo>
                  <a:lnTo>
                    <a:pt x="382" y="529"/>
                  </a:lnTo>
                  <a:close/>
                  <a:moveTo>
                    <a:pt x="302" y="57"/>
                  </a:moveTo>
                  <a:lnTo>
                    <a:pt x="350" y="57"/>
                  </a:lnTo>
                  <a:lnTo>
                    <a:pt x="395" y="62"/>
                  </a:lnTo>
                  <a:lnTo>
                    <a:pt x="417" y="66"/>
                  </a:lnTo>
                  <a:lnTo>
                    <a:pt x="439" y="71"/>
                  </a:lnTo>
                  <a:lnTo>
                    <a:pt x="457" y="75"/>
                  </a:lnTo>
                  <a:lnTo>
                    <a:pt x="475" y="79"/>
                  </a:lnTo>
                  <a:lnTo>
                    <a:pt x="488" y="88"/>
                  </a:lnTo>
                  <a:lnTo>
                    <a:pt x="506" y="93"/>
                  </a:lnTo>
                  <a:lnTo>
                    <a:pt x="515" y="101"/>
                  </a:lnTo>
                  <a:lnTo>
                    <a:pt x="528" y="106"/>
                  </a:lnTo>
                  <a:lnTo>
                    <a:pt x="537" y="115"/>
                  </a:lnTo>
                  <a:lnTo>
                    <a:pt x="541" y="123"/>
                  </a:lnTo>
                  <a:lnTo>
                    <a:pt x="546" y="132"/>
                  </a:lnTo>
                  <a:lnTo>
                    <a:pt x="546" y="141"/>
                  </a:lnTo>
                  <a:lnTo>
                    <a:pt x="546" y="150"/>
                  </a:lnTo>
                  <a:lnTo>
                    <a:pt x="541" y="159"/>
                  </a:lnTo>
                  <a:lnTo>
                    <a:pt x="537" y="163"/>
                  </a:lnTo>
                  <a:lnTo>
                    <a:pt x="528" y="172"/>
                  </a:lnTo>
                  <a:lnTo>
                    <a:pt x="515" y="181"/>
                  </a:lnTo>
                  <a:lnTo>
                    <a:pt x="506" y="185"/>
                  </a:lnTo>
                  <a:lnTo>
                    <a:pt x="488" y="194"/>
                  </a:lnTo>
                  <a:lnTo>
                    <a:pt x="475" y="198"/>
                  </a:lnTo>
                  <a:lnTo>
                    <a:pt x="457" y="203"/>
                  </a:lnTo>
                  <a:lnTo>
                    <a:pt x="439" y="207"/>
                  </a:lnTo>
                  <a:lnTo>
                    <a:pt x="417" y="212"/>
                  </a:lnTo>
                  <a:lnTo>
                    <a:pt x="395" y="216"/>
                  </a:lnTo>
                  <a:lnTo>
                    <a:pt x="350" y="220"/>
                  </a:lnTo>
                  <a:lnTo>
                    <a:pt x="302" y="225"/>
                  </a:lnTo>
                  <a:lnTo>
                    <a:pt x="248" y="220"/>
                  </a:lnTo>
                  <a:lnTo>
                    <a:pt x="204" y="216"/>
                  </a:lnTo>
                  <a:lnTo>
                    <a:pt x="182" y="212"/>
                  </a:lnTo>
                  <a:lnTo>
                    <a:pt x="164" y="207"/>
                  </a:lnTo>
                  <a:lnTo>
                    <a:pt x="142" y="203"/>
                  </a:lnTo>
                  <a:lnTo>
                    <a:pt x="124" y="198"/>
                  </a:lnTo>
                  <a:lnTo>
                    <a:pt x="111" y="194"/>
                  </a:lnTo>
                  <a:lnTo>
                    <a:pt x="98" y="185"/>
                  </a:lnTo>
                  <a:lnTo>
                    <a:pt x="84" y="181"/>
                  </a:lnTo>
                  <a:lnTo>
                    <a:pt x="75" y="172"/>
                  </a:lnTo>
                  <a:lnTo>
                    <a:pt x="66" y="163"/>
                  </a:lnTo>
                  <a:lnTo>
                    <a:pt x="58" y="159"/>
                  </a:lnTo>
                  <a:lnTo>
                    <a:pt x="58" y="150"/>
                  </a:lnTo>
                  <a:lnTo>
                    <a:pt x="53" y="141"/>
                  </a:lnTo>
                  <a:lnTo>
                    <a:pt x="58" y="132"/>
                  </a:lnTo>
                  <a:lnTo>
                    <a:pt x="58" y="123"/>
                  </a:lnTo>
                  <a:lnTo>
                    <a:pt x="66" y="115"/>
                  </a:lnTo>
                  <a:lnTo>
                    <a:pt x="75" y="106"/>
                  </a:lnTo>
                  <a:lnTo>
                    <a:pt x="84" y="101"/>
                  </a:lnTo>
                  <a:lnTo>
                    <a:pt x="98" y="93"/>
                  </a:lnTo>
                  <a:lnTo>
                    <a:pt x="111" y="88"/>
                  </a:lnTo>
                  <a:lnTo>
                    <a:pt x="124" y="79"/>
                  </a:lnTo>
                  <a:lnTo>
                    <a:pt x="142" y="75"/>
                  </a:lnTo>
                  <a:lnTo>
                    <a:pt x="164" y="71"/>
                  </a:lnTo>
                  <a:lnTo>
                    <a:pt x="182" y="66"/>
                  </a:lnTo>
                  <a:lnTo>
                    <a:pt x="204" y="62"/>
                  </a:lnTo>
                  <a:lnTo>
                    <a:pt x="248" y="57"/>
                  </a:lnTo>
                  <a:lnTo>
                    <a:pt x="302" y="57"/>
                  </a:lnTo>
                  <a:lnTo>
                    <a:pt x="30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grpSp>
        <p:nvGrpSpPr>
          <p:cNvPr id="13" name="Group 12"/>
          <p:cNvGrpSpPr/>
          <p:nvPr/>
        </p:nvGrpSpPr>
        <p:grpSpPr>
          <a:xfrm>
            <a:off x="8311133" y="4630636"/>
            <a:ext cx="323822" cy="778788"/>
            <a:chOff x="9247188" y="5080001"/>
            <a:chExt cx="317501" cy="763587"/>
          </a:xfrm>
        </p:grpSpPr>
        <p:sp>
          <p:nvSpPr>
            <p:cNvPr id="14" name="Freeform 9"/>
            <p:cNvSpPr>
              <a:spLocks/>
            </p:cNvSpPr>
            <p:nvPr/>
          </p:nvSpPr>
          <p:spPr bwMode="auto">
            <a:xfrm>
              <a:off x="9247188" y="5303838"/>
              <a:ext cx="309563" cy="539750"/>
            </a:xfrm>
            <a:custGeom>
              <a:avLst/>
              <a:gdLst>
                <a:gd name="T0" fmla="*/ 89 w 195"/>
                <a:gd name="T1" fmla="*/ 18 h 340"/>
                <a:gd name="T2" fmla="*/ 89 w 195"/>
                <a:gd name="T3" fmla="*/ 44 h 340"/>
                <a:gd name="T4" fmla="*/ 84 w 195"/>
                <a:gd name="T5" fmla="*/ 57 h 340"/>
                <a:gd name="T6" fmla="*/ 93 w 195"/>
                <a:gd name="T7" fmla="*/ 57 h 340"/>
                <a:gd name="T8" fmla="*/ 116 w 195"/>
                <a:gd name="T9" fmla="*/ 57 h 340"/>
                <a:gd name="T10" fmla="*/ 133 w 195"/>
                <a:gd name="T11" fmla="*/ 75 h 340"/>
                <a:gd name="T12" fmla="*/ 142 w 195"/>
                <a:gd name="T13" fmla="*/ 97 h 340"/>
                <a:gd name="T14" fmla="*/ 142 w 195"/>
                <a:gd name="T15" fmla="*/ 115 h 340"/>
                <a:gd name="T16" fmla="*/ 142 w 195"/>
                <a:gd name="T17" fmla="*/ 119 h 340"/>
                <a:gd name="T18" fmla="*/ 138 w 195"/>
                <a:gd name="T19" fmla="*/ 150 h 340"/>
                <a:gd name="T20" fmla="*/ 138 w 195"/>
                <a:gd name="T21" fmla="*/ 185 h 340"/>
                <a:gd name="T22" fmla="*/ 138 w 195"/>
                <a:gd name="T23" fmla="*/ 203 h 340"/>
                <a:gd name="T24" fmla="*/ 138 w 195"/>
                <a:gd name="T25" fmla="*/ 216 h 340"/>
                <a:gd name="T26" fmla="*/ 138 w 195"/>
                <a:gd name="T27" fmla="*/ 216 h 340"/>
                <a:gd name="T28" fmla="*/ 138 w 195"/>
                <a:gd name="T29" fmla="*/ 238 h 340"/>
                <a:gd name="T30" fmla="*/ 138 w 195"/>
                <a:gd name="T31" fmla="*/ 243 h 340"/>
                <a:gd name="T32" fmla="*/ 133 w 195"/>
                <a:gd name="T33" fmla="*/ 260 h 340"/>
                <a:gd name="T34" fmla="*/ 120 w 195"/>
                <a:gd name="T35" fmla="*/ 278 h 340"/>
                <a:gd name="T36" fmla="*/ 98 w 195"/>
                <a:gd name="T37" fmla="*/ 282 h 340"/>
                <a:gd name="T38" fmla="*/ 71 w 195"/>
                <a:gd name="T39" fmla="*/ 278 h 340"/>
                <a:gd name="T40" fmla="*/ 58 w 195"/>
                <a:gd name="T41" fmla="*/ 260 h 340"/>
                <a:gd name="T42" fmla="*/ 58 w 195"/>
                <a:gd name="T43" fmla="*/ 234 h 340"/>
                <a:gd name="T44" fmla="*/ 58 w 195"/>
                <a:gd name="T45" fmla="*/ 221 h 340"/>
                <a:gd name="T46" fmla="*/ 45 w 195"/>
                <a:gd name="T47" fmla="*/ 216 h 340"/>
                <a:gd name="T48" fmla="*/ 18 w 195"/>
                <a:gd name="T49" fmla="*/ 198 h 340"/>
                <a:gd name="T50" fmla="*/ 0 w 195"/>
                <a:gd name="T51" fmla="*/ 172 h 340"/>
                <a:gd name="T52" fmla="*/ 0 w 195"/>
                <a:gd name="T53" fmla="*/ 203 h 340"/>
                <a:gd name="T54" fmla="*/ 0 w 195"/>
                <a:gd name="T55" fmla="*/ 225 h 340"/>
                <a:gd name="T56" fmla="*/ 0 w 195"/>
                <a:gd name="T57" fmla="*/ 238 h 340"/>
                <a:gd name="T58" fmla="*/ 0 w 195"/>
                <a:gd name="T59" fmla="*/ 260 h 340"/>
                <a:gd name="T60" fmla="*/ 27 w 195"/>
                <a:gd name="T61" fmla="*/ 309 h 340"/>
                <a:gd name="T62" fmla="*/ 76 w 195"/>
                <a:gd name="T63" fmla="*/ 335 h 340"/>
                <a:gd name="T64" fmla="*/ 133 w 195"/>
                <a:gd name="T65" fmla="*/ 331 h 340"/>
                <a:gd name="T66" fmla="*/ 164 w 195"/>
                <a:gd name="T67" fmla="*/ 313 h 340"/>
                <a:gd name="T68" fmla="*/ 191 w 195"/>
                <a:gd name="T69" fmla="*/ 265 h 340"/>
                <a:gd name="T70" fmla="*/ 195 w 195"/>
                <a:gd name="T71" fmla="*/ 198 h 340"/>
                <a:gd name="T72" fmla="*/ 195 w 195"/>
                <a:gd name="T73" fmla="*/ 146 h 340"/>
                <a:gd name="T74" fmla="*/ 195 w 195"/>
                <a:gd name="T75" fmla="*/ 115 h 340"/>
                <a:gd name="T76" fmla="*/ 195 w 195"/>
                <a:gd name="T77" fmla="*/ 101 h 340"/>
                <a:gd name="T78" fmla="*/ 195 w 195"/>
                <a:gd name="T79" fmla="*/ 97 h 340"/>
                <a:gd name="T80" fmla="*/ 182 w 195"/>
                <a:gd name="T81" fmla="*/ 44 h 340"/>
                <a:gd name="T82" fmla="*/ 138 w 195"/>
                <a:gd name="T83" fmla="*/ 9 h 340"/>
                <a:gd name="T84" fmla="*/ 89 w 195"/>
                <a:gd name="T8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5" h="340">
                  <a:moveTo>
                    <a:pt x="89" y="0"/>
                  </a:moveTo>
                  <a:lnTo>
                    <a:pt x="89" y="9"/>
                  </a:lnTo>
                  <a:lnTo>
                    <a:pt x="89" y="18"/>
                  </a:lnTo>
                  <a:lnTo>
                    <a:pt x="89" y="27"/>
                  </a:lnTo>
                  <a:lnTo>
                    <a:pt x="89" y="35"/>
                  </a:lnTo>
                  <a:lnTo>
                    <a:pt x="89" y="44"/>
                  </a:lnTo>
                  <a:lnTo>
                    <a:pt x="89" y="49"/>
                  </a:lnTo>
                  <a:lnTo>
                    <a:pt x="84" y="53"/>
                  </a:lnTo>
                  <a:lnTo>
                    <a:pt x="84" y="57"/>
                  </a:lnTo>
                  <a:lnTo>
                    <a:pt x="84" y="57"/>
                  </a:lnTo>
                  <a:lnTo>
                    <a:pt x="84" y="57"/>
                  </a:lnTo>
                  <a:lnTo>
                    <a:pt x="93" y="57"/>
                  </a:lnTo>
                  <a:lnTo>
                    <a:pt x="102" y="53"/>
                  </a:lnTo>
                  <a:lnTo>
                    <a:pt x="111" y="57"/>
                  </a:lnTo>
                  <a:lnTo>
                    <a:pt x="116" y="57"/>
                  </a:lnTo>
                  <a:lnTo>
                    <a:pt x="124" y="62"/>
                  </a:lnTo>
                  <a:lnTo>
                    <a:pt x="129" y="66"/>
                  </a:lnTo>
                  <a:lnTo>
                    <a:pt x="133" y="75"/>
                  </a:lnTo>
                  <a:lnTo>
                    <a:pt x="138" y="79"/>
                  </a:lnTo>
                  <a:lnTo>
                    <a:pt x="142" y="88"/>
                  </a:lnTo>
                  <a:lnTo>
                    <a:pt x="142" y="97"/>
                  </a:lnTo>
                  <a:lnTo>
                    <a:pt x="142" y="106"/>
                  </a:lnTo>
                  <a:lnTo>
                    <a:pt x="142" y="110"/>
                  </a:lnTo>
                  <a:lnTo>
                    <a:pt x="142" y="115"/>
                  </a:lnTo>
                  <a:lnTo>
                    <a:pt x="142" y="115"/>
                  </a:lnTo>
                  <a:lnTo>
                    <a:pt x="142" y="119"/>
                  </a:lnTo>
                  <a:lnTo>
                    <a:pt x="142" y="119"/>
                  </a:lnTo>
                  <a:lnTo>
                    <a:pt x="142" y="119"/>
                  </a:lnTo>
                  <a:lnTo>
                    <a:pt x="142" y="137"/>
                  </a:lnTo>
                  <a:lnTo>
                    <a:pt x="138" y="150"/>
                  </a:lnTo>
                  <a:lnTo>
                    <a:pt x="138" y="163"/>
                  </a:lnTo>
                  <a:lnTo>
                    <a:pt x="138" y="176"/>
                  </a:lnTo>
                  <a:lnTo>
                    <a:pt x="138" y="185"/>
                  </a:lnTo>
                  <a:lnTo>
                    <a:pt x="138" y="190"/>
                  </a:lnTo>
                  <a:lnTo>
                    <a:pt x="138" y="198"/>
                  </a:lnTo>
                  <a:lnTo>
                    <a:pt x="138" y="203"/>
                  </a:lnTo>
                  <a:lnTo>
                    <a:pt x="138" y="207"/>
                  </a:lnTo>
                  <a:lnTo>
                    <a:pt x="138" y="212"/>
                  </a:lnTo>
                  <a:lnTo>
                    <a:pt x="138" y="216"/>
                  </a:lnTo>
                  <a:lnTo>
                    <a:pt x="138" y="216"/>
                  </a:lnTo>
                  <a:lnTo>
                    <a:pt x="138" y="216"/>
                  </a:lnTo>
                  <a:lnTo>
                    <a:pt x="138" y="216"/>
                  </a:lnTo>
                  <a:lnTo>
                    <a:pt x="138" y="225"/>
                  </a:lnTo>
                  <a:lnTo>
                    <a:pt x="138" y="234"/>
                  </a:lnTo>
                  <a:lnTo>
                    <a:pt x="138" y="238"/>
                  </a:lnTo>
                  <a:lnTo>
                    <a:pt x="138" y="238"/>
                  </a:lnTo>
                  <a:lnTo>
                    <a:pt x="138" y="243"/>
                  </a:lnTo>
                  <a:lnTo>
                    <a:pt x="138" y="243"/>
                  </a:lnTo>
                  <a:lnTo>
                    <a:pt x="138" y="243"/>
                  </a:lnTo>
                  <a:lnTo>
                    <a:pt x="138" y="251"/>
                  </a:lnTo>
                  <a:lnTo>
                    <a:pt x="133" y="260"/>
                  </a:lnTo>
                  <a:lnTo>
                    <a:pt x="129" y="265"/>
                  </a:lnTo>
                  <a:lnTo>
                    <a:pt x="124" y="273"/>
                  </a:lnTo>
                  <a:lnTo>
                    <a:pt x="120" y="278"/>
                  </a:lnTo>
                  <a:lnTo>
                    <a:pt x="111" y="282"/>
                  </a:lnTo>
                  <a:lnTo>
                    <a:pt x="102" y="282"/>
                  </a:lnTo>
                  <a:lnTo>
                    <a:pt x="98" y="282"/>
                  </a:lnTo>
                  <a:lnTo>
                    <a:pt x="89" y="282"/>
                  </a:lnTo>
                  <a:lnTo>
                    <a:pt x="80" y="282"/>
                  </a:lnTo>
                  <a:lnTo>
                    <a:pt x="71" y="278"/>
                  </a:lnTo>
                  <a:lnTo>
                    <a:pt x="67" y="269"/>
                  </a:lnTo>
                  <a:lnTo>
                    <a:pt x="62" y="265"/>
                  </a:lnTo>
                  <a:lnTo>
                    <a:pt x="58" y="260"/>
                  </a:lnTo>
                  <a:lnTo>
                    <a:pt x="58" y="251"/>
                  </a:lnTo>
                  <a:lnTo>
                    <a:pt x="58" y="243"/>
                  </a:lnTo>
                  <a:lnTo>
                    <a:pt x="58" y="234"/>
                  </a:lnTo>
                  <a:lnTo>
                    <a:pt x="58" y="229"/>
                  </a:lnTo>
                  <a:lnTo>
                    <a:pt x="58" y="225"/>
                  </a:lnTo>
                  <a:lnTo>
                    <a:pt x="58" y="221"/>
                  </a:lnTo>
                  <a:lnTo>
                    <a:pt x="58" y="221"/>
                  </a:lnTo>
                  <a:lnTo>
                    <a:pt x="58" y="221"/>
                  </a:lnTo>
                  <a:lnTo>
                    <a:pt x="45" y="216"/>
                  </a:lnTo>
                  <a:lnTo>
                    <a:pt x="36" y="212"/>
                  </a:lnTo>
                  <a:lnTo>
                    <a:pt x="27" y="203"/>
                  </a:lnTo>
                  <a:lnTo>
                    <a:pt x="18" y="198"/>
                  </a:lnTo>
                  <a:lnTo>
                    <a:pt x="13" y="190"/>
                  </a:lnTo>
                  <a:lnTo>
                    <a:pt x="9" y="185"/>
                  </a:lnTo>
                  <a:lnTo>
                    <a:pt x="0" y="172"/>
                  </a:lnTo>
                  <a:lnTo>
                    <a:pt x="0" y="185"/>
                  </a:lnTo>
                  <a:lnTo>
                    <a:pt x="0" y="194"/>
                  </a:lnTo>
                  <a:lnTo>
                    <a:pt x="0" y="203"/>
                  </a:lnTo>
                  <a:lnTo>
                    <a:pt x="0" y="212"/>
                  </a:lnTo>
                  <a:lnTo>
                    <a:pt x="0" y="221"/>
                  </a:lnTo>
                  <a:lnTo>
                    <a:pt x="0" y="225"/>
                  </a:lnTo>
                  <a:lnTo>
                    <a:pt x="0" y="234"/>
                  </a:lnTo>
                  <a:lnTo>
                    <a:pt x="0" y="238"/>
                  </a:lnTo>
                  <a:lnTo>
                    <a:pt x="0" y="238"/>
                  </a:lnTo>
                  <a:lnTo>
                    <a:pt x="0" y="243"/>
                  </a:lnTo>
                  <a:lnTo>
                    <a:pt x="0" y="243"/>
                  </a:lnTo>
                  <a:lnTo>
                    <a:pt x="0" y="260"/>
                  </a:lnTo>
                  <a:lnTo>
                    <a:pt x="9" y="278"/>
                  </a:lnTo>
                  <a:lnTo>
                    <a:pt x="13" y="295"/>
                  </a:lnTo>
                  <a:lnTo>
                    <a:pt x="27" y="309"/>
                  </a:lnTo>
                  <a:lnTo>
                    <a:pt x="40" y="322"/>
                  </a:lnTo>
                  <a:lnTo>
                    <a:pt x="58" y="331"/>
                  </a:lnTo>
                  <a:lnTo>
                    <a:pt x="76" y="335"/>
                  </a:lnTo>
                  <a:lnTo>
                    <a:pt x="93" y="340"/>
                  </a:lnTo>
                  <a:lnTo>
                    <a:pt x="116" y="335"/>
                  </a:lnTo>
                  <a:lnTo>
                    <a:pt x="133" y="331"/>
                  </a:lnTo>
                  <a:lnTo>
                    <a:pt x="147" y="322"/>
                  </a:lnTo>
                  <a:lnTo>
                    <a:pt x="164" y="313"/>
                  </a:lnTo>
                  <a:lnTo>
                    <a:pt x="164" y="313"/>
                  </a:lnTo>
                  <a:lnTo>
                    <a:pt x="173" y="300"/>
                  </a:lnTo>
                  <a:lnTo>
                    <a:pt x="187" y="282"/>
                  </a:lnTo>
                  <a:lnTo>
                    <a:pt x="191" y="265"/>
                  </a:lnTo>
                  <a:lnTo>
                    <a:pt x="195" y="247"/>
                  </a:lnTo>
                  <a:lnTo>
                    <a:pt x="195" y="221"/>
                  </a:lnTo>
                  <a:lnTo>
                    <a:pt x="195" y="198"/>
                  </a:lnTo>
                  <a:lnTo>
                    <a:pt x="195" y="176"/>
                  </a:lnTo>
                  <a:lnTo>
                    <a:pt x="195" y="159"/>
                  </a:lnTo>
                  <a:lnTo>
                    <a:pt x="195" y="146"/>
                  </a:lnTo>
                  <a:lnTo>
                    <a:pt x="195" y="132"/>
                  </a:lnTo>
                  <a:lnTo>
                    <a:pt x="195" y="124"/>
                  </a:lnTo>
                  <a:lnTo>
                    <a:pt x="195" y="115"/>
                  </a:lnTo>
                  <a:lnTo>
                    <a:pt x="195" y="110"/>
                  </a:lnTo>
                  <a:lnTo>
                    <a:pt x="195" y="106"/>
                  </a:lnTo>
                  <a:lnTo>
                    <a:pt x="195" y="101"/>
                  </a:lnTo>
                  <a:lnTo>
                    <a:pt x="195" y="101"/>
                  </a:lnTo>
                  <a:lnTo>
                    <a:pt x="195" y="97"/>
                  </a:lnTo>
                  <a:lnTo>
                    <a:pt x="195" y="97"/>
                  </a:lnTo>
                  <a:lnTo>
                    <a:pt x="195" y="79"/>
                  </a:lnTo>
                  <a:lnTo>
                    <a:pt x="191" y="62"/>
                  </a:lnTo>
                  <a:lnTo>
                    <a:pt x="182" y="44"/>
                  </a:lnTo>
                  <a:lnTo>
                    <a:pt x="169" y="31"/>
                  </a:lnTo>
                  <a:lnTo>
                    <a:pt x="155" y="18"/>
                  </a:lnTo>
                  <a:lnTo>
                    <a:pt x="138" y="9"/>
                  </a:lnTo>
                  <a:lnTo>
                    <a:pt x="120" y="4"/>
                  </a:lnTo>
                  <a:lnTo>
                    <a:pt x="102" y="0"/>
                  </a:lnTo>
                  <a:lnTo>
                    <a:pt x="8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5" name="Freeform 10"/>
            <p:cNvSpPr>
              <a:spLocks/>
            </p:cNvSpPr>
            <p:nvPr/>
          </p:nvSpPr>
          <p:spPr bwMode="auto">
            <a:xfrm>
              <a:off x="9255126" y="5080001"/>
              <a:ext cx="309563" cy="538163"/>
            </a:xfrm>
            <a:custGeom>
              <a:avLst/>
              <a:gdLst>
                <a:gd name="T0" fmla="*/ 79 w 195"/>
                <a:gd name="T1" fmla="*/ 0 h 339"/>
                <a:gd name="T2" fmla="*/ 44 w 195"/>
                <a:gd name="T3" fmla="*/ 13 h 339"/>
                <a:gd name="T4" fmla="*/ 31 w 195"/>
                <a:gd name="T5" fmla="*/ 26 h 339"/>
                <a:gd name="T6" fmla="*/ 8 w 195"/>
                <a:gd name="T7" fmla="*/ 57 h 339"/>
                <a:gd name="T8" fmla="*/ 4 w 195"/>
                <a:gd name="T9" fmla="*/ 93 h 339"/>
                <a:gd name="T10" fmla="*/ 0 w 195"/>
                <a:gd name="T11" fmla="*/ 141 h 339"/>
                <a:gd name="T12" fmla="*/ 0 w 195"/>
                <a:gd name="T13" fmla="*/ 181 h 339"/>
                <a:gd name="T14" fmla="*/ 0 w 195"/>
                <a:gd name="T15" fmla="*/ 203 h 339"/>
                <a:gd name="T16" fmla="*/ 0 w 195"/>
                <a:gd name="T17" fmla="*/ 220 h 339"/>
                <a:gd name="T18" fmla="*/ 0 w 195"/>
                <a:gd name="T19" fmla="*/ 234 h 339"/>
                <a:gd name="T20" fmla="*/ 0 w 195"/>
                <a:gd name="T21" fmla="*/ 238 h 339"/>
                <a:gd name="T22" fmla="*/ 0 w 195"/>
                <a:gd name="T23" fmla="*/ 242 h 339"/>
                <a:gd name="T24" fmla="*/ 4 w 195"/>
                <a:gd name="T25" fmla="*/ 278 h 339"/>
                <a:gd name="T26" fmla="*/ 26 w 195"/>
                <a:gd name="T27" fmla="*/ 309 h 339"/>
                <a:gd name="T28" fmla="*/ 57 w 195"/>
                <a:gd name="T29" fmla="*/ 331 h 339"/>
                <a:gd name="T30" fmla="*/ 93 w 195"/>
                <a:gd name="T31" fmla="*/ 339 h 339"/>
                <a:gd name="T32" fmla="*/ 106 w 195"/>
                <a:gd name="T33" fmla="*/ 326 h 339"/>
                <a:gd name="T34" fmla="*/ 106 w 195"/>
                <a:gd name="T35" fmla="*/ 313 h 339"/>
                <a:gd name="T36" fmla="*/ 106 w 195"/>
                <a:gd name="T37" fmla="*/ 295 h 339"/>
                <a:gd name="T38" fmla="*/ 111 w 195"/>
                <a:gd name="T39" fmla="*/ 282 h 339"/>
                <a:gd name="T40" fmla="*/ 111 w 195"/>
                <a:gd name="T41" fmla="*/ 282 h 339"/>
                <a:gd name="T42" fmla="*/ 102 w 195"/>
                <a:gd name="T43" fmla="*/ 282 h 339"/>
                <a:gd name="T44" fmla="*/ 84 w 195"/>
                <a:gd name="T45" fmla="*/ 282 h 339"/>
                <a:gd name="T46" fmla="*/ 71 w 195"/>
                <a:gd name="T47" fmla="*/ 278 h 339"/>
                <a:gd name="T48" fmla="*/ 62 w 195"/>
                <a:gd name="T49" fmla="*/ 265 h 339"/>
                <a:gd name="T50" fmla="*/ 53 w 195"/>
                <a:gd name="T51" fmla="*/ 251 h 339"/>
                <a:gd name="T52" fmla="*/ 53 w 195"/>
                <a:gd name="T53" fmla="*/ 220 h 339"/>
                <a:gd name="T54" fmla="*/ 53 w 195"/>
                <a:gd name="T55" fmla="*/ 190 h 339"/>
                <a:gd name="T56" fmla="*/ 57 w 195"/>
                <a:gd name="T57" fmla="*/ 163 h 339"/>
                <a:gd name="T58" fmla="*/ 57 w 195"/>
                <a:gd name="T59" fmla="*/ 145 h 339"/>
                <a:gd name="T60" fmla="*/ 57 w 195"/>
                <a:gd name="T61" fmla="*/ 137 h 339"/>
                <a:gd name="T62" fmla="*/ 57 w 195"/>
                <a:gd name="T63" fmla="*/ 128 h 339"/>
                <a:gd name="T64" fmla="*/ 57 w 195"/>
                <a:gd name="T65" fmla="*/ 128 h 339"/>
                <a:gd name="T66" fmla="*/ 57 w 195"/>
                <a:gd name="T67" fmla="*/ 123 h 339"/>
                <a:gd name="T68" fmla="*/ 57 w 195"/>
                <a:gd name="T69" fmla="*/ 115 h 339"/>
                <a:gd name="T70" fmla="*/ 57 w 195"/>
                <a:gd name="T71" fmla="*/ 101 h 339"/>
                <a:gd name="T72" fmla="*/ 57 w 195"/>
                <a:gd name="T73" fmla="*/ 97 h 339"/>
                <a:gd name="T74" fmla="*/ 57 w 195"/>
                <a:gd name="T75" fmla="*/ 93 h 339"/>
                <a:gd name="T76" fmla="*/ 62 w 195"/>
                <a:gd name="T77" fmla="*/ 79 h 339"/>
                <a:gd name="T78" fmla="*/ 71 w 195"/>
                <a:gd name="T79" fmla="*/ 66 h 339"/>
                <a:gd name="T80" fmla="*/ 84 w 195"/>
                <a:gd name="T81" fmla="*/ 57 h 339"/>
                <a:gd name="T82" fmla="*/ 97 w 195"/>
                <a:gd name="T83" fmla="*/ 53 h 339"/>
                <a:gd name="T84" fmla="*/ 115 w 195"/>
                <a:gd name="T85" fmla="*/ 57 h 339"/>
                <a:gd name="T86" fmla="*/ 128 w 195"/>
                <a:gd name="T87" fmla="*/ 66 h 339"/>
                <a:gd name="T88" fmla="*/ 137 w 195"/>
                <a:gd name="T89" fmla="*/ 79 h 339"/>
                <a:gd name="T90" fmla="*/ 137 w 195"/>
                <a:gd name="T91" fmla="*/ 97 h 339"/>
                <a:gd name="T92" fmla="*/ 137 w 195"/>
                <a:gd name="T93" fmla="*/ 110 h 339"/>
                <a:gd name="T94" fmla="*/ 137 w 195"/>
                <a:gd name="T95" fmla="*/ 115 h 339"/>
                <a:gd name="T96" fmla="*/ 137 w 195"/>
                <a:gd name="T97" fmla="*/ 119 h 339"/>
                <a:gd name="T98" fmla="*/ 159 w 195"/>
                <a:gd name="T99" fmla="*/ 128 h 339"/>
                <a:gd name="T100" fmla="*/ 177 w 195"/>
                <a:gd name="T101" fmla="*/ 141 h 339"/>
                <a:gd name="T102" fmla="*/ 186 w 195"/>
                <a:gd name="T103" fmla="*/ 154 h 339"/>
                <a:gd name="T104" fmla="*/ 195 w 195"/>
                <a:gd name="T105" fmla="*/ 154 h 339"/>
                <a:gd name="T106" fmla="*/ 195 w 195"/>
                <a:gd name="T107" fmla="*/ 132 h 339"/>
                <a:gd name="T108" fmla="*/ 195 w 195"/>
                <a:gd name="T109" fmla="*/ 119 h 339"/>
                <a:gd name="T110" fmla="*/ 195 w 195"/>
                <a:gd name="T111" fmla="*/ 106 h 339"/>
                <a:gd name="T112" fmla="*/ 195 w 195"/>
                <a:gd name="T113" fmla="*/ 97 h 339"/>
                <a:gd name="T114" fmla="*/ 195 w 195"/>
                <a:gd name="T115" fmla="*/ 97 h 339"/>
                <a:gd name="T116" fmla="*/ 186 w 195"/>
                <a:gd name="T117" fmla="*/ 62 h 339"/>
                <a:gd name="T118" fmla="*/ 168 w 195"/>
                <a:gd name="T119" fmla="*/ 31 h 339"/>
                <a:gd name="T120" fmla="*/ 137 w 195"/>
                <a:gd name="T121" fmla="*/ 9 h 339"/>
                <a:gd name="T122" fmla="*/ 102 w 195"/>
                <a:gd name="T123"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5" h="339">
                  <a:moveTo>
                    <a:pt x="102" y="0"/>
                  </a:moveTo>
                  <a:lnTo>
                    <a:pt x="79" y="0"/>
                  </a:lnTo>
                  <a:lnTo>
                    <a:pt x="62" y="9"/>
                  </a:lnTo>
                  <a:lnTo>
                    <a:pt x="44" y="13"/>
                  </a:lnTo>
                  <a:lnTo>
                    <a:pt x="31" y="26"/>
                  </a:lnTo>
                  <a:lnTo>
                    <a:pt x="31" y="26"/>
                  </a:lnTo>
                  <a:lnTo>
                    <a:pt x="22" y="40"/>
                  </a:lnTo>
                  <a:lnTo>
                    <a:pt x="8" y="57"/>
                  </a:lnTo>
                  <a:lnTo>
                    <a:pt x="4" y="75"/>
                  </a:lnTo>
                  <a:lnTo>
                    <a:pt x="4" y="93"/>
                  </a:lnTo>
                  <a:lnTo>
                    <a:pt x="0" y="119"/>
                  </a:lnTo>
                  <a:lnTo>
                    <a:pt x="0" y="141"/>
                  </a:lnTo>
                  <a:lnTo>
                    <a:pt x="0" y="163"/>
                  </a:lnTo>
                  <a:lnTo>
                    <a:pt x="0" y="181"/>
                  </a:lnTo>
                  <a:lnTo>
                    <a:pt x="0" y="194"/>
                  </a:lnTo>
                  <a:lnTo>
                    <a:pt x="0" y="203"/>
                  </a:lnTo>
                  <a:lnTo>
                    <a:pt x="0" y="216"/>
                  </a:lnTo>
                  <a:lnTo>
                    <a:pt x="0" y="220"/>
                  </a:lnTo>
                  <a:lnTo>
                    <a:pt x="0" y="229"/>
                  </a:lnTo>
                  <a:lnTo>
                    <a:pt x="0" y="234"/>
                  </a:lnTo>
                  <a:lnTo>
                    <a:pt x="0" y="238"/>
                  </a:lnTo>
                  <a:lnTo>
                    <a:pt x="0" y="238"/>
                  </a:lnTo>
                  <a:lnTo>
                    <a:pt x="0" y="242"/>
                  </a:lnTo>
                  <a:lnTo>
                    <a:pt x="0" y="242"/>
                  </a:lnTo>
                  <a:lnTo>
                    <a:pt x="0" y="260"/>
                  </a:lnTo>
                  <a:lnTo>
                    <a:pt x="4" y="278"/>
                  </a:lnTo>
                  <a:lnTo>
                    <a:pt x="13" y="295"/>
                  </a:lnTo>
                  <a:lnTo>
                    <a:pt x="26" y="309"/>
                  </a:lnTo>
                  <a:lnTo>
                    <a:pt x="40" y="322"/>
                  </a:lnTo>
                  <a:lnTo>
                    <a:pt x="57" y="331"/>
                  </a:lnTo>
                  <a:lnTo>
                    <a:pt x="75" y="335"/>
                  </a:lnTo>
                  <a:lnTo>
                    <a:pt x="93" y="339"/>
                  </a:lnTo>
                  <a:lnTo>
                    <a:pt x="106" y="339"/>
                  </a:lnTo>
                  <a:lnTo>
                    <a:pt x="106" y="326"/>
                  </a:lnTo>
                  <a:lnTo>
                    <a:pt x="106" y="317"/>
                  </a:lnTo>
                  <a:lnTo>
                    <a:pt x="106" y="313"/>
                  </a:lnTo>
                  <a:lnTo>
                    <a:pt x="106" y="304"/>
                  </a:lnTo>
                  <a:lnTo>
                    <a:pt x="106" y="295"/>
                  </a:lnTo>
                  <a:lnTo>
                    <a:pt x="106" y="287"/>
                  </a:lnTo>
                  <a:lnTo>
                    <a:pt x="111" y="282"/>
                  </a:lnTo>
                  <a:lnTo>
                    <a:pt x="111" y="282"/>
                  </a:lnTo>
                  <a:lnTo>
                    <a:pt x="111" y="282"/>
                  </a:lnTo>
                  <a:lnTo>
                    <a:pt x="111" y="282"/>
                  </a:lnTo>
                  <a:lnTo>
                    <a:pt x="102" y="282"/>
                  </a:lnTo>
                  <a:lnTo>
                    <a:pt x="93" y="282"/>
                  </a:lnTo>
                  <a:lnTo>
                    <a:pt x="84" y="282"/>
                  </a:lnTo>
                  <a:lnTo>
                    <a:pt x="79" y="282"/>
                  </a:lnTo>
                  <a:lnTo>
                    <a:pt x="71" y="278"/>
                  </a:lnTo>
                  <a:lnTo>
                    <a:pt x="66" y="273"/>
                  </a:lnTo>
                  <a:lnTo>
                    <a:pt x="62" y="265"/>
                  </a:lnTo>
                  <a:lnTo>
                    <a:pt x="57" y="260"/>
                  </a:lnTo>
                  <a:lnTo>
                    <a:pt x="53" y="251"/>
                  </a:lnTo>
                  <a:lnTo>
                    <a:pt x="53" y="242"/>
                  </a:lnTo>
                  <a:lnTo>
                    <a:pt x="53" y="220"/>
                  </a:lnTo>
                  <a:lnTo>
                    <a:pt x="53" y="203"/>
                  </a:lnTo>
                  <a:lnTo>
                    <a:pt x="53" y="190"/>
                  </a:lnTo>
                  <a:lnTo>
                    <a:pt x="57" y="176"/>
                  </a:lnTo>
                  <a:lnTo>
                    <a:pt x="57" y="163"/>
                  </a:lnTo>
                  <a:lnTo>
                    <a:pt x="57" y="154"/>
                  </a:lnTo>
                  <a:lnTo>
                    <a:pt x="57" y="145"/>
                  </a:lnTo>
                  <a:lnTo>
                    <a:pt x="57" y="141"/>
                  </a:lnTo>
                  <a:lnTo>
                    <a:pt x="57" y="137"/>
                  </a:lnTo>
                  <a:lnTo>
                    <a:pt x="57" y="132"/>
                  </a:lnTo>
                  <a:lnTo>
                    <a:pt x="57" y="128"/>
                  </a:lnTo>
                  <a:lnTo>
                    <a:pt x="57" y="128"/>
                  </a:lnTo>
                  <a:lnTo>
                    <a:pt x="57" y="128"/>
                  </a:lnTo>
                  <a:lnTo>
                    <a:pt x="57" y="123"/>
                  </a:lnTo>
                  <a:lnTo>
                    <a:pt x="57" y="123"/>
                  </a:lnTo>
                  <a:lnTo>
                    <a:pt x="57" y="123"/>
                  </a:lnTo>
                  <a:lnTo>
                    <a:pt x="57" y="115"/>
                  </a:lnTo>
                  <a:lnTo>
                    <a:pt x="57" y="106"/>
                  </a:lnTo>
                  <a:lnTo>
                    <a:pt x="57" y="101"/>
                  </a:lnTo>
                  <a:lnTo>
                    <a:pt x="57" y="97"/>
                  </a:lnTo>
                  <a:lnTo>
                    <a:pt x="57" y="97"/>
                  </a:lnTo>
                  <a:lnTo>
                    <a:pt x="57" y="97"/>
                  </a:lnTo>
                  <a:lnTo>
                    <a:pt x="57" y="93"/>
                  </a:lnTo>
                  <a:lnTo>
                    <a:pt x="57" y="88"/>
                  </a:lnTo>
                  <a:lnTo>
                    <a:pt x="62" y="79"/>
                  </a:lnTo>
                  <a:lnTo>
                    <a:pt x="66" y="71"/>
                  </a:lnTo>
                  <a:lnTo>
                    <a:pt x="71" y="66"/>
                  </a:lnTo>
                  <a:lnTo>
                    <a:pt x="75" y="62"/>
                  </a:lnTo>
                  <a:lnTo>
                    <a:pt x="84" y="57"/>
                  </a:lnTo>
                  <a:lnTo>
                    <a:pt x="93" y="57"/>
                  </a:lnTo>
                  <a:lnTo>
                    <a:pt x="97" y="53"/>
                  </a:lnTo>
                  <a:lnTo>
                    <a:pt x="106" y="57"/>
                  </a:lnTo>
                  <a:lnTo>
                    <a:pt x="115" y="57"/>
                  </a:lnTo>
                  <a:lnTo>
                    <a:pt x="124" y="62"/>
                  </a:lnTo>
                  <a:lnTo>
                    <a:pt x="128" y="66"/>
                  </a:lnTo>
                  <a:lnTo>
                    <a:pt x="133" y="75"/>
                  </a:lnTo>
                  <a:lnTo>
                    <a:pt x="137" y="79"/>
                  </a:lnTo>
                  <a:lnTo>
                    <a:pt x="137" y="88"/>
                  </a:lnTo>
                  <a:lnTo>
                    <a:pt x="137" y="97"/>
                  </a:lnTo>
                  <a:lnTo>
                    <a:pt x="137" y="106"/>
                  </a:lnTo>
                  <a:lnTo>
                    <a:pt x="137" y="110"/>
                  </a:lnTo>
                  <a:lnTo>
                    <a:pt x="137" y="115"/>
                  </a:lnTo>
                  <a:lnTo>
                    <a:pt x="137" y="115"/>
                  </a:lnTo>
                  <a:lnTo>
                    <a:pt x="137" y="119"/>
                  </a:lnTo>
                  <a:lnTo>
                    <a:pt x="137" y="119"/>
                  </a:lnTo>
                  <a:lnTo>
                    <a:pt x="150" y="123"/>
                  </a:lnTo>
                  <a:lnTo>
                    <a:pt x="159" y="128"/>
                  </a:lnTo>
                  <a:lnTo>
                    <a:pt x="168" y="132"/>
                  </a:lnTo>
                  <a:lnTo>
                    <a:pt x="177" y="141"/>
                  </a:lnTo>
                  <a:lnTo>
                    <a:pt x="182" y="145"/>
                  </a:lnTo>
                  <a:lnTo>
                    <a:pt x="186" y="154"/>
                  </a:lnTo>
                  <a:lnTo>
                    <a:pt x="195" y="168"/>
                  </a:lnTo>
                  <a:lnTo>
                    <a:pt x="195" y="154"/>
                  </a:lnTo>
                  <a:lnTo>
                    <a:pt x="195" y="145"/>
                  </a:lnTo>
                  <a:lnTo>
                    <a:pt x="195" y="132"/>
                  </a:lnTo>
                  <a:lnTo>
                    <a:pt x="195" y="128"/>
                  </a:lnTo>
                  <a:lnTo>
                    <a:pt x="195" y="119"/>
                  </a:lnTo>
                  <a:lnTo>
                    <a:pt x="195" y="115"/>
                  </a:lnTo>
                  <a:lnTo>
                    <a:pt x="195" y="106"/>
                  </a:lnTo>
                  <a:lnTo>
                    <a:pt x="195" y="101"/>
                  </a:lnTo>
                  <a:lnTo>
                    <a:pt x="195" y="97"/>
                  </a:lnTo>
                  <a:lnTo>
                    <a:pt x="195" y="97"/>
                  </a:lnTo>
                  <a:lnTo>
                    <a:pt x="195" y="97"/>
                  </a:lnTo>
                  <a:lnTo>
                    <a:pt x="195" y="79"/>
                  </a:lnTo>
                  <a:lnTo>
                    <a:pt x="186" y="62"/>
                  </a:lnTo>
                  <a:lnTo>
                    <a:pt x="177" y="44"/>
                  </a:lnTo>
                  <a:lnTo>
                    <a:pt x="168" y="31"/>
                  </a:lnTo>
                  <a:lnTo>
                    <a:pt x="155" y="18"/>
                  </a:lnTo>
                  <a:lnTo>
                    <a:pt x="137" y="9"/>
                  </a:lnTo>
                  <a:lnTo>
                    <a:pt x="119" y="4"/>
                  </a:lnTo>
                  <a:lnTo>
                    <a:pt x="10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grpSp>
        <p:nvGrpSpPr>
          <p:cNvPr id="20" name="Group 19"/>
          <p:cNvGrpSpPr/>
          <p:nvPr/>
        </p:nvGrpSpPr>
        <p:grpSpPr>
          <a:xfrm>
            <a:off x="9853827" y="1554338"/>
            <a:ext cx="1554339" cy="1554339"/>
            <a:chOff x="9659040" y="1524000"/>
            <a:chExt cx="1524000" cy="1524000"/>
          </a:xfrm>
        </p:grpSpPr>
        <p:sp>
          <p:nvSpPr>
            <p:cNvPr id="19" name="Rectangle 18"/>
            <p:cNvSpPr/>
            <p:nvPr>
              <p:custDataLst>
                <p:tags r:id="rId2"/>
              </p:custDataLst>
            </p:nvPr>
          </p:nvSpPr>
          <p:spPr>
            <a:xfrm>
              <a:off x="9659040" y="1524000"/>
              <a:ext cx="1524000" cy="1524000"/>
            </a:xfrm>
            <a:prstGeom prst="rect">
              <a:avLst/>
            </a:prstGeom>
            <a:solidFill>
              <a:schemeClr val="accent2">
                <a:lumMod val="75000"/>
              </a:schemeClr>
            </a:solidFill>
            <a:ln w="9525" cap="flat" cmpd="sng" algn="ctr">
              <a:no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69945" rIns="69945" rtlCol="0" anchor="b"/>
            <a:lstStyle/>
            <a:p>
              <a:endParaRPr lang="en-US" sz="1530" dirty="0">
                <a:solidFill>
                  <a:srgbClr val="FFFFFF"/>
                </a:solidFill>
              </a:endParaRP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80532" y="1620745"/>
              <a:ext cx="881016" cy="1330510"/>
            </a:xfrm>
            <a:prstGeom prst="rect">
              <a:avLst/>
            </a:prstGeom>
          </p:spPr>
        </p:pic>
      </p:grpSp>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00733" y="3466176"/>
            <a:ext cx="777169" cy="606864"/>
          </a:xfrm>
          <a:prstGeom prst="rect">
            <a:avLst/>
          </a:prstGeom>
        </p:spPr>
      </p:pic>
      <p:sp>
        <p:nvSpPr>
          <p:cNvPr id="21" name="TextBox 20"/>
          <p:cNvSpPr txBox="1"/>
          <p:nvPr/>
        </p:nvSpPr>
        <p:spPr>
          <a:xfrm>
            <a:off x="7778449" y="3802101"/>
            <a:ext cx="621736" cy="286306"/>
          </a:xfrm>
          <a:prstGeom prst="rect">
            <a:avLst/>
          </a:prstGeom>
          <a:noFill/>
        </p:spPr>
        <p:txBody>
          <a:bodyPr wrap="square" rtlCol="0">
            <a:spAutoFit/>
          </a:bodyPr>
          <a:lstStyle/>
          <a:p>
            <a:r>
              <a:rPr lang="en-US" sz="1224" b="1" dirty="0">
                <a:solidFill>
                  <a:schemeClr val="accent5">
                    <a:lumMod val="60000"/>
                    <a:lumOff val="40000"/>
                  </a:schemeClr>
                </a:solidFill>
              </a:rPr>
              <a:t>ASAP</a:t>
            </a:r>
          </a:p>
        </p:txBody>
      </p:sp>
    </p:spTree>
    <p:extLst>
      <p:ext uri="{BB962C8B-B14F-4D97-AF65-F5344CB8AC3E}">
        <p14:creationId xmlns:p14="http://schemas.microsoft.com/office/powerpoint/2010/main" val="10510389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par>
                          <p:cTn id="15" fill="hold">
                            <p:stCondLst>
                              <p:cond delay="1000"/>
                            </p:stCondLst>
                            <p:childTnLst>
                              <p:par>
                                <p:cTn id="16" presetID="26" presetClass="emph" presetSubtype="0" repeatCount="4000" fill="hold" nodeType="afterEffect">
                                  <p:stCondLst>
                                    <p:cond delay="0"/>
                                  </p:stCondLst>
                                  <p:childTnLst>
                                    <p:animEffect transition="out" filter="fade">
                                      <p:cBhvr>
                                        <p:cTn id="17" dur="500" tmFilter="0, 0; .2, .5; .8, .5; 1, 0"/>
                                        <p:tgtEl>
                                          <p:spTgt spid="22"/>
                                        </p:tgtEl>
                                      </p:cBhvr>
                                    </p:animEffect>
                                    <p:animScale>
                                      <p:cBhvr>
                                        <p:cTn id="18" dur="250" autoRev="1" fill="hold"/>
                                        <p:tgtEl>
                                          <p:spTgt spid="22"/>
                                        </p:tgtEl>
                                      </p:cBhvr>
                                      <p:by x="105000" y="105000"/>
                                    </p:animScale>
                                  </p:childTnLst>
                                </p:cTn>
                              </p:par>
                              <p:par>
                                <p:cTn id="19" presetID="26" presetClass="emph" presetSubtype="0" repeatCount="4000" fill="hold" grpId="1" nodeType="withEffect">
                                  <p:stCondLst>
                                    <p:cond delay="0"/>
                                  </p:stCondLst>
                                  <p:childTnLst>
                                    <p:animEffect transition="out" filter="fade">
                                      <p:cBhvr>
                                        <p:cTn id="20" dur="500" tmFilter="0, 0; .2, .5; .8, .5; 1, 0"/>
                                        <p:tgtEl>
                                          <p:spTgt spid="21"/>
                                        </p:tgtEl>
                                      </p:cBhvr>
                                    </p:animEffect>
                                    <p:animScale>
                                      <p:cBhvr>
                                        <p:cTn id="21" dur="250" autoRev="1" fill="hold"/>
                                        <p:tgtEl>
                                          <p:spTgt spid="21"/>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9" presetClass="exit" presetSubtype="0" fill="hold" nodeType="clickEffect">
                                  <p:stCondLst>
                                    <p:cond delay="0"/>
                                  </p:stCondLst>
                                  <p:childTnLst>
                                    <p:animEffect transition="out" filter="dissolve">
                                      <p:cBhvr>
                                        <p:cTn id="25" dur="2000"/>
                                        <p:tgtEl>
                                          <p:spTgt spid="6"/>
                                        </p:tgtEl>
                                      </p:cBhvr>
                                    </p:animEffect>
                                    <p:set>
                                      <p:cBhvr>
                                        <p:cTn id="26" dur="1" fill="hold">
                                          <p:stCondLst>
                                            <p:cond delay="1999"/>
                                          </p:stCondLst>
                                        </p:cTn>
                                        <p:tgtEl>
                                          <p:spTgt spid="6"/>
                                        </p:tgtEl>
                                        <p:attrNameLst>
                                          <p:attrName>style.visibility</p:attrName>
                                        </p:attrNameLst>
                                      </p:cBhvr>
                                      <p:to>
                                        <p:strVal val="hidden"/>
                                      </p:to>
                                    </p:set>
                                  </p:childTnLst>
                                </p:cTn>
                              </p:par>
                              <p:par>
                                <p:cTn id="27" presetID="9" presetClass="exit" presetSubtype="0" fill="hold" nodeType="withEffect">
                                  <p:stCondLst>
                                    <p:cond delay="400"/>
                                  </p:stCondLst>
                                  <p:childTnLst>
                                    <p:animEffect transition="out" filter="dissolve">
                                      <p:cBhvr>
                                        <p:cTn id="28" dur="2000"/>
                                        <p:tgtEl>
                                          <p:spTgt spid="13"/>
                                        </p:tgtEl>
                                      </p:cBhvr>
                                    </p:animEffect>
                                    <p:set>
                                      <p:cBhvr>
                                        <p:cTn id="29" dur="1" fill="hold">
                                          <p:stCondLst>
                                            <p:cond delay="1999"/>
                                          </p:stCondLst>
                                        </p:cTn>
                                        <p:tgtEl>
                                          <p:spTgt spid="13"/>
                                        </p:tgtEl>
                                        <p:attrNameLst>
                                          <p:attrName>style.visibility</p:attrName>
                                        </p:attrNameLst>
                                      </p:cBhvr>
                                      <p:to>
                                        <p:strVal val="hidden"/>
                                      </p:to>
                                    </p:set>
                                  </p:childTnLst>
                                </p:cTn>
                              </p:par>
                              <p:par>
                                <p:cTn id="30" presetID="9" presetClass="exit" presetSubtype="0" fill="hold" grpId="0" nodeType="withEffect">
                                  <p:stCondLst>
                                    <p:cond delay="400"/>
                                  </p:stCondLst>
                                  <p:childTnLst>
                                    <p:animEffect transition="out" filter="dissolve">
                                      <p:cBhvr>
                                        <p:cTn id="31" dur="2000"/>
                                        <p:tgtEl>
                                          <p:spTgt spid="4"/>
                                        </p:tgtEl>
                                      </p:cBhvr>
                                    </p:animEffect>
                                    <p:set>
                                      <p:cBhvr>
                                        <p:cTn id="32" dur="1" fill="hold">
                                          <p:stCondLst>
                                            <p:cond delay="1999"/>
                                          </p:stCondLst>
                                        </p:cTn>
                                        <p:tgtEl>
                                          <p:spTgt spid="4"/>
                                        </p:tgtEl>
                                        <p:attrNameLst>
                                          <p:attrName>style.visibility</p:attrName>
                                        </p:attrNameLst>
                                      </p:cBhvr>
                                      <p:to>
                                        <p:strVal val="hidden"/>
                                      </p:to>
                                    </p:set>
                                  </p:childTnLst>
                                </p:cTn>
                              </p:par>
                              <p:par>
                                <p:cTn id="33" presetID="9" presetClass="exit" presetSubtype="0" fill="hold" nodeType="withEffect">
                                  <p:stCondLst>
                                    <p:cond delay="400"/>
                                  </p:stCondLst>
                                  <p:childTnLst>
                                    <p:animEffect transition="out" filter="dissolve">
                                      <p:cBhvr>
                                        <p:cTn id="34" dur="2000"/>
                                        <p:tgtEl>
                                          <p:spTgt spid="5"/>
                                        </p:tgtEl>
                                      </p:cBhvr>
                                    </p:animEffect>
                                    <p:set>
                                      <p:cBhvr>
                                        <p:cTn id="35" dur="1" fill="hold">
                                          <p:stCondLst>
                                            <p:cond delay="1999"/>
                                          </p:stCondLst>
                                        </p:cTn>
                                        <p:tgtEl>
                                          <p:spTgt spid="5"/>
                                        </p:tgtEl>
                                        <p:attrNameLst>
                                          <p:attrName>style.visibility</p:attrName>
                                        </p:attrNameLst>
                                      </p:cBhvr>
                                      <p:to>
                                        <p:strVal val="hidden"/>
                                      </p:to>
                                    </p:set>
                                  </p:childTnLst>
                                </p:cTn>
                              </p:par>
                              <p:par>
                                <p:cTn id="36" presetID="9" presetClass="exit" presetSubtype="0" fill="hold" grpId="2" nodeType="withEffect">
                                  <p:stCondLst>
                                    <p:cond delay="400"/>
                                  </p:stCondLst>
                                  <p:childTnLst>
                                    <p:animEffect transition="out" filter="dissolve">
                                      <p:cBhvr>
                                        <p:cTn id="37" dur="500"/>
                                        <p:tgtEl>
                                          <p:spTgt spid="21"/>
                                        </p:tgtEl>
                                      </p:cBhvr>
                                    </p:animEffect>
                                    <p:set>
                                      <p:cBhvr>
                                        <p:cTn id="38" dur="1" fill="hold">
                                          <p:stCondLst>
                                            <p:cond delay="499"/>
                                          </p:stCondLst>
                                        </p:cTn>
                                        <p:tgtEl>
                                          <p:spTgt spid="21"/>
                                        </p:tgtEl>
                                        <p:attrNameLst>
                                          <p:attrName>style.visibility</p:attrName>
                                        </p:attrNameLst>
                                      </p:cBhvr>
                                      <p:to>
                                        <p:strVal val="hidden"/>
                                      </p:to>
                                    </p:set>
                                  </p:childTnLst>
                                </p:cTn>
                              </p:par>
                              <p:par>
                                <p:cTn id="39" presetID="9" presetClass="exit" presetSubtype="0" fill="hold" nodeType="withEffect">
                                  <p:stCondLst>
                                    <p:cond delay="400"/>
                                  </p:stCondLst>
                                  <p:childTnLst>
                                    <p:animEffect transition="out" filter="dissolve">
                                      <p:cBhvr>
                                        <p:cTn id="40" dur="2000"/>
                                        <p:tgtEl>
                                          <p:spTgt spid="22"/>
                                        </p:tgtEl>
                                      </p:cBhvr>
                                    </p:animEffect>
                                    <p:set>
                                      <p:cBhvr>
                                        <p:cTn id="41" dur="1" fill="hold">
                                          <p:stCondLst>
                                            <p:cond delay="1999"/>
                                          </p:stCondLst>
                                        </p:cTn>
                                        <p:tgtEl>
                                          <p:spTgt spid="22"/>
                                        </p:tgtEl>
                                        <p:attrNameLst>
                                          <p:attrName>style.visibility</p:attrName>
                                        </p:attrNameLst>
                                      </p:cBhvr>
                                      <p:to>
                                        <p:strVal val="hidden"/>
                                      </p:to>
                                    </p:set>
                                  </p:childTnLst>
                                </p:cTn>
                              </p:par>
                              <p:par>
                                <p:cTn id="42" presetID="10" presetClass="exit" presetSubtype="0" fill="hold" nodeType="withEffect">
                                  <p:stCondLst>
                                    <p:cond delay="2400"/>
                                  </p:stCondLst>
                                  <p:childTnLst>
                                    <p:animEffect transition="out" filter="fade">
                                      <p:cBhvr>
                                        <p:cTn id="43" dur="500"/>
                                        <p:tgtEl>
                                          <p:spTgt spid="20"/>
                                        </p:tgtEl>
                                      </p:cBhvr>
                                    </p:animEffect>
                                    <p:set>
                                      <p:cBhvr>
                                        <p:cTn id="44" dur="1" fill="hold">
                                          <p:stCondLst>
                                            <p:cond delay="499"/>
                                          </p:stCondLst>
                                        </p:cTn>
                                        <p:tgtEl>
                                          <p:spTgt spid="20"/>
                                        </p:tgtEl>
                                        <p:attrNameLst>
                                          <p:attrName>style.visibility</p:attrName>
                                        </p:attrNameLst>
                                      </p:cBhvr>
                                      <p:to>
                                        <p:strVal val="hidden"/>
                                      </p:to>
                                    </p:set>
                                  </p:childTnLst>
                                </p:cTn>
                              </p:par>
                            </p:childTnLst>
                          </p:cTn>
                        </p:par>
                        <p:par>
                          <p:cTn id="45" fill="hold">
                            <p:stCondLst>
                              <p:cond delay="2900"/>
                            </p:stCondLst>
                            <p:childTnLst>
                              <p:par>
                                <p:cTn id="46" presetID="9" presetClass="entr" presetSubtype="0" fill="hold" nodeType="afterEffect">
                                  <p:stCondLst>
                                    <p:cond delay="600"/>
                                  </p:stCondLst>
                                  <p:childTnLst>
                                    <p:set>
                                      <p:cBhvr>
                                        <p:cTn id="47" dur="1" fill="hold">
                                          <p:stCondLst>
                                            <p:cond delay="0"/>
                                          </p:stCondLst>
                                        </p:cTn>
                                        <p:tgtEl>
                                          <p:spTgt spid="6"/>
                                        </p:tgtEl>
                                        <p:attrNameLst>
                                          <p:attrName>style.visibility</p:attrName>
                                        </p:attrNameLst>
                                      </p:cBhvr>
                                      <p:to>
                                        <p:strVal val="visible"/>
                                      </p:to>
                                    </p:set>
                                    <p:animEffect transition="in" filter="dissolve">
                                      <p:cBhvr>
                                        <p:cTn id="48" dur="2000"/>
                                        <p:tgtEl>
                                          <p:spTgt spid="6"/>
                                        </p:tgtEl>
                                      </p:cBhvr>
                                    </p:animEffect>
                                  </p:childTnLst>
                                </p:cTn>
                              </p:par>
                              <p:par>
                                <p:cTn id="49" presetID="9" presetClass="entr" presetSubtype="0" fill="hold" nodeType="withEffect">
                                  <p:stCondLst>
                                    <p:cond delay="600"/>
                                  </p:stCondLst>
                                  <p:childTnLst>
                                    <p:set>
                                      <p:cBhvr>
                                        <p:cTn id="50" dur="1" fill="hold">
                                          <p:stCondLst>
                                            <p:cond delay="0"/>
                                          </p:stCondLst>
                                        </p:cTn>
                                        <p:tgtEl>
                                          <p:spTgt spid="5"/>
                                        </p:tgtEl>
                                        <p:attrNameLst>
                                          <p:attrName>style.visibility</p:attrName>
                                        </p:attrNameLst>
                                      </p:cBhvr>
                                      <p:to>
                                        <p:strVal val="visible"/>
                                      </p:to>
                                    </p:set>
                                    <p:animEffect transition="in" filter="dissolve">
                                      <p:cBhvr>
                                        <p:cTn id="51" dur="2000"/>
                                        <p:tgtEl>
                                          <p:spTgt spid="5"/>
                                        </p:tgtEl>
                                      </p:cBhvr>
                                    </p:animEffect>
                                  </p:childTnLst>
                                </p:cTn>
                              </p:par>
                              <p:par>
                                <p:cTn id="52" presetID="9" presetClass="entr" presetSubtype="0" fill="hold" nodeType="withEffect">
                                  <p:stCondLst>
                                    <p:cond delay="600"/>
                                  </p:stCondLst>
                                  <p:childTnLst>
                                    <p:set>
                                      <p:cBhvr>
                                        <p:cTn id="53" dur="1" fill="hold">
                                          <p:stCondLst>
                                            <p:cond delay="0"/>
                                          </p:stCondLst>
                                        </p:cTn>
                                        <p:tgtEl>
                                          <p:spTgt spid="13"/>
                                        </p:tgtEl>
                                        <p:attrNameLst>
                                          <p:attrName>style.visibility</p:attrName>
                                        </p:attrNameLst>
                                      </p:cBhvr>
                                      <p:to>
                                        <p:strVal val="visible"/>
                                      </p:to>
                                    </p:set>
                                    <p:animEffect transition="in" filter="dissolve">
                                      <p:cBhvr>
                                        <p:cTn id="54" dur="2000"/>
                                        <p:tgtEl>
                                          <p:spTgt spid="13"/>
                                        </p:tgtEl>
                                      </p:cBhvr>
                                    </p:animEffect>
                                  </p:childTnLst>
                                </p:cTn>
                              </p:par>
                              <p:par>
                                <p:cTn id="55" presetID="9" presetClass="entr" presetSubtype="0" fill="hold" grpId="1" nodeType="withEffect">
                                  <p:stCondLst>
                                    <p:cond delay="600"/>
                                  </p:stCondLst>
                                  <p:childTnLst>
                                    <p:set>
                                      <p:cBhvr>
                                        <p:cTn id="56" dur="1" fill="hold">
                                          <p:stCondLst>
                                            <p:cond delay="0"/>
                                          </p:stCondLst>
                                        </p:cTn>
                                        <p:tgtEl>
                                          <p:spTgt spid="4"/>
                                        </p:tgtEl>
                                        <p:attrNameLst>
                                          <p:attrName>style.visibility</p:attrName>
                                        </p:attrNameLst>
                                      </p:cBhvr>
                                      <p:to>
                                        <p:strVal val="visible"/>
                                      </p:to>
                                    </p:set>
                                    <p:animEffect transition="in" filter="dissolve">
                                      <p:cBhvr>
                                        <p:cTn id="5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1" grpId="0"/>
      <p:bldP spid="21" grpId="1"/>
      <p:bldP spid="21"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Without a Maintenance Window</a:t>
            </a:r>
            <a:endParaRPr lang="en-US" dirty="0"/>
          </a:p>
        </p:txBody>
      </p:sp>
      <p:sp>
        <p:nvSpPr>
          <p:cNvPr id="22" name="AutoShape 17"/>
          <p:cNvSpPr>
            <a:spLocks noChangeAspect="1" noChangeArrowheads="1" noTextEdit="1"/>
          </p:cNvSpPr>
          <p:nvPr/>
        </p:nvSpPr>
        <p:spPr bwMode="auto">
          <a:xfrm>
            <a:off x="6503915" y="1709773"/>
            <a:ext cx="1871683" cy="1549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6" name="Rectangle 25"/>
          <p:cNvSpPr/>
          <p:nvPr>
            <p:custDataLst>
              <p:tags r:id="rId1"/>
            </p:custDataLst>
          </p:nvPr>
        </p:nvSpPr>
        <p:spPr>
          <a:xfrm>
            <a:off x="622617" y="1777775"/>
            <a:ext cx="4995023" cy="3201938"/>
          </a:xfrm>
          <a:prstGeom prst="rect">
            <a:avLst/>
          </a:prstGeom>
          <a:solidFill>
            <a:srgbClr val="00BCF2"/>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lIns="143776" tIns="95851" rIns="143776" bIns="95851" rtlCol="0" anchor="b"/>
          <a:lstStyle/>
          <a:p>
            <a:endParaRPr lang="en-US" sz="3060" dirty="0">
              <a:solidFill>
                <a:srgbClr val="000000"/>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148" y="2043842"/>
            <a:ext cx="3730413" cy="2656856"/>
          </a:xfrm>
          <a:prstGeom prst="rect">
            <a:avLst/>
          </a:prstGeom>
        </p:spPr>
      </p:pic>
      <p:grpSp>
        <p:nvGrpSpPr>
          <p:cNvPr id="23" name="Group 22"/>
          <p:cNvGrpSpPr/>
          <p:nvPr/>
        </p:nvGrpSpPr>
        <p:grpSpPr>
          <a:xfrm>
            <a:off x="4397853" y="3622375"/>
            <a:ext cx="1149563" cy="1292044"/>
            <a:chOff x="8472488" y="4618038"/>
            <a:chExt cx="1127125" cy="1266825"/>
          </a:xfrm>
        </p:grpSpPr>
        <p:sp>
          <p:nvSpPr>
            <p:cNvPr id="11" name="AutoShape 7"/>
            <p:cNvSpPr>
              <a:spLocks noChangeAspect="1" noChangeArrowheads="1" noTextEdit="1"/>
            </p:cNvSpPr>
            <p:nvPr/>
          </p:nvSpPr>
          <p:spPr bwMode="auto">
            <a:xfrm>
              <a:off x="8472488" y="4618038"/>
              <a:ext cx="11271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4" name="Freeform 11"/>
            <p:cNvSpPr>
              <a:spLocks/>
            </p:cNvSpPr>
            <p:nvPr/>
          </p:nvSpPr>
          <p:spPr bwMode="auto">
            <a:xfrm>
              <a:off x="8472488" y="4806951"/>
              <a:ext cx="633413" cy="868363"/>
            </a:xfrm>
            <a:custGeom>
              <a:avLst/>
              <a:gdLst>
                <a:gd name="T0" fmla="*/ 337 w 399"/>
                <a:gd name="T1" fmla="*/ 507 h 547"/>
                <a:gd name="T2" fmla="*/ 253 w 399"/>
                <a:gd name="T3" fmla="*/ 498 h 547"/>
                <a:gd name="T4" fmla="*/ 182 w 399"/>
                <a:gd name="T5" fmla="*/ 476 h 547"/>
                <a:gd name="T6" fmla="*/ 115 w 399"/>
                <a:gd name="T7" fmla="*/ 445 h 547"/>
                <a:gd name="T8" fmla="*/ 75 w 399"/>
                <a:gd name="T9" fmla="*/ 410 h 547"/>
                <a:gd name="T10" fmla="*/ 58 w 399"/>
                <a:gd name="T11" fmla="*/ 388 h 547"/>
                <a:gd name="T12" fmla="*/ 44 w 399"/>
                <a:gd name="T13" fmla="*/ 362 h 547"/>
                <a:gd name="T14" fmla="*/ 40 w 399"/>
                <a:gd name="T15" fmla="*/ 331 h 547"/>
                <a:gd name="T16" fmla="*/ 40 w 399"/>
                <a:gd name="T17" fmla="*/ 287 h 547"/>
                <a:gd name="T18" fmla="*/ 40 w 399"/>
                <a:gd name="T19" fmla="*/ 238 h 547"/>
                <a:gd name="T20" fmla="*/ 40 w 399"/>
                <a:gd name="T21" fmla="*/ 198 h 547"/>
                <a:gd name="T22" fmla="*/ 40 w 399"/>
                <a:gd name="T23" fmla="*/ 159 h 547"/>
                <a:gd name="T24" fmla="*/ 40 w 399"/>
                <a:gd name="T25" fmla="*/ 128 h 547"/>
                <a:gd name="T26" fmla="*/ 40 w 399"/>
                <a:gd name="T27" fmla="*/ 101 h 547"/>
                <a:gd name="T28" fmla="*/ 40 w 399"/>
                <a:gd name="T29" fmla="*/ 71 h 547"/>
                <a:gd name="T30" fmla="*/ 40 w 399"/>
                <a:gd name="T31" fmla="*/ 44 h 547"/>
                <a:gd name="T32" fmla="*/ 40 w 399"/>
                <a:gd name="T33" fmla="*/ 31 h 547"/>
                <a:gd name="T34" fmla="*/ 40 w 399"/>
                <a:gd name="T35" fmla="*/ 22 h 547"/>
                <a:gd name="T36" fmla="*/ 40 w 399"/>
                <a:gd name="T37" fmla="*/ 22 h 547"/>
                <a:gd name="T38" fmla="*/ 31 w 399"/>
                <a:gd name="T39" fmla="*/ 4 h 547"/>
                <a:gd name="T40" fmla="*/ 18 w 399"/>
                <a:gd name="T41" fmla="*/ 0 h 547"/>
                <a:gd name="T42" fmla="*/ 4 w 399"/>
                <a:gd name="T43" fmla="*/ 4 h 547"/>
                <a:gd name="T44" fmla="*/ 0 w 399"/>
                <a:gd name="T45" fmla="*/ 22 h 547"/>
                <a:gd name="T46" fmla="*/ 0 w 399"/>
                <a:gd name="T47" fmla="*/ 71 h 547"/>
                <a:gd name="T48" fmla="*/ 0 w 399"/>
                <a:gd name="T49" fmla="*/ 119 h 547"/>
                <a:gd name="T50" fmla="*/ 0 w 399"/>
                <a:gd name="T51" fmla="*/ 154 h 547"/>
                <a:gd name="T52" fmla="*/ 0 w 399"/>
                <a:gd name="T53" fmla="*/ 190 h 547"/>
                <a:gd name="T54" fmla="*/ 0 w 399"/>
                <a:gd name="T55" fmla="*/ 220 h 547"/>
                <a:gd name="T56" fmla="*/ 0 w 399"/>
                <a:gd name="T57" fmla="*/ 243 h 547"/>
                <a:gd name="T58" fmla="*/ 0 w 399"/>
                <a:gd name="T59" fmla="*/ 278 h 547"/>
                <a:gd name="T60" fmla="*/ 0 w 399"/>
                <a:gd name="T61" fmla="*/ 300 h 547"/>
                <a:gd name="T62" fmla="*/ 0 w 399"/>
                <a:gd name="T63" fmla="*/ 309 h 547"/>
                <a:gd name="T64" fmla="*/ 0 w 399"/>
                <a:gd name="T65" fmla="*/ 313 h 547"/>
                <a:gd name="T66" fmla="*/ 0 w 399"/>
                <a:gd name="T67" fmla="*/ 313 h 547"/>
                <a:gd name="T68" fmla="*/ 4 w 399"/>
                <a:gd name="T69" fmla="*/ 357 h 547"/>
                <a:gd name="T70" fmla="*/ 18 w 399"/>
                <a:gd name="T71" fmla="*/ 392 h 547"/>
                <a:gd name="T72" fmla="*/ 36 w 399"/>
                <a:gd name="T73" fmla="*/ 423 h 547"/>
                <a:gd name="T74" fmla="*/ 58 w 399"/>
                <a:gd name="T75" fmla="*/ 450 h 547"/>
                <a:gd name="T76" fmla="*/ 93 w 399"/>
                <a:gd name="T77" fmla="*/ 476 h 547"/>
                <a:gd name="T78" fmla="*/ 129 w 399"/>
                <a:gd name="T79" fmla="*/ 498 h 547"/>
                <a:gd name="T80" fmla="*/ 204 w 399"/>
                <a:gd name="T81" fmla="*/ 529 h 547"/>
                <a:gd name="T82" fmla="*/ 288 w 399"/>
                <a:gd name="T83" fmla="*/ 542 h 547"/>
                <a:gd name="T84" fmla="*/ 377 w 399"/>
                <a:gd name="T85" fmla="*/ 547 h 547"/>
                <a:gd name="T86" fmla="*/ 386 w 399"/>
                <a:gd name="T87" fmla="*/ 547 h 547"/>
                <a:gd name="T88" fmla="*/ 395 w 399"/>
                <a:gd name="T89" fmla="*/ 538 h 547"/>
                <a:gd name="T90" fmla="*/ 395 w 399"/>
                <a:gd name="T91" fmla="*/ 525 h 547"/>
                <a:gd name="T92" fmla="*/ 386 w 399"/>
                <a:gd name="T93" fmla="*/ 511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9" h="547">
                  <a:moveTo>
                    <a:pt x="382" y="511"/>
                  </a:moveTo>
                  <a:lnTo>
                    <a:pt x="337" y="507"/>
                  </a:lnTo>
                  <a:lnTo>
                    <a:pt x="293" y="507"/>
                  </a:lnTo>
                  <a:lnTo>
                    <a:pt x="253" y="498"/>
                  </a:lnTo>
                  <a:lnTo>
                    <a:pt x="217" y="489"/>
                  </a:lnTo>
                  <a:lnTo>
                    <a:pt x="182" y="476"/>
                  </a:lnTo>
                  <a:lnTo>
                    <a:pt x="146" y="463"/>
                  </a:lnTo>
                  <a:lnTo>
                    <a:pt x="115" y="445"/>
                  </a:lnTo>
                  <a:lnTo>
                    <a:pt x="84" y="423"/>
                  </a:lnTo>
                  <a:lnTo>
                    <a:pt x="75" y="410"/>
                  </a:lnTo>
                  <a:lnTo>
                    <a:pt x="67" y="401"/>
                  </a:lnTo>
                  <a:lnTo>
                    <a:pt x="58" y="388"/>
                  </a:lnTo>
                  <a:lnTo>
                    <a:pt x="53" y="375"/>
                  </a:lnTo>
                  <a:lnTo>
                    <a:pt x="44" y="362"/>
                  </a:lnTo>
                  <a:lnTo>
                    <a:pt x="40" y="348"/>
                  </a:lnTo>
                  <a:lnTo>
                    <a:pt x="40" y="331"/>
                  </a:lnTo>
                  <a:lnTo>
                    <a:pt x="40" y="313"/>
                  </a:lnTo>
                  <a:lnTo>
                    <a:pt x="40" y="287"/>
                  </a:lnTo>
                  <a:lnTo>
                    <a:pt x="40" y="260"/>
                  </a:lnTo>
                  <a:lnTo>
                    <a:pt x="40" y="238"/>
                  </a:lnTo>
                  <a:lnTo>
                    <a:pt x="40" y="216"/>
                  </a:lnTo>
                  <a:lnTo>
                    <a:pt x="40" y="198"/>
                  </a:lnTo>
                  <a:lnTo>
                    <a:pt x="40" y="176"/>
                  </a:lnTo>
                  <a:lnTo>
                    <a:pt x="40" y="159"/>
                  </a:lnTo>
                  <a:lnTo>
                    <a:pt x="40" y="146"/>
                  </a:lnTo>
                  <a:lnTo>
                    <a:pt x="40" y="128"/>
                  </a:lnTo>
                  <a:lnTo>
                    <a:pt x="40" y="115"/>
                  </a:lnTo>
                  <a:lnTo>
                    <a:pt x="40" y="101"/>
                  </a:lnTo>
                  <a:lnTo>
                    <a:pt x="40" y="93"/>
                  </a:lnTo>
                  <a:lnTo>
                    <a:pt x="40" y="71"/>
                  </a:lnTo>
                  <a:lnTo>
                    <a:pt x="40" y="57"/>
                  </a:lnTo>
                  <a:lnTo>
                    <a:pt x="40" y="44"/>
                  </a:lnTo>
                  <a:lnTo>
                    <a:pt x="40" y="35"/>
                  </a:lnTo>
                  <a:lnTo>
                    <a:pt x="40" y="31"/>
                  </a:lnTo>
                  <a:lnTo>
                    <a:pt x="40" y="26"/>
                  </a:lnTo>
                  <a:lnTo>
                    <a:pt x="40" y="22"/>
                  </a:lnTo>
                  <a:lnTo>
                    <a:pt x="40" y="22"/>
                  </a:lnTo>
                  <a:lnTo>
                    <a:pt x="40" y="22"/>
                  </a:lnTo>
                  <a:lnTo>
                    <a:pt x="36" y="13"/>
                  </a:lnTo>
                  <a:lnTo>
                    <a:pt x="31" y="4"/>
                  </a:lnTo>
                  <a:lnTo>
                    <a:pt x="27" y="4"/>
                  </a:lnTo>
                  <a:lnTo>
                    <a:pt x="18" y="0"/>
                  </a:lnTo>
                  <a:lnTo>
                    <a:pt x="13" y="4"/>
                  </a:lnTo>
                  <a:lnTo>
                    <a:pt x="4" y="4"/>
                  </a:lnTo>
                  <a:lnTo>
                    <a:pt x="0" y="13"/>
                  </a:lnTo>
                  <a:lnTo>
                    <a:pt x="0" y="22"/>
                  </a:lnTo>
                  <a:lnTo>
                    <a:pt x="0" y="49"/>
                  </a:lnTo>
                  <a:lnTo>
                    <a:pt x="0" y="71"/>
                  </a:lnTo>
                  <a:lnTo>
                    <a:pt x="0" y="97"/>
                  </a:lnTo>
                  <a:lnTo>
                    <a:pt x="0" y="119"/>
                  </a:lnTo>
                  <a:lnTo>
                    <a:pt x="0" y="137"/>
                  </a:lnTo>
                  <a:lnTo>
                    <a:pt x="0" y="154"/>
                  </a:lnTo>
                  <a:lnTo>
                    <a:pt x="0" y="172"/>
                  </a:lnTo>
                  <a:lnTo>
                    <a:pt x="0" y="190"/>
                  </a:lnTo>
                  <a:lnTo>
                    <a:pt x="0" y="203"/>
                  </a:lnTo>
                  <a:lnTo>
                    <a:pt x="0" y="220"/>
                  </a:lnTo>
                  <a:lnTo>
                    <a:pt x="0" y="229"/>
                  </a:lnTo>
                  <a:lnTo>
                    <a:pt x="0" y="243"/>
                  </a:lnTo>
                  <a:lnTo>
                    <a:pt x="0" y="260"/>
                  </a:lnTo>
                  <a:lnTo>
                    <a:pt x="0" y="278"/>
                  </a:lnTo>
                  <a:lnTo>
                    <a:pt x="0" y="291"/>
                  </a:lnTo>
                  <a:lnTo>
                    <a:pt x="0" y="300"/>
                  </a:lnTo>
                  <a:lnTo>
                    <a:pt x="0" y="304"/>
                  </a:lnTo>
                  <a:lnTo>
                    <a:pt x="0" y="309"/>
                  </a:lnTo>
                  <a:lnTo>
                    <a:pt x="0" y="313"/>
                  </a:lnTo>
                  <a:lnTo>
                    <a:pt x="0" y="313"/>
                  </a:lnTo>
                  <a:lnTo>
                    <a:pt x="0" y="313"/>
                  </a:lnTo>
                  <a:lnTo>
                    <a:pt x="0" y="313"/>
                  </a:lnTo>
                  <a:lnTo>
                    <a:pt x="0" y="335"/>
                  </a:lnTo>
                  <a:lnTo>
                    <a:pt x="4" y="357"/>
                  </a:lnTo>
                  <a:lnTo>
                    <a:pt x="9" y="375"/>
                  </a:lnTo>
                  <a:lnTo>
                    <a:pt x="18" y="392"/>
                  </a:lnTo>
                  <a:lnTo>
                    <a:pt x="27" y="410"/>
                  </a:lnTo>
                  <a:lnTo>
                    <a:pt x="36" y="423"/>
                  </a:lnTo>
                  <a:lnTo>
                    <a:pt x="49" y="437"/>
                  </a:lnTo>
                  <a:lnTo>
                    <a:pt x="58" y="450"/>
                  </a:lnTo>
                  <a:lnTo>
                    <a:pt x="75" y="463"/>
                  </a:lnTo>
                  <a:lnTo>
                    <a:pt x="93" y="476"/>
                  </a:lnTo>
                  <a:lnTo>
                    <a:pt x="111" y="485"/>
                  </a:lnTo>
                  <a:lnTo>
                    <a:pt x="129" y="498"/>
                  </a:lnTo>
                  <a:lnTo>
                    <a:pt x="164" y="516"/>
                  </a:lnTo>
                  <a:lnTo>
                    <a:pt x="204" y="529"/>
                  </a:lnTo>
                  <a:lnTo>
                    <a:pt x="249" y="538"/>
                  </a:lnTo>
                  <a:lnTo>
                    <a:pt x="288" y="542"/>
                  </a:lnTo>
                  <a:lnTo>
                    <a:pt x="333" y="547"/>
                  </a:lnTo>
                  <a:lnTo>
                    <a:pt x="377" y="547"/>
                  </a:lnTo>
                  <a:lnTo>
                    <a:pt x="377" y="547"/>
                  </a:lnTo>
                  <a:lnTo>
                    <a:pt x="386" y="547"/>
                  </a:lnTo>
                  <a:lnTo>
                    <a:pt x="391" y="542"/>
                  </a:lnTo>
                  <a:lnTo>
                    <a:pt x="395" y="538"/>
                  </a:lnTo>
                  <a:lnTo>
                    <a:pt x="399" y="529"/>
                  </a:lnTo>
                  <a:lnTo>
                    <a:pt x="395" y="525"/>
                  </a:lnTo>
                  <a:lnTo>
                    <a:pt x="391" y="516"/>
                  </a:lnTo>
                  <a:lnTo>
                    <a:pt x="386" y="511"/>
                  </a:lnTo>
                  <a:lnTo>
                    <a:pt x="382" y="5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5" name="Freeform 12"/>
            <p:cNvSpPr>
              <a:spLocks/>
            </p:cNvSpPr>
            <p:nvPr/>
          </p:nvSpPr>
          <p:spPr bwMode="auto">
            <a:xfrm>
              <a:off x="8472488" y="4806951"/>
              <a:ext cx="633413" cy="868363"/>
            </a:xfrm>
            <a:custGeom>
              <a:avLst/>
              <a:gdLst>
                <a:gd name="T0" fmla="*/ 337 w 399"/>
                <a:gd name="T1" fmla="*/ 507 h 547"/>
                <a:gd name="T2" fmla="*/ 253 w 399"/>
                <a:gd name="T3" fmla="*/ 498 h 547"/>
                <a:gd name="T4" fmla="*/ 182 w 399"/>
                <a:gd name="T5" fmla="*/ 476 h 547"/>
                <a:gd name="T6" fmla="*/ 115 w 399"/>
                <a:gd name="T7" fmla="*/ 445 h 547"/>
                <a:gd name="T8" fmla="*/ 75 w 399"/>
                <a:gd name="T9" fmla="*/ 410 h 547"/>
                <a:gd name="T10" fmla="*/ 58 w 399"/>
                <a:gd name="T11" fmla="*/ 388 h 547"/>
                <a:gd name="T12" fmla="*/ 44 w 399"/>
                <a:gd name="T13" fmla="*/ 362 h 547"/>
                <a:gd name="T14" fmla="*/ 40 w 399"/>
                <a:gd name="T15" fmla="*/ 331 h 547"/>
                <a:gd name="T16" fmla="*/ 40 w 399"/>
                <a:gd name="T17" fmla="*/ 287 h 547"/>
                <a:gd name="T18" fmla="*/ 40 w 399"/>
                <a:gd name="T19" fmla="*/ 238 h 547"/>
                <a:gd name="T20" fmla="*/ 40 w 399"/>
                <a:gd name="T21" fmla="*/ 198 h 547"/>
                <a:gd name="T22" fmla="*/ 40 w 399"/>
                <a:gd name="T23" fmla="*/ 159 h 547"/>
                <a:gd name="T24" fmla="*/ 40 w 399"/>
                <a:gd name="T25" fmla="*/ 128 h 547"/>
                <a:gd name="T26" fmla="*/ 40 w 399"/>
                <a:gd name="T27" fmla="*/ 101 h 547"/>
                <a:gd name="T28" fmla="*/ 40 w 399"/>
                <a:gd name="T29" fmla="*/ 71 h 547"/>
                <a:gd name="T30" fmla="*/ 40 w 399"/>
                <a:gd name="T31" fmla="*/ 44 h 547"/>
                <a:gd name="T32" fmla="*/ 40 w 399"/>
                <a:gd name="T33" fmla="*/ 31 h 547"/>
                <a:gd name="T34" fmla="*/ 40 w 399"/>
                <a:gd name="T35" fmla="*/ 22 h 547"/>
                <a:gd name="T36" fmla="*/ 40 w 399"/>
                <a:gd name="T37" fmla="*/ 22 h 547"/>
                <a:gd name="T38" fmla="*/ 31 w 399"/>
                <a:gd name="T39" fmla="*/ 4 h 547"/>
                <a:gd name="T40" fmla="*/ 18 w 399"/>
                <a:gd name="T41" fmla="*/ 0 h 547"/>
                <a:gd name="T42" fmla="*/ 4 w 399"/>
                <a:gd name="T43" fmla="*/ 4 h 547"/>
                <a:gd name="T44" fmla="*/ 0 w 399"/>
                <a:gd name="T45" fmla="*/ 22 h 547"/>
                <a:gd name="T46" fmla="*/ 0 w 399"/>
                <a:gd name="T47" fmla="*/ 71 h 547"/>
                <a:gd name="T48" fmla="*/ 0 w 399"/>
                <a:gd name="T49" fmla="*/ 119 h 547"/>
                <a:gd name="T50" fmla="*/ 0 w 399"/>
                <a:gd name="T51" fmla="*/ 154 h 547"/>
                <a:gd name="T52" fmla="*/ 0 w 399"/>
                <a:gd name="T53" fmla="*/ 190 h 547"/>
                <a:gd name="T54" fmla="*/ 0 w 399"/>
                <a:gd name="T55" fmla="*/ 220 h 547"/>
                <a:gd name="T56" fmla="*/ 0 w 399"/>
                <a:gd name="T57" fmla="*/ 243 h 547"/>
                <a:gd name="T58" fmla="*/ 0 w 399"/>
                <a:gd name="T59" fmla="*/ 278 h 547"/>
                <a:gd name="T60" fmla="*/ 0 w 399"/>
                <a:gd name="T61" fmla="*/ 300 h 547"/>
                <a:gd name="T62" fmla="*/ 0 w 399"/>
                <a:gd name="T63" fmla="*/ 309 h 547"/>
                <a:gd name="T64" fmla="*/ 0 w 399"/>
                <a:gd name="T65" fmla="*/ 313 h 547"/>
                <a:gd name="T66" fmla="*/ 0 w 399"/>
                <a:gd name="T67" fmla="*/ 313 h 547"/>
                <a:gd name="T68" fmla="*/ 4 w 399"/>
                <a:gd name="T69" fmla="*/ 357 h 547"/>
                <a:gd name="T70" fmla="*/ 18 w 399"/>
                <a:gd name="T71" fmla="*/ 392 h 547"/>
                <a:gd name="T72" fmla="*/ 36 w 399"/>
                <a:gd name="T73" fmla="*/ 423 h 547"/>
                <a:gd name="T74" fmla="*/ 58 w 399"/>
                <a:gd name="T75" fmla="*/ 450 h 547"/>
                <a:gd name="T76" fmla="*/ 93 w 399"/>
                <a:gd name="T77" fmla="*/ 476 h 547"/>
                <a:gd name="T78" fmla="*/ 129 w 399"/>
                <a:gd name="T79" fmla="*/ 498 h 547"/>
                <a:gd name="T80" fmla="*/ 204 w 399"/>
                <a:gd name="T81" fmla="*/ 529 h 547"/>
                <a:gd name="T82" fmla="*/ 288 w 399"/>
                <a:gd name="T83" fmla="*/ 542 h 547"/>
                <a:gd name="T84" fmla="*/ 377 w 399"/>
                <a:gd name="T85" fmla="*/ 547 h 547"/>
                <a:gd name="T86" fmla="*/ 386 w 399"/>
                <a:gd name="T87" fmla="*/ 547 h 547"/>
                <a:gd name="T88" fmla="*/ 395 w 399"/>
                <a:gd name="T89" fmla="*/ 538 h 547"/>
                <a:gd name="T90" fmla="*/ 395 w 399"/>
                <a:gd name="T91" fmla="*/ 525 h 547"/>
                <a:gd name="T92" fmla="*/ 386 w 399"/>
                <a:gd name="T93" fmla="*/ 511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9" h="547">
                  <a:moveTo>
                    <a:pt x="382" y="511"/>
                  </a:moveTo>
                  <a:lnTo>
                    <a:pt x="337" y="507"/>
                  </a:lnTo>
                  <a:lnTo>
                    <a:pt x="293" y="507"/>
                  </a:lnTo>
                  <a:lnTo>
                    <a:pt x="253" y="498"/>
                  </a:lnTo>
                  <a:lnTo>
                    <a:pt x="217" y="489"/>
                  </a:lnTo>
                  <a:lnTo>
                    <a:pt x="182" y="476"/>
                  </a:lnTo>
                  <a:lnTo>
                    <a:pt x="146" y="463"/>
                  </a:lnTo>
                  <a:lnTo>
                    <a:pt x="115" y="445"/>
                  </a:lnTo>
                  <a:lnTo>
                    <a:pt x="84" y="423"/>
                  </a:lnTo>
                  <a:lnTo>
                    <a:pt x="75" y="410"/>
                  </a:lnTo>
                  <a:lnTo>
                    <a:pt x="67" y="401"/>
                  </a:lnTo>
                  <a:lnTo>
                    <a:pt x="58" y="388"/>
                  </a:lnTo>
                  <a:lnTo>
                    <a:pt x="53" y="375"/>
                  </a:lnTo>
                  <a:lnTo>
                    <a:pt x="44" y="362"/>
                  </a:lnTo>
                  <a:lnTo>
                    <a:pt x="40" y="348"/>
                  </a:lnTo>
                  <a:lnTo>
                    <a:pt x="40" y="331"/>
                  </a:lnTo>
                  <a:lnTo>
                    <a:pt x="40" y="313"/>
                  </a:lnTo>
                  <a:lnTo>
                    <a:pt x="40" y="287"/>
                  </a:lnTo>
                  <a:lnTo>
                    <a:pt x="40" y="260"/>
                  </a:lnTo>
                  <a:lnTo>
                    <a:pt x="40" y="238"/>
                  </a:lnTo>
                  <a:lnTo>
                    <a:pt x="40" y="216"/>
                  </a:lnTo>
                  <a:lnTo>
                    <a:pt x="40" y="198"/>
                  </a:lnTo>
                  <a:lnTo>
                    <a:pt x="40" y="176"/>
                  </a:lnTo>
                  <a:lnTo>
                    <a:pt x="40" y="159"/>
                  </a:lnTo>
                  <a:lnTo>
                    <a:pt x="40" y="146"/>
                  </a:lnTo>
                  <a:lnTo>
                    <a:pt x="40" y="128"/>
                  </a:lnTo>
                  <a:lnTo>
                    <a:pt x="40" y="115"/>
                  </a:lnTo>
                  <a:lnTo>
                    <a:pt x="40" y="101"/>
                  </a:lnTo>
                  <a:lnTo>
                    <a:pt x="40" y="93"/>
                  </a:lnTo>
                  <a:lnTo>
                    <a:pt x="40" y="71"/>
                  </a:lnTo>
                  <a:lnTo>
                    <a:pt x="40" y="57"/>
                  </a:lnTo>
                  <a:lnTo>
                    <a:pt x="40" y="44"/>
                  </a:lnTo>
                  <a:lnTo>
                    <a:pt x="40" y="35"/>
                  </a:lnTo>
                  <a:lnTo>
                    <a:pt x="40" y="31"/>
                  </a:lnTo>
                  <a:lnTo>
                    <a:pt x="40" y="26"/>
                  </a:lnTo>
                  <a:lnTo>
                    <a:pt x="40" y="22"/>
                  </a:lnTo>
                  <a:lnTo>
                    <a:pt x="40" y="22"/>
                  </a:lnTo>
                  <a:lnTo>
                    <a:pt x="40" y="22"/>
                  </a:lnTo>
                  <a:lnTo>
                    <a:pt x="36" y="13"/>
                  </a:lnTo>
                  <a:lnTo>
                    <a:pt x="31" y="4"/>
                  </a:lnTo>
                  <a:lnTo>
                    <a:pt x="27" y="4"/>
                  </a:lnTo>
                  <a:lnTo>
                    <a:pt x="18" y="0"/>
                  </a:lnTo>
                  <a:lnTo>
                    <a:pt x="13" y="4"/>
                  </a:lnTo>
                  <a:lnTo>
                    <a:pt x="4" y="4"/>
                  </a:lnTo>
                  <a:lnTo>
                    <a:pt x="0" y="13"/>
                  </a:lnTo>
                  <a:lnTo>
                    <a:pt x="0" y="22"/>
                  </a:lnTo>
                  <a:lnTo>
                    <a:pt x="0" y="49"/>
                  </a:lnTo>
                  <a:lnTo>
                    <a:pt x="0" y="71"/>
                  </a:lnTo>
                  <a:lnTo>
                    <a:pt x="0" y="97"/>
                  </a:lnTo>
                  <a:lnTo>
                    <a:pt x="0" y="119"/>
                  </a:lnTo>
                  <a:lnTo>
                    <a:pt x="0" y="137"/>
                  </a:lnTo>
                  <a:lnTo>
                    <a:pt x="0" y="154"/>
                  </a:lnTo>
                  <a:lnTo>
                    <a:pt x="0" y="172"/>
                  </a:lnTo>
                  <a:lnTo>
                    <a:pt x="0" y="190"/>
                  </a:lnTo>
                  <a:lnTo>
                    <a:pt x="0" y="203"/>
                  </a:lnTo>
                  <a:lnTo>
                    <a:pt x="0" y="220"/>
                  </a:lnTo>
                  <a:lnTo>
                    <a:pt x="0" y="229"/>
                  </a:lnTo>
                  <a:lnTo>
                    <a:pt x="0" y="243"/>
                  </a:lnTo>
                  <a:lnTo>
                    <a:pt x="0" y="260"/>
                  </a:lnTo>
                  <a:lnTo>
                    <a:pt x="0" y="278"/>
                  </a:lnTo>
                  <a:lnTo>
                    <a:pt x="0" y="291"/>
                  </a:lnTo>
                  <a:lnTo>
                    <a:pt x="0" y="300"/>
                  </a:lnTo>
                  <a:lnTo>
                    <a:pt x="0" y="304"/>
                  </a:lnTo>
                  <a:lnTo>
                    <a:pt x="0" y="309"/>
                  </a:lnTo>
                  <a:lnTo>
                    <a:pt x="0" y="313"/>
                  </a:lnTo>
                  <a:lnTo>
                    <a:pt x="0" y="313"/>
                  </a:lnTo>
                  <a:lnTo>
                    <a:pt x="0" y="313"/>
                  </a:lnTo>
                  <a:lnTo>
                    <a:pt x="0" y="313"/>
                  </a:lnTo>
                  <a:lnTo>
                    <a:pt x="0" y="335"/>
                  </a:lnTo>
                  <a:lnTo>
                    <a:pt x="4" y="357"/>
                  </a:lnTo>
                  <a:lnTo>
                    <a:pt x="9" y="375"/>
                  </a:lnTo>
                  <a:lnTo>
                    <a:pt x="18" y="392"/>
                  </a:lnTo>
                  <a:lnTo>
                    <a:pt x="27" y="410"/>
                  </a:lnTo>
                  <a:lnTo>
                    <a:pt x="36" y="423"/>
                  </a:lnTo>
                  <a:lnTo>
                    <a:pt x="49" y="437"/>
                  </a:lnTo>
                  <a:lnTo>
                    <a:pt x="58" y="450"/>
                  </a:lnTo>
                  <a:lnTo>
                    <a:pt x="75" y="463"/>
                  </a:lnTo>
                  <a:lnTo>
                    <a:pt x="93" y="476"/>
                  </a:lnTo>
                  <a:lnTo>
                    <a:pt x="111" y="485"/>
                  </a:lnTo>
                  <a:lnTo>
                    <a:pt x="129" y="498"/>
                  </a:lnTo>
                  <a:lnTo>
                    <a:pt x="164" y="516"/>
                  </a:lnTo>
                  <a:lnTo>
                    <a:pt x="204" y="529"/>
                  </a:lnTo>
                  <a:lnTo>
                    <a:pt x="249" y="538"/>
                  </a:lnTo>
                  <a:lnTo>
                    <a:pt x="288" y="542"/>
                  </a:lnTo>
                  <a:lnTo>
                    <a:pt x="333" y="547"/>
                  </a:lnTo>
                  <a:lnTo>
                    <a:pt x="377" y="547"/>
                  </a:lnTo>
                  <a:lnTo>
                    <a:pt x="377" y="547"/>
                  </a:lnTo>
                  <a:lnTo>
                    <a:pt x="386" y="547"/>
                  </a:lnTo>
                  <a:lnTo>
                    <a:pt x="391" y="542"/>
                  </a:lnTo>
                  <a:lnTo>
                    <a:pt x="395" y="538"/>
                  </a:lnTo>
                  <a:lnTo>
                    <a:pt x="399" y="529"/>
                  </a:lnTo>
                  <a:lnTo>
                    <a:pt x="395" y="525"/>
                  </a:lnTo>
                  <a:lnTo>
                    <a:pt x="391" y="516"/>
                  </a:lnTo>
                  <a:lnTo>
                    <a:pt x="386" y="511"/>
                  </a:lnTo>
                  <a:lnTo>
                    <a:pt x="382" y="5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6" name="Freeform 13"/>
            <p:cNvSpPr>
              <a:spLocks/>
            </p:cNvSpPr>
            <p:nvPr/>
          </p:nvSpPr>
          <p:spPr bwMode="auto">
            <a:xfrm>
              <a:off x="8683626" y="4989513"/>
              <a:ext cx="571500" cy="188913"/>
            </a:xfrm>
            <a:custGeom>
              <a:avLst/>
              <a:gdLst>
                <a:gd name="T0" fmla="*/ 360 w 360"/>
                <a:gd name="T1" fmla="*/ 75 h 119"/>
                <a:gd name="T2" fmla="*/ 333 w 360"/>
                <a:gd name="T3" fmla="*/ 79 h 119"/>
                <a:gd name="T4" fmla="*/ 306 w 360"/>
                <a:gd name="T5" fmla="*/ 83 h 119"/>
                <a:gd name="T6" fmla="*/ 275 w 360"/>
                <a:gd name="T7" fmla="*/ 83 h 119"/>
                <a:gd name="T8" fmla="*/ 244 w 360"/>
                <a:gd name="T9" fmla="*/ 83 h 119"/>
                <a:gd name="T10" fmla="*/ 195 w 360"/>
                <a:gd name="T11" fmla="*/ 83 h 119"/>
                <a:gd name="T12" fmla="*/ 151 w 360"/>
                <a:gd name="T13" fmla="*/ 79 h 119"/>
                <a:gd name="T14" fmla="*/ 129 w 360"/>
                <a:gd name="T15" fmla="*/ 75 h 119"/>
                <a:gd name="T16" fmla="*/ 107 w 360"/>
                <a:gd name="T17" fmla="*/ 70 h 119"/>
                <a:gd name="T18" fmla="*/ 89 w 360"/>
                <a:gd name="T19" fmla="*/ 66 h 119"/>
                <a:gd name="T20" fmla="*/ 71 w 360"/>
                <a:gd name="T21" fmla="*/ 61 h 119"/>
                <a:gd name="T22" fmla="*/ 58 w 360"/>
                <a:gd name="T23" fmla="*/ 53 h 119"/>
                <a:gd name="T24" fmla="*/ 40 w 360"/>
                <a:gd name="T25" fmla="*/ 48 h 119"/>
                <a:gd name="T26" fmla="*/ 31 w 360"/>
                <a:gd name="T27" fmla="*/ 39 h 119"/>
                <a:gd name="T28" fmla="*/ 18 w 360"/>
                <a:gd name="T29" fmla="*/ 35 h 119"/>
                <a:gd name="T30" fmla="*/ 13 w 360"/>
                <a:gd name="T31" fmla="*/ 26 h 119"/>
                <a:gd name="T32" fmla="*/ 5 w 360"/>
                <a:gd name="T33" fmla="*/ 17 h 119"/>
                <a:gd name="T34" fmla="*/ 0 w 360"/>
                <a:gd name="T35" fmla="*/ 8 h 119"/>
                <a:gd name="T36" fmla="*/ 0 w 360"/>
                <a:gd name="T37" fmla="*/ 0 h 119"/>
                <a:gd name="T38" fmla="*/ 0 w 360"/>
                <a:gd name="T39" fmla="*/ 13 h 119"/>
                <a:gd name="T40" fmla="*/ 0 w 360"/>
                <a:gd name="T41" fmla="*/ 22 h 119"/>
                <a:gd name="T42" fmla="*/ 0 w 360"/>
                <a:gd name="T43" fmla="*/ 26 h 119"/>
                <a:gd name="T44" fmla="*/ 0 w 360"/>
                <a:gd name="T45" fmla="*/ 35 h 119"/>
                <a:gd name="T46" fmla="*/ 0 w 360"/>
                <a:gd name="T47" fmla="*/ 44 h 119"/>
                <a:gd name="T48" fmla="*/ 0 w 360"/>
                <a:gd name="T49" fmla="*/ 53 h 119"/>
                <a:gd name="T50" fmla="*/ 0 w 360"/>
                <a:gd name="T51" fmla="*/ 57 h 119"/>
                <a:gd name="T52" fmla="*/ 0 w 360"/>
                <a:gd name="T53" fmla="*/ 57 h 119"/>
                <a:gd name="T54" fmla="*/ 0 w 360"/>
                <a:gd name="T55" fmla="*/ 57 h 119"/>
                <a:gd name="T56" fmla="*/ 0 w 360"/>
                <a:gd name="T57" fmla="*/ 57 h 119"/>
                <a:gd name="T58" fmla="*/ 9 w 360"/>
                <a:gd name="T59" fmla="*/ 66 h 119"/>
                <a:gd name="T60" fmla="*/ 22 w 360"/>
                <a:gd name="T61" fmla="*/ 75 h 119"/>
                <a:gd name="T62" fmla="*/ 45 w 360"/>
                <a:gd name="T63" fmla="*/ 83 h 119"/>
                <a:gd name="T64" fmla="*/ 67 w 360"/>
                <a:gd name="T65" fmla="*/ 92 h 119"/>
                <a:gd name="T66" fmla="*/ 89 w 360"/>
                <a:gd name="T67" fmla="*/ 101 h 119"/>
                <a:gd name="T68" fmla="*/ 120 w 360"/>
                <a:gd name="T69" fmla="*/ 105 h 119"/>
                <a:gd name="T70" fmla="*/ 147 w 360"/>
                <a:gd name="T71" fmla="*/ 110 h 119"/>
                <a:gd name="T72" fmla="*/ 178 w 360"/>
                <a:gd name="T73" fmla="*/ 114 h 119"/>
                <a:gd name="T74" fmla="*/ 213 w 360"/>
                <a:gd name="T75" fmla="*/ 114 h 119"/>
                <a:gd name="T76" fmla="*/ 244 w 360"/>
                <a:gd name="T77" fmla="*/ 119 h 119"/>
                <a:gd name="T78" fmla="*/ 293 w 360"/>
                <a:gd name="T79" fmla="*/ 114 h 119"/>
                <a:gd name="T80" fmla="*/ 342 w 360"/>
                <a:gd name="T81" fmla="*/ 110 h 119"/>
                <a:gd name="T82" fmla="*/ 351 w 360"/>
                <a:gd name="T83" fmla="*/ 92 h 119"/>
                <a:gd name="T84" fmla="*/ 360 w 360"/>
                <a:gd name="T85" fmla="*/ 7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0" h="119">
                  <a:moveTo>
                    <a:pt x="360" y="75"/>
                  </a:moveTo>
                  <a:lnTo>
                    <a:pt x="333" y="79"/>
                  </a:lnTo>
                  <a:lnTo>
                    <a:pt x="306" y="83"/>
                  </a:lnTo>
                  <a:lnTo>
                    <a:pt x="275" y="83"/>
                  </a:lnTo>
                  <a:lnTo>
                    <a:pt x="244" y="83"/>
                  </a:lnTo>
                  <a:lnTo>
                    <a:pt x="195" y="83"/>
                  </a:lnTo>
                  <a:lnTo>
                    <a:pt x="151" y="79"/>
                  </a:lnTo>
                  <a:lnTo>
                    <a:pt x="129" y="75"/>
                  </a:lnTo>
                  <a:lnTo>
                    <a:pt x="107" y="70"/>
                  </a:lnTo>
                  <a:lnTo>
                    <a:pt x="89" y="66"/>
                  </a:lnTo>
                  <a:lnTo>
                    <a:pt x="71" y="61"/>
                  </a:lnTo>
                  <a:lnTo>
                    <a:pt x="58" y="53"/>
                  </a:lnTo>
                  <a:lnTo>
                    <a:pt x="40" y="48"/>
                  </a:lnTo>
                  <a:lnTo>
                    <a:pt x="31" y="39"/>
                  </a:lnTo>
                  <a:lnTo>
                    <a:pt x="18" y="35"/>
                  </a:lnTo>
                  <a:lnTo>
                    <a:pt x="13" y="26"/>
                  </a:lnTo>
                  <a:lnTo>
                    <a:pt x="5" y="17"/>
                  </a:lnTo>
                  <a:lnTo>
                    <a:pt x="0" y="8"/>
                  </a:lnTo>
                  <a:lnTo>
                    <a:pt x="0" y="0"/>
                  </a:lnTo>
                  <a:lnTo>
                    <a:pt x="0" y="13"/>
                  </a:lnTo>
                  <a:lnTo>
                    <a:pt x="0" y="22"/>
                  </a:lnTo>
                  <a:lnTo>
                    <a:pt x="0" y="26"/>
                  </a:lnTo>
                  <a:lnTo>
                    <a:pt x="0" y="35"/>
                  </a:lnTo>
                  <a:lnTo>
                    <a:pt x="0" y="44"/>
                  </a:lnTo>
                  <a:lnTo>
                    <a:pt x="0" y="53"/>
                  </a:lnTo>
                  <a:lnTo>
                    <a:pt x="0" y="57"/>
                  </a:lnTo>
                  <a:lnTo>
                    <a:pt x="0" y="57"/>
                  </a:lnTo>
                  <a:lnTo>
                    <a:pt x="0" y="57"/>
                  </a:lnTo>
                  <a:lnTo>
                    <a:pt x="0" y="57"/>
                  </a:lnTo>
                  <a:lnTo>
                    <a:pt x="9" y="66"/>
                  </a:lnTo>
                  <a:lnTo>
                    <a:pt x="22" y="75"/>
                  </a:lnTo>
                  <a:lnTo>
                    <a:pt x="45" y="83"/>
                  </a:lnTo>
                  <a:lnTo>
                    <a:pt x="67" y="92"/>
                  </a:lnTo>
                  <a:lnTo>
                    <a:pt x="89" y="101"/>
                  </a:lnTo>
                  <a:lnTo>
                    <a:pt x="120" y="105"/>
                  </a:lnTo>
                  <a:lnTo>
                    <a:pt x="147" y="110"/>
                  </a:lnTo>
                  <a:lnTo>
                    <a:pt x="178" y="114"/>
                  </a:lnTo>
                  <a:lnTo>
                    <a:pt x="213" y="114"/>
                  </a:lnTo>
                  <a:lnTo>
                    <a:pt x="244" y="119"/>
                  </a:lnTo>
                  <a:lnTo>
                    <a:pt x="293" y="114"/>
                  </a:lnTo>
                  <a:lnTo>
                    <a:pt x="342" y="110"/>
                  </a:lnTo>
                  <a:lnTo>
                    <a:pt x="351" y="92"/>
                  </a:lnTo>
                  <a:lnTo>
                    <a:pt x="360"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7" name="Freeform 14"/>
            <p:cNvSpPr>
              <a:spLocks/>
            </p:cNvSpPr>
            <p:nvPr/>
          </p:nvSpPr>
          <p:spPr bwMode="auto">
            <a:xfrm>
              <a:off x="8683626" y="5149851"/>
              <a:ext cx="522288" cy="188913"/>
            </a:xfrm>
            <a:custGeom>
              <a:avLst/>
              <a:gdLst>
                <a:gd name="T0" fmla="*/ 329 w 329"/>
                <a:gd name="T1" fmla="*/ 79 h 119"/>
                <a:gd name="T2" fmla="*/ 289 w 329"/>
                <a:gd name="T3" fmla="*/ 84 h 119"/>
                <a:gd name="T4" fmla="*/ 244 w 329"/>
                <a:gd name="T5" fmla="*/ 84 h 119"/>
                <a:gd name="T6" fmla="*/ 195 w 329"/>
                <a:gd name="T7" fmla="*/ 84 h 119"/>
                <a:gd name="T8" fmla="*/ 151 w 329"/>
                <a:gd name="T9" fmla="*/ 79 h 119"/>
                <a:gd name="T10" fmla="*/ 129 w 329"/>
                <a:gd name="T11" fmla="*/ 75 h 119"/>
                <a:gd name="T12" fmla="*/ 107 w 329"/>
                <a:gd name="T13" fmla="*/ 71 h 119"/>
                <a:gd name="T14" fmla="*/ 89 w 329"/>
                <a:gd name="T15" fmla="*/ 66 h 119"/>
                <a:gd name="T16" fmla="*/ 71 w 329"/>
                <a:gd name="T17" fmla="*/ 62 h 119"/>
                <a:gd name="T18" fmla="*/ 53 w 329"/>
                <a:gd name="T19" fmla="*/ 57 h 119"/>
                <a:gd name="T20" fmla="*/ 40 w 329"/>
                <a:gd name="T21" fmla="*/ 49 h 119"/>
                <a:gd name="T22" fmla="*/ 27 w 329"/>
                <a:gd name="T23" fmla="*/ 40 h 119"/>
                <a:gd name="T24" fmla="*/ 18 w 329"/>
                <a:gd name="T25" fmla="*/ 35 h 119"/>
                <a:gd name="T26" fmla="*/ 9 w 329"/>
                <a:gd name="T27" fmla="*/ 27 h 119"/>
                <a:gd name="T28" fmla="*/ 5 w 329"/>
                <a:gd name="T29" fmla="*/ 18 h 119"/>
                <a:gd name="T30" fmla="*/ 0 w 329"/>
                <a:gd name="T31" fmla="*/ 9 h 119"/>
                <a:gd name="T32" fmla="*/ 0 w 329"/>
                <a:gd name="T33" fmla="*/ 0 h 119"/>
                <a:gd name="T34" fmla="*/ 0 w 329"/>
                <a:gd name="T35" fmla="*/ 13 h 119"/>
                <a:gd name="T36" fmla="*/ 0 w 329"/>
                <a:gd name="T37" fmla="*/ 22 h 119"/>
                <a:gd name="T38" fmla="*/ 0 w 329"/>
                <a:gd name="T39" fmla="*/ 31 h 119"/>
                <a:gd name="T40" fmla="*/ 0 w 329"/>
                <a:gd name="T41" fmla="*/ 35 h 119"/>
                <a:gd name="T42" fmla="*/ 0 w 329"/>
                <a:gd name="T43" fmla="*/ 44 h 119"/>
                <a:gd name="T44" fmla="*/ 0 w 329"/>
                <a:gd name="T45" fmla="*/ 53 h 119"/>
                <a:gd name="T46" fmla="*/ 0 w 329"/>
                <a:gd name="T47" fmla="*/ 57 h 119"/>
                <a:gd name="T48" fmla="*/ 0 w 329"/>
                <a:gd name="T49" fmla="*/ 57 h 119"/>
                <a:gd name="T50" fmla="*/ 0 w 329"/>
                <a:gd name="T51" fmla="*/ 57 h 119"/>
                <a:gd name="T52" fmla="*/ 0 w 329"/>
                <a:gd name="T53" fmla="*/ 62 h 119"/>
                <a:gd name="T54" fmla="*/ 9 w 329"/>
                <a:gd name="T55" fmla="*/ 66 h 119"/>
                <a:gd name="T56" fmla="*/ 22 w 329"/>
                <a:gd name="T57" fmla="*/ 75 h 119"/>
                <a:gd name="T58" fmla="*/ 40 w 329"/>
                <a:gd name="T59" fmla="*/ 84 h 119"/>
                <a:gd name="T60" fmla="*/ 62 w 329"/>
                <a:gd name="T61" fmla="*/ 93 h 119"/>
                <a:gd name="T62" fmla="*/ 89 w 329"/>
                <a:gd name="T63" fmla="*/ 101 h 119"/>
                <a:gd name="T64" fmla="*/ 116 w 329"/>
                <a:gd name="T65" fmla="*/ 106 h 119"/>
                <a:gd name="T66" fmla="*/ 147 w 329"/>
                <a:gd name="T67" fmla="*/ 110 h 119"/>
                <a:gd name="T68" fmla="*/ 178 w 329"/>
                <a:gd name="T69" fmla="*/ 115 h 119"/>
                <a:gd name="T70" fmla="*/ 209 w 329"/>
                <a:gd name="T71" fmla="*/ 119 h 119"/>
                <a:gd name="T72" fmla="*/ 244 w 329"/>
                <a:gd name="T73" fmla="*/ 119 h 119"/>
                <a:gd name="T74" fmla="*/ 289 w 329"/>
                <a:gd name="T75" fmla="*/ 115 h 119"/>
                <a:gd name="T76" fmla="*/ 329 w 329"/>
                <a:gd name="T77" fmla="*/ 115 h 119"/>
                <a:gd name="T78" fmla="*/ 329 w 329"/>
                <a:gd name="T79" fmla="*/ 79 h 119"/>
                <a:gd name="T80" fmla="*/ 329 w 329"/>
                <a:gd name="T81" fmla="*/ 7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9" h="119">
                  <a:moveTo>
                    <a:pt x="329" y="79"/>
                  </a:moveTo>
                  <a:lnTo>
                    <a:pt x="289" y="84"/>
                  </a:lnTo>
                  <a:lnTo>
                    <a:pt x="244" y="84"/>
                  </a:lnTo>
                  <a:lnTo>
                    <a:pt x="195" y="84"/>
                  </a:lnTo>
                  <a:lnTo>
                    <a:pt x="151" y="79"/>
                  </a:lnTo>
                  <a:lnTo>
                    <a:pt x="129" y="75"/>
                  </a:lnTo>
                  <a:lnTo>
                    <a:pt x="107" y="71"/>
                  </a:lnTo>
                  <a:lnTo>
                    <a:pt x="89" y="66"/>
                  </a:lnTo>
                  <a:lnTo>
                    <a:pt x="71" y="62"/>
                  </a:lnTo>
                  <a:lnTo>
                    <a:pt x="53" y="57"/>
                  </a:lnTo>
                  <a:lnTo>
                    <a:pt x="40" y="49"/>
                  </a:lnTo>
                  <a:lnTo>
                    <a:pt x="27" y="40"/>
                  </a:lnTo>
                  <a:lnTo>
                    <a:pt x="18" y="35"/>
                  </a:lnTo>
                  <a:lnTo>
                    <a:pt x="9" y="27"/>
                  </a:lnTo>
                  <a:lnTo>
                    <a:pt x="5" y="18"/>
                  </a:lnTo>
                  <a:lnTo>
                    <a:pt x="0" y="9"/>
                  </a:lnTo>
                  <a:lnTo>
                    <a:pt x="0" y="0"/>
                  </a:lnTo>
                  <a:lnTo>
                    <a:pt x="0" y="13"/>
                  </a:lnTo>
                  <a:lnTo>
                    <a:pt x="0" y="22"/>
                  </a:lnTo>
                  <a:lnTo>
                    <a:pt x="0" y="31"/>
                  </a:lnTo>
                  <a:lnTo>
                    <a:pt x="0" y="35"/>
                  </a:lnTo>
                  <a:lnTo>
                    <a:pt x="0" y="44"/>
                  </a:lnTo>
                  <a:lnTo>
                    <a:pt x="0" y="53"/>
                  </a:lnTo>
                  <a:lnTo>
                    <a:pt x="0" y="57"/>
                  </a:lnTo>
                  <a:lnTo>
                    <a:pt x="0" y="57"/>
                  </a:lnTo>
                  <a:lnTo>
                    <a:pt x="0" y="57"/>
                  </a:lnTo>
                  <a:lnTo>
                    <a:pt x="0" y="62"/>
                  </a:lnTo>
                  <a:lnTo>
                    <a:pt x="9" y="66"/>
                  </a:lnTo>
                  <a:lnTo>
                    <a:pt x="22" y="75"/>
                  </a:lnTo>
                  <a:lnTo>
                    <a:pt x="40" y="84"/>
                  </a:lnTo>
                  <a:lnTo>
                    <a:pt x="62" y="93"/>
                  </a:lnTo>
                  <a:lnTo>
                    <a:pt x="89" y="101"/>
                  </a:lnTo>
                  <a:lnTo>
                    <a:pt x="116" y="106"/>
                  </a:lnTo>
                  <a:lnTo>
                    <a:pt x="147" y="110"/>
                  </a:lnTo>
                  <a:lnTo>
                    <a:pt x="178" y="115"/>
                  </a:lnTo>
                  <a:lnTo>
                    <a:pt x="209" y="119"/>
                  </a:lnTo>
                  <a:lnTo>
                    <a:pt x="244" y="119"/>
                  </a:lnTo>
                  <a:lnTo>
                    <a:pt x="289" y="115"/>
                  </a:lnTo>
                  <a:lnTo>
                    <a:pt x="329" y="115"/>
                  </a:lnTo>
                  <a:lnTo>
                    <a:pt x="329" y="79"/>
                  </a:lnTo>
                  <a:lnTo>
                    <a:pt x="329"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8" name="Freeform 15"/>
            <p:cNvSpPr>
              <a:spLocks noEditPoints="1"/>
            </p:cNvSpPr>
            <p:nvPr/>
          </p:nvSpPr>
          <p:spPr bwMode="auto">
            <a:xfrm>
              <a:off x="8599488" y="4618038"/>
              <a:ext cx="950913" cy="938213"/>
            </a:xfrm>
            <a:custGeom>
              <a:avLst/>
              <a:gdLst>
                <a:gd name="T0" fmla="*/ 364 w 599"/>
                <a:gd name="T1" fmla="*/ 533 h 591"/>
                <a:gd name="T2" fmla="*/ 204 w 599"/>
                <a:gd name="T3" fmla="*/ 525 h 591"/>
                <a:gd name="T4" fmla="*/ 124 w 599"/>
                <a:gd name="T5" fmla="*/ 507 h 591"/>
                <a:gd name="T6" fmla="*/ 75 w 599"/>
                <a:gd name="T7" fmla="*/ 472 h 591"/>
                <a:gd name="T8" fmla="*/ 53 w 599"/>
                <a:gd name="T9" fmla="*/ 432 h 591"/>
                <a:gd name="T10" fmla="*/ 53 w 599"/>
                <a:gd name="T11" fmla="*/ 384 h 591"/>
                <a:gd name="T12" fmla="*/ 53 w 599"/>
                <a:gd name="T13" fmla="*/ 357 h 591"/>
                <a:gd name="T14" fmla="*/ 53 w 599"/>
                <a:gd name="T15" fmla="*/ 348 h 591"/>
                <a:gd name="T16" fmla="*/ 53 w 599"/>
                <a:gd name="T17" fmla="*/ 313 h 591"/>
                <a:gd name="T18" fmla="*/ 53 w 599"/>
                <a:gd name="T19" fmla="*/ 291 h 591"/>
                <a:gd name="T20" fmla="*/ 53 w 599"/>
                <a:gd name="T21" fmla="*/ 260 h 591"/>
                <a:gd name="T22" fmla="*/ 53 w 599"/>
                <a:gd name="T23" fmla="*/ 220 h 591"/>
                <a:gd name="T24" fmla="*/ 53 w 599"/>
                <a:gd name="T25" fmla="*/ 198 h 591"/>
                <a:gd name="T26" fmla="*/ 75 w 599"/>
                <a:gd name="T27" fmla="*/ 212 h 591"/>
                <a:gd name="T28" fmla="*/ 173 w 599"/>
                <a:gd name="T29" fmla="*/ 242 h 591"/>
                <a:gd name="T30" fmla="*/ 302 w 599"/>
                <a:gd name="T31" fmla="*/ 256 h 591"/>
                <a:gd name="T32" fmla="*/ 444 w 599"/>
                <a:gd name="T33" fmla="*/ 242 h 591"/>
                <a:gd name="T34" fmla="*/ 515 w 599"/>
                <a:gd name="T35" fmla="*/ 216 h 591"/>
                <a:gd name="T36" fmla="*/ 546 w 599"/>
                <a:gd name="T37" fmla="*/ 207 h 591"/>
                <a:gd name="T38" fmla="*/ 546 w 599"/>
                <a:gd name="T39" fmla="*/ 242 h 591"/>
                <a:gd name="T40" fmla="*/ 546 w 599"/>
                <a:gd name="T41" fmla="*/ 256 h 591"/>
                <a:gd name="T42" fmla="*/ 586 w 599"/>
                <a:gd name="T43" fmla="*/ 269 h 591"/>
                <a:gd name="T44" fmla="*/ 599 w 599"/>
                <a:gd name="T45" fmla="*/ 234 h 591"/>
                <a:gd name="T46" fmla="*/ 599 w 599"/>
                <a:gd name="T47" fmla="*/ 172 h 591"/>
                <a:gd name="T48" fmla="*/ 599 w 599"/>
                <a:gd name="T49" fmla="*/ 145 h 591"/>
                <a:gd name="T50" fmla="*/ 599 w 599"/>
                <a:gd name="T51" fmla="*/ 141 h 591"/>
                <a:gd name="T52" fmla="*/ 590 w 599"/>
                <a:gd name="T53" fmla="*/ 97 h 591"/>
                <a:gd name="T54" fmla="*/ 510 w 599"/>
                <a:gd name="T55" fmla="*/ 35 h 591"/>
                <a:gd name="T56" fmla="*/ 377 w 599"/>
                <a:gd name="T57" fmla="*/ 4 h 591"/>
                <a:gd name="T58" fmla="*/ 195 w 599"/>
                <a:gd name="T59" fmla="*/ 9 h 591"/>
                <a:gd name="T60" fmla="*/ 106 w 599"/>
                <a:gd name="T61" fmla="*/ 26 h 591"/>
                <a:gd name="T62" fmla="*/ 40 w 599"/>
                <a:gd name="T63" fmla="*/ 66 h 591"/>
                <a:gd name="T64" fmla="*/ 4 w 599"/>
                <a:gd name="T65" fmla="*/ 115 h 591"/>
                <a:gd name="T66" fmla="*/ 0 w 599"/>
                <a:gd name="T67" fmla="*/ 190 h 591"/>
                <a:gd name="T68" fmla="*/ 0 w 599"/>
                <a:gd name="T69" fmla="*/ 278 h 591"/>
                <a:gd name="T70" fmla="*/ 0 w 599"/>
                <a:gd name="T71" fmla="*/ 339 h 591"/>
                <a:gd name="T72" fmla="*/ 0 w 599"/>
                <a:gd name="T73" fmla="*/ 397 h 591"/>
                <a:gd name="T74" fmla="*/ 0 w 599"/>
                <a:gd name="T75" fmla="*/ 428 h 591"/>
                <a:gd name="T76" fmla="*/ 0 w 599"/>
                <a:gd name="T77" fmla="*/ 445 h 591"/>
                <a:gd name="T78" fmla="*/ 22 w 599"/>
                <a:gd name="T79" fmla="*/ 498 h 591"/>
                <a:gd name="T80" fmla="*/ 115 w 599"/>
                <a:gd name="T81" fmla="*/ 560 h 591"/>
                <a:gd name="T82" fmla="*/ 257 w 599"/>
                <a:gd name="T83" fmla="*/ 586 h 591"/>
                <a:gd name="T84" fmla="*/ 382 w 599"/>
                <a:gd name="T85" fmla="*/ 529 h 591"/>
                <a:gd name="T86" fmla="*/ 395 w 599"/>
                <a:gd name="T87" fmla="*/ 62 h 591"/>
                <a:gd name="T88" fmla="*/ 475 w 599"/>
                <a:gd name="T89" fmla="*/ 79 h 591"/>
                <a:gd name="T90" fmla="*/ 528 w 599"/>
                <a:gd name="T91" fmla="*/ 106 h 591"/>
                <a:gd name="T92" fmla="*/ 546 w 599"/>
                <a:gd name="T93" fmla="*/ 141 h 591"/>
                <a:gd name="T94" fmla="*/ 528 w 599"/>
                <a:gd name="T95" fmla="*/ 172 h 591"/>
                <a:gd name="T96" fmla="*/ 475 w 599"/>
                <a:gd name="T97" fmla="*/ 198 h 591"/>
                <a:gd name="T98" fmla="*/ 395 w 599"/>
                <a:gd name="T99" fmla="*/ 216 h 591"/>
                <a:gd name="T100" fmla="*/ 204 w 599"/>
                <a:gd name="T101" fmla="*/ 216 h 591"/>
                <a:gd name="T102" fmla="*/ 124 w 599"/>
                <a:gd name="T103" fmla="*/ 198 h 591"/>
                <a:gd name="T104" fmla="*/ 75 w 599"/>
                <a:gd name="T105" fmla="*/ 172 h 591"/>
                <a:gd name="T106" fmla="*/ 53 w 599"/>
                <a:gd name="T107" fmla="*/ 141 h 591"/>
                <a:gd name="T108" fmla="*/ 75 w 599"/>
                <a:gd name="T109" fmla="*/ 106 h 591"/>
                <a:gd name="T110" fmla="*/ 124 w 599"/>
                <a:gd name="T111" fmla="*/ 79 h 591"/>
                <a:gd name="T112" fmla="*/ 204 w 599"/>
                <a:gd name="T113" fmla="*/ 6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9" h="591">
                  <a:moveTo>
                    <a:pt x="382" y="529"/>
                  </a:moveTo>
                  <a:lnTo>
                    <a:pt x="382" y="529"/>
                  </a:lnTo>
                  <a:lnTo>
                    <a:pt x="382" y="529"/>
                  </a:lnTo>
                  <a:lnTo>
                    <a:pt x="364" y="533"/>
                  </a:lnTo>
                  <a:lnTo>
                    <a:pt x="342" y="533"/>
                  </a:lnTo>
                  <a:lnTo>
                    <a:pt x="302" y="533"/>
                  </a:lnTo>
                  <a:lnTo>
                    <a:pt x="248" y="533"/>
                  </a:lnTo>
                  <a:lnTo>
                    <a:pt x="204" y="525"/>
                  </a:lnTo>
                  <a:lnTo>
                    <a:pt x="182" y="520"/>
                  </a:lnTo>
                  <a:lnTo>
                    <a:pt x="164" y="516"/>
                  </a:lnTo>
                  <a:lnTo>
                    <a:pt x="142" y="511"/>
                  </a:lnTo>
                  <a:lnTo>
                    <a:pt x="124" y="507"/>
                  </a:lnTo>
                  <a:lnTo>
                    <a:pt x="111" y="498"/>
                  </a:lnTo>
                  <a:lnTo>
                    <a:pt x="98" y="489"/>
                  </a:lnTo>
                  <a:lnTo>
                    <a:pt x="84" y="481"/>
                  </a:lnTo>
                  <a:lnTo>
                    <a:pt x="75" y="472"/>
                  </a:lnTo>
                  <a:lnTo>
                    <a:pt x="66" y="463"/>
                  </a:lnTo>
                  <a:lnTo>
                    <a:pt x="58" y="454"/>
                  </a:lnTo>
                  <a:lnTo>
                    <a:pt x="58" y="445"/>
                  </a:lnTo>
                  <a:lnTo>
                    <a:pt x="53" y="432"/>
                  </a:lnTo>
                  <a:lnTo>
                    <a:pt x="53" y="419"/>
                  </a:lnTo>
                  <a:lnTo>
                    <a:pt x="53" y="406"/>
                  </a:lnTo>
                  <a:lnTo>
                    <a:pt x="53" y="392"/>
                  </a:lnTo>
                  <a:lnTo>
                    <a:pt x="53" y="384"/>
                  </a:lnTo>
                  <a:lnTo>
                    <a:pt x="53" y="375"/>
                  </a:lnTo>
                  <a:lnTo>
                    <a:pt x="53" y="370"/>
                  </a:lnTo>
                  <a:lnTo>
                    <a:pt x="53" y="362"/>
                  </a:lnTo>
                  <a:lnTo>
                    <a:pt x="53" y="357"/>
                  </a:lnTo>
                  <a:lnTo>
                    <a:pt x="53" y="353"/>
                  </a:lnTo>
                  <a:lnTo>
                    <a:pt x="53" y="348"/>
                  </a:lnTo>
                  <a:lnTo>
                    <a:pt x="53" y="348"/>
                  </a:lnTo>
                  <a:lnTo>
                    <a:pt x="53" y="348"/>
                  </a:lnTo>
                  <a:lnTo>
                    <a:pt x="53" y="339"/>
                  </a:lnTo>
                  <a:lnTo>
                    <a:pt x="53" y="331"/>
                  </a:lnTo>
                  <a:lnTo>
                    <a:pt x="53" y="322"/>
                  </a:lnTo>
                  <a:lnTo>
                    <a:pt x="53" y="313"/>
                  </a:lnTo>
                  <a:lnTo>
                    <a:pt x="53" y="304"/>
                  </a:lnTo>
                  <a:lnTo>
                    <a:pt x="53" y="300"/>
                  </a:lnTo>
                  <a:lnTo>
                    <a:pt x="53" y="295"/>
                  </a:lnTo>
                  <a:lnTo>
                    <a:pt x="53" y="291"/>
                  </a:lnTo>
                  <a:lnTo>
                    <a:pt x="53" y="291"/>
                  </a:lnTo>
                  <a:lnTo>
                    <a:pt x="53" y="291"/>
                  </a:lnTo>
                  <a:lnTo>
                    <a:pt x="53" y="273"/>
                  </a:lnTo>
                  <a:lnTo>
                    <a:pt x="53" y="260"/>
                  </a:lnTo>
                  <a:lnTo>
                    <a:pt x="53" y="247"/>
                  </a:lnTo>
                  <a:lnTo>
                    <a:pt x="53" y="238"/>
                  </a:lnTo>
                  <a:lnTo>
                    <a:pt x="53" y="229"/>
                  </a:lnTo>
                  <a:lnTo>
                    <a:pt x="53" y="220"/>
                  </a:lnTo>
                  <a:lnTo>
                    <a:pt x="53" y="216"/>
                  </a:lnTo>
                  <a:lnTo>
                    <a:pt x="53" y="207"/>
                  </a:lnTo>
                  <a:lnTo>
                    <a:pt x="53" y="203"/>
                  </a:lnTo>
                  <a:lnTo>
                    <a:pt x="53" y="198"/>
                  </a:lnTo>
                  <a:lnTo>
                    <a:pt x="53" y="198"/>
                  </a:lnTo>
                  <a:lnTo>
                    <a:pt x="53" y="198"/>
                  </a:lnTo>
                  <a:lnTo>
                    <a:pt x="66" y="207"/>
                  </a:lnTo>
                  <a:lnTo>
                    <a:pt x="75" y="212"/>
                  </a:lnTo>
                  <a:lnTo>
                    <a:pt x="98" y="220"/>
                  </a:lnTo>
                  <a:lnTo>
                    <a:pt x="120" y="229"/>
                  </a:lnTo>
                  <a:lnTo>
                    <a:pt x="146" y="238"/>
                  </a:lnTo>
                  <a:lnTo>
                    <a:pt x="173" y="242"/>
                  </a:lnTo>
                  <a:lnTo>
                    <a:pt x="200" y="251"/>
                  </a:lnTo>
                  <a:lnTo>
                    <a:pt x="235" y="251"/>
                  </a:lnTo>
                  <a:lnTo>
                    <a:pt x="266" y="256"/>
                  </a:lnTo>
                  <a:lnTo>
                    <a:pt x="302" y="256"/>
                  </a:lnTo>
                  <a:lnTo>
                    <a:pt x="350" y="256"/>
                  </a:lnTo>
                  <a:lnTo>
                    <a:pt x="399" y="251"/>
                  </a:lnTo>
                  <a:lnTo>
                    <a:pt x="421" y="247"/>
                  </a:lnTo>
                  <a:lnTo>
                    <a:pt x="444" y="242"/>
                  </a:lnTo>
                  <a:lnTo>
                    <a:pt x="461" y="238"/>
                  </a:lnTo>
                  <a:lnTo>
                    <a:pt x="484" y="229"/>
                  </a:lnTo>
                  <a:lnTo>
                    <a:pt x="501" y="225"/>
                  </a:lnTo>
                  <a:lnTo>
                    <a:pt x="515" y="216"/>
                  </a:lnTo>
                  <a:lnTo>
                    <a:pt x="532" y="207"/>
                  </a:lnTo>
                  <a:lnTo>
                    <a:pt x="546" y="198"/>
                  </a:lnTo>
                  <a:lnTo>
                    <a:pt x="546" y="198"/>
                  </a:lnTo>
                  <a:lnTo>
                    <a:pt x="546" y="207"/>
                  </a:lnTo>
                  <a:lnTo>
                    <a:pt x="546" y="216"/>
                  </a:lnTo>
                  <a:lnTo>
                    <a:pt x="546" y="225"/>
                  </a:lnTo>
                  <a:lnTo>
                    <a:pt x="546" y="234"/>
                  </a:lnTo>
                  <a:lnTo>
                    <a:pt x="546" y="242"/>
                  </a:lnTo>
                  <a:lnTo>
                    <a:pt x="546" y="251"/>
                  </a:lnTo>
                  <a:lnTo>
                    <a:pt x="546" y="256"/>
                  </a:lnTo>
                  <a:lnTo>
                    <a:pt x="546" y="256"/>
                  </a:lnTo>
                  <a:lnTo>
                    <a:pt x="546" y="256"/>
                  </a:lnTo>
                  <a:lnTo>
                    <a:pt x="546" y="256"/>
                  </a:lnTo>
                  <a:lnTo>
                    <a:pt x="559" y="260"/>
                  </a:lnTo>
                  <a:lnTo>
                    <a:pt x="572" y="265"/>
                  </a:lnTo>
                  <a:lnTo>
                    <a:pt x="586" y="269"/>
                  </a:lnTo>
                  <a:lnTo>
                    <a:pt x="599" y="278"/>
                  </a:lnTo>
                  <a:lnTo>
                    <a:pt x="599" y="278"/>
                  </a:lnTo>
                  <a:lnTo>
                    <a:pt x="599" y="251"/>
                  </a:lnTo>
                  <a:lnTo>
                    <a:pt x="599" y="234"/>
                  </a:lnTo>
                  <a:lnTo>
                    <a:pt x="599" y="212"/>
                  </a:lnTo>
                  <a:lnTo>
                    <a:pt x="599" y="198"/>
                  </a:lnTo>
                  <a:lnTo>
                    <a:pt x="599" y="185"/>
                  </a:lnTo>
                  <a:lnTo>
                    <a:pt x="599" y="172"/>
                  </a:lnTo>
                  <a:lnTo>
                    <a:pt x="599" y="163"/>
                  </a:lnTo>
                  <a:lnTo>
                    <a:pt x="599" y="159"/>
                  </a:lnTo>
                  <a:lnTo>
                    <a:pt x="599" y="150"/>
                  </a:lnTo>
                  <a:lnTo>
                    <a:pt x="599" y="145"/>
                  </a:lnTo>
                  <a:lnTo>
                    <a:pt x="599" y="145"/>
                  </a:lnTo>
                  <a:lnTo>
                    <a:pt x="599" y="141"/>
                  </a:lnTo>
                  <a:lnTo>
                    <a:pt x="599" y="141"/>
                  </a:lnTo>
                  <a:lnTo>
                    <a:pt x="599" y="141"/>
                  </a:lnTo>
                  <a:lnTo>
                    <a:pt x="599" y="128"/>
                  </a:lnTo>
                  <a:lnTo>
                    <a:pt x="599" y="115"/>
                  </a:lnTo>
                  <a:lnTo>
                    <a:pt x="595" y="106"/>
                  </a:lnTo>
                  <a:lnTo>
                    <a:pt x="590" y="97"/>
                  </a:lnTo>
                  <a:lnTo>
                    <a:pt x="577" y="79"/>
                  </a:lnTo>
                  <a:lnTo>
                    <a:pt x="559" y="66"/>
                  </a:lnTo>
                  <a:lnTo>
                    <a:pt x="537" y="48"/>
                  </a:lnTo>
                  <a:lnTo>
                    <a:pt x="510" y="35"/>
                  </a:lnTo>
                  <a:lnTo>
                    <a:pt x="479" y="26"/>
                  </a:lnTo>
                  <a:lnTo>
                    <a:pt x="448" y="18"/>
                  </a:lnTo>
                  <a:lnTo>
                    <a:pt x="417" y="9"/>
                  </a:lnTo>
                  <a:lnTo>
                    <a:pt x="377" y="4"/>
                  </a:lnTo>
                  <a:lnTo>
                    <a:pt x="342" y="4"/>
                  </a:lnTo>
                  <a:lnTo>
                    <a:pt x="302" y="0"/>
                  </a:lnTo>
                  <a:lnTo>
                    <a:pt x="248" y="4"/>
                  </a:lnTo>
                  <a:lnTo>
                    <a:pt x="195" y="9"/>
                  </a:lnTo>
                  <a:lnTo>
                    <a:pt x="173" y="13"/>
                  </a:lnTo>
                  <a:lnTo>
                    <a:pt x="151" y="18"/>
                  </a:lnTo>
                  <a:lnTo>
                    <a:pt x="129" y="22"/>
                  </a:lnTo>
                  <a:lnTo>
                    <a:pt x="106" y="26"/>
                  </a:lnTo>
                  <a:lnTo>
                    <a:pt x="89" y="35"/>
                  </a:lnTo>
                  <a:lnTo>
                    <a:pt x="71" y="44"/>
                  </a:lnTo>
                  <a:lnTo>
                    <a:pt x="53" y="53"/>
                  </a:lnTo>
                  <a:lnTo>
                    <a:pt x="40" y="66"/>
                  </a:lnTo>
                  <a:lnTo>
                    <a:pt x="22" y="79"/>
                  </a:lnTo>
                  <a:lnTo>
                    <a:pt x="13" y="97"/>
                  </a:lnTo>
                  <a:lnTo>
                    <a:pt x="4" y="106"/>
                  </a:lnTo>
                  <a:lnTo>
                    <a:pt x="4" y="115"/>
                  </a:lnTo>
                  <a:lnTo>
                    <a:pt x="0" y="128"/>
                  </a:lnTo>
                  <a:lnTo>
                    <a:pt x="0" y="141"/>
                  </a:lnTo>
                  <a:lnTo>
                    <a:pt x="0" y="168"/>
                  </a:lnTo>
                  <a:lnTo>
                    <a:pt x="0" y="190"/>
                  </a:lnTo>
                  <a:lnTo>
                    <a:pt x="0" y="216"/>
                  </a:lnTo>
                  <a:lnTo>
                    <a:pt x="0" y="238"/>
                  </a:lnTo>
                  <a:lnTo>
                    <a:pt x="0" y="256"/>
                  </a:lnTo>
                  <a:lnTo>
                    <a:pt x="0" y="278"/>
                  </a:lnTo>
                  <a:lnTo>
                    <a:pt x="0" y="295"/>
                  </a:lnTo>
                  <a:lnTo>
                    <a:pt x="0" y="309"/>
                  </a:lnTo>
                  <a:lnTo>
                    <a:pt x="0" y="326"/>
                  </a:lnTo>
                  <a:lnTo>
                    <a:pt x="0" y="339"/>
                  </a:lnTo>
                  <a:lnTo>
                    <a:pt x="0" y="353"/>
                  </a:lnTo>
                  <a:lnTo>
                    <a:pt x="0" y="362"/>
                  </a:lnTo>
                  <a:lnTo>
                    <a:pt x="0" y="384"/>
                  </a:lnTo>
                  <a:lnTo>
                    <a:pt x="0" y="397"/>
                  </a:lnTo>
                  <a:lnTo>
                    <a:pt x="0" y="410"/>
                  </a:lnTo>
                  <a:lnTo>
                    <a:pt x="0" y="419"/>
                  </a:lnTo>
                  <a:lnTo>
                    <a:pt x="0" y="423"/>
                  </a:lnTo>
                  <a:lnTo>
                    <a:pt x="0" y="428"/>
                  </a:lnTo>
                  <a:lnTo>
                    <a:pt x="0" y="432"/>
                  </a:lnTo>
                  <a:lnTo>
                    <a:pt x="0" y="432"/>
                  </a:lnTo>
                  <a:lnTo>
                    <a:pt x="0" y="432"/>
                  </a:lnTo>
                  <a:lnTo>
                    <a:pt x="0" y="445"/>
                  </a:lnTo>
                  <a:lnTo>
                    <a:pt x="0" y="459"/>
                  </a:lnTo>
                  <a:lnTo>
                    <a:pt x="4" y="467"/>
                  </a:lnTo>
                  <a:lnTo>
                    <a:pt x="9" y="476"/>
                  </a:lnTo>
                  <a:lnTo>
                    <a:pt x="22" y="498"/>
                  </a:lnTo>
                  <a:lnTo>
                    <a:pt x="35" y="511"/>
                  </a:lnTo>
                  <a:lnTo>
                    <a:pt x="58" y="529"/>
                  </a:lnTo>
                  <a:lnTo>
                    <a:pt x="84" y="547"/>
                  </a:lnTo>
                  <a:lnTo>
                    <a:pt x="115" y="560"/>
                  </a:lnTo>
                  <a:lnTo>
                    <a:pt x="146" y="569"/>
                  </a:lnTo>
                  <a:lnTo>
                    <a:pt x="182" y="578"/>
                  </a:lnTo>
                  <a:lnTo>
                    <a:pt x="222" y="586"/>
                  </a:lnTo>
                  <a:lnTo>
                    <a:pt x="257" y="586"/>
                  </a:lnTo>
                  <a:lnTo>
                    <a:pt x="302" y="591"/>
                  </a:lnTo>
                  <a:lnTo>
                    <a:pt x="342" y="586"/>
                  </a:lnTo>
                  <a:lnTo>
                    <a:pt x="382" y="586"/>
                  </a:lnTo>
                  <a:lnTo>
                    <a:pt x="382" y="529"/>
                  </a:lnTo>
                  <a:lnTo>
                    <a:pt x="382" y="529"/>
                  </a:lnTo>
                  <a:close/>
                  <a:moveTo>
                    <a:pt x="302" y="57"/>
                  </a:moveTo>
                  <a:lnTo>
                    <a:pt x="350" y="57"/>
                  </a:lnTo>
                  <a:lnTo>
                    <a:pt x="395" y="62"/>
                  </a:lnTo>
                  <a:lnTo>
                    <a:pt x="417" y="66"/>
                  </a:lnTo>
                  <a:lnTo>
                    <a:pt x="439" y="71"/>
                  </a:lnTo>
                  <a:lnTo>
                    <a:pt x="457" y="75"/>
                  </a:lnTo>
                  <a:lnTo>
                    <a:pt x="475" y="79"/>
                  </a:lnTo>
                  <a:lnTo>
                    <a:pt x="488" y="88"/>
                  </a:lnTo>
                  <a:lnTo>
                    <a:pt x="506" y="93"/>
                  </a:lnTo>
                  <a:lnTo>
                    <a:pt x="515" y="101"/>
                  </a:lnTo>
                  <a:lnTo>
                    <a:pt x="528" y="106"/>
                  </a:lnTo>
                  <a:lnTo>
                    <a:pt x="537" y="115"/>
                  </a:lnTo>
                  <a:lnTo>
                    <a:pt x="541" y="123"/>
                  </a:lnTo>
                  <a:lnTo>
                    <a:pt x="546" y="132"/>
                  </a:lnTo>
                  <a:lnTo>
                    <a:pt x="546" y="141"/>
                  </a:lnTo>
                  <a:lnTo>
                    <a:pt x="546" y="150"/>
                  </a:lnTo>
                  <a:lnTo>
                    <a:pt x="541" y="159"/>
                  </a:lnTo>
                  <a:lnTo>
                    <a:pt x="537" y="163"/>
                  </a:lnTo>
                  <a:lnTo>
                    <a:pt x="528" y="172"/>
                  </a:lnTo>
                  <a:lnTo>
                    <a:pt x="515" y="181"/>
                  </a:lnTo>
                  <a:lnTo>
                    <a:pt x="506" y="185"/>
                  </a:lnTo>
                  <a:lnTo>
                    <a:pt x="488" y="194"/>
                  </a:lnTo>
                  <a:lnTo>
                    <a:pt x="475" y="198"/>
                  </a:lnTo>
                  <a:lnTo>
                    <a:pt x="457" y="203"/>
                  </a:lnTo>
                  <a:lnTo>
                    <a:pt x="439" y="207"/>
                  </a:lnTo>
                  <a:lnTo>
                    <a:pt x="417" y="212"/>
                  </a:lnTo>
                  <a:lnTo>
                    <a:pt x="395" y="216"/>
                  </a:lnTo>
                  <a:lnTo>
                    <a:pt x="350" y="220"/>
                  </a:lnTo>
                  <a:lnTo>
                    <a:pt x="302" y="225"/>
                  </a:lnTo>
                  <a:lnTo>
                    <a:pt x="248" y="220"/>
                  </a:lnTo>
                  <a:lnTo>
                    <a:pt x="204" y="216"/>
                  </a:lnTo>
                  <a:lnTo>
                    <a:pt x="182" y="212"/>
                  </a:lnTo>
                  <a:lnTo>
                    <a:pt x="164" y="207"/>
                  </a:lnTo>
                  <a:lnTo>
                    <a:pt x="142" y="203"/>
                  </a:lnTo>
                  <a:lnTo>
                    <a:pt x="124" y="198"/>
                  </a:lnTo>
                  <a:lnTo>
                    <a:pt x="111" y="194"/>
                  </a:lnTo>
                  <a:lnTo>
                    <a:pt x="98" y="185"/>
                  </a:lnTo>
                  <a:lnTo>
                    <a:pt x="84" y="181"/>
                  </a:lnTo>
                  <a:lnTo>
                    <a:pt x="75" y="172"/>
                  </a:lnTo>
                  <a:lnTo>
                    <a:pt x="66" y="163"/>
                  </a:lnTo>
                  <a:lnTo>
                    <a:pt x="58" y="159"/>
                  </a:lnTo>
                  <a:lnTo>
                    <a:pt x="58" y="150"/>
                  </a:lnTo>
                  <a:lnTo>
                    <a:pt x="53" y="141"/>
                  </a:lnTo>
                  <a:lnTo>
                    <a:pt x="58" y="132"/>
                  </a:lnTo>
                  <a:lnTo>
                    <a:pt x="58" y="123"/>
                  </a:lnTo>
                  <a:lnTo>
                    <a:pt x="66" y="115"/>
                  </a:lnTo>
                  <a:lnTo>
                    <a:pt x="75" y="106"/>
                  </a:lnTo>
                  <a:lnTo>
                    <a:pt x="84" y="101"/>
                  </a:lnTo>
                  <a:lnTo>
                    <a:pt x="98" y="93"/>
                  </a:lnTo>
                  <a:lnTo>
                    <a:pt x="111" y="88"/>
                  </a:lnTo>
                  <a:lnTo>
                    <a:pt x="124" y="79"/>
                  </a:lnTo>
                  <a:lnTo>
                    <a:pt x="142" y="75"/>
                  </a:lnTo>
                  <a:lnTo>
                    <a:pt x="164" y="71"/>
                  </a:lnTo>
                  <a:lnTo>
                    <a:pt x="182" y="66"/>
                  </a:lnTo>
                  <a:lnTo>
                    <a:pt x="204" y="62"/>
                  </a:lnTo>
                  <a:lnTo>
                    <a:pt x="248" y="57"/>
                  </a:lnTo>
                  <a:lnTo>
                    <a:pt x="302" y="57"/>
                  </a:lnTo>
                  <a:lnTo>
                    <a:pt x="30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grpSp>
        <p:nvGrpSpPr>
          <p:cNvPr id="19" name="Group 18"/>
          <p:cNvGrpSpPr/>
          <p:nvPr/>
        </p:nvGrpSpPr>
        <p:grpSpPr>
          <a:xfrm>
            <a:off x="5223594" y="4076902"/>
            <a:ext cx="323822" cy="778788"/>
            <a:chOff x="9247188" y="5080001"/>
            <a:chExt cx="317501" cy="763587"/>
          </a:xfrm>
        </p:grpSpPr>
        <p:sp>
          <p:nvSpPr>
            <p:cNvPr id="12" name="Freeform 9"/>
            <p:cNvSpPr>
              <a:spLocks/>
            </p:cNvSpPr>
            <p:nvPr/>
          </p:nvSpPr>
          <p:spPr bwMode="auto">
            <a:xfrm>
              <a:off x="9247188" y="5303838"/>
              <a:ext cx="309563" cy="539750"/>
            </a:xfrm>
            <a:custGeom>
              <a:avLst/>
              <a:gdLst>
                <a:gd name="T0" fmla="*/ 89 w 195"/>
                <a:gd name="T1" fmla="*/ 18 h 340"/>
                <a:gd name="T2" fmla="*/ 89 w 195"/>
                <a:gd name="T3" fmla="*/ 44 h 340"/>
                <a:gd name="T4" fmla="*/ 84 w 195"/>
                <a:gd name="T5" fmla="*/ 57 h 340"/>
                <a:gd name="T6" fmla="*/ 93 w 195"/>
                <a:gd name="T7" fmla="*/ 57 h 340"/>
                <a:gd name="T8" fmla="*/ 116 w 195"/>
                <a:gd name="T9" fmla="*/ 57 h 340"/>
                <a:gd name="T10" fmla="*/ 133 w 195"/>
                <a:gd name="T11" fmla="*/ 75 h 340"/>
                <a:gd name="T12" fmla="*/ 142 w 195"/>
                <a:gd name="T13" fmla="*/ 97 h 340"/>
                <a:gd name="T14" fmla="*/ 142 w 195"/>
                <a:gd name="T15" fmla="*/ 115 h 340"/>
                <a:gd name="T16" fmla="*/ 142 w 195"/>
                <a:gd name="T17" fmla="*/ 119 h 340"/>
                <a:gd name="T18" fmla="*/ 138 w 195"/>
                <a:gd name="T19" fmla="*/ 150 h 340"/>
                <a:gd name="T20" fmla="*/ 138 w 195"/>
                <a:gd name="T21" fmla="*/ 185 h 340"/>
                <a:gd name="T22" fmla="*/ 138 w 195"/>
                <a:gd name="T23" fmla="*/ 203 h 340"/>
                <a:gd name="T24" fmla="*/ 138 w 195"/>
                <a:gd name="T25" fmla="*/ 216 h 340"/>
                <a:gd name="T26" fmla="*/ 138 w 195"/>
                <a:gd name="T27" fmla="*/ 216 h 340"/>
                <a:gd name="T28" fmla="*/ 138 w 195"/>
                <a:gd name="T29" fmla="*/ 238 h 340"/>
                <a:gd name="T30" fmla="*/ 138 w 195"/>
                <a:gd name="T31" fmla="*/ 243 h 340"/>
                <a:gd name="T32" fmla="*/ 133 w 195"/>
                <a:gd name="T33" fmla="*/ 260 h 340"/>
                <a:gd name="T34" fmla="*/ 120 w 195"/>
                <a:gd name="T35" fmla="*/ 278 h 340"/>
                <a:gd name="T36" fmla="*/ 98 w 195"/>
                <a:gd name="T37" fmla="*/ 282 h 340"/>
                <a:gd name="T38" fmla="*/ 71 w 195"/>
                <a:gd name="T39" fmla="*/ 278 h 340"/>
                <a:gd name="T40" fmla="*/ 58 w 195"/>
                <a:gd name="T41" fmla="*/ 260 h 340"/>
                <a:gd name="T42" fmla="*/ 58 w 195"/>
                <a:gd name="T43" fmla="*/ 234 h 340"/>
                <a:gd name="T44" fmla="*/ 58 w 195"/>
                <a:gd name="T45" fmla="*/ 221 h 340"/>
                <a:gd name="T46" fmla="*/ 45 w 195"/>
                <a:gd name="T47" fmla="*/ 216 h 340"/>
                <a:gd name="T48" fmla="*/ 18 w 195"/>
                <a:gd name="T49" fmla="*/ 198 h 340"/>
                <a:gd name="T50" fmla="*/ 0 w 195"/>
                <a:gd name="T51" fmla="*/ 172 h 340"/>
                <a:gd name="T52" fmla="*/ 0 w 195"/>
                <a:gd name="T53" fmla="*/ 203 h 340"/>
                <a:gd name="T54" fmla="*/ 0 w 195"/>
                <a:gd name="T55" fmla="*/ 225 h 340"/>
                <a:gd name="T56" fmla="*/ 0 w 195"/>
                <a:gd name="T57" fmla="*/ 238 h 340"/>
                <a:gd name="T58" fmla="*/ 0 w 195"/>
                <a:gd name="T59" fmla="*/ 260 h 340"/>
                <a:gd name="T60" fmla="*/ 27 w 195"/>
                <a:gd name="T61" fmla="*/ 309 h 340"/>
                <a:gd name="T62" fmla="*/ 76 w 195"/>
                <a:gd name="T63" fmla="*/ 335 h 340"/>
                <a:gd name="T64" fmla="*/ 133 w 195"/>
                <a:gd name="T65" fmla="*/ 331 h 340"/>
                <a:gd name="T66" fmla="*/ 164 w 195"/>
                <a:gd name="T67" fmla="*/ 313 h 340"/>
                <a:gd name="T68" fmla="*/ 191 w 195"/>
                <a:gd name="T69" fmla="*/ 265 h 340"/>
                <a:gd name="T70" fmla="*/ 195 w 195"/>
                <a:gd name="T71" fmla="*/ 198 h 340"/>
                <a:gd name="T72" fmla="*/ 195 w 195"/>
                <a:gd name="T73" fmla="*/ 146 h 340"/>
                <a:gd name="T74" fmla="*/ 195 w 195"/>
                <a:gd name="T75" fmla="*/ 115 h 340"/>
                <a:gd name="T76" fmla="*/ 195 w 195"/>
                <a:gd name="T77" fmla="*/ 101 h 340"/>
                <a:gd name="T78" fmla="*/ 195 w 195"/>
                <a:gd name="T79" fmla="*/ 97 h 340"/>
                <a:gd name="T80" fmla="*/ 182 w 195"/>
                <a:gd name="T81" fmla="*/ 44 h 340"/>
                <a:gd name="T82" fmla="*/ 138 w 195"/>
                <a:gd name="T83" fmla="*/ 9 h 340"/>
                <a:gd name="T84" fmla="*/ 89 w 195"/>
                <a:gd name="T8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5" h="340">
                  <a:moveTo>
                    <a:pt x="89" y="0"/>
                  </a:moveTo>
                  <a:lnTo>
                    <a:pt x="89" y="9"/>
                  </a:lnTo>
                  <a:lnTo>
                    <a:pt x="89" y="18"/>
                  </a:lnTo>
                  <a:lnTo>
                    <a:pt x="89" y="27"/>
                  </a:lnTo>
                  <a:lnTo>
                    <a:pt x="89" y="35"/>
                  </a:lnTo>
                  <a:lnTo>
                    <a:pt x="89" y="44"/>
                  </a:lnTo>
                  <a:lnTo>
                    <a:pt x="89" y="49"/>
                  </a:lnTo>
                  <a:lnTo>
                    <a:pt x="84" y="53"/>
                  </a:lnTo>
                  <a:lnTo>
                    <a:pt x="84" y="57"/>
                  </a:lnTo>
                  <a:lnTo>
                    <a:pt x="84" y="57"/>
                  </a:lnTo>
                  <a:lnTo>
                    <a:pt x="84" y="57"/>
                  </a:lnTo>
                  <a:lnTo>
                    <a:pt x="93" y="57"/>
                  </a:lnTo>
                  <a:lnTo>
                    <a:pt x="102" y="53"/>
                  </a:lnTo>
                  <a:lnTo>
                    <a:pt x="111" y="57"/>
                  </a:lnTo>
                  <a:lnTo>
                    <a:pt x="116" y="57"/>
                  </a:lnTo>
                  <a:lnTo>
                    <a:pt x="124" y="62"/>
                  </a:lnTo>
                  <a:lnTo>
                    <a:pt x="129" y="66"/>
                  </a:lnTo>
                  <a:lnTo>
                    <a:pt x="133" y="75"/>
                  </a:lnTo>
                  <a:lnTo>
                    <a:pt x="138" y="79"/>
                  </a:lnTo>
                  <a:lnTo>
                    <a:pt x="142" y="88"/>
                  </a:lnTo>
                  <a:lnTo>
                    <a:pt x="142" y="97"/>
                  </a:lnTo>
                  <a:lnTo>
                    <a:pt x="142" y="106"/>
                  </a:lnTo>
                  <a:lnTo>
                    <a:pt x="142" y="110"/>
                  </a:lnTo>
                  <a:lnTo>
                    <a:pt x="142" y="115"/>
                  </a:lnTo>
                  <a:lnTo>
                    <a:pt x="142" y="115"/>
                  </a:lnTo>
                  <a:lnTo>
                    <a:pt x="142" y="119"/>
                  </a:lnTo>
                  <a:lnTo>
                    <a:pt x="142" y="119"/>
                  </a:lnTo>
                  <a:lnTo>
                    <a:pt x="142" y="119"/>
                  </a:lnTo>
                  <a:lnTo>
                    <a:pt x="142" y="137"/>
                  </a:lnTo>
                  <a:lnTo>
                    <a:pt x="138" y="150"/>
                  </a:lnTo>
                  <a:lnTo>
                    <a:pt x="138" y="163"/>
                  </a:lnTo>
                  <a:lnTo>
                    <a:pt x="138" y="176"/>
                  </a:lnTo>
                  <a:lnTo>
                    <a:pt x="138" y="185"/>
                  </a:lnTo>
                  <a:lnTo>
                    <a:pt x="138" y="190"/>
                  </a:lnTo>
                  <a:lnTo>
                    <a:pt x="138" y="198"/>
                  </a:lnTo>
                  <a:lnTo>
                    <a:pt x="138" y="203"/>
                  </a:lnTo>
                  <a:lnTo>
                    <a:pt x="138" y="207"/>
                  </a:lnTo>
                  <a:lnTo>
                    <a:pt x="138" y="212"/>
                  </a:lnTo>
                  <a:lnTo>
                    <a:pt x="138" y="216"/>
                  </a:lnTo>
                  <a:lnTo>
                    <a:pt x="138" y="216"/>
                  </a:lnTo>
                  <a:lnTo>
                    <a:pt x="138" y="216"/>
                  </a:lnTo>
                  <a:lnTo>
                    <a:pt x="138" y="216"/>
                  </a:lnTo>
                  <a:lnTo>
                    <a:pt x="138" y="225"/>
                  </a:lnTo>
                  <a:lnTo>
                    <a:pt x="138" y="234"/>
                  </a:lnTo>
                  <a:lnTo>
                    <a:pt x="138" y="238"/>
                  </a:lnTo>
                  <a:lnTo>
                    <a:pt x="138" y="238"/>
                  </a:lnTo>
                  <a:lnTo>
                    <a:pt x="138" y="243"/>
                  </a:lnTo>
                  <a:lnTo>
                    <a:pt x="138" y="243"/>
                  </a:lnTo>
                  <a:lnTo>
                    <a:pt x="138" y="243"/>
                  </a:lnTo>
                  <a:lnTo>
                    <a:pt x="138" y="251"/>
                  </a:lnTo>
                  <a:lnTo>
                    <a:pt x="133" y="260"/>
                  </a:lnTo>
                  <a:lnTo>
                    <a:pt x="129" y="265"/>
                  </a:lnTo>
                  <a:lnTo>
                    <a:pt x="124" y="273"/>
                  </a:lnTo>
                  <a:lnTo>
                    <a:pt x="120" y="278"/>
                  </a:lnTo>
                  <a:lnTo>
                    <a:pt x="111" y="282"/>
                  </a:lnTo>
                  <a:lnTo>
                    <a:pt x="102" y="282"/>
                  </a:lnTo>
                  <a:lnTo>
                    <a:pt x="98" y="282"/>
                  </a:lnTo>
                  <a:lnTo>
                    <a:pt x="89" y="282"/>
                  </a:lnTo>
                  <a:lnTo>
                    <a:pt x="80" y="282"/>
                  </a:lnTo>
                  <a:lnTo>
                    <a:pt x="71" y="278"/>
                  </a:lnTo>
                  <a:lnTo>
                    <a:pt x="67" y="269"/>
                  </a:lnTo>
                  <a:lnTo>
                    <a:pt x="62" y="265"/>
                  </a:lnTo>
                  <a:lnTo>
                    <a:pt x="58" y="260"/>
                  </a:lnTo>
                  <a:lnTo>
                    <a:pt x="58" y="251"/>
                  </a:lnTo>
                  <a:lnTo>
                    <a:pt x="58" y="243"/>
                  </a:lnTo>
                  <a:lnTo>
                    <a:pt x="58" y="234"/>
                  </a:lnTo>
                  <a:lnTo>
                    <a:pt x="58" y="229"/>
                  </a:lnTo>
                  <a:lnTo>
                    <a:pt x="58" y="225"/>
                  </a:lnTo>
                  <a:lnTo>
                    <a:pt x="58" y="221"/>
                  </a:lnTo>
                  <a:lnTo>
                    <a:pt x="58" y="221"/>
                  </a:lnTo>
                  <a:lnTo>
                    <a:pt x="58" y="221"/>
                  </a:lnTo>
                  <a:lnTo>
                    <a:pt x="45" y="216"/>
                  </a:lnTo>
                  <a:lnTo>
                    <a:pt x="36" y="212"/>
                  </a:lnTo>
                  <a:lnTo>
                    <a:pt x="27" y="203"/>
                  </a:lnTo>
                  <a:lnTo>
                    <a:pt x="18" y="198"/>
                  </a:lnTo>
                  <a:lnTo>
                    <a:pt x="13" y="190"/>
                  </a:lnTo>
                  <a:lnTo>
                    <a:pt x="9" y="185"/>
                  </a:lnTo>
                  <a:lnTo>
                    <a:pt x="0" y="172"/>
                  </a:lnTo>
                  <a:lnTo>
                    <a:pt x="0" y="185"/>
                  </a:lnTo>
                  <a:lnTo>
                    <a:pt x="0" y="194"/>
                  </a:lnTo>
                  <a:lnTo>
                    <a:pt x="0" y="203"/>
                  </a:lnTo>
                  <a:lnTo>
                    <a:pt x="0" y="212"/>
                  </a:lnTo>
                  <a:lnTo>
                    <a:pt x="0" y="221"/>
                  </a:lnTo>
                  <a:lnTo>
                    <a:pt x="0" y="225"/>
                  </a:lnTo>
                  <a:lnTo>
                    <a:pt x="0" y="234"/>
                  </a:lnTo>
                  <a:lnTo>
                    <a:pt x="0" y="238"/>
                  </a:lnTo>
                  <a:lnTo>
                    <a:pt x="0" y="238"/>
                  </a:lnTo>
                  <a:lnTo>
                    <a:pt x="0" y="243"/>
                  </a:lnTo>
                  <a:lnTo>
                    <a:pt x="0" y="243"/>
                  </a:lnTo>
                  <a:lnTo>
                    <a:pt x="0" y="260"/>
                  </a:lnTo>
                  <a:lnTo>
                    <a:pt x="9" y="278"/>
                  </a:lnTo>
                  <a:lnTo>
                    <a:pt x="13" y="295"/>
                  </a:lnTo>
                  <a:lnTo>
                    <a:pt x="27" y="309"/>
                  </a:lnTo>
                  <a:lnTo>
                    <a:pt x="40" y="322"/>
                  </a:lnTo>
                  <a:lnTo>
                    <a:pt x="58" y="331"/>
                  </a:lnTo>
                  <a:lnTo>
                    <a:pt x="76" y="335"/>
                  </a:lnTo>
                  <a:lnTo>
                    <a:pt x="93" y="340"/>
                  </a:lnTo>
                  <a:lnTo>
                    <a:pt x="116" y="335"/>
                  </a:lnTo>
                  <a:lnTo>
                    <a:pt x="133" y="331"/>
                  </a:lnTo>
                  <a:lnTo>
                    <a:pt x="147" y="322"/>
                  </a:lnTo>
                  <a:lnTo>
                    <a:pt x="164" y="313"/>
                  </a:lnTo>
                  <a:lnTo>
                    <a:pt x="164" y="313"/>
                  </a:lnTo>
                  <a:lnTo>
                    <a:pt x="173" y="300"/>
                  </a:lnTo>
                  <a:lnTo>
                    <a:pt x="187" y="282"/>
                  </a:lnTo>
                  <a:lnTo>
                    <a:pt x="191" y="265"/>
                  </a:lnTo>
                  <a:lnTo>
                    <a:pt x="195" y="247"/>
                  </a:lnTo>
                  <a:lnTo>
                    <a:pt x="195" y="221"/>
                  </a:lnTo>
                  <a:lnTo>
                    <a:pt x="195" y="198"/>
                  </a:lnTo>
                  <a:lnTo>
                    <a:pt x="195" y="176"/>
                  </a:lnTo>
                  <a:lnTo>
                    <a:pt x="195" y="159"/>
                  </a:lnTo>
                  <a:lnTo>
                    <a:pt x="195" y="146"/>
                  </a:lnTo>
                  <a:lnTo>
                    <a:pt x="195" y="132"/>
                  </a:lnTo>
                  <a:lnTo>
                    <a:pt x="195" y="124"/>
                  </a:lnTo>
                  <a:lnTo>
                    <a:pt x="195" y="115"/>
                  </a:lnTo>
                  <a:lnTo>
                    <a:pt x="195" y="110"/>
                  </a:lnTo>
                  <a:lnTo>
                    <a:pt x="195" y="106"/>
                  </a:lnTo>
                  <a:lnTo>
                    <a:pt x="195" y="101"/>
                  </a:lnTo>
                  <a:lnTo>
                    <a:pt x="195" y="101"/>
                  </a:lnTo>
                  <a:lnTo>
                    <a:pt x="195" y="97"/>
                  </a:lnTo>
                  <a:lnTo>
                    <a:pt x="195" y="97"/>
                  </a:lnTo>
                  <a:lnTo>
                    <a:pt x="195" y="79"/>
                  </a:lnTo>
                  <a:lnTo>
                    <a:pt x="191" y="62"/>
                  </a:lnTo>
                  <a:lnTo>
                    <a:pt x="182" y="44"/>
                  </a:lnTo>
                  <a:lnTo>
                    <a:pt x="169" y="31"/>
                  </a:lnTo>
                  <a:lnTo>
                    <a:pt x="155" y="18"/>
                  </a:lnTo>
                  <a:lnTo>
                    <a:pt x="138" y="9"/>
                  </a:lnTo>
                  <a:lnTo>
                    <a:pt x="120" y="4"/>
                  </a:lnTo>
                  <a:lnTo>
                    <a:pt x="102" y="0"/>
                  </a:lnTo>
                  <a:lnTo>
                    <a:pt x="8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3" name="Freeform 10"/>
            <p:cNvSpPr>
              <a:spLocks/>
            </p:cNvSpPr>
            <p:nvPr/>
          </p:nvSpPr>
          <p:spPr bwMode="auto">
            <a:xfrm>
              <a:off x="9255126" y="5080001"/>
              <a:ext cx="309563" cy="538163"/>
            </a:xfrm>
            <a:custGeom>
              <a:avLst/>
              <a:gdLst>
                <a:gd name="T0" fmla="*/ 79 w 195"/>
                <a:gd name="T1" fmla="*/ 0 h 339"/>
                <a:gd name="T2" fmla="*/ 44 w 195"/>
                <a:gd name="T3" fmla="*/ 13 h 339"/>
                <a:gd name="T4" fmla="*/ 31 w 195"/>
                <a:gd name="T5" fmla="*/ 26 h 339"/>
                <a:gd name="T6" fmla="*/ 8 w 195"/>
                <a:gd name="T7" fmla="*/ 57 h 339"/>
                <a:gd name="T8" fmla="*/ 4 w 195"/>
                <a:gd name="T9" fmla="*/ 93 h 339"/>
                <a:gd name="T10" fmla="*/ 0 w 195"/>
                <a:gd name="T11" fmla="*/ 141 h 339"/>
                <a:gd name="T12" fmla="*/ 0 w 195"/>
                <a:gd name="T13" fmla="*/ 181 h 339"/>
                <a:gd name="T14" fmla="*/ 0 w 195"/>
                <a:gd name="T15" fmla="*/ 203 h 339"/>
                <a:gd name="T16" fmla="*/ 0 w 195"/>
                <a:gd name="T17" fmla="*/ 220 h 339"/>
                <a:gd name="T18" fmla="*/ 0 w 195"/>
                <a:gd name="T19" fmla="*/ 234 h 339"/>
                <a:gd name="T20" fmla="*/ 0 w 195"/>
                <a:gd name="T21" fmla="*/ 238 h 339"/>
                <a:gd name="T22" fmla="*/ 0 w 195"/>
                <a:gd name="T23" fmla="*/ 242 h 339"/>
                <a:gd name="T24" fmla="*/ 4 w 195"/>
                <a:gd name="T25" fmla="*/ 278 h 339"/>
                <a:gd name="T26" fmla="*/ 26 w 195"/>
                <a:gd name="T27" fmla="*/ 309 h 339"/>
                <a:gd name="T28" fmla="*/ 57 w 195"/>
                <a:gd name="T29" fmla="*/ 331 h 339"/>
                <a:gd name="T30" fmla="*/ 93 w 195"/>
                <a:gd name="T31" fmla="*/ 339 h 339"/>
                <a:gd name="T32" fmla="*/ 106 w 195"/>
                <a:gd name="T33" fmla="*/ 326 h 339"/>
                <a:gd name="T34" fmla="*/ 106 w 195"/>
                <a:gd name="T35" fmla="*/ 313 h 339"/>
                <a:gd name="T36" fmla="*/ 106 w 195"/>
                <a:gd name="T37" fmla="*/ 295 h 339"/>
                <a:gd name="T38" fmla="*/ 111 w 195"/>
                <a:gd name="T39" fmla="*/ 282 h 339"/>
                <a:gd name="T40" fmla="*/ 111 w 195"/>
                <a:gd name="T41" fmla="*/ 282 h 339"/>
                <a:gd name="T42" fmla="*/ 102 w 195"/>
                <a:gd name="T43" fmla="*/ 282 h 339"/>
                <a:gd name="T44" fmla="*/ 84 w 195"/>
                <a:gd name="T45" fmla="*/ 282 h 339"/>
                <a:gd name="T46" fmla="*/ 71 w 195"/>
                <a:gd name="T47" fmla="*/ 278 h 339"/>
                <a:gd name="T48" fmla="*/ 62 w 195"/>
                <a:gd name="T49" fmla="*/ 265 h 339"/>
                <a:gd name="T50" fmla="*/ 53 w 195"/>
                <a:gd name="T51" fmla="*/ 251 h 339"/>
                <a:gd name="T52" fmla="*/ 53 w 195"/>
                <a:gd name="T53" fmla="*/ 220 h 339"/>
                <a:gd name="T54" fmla="*/ 53 w 195"/>
                <a:gd name="T55" fmla="*/ 190 h 339"/>
                <a:gd name="T56" fmla="*/ 57 w 195"/>
                <a:gd name="T57" fmla="*/ 163 h 339"/>
                <a:gd name="T58" fmla="*/ 57 w 195"/>
                <a:gd name="T59" fmla="*/ 145 h 339"/>
                <a:gd name="T60" fmla="*/ 57 w 195"/>
                <a:gd name="T61" fmla="*/ 137 h 339"/>
                <a:gd name="T62" fmla="*/ 57 w 195"/>
                <a:gd name="T63" fmla="*/ 128 h 339"/>
                <a:gd name="T64" fmla="*/ 57 w 195"/>
                <a:gd name="T65" fmla="*/ 128 h 339"/>
                <a:gd name="T66" fmla="*/ 57 w 195"/>
                <a:gd name="T67" fmla="*/ 123 h 339"/>
                <a:gd name="T68" fmla="*/ 57 w 195"/>
                <a:gd name="T69" fmla="*/ 115 h 339"/>
                <a:gd name="T70" fmla="*/ 57 w 195"/>
                <a:gd name="T71" fmla="*/ 101 h 339"/>
                <a:gd name="T72" fmla="*/ 57 w 195"/>
                <a:gd name="T73" fmla="*/ 97 h 339"/>
                <a:gd name="T74" fmla="*/ 57 w 195"/>
                <a:gd name="T75" fmla="*/ 93 h 339"/>
                <a:gd name="T76" fmla="*/ 62 w 195"/>
                <a:gd name="T77" fmla="*/ 79 h 339"/>
                <a:gd name="T78" fmla="*/ 71 w 195"/>
                <a:gd name="T79" fmla="*/ 66 h 339"/>
                <a:gd name="T80" fmla="*/ 84 w 195"/>
                <a:gd name="T81" fmla="*/ 57 h 339"/>
                <a:gd name="T82" fmla="*/ 97 w 195"/>
                <a:gd name="T83" fmla="*/ 53 h 339"/>
                <a:gd name="T84" fmla="*/ 115 w 195"/>
                <a:gd name="T85" fmla="*/ 57 h 339"/>
                <a:gd name="T86" fmla="*/ 128 w 195"/>
                <a:gd name="T87" fmla="*/ 66 h 339"/>
                <a:gd name="T88" fmla="*/ 137 w 195"/>
                <a:gd name="T89" fmla="*/ 79 h 339"/>
                <a:gd name="T90" fmla="*/ 137 w 195"/>
                <a:gd name="T91" fmla="*/ 97 h 339"/>
                <a:gd name="T92" fmla="*/ 137 w 195"/>
                <a:gd name="T93" fmla="*/ 110 h 339"/>
                <a:gd name="T94" fmla="*/ 137 w 195"/>
                <a:gd name="T95" fmla="*/ 115 h 339"/>
                <a:gd name="T96" fmla="*/ 137 w 195"/>
                <a:gd name="T97" fmla="*/ 119 h 339"/>
                <a:gd name="T98" fmla="*/ 159 w 195"/>
                <a:gd name="T99" fmla="*/ 128 h 339"/>
                <a:gd name="T100" fmla="*/ 177 w 195"/>
                <a:gd name="T101" fmla="*/ 141 h 339"/>
                <a:gd name="T102" fmla="*/ 186 w 195"/>
                <a:gd name="T103" fmla="*/ 154 h 339"/>
                <a:gd name="T104" fmla="*/ 195 w 195"/>
                <a:gd name="T105" fmla="*/ 154 h 339"/>
                <a:gd name="T106" fmla="*/ 195 w 195"/>
                <a:gd name="T107" fmla="*/ 132 h 339"/>
                <a:gd name="T108" fmla="*/ 195 w 195"/>
                <a:gd name="T109" fmla="*/ 119 h 339"/>
                <a:gd name="T110" fmla="*/ 195 w 195"/>
                <a:gd name="T111" fmla="*/ 106 h 339"/>
                <a:gd name="T112" fmla="*/ 195 w 195"/>
                <a:gd name="T113" fmla="*/ 97 h 339"/>
                <a:gd name="T114" fmla="*/ 195 w 195"/>
                <a:gd name="T115" fmla="*/ 97 h 339"/>
                <a:gd name="T116" fmla="*/ 186 w 195"/>
                <a:gd name="T117" fmla="*/ 62 h 339"/>
                <a:gd name="T118" fmla="*/ 168 w 195"/>
                <a:gd name="T119" fmla="*/ 31 h 339"/>
                <a:gd name="T120" fmla="*/ 137 w 195"/>
                <a:gd name="T121" fmla="*/ 9 h 339"/>
                <a:gd name="T122" fmla="*/ 102 w 195"/>
                <a:gd name="T123"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5" h="339">
                  <a:moveTo>
                    <a:pt x="102" y="0"/>
                  </a:moveTo>
                  <a:lnTo>
                    <a:pt x="79" y="0"/>
                  </a:lnTo>
                  <a:lnTo>
                    <a:pt x="62" y="9"/>
                  </a:lnTo>
                  <a:lnTo>
                    <a:pt x="44" y="13"/>
                  </a:lnTo>
                  <a:lnTo>
                    <a:pt x="31" y="26"/>
                  </a:lnTo>
                  <a:lnTo>
                    <a:pt x="31" y="26"/>
                  </a:lnTo>
                  <a:lnTo>
                    <a:pt x="22" y="40"/>
                  </a:lnTo>
                  <a:lnTo>
                    <a:pt x="8" y="57"/>
                  </a:lnTo>
                  <a:lnTo>
                    <a:pt x="4" y="75"/>
                  </a:lnTo>
                  <a:lnTo>
                    <a:pt x="4" y="93"/>
                  </a:lnTo>
                  <a:lnTo>
                    <a:pt x="0" y="119"/>
                  </a:lnTo>
                  <a:lnTo>
                    <a:pt x="0" y="141"/>
                  </a:lnTo>
                  <a:lnTo>
                    <a:pt x="0" y="163"/>
                  </a:lnTo>
                  <a:lnTo>
                    <a:pt x="0" y="181"/>
                  </a:lnTo>
                  <a:lnTo>
                    <a:pt x="0" y="194"/>
                  </a:lnTo>
                  <a:lnTo>
                    <a:pt x="0" y="203"/>
                  </a:lnTo>
                  <a:lnTo>
                    <a:pt x="0" y="216"/>
                  </a:lnTo>
                  <a:lnTo>
                    <a:pt x="0" y="220"/>
                  </a:lnTo>
                  <a:lnTo>
                    <a:pt x="0" y="229"/>
                  </a:lnTo>
                  <a:lnTo>
                    <a:pt x="0" y="234"/>
                  </a:lnTo>
                  <a:lnTo>
                    <a:pt x="0" y="238"/>
                  </a:lnTo>
                  <a:lnTo>
                    <a:pt x="0" y="238"/>
                  </a:lnTo>
                  <a:lnTo>
                    <a:pt x="0" y="242"/>
                  </a:lnTo>
                  <a:lnTo>
                    <a:pt x="0" y="242"/>
                  </a:lnTo>
                  <a:lnTo>
                    <a:pt x="0" y="260"/>
                  </a:lnTo>
                  <a:lnTo>
                    <a:pt x="4" y="278"/>
                  </a:lnTo>
                  <a:lnTo>
                    <a:pt x="13" y="295"/>
                  </a:lnTo>
                  <a:lnTo>
                    <a:pt x="26" y="309"/>
                  </a:lnTo>
                  <a:lnTo>
                    <a:pt x="40" y="322"/>
                  </a:lnTo>
                  <a:lnTo>
                    <a:pt x="57" y="331"/>
                  </a:lnTo>
                  <a:lnTo>
                    <a:pt x="75" y="335"/>
                  </a:lnTo>
                  <a:lnTo>
                    <a:pt x="93" y="339"/>
                  </a:lnTo>
                  <a:lnTo>
                    <a:pt x="106" y="339"/>
                  </a:lnTo>
                  <a:lnTo>
                    <a:pt x="106" y="326"/>
                  </a:lnTo>
                  <a:lnTo>
                    <a:pt x="106" y="317"/>
                  </a:lnTo>
                  <a:lnTo>
                    <a:pt x="106" y="313"/>
                  </a:lnTo>
                  <a:lnTo>
                    <a:pt x="106" y="304"/>
                  </a:lnTo>
                  <a:lnTo>
                    <a:pt x="106" y="295"/>
                  </a:lnTo>
                  <a:lnTo>
                    <a:pt x="106" y="287"/>
                  </a:lnTo>
                  <a:lnTo>
                    <a:pt x="111" y="282"/>
                  </a:lnTo>
                  <a:lnTo>
                    <a:pt x="111" y="282"/>
                  </a:lnTo>
                  <a:lnTo>
                    <a:pt x="111" y="282"/>
                  </a:lnTo>
                  <a:lnTo>
                    <a:pt x="111" y="282"/>
                  </a:lnTo>
                  <a:lnTo>
                    <a:pt x="102" y="282"/>
                  </a:lnTo>
                  <a:lnTo>
                    <a:pt x="93" y="282"/>
                  </a:lnTo>
                  <a:lnTo>
                    <a:pt x="84" y="282"/>
                  </a:lnTo>
                  <a:lnTo>
                    <a:pt x="79" y="282"/>
                  </a:lnTo>
                  <a:lnTo>
                    <a:pt x="71" y="278"/>
                  </a:lnTo>
                  <a:lnTo>
                    <a:pt x="66" y="273"/>
                  </a:lnTo>
                  <a:lnTo>
                    <a:pt x="62" y="265"/>
                  </a:lnTo>
                  <a:lnTo>
                    <a:pt x="57" y="260"/>
                  </a:lnTo>
                  <a:lnTo>
                    <a:pt x="53" y="251"/>
                  </a:lnTo>
                  <a:lnTo>
                    <a:pt x="53" y="242"/>
                  </a:lnTo>
                  <a:lnTo>
                    <a:pt x="53" y="220"/>
                  </a:lnTo>
                  <a:lnTo>
                    <a:pt x="53" y="203"/>
                  </a:lnTo>
                  <a:lnTo>
                    <a:pt x="53" y="190"/>
                  </a:lnTo>
                  <a:lnTo>
                    <a:pt x="57" y="176"/>
                  </a:lnTo>
                  <a:lnTo>
                    <a:pt x="57" y="163"/>
                  </a:lnTo>
                  <a:lnTo>
                    <a:pt x="57" y="154"/>
                  </a:lnTo>
                  <a:lnTo>
                    <a:pt x="57" y="145"/>
                  </a:lnTo>
                  <a:lnTo>
                    <a:pt x="57" y="141"/>
                  </a:lnTo>
                  <a:lnTo>
                    <a:pt x="57" y="137"/>
                  </a:lnTo>
                  <a:lnTo>
                    <a:pt x="57" y="132"/>
                  </a:lnTo>
                  <a:lnTo>
                    <a:pt x="57" y="128"/>
                  </a:lnTo>
                  <a:lnTo>
                    <a:pt x="57" y="128"/>
                  </a:lnTo>
                  <a:lnTo>
                    <a:pt x="57" y="128"/>
                  </a:lnTo>
                  <a:lnTo>
                    <a:pt x="57" y="123"/>
                  </a:lnTo>
                  <a:lnTo>
                    <a:pt x="57" y="123"/>
                  </a:lnTo>
                  <a:lnTo>
                    <a:pt x="57" y="123"/>
                  </a:lnTo>
                  <a:lnTo>
                    <a:pt x="57" y="115"/>
                  </a:lnTo>
                  <a:lnTo>
                    <a:pt x="57" y="106"/>
                  </a:lnTo>
                  <a:lnTo>
                    <a:pt x="57" y="101"/>
                  </a:lnTo>
                  <a:lnTo>
                    <a:pt x="57" y="97"/>
                  </a:lnTo>
                  <a:lnTo>
                    <a:pt x="57" y="97"/>
                  </a:lnTo>
                  <a:lnTo>
                    <a:pt x="57" y="97"/>
                  </a:lnTo>
                  <a:lnTo>
                    <a:pt x="57" y="93"/>
                  </a:lnTo>
                  <a:lnTo>
                    <a:pt x="57" y="88"/>
                  </a:lnTo>
                  <a:lnTo>
                    <a:pt x="62" y="79"/>
                  </a:lnTo>
                  <a:lnTo>
                    <a:pt x="66" y="71"/>
                  </a:lnTo>
                  <a:lnTo>
                    <a:pt x="71" y="66"/>
                  </a:lnTo>
                  <a:lnTo>
                    <a:pt x="75" y="62"/>
                  </a:lnTo>
                  <a:lnTo>
                    <a:pt x="84" y="57"/>
                  </a:lnTo>
                  <a:lnTo>
                    <a:pt x="93" y="57"/>
                  </a:lnTo>
                  <a:lnTo>
                    <a:pt x="97" y="53"/>
                  </a:lnTo>
                  <a:lnTo>
                    <a:pt x="106" y="57"/>
                  </a:lnTo>
                  <a:lnTo>
                    <a:pt x="115" y="57"/>
                  </a:lnTo>
                  <a:lnTo>
                    <a:pt x="124" y="62"/>
                  </a:lnTo>
                  <a:lnTo>
                    <a:pt x="128" y="66"/>
                  </a:lnTo>
                  <a:lnTo>
                    <a:pt x="133" y="75"/>
                  </a:lnTo>
                  <a:lnTo>
                    <a:pt x="137" y="79"/>
                  </a:lnTo>
                  <a:lnTo>
                    <a:pt x="137" y="88"/>
                  </a:lnTo>
                  <a:lnTo>
                    <a:pt x="137" y="97"/>
                  </a:lnTo>
                  <a:lnTo>
                    <a:pt x="137" y="106"/>
                  </a:lnTo>
                  <a:lnTo>
                    <a:pt x="137" y="110"/>
                  </a:lnTo>
                  <a:lnTo>
                    <a:pt x="137" y="115"/>
                  </a:lnTo>
                  <a:lnTo>
                    <a:pt x="137" y="115"/>
                  </a:lnTo>
                  <a:lnTo>
                    <a:pt x="137" y="119"/>
                  </a:lnTo>
                  <a:lnTo>
                    <a:pt x="137" y="119"/>
                  </a:lnTo>
                  <a:lnTo>
                    <a:pt x="150" y="123"/>
                  </a:lnTo>
                  <a:lnTo>
                    <a:pt x="159" y="128"/>
                  </a:lnTo>
                  <a:lnTo>
                    <a:pt x="168" y="132"/>
                  </a:lnTo>
                  <a:lnTo>
                    <a:pt x="177" y="141"/>
                  </a:lnTo>
                  <a:lnTo>
                    <a:pt x="182" y="145"/>
                  </a:lnTo>
                  <a:lnTo>
                    <a:pt x="186" y="154"/>
                  </a:lnTo>
                  <a:lnTo>
                    <a:pt x="195" y="168"/>
                  </a:lnTo>
                  <a:lnTo>
                    <a:pt x="195" y="154"/>
                  </a:lnTo>
                  <a:lnTo>
                    <a:pt x="195" y="145"/>
                  </a:lnTo>
                  <a:lnTo>
                    <a:pt x="195" y="132"/>
                  </a:lnTo>
                  <a:lnTo>
                    <a:pt x="195" y="128"/>
                  </a:lnTo>
                  <a:lnTo>
                    <a:pt x="195" y="119"/>
                  </a:lnTo>
                  <a:lnTo>
                    <a:pt x="195" y="115"/>
                  </a:lnTo>
                  <a:lnTo>
                    <a:pt x="195" y="106"/>
                  </a:lnTo>
                  <a:lnTo>
                    <a:pt x="195" y="101"/>
                  </a:lnTo>
                  <a:lnTo>
                    <a:pt x="195" y="97"/>
                  </a:lnTo>
                  <a:lnTo>
                    <a:pt x="195" y="97"/>
                  </a:lnTo>
                  <a:lnTo>
                    <a:pt x="195" y="97"/>
                  </a:lnTo>
                  <a:lnTo>
                    <a:pt x="195" y="79"/>
                  </a:lnTo>
                  <a:lnTo>
                    <a:pt x="186" y="62"/>
                  </a:lnTo>
                  <a:lnTo>
                    <a:pt x="177" y="44"/>
                  </a:lnTo>
                  <a:lnTo>
                    <a:pt x="168" y="31"/>
                  </a:lnTo>
                  <a:lnTo>
                    <a:pt x="155" y="18"/>
                  </a:lnTo>
                  <a:lnTo>
                    <a:pt x="137" y="9"/>
                  </a:lnTo>
                  <a:lnTo>
                    <a:pt x="119" y="4"/>
                  </a:lnTo>
                  <a:lnTo>
                    <a:pt x="10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3194" y="2912443"/>
            <a:ext cx="777169" cy="606864"/>
          </a:xfrm>
          <a:prstGeom prst="rect">
            <a:avLst/>
          </a:prstGeom>
        </p:spPr>
      </p:pic>
      <p:sp>
        <p:nvSpPr>
          <p:cNvPr id="24" name="Isosceles Triangle 23"/>
          <p:cNvSpPr/>
          <p:nvPr/>
        </p:nvSpPr>
        <p:spPr>
          <a:xfrm>
            <a:off x="5054849" y="4001244"/>
            <a:ext cx="505591" cy="624534"/>
          </a:xfrm>
          <a:prstGeom prst="triangle">
            <a:avLst/>
          </a:prstGeom>
          <a:noFill/>
          <a:ln w="127000" cap="rnd" cmpd="sng">
            <a:solidFill>
              <a:schemeClr val="bg1"/>
            </a:solidFill>
            <a:round/>
          </a:ln>
          <a:effectLst>
            <a:outerShdw blurRad="40000" dist="23000" dir="5400000" rotWithShape="0">
              <a:srgbClr val="000000">
                <a:alpha val="35000"/>
              </a:srgbClr>
            </a:outerShd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ln w="152400">
                <a:solidFill>
                  <a:schemeClr val="tx1"/>
                </a:solidFill>
              </a:ln>
            </a:endParaRPr>
          </a:p>
        </p:txBody>
      </p:sp>
      <p:sp>
        <p:nvSpPr>
          <p:cNvPr id="5" name="Down Arrow 4"/>
          <p:cNvSpPr/>
          <p:nvPr/>
        </p:nvSpPr>
        <p:spPr>
          <a:xfrm>
            <a:off x="4808858" y="3517824"/>
            <a:ext cx="354225" cy="450450"/>
          </a:xfrm>
          <a:prstGeom prst="downArrow">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p>
        </p:txBody>
      </p:sp>
      <p:sp>
        <p:nvSpPr>
          <p:cNvPr id="4" name="Rectangle 3"/>
          <p:cNvSpPr/>
          <p:nvPr/>
        </p:nvSpPr>
        <p:spPr>
          <a:xfrm>
            <a:off x="6218238" y="2444615"/>
            <a:ext cx="4188979" cy="596090"/>
          </a:xfrm>
          <a:prstGeom prst="rect">
            <a:avLst/>
          </a:prstGeom>
        </p:spPr>
        <p:txBody>
          <a:bodyPr wrap="none">
            <a:spAutoFit/>
          </a:bodyPr>
          <a:lstStyle/>
          <a:p>
            <a:r>
              <a:rPr lang="en-US" sz="3198" dirty="0">
                <a:gradFill>
                  <a:gsLst>
                    <a:gs pos="1250">
                      <a:schemeClr val="accent3"/>
                    </a:gs>
                    <a:gs pos="99000">
                      <a:schemeClr val="accent3"/>
                    </a:gs>
                  </a:gsLst>
                  <a:lin ang="5400000" scaled="0"/>
                </a:gradFill>
                <a:latin typeface="+mj-lt"/>
              </a:rPr>
              <a:t>Get deployment notice</a:t>
            </a:r>
          </a:p>
        </p:txBody>
      </p:sp>
      <p:sp>
        <p:nvSpPr>
          <p:cNvPr id="21" name="Rectangle 20"/>
          <p:cNvSpPr/>
          <p:nvPr/>
        </p:nvSpPr>
        <p:spPr>
          <a:xfrm>
            <a:off x="6218237" y="2755483"/>
            <a:ext cx="3415664" cy="596090"/>
          </a:xfrm>
          <a:prstGeom prst="rect">
            <a:avLst/>
          </a:prstGeom>
        </p:spPr>
        <p:txBody>
          <a:bodyPr wrap="none">
            <a:spAutoFit/>
          </a:bodyPr>
          <a:lstStyle/>
          <a:p>
            <a:r>
              <a:rPr lang="en-US" sz="3198" dirty="0">
                <a:gradFill>
                  <a:gsLst>
                    <a:gs pos="1250">
                      <a:schemeClr val="accent3"/>
                    </a:gs>
                    <a:gs pos="99000">
                      <a:schemeClr val="accent3"/>
                    </a:gs>
                  </a:gsLst>
                  <a:lin ang="5400000" scaled="0"/>
                </a:gradFill>
                <a:latin typeface="+mj-lt"/>
              </a:rPr>
              <a:t>Download content</a:t>
            </a:r>
          </a:p>
        </p:txBody>
      </p:sp>
      <p:sp>
        <p:nvSpPr>
          <p:cNvPr id="25" name="Rectangle 24"/>
          <p:cNvSpPr/>
          <p:nvPr/>
        </p:nvSpPr>
        <p:spPr>
          <a:xfrm>
            <a:off x="6140520" y="2910917"/>
            <a:ext cx="6180304" cy="596090"/>
          </a:xfrm>
          <a:prstGeom prst="rect">
            <a:avLst/>
          </a:prstGeom>
        </p:spPr>
        <p:txBody>
          <a:bodyPr wrap="none">
            <a:spAutoFit/>
          </a:bodyPr>
          <a:lstStyle/>
          <a:p>
            <a:r>
              <a:rPr lang="en-US" sz="3198" dirty="0">
                <a:gradFill>
                  <a:gsLst>
                    <a:gs pos="1250">
                      <a:schemeClr val="accent3"/>
                    </a:gs>
                    <a:gs pos="99000">
                      <a:schemeClr val="accent3"/>
                    </a:gs>
                  </a:gsLst>
                  <a:lin ang="5400000" scaled="0"/>
                </a:gradFill>
                <a:latin typeface="+mj-lt"/>
              </a:rPr>
              <a:t>Reboot immediately to disable WF</a:t>
            </a:r>
          </a:p>
        </p:txBody>
      </p:sp>
      <p:sp>
        <p:nvSpPr>
          <p:cNvPr id="27" name="Rectangle 26"/>
          <p:cNvSpPr/>
          <p:nvPr/>
        </p:nvSpPr>
        <p:spPr>
          <a:xfrm>
            <a:off x="6140521" y="3066351"/>
            <a:ext cx="5060192" cy="596090"/>
          </a:xfrm>
          <a:prstGeom prst="rect">
            <a:avLst/>
          </a:prstGeom>
        </p:spPr>
        <p:txBody>
          <a:bodyPr wrap="none">
            <a:spAutoFit/>
          </a:bodyPr>
          <a:lstStyle/>
          <a:p>
            <a:r>
              <a:rPr lang="en-US" sz="3198" dirty="0">
                <a:gradFill>
                  <a:gsLst>
                    <a:gs pos="1250">
                      <a:schemeClr val="accent3"/>
                    </a:gs>
                    <a:gs pos="99000">
                      <a:schemeClr val="accent3"/>
                    </a:gs>
                  </a:gsLst>
                  <a:lin ang="5400000" scaled="0"/>
                </a:gradFill>
                <a:latin typeface="+mj-lt"/>
              </a:rPr>
              <a:t>Content gone; re-download</a:t>
            </a:r>
          </a:p>
        </p:txBody>
      </p:sp>
      <p:sp>
        <p:nvSpPr>
          <p:cNvPr id="28" name="Rectangle 27"/>
          <p:cNvSpPr/>
          <p:nvPr/>
        </p:nvSpPr>
        <p:spPr>
          <a:xfrm>
            <a:off x="6144003" y="3221784"/>
            <a:ext cx="2612921" cy="596090"/>
          </a:xfrm>
          <a:prstGeom prst="rect">
            <a:avLst/>
          </a:prstGeom>
        </p:spPr>
        <p:txBody>
          <a:bodyPr wrap="none">
            <a:spAutoFit/>
          </a:bodyPr>
          <a:lstStyle/>
          <a:p>
            <a:r>
              <a:rPr lang="en-US" sz="3198" dirty="0">
                <a:gradFill>
                  <a:gsLst>
                    <a:gs pos="1250">
                      <a:schemeClr val="accent3"/>
                    </a:gs>
                    <a:gs pos="99000">
                      <a:schemeClr val="accent3"/>
                    </a:gs>
                  </a:gsLst>
                  <a:lin ang="5400000" scaled="0"/>
                </a:gradFill>
                <a:latin typeface="+mj-lt"/>
              </a:rPr>
              <a:t>Install content</a:t>
            </a:r>
          </a:p>
        </p:txBody>
      </p:sp>
      <p:sp>
        <p:nvSpPr>
          <p:cNvPr id="29" name="Rectangle 28"/>
          <p:cNvSpPr/>
          <p:nvPr/>
        </p:nvSpPr>
        <p:spPr>
          <a:xfrm>
            <a:off x="6140521" y="3688086"/>
            <a:ext cx="3902868" cy="596090"/>
          </a:xfrm>
          <a:prstGeom prst="rect">
            <a:avLst/>
          </a:prstGeom>
        </p:spPr>
        <p:txBody>
          <a:bodyPr wrap="none">
            <a:spAutoFit/>
          </a:bodyPr>
          <a:lstStyle/>
          <a:p>
            <a:r>
              <a:rPr lang="en-US" sz="3198" dirty="0">
                <a:gradFill>
                  <a:gsLst>
                    <a:gs pos="1250">
                      <a:schemeClr val="accent3"/>
                    </a:gs>
                    <a:gs pos="99000">
                      <a:schemeClr val="accent3"/>
                    </a:gs>
                  </a:gsLst>
                  <a:lin ang="5400000" scaled="0"/>
                </a:gradFill>
                <a:latin typeface="+mj-lt"/>
              </a:rPr>
              <a:t>Reboot to enable WF</a:t>
            </a:r>
          </a:p>
        </p:txBody>
      </p:sp>
    </p:spTree>
    <p:extLst>
      <p:ext uri="{BB962C8B-B14F-4D97-AF65-F5344CB8AC3E}">
        <p14:creationId xmlns:p14="http://schemas.microsoft.com/office/powerpoint/2010/main" val="2767868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 presetClass="exit" presetSubtype="0" fill="hold" grpId="1"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par>
                                <p:cTn id="27" presetID="10" presetClass="entr" presetSubtype="0" fill="hold" grpId="2"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 presetClass="exit" presetSubtype="0" fill="hold" grpId="1" nodeType="withEffect">
                                  <p:stCondLst>
                                    <p:cond delay="0"/>
                                  </p:stCondLst>
                                  <p:childTnLst>
                                    <p:set>
                                      <p:cBhvr>
                                        <p:cTn id="31" dur="1" fill="hold">
                                          <p:stCondLst>
                                            <p:cond delay="0"/>
                                          </p:stCondLst>
                                        </p:cTn>
                                        <p:tgtEl>
                                          <p:spTgt spid="21"/>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xit" presetSubtype="0" fill="hold" nodeType="clickEffect">
                                  <p:stCondLst>
                                    <p:cond delay="0"/>
                                  </p:stCondLst>
                                  <p:childTnLst>
                                    <p:animEffect transition="out" filter="dissolve">
                                      <p:cBhvr>
                                        <p:cTn id="38" dur="2000"/>
                                        <p:tgtEl>
                                          <p:spTgt spid="23"/>
                                        </p:tgtEl>
                                      </p:cBhvr>
                                    </p:animEffect>
                                    <p:set>
                                      <p:cBhvr>
                                        <p:cTn id="39" dur="1" fill="hold">
                                          <p:stCondLst>
                                            <p:cond delay="1999"/>
                                          </p:stCondLst>
                                        </p:cTn>
                                        <p:tgtEl>
                                          <p:spTgt spid="23"/>
                                        </p:tgtEl>
                                        <p:attrNameLst>
                                          <p:attrName>style.visibility</p:attrName>
                                        </p:attrNameLst>
                                      </p:cBhvr>
                                      <p:to>
                                        <p:strVal val="hidden"/>
                                      </p:to>
                                    </p:set>
                                  </p:childTnLst>
                                </p:cTn>
                              </p:par>
                              <p:par>
                                <p:cTn id="40" presetID="9" presetClass="exit" presetSubtype="0" fill="hold" nodeType="withEffect">
                                  <p:stCondLst>
                                    <p:cond delay="0"/>
                                  </p:stCondLst>
                                  <p:childTnLst>
                                    <p:animEffect transition="out" filter="dissolve">
                                      <p:cBhvr>
                                        <p:cTn id="41" dur="2000"/>
                                        <p:tgtEl>
                                          <p:spTgt spid="8"/>
                                        </p:tgtEl>
                                      </p:cBhvr>
                                    </p:animEffect>
                                    <p:set>
                                      <p:cBhvr>
                                        <p:cTn id="42" dur="1" fill="hold">
                                          <p:stCondLst>
                                            <p:cond delay="1999"/>
                                          </p:stCondLst>
                                        </p:cTn>
                                        <p:tgtEl>
                                          <p:spTgt spid="8"/>
                                        </p:tgtEl>
                                        <p:attrNameLst>
                                          <p:attrName>style.visibility</p:attrName>
                                        </p:attrNameLst>
                                      </p:cBhvr>
                                      <p:to>
                                        <p:strVal val="hidden"/>
                                      </p:to>
                                    </p:set>
                                  </p:childTnLst>
                                </p:cTn>
                              </p:par>
                              <p:par>
                                <p:cTn id="43" presetID="9" presetClass="exit" presetSubtype="0" fill="hold" grpId="0" nodeType="withEffect">
                                  <p:stCondLst>
                                    <p:cond delay="0"/>
                                  </p:stCondLst>
                                  <p:childTnLst>
                                    <p:animEffect transition="out" filter="dissolve">
                                      <p:cBhvr>
                                        <p:cTn id="44" dur="2000"/>
                                        <p:tgtEl>
                                          <p:spTgt spid="26"/>
                                        </p:tgtEl>
                                      </p:cBhvr>
                                    </p:animEffect>
                                    <p:set>
                                      <p:cBhvr>
                                        <p:cTn id="45" dur="1" fill="hold">
                                          <p:stCondLst>
                                            <p:cond delay="1999"/>
                                          </p:stCondLst>
                                        </p:cTn>
                                        <p:tgtEl>
                                          <p:spTgt spid="26"/>
                                        </p:tgtEl>
                                        <p:attrNameLst>
                                          <p:attrName>style.visibility</p:attrName>
                                        </p:attrNameLst>
                                      </p:cBhvr>
                                      <p:to>
                                        <p:strVal val="hidden"/>
                                      </p:to>
                                    </p:set>
                                  </p:childTnLst>
                                </p:cTn>
                              </p:par>
                              <p:par>
                                <p:cTn id="46" presetID="9" presetClass="exit" presetSubtype="0" fill="hold" nodeType="withEffect">
                                  <p:stCondLst>
                                    <p:cond delay="0"/>
                                  </p:stCondLst>
                                  <p:childTnLst>
                                    <p:animEffect transition="out" filter="dissolve">
                                      <p:cBhvr>
                                        <p:cTn id="47" dur="2000"/>
                                        <p:tgtEl>
                                          <p:spTgt spid="7"/>
                                        </p:tgtEl>
                                      </p:cBhvr>
                                    </p:animEffect>
                                    <p:set>
                                      <p:cBhvr>
                                        <p:cTn id="48" dur="1" fill="hold">
                                          <p:stCondLst>
                                            <p:cond delay="1999"/>
                                          </p:stCondLst>
                                        </p:cTn>
                                        <p:tgtEl>
                                          <p:spTgt spid="7"/>
                                        </p:tgtEl>
                                        <p:attrNameLst>
                                          <p:attrName>style.visibility</p:attrName>
                                        </p:attrNameLst>
                                      </p:cBhvr>
                                      <p:to>
                                        <p:strVal val="hidden"/>
                                      </p:to>
                                    </p:set>
                                  </p:childTnLst>
                                </p:cTn>
                              </p:par>
                              <p:par>
                                <p:cTn id="49" presetID="9" presetClass="exit" presetSubtype="0" fill="hold" grpId="1" nodeType="withEffect">
                                  <p:stCondLst>
                                    <p:cond delay="0"/>
                                  </p:stCondLst>
                                  <p:childTnLst>
                                    <p:animEffect transition="out" filter="dissolve">
                                      <p:cBhvr>
                                        <p:cTn id="50" dur="2000"/>
                                        <p:tgtEl>
                                          <p:spTgt spid="5"/>
                                        </p:tgtEl>
                                      </p:cBhvr>
                                    </p:animEffect>
                                    <p:set>
                                      <p:cBhvr>
                                        <p:cTn id="51" dur="1" fill="hold">
                                          <p:stCondLst>
                                            <p:cond delay="1999"/>
                                          </p:stCondLst>
                                        </p:cTn>
                                        <p:tgtEl>
                                          <p:spTgt spid="5"/>
                                        </p:tgtEl>
                                        <p:attrNameLst>
                                          <p:attrName>style.visibility</p:attrName>
                                        </p:attrNameLst>
                                      </p:cBhvr>
                                      <p:to>
                                        <p:strVal val="hidden"/>
                                      </p:to>
                                    </p:set>
                                  </p:childTnLst>
                                </p:cTn>
                              </p:par>
                              <p:par>
                                <p:cTn id="52" presetID="9" presetClass="exit" presetSubtype="0" fill="hold" grpId="0" nodeType="withEffect">
                                  <p:stCondLst>
                                    <p:cond delay="0"/>
                                  </p:stCondLst>
                                  <p:childTnLst>
                                    <p:animEffect transition="out" filter="dissolve">
                                      <p:cBhvr>
                                        <p:cTn id="53" dur="2000"/>
                                        <p:tgtEl>
                                          <p:spTgt spid="24"/>
                                        </p:tgtEl>
                                      </p:cBhvr>
                                    </p:animEffect>
                                    <p:set>
                                      <p:cBhvr>
                                        <p:cTn id="54" dur="1" fill="hold">
                                          <p:stCondLst>
                                            <p:cond delay="1999"/>
                                          </p:stCondLst>
                                        </p:cTn>
                                        <p:tgtEl>
                                          <p:spTgt spid="24"/>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25"/>
                                        </p:tgtEl>
                                        <p:attrNameLst>
                                          <p:attrName>style.visibility</p:attrName>
                                        </p:attrNameLst>
                                      </p:cBhvr>
                                      <p:to>
                                        <p:strVal val="hidden"/>
                                      </p:to>
                                    </p:set>
                                  </p:childTnLst>
                                </p:cTn>
                              </p:par>
                            </p:childTnLst>
                          </p:cTn>
                        </p:par>
                        <p:par>
                          <p:cTn id="57" fill="hold">
                            <p:stCondLst>
                              <p:cond delay="2000"/>
                            </p:stCondLst>
                            <p:childTnLst>
                              <p:par>
                                <p:cTn id="58" presetID="9" presetClass="entr" presetSubtype="0" fill="hold" nodeType="afterEffect">
                                  <p:stCondLst>
                                    <p:cond delay="600"/>
                                  </p:stCondLst>
                                  <p:childTnLst>
                                    <p:set>
                                      <p:cBhvr>
                                        <p:cTn id="59" dur="1" fill="hold">
                                          <p:stCondLst>
                                            <p:cond delay="0"/>
                                          </p:stCondLst>
                                        </p:cTn>
                                        <p:tgtEl>
                                          <p:spTgt spid="23"/>
                                        </p:tgtEl>
                                        <p:attrNameLst>
                                          <p:attrName>style.visibility</p:attrName>
                                        </p:attrNameLst>
                                      </p:cBhvr>
                                      <p:to>
                                        <p:strVal val="visible"/>
                                      </p:to>
                                    </p:set>
                                    <p:animEffect transition="in" filter="dissolve">
                                      <p:cBhvr>
                                        <p:cTn id="60" dur="2000"/>
                                        <p:tgtEl>
                                          <p:spTgt spid="23"/>
                                        </p:tgtEl>
                                      </p:cBhvr>
                                    </p:animEffect>
                                  </p:childTnLst>
                                </p:cTn>
                              </p:par>
                              <p:par>
                                <p:cTn id="61" presetID="10" presetClass="entr" presetSubtype="0" fill="hold" grpId="0" nodeType="withEffect">
                                  <p:stCondLst>
                                    <p:cond delay="60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par>
                                <p:cTn id="64" presetID="9" presetClass="entr" presetSubtype="0" fill="hold" nodeType="withEffect">
                                  <p:stCondLst>
                                    <p:cond delay="600"/>
                                  </p:stCondLst>
                                  <p:childTnLst>
                                    <p:set>
                                      <p:cBhvr>
                                        <p:cTn id="65" dur="1" fill="hold">
                                          <p:stCondLst>
                                            <p:cond delay="0"/>
                                          </p:stCondLst>
                                        </p:cTn>
                                        <p:tgtEl>
                                          <p:spTgt spid="7"/>
                                        </p:tgtEl>
                                        <p:attrNameLst>
                                          <p:attrName>style.visibility</p:attrName>
                                        </p:attrNameLst>
                                      </p:cBhvr>
                                      <p:to>
                                        <p:strVal val="visible"/>
                                      </p:to>
                                    </p:set>
                                    <p:animEffect transition="in" filter="dissolve">
                                      <p:cBhvr>
                                        <p:cTn id="66" dur="2000"/>
                                        <p:tgtEl>
                                          <p:spTgt spid="7"/>
                                        </p:tgtEl>
                                      </p:cBhvr>
                                    </p:animEffect>
                                  </p:childTnLst>
                                </p:cTn>
                              </p:par>
                              <p:par>
                                <p:cTn id="67" presetID="9" presetClass="entr" presetSubtype="0" fill="hold" grpId="1" nodeType="withEffect">
                                  <p:stCondLst>
                                    <p:cond delay="600"/>
                                  </p:stCondLst>
                                  <p:childTnLst>
                                    <p:set>
                                      <p:cBhvr>
                                        <p:cTn id="68" dur="1" fill="hold">
                                          <p:stCondLst>
                                            <p:cond delay="0"/>
                                          </p:stCondLst>
                                        </p:cTn>
                                        <p:tgtEl>
                                          <p:spTgt spid="24"/>
                                        </p:tgtEl>
                                        <p:attrNameLst>
                                          <p:attrName>style.visibility</p:attrName>
                                        </p:attrNameLst>
                                      </p:cBhvr>
                                      <p:to>
                                        <p:strVal val="visible"/>
                                      </p:to>
                                    </p:set>
                                    <p:animEffect transition="in" filter="dissolve">
                                      <p:cBhvr>
                                        <p:cTn id="69" dur="2000"/>
                                        <p:tgtEl>
                                          <p:spTgt spid="24"/>
                                        </p:tgtEl>
                                      </p:cBhvr>
                                    </p:animEffect>
                                  </p:childTnLst>
                                </p:cTn>
                              </p:par>
                              <p:par>
                                <p:cTn id="70" presetID="9" presetClass="entr" presetSubtype="0" fill="hold" grpId="1" nodeType="withEffect">
                                  <p:stCondLst>
                                    <p:cond delay="600"/>
                                  </p:stCondLst>
                                  <p:childTnLst>
                                    <p:set>
                                      <p:cBhvr>
                                        <p:cTn id="71" dur="1" fill="hold">
                                          <p:stCondLst>
                                            <p:cond delay="0"/>
                                          </p:stCondLst>
                                        </p:cTn>
                                        <p:tgtEl>
                                          <p:spTgt spid="26"/>
                                        </p:tgtEl>
                                        <p:attrNameLst>
                                          <p:attrName>style.visibility</p:attrName>
                                        </p:attrNameLst>
                                      </p:cBhvr>
                                      <p:to>
                                        <p:strVal val="visible"/>
                                      </p:to>
                                    </p:set>
                                    <p:animEffect transition="in" filter="dissolve">
                                      <p:cBhvr>
                                        <p:cTn id="72" dur="2000"/>
                                        <p:tgtEl>
                                          <p:spTgt spid="2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fade">
                                      <p:cBhvr>
                                        <p:cTn id="77" dur="500"/>
                                        <p:tgtEl>
                                          <p:spTgt spid="8"/>
                                        </p:tgtEl>
                                      </p:cBhvr>
                                    </p:animEffect>
                                  </p:childTnLst>
                                </p:cTn>
                              </p:par>
                              <p:par>
                                <p:cTn id="78" presetID="1" presetClass="exit" presetSubtype="0" fill="hold" grpId="1" nodeType="withEffect">
                                  <p:stCondLst>
                                    <p:cond delay="0"/>
                                  </p:stCondLst>
                                  <p:childTnLst>
                                    <p:set>
                                      <p:cBhvr>
                                        <p:cTn id="79" dur="1" fill="hold">
                                          <p:stCondLst>
                                            <p:cond delay="0"/>
                                          </p:stCondLst>
                                        </p:cTn>
                                        <p:tgtEl>
                                          <p:spTgt spid="27"/>
                                        </p:tgtEl>
                                        <p:attrNameLst>
                                          <p:attrName>style.visibility</p:attrName>
                                        </p:attrNameLst>
                                      </p:cBhvr>
                                      <p:to>
                                        <p:strVal val="hidden"/>
                                      </p:to>
                                    </p:set>
                                  </p:childTnLst>
                                </p:cTn>
                              </p:par>
                            </p:childTnLst>
                          </p:cTn>
                        </p:par>
                        <p:par>
                          <p:cTn id="80" fill="hold">
                            <p:stCondLst>
                              <p:cond delay="500"/>
                            </p:stCondLst>
                            <p:childTnLst>
                              <p:par>
                                <p:cTn id="81" presetID="10" presetClass="entr" presetSubtype="0" fill="hold" grpId="2"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fade">
                                      <p:cBhvr>
                                        <p:cTn id="83" dur="500"/>
                                        <p:tgtEl>
                                          <p:spTgt spid="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fade">
                                      <p:cBhvr>
                                        <p:cTn id="86" dur="500"/>
                                        <p:tgtEl>
                                          <p:spTgt spid="28"/>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500" fill="hold"/>
                                        <p:tgtEl>
                                          <p:spTgt spid="29"/>
                                        </p:tgtEl>
                                        <p:attrNameLst>
                                          <p:attrName>ppt_x</p:attrName>
                                        </p:attrNameLst>
                                      </p:cBhvr>
                                      <p:tavLst>
                                        <p:tav tm="0">
                                          <p:val>
                                            <p:strVal val="#ppt_x"/>
                                          </p:val>
                                        </p:tav>
                                        <p:tav tm="100000">
                                          <p:val>
                                            <p:strVal val="#ppt_x"/>
                                          </p:val>
                                        </p:tav>
                                      </p:tavLst>
                                    </p:anim>
                                    <p:anim calcmode="lin" valueType="num">
                                      <p:cBhvr additive="base">
                                        <p:cTn id="9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4" grpId="0" animBg="1"/>
      <p:bldP spid="24" grpId="1" animBg="1"/>
      <p:bldP spid="24" grpId="2" animBg="1"/>
      <p:bldP spid="5" grpId="0" animBg="1"/>
      <p:bldP spid="5" grpId="1" animBg="1"/>
      <p:bldP spid="5" grpId="2" animBg="1"/>
      <p:bldP spid="4" grpId="0"/>
      <p:bldP spid="4" grpId="1"/>
      <p:bldP spid="21" grpId="0"/>
      <p:bldP spid="21" grpId="1"/>
      <p:bldP spid="25" grpId="0"/>
      <p:bldP spid="25" grpId="1"/>
      <p:bldP spid="27" grpId="0"/>
      <p:bldP spid="27" grpId="1"/>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With a Maintenance Window</a:t>
            </a:r>
            <a:endParaRPr lang="en-US" dirty="0"/>
          </a:p>
        </p:txBody>
      </p:sp>
      <p:sp>
        <p:nvSpPr>
          <p:cNvPr id="22" name="AutoShape 17"/>
          <p:cNvSpPr>
            <a:spLocks noChangeAspect="1" noChangeArrowheads="1" noTextEdit="1"/>
          </p:cNvSpPr>
          <p:nvPr/>
        </p:nvSpPr>
        <p:spPr bwMode="auto">
          <a:xfrm>
            <a:off x="6503915" y="2185789"/>
            <a:ext cx="1871683" cy="1549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6" name="Rectangle 25"/>
          <p:cNvSpPr/>
          <p:nvPr>
            <p:custDataLst>
              <p:tags r:id="rId1"/>
            </p:custDataLst>
          </p:nvPr>
        </p:nvSpPr>
        <p:spPr>
          <a:xfrm>
            <a:off x="622617" y="2253791"/>
            <a:ext cx="4995023" cy="3201938"/>
          </a:xfrm>
          <a:prstGeom prst="rect">
            <a:avLst/>
          </a:prstGeom>
          <a:solidFill>
            <a:srgbClr val="00BCF2"/>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lIns="143776" tIns="95851" rIns="143776" bIns="95851" rtlCol="0" anchor="b"/>
          <a:lstStyle/>
          <a:p>
            <a:endParaRPr lang="en-US" sz="3060" dirty="0">
              <a:solidFill>
                <a:srgbClr val="000000"/>
              </a:solidFill>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4148" y="2519859"/>
            <a:ext cx="3730413" cy="2656856"/>
          </a:xfrm>
          <a:prstGeom prst="rect">
            <a:avLst/>
          </a:prstGeom>
        </p:spPr>
      </p:pic>
      <p:grpSp>
        <p:nvGrpSpPr>
          <p:cNvPr id="23" name="Group 22"/>
          <p:cNvGrpSpPr/>
          <p:nvPr/>
        </p:nvGrpSpPr>
        <p:grpSpPr>
          <a:xfrm>
            <a:off x="4397853" y="4098391"/>
            <a:ext cx="1149563" cy="1292044"/>
            <a:chOff x="8472488" y="4618038"/>
            <a:chExt cx="1127125" cy="1266825"/>
          </a:xfrm>
        </p:grpSpPr>
        <p:sp>
          <p:nvSpPr>
            <p:cNvPr id="11" name="AutoShape 7"/>
            <p:cNvSpPr>
              <a:spLocks noChangeAspect="1" noChangeArrowheads="1" noTextEdit="1"/>
            </p:cNvSpPr>
            <p:nvPr/>
          </p:nvSpPr>
          <p:spPr bwMode="auto">
            <a:xfrm>
              <a:off x="8472488" y="4618038"/>
              <a:ext cx="11271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4" name="Freeform 11"/>
            <p:cNvSpPr>
              <a:spLocks/>
            </p:cNvSpPr>
            <p:nvPr/>
          </p:nvSpPr>
          <p:spPr bwMode="auto">
            <a:xfrm>
              <a:off x="8472488" y="4806951"/>
              <a:ext cx="633413" cy="868363"/>
            </a:xfrm>
            <a:custGeom>
              <a:avLst/>
              <a:gdLst>
                <a:gd name="T0" fmla="*/ 337 w 399"/>
                <a:gd name="T1" fmla="*/ 507 h 547"/>
                <a:gd name="T2" fmla="*/ 253 w 399"/>
                <a:gd name="T3" fmla="*/ 498 h 547"/>
                <a:gd name="T4" fmla="*/ 182 w 399"/>
                <a:gd name="T5" fmla="*/ 476 h 547"/>
                <a:gd name="T6" fmla="*/ 115 w 399"/>
                <a:gd name="T7" fmla="*/ 445 h 547"/>
                <a:gd name="T8" fmla="*/ 75 w 399"/>
                <a:gd name="T9" fmla="*/ 410 h 547"/>
                <a:gd name="T10" fmla="*/ 58 w 399"/>
                <a:gd name="T11" fmla="*/ 388 h 547"/>
                <a:gd name="T12" fmla="*/ 44 w 399"/>
                <a:gd name="T13" fmla="*/ 362 h 547"/>
                <a:gd name="T14" fmla="*/ 40 w 399"/>
                <a:gd name="T15" fmla="*/ 331 h 547"/>
                <a:gd name="T16" fmla="*/ 40 w 399"/>
                <a:gd name="T17" fmla="*/ 287 h 547"/>
                <a:gd name="T18" fmla="*/ 40 w 399"/>
                <a:gd name="T19" fmla="*/ 238 h 547"/>
                <a:gd name="T20" fmla="*/ 40 w 399"/>
                <a:gd name="T21" fmla="*/ 198 h 547"/>
                <a:gd name="T22" fmla="*/ 40 w 399"/>
                <a:gd name="T23" fmla="*/ 159 h 547"/>
                <a:gd name="T24" fmla="*/ 40 w 399"/>
                <a:gd name="T25" fmla="*/ 128 h 547"/>
                <a:gd name="T26" fmla="*/ 40 w 399"/>
                <a:gd name="T27" fmla="*/ 101 h 547"/>
                <a:gd name="T28" fmla="*/ 40 w 399"/>
                <a:gd name="T29" fmla="*/ 71 h 547"/>
                <a:gd name="T30" fmla="*/ 40 w 399"/>
                <a:gd name="T31" fmla="*/ 44 h 547"/>
                <a:gd name="T32" fmla="*/ 40 w 399"/>
                <a:gd name="T33" fmla="*/ 31 h 547"/>
                <a:gd name="T34" fmla="*/ 40 w 399"/>
                <a:gd name="T35" fmla="*/ 22 h 547"/>
                <a:gd name="T36" fmla="*/ 40 w 399"/>
                <a:gd name="T37" fmla="*/ 22 h 547"/>
                <a:gd name="T38" fmla="*/ 31 w 399"/>
                <a:gd name="T39" fmla="*/ 4 h 547"/>
                <a:gd name="T40" fmla="*/ 18 w 399"/>
                <a:gd name="T41" fmla="*/ 0 h 547"/>
                <a:gd name="T42" fmla="*/ 4 w 399"/>
                <a:gd name="T43" fmla="*/ 4 h 547"/>
                <a:gd name="T44" fmla="*/ 0 w 399"/>
                <a:gd name="T45" fmla="*/ 22 h 547"/>
                <a:gd name="T46" fmla="*/ 0 w 399"/>
                <a:gd name="T47" fmla="*/ 71 h 547"/>
                <a:gd name="T48" fmla="*/ 0 w 399"/>
                <a:gd name="T49" fmla="*/ 119 h 547"/>
                <a:gd name="T50" fmla="*/ 0 w 399"/>
                <a:gd name="T51" fmla="*/ 154 h 547"/>
                <a:gd name="T52" fmla="*/ 0 w 399"/>
                <a:gd name="T53" fmla="*/ 190 h 547"/>
                <a:gd name="T54" fmla="*/ 0 w 399"/>
                <a:gd name="T55" fmla="*/ 220 h 547"/>
                <a:gd name="T56" fmla="*/ 0 w 399"/>
                <a:gd name="T57" fmla="*/ 243 h 547"/>
                <a:gd name="T58" fmla="*/ 0 w 399"/>
                <a:gd name="T59" fmla="*/ 278 h 547"/>
                <a:gd name="T60" fmla="*/ 0 w 399"/>
                <a:gd name="T61" fmla="*/ 300 h 547"/>
                <a:gd name="T62" fmla="*/ 0 w 399"/>
                <a:gd name="T63" fmla="*/ 309 h 547"/>
                <a:gd name="T64" fmla="*/ 0 w 399"/>
                <a:gd name="T65" fmla="*/ 313 h 547"/>
                <a:gd name="T66" fmla="*/ 0 w 399"/>
                <a:gd name="T67" fmla="*/ 313 h 547"/>
                <a:gd name="T68" fmla="*/ 4 w 399"/>
                <a:gd name="T69" fmla="*/ 357 h 547"/>
                <a:gd name="T70" fmla="*/ 18 w 399"/>
                <a:gd name="T71" fmla="*/ 392 h 547"/>
                <a:gd name="T72" fmla="*/ 36 w 399"/>
                <a:gd name="T73" fmla="*/ 423 h 547"/>
                <a:gd name="T74" fmla="*/ 58 w 399"/>
                <a:gd name="T75" fmla="*/ 450 h 547"/>
                <a:gd name="T76" fmla="*/ 93 w 399"/>
                <a:gd name="T77" fmla="*/ 476 h 547"/>
                <a:gd name="T78" fmla="*/ 129 w 399"/>
                <a:gd name="T79" fmla="*/ 498 h 547"/>
                <a:gd name="T80" fmla="*/ 204 w 399"/>
                <a:gd name="T81" fmla="*/ 529 h 547"/>
                <a:gd name="T82" fmla="*/ 288 w 399"/>
                <a:gd name="T83" fmla="*/ 542 h 547"/>
                <a:gd name="T84" fmla="*/ 377 w 399"/>
                <a:gd name="T85" fmla="*/ 547 h 547"/>
                <a:gd name="T86" fmla="*/ 386 w 399"/>
                <a:gd name="T87" fmla="*/ 547 h 547"/>
                <a:gd name="T88" fmla="*/ 395 w 399"/>
                <a:gd name="T89" fmla="*/ 538 h 547"/>
                <a:gd name="T90" fmla="*/ 395 w 399"/>
                <a:gd name="T91" fmla="*/ 525 h 547"/>
                <a:gd name="T92" fmla="*/ 386 w 399"/>
                <a:gd name="T93" fmla="*/ 511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9" h="547">
                  <a:moveTo>
                    <a:pt x="382" y="511"/>
                  </a:moveTo>
                  <a:lnTo>
                    <a:pt x="337" y="507"/>
                  </a:lnTo>
                  <a:lnTo>
                    <a:pt x="293" y="507"/>
                  </a:lnTo>
                  <a:lnTo>
                    <a:pt x="253" y="498"/>
                  </a:lnTo>
                  <a:lnTo>
                    <a:pt x="217" y="489"/>
                  </a:lnTo>
                  <a:lnTo>
                    <a:pt x="182" y="476"/>
                  </a:lnTo>
                  <a:lnTo>
                    <a:pt x="146" y="463"/>
                  </a:lnTo>
                  <a:lnTo>
                    <a:pt x="115" y="445"/>
                  </a:lnTo>
                  <a:lnTo>
                    <a:pt x="84" y="423"/>
                  </a:lnTo>
                  <a:lnTo>
                    <a:pt x="75" y="410"/>
                  </a:lnTo>
                  <a:lnTo>
                    <a:pt x="67" y="401"/>
                  </a:lnTo>
                  <a:lnTo>
                    <a:pt x="58" y="388"/>
                  </a:lnTo>
                  <a:lnTo>
                    <a:pt x="53" y="375"/>
                  </a:lnTo>
                  <a:lnTo>
                    <a:pt x="44" y="362"/>
                  </a:lnTo>
                  <a:lnTo>
                    <a:pt x="40" y="348"/>
                  </a:lnTo>
                  <a:lnTo>
                    <a:pt x="40" y="331"/>
                  </a:lnTo>
                  <a:lnTo>
                    <a:pt x="40" y="313"/>
                  </a:lnTo>
                  <a:lnTo>
                    <a:pt x="40" y="287"/>
                  </a:lnTo>
                  <a:lnTo>
                    <a:pt x="40" y="260"/>
                  </a:lnTo>
                  <a:lnTo>
                    <a:pt x="40" y="238"/>
                  </a:lnTo>
                  <a:lnTo>
                    <a:pt x="40" y="216"/>
                  </a:lnTo>
                  <a:lnTo>
                    <a:pt x="40" y="198"/>
                  </a:lnTo>
                  <a:lnTo>
                    <a:pt x="40" y="176"/>
                  </a:lnTo>
                  <a:lnTo>
                    <a:pt x="40" y="159"/>
                  </a:lnTo>
                  <a:lnTo>
                    <a:pt x="40" y="146"/>
                  </a:lnTo>
                  <a:lnTo>
                    <a:pt x="40" y="128"/>
                  </a:lnTo>
                  <a:lnTo>
                    <a:pt x="40" y="115"/>
                  </a:lnTo>
                  <a:lnTo>
                    <a:pt x="40" y="101"/>
                  </a:lnTo>
                  <a:lnTo>
                    <a:pt x="40" y="93"/>
                  </a:lnTo>
                  <a:lnTo>
                    <a:pt x="40" y="71"/>
                  </a:lnTo>
                  <a:lnTo>
                    <a:pt x="40" y="57"/>
                  </a:lnTo>
                  <a:lnTo>
                    <a:pt x="40" y="44"/>
                  </a:lnTo>
                  <a:lnTo>
                    <a:pt x="40" y="35"/>
                  </a:lnTo>
                  <a:lnTo>
                    <a:pt x="40" y="31"/>
                  </a:lnTo>
                  <a:lnTo>
                    <a:pt x="40" y="26"/>
                  </a:lnTo>
                  <a:lnTo>
                    <a:pt x="40" y="22"/>
                  </a:lnTo>
                  <a:lnTo>
                    <a:pt x="40" y="22"/>
                  </a:lnTo>
                  <a:lnTo>
                    <a:pt x="40" y="22"/>
                  </a:lnTo>
                  <a:lnTo>
                    <a:pt x="36" y="13"/>
                  </a:lnTo>
                  <a:lnTo>
                    <a:pt x="31" y="4"/>
                  </a:lnTo>
                  <a:lnTo>
                    <a:pt x="27" y="4"/>
                  </a:lnTo>
                  <a:lnTo>
                    <a:pt x="18" y="0"/>
                  </a:lnTo>
                  <a:lnTo>
                    <a:pt x="13" y="4"/>
                  </a:lnTo>
                  <a:lnTo>
                    <a:pt x="4" y="4"/>
                  </a:lnTo>
                  <a:lnTo>
                    <a:pt x="0" y="13"/>
                  </a:lnTo>
                  <a:lnTo>
                    <a:pt x="0" y="22"/>
                  </a:lnTo>
                  <a:lnTo>
                    <a:pt x="0" y="49"/>
                  </a:lnTo>
                  <a:lnTo>
                    <a:pt x="0" y="71"/>
                  </a:lnTo>
                  <a:lnTo>
                    <a:pt x="0" y="97"/>
                  </a:lnTo>
                  <a:lnTo>
                    <a:pt x="0" y="119"/>
                  </a:lnTo>
                  <a:lnTo>
                    <a:pt x="0" y="137"/>
                  </a:lnTo>
                  <a:lnTo>
                    <a:pt x="0" y="154"/>
                  </a:lnTo>
                  <a:lnTo>
                    <a:pt x="0" y="172"/>
                  </a:lnTo>
                  <a:lnTo>
                    <a:pt x="0" y="190"/>
                  </a:lnTo>
                  <a:lnTo>
                    <a:pt x="0" y="203"/>
                  </a:lnTo>
                  <a:lnTo>
                    <a:pt x="0" y="220"/>
                  </a:lnTo>
                  <a:lnTo>
                    <a:pt x="0" y="229"/>
                  </a:lnTo>
                  <a:lnTo>
                    <a:pt x="0" y="243"/>
                  </a:lnTo>
                  <a:lnTo>
                    <a:pt x="0" y="260"/>
                  </a:lnTo>
                  <a:lnTo>
                    <a:pt x="0" y="278"/>
                  </a:lnTo>
                  <a:lnTo>
                    <a:pt x="0" y="291"/>
                  </a:lnTo>
                  <a:lnTo>
                    <a:pt x="0" y="300"/>
                  </a:lnTo>
                  <a:lnTo>
                    <a:pt x="0" y="304"/>
                  </a:lnTo>
                  <a:lnTo>
                    <a:pt x="0" y="309"/>
                  </a:lnTo>
                  <a:lnTo>
                    <a:pt x="0" y="313"/>
                  </a:lnTo>
                  <a:lnTo>
                    <a:pt x="0" y="313"/>
                  </a:lnTo>
                  <a:lnTo>
                    <a:pt x="0" y="313"/>
                  </a:lnTo>
                  <a:lnTo>
                    <a:pt x="0" y="313"/>
                  </a:lnTo>
                  <a:lnTo>
                    <a:pt x="0" y="335"/>
                  </a:lnTo>
                  <a:lnTo>
                    <a:pt x="4" y="357"/>
                  </a:lnTo>
                  <a:lnTo>
                    <a:pt x="9" y="375"/>
                  </a:lnTo>
                  <a:lnTo>
                    <a:pt x="18" y="392"/>
                  </a:lnTo>
                  <a:lnTo>
                    <a:pt x="27" y="410"/>
                  </a:lnTo>
                  <a:lnTo>
                    <a:pt x="36" y="423"/>
                  </a:lnTo>
                  <a:lnTo>
                    <a:pt x="49" y="437"/>
                  </a:lnTo>
                  <a:lnTo>
                    <a:pt x="58" y="450"/>
                  </a:lnTo>
                  <a:lnTo>
                    <a:pt x="75" y="463"/>
                  </a:lnTo>
                  <a:lnTo>
                    <a:pt x="93" y="476"/>
                  </a:lnTo>
                  <a:lnTo>
                    <a:pt x="111" y="485"/>
                  </a:lnTo>
                  <a:lnTo>
                    <a:pt x="129" y="498"/>
                  </a:lnTo>
                  <a:lnTo>
                    <a:pt x="164" y="516"/>
                  </a:lnTo>
                  <a:lnTo>
                    <a:pt x="204" y="529"/>
                  </a:lnTo>
                  <a:lnTo>
                    <a:pt x="249" y="538"/>
                  </a:lnTo>
                  <a:lnTo>
                    <a:pt x="288" y="542"/>
                  </a:lnTo>
                  <a:lnTo>
                    <a:pt x="333" y="547"/>
                  </a:lnTo>
                  <a:lnTo>
                    <a:pt x="377" y="547"/>
                  </a:lnTo>
                  <a:lnTo>
                    <a:pt x="377" y="547"/>
                  </a:lnTo>
                  <a:lnTo>
                    <a:pt x="386" y="547"/>
                  </a:lnTo>
                  <a:lnTo>
                    <a:pt x="391" y="542"/>
                  </a:lnTo>
                  <a:lnTo>
                    <a:pt x="395" y="538"/>
                  </a:lnTo>
                  <a:lnTo>
                    <a:pt x="399" y="529"/>
                  </a:lnTo>
                  <a:lnTo>
                    <a:pt x="395" y="525"/>
                  </a:lnTo>
                  <a:lnTo>
                    <a:pt x="391" y="516"/>
                  </a:lnTo>
                  <a:lnTo>
                    <a:pt x="386" y="511"/>
                  </a:lnTo>
                  <a:lnTo>
                    <a:pt x="382" y="5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5" name="Freeform 12"/>
            <p:cNvSpPr>
              <a:spLocks/>
            </p:cNvSpPr>
            <p:nvPr/>
          </p:nvSpPr>
          <p:spPr bwMode="auto">
            <a:xfrm>
              <a:off x="8472488" y="4806951"/>
              <a:ext cx="633413" cy="868363"/>
            </a:xfrm>
            <a:custGeom>
              <a:avLst/>
              <a:gdLst>
                <a:gd name="T0" fmla="*/ 337 w 399"/>
                <a:gd name="T1" fmla="*/ 507 h 547"/>
                <a:gd name="T2" fmla="*/ 253 w 399"/>
                <a:gd name="T3" fmla="*/ 498 h 547"/>
                <a:gd name="T4" fmla="*/ 182 w 399"/>
                <a:gd name="T5" fmla="*/ 476 h 547"/>
                <a:gd name="T6" fmla="*/ 115 w 399"/>
                <a:gd name="T7" fmla="*/ 445 h 547"/>
                <a:gd name="T8" fmla="*/ 75 w 399"/>
                <a:gd name="T9" fmla="*/ 410 h 547"/>
                <a:gd name="T10" fmla="*/ 58 w 399"/>
                <a:gd name="T11" fmla="*/ 388 h 547"/>
                <a:gd name="T12" fmla="*/ 44 w 399"/>
                <a:gd name="T13" fmla="*/ 362 h 547"/>
                <a:gd name="T14" fmla="*/ 40 w 399"/>
                <a:gd name="T15" fmla="*/ 331 h 547"/>
                <a:gd name="T16" fmla="*/ 40 w 399"/>
                <a:gd name="T17" fmla="*/ 287 h 547"/>
                <a:gd name="T18" fmla="*/ 40 w 399"/>
                <a:gd name="T19" fmla="*/ 238 h 547"/>
                <a:gd name="T20" fmla="*/ 40 w 399"/>
                <a:gd name="T21" fmla="*/ 198 h 547"/>
                <a:gd name="T22" fmla="*/ 40 w 399"/>
                <a:gd name="T23" fmla="*/ 159 h 547"/>
                <a:gd name="T24" fmla="*/ 40 w 399"/>
                <a:gd name="T25" fmla="*/ 128 h 547"/>
                <a:gd name="T26" fmla="*/ 40 w 399"/>
                <a:gd name="T27" fmla="*/ 101 h 547"/>
                <a:gd name="T28" fmla="*/ 40 w 399"/>
                <a:gd name="T29" fmla="*/ 71 h 547"/>
                <a:gd name="T30" fmla="*/ 40 w 399"/>
                <a:gd name="T31" fmla="*/ 44 h 547"/>
                <a:gd name="T32" fmla="*/ 40 w 399"/>
                <a:gd name="T33" fmla="*/ 31 h 547"/>
                <a:gd name="T34" fmla="*/ 40 w 399"/>
                <a:gd name="T35" fmla="*/ 22 h 547"/>
                <a:gd name="T36" fmla="*/ 40 w 399"/>
                <a:gd name="T37" fmla="*/ 22 h 547"/>
                <a:gd name="T38" fmla="*/ 31 w 399"/>
                <a:gd name="T39" fmla="*/ 4 h 547"/>
                <a:gd name="T40" fmla="*/ 18 w 399"/>
                <a:gd name="T41" fmla="*/ 0 h 547"/>
                <a:gd name="T42" fmla="*/ 4 w 399"/>
                <a:gd name="T43" fmla="*/ 4 h 547"/>
                <a:gd name="T44" fmla="*/ 0 w 399"/>
                <a:gd name="T45" fmla="*/ 22 h 547"/>
                <a:gd name="T46" fmla="*/ 0 w 399"/>
                <a:gd name="T47" fmla="*/ 71 h 547"/>
                <a:gd name="T48" fmla="*/ 0 w 399"/>
                <a:gd name="T49" fmla="*/ 119 h 547"/>
                <a:gd name="T50" fmla="*/ 0 w 399"/>
                <a:gd name="T51" fmla="*/ 154 h 547"/>
                <a:gd name="T52" fmla="*/ 0 w 399"/>
                <a:gd name="T53" fmla="*/ 190 h 547"/>
                <a:gd name="T54" fmla="*/ 0 w 399"/>
                <a:gd name="T55" fmla="*/ 220 h 547"/>
                <a:gd name="T56" fmla="*/ 0 w 399"/>
                <a:gd name="T57" fmla="*/ 243 h 547"/>
                <a:gd name="T58" fmla="*/ 0 w 399"/>
                <a:gd name="T59" fmla="*/ 278 h 547"/>
                <a:gd name="T60" fmla="*/ 0 w 399"/>
                <a:gd name="T61" fmla="*/ 300 h 547"/>
                <a:gd name="T62" fmla="*/ 0 w 399"/>
                <a:gd name="T63" fmla="*/ 309 h 547"/>
                <a:gd name="T64" fmla="*/ 0 w 399"/>
                <a:gd name="T65" fmla="*/ 313 h 547"/>
                <a:gd name="T66" fmla="*/ 0 w 399"/>
                <a:gd name="T67" fmla="*/ 313 h 547"/>
                <a:gd name="T68" fmla="*/ 4 w 399"/>
                <a:gd name="T69" fmla="*/ 357 h 547"/>
                <a:gd name="T70" fmla="*/ 18 w 399"/>
                <a:gd name="T71" fmla="*/ 392 h 547"/>
                <a:gd name="T72" fmla="*/ 36 w 399"/>
                <a:gd name="T73" fmla="*/ 423 h 547"/>
                <a:gd name="T74" fmla="*/ 58 w 399"/>
                <a:gd name="T75" fmla="*/ 450 h 547"/>
                <a:gd name="T76" fmla="*/ 93 w 399"/>
                <a:gd name="T77" fmla="*/ 476 h 547"/>
                <a:gd name="T78" fmla="*/ 129 w 399"/>
                <a:gd name="T79" fmla="*/ 498 h 547"/>
                <a:gd name="T80" fmla="*/ 204 w 399"/>
                <a:gd name="T81" fmla="*/ 529 h 547"/>
                <a:gd name="T82" fmla="*/ 288 w 399"/>
                <a:gd name="T83" fmla="*/ 542 h 547"/>
                <a:gd name="T84" fmla="*/ 377 w 399"/>
                <a:gd name="T85" fmla="*/ 547 h 547"/>
                <a:gd name="T86" fmla="*/ 386 w 399"/>
                <a:gd name="T87" fmla="*/ 547 h 547"/>
                <a:gd name="T88" fmla="*/ 395 w 399"/>
                <a:gd name="T89" fmla="*/ 538 h 547"/>
                <a:gd name="T90" fmla="*/ 395 w 399"/>
                <a:gd name="T91" fmla="*/ 525 h 547"/>
                <a:gd name="T92" fmla="*/ 386 w 399"/>
                <a:gd name="T93" fmla="*/ 511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9" h="547">
                  <a:moveTo>
                    <a:pt x="382" y="511"/>
                  </a:moveTo>
                  <a:lnTo>
                    <a:pt x="337" y="507"/>
                  </a:lnTo>
                  <a:lnTo>
                    <a:pt x="293" y="507"/>
                  </a:lnTo>
                  <a:lnTo>
                    <a:pt x="253" y="498"/>
                  </a:lnTo>
                  <a:lnTo>
                    <a:pt x="217" y="489"/>
                  </a:lnTo>
                  <a:lnTo>
                    <a:pt x="182" y="476"/>
                  </a:lnTo>
                  <a:lnTo>
                    <a:pt x="146" y="463"/>
                  </a:lnTo>
                  <a:lnTo>
                    <a:pt x="115" y="445"/>
                  </a:lnTo>
                  <a:lnTo>
                    <a:pt x="84" y="423"/>
                  </a:lnTo>
                  <a:lnTo>
                    <a:pt x="75" y="410"/>
                  </a:lnTo>
                  <a:lnTo>
                    <a:pt x="67" y="401"/>
                  </a:lnTo>
                  <a:lnTo>
                    <a:pt x="58" y="388"/>
                  </a:lnTo>
                  <a:lnTo>
                    <a:pt x="53" y="375"/>
                  </a:lnTo>
                  <a:lnTo>
                    <a:pt x="44" y="362"/>
                  </a:lnTo>
                  <a:lnTo>
                    <a:pt x="40" y="348"/>
                  </a:lnTo>
                  <a:lnTo>
                    <a:pt x="40" y="331"/>
                  </a:lnTo>
                  <a:lnTo>
                    <a:pt x="40" y="313"/>
                  </a:lnTo>
                  <a:lnTo>
                    <a:pt x="40" y="287"/>
                  </a:lnTo>
                  <a:lnTo>
                    <a:pt x="40" y="260"/>
                  </a:lnTo>
                  <a:lnTo>
                    <a:pt x="40" y="238"/>
                  </a:lnTo>
                  <a:lnTo>
                    <a:pt x="40" y="216"/>
                  </a:lnTo>
                  <a:lnTo>
                    <a:pt x="40" y="198"/>
                  </a:lnTo>
                  <a:lnTo>
                    <a:pt x="40" y="176"/>
                  </a:lnTo>
                  <a:lnTo>
                    <a:pt x="40" y="159"/>
                  </a:lnTo>
                  <a:lnTo>
                    <a:pt x="40" y="146"/>
                  </a:lnTo>
                  <a:lnTo>
                    <a:pt x="40" y="128"/>
                  </a:lnTo>
                  <a:lnTo>
                    <a:pt x="40" y="115"/>
                  </a:lnTo>
                  <a:lnTo>
                    <a:pt x="40" y="101"/>
                  </a:lnTo>
                  <a:lnTo>
                    <a:pt x="40" y="93"/>
                  </a:lnTo>
                  <a:lnTo>
                    <a:pt x="40" y="71"/>
                  </a:lnTo>
                  <a:lnTo>
                    <a:pt x="40" y="57"/>
                  </a:lnTo>
                  <a:lnTo>
                    <a:pt x="40" y="44"/>
                  </a:lnTo>
                  <a:lnTo>
                    <a:pt x="40" y="35"/>
                  </a:lnTo>
                  <a:lnTo>
                    <a:pt x="40" y="31"/>
                  </a:lnTo>
                  <a:lnTo>
                    <a:pt x="40" y="26"/>
                  </a:lnTo>
                  <a:lnTo>
                    <a:pt x="40" y="22"/>
                  </a:lnTo>
                  <a:lnTo>
                    <a:pt x="40" y="22"/>
                  </a:lnTo>
                  <a:lnTo>
                    <a:pt x="40" y="22"/>
                  </a:lnTo>
                  <a:lnTo>
                    <a:pt x="36" y="13"/>
                  </a:lnTo>
                  <a:lnTo>
                    <a:pt x="31" y="4"/>
                  </a:lnTo>
                  <a:lnTo>
                    <a:pt x="27" y="4"/>
                  </a:lnTo>
                  <a:lnTo>
                    <a:pt x="18" y="0"/>
                  </a:lnTo>
                  <a:lnTo>
                    <a:pt x="13" y="4"/>
                  </a:lnTo>
                  <a:lnTo>
                    <a:pt x="4" y="4"/>
                  </a:lnTo>
                  <a:lnTo>
                    <a:pt x="0" y="13"/>
                  </a:lnTo>
                  <a:lnTo>
                    <a:pt x="0" y="22"/>
                  </a:lnTo>
                  <a:lnTo>
                    <a:pt x="0" y="49"/>
                  </a:lnTo>
                  <a:lnTo>
                    <a:pt x="0" y="71"/>
                  </a:lnTo>
                  <a:lnTo>
                    <a:pt x="0" y="97"/>
                  </a:lnTo>
                  <a:lnTo>
                    <a:pt x="0" y="119"/>
                  </a:lnTo>
                  <a:lnTo>
                    <a:pt x="0" y="137"/>
                  </a:lnTo>
                  <a:lnTo>
                    <a:pt x="0" y="154"/>
                  </a:lnTo>
                  <a:lnTo>
                    <a:pt x="0" y="172"/>
                  </a:lnTo>
                  <a:lnTo>
                    <a:pt x="0" y="190"/>
                  </a:lnTo>
                  <a:lnTo>
                    <a:pt x="0" y="203"/>
                  </a:lnTo>
                  <a:lnTo>
                    <a:pt x="0" y="220"/>
                  </a:lnTo>
                  <a:lnTo>
                    <a:pt x="0" y="229"/>
                  </a:lnTo>
                  <a:lnTo>
                    <a:pt x="0" y="243"/>
                  </a:lnTo>
                  <a:lnTo>
                    <a:pt x="0" y="260"/>
                  </a:lnTo>
                  <a:lnTo>
                    <a:pt x="0" y="278"/>
                  </a:lnTo>
                  <a:lnTo>
                    <a:pt x="0" y="291"/>
                  </a:lnTo>
                  <a:lnTo>
                    <a:pt x="0" y="300"/>
                  </a:lnTo>
                  <a:lnTo>
                    <a:pt x="0" y="304"/>
                  </a:lnTo>
                  <a:lnTo>
                    <a:pt x="0" y="309"/>
                  </a:lnTo>
                  <a:lnTo>
                    <a:pt x="0" y="313"/>
                  </a:lnTo>
                  <a:lnTo>
                    <a:pt x="0" y="313"/>
                  </a:lnTo>
                  <a:lnTo>
                    <a:pt x="0" y="313"/>
                  </a:lnTo>
                  <a:lnTo>
                    <a:pt x="0" y="313"/>
                  </a:lnTo>
                  <a:lnTo>
                    <a:pt x="0" y="335"/>
                  </a:lnTo>
                  <a:lnTo>
                    <a:pt x="4" y="357"/>
                  </a:lnTo>
                  <a:lnTo>
                    <a:pt x="9" y="375"/>
                  </a:lnTo>
                  <a:lnTo>
                    <a:pt x="18" y="392"/>
                  </a:lnTo>
                  <a:lnTo>
                    <a:pt x="27" y="410"/>
                  </a:lnTo>
                  <a:lnTo>
                    <a:pt x="36" y="423"/>
                  </a:lnTo>
                  <a:lnTo>
                    <a:pt x="49" y="437"/>
                  </a:lnTo>
                  <a:lnTo>
                    <a:pt x="58" y="450"/>
                  </a:lnTo>
                  <a:lnTo>
                    <a:pt x="75" y="463"/>
                  </a:lnTo>
                  <a:lnTo>
                    <a:pt x="93" y="476"/>
                  </a:lnTo>
                  <a:lnTo>
                    <a:pt x="111" y="485"/>
                  </a:lnTo>
                  <a:lnTo>
                    <a:pt x="129" y="498"/>
                  </a:lnTo>
                  <a:lnTo>
                    <a:pt x="164" y="516"/>
                  </a:lnTo>
                  <a:lnTo>
                    <a:pt x="204" y="529"/>
                  </a:lnTo>
                  <a:lnTo>
                    <a:pt x="249" y="538"/>
                  </a:lnTo>
                  <a:lnTo>
                    <a:pt x="288" y="542"/>
                  </a:lnTo>
                  <a:lnTo>
                    <a:pt x="333" y="547"/>
                  </a:lnTo>
                  <a:lnTo>
                    <a:pt x="377" y="547"/>
                  </a:lnTo>
                  <a:lnTo>
                    <a:pt x="377" y="547"/>
                  </a:lnTo>
                  <a:lnTo>
                    <a:pt x="386" y="547"/>
                  </a:lnTo>
                  <a:lnTo>
                    <a:pt x="391" y="542"/>
                  </a:lnTo>
                  <a:lnTo>
                    <a:pt x="395" y="538"/>
                  </a:lnTo>
                  <a:lnTo>
                    <a:pt x="399" y="529"/>
                  </a:lnTo>
                  <a:lnTo>
                    <a:pt x="395" y="525"/>
                  </a:lnTo>
                  <a:lnTo>
                    <a:pt x="391" y="516"/>
                  </a:lnTo>
                  <a:lnTo>
                    <a:pt x="386" y="511"/>
                  </a:lnTo>
                  <a:lnTo>
                    <a:pt x="382" y="5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6" name="Freeform 13"/>
            <p:cNvSpPr>
              <a:spLocks/>
            </p:cNvSpPr>
            <p:nvPr/>
          </p:nvSpPr>
          <p:spPr bwMode="auto">
            <a:xfrm>
              <a:off x="8683626" y="4989513"/>
              <a:ext cx="571500" cy="188913"/>
            </a:xfrm>
            <a:custGeom>
              <a:avLst/>
              <a:gdLst>
                <a:gd name="T0" fmla="*/ 360 w 360"/>
                <a:gd name="T1" fmla="*/ 75 h 119"/>
                <a:gd name="T2" fmla="*/ 333 w 360"/>
                <a:gd name="T3" fmla="*/ 79 h 119"/>
                <a:gd name="T4" fmla="*/ 306 w 360"/>
                <a:gd name="T5" fmla="*/ 83 h 119"/>
                <a:gd name="T6" fmla="*/ 275 w 360"/>
                <a:gd name="T7" fmla="*/ 83 h 119"/>
                <a:gd name="T8" fmla="*/ 244 w 360"/>
                <a:gd name="T9" fmla="*/ 83 h 119"/>
                <a:gd name="T10" fmla="*/ 195 w 360"/>
                <a:gd name="T11" fmla="*/ 83 h 119"/>
                <a:gd name="T12" fmla="*/ 151 w 360"/>
                <a:gd name="T13" fmla="*/ 79 h 119"/>
                <a:gd name="T14" fmla="*/ 129 w 360"/>
                <a:gd name="T15" fmla="*/ 75 h 119"/>
                <a:gd name="T16" fmla="*/ 107 w 360"/>
                <a:gd name="T17" fmla="*/ 70 h 119"/>
                <a:gd name="T18" fmla="*/ 89 w 360"/>
                <a:gd name="T19" fmla="*/ 66 h 119"/>
                <a:gd name="T20" fmla="*/ 71 w 360"/>
                <a:gd name="T21" fmla="*/ 61 h 119"/>
                <a:gd name="T22" fmla="*/ 58 w 360"/>
                <a:gd name="T23" fmla="*/ 53 h 119"/>
                <a:gd name="T24" fmla="*/ 40 w 360"/>
                <a:gd name="T25" fmla="*/ 48 h 119"/>
                <a:gd name="T26" fmla="*/ 31 w 360"/>
                <a:gd name="T27" fmla="*/ 39 h 119"/>
                <a:gd name="T28" fmla="*/ 18 w 360"/>
                <a:gd name="T29" fmla="*/ 35 h 119"/>
                <a:gd name="T30" fmla="*/ 13 w 360"/>
                <a:gd name="T31" fmla="*/ 26 h 119"/>
                <a:gd name="T32" fmla="*/ 5 w 360"/>
                <a:gd name="T33" fmla="*/ 17 h 119"/>
                <a:gd name="T34" fmla="*/ 0 w 360"/>
                <a:gd name="T35" fmla="*/ 8 h 119"/>
                <a:gd name="T36" fmla="*/ 0 w 360"/>
                <a:gd name="T37" fmla="*/ 0 h 119"/>
                <a:gd name="T38" fmla="*/ 0 w 360"/>
                <a:gd name="T39" fmla="*/ 13 h 119"/>
                <a:gd name="T40" fmla="*/ 0 w 360"/>
                <a:gd name="T41" fmla="*/ 22 h 119"/>
                <a:gd name="T42" fmla="*/ 0 w 360"/>
                <a:gd name="T43" fmla="*/ 26 h 119"/>
                <a:gd name="T44" fmla="*/ 0 w 360"/>
                <a:gd name="T45" fmla="*/ 35 h 119"/>
                <a:gd name="T46" fmla="*/ 0 w 360"/>
                <a:gd name="T47" fmla="*/ 44 h 119"/>
                <a:gd name="T48" fmla="*/ 0 w 360"/>
                <a:gd name="T49" fmla="*/ 53 h 119"/>
                <a:gd name="T50" fmla="*/ 0 w 360"/>
                <a:gd name="T51" fmla="*/ 57 h 119"/>
                <a:gd name="T52" fmla="*/ 0 w 360"/>
                <a:gd name="T53" fmla="*/ 57 h 119"/>
                <a:gd name="T54" fmla="*/ 0 w 360"/>
                <a:gd name="T55" fmla="*/ 57 h 119"/>
                <a:gd name="T56" fmla="*/ 0 w 360"/>
                <a:gd name="T57" fmla="*/ 57 h 119"/>
                <a:gd name="T58" fmla="*/ 9 w 360"/>
                <a:gd name="T59" fmla="*/ 66 h 119"/>
                <a:gd name="T60" fmla="*/ 22 w 360"/>
                <a:gd name="T61" fmla="*/ 75 h 119"/>
                <a:gd name="T62" fmla="*/ 45 w 360"/>
                <a:gd name="T63" fmla="*/ 83 h 119"/>
                <a:gd name="T64" fmla="*/ 67 w 360"/>
                <a:gd name="T65" fmla="*/ 92 h 119"/>
                <a:gd name="T66" fmla="*/ 89 w 360"/>
                <a:gd name="T67" fmla="*/ 101 h 119"/>
                <a:gd name="T68" fmla="*/ 120 w 360"/>
                <a:gd name="T69" fmla="*/ 105 h 119"/>
                <a:gd name="T70" fmla="*/ 147 w 360"/>
                <a:gd name="T71" fmla="*/ 110 h 119"/>
                <a:gd name="T72" fmla="*/ 178 w 360"/>
                <a:gd name="T73" fmla="*/ 114 h 119"/>
                <a:gd name="T74" fmla="*/ 213 w 360"/>
                <a:gd name="T75" fmla="*/ 114 h 119"/>
                <a:gd name="T76" fmla="*/ 244 w 360"/>
                <a:gd name="T77" fmla="*/ 119 h 119"/>
                <a:gd name="T78" fmla="*/ 293 w 360"/>
                <a:gd name="T79" fmla="*/ 114 h 119"/>
                <a:gd name="T80" fmla="*/ 342 w 360"/>
                <a:gd name="T81" fmla="*/ 110 h 119"/>
                <a:gd name="T82" fmla="*/ 351 w 360"/>
                <a:gd name="T83" fmla="*/ 92 h 119"/>
                <a:gd name="T84" fmla="*/ 360 w 360"/>
                <a:gd name="T85" fmla="*/ 7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0" h="119">
                  <a:moveTo>
                    <a:pt x="360" y="75"/>
                  </a:moveTo>
                  <a:lnTo>
                    <a:pt x="333" y="79"/>
                  </a:lnTo>
                  <a:lnTo>
                    <a:pt x="306" y="83"/>
                  </a:lnTo>
                  <a:lnTo>
                    <a:pt x="275" y="83"/>
                  </a:lnTo>
                  <a:lnTo>
                    <a:pt x="244" y="83"/>
                  </a:lnTo>
                  <a:lnTo>
                    <a:pt x="195" y="83"/>
                  </a:lnTo>
                  <a:lnTo>
                    <a:pt x="151" y="79"/>
                  </a:lnTo>
                  <a:lnTo>
                    <a:pt x="129" y="75"/>
                  </a:lnTo>
                  <a:lnTo>
                    <a:pt x="107" y="70"/>
                  </a:lnTo>
                  <a:lnTo>
                    <a:pt x="89" y="66"/>
                  </a:lnTo>
                  <a:lnTo>
                    <a:pt x="71" y="61"/>
                  </a:lnTo>
                  <a:lnTo>
                    <a:pt x="58" y="53"/>
                  </a:lnTo>
                  <a:lnTo>
                    <a:pt x="40" y="48"/>
                  </a:lnTo>
                  <a:lnTo>
                    <a:pt x="31" y="39"/>
                  </a:lnTo>
                  <a:lnTo>
                    <a:pt x="18" y="35"/>
                  </a:lnTo>
                  <a:lnTo>
                    <a:pt x="13" y="26"/>
                  </a:lnTo>
                  <a:lnTo>
                    <a:pt x="5" y="17"/>
                  </a:lnTo>
                  <a:lnTo>
                    <a:pt x="0" y="8"/>
                  </a:lnTo>
                  <a:lnTo>
                    <a:pt x="0" y="0"/>
                  </a:lnTo>
                  <a:lnTo>
                    <a:pt x="0" y="13"/>
                  </a:lnTo>
                  <a:lnTo>
                    <a:pt x="0" y="22"/>
                  </a:lnTo>
                  <a:lnTo>
                    <a:pt x="0" y="26"/>
                  </a:lnTo>
                  <a:lnTo>
                    <a:pt x="0" y="35"/>
                  </a:lnTo>
                  <a:lnTo>
                    <a:pt x="0" y="44"/>
                  </a:lnTo>
                  <a:lnTo>
                    <a:pt x="0" y="53"/>
                  </a:lnTo>
                  <a:lnTo>
                    <a:pt x="0" y="57"/>
                  </a:lnTo>
                  <a:lnTo>
                    <a:pt x="0" y="57"/>
                  </a:lnTo>
                  <a:lnTo>
                    <a:pt x="0" y="57"/>
                  </a:lnTo>
                  <a:lnTo>
                    <a:pt x="0" y="57"/>
                  </a:lnTo>
                  <a:lnTo>
                    <a:pt x="9" y="66"/>
                  </a:lnTo>
                  <a:lnTo>
                    <a:pt x="22" y="75"/>
                  </a:lnTo>
                  <a:lnTo>
                    <a:pt x="45" y="83"/>
                  </a:lnTo>
                  <a:lnTo>
                    <a:pt x="67" y="92"/>
                  </a:lnTo>
                  <a:lnTo>
                    <a:pt x="89" y="101"/>
                  </a:lnTo>
                  <a:lnTo>
                    <a:pt x="120" y="105"/>
                  </a:lnTo>
                  <a:lnTo>
                    <a:pt x="147" y="110"/>
                  </a:lnTo>
                  <a:lnTo>
                    <a:pt x="178" y="114"/>
                  </a:lnTo>
                  <a:lnTo>
                    <a:pt x="213" y="114"/>
                  </a:lnTo>
                  <a:lnTo>
                    <a:pt x="244" y="119"/>
                  </a:lnTo>
                  <a:lnTo>
                    <a:pt x="293" y="114"/>
                  </a:lnTo>
                  <a:lnTo>
                    <a:pt x="342" y="110"/>
                  </a:lnTo>
                  <a:lnTo>
                    <a:pt x="351" y="92"/>
                  </a:lnTo>
                  <a:lnTo>
                    <a:pt x="360"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7" name="Freeform 14"/>
            <p:cNvSpPr>
              <a:spLocks/>
            </p:cNvSpPr>
            <p:nvPr/>
          </p:nvSpPr>
          <p:spPr bwMode="auto">
            <a:xfrm>
              <a:off x="8683626" y="5149851"/>
              <a:ext cx="522288" cy="188913"/>
            </a:xfrm>
            <a:custGeom>
              <a:avLst/>
              <a:gdLst>
                <a:gd name="T0" fmla="*/ 329 w 329"/>
                <a:gd name="T1" fmla="*/ 79 h 119"/>
                <a:gd name="T2" fmla="*/ 289 w 329"/>
                <a:gd name="T3" fmla="*/ 84 h 119"/>
                <a:gd name="T4" fmla="*/ 244 w 329"/>
                <a:gd name="T5" fmla="*/ 84 h 119"/>
                <a:gd name="T6" fmla="*/ 195 w 329"/>
                <a:gd name="T7" fmla="*/ 84 h 119"/>
                <a:gd name="T8" fmla="*/ 151 w 329"/>
                <a:gd name="T9" fmla="*/ 79 h 119"/>
                <a:gd name="T10" fmla="*/ 129 w 329"/>
                <a:gd name="T11" fmla="*/ 75 h 119"/>
                <a:gd name="T12" fmla="*/ 107 w 329"/>
                <a:gd name="T13" fmla="*/ 71 h 119"/>
                <a:gd name="T14" fmla="*/ 89 w 329"/>
                <a:gd name="T15" fmla="*/ 66 h 119"/>
                <a:gd name="T16" fmla="*/ 71 w 329"/>
                <a:gd name="T17" fmla="*/ 62 h 119"/>
                <a:gd name="T18" fmla="*/ 53 w 329"/>
                <a:gd name="T19" fmla="*/ 57 h 119"/>
                <a:gd name="T20" fmla="*/ 40 w 329"/>
                <a:gd name="T21" fmla="*/ 49 h 119"/>
                <a:gd name="T22" fmla="*/ 27 w 329"/>
                <a:gd name="T23" fmla="*/ 40 h 119"/>
                <a:gd name="T24" fmla="*/ 18 w 329"/>
                <a:gd name="T25" fmla="*/ 35 h 119"/>
                <a:gd name="T26" fmla="*/ 9 w 329"/>
                <a:gd name="T27" fmla="*/ 27 h 119"/>
                <a:gd name="T28" fmla="*/ 5 w 329"/>
                <a:gd name="T29" fmla="*/ 18 h 119"/>
                <a:gd name="T30" fmla="*/ 0 w 329"/>
                <a:gd name="T31" fmla="*/ 9 h 119"/>
                <a:gd name="T32" fmla="*/ 0 w 329"/>
                <a:gd name="T33" fmla="*/ 0 h 119"/>
                <a:gd name="T34" fmla="*/ 0 w 329"/>
                <a:gd name="T35" fmla="*/ 13 h 119"/>
                <a:gd name="T36" fmla="*/ 0 w 329"/>
                <a:gd name="T37" fmla="*/ 22 h 119"/>
                <a:gd name="T38" fmla="*/ 0 w 329"/>
                <a:gd name="T39" fmla="*/ 31 h 119"/>
                <a:gd name="T40" fmla="*/ 0 w 329"/>
                <a:gd name="T41" fmla="*/ 35 h 119"/>
                <a:gd name="T42" fmla="*/ 0 w 329"/>
                <a:gd name="T43" fmla="*/ 44 h 119"/>
                <a:gd name="T44" fmla="*/ 0 w 329"/>
                <a:gd name="T45" fmla="*/ 53 h 119"/>
                <a:gd name="T46" fmla="*/ 0 w 329"/>
                <a:gd name="T47" fmla="*/ 57 h 119"/>
                <a:gd name="T48" fmla="*/ 0 w 329"/>
                <a:gd name="T49" fmla="*/ 57 h 119"/>
                <a:gd name="T50" fmla="*/ 0 w 329"/>
                <a:gd name="T51" fmla="*/ 57 h 119"/>
                <a:gd name="T52" fmla="*/ 0 w 329"/>
                <a:gd name="T53" fmla="*/ 62 h 119"/>
                <a:gd name="T54" fmla="*/ 9 w 329"/>
                <a:gd name="T55" fmla="*/ 66 h 119"/>
                <a:gd name="T56" fmla="*/ 22 w 329"/>
                <a:gd name="T57" fmla="*/ 75 h 119"/>
                <a:gd name="T58" fmla="*/ 40 w 329"/>
                <a:gd name="T59" fmla="*/ 84 h 119"/>
                <a:gd name="T60" fmla="*/ 62 w 329"/>
                <a:gd name="T61" fmla="*/ 93 h 119"/>
                <a:gd name="T62" fmla="*/ 89 w 329"/>
                <a:gd name="T63" fmla="*/ 101 h 119"/>
                <a:gd name="T64" fmla="*/ 116 w 329"/>
                <a:gd name="T65" fmla="*/ 106 h 119"/>
                <a:gd name="T66" fmla="*/ 147 w 329"/>
                <a:gd name="T67" fmla="*/ 110 h 119"/>
                <a:gd name="T68" fmla="*/ 178 w 329"/>
                <a:gd name="T69" fmla="*/ 115 h 119"/>
                <a:gd name="T70" fmla="*/ 209 w 329"/>
                <a:gd name="T71" fmla="*/ 119 h 119"/>
                <a:gd name="T72" fmla="*/ 244 w 329"/>
                <a:gd name="T73" fmla="*/ 119 h 119"/>
                <a:gd name="T74" fmla="*/ 289 w 329"/>
                <a:gd name="T75" fmla="*/ 115 h 119"/>
                <a:gd name="T76" fmla="*/ 329 w 329"/>
                <a:gd name="T77" fmla="*/ 115 h 119"/>
                <a:gd name="T78" fmla="*/ 329 w 329"/>
                <a:gd name="T79" fmla="*/ 79 h 119"/>
                <a:gd name="T80" fmla="*/ 329 w 329"/>
                <a:gd name="T81" fmla="*/ 7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9" h="119">
                  <a:moveTo>
                    <a:pt x="329" y="79"/>
                  </a:moveTo>
                  <a:lnTo>
                    <a:pt x="289" y="84"/>
                  </a:lnTo>
                  <a:lnTo>
                    <a:pt x="244" y="84"/>
                  </a:lnTo>
                  <a:lnTo>
                    <a:pt x="195" y="84"/>
                  </a:lnTo>
                  <a:lnTo>
                    <a:pt x="151" y="79"/>
                  </a:lnTo>
                  <a:lnTo>
                    <a:pt x="129" y="75"/>
                  </a:lnTo>
                  <a:lnTo>
                    <a:pt x="107" y="71"/>
                  </a:lnTo>
                  <a:lnTo>
                    <a:pt x="89" y="66"/>
                  </a:lnTo>
                  <a:lnTo>
                    <a:pt x="71" y="62"/>
                  </a:lnTo>
                  <a:lnTo>
                    <a:pt x="53" y="57"/>
                  </a:lnTo>
                  <a:lnTo>
                    <a:pt x="40" y="49"/>
                  </a:lnTo>
                  <a:lnTo>
                    <a:pt x="27" y="40"/>
                  </a:lnTo>
                  <a:lnTo>
                    <a:pt x="18" y="35"/>
                  </a:lnTo>
                  <a:lnTo>
                    <a:pt x="9" y="27"/>
                  </a:lnTo>
                  <a:lnTo>
                    <a:pt x="5" y="18"/>
                  </a:lnTo>
                  <a:lnTo>
                    <a:pt x="0" y="9"/>
                  </a:lnTo>
                  <a:lnTo>
                    <a:pt x="0" y="0"/>
                  </a:lnTo>
                  <a:lnTo>
                    <a:pt x="0" y="13"/>
                  </a:lnTo>
                  <a:lnTo>
                    <a:pt x="0" y="22"/>
                  </a:lnTo>
                  <a:lnTo>
                    <a:pt x="0" y="31"/>
                  </a:lnTo>
                  <a:lnTo>
                    <a:pt x="0" y="35"/>
                  </a:lnTo>
                  <a:lnTo>
                    <a:pt x="0" y="44"/>
                  </a:lnTo>
                  <a:lnTo>
                    <a:pt x="0" y="53"/>
                  </a:lnTo>
                  <a:lnTo>
                    <a:pt x="0" y="57"/>
                  </a:lnTo>
                  <a:lnTo>
                    <a:pt x="0" y="57"/>
                  </a:lnTo>
                  <a:lnTo>
                    <a:pt x="0" y="57"/>
                  </a:lnTo>
                  <a:lnTo>
                    <a:pt x="0" y="62"/>
                  </a:lnTo>
                  <a:lnTo>
                    <a:pt x="9" y="66"/>
                  </a:lnTo>
                  <a:lnTo>
                    <a:pt x="22" y="75"/>
                  </a:lnTo>
                  <a:lnTo>
                    <a:pt x="40" y="84"/>
                  </a:lnTo>
                  <a:lnTo>
                    <a:pt x="62" y="93"/>
                  </a:lnTo>
                  <a:lnTo>
                    <a:pt x="89" y="101"/>
                  </a:lnTo>
                  <a:lnTo>
                    <a:pt x="116" y="106"/>
                  </a:lnTo>
                  <a:lnTo>
                    <a:pt x="147" y="110"/>
                  </a:lnTo>
                  <a:lnTo>
                    <a:pt x="178" y="115"/>
                  </a:lnTo>
                  <a:lnTo>
                    <a:pt x="209" y="119"/>
                  </a:lnTo>
                  <a:lnTo>
                    <a:pt x="244" y="119"/>
                  </a:lnTo>
                  <a:lnTo>
                    <a:pt x="289" y="115"/>
                  </a:lnTo>
                  <a:lnTo>
                    <a:pt x="329" y="115"/>
                  </a:lnTo>
                  <a:lnTo>
                    <a:pt x="329" y="79"/>
                  </a:lnTo>
                  <a:lnTo>
                    <a:pt x="329"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8" name="Freeform 15"/>
            <p:cNvSpPr>
              <a:spLocks noEditPoints="1"/>
            </p:cNvSpPr>
            <p:nvPr/>
          </p:nvSpPr>
          <p:spPr bwMode="auto">
            <a:xfrm>
              <a:off x="8599488" y="4618038"/>
              <a:ext cx="950913" cy="938213"/>
            </a:xfrm>
            <a:custGeom>
              <a:avLst/>
              <a:gdLst>
                <a:gd name="T0" fmla="*/ 364 w 599"/>
                <a:gd name="T1" fmla="*/ 533 h 591"/>
                <a:gd name="T2" fmla="*/ 204 w 599"/>
                <a:gd name="T3" fmla="*/ 525 h 591"/>
                <a:gd name="T4" fmla="*/ 124 w 599"/>
                <a:gd name="T5" fmla="*/ 507 h 591"/>
                <a:gd name="T6" fmla="*/ 75 w 599"/>
                <a:gd name="T7" fmla="*/ 472 h 591"/>
                <a:gd name="T8" fmla="*/ 53 w 599"/>
                <a:gd name="T9" fmla="*/ 432 h 591"/>
                <a:gd name="T10" fmla="*/ 53 w 599"/>
                <a:gd name="T11" fmla="*/ 384 h 591"/>
                <a:gd name="T12" fmla="*/ 53 w 599"/>
                <a:gd name="T13" fmla="*/ 357 h 591"/>
                <a:gd name="T14" fmla="*/ 53 w 599"/>
                <a:gd name="T15" fmla="*/ 348 h 591"/>
                <a:gd name="T16" fmla="*/ 53 w 599"/>
                <a:gd name="T17" fmla="*/ 313 h 591"/>
                <a:gd name="T18" fmla="*/ 53 w 599"/>
                <a:gd name="T19" fmla="*/ 291 h 591"/>
                <a:gd name="T20" fmla="*/ 53 w 599"/>
                <a:gd name="T21" fmla="*/ 260 h 591"/>
                <a:gd name="T22" fmla="*/ 53 w 599"/>
                <a:gd name="T23" fmla="*/ 220 h 591"/>
                <a:gd name="T24" fmla="*/ 53 w 599"/>
                <a:gd name="T25" fmla="*/ 198 h 591"/>
                <a:gd name="T26" fmla="*/ 75 w 599"/>
                <a:gd name="T27" fmla="*/ 212 h 591"/>
                <a:gd name="T28" fmla="*/ 173 w 599"/>
                <a:gd name="T29" fmla="*/ 242 h 591"/>
                <a:gd name="T30" fmla="*/ 302 w 599"/>
                <a:gd name="T31" fmla="*/ 256 h 591"/>
                <a:gd name="T32" fmla="*/ 444 w 599"/>
                <a:gd name="T33" fmla="*/ 242 h 591"/>
                <a:gd name="T34" fmla="*/ 515 w 599"/>
                <a:gd name="T35" fmla="*/ 216 h 591"/>
                <a:gd name="T36" fmla="*/ 546 w 599"/>
                <a:gd name="T37" fmla="*/ 207 h 591"/>
                <a:gd name="T38" fmla="*/ 546 w 599"/>
                <a:gd name="T39" fmla="*/ 242 h 591"/>
                <a:gd name="T40" fmla="*/ 546 w 599"/>
                <a:gd name="T41" fmla="*/ 256 h 591"/>
                <a:gd name="T42" fmla="*/ 586 w 599"/>
                <a:gd name="T43" fmla="*/ 269 h 591"/>
                <a:gd name="T44" fmla="*/ 599 w 599"/>
                <a:gd name="T45" fmla="*/ 234 h 591"/>
                <a:gd name="T46" fmla="*/ 599 w 599"/>
                <a:gd name="T47" fmla="*/ 172 h 591"/>
                <a:gd name="T48" fmla="*/ 599 w 599"/>
                <a:gd name="T49" fmla="*/ 145 h 591"/>
                <a:gd name="T50" fmla="*/ 599 w 599"/>
                <a:gd name="T51" fmla="*/ 141 h 591"/>
                <a:gd name="T52" fmla="*/ 590 w 599"/>
                <a:gd name="T53" fmla="*/ 97 h 591"/>
                <a:gd name="T54" fmla="*/ 510 w 599"/>
                <a:gd name="T55" fmla="*/ 35 h 591"/>
                <a:gd name="T56" fmla="*/ 377 w 599"/>
                <a:gd name="T57" fmla="*/ 4 h 591"/>
                <a:gd name="T58" fmla="*/ 195 w 599"/>
                <a:gd name="T59" fmla="*/ 9 h 591"/>
                <a:gd name="T60" fmla="*/ 106 w 599"/>
                <a:gd name="T61" fmla="*/ 26 h 591"/>
                <a:gd name="T62" fmla="*/ 40 w 599"/>
                <a:gd name="T63" fmla="*/ 66 h 591"/>
                <a:gd name="T64" fmla="*/ 4 w 599"/>
                <a:gd name="T65" fmla="*/ 115 h 591"/>
                <a:gd name="T66" fmla="*/ 0 w 599"/>
                <a:gd name="T67" fmla="*/ 190 h 591"/>
                <a:gd name="T68" fmla="*/ 0 w 599"/>
                <a:gd name="T69" fmla="*/ 278 h 591"/>
                <a:gd name="T70" fmla="*/ 0 w 599"/>
                <a:gd name="T71" fmla="*/ 339 h 591"/>
                <a:gd name="T72" fmla="*/ 0 w 599"/>
                <a:gd name="T73" fmla="*/ 397 h 591"/>
                <a:gd name="T74" fmla="*/ 0 w 599"/>
                <a:gd name="T75" fmla="*/ 428 h 591"/>
                <a:gd name="T76" fmla="*/ 0 w 599"/>
                <a:gd name="T77" fmla="*/ 445 h 591"/>
                <a:gd name="T78" fmla="*/ 22 w 599"/>
                <a:gd name="T79" fmla="*/ 498 h 591"/>
                <a:gd name="T80" fmla="*/ 115 w 599"/>
                <a:gd name="T81" fmla="*/ 560 h 591"/>
                <a:gd name="T82" fmla="*/ 257 w 599"/>
                <a:gd name="T83" fmla="*/ 586 h 591"/>
                <a:gd name="T84" fmla="*/ 382 w 599"/>
                <a:gd name="T85" fmla="*/ 529 h 591"/>
                <a:gd name="T86" fmla="*/ 395 w 599"/>
                <a:gd name="T87" fmla="*/ 62 h 591"/>
                <a:gd name="T88" fmla="*/ 475 w 599"/>
                <a:gd name="T89" fmla="*/ 79 h 591"/>
                <a:gd name="T90" fmla="*/ 528 w 599"/>
                <a:gd name="T91" fmla="*/ 106 h 591"/>
                <a:gd name="T92" fmla="*/ 546 w 599"/>
                <a:gd name="T93" fmla="*/ 141 h 591"/>
                <a:gd name="T94" fmla="*/ 528 w 599"/>
                <a:gd name="T95" fmla="*/ 172 h 591"/>
                <a:gd name="T96" fmla="*/ 475 w 599"/>
                <a:gd name="T97" fmla="*/ 198 h 591"/>
                <a:gd name="T98" fmla="*/ 395 w 599"/>
                <a:gd name="T99" fmla="*/ 216 h 591"/>
                <a:gd name="T100" fmla="*/ 204 w 599"/>
                <a:gd name="T101" fmla="*/ 216 h 591"/>
                <a:gd name="T102" fmla="*/ 124 w 599"/>
                <a:gd name="T103" fmla="*/ 198 h 591"/>
                <a:gd name="T104" fmla="*/ 75 w 599"/>
                <a:gd name="T105" fmla="*/ 172 h 591"/>
                <a:gd name="T106" fmla="*/ 53 w 599"/>
                <a:gd name="T107" fmla="*/ 141 h 591"/>
                <a:gd name="T108" fmla="*/ 75 w 599"/>
                <a:gd name="T109" fmla="*/ 106 h 591"/>
                <a:gd name="T110" fmla="*/ 124 w 599"/>
                <a:gd name="T111" fmla="*/ 79 h 591"/>
                <a:gd name="T112" fmla="*/ 204 w 599"/>
                <a:gd name="T113" fmla="*/ 6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9" h="591">
                  <a:moveTo>
                    <a:pt x="382" y="529"/>
                  </a:moveTo>
                  <a:lnTo>
                    <a:pt x="382" y="529"/>
                  </a:lnTo>
                  <a:lnTo>
                    <a:pt x="382" y="529"/>
                  </a:lnTo>
                  <a:lnTo>
                    <a:pt x="364" y="533"/>
                  </a:lnTo>
                  <a:lnTo>
                    <a:pt x="342" y="533"/>
                  </a:lnTo>
                  <a:lnTo>
                    <a:pt x="302" y="533"/>
                  </a:lnTo>
                  <a:lnTo>
                    <a:pt x="248" y="533"/>
                  </a:lnTo>
                  <a:lnTo>
                    <a:pt x="204" y="525"/>
                  </a:lnTo>
                  <a:lnTo>
                    <a:pt x="182" y="520"/>
                  </a:lnTo>
                  <a:lnTo>
                    <a:pt x="164" y="516"/>
                  </a:lnTo>
                  <a:lnTo>
                    <a:pt x="142" y="511"/>
                  </a:lnTo>
                  <a:lnTo>
                    <a:pt x="124" y="507"/>
                  </a:lnTo>
                  <a:lnTo>
                    <a:pt x="111" y="498"/>
                  </a:lnTo>
                  <a:lnTo>
                    <a:pt x="98" y="489"/>
                  </a:lnTo>
                  <a:lnTo>
                    <a:pt x="84" y="481"/>
                  </a:lnTo>
                  <a:lnTo>
                    <a:pt x="75" y="472"/>
                  </a:lnTo>
                  <a:lnTo>
                    <a:pt x="66" y="463"/>
                  </a:lnTo>
                  <a:lnTo>
                    <a:pt x="58" y="454"/>
                  </a:lnTo>
                  <a:lnTo>
                    <a:pt x="58" y="445"/>
                  </a:lnTo>
                  <a:lnTo>
                    <a:pt x="53" y="432"/>
                  </a:lnTo>
                  <a:lnTo>
                    <a:pt x="53" y="419"/>
                  </a:lnTo>
                  <a:lnTo>
                    <a:pt x="53" y="406"/>
                  </a:lnTo>
                  <a:lnTo>
                    <a:pt x="53" y="392"/>
                  </a:lnTo>
                  <a:lnTo>
                    <a:pt x="53" y="384"/>
                  </a:lnTo>
                  <a:lnTo>
                    <a:pt x="53" y="375"/>
                  </a:lnTo>
                  <a:lnTo>
                    <a:pt x="53" y="370"/>
                  </a:lnTo>
                  <a:lnTo>
                    <a:pt x="53" y="362"/>
                  </a:lnTo>
                  <a:lnTo>
                    <a:pt x="53" y="357"/>
                  </a:lnTo>
                  <a:lnTo>
                    <a:pt x="53" y="353"/>
                  </a:lnTo>
                  <a:lnTo>
                    <a:pt x="53" y="348"/>
                  </a:lnTo>
                  <a:lnTo>
                    <a:pt x="53" y="348"/>
                  </a:lnTo>
                  <a:lnTo>
                    <a:pt x="53" y="348"/>
                  </a:lnTo>
                  <a:lnTo>
                    <a:pt x="53" y="339"/>
                  </a:lnTo>
                  <a:lnTo>
                    <a:pt x="53" y="331"/>
                  </a:lnTo>
                  <a:lnTo>
                    <a:pt x="53" y="322"/>
                  </a:lnTo>
                  <a:lnTo>
                    <a:pt x="53" y="313"/>
                  </a:lnTo>
                  <a:lnTo>
                    <a:pt x="53" y="304"/>
                  </a:lnTo>
                  <a:lnTo>
                    <a:pt x="53" y="300"/>
                  </a:lnTo>
                  <a:lnTo>
                    <a:pt x="53" y="295"/>
                  </a:lnTo>
                  <a:lnTo>
                    <a:pt x="53" y="291"/>
                  </a:lnTo>
                  <a:lnTo>
                    <a:pt x="53" y="291"/>
                  </a:lnTo>
                  <a:lnTo>
                    <a:pt x="53" y="291"/>
                  </a:lnTo>
                  <a:lnTo>
                    <a:pt x="53" y="273"/>
                  </a:lnTo>
                  <a:lnTo>
                    <a:pt x="53" y="260"/>
                  </a:lnTo>
                  <a:lnTo>
                    <a:pt x="53" y="247"/>
                  </a:lnTo>
                  <a:lnTo>
                    <a:pt x="53" y="238"/>
                  </a:lnTo>
                  <a:lnTo>
                    <a:pt x="53" y="229"/>
                  </a:lnTo>
                  <a:lnTo>
                    <a:pt x="53" y="220"/>
                  </a:lnTo>
                  <a:lnTo>
                    <a:pt x="53" y="216"/>
                  </a:lnTo>
                  <a:lnTo>
                    <a:pt x="53" y="207"/>
                  </a:lnTo>
                  <a:lnTo>
                    <a:pt x="53" y="203"/>
                  </a:lnTo>
                  <a:lnTo>
                    <a:pt x="53" y="198"/>
                  </a:lnTo>
                  <a:lnTo>
                    <a:pt x="53" y="198"/>
                  </a:lnTo>
                  <a:lnTo>
                    <a:pt x="53" y="198"/>
                  </a:lnTo>
                  <a:lnTo>
                    <a:pt x="66" y="207"/>
                  </a:lnTo>
                  <a:lnTo>
                    <a:pt x="75" y="212"/>
                  </a:lnTo>
                  <a:lnTo>
                    <a:pt x="98" y="220"/>
                  </a:lnTo>
                  <a:lnTo>
                    <a:pt x="120" y="229"/>
                  </a:lnTo>
                  <a:lnTo>
                    <a:pt x="146" y="238"/>
                  </a:lnTo>
                  <a:lnTo>
                    <a:pt x="173" y="242"/>
                  </a:lnTo>
                  <a:lnTo>
                    <a:pt x="200" y="251"/>
                  </a:lnTo>
                  <a:lnTo>
                    <a:pt x="235" y="251"/>
                  </a:lnTo>
                  <a:lnTo>
                    <a:pt x="266" y="256"/>
                  </a:lnTo>
                  <a:lnTo>
                    <a:pt x="302" y="256"/>
                  </a:lnTo>
                  <a:lnTo>
                    <a:pt x="350" y="256"/>
                  </a:lnTo>
                  <a:lnTo>
                    <a:pt x="399" y="251"/>
                  </a:lnTo>
                  <a:lnTo>
                    <a:pt x="421" y="247"/>
                  </a:lnTo>
                  <a:lnTo>
                    <a:pt x="444" y="242"/>
                  </a:lnTo>
                  <a:lnTo>
                    <a:pt x="461" y="238"/>
                  </a:lnTo>
                  <a:lnTo>
                    <a:pt x="484" y="229"/>
                  </a:lnTo>
                  <a:lnTo>
                    <a:pt x="501" y="225"/>
                  </a:lnTo>
                  <a:lnTo>
                    <a:pt x="515" y="216"/>
                  </a:lnTo>
                  <a:lnTo>
                    <a:pt x="532" y="207"/>
                  </a:lnTo>
                  <a:lnTo>
                    <a:pt x="546" y="198"/>
                  </a:lnTo>
                  <a:lnTo>
                    <a:pt x="546" y="198"/>
                  </a:lnTo>
                  <a:lnTo>
                    <a:pt x="546" y="207"/>
                  </a:lnTo>
                  <a:lnTo>
                    <a:pt x="546" y="216"/>
                  </a:lnTo>
                  <a:lnTo>
                    <a:pt x="546" y="225"/>
                  </a:lnTo>
                  <a:lnTo>
                    <a:pt x="546" y="234"/>
                  </a:lnTo>
                  <a:lnTo>
                    <a:pt x="546" y="242"/>
                  </a:lnTo>
                  <a:lnTo>
                    <a:pt x="546" y="251"/>
                  </a:lnTo>
                  <a:lnTo>
                    <a:pt x="546" y="256"/>
                  </a:lnTo>
                  <a:lnTo>
                    <a:pt x="546" y="256"/>
                  </a:lnTo>
                  <a:lnTo>
                    <a:pt x="546" y="256"/>
                  </a:lnTo>
                  <a:lnTo>
                    <a:pt x="546" y="256"/>
                  </a:lnTo>
                  <a:lnTo>
                    <a:pt x="559" y="260"/>
                  </a:lnTo>
                  <a:lnTo>
                    <a:pt x="572" y="265"/>
                  </a:lnTo>
                  <a:lnTo>
                    <a:pt x="586" y="269"/>
                  </a:lnTo>
                  <a:lnTo>
                    <a:pt x="599" y="278"/>
                  </a:lnTo>
                  <a:lnTo>
                    <a:pt x="599" y="278"/>
                  </a:lnTo>
                  <a:lnTo>
                    <a:pt x="599" y="251"/>
                  </a:lnTo>
                  <a:lnTo>
                    <a:pt x="599" y="234"/>
                  </a:lnTo>
                  <a:lnTo>
                    <a:pt x="599" y="212"/>
                  </a:lnTo>
                  <a:lnTo>
                    <a:pt x="599" y="198"/>
                  </a:lnTo>
                  <a:lnTo>
                    <a:pt x="599" y="185"/>
                  </a:lnTo>
                  <a:lnTo>
                    <a:pt x="599" y="172"/>
                  </a:lnTo>
                  <a:lnTo>
                    <a:pt x="599" y="163"/>
                  </a:lnTo>
                  <a:lnTo>
                    <a:pt x="599" y="159"/>
                  </a:lnTo>
                  <a:lnTo>
                    <a:pt x="599" y="150"/>
                  </a:lnTo>
                  <a:lnTo>
                    <a:pt x="599" y="145"/>
                  </a:lnTo>
                  <a:lnTo>
                    <a:pt x="599" y="145"/>
                  </a:lnTo>
                  <a:lnTo>
                    <a:pt x="599" y="141"/>
                  </a:lnTo>
                  <a:lnTo>
                    <a:pt x="599" y="141"/>
                  </a:lnTo>
                  <a:lnTo>
                    <a:pt x="599" y="141"/>
                  </a:lnTo>
                  <a:lnTo>
                    <a:pt x="599" y="128"/>
                  </a:lnTo>
                  <a:lnTo>
                    <a:pt x="599" y="115"/>
                  </a:lnTo>
                  <a:lnTo>
                    <a:pt x="595" y="106"/>
                  </a:lnTo>
                  <a:lnTo>
                    <a:pt x="590" y="97"/>
                  </a:lnTo>
                  <a:lnTo>
                    <a:pt x="577" y="79"/>
                  </a:lnTo>
                  <a:lnTo>
                    <a:pt x="559" y="66"/>
                  </a:lnTo>
                  <a:lnTo>
                    <a:pt x="537" y="48"/>
                  </a:lnTo>
                  <a:lnTo>
                    <a:pt x="510" y="35"/>
                  </a:lnTo>
                  <a:lnTo>
                    <a:pt x="479" y="26"/>
                  </a:lnTo>
                  <a:lnTo>
                    <a:pt x="448" y="18"/>
                  </a:lnTo>
                  <a:lnTo>
                    <a:pt x="417" y="9"/>
                  </a:lnTo>
                  <a:lnTo>
                    <a:pt x="377" y="4"/>
                  </a:lnTo>
                  <a:lnTo>
                    <a:pt x="342" y="4"/>
                  </a:lnTo>
                  <a:lnTo>
                    <a:pt x="302" y="0"/>
                  </a:lnTo>
                  <a:lnTo>
                    <a:pt x="248" y="4"/>
                  </a:lnTo>
                  <a:lnTo>
                    <a:pt x="195" y="9"/>
                  </a:lnTo>
                  <a:lnTo>
                    <a:pt x="173" y="13"/>
                  </a:lnTo>
                  <a:lnTo>
                    <a:pt x="151" y="18"/>
                  </a:lnTo>
                  <a:lnTo>
                    <a:pt x="129" y="22"/>
                  </a:lnTo>
                  <a:lnTo>
                    <a:pt x="106" y="26"/>
                  </a:lnTo>
                  <a:lnTo>
                    <a:pt x="89" y="35"/>
                  </a:lnTo>
                  <a:lnTo>
                    <a:pt x="71" y="44"/>
                  </a:lnTo>
                  <a:lnTo>
                    <a:pt x="53" y="53"/>
                  </a:lnTo>
                  <a:lnTo>
                    <a:pt x="40" y="66"/>
                  </a:lnTo>
                  <a:lnTo>
                    <a:pt x="22" y="79"/>
                  </a:lnTo>
                  <a:lnTo>
                    <a:pt x="13" y="97"/>
                  </a:lnTo>
                  <a:lnTo>
                    <a:pt x="4" y="106"/>
                  </a:lnTo>
                  <a:lnTo>
                    <a:pt x="4" y="115"/>
                  </a:lnTo>
                  <a:lnTo>
                    <a:pt x="0" y="128"/>
                  </a:lnTo>
                  <a:lnTo>
                    <a:pt x="0" y="141"/>
                  </a:lnTo>
                  <a:lnTo>
                    <a:pt x="0" y="168"/>
                  </a:lnTo>
                  <a:lnTo>
                    <a:pt x="0" y="190"/>
                  </a:lnTo>
                  <a:lnTo>
                    <a:pt x="0" y="216"/>
                  </a:lnTo>
                  <a:lnTo>
                    <a:pt x="0" y="238"/>
                  </a:lnTo>
                  <a:lnTo>
                    <a:pt x="0" y="256"/>
                  </a:lnTo>
                  <a:lnTo>
                    <a:pt x="0" y="278"/>
                  </a:lnTo>
                  <a:lnTo>
                    <a:pt x="0" y="295"/>
                  </a:lnTo>
                  <a:lnTo>
                    <a:pt x="0" y="309"/>
                  </a:lnTo>
                  <a:lnTo>
                    <a:pt x="0" y="326"/>
                  </a:lnTo>
                  <a:lnTo>
                    <a:pt x="0" y="339"/>
                  </a:lnTo>
                  <a:lnTo>
                    <a:pt x="0" y="353"/>
                  </a:lnTo>
                  <a:lnTo>
                    <a:pt x="0" y="362"/>
                  </a:lnTo>
                  <a:lnTo>
                    <a:pt x="0" y="384"/>
                  </a:lnTo>
                  <a:lnTo>
                    <a:pt x="0" y="397"/>
                  </a:lnTo>
                  <a:lnTo>
                    <a:pt x="0" y="410"/>
                  </a:lnTo>
                  <a:lnTo>
                    <a:pt x="0" y="419"/>
                  </a:lnTo>
                  <a:lnTo>
                    <a:pt x="0" y="423"/>
                  </a:lnTo>
                  <a:lnTo>
                    <a:pt x="0" y="428"/>
                  </a:lnTo>
                  <a:lnTo>
                    <a:pt x="0" y="432"/>
                  </a:lnTo>
                  <a:lnTo>
                    <a:pt x="0" y="432"/>
                  </a:lnTo>
                  <a:lnTo>
                    <a:pt x="0" y="432"/>
                  </a:lnTo>
                  <a:lnTo>
                    <a:pt x="0" y="445"/>
                  </a:lnTo>
                  <a:lnTo>
                    <a:pt x="0" y="459"/>
                  </a:lnTo>
                  <a:lnTo>
                    <a:pt x="4" y="467"/>
                  </a:lnTo>
                  <a:lnTo>
                    <a:pt x="9" y="476"/>
                  </a:lnTo>
                  <a:lnTo>
                    <a:pt x="22" y="498"/>
                  </a:lnTo>
                  <a:lnTo>
                    <a:pt x="35" y="511"/>
                  </a:lnTo>
                  <a:lnTo>
                    <a:pt x="58" y="529"/>
                  </a:lnTo>
                  <a:lnTo>
                    <a:pt x="84" y="547"/>
                  </a:lnTo>
                  <a:lnTo>
                    <a:pt x="115" y="560"/>
                  </a:lnTo>
                  <a:lnTo>
                    <a:pt x="146" y="569"/>
                  </a:lnTo>
                  <a:lnTo>
                    <a:pt x="182" y="578"/>
                  </a:lnTo>
                  <a:lnTo>
                    <a:pt x="222" y="586"/>
                  </a:lnTo>
                  <a:lnTo>
                    <a:pt x="257" y="586"/>
                  </a:lnTo>
                  <a:lnTo>
                    <a:pt x="302" y="591"/>
                  </a:lnTo>
                  <a:lnTo>
                    <a:pt x="342" y="586"/>
                  </a:lnTo>
                  <a:lnTo>
                    <a:pt x="382" y="586"/>
                  </a:lnTo>
                  <a:lnTo>
                    <a:pt x="382" y="529"/>
                  </a:lnTo>
                  <a:lnTo>
                    <a:pt x="382" y="529"/>
                  </a:lnTo>
                  <a:close/>
                  <a:moveTo>
                    <a:pt x="302" y="57"/>
                  </a:moveTo>
                  <a:lnTo>
                    <a:pt x="350" y="57"/>
                  </a:lnTo>
                  <a:lnTo>
                    <a:pt x="395" y="62"/>
                  </a:lnTo>
                  <a:lnTo>
                    <a:pt x="417" y="66"/>
                  </a:lnTo>
                  <a:lnTo>
                    <a:pt x="439" y="71"/>
                  </a:lnTo>
                  <a:lnTo>
                    <a:pt x="457" y="75"/>
                  </a:lnTo>
                  <a:lnTo>
                    <a:pt x="475" y="79"/>
                  </a:lnTo>
                  <a:lnTo>
                    <a:pt x="488" y="88"/>
                  </a:lnTo>
                  <a:lnTo>
                    <a:pt x="506" y="93"/>
                  </a:lnTo>
                  <a:lnTo>
                    <a:pt x="515" y="101"/>
                  </a:lnTo>
                  <a:lnTo>
                    <a:pt x="528" y="106"/>
                  </a:lnTo>
                  <a:lnTo>
                    <a:pt x="537" y="115"/>
                  </a:lnTo>
                  <a:lnTo>
                    <a:pt x="541" y="123"/>
                  </a:lnTo>
                  <a:lnTo>
                    <a:pt x="546" y="132"/>
                  </a:lnTo>
                  <a:lnTo>
                    <a:pt x="546" y="141"/>
                  </a:lnTo>
                  <a:lnTo>
                    <a:pt x="546" y="150"/>
                  </a:lnTo>
                  <a:lnTo>
                    <a:pt x="541" y="159"/>
                  </a:lnTo>
                  <a:lnTo>
                    <a:pt x="537" y="163"/>
                  </a:lnTo>
                  <a:lnTo>
                    <a:pt x="528" y="172"/>
                  </a:lnTo>
                  <a:lnTo>
                    <a:pt x="515" y="181"/>
                  </a:lnTo>
                  <a:lnTo>
                    <a:pt x="506" y="185"/>
                  </a:lnTo>
                  <a:lnTo>
                    <a:pt x="488" y="194"/>
                  </a:lnTo>
                  <a:lnTo>
                    <a:pt x="475" y="198"/>
                  </a:lnTo>
                  <a:lnTo>
                    <a:pt x="457" y="203"/>
                  </a:lnTo>
                  <a:lnTo>
                    <a:pt x="439" y="207"/>
                  </a:lnTo>
                  <a:lnTo>
                    <a:pt x="417" y="212"/>
                  </a:lnTo>
                  <a:lnTo>
                    <a:pt x="395" y="216"/>
                  </a:lnTo>
                  <a:lnTo>
                    <a:pt x="350" y="220"/>
                  </a:lnTo>
                  <a:lnTo>
                    <a:pt x="302" y="225"/>
                  </a:lnTo>
                  <a:lnTo>
                    <a:pt x="248" y="220"/>
                  </a:lnTo>
                  <a:lnTo>
                    <a:pt x="204" y="216"/>
                  </a:lnTo>
                  <a:lnTo>
                    <a:pt x="182" y="212"/>
                  </a:lnTo>
                  <a:lnTo>
                    <a:pt x="164" y="207"/>
                  </a:lnTo>
                  <a:lnTo>
                    <a:pt x="142" y="203"/>
                  </a:lnTo>
                  <a:lnTo>
                    <a:pt x="124" y="198"/>
                  </a:lnTo>
                  <a:lnTo>
                    <a:pt x="111" y="194"/>
                  </a:lnTo>
                  <a:lnTo>
                    <a:pt x="98" y="185"/>
                  </a:lnTo>
                  <a:lnTo>
                    <a:pt x="84" y="181"/>
                  </a:lnTo>
                  <a:lnTo>
                    <a:pt x="75" y="172"/>
                  </a:lnTo>
                  <a:lnTo>
                    <a:pt x="66" y="163"/>
                  </a:lnTo>
                  <a:lnTo>
                    <a:pt x="58" y="159"/>
                  </a:lnTo>
                  <a:lnTo>
                    <a:pt x="58" y="150"/>
                  </a:lnTo>
                  <a:lnTo>
                    <a:pt x="53" y="141"/>
                  </a:lnTo>
                  <a:lnTo>
                    <a:pt x="58" y="132"/>
                  </a:lnTo>
                  <a:lnTo>
                    <a:pt x="58" y="123"/>
                  </a:lnTo>
                  <a:lnTo>
                    <a:pt x="66" y="115"/>
                  </a:lnTo>
                  <a:lnTo>
                    <a:pt x="75" y="106"/>
                  </a:lnTo>
                  <a:lnTo>
                    <a:pt x="84" y="101"/>
                  </a:lnTo>
                  <a:lnTo>
                    <a:pt x="98" y="93"/>
                  </a:lnTo>
                  <a:lnTo>
                    <a:pt x="111" y="88"/>
                  </a:lnTo>
                  <a:lnTo>
                    <a:pt x="124" y="79"/>
                  </a:lnTo>
                  <a:lnTo>
                    <a:pt x="142" y="75"/>
                  </a:lnTo>
                  <a:lnTo>
                    <a:pt x="164" y="71"/>
                  </a:lnTo>
                  <a:lnTo>
                    <a:pt x="182" y="66"/>
                  </a:lnTo>
                  <a:lnTo>
                    <a:pt x="204" y="62"/>
                  </a:lnTo>
                  <a:lnTo>
                    <a:pt x="248" y="57"/>
                  </a:lnTo>
                  <a:lnTo>
                    <a:pt x="302" y="57"/>
                  </a:lnTo>
                  <a:lnTo>
                    <a:pt x="30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grpSp>
        <p:nvGrpSpPr>
          <p:cNvPr id="19" name="Group 18"/>
          <p:cNvGrpSpPr/>
          <p:nvPr/>
        </p:nvGrpSpPr>
        <p:grpSpPr>
          <a:xfrm>
            <a:off x="5223594" y="4552919"/>
            <a:ext cx="323822" cy="778788"/>
            <a:chOff x="9247188" y="5080001"/>
            <a:chExt cx="317501" cy="763587"/>
          </a:xfrm>
        </p:grpSpPr>
        <p:sp>
          <p:nvSpPr>
            <p:cNvPr id="12" name="Freeform 9"/>
            <p:cNvSpPr>
              <a:spLocks/>
            </p:cNvSpPr>
            <p:nvPr/>
          </p:nvSpPr>
          <p:spPr bwMode="auto">
            <a:xfrm>
              <a:off x="9247188" y="5303838"/>
              <a:ext cx="309563" cy="539750"/>
            </a:xfrm>
            <a:custGeom>
              <a:avLst/>
              <a:gdLst>
                <a:gd name="T0" fmla="*/ 89 w 195"/>
                <a:gd name="T1" fmla="*/ 18 h 340"/>
                <a:gd name="T2" fmla="*/ 89 w 195"/>
                <a:gd name="T3" fmla="*/ 44 h 340"/>
                <a:gd name="T4" fmla="*/ 84 w 195"/>
                <a:gd name="T5" fmla="*/ 57 h 340"/>
                <a:gd name="T6" fmla="*/ 93 w 195"/>
                <a:gd name="T7" fmla="*/ 57 h 340"/>
                <a:gd name="T8" fmla="*/ 116 w 195"/>
                <a:gd name="T9" fmla="*/ 57 h 340"/>
                <a:gd name="T10" fmla="*/ 133 w 195"/>
                <a:gd name="T11" fmla="*/ 75 h 340"/>
                <a:gd name="T12" fmla="*/ 142 w 195"/>
                <a:gd name="T13" fmla="*/ 97 h 340"/>
                <a:gd name="T14" fmla="*/ 142 w 195"/>
                <a:gd name="T15" fmla="*/ 115 h 340"/>
                <a:gd name="T16" fmla="*/ 142 w 195"/>
                <a:gd name="T17" fmla="*/ 119 h 340"/>
                <a:gd name="T18" fmla="*/ 138 w 195"/>
                <a:gd name="T19" fmla="*/ 150 h 340"/>
                <a:gd name="T20" fmla="*/ 138 w 195"/>
                <a:gd name="T21" fmla="*/ 185 h 340"/>
                <a:gd name="T22" fmla="*/ 138 w 195"/>
                <a:gd name="T23" fmla="*/ 203 h 340"/>
                <a:gd name="T24" fmla="*/ 138 w 195"/>
                <a:gd name="T25" fmla="*/ 216 h 340"/>
                <a:gd name="T26" fmla="*/ 138 w 195"/>
                <a:gd name="T27" fmla="*/ 216 h 340"/>
                <a:gd name="T28" fmla="*/ 138 w 195"/>
                <a:gd name="T29" fmla="*/ 238 h 340"/>
                <a:gd name="T30" fmla="*/ 138 w 195"/>
                <a:gd name="T31" fmla="*/ 243 h 340"/>
                <a:gd name="T32" fmla="*/ 133 w 195"/>
                <a:gd name="T33" fmla="*/ 260 h 340"/>
                <a:gd name="T34" fmla="*/ 120 w 195"/>
                <a:gd name="T35" fmla="*/ 278 h 340"/>
                <a:gd name="T36" fmla="*/ 98 w 195"/>
                <a:gd name="T37" fmla="*/ 282 h 340"/>
                <a:gd name="T38" fmla="*/ 71 w 195"/>
                <a:gd name="T39" fmla="*/ 278 h 340"/>
                <a:gd name="T40" fmla="*/ 58 w 195"/>
                <a:gd name="T41" fmla="*/ 260 h 340"/>
                <a:gd name="T42" fmla="*/ 58 w 195"/>
                <a:gd name="T43" fmla="*/ 234 h 340"/>
                <a:gd name="T44" fmla="*/ 58 w 195"/>
                <a:gd name="T45" fmla="*/ 221 h 340"/>
                <a:gd name="T46" fmla="*/ 45 w 195"/>
                <a:gd name="T47" fmla="*/ 216 h 340"/>
                <a:gd name="T48" fmla="*/ 18 w 195"/>
                <a:gd name="T49" fmla="*/ 198 h 340"/>
                <a:gd name="T50" fmla="*/ 0 w 195"/>
                <a:gd name="T51" fmla="*/ 172 h 340"/>
                <a:gd name="T52" fmla="*/ 0 w 195"/>
                <a:gd name="T53" fmla="*/ 203 h 340"/>
                <a:gd name="T54" fmla="*/ 0 w 195"/>
                <a:gd name="T55" fmla="*/ 225 h 340"/>
                <a:gd name="T56" fmla="*/ 0 w 195"/>
                <a:gd name="T57" fmla="*/ 238 h 340"/>
                <a:gd name="T58" fmla="*/ 0 w 195"/>
                <a:gd name="T59" fmla="*/ 260 h 340"/>
                <a:gd name="T60" fmla="*/ 27 w 195"/>
                <a:gd name="T61" fmla="*/ 309 h 340"/>
                <a:gd name="T62" fmla="*/ 76 w 195"/>
                <a:gd name="T63" fmla="*/ 335 h 340"/>
                <a:gd name="T64" fmla="*/ 133 w 195"/>
                <a:gd name="T65" fmla="*/ 331 h 340"/>
                <a:gd name="T66" fmla="*/ 164 w 195"/>
                <a:gd name="T67" fmla="*/ 313 h 340"/>
                <a:gd name="T68" fmla="*/ 191 w 195"/>
                <a:gd name="T69" fmla="*/ 265 h 340"/>
                <a:gd name="T70" fmla="*/ 195 w 195"/>
                <a:gd name="T71" fmla="*/ 198 h 340"/>
                <a:gd name="T72" fmla="*/ 195 w 195"/>
                <a:gd name="T73" fmla="*/ 146 h 340"/>
                <a:gd name="T74" fmla="*/ 195 w 195"/>
                <a:gd name="T75" fmla="*/ 115 h 340"/>
                <a:gd name="T76" fmla="*/ 195 w 195"/>
                <a:gd name="T77" fmla="*/ 101 h 340"/>
                <a:gd name="T78" fmla="*/ 195 w 195"/>
                <a:gd name="T79" fmla="*/ 97 h 340"/>
                <a:gd name="T80" fmla="*/ 182 w 195"/>
                <a:gd name="T81" fmla="*/ 44 h 340"/>
                <a:gd name="T82" fmla="*/ 138 w 195"/>
                <a:gd name="T83" fmla="*/ 9 h 340"/>
                <a:gd name="T84" fmla="*/ 89 w 195"/>
                <a:gd name="T8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5" h="340">
                  <a:moveTo>
                    <a:pt x="89" y="0"/>
                  </a:moveTo>
                  <a:lnTo>
                    <a:pt x="89" y="9"/>
                  </a:lnTo>
                  <a:lnTo>
                    <a:pt x="89" y="18"/>
                  </a:lnTo>
                  <a:lnTo>
                    <a:pt x="89" y="27"/>
                  </a:lnTo>
                  <a:lnTo>
                    <a:pt x="89" y="35"/>
                  </a:lnTo>
                  <a:lnTo>
                    <a:pt x="89" y="44"/>
                  </a:lnTo>
                  <a:lnTo>
                    <a:pt x="89" y="49"/>
                  </a:lnTo>
                  <a:lnTo>
                    <a:pt x="84" y="53"/>
                  </a:lnTo>
                  <a:lnTo>
                    <a:pt x="84" y="57"/>
                  </a:lnTo>
                  <a:lnTo>
                    <a:pt x="84" y="57"/>
                  </a:lnTo>
                  <a:lnTo>
                    <a:pt x="84" y="57"/>
                  </a:lnTo>
                  <a:lnTo>
                    <a:pt x="93" y="57"/>
                  </a:lnTo>
                  <a:lnTo>
                    <a:pt x="102" y="53"/>
                  </a:lnTo>
                  <a:lnTo>
                    <a:pt x="111" y="57"/>
                  </a:lnTo>
                  <a:lnTo>
                    <a:pt x="116" y="57"/>
                  </a:lnTo>
                  <a:lnTo>
                    <a:pt x="124" y="62"/>
                  </a:lnTo>
                  <a:lnTo>
                    <a:pt x="129" y="66"/>
                  </a:lnTo>
                  <a:lnTo>
                    <a:pt x="133" y="75"/>
                  </a:lnTo>
                  <a:lnTo>
                    <a:pt x="138" y="79"/>
                  </a:lnTo>
                  <a:lnTo>
                    <a:pt x="142" y="88"/>
                  </a:lnTo>
                  <a:lnTo>
                    <a:pt x="142" y="97"/>
                  </a:lnTo>
                  <a:lnTo>
                    <a:pt x="142" y="106"/>
                  </a:lnTo>
                  <a:lnTo>
                    <a:pt x="142" y="110"/>
                  </a:lnTo>
                  <a:lnTo>
                    <a:pt x="142" y="115"/>
                  </a:lnTo>
                  <a:lnTo>
                    <a:pt x="142" y="115"/>
                  </a:lnTo>
                  <a:lnTo>
                    <a:pt x="142" y="119"/>
                  </a:lnTo>
                  <a:lnTo>
                    <a:pt x="142" y="119"/>
                  </a:lnTo>
                  <a:lnTo>
                    <a:pt x="142" y="119"/>
                  </a:lnTo>
                  <a:lnTo>
                    <a:pt x="142" y="137"/>
                  </a:lnTo>
                  <a:lnTo>
                    <a:pt x="138" y="150"/>
                  </a:lnTo>
                  <a:lnTo>
                    <a:pt x="138" y="163"/>
                  </a:lnTo>
                  <a:lnTo>
                    <a:pt x="138" y="176"/>
                  </a:lnTo>
                  <a:lnTo>
                    <a:pt x="138" y="185"/>
                  </a:lnTo>
                  <a:lnTo>
                    <a:pt x="138" y="190"/>
                  </a:lnTo>
                  <a:lnTo>
                    <a:pt x="138" y="198"/>
                  </a:lnTo>
                  <a:lnTo>
                    <a:pt x="138" y="203"/>
                  </a:lnTo>
                  <a:lnTo>
                    <a:pt x="138" y="207"/>
                  </a:lnTo>
                  <a:lnTo>
                    <a:pt x="138" y="212"/>
                  </a:lnTo>
                  <a:lnTo>
                    <a:pt x="138" y="216"/>
                  </a:lnTo>
                  <a:lnTo>
                    <a:pt x="138" y="216"/>
                  </a:lnTo>
                  <a:lnTo>
                    <a:pt x="138" y="216"/>
                  </a:lnTo>
                  <a:lnTo>
                    <a:pt x="138" y="216"/>
                  </a:lnTo>
                  <a:lnTo>
                    <a:pt x="138" y="225"/>
                  </a:lnTo>
                  <a:lnTo>
                    <a:pt x="138" y="234"/>
                  </a:lnTo>
                  <a:lnTo>
                    <a:pt x="138" y="238"/>
                  </a:lnTo>
                  <a:lnTo>
                    <a:pt x="138" y="238"/>
                  </a:lnTo>
                  <a:lnTo>
                    <a:pt x="138" y="243"/>
                  </a:lnTo>
                  <a:lnTo>
                    <a:pt x="138" y="243"/>
                  </a:lnTo>
                  <a:lnTo>
                    <a:pt x="138" y="243"/>
                  </a:lnTo>
                  <a:lnTo>
                    <a:pt x="138" y="251"/>
                  </a:lnTo>
                  <a:lnTo>
                    <a:pt x="133" y="260"/>
                  </a:lnTo>
                  <a:lnTo>
                    <a:pt x="129" y="265"/>
                  </a:lnTo>
                  <a:lnTo>
                    <a:pt x="124" y="273"/>
                  </a:lnTo>
                  <a:lnTo>
                    <a:pt x="120" y="278"/>
                  </a:lnTo>
                  <a:lnTo>
                    <a:pt x="111" y="282"/>
                  </a:lnTo>
                  <a:lnTo>
                    <a:pt x="102" y="282"/>
                  </a:lnTo>
                  <a:lnTo>
                    <a:pt x="98" y="282"/>
                  </a:lnTo>
                  <a:lnTo>
                    <a:pt x="89" y="282"/>
                  </a:lnTo>
                  <a:lnTo>
                    <a:pt x="80" y="282"/>
                  </a:lnTo>
                  <a:lnTo>
                    <a:pt x="71" y="278"/>
                  </a:lnTo>
                  <a:lnTo>
                    <a:pt x="67" y="269"/>
                  </a:lnTo>
                  <a:lnTo>
                    <a:pt x="62" y="265"/>
                  </a:lnTo>
                  <a:lnTo>
                    <a:pt x="58" y="260"/>
                  </a:lnTo>
                  <a:lnTo>
                    <a:pt x="58" y="251"/>
                  </a:lnTo>
                  <a:lnTo>
                    <a:pt x="58" y="243"/>
                  </a:lnTo>
                  <a:lnTo>
                    <a:pt x="58" y="234"/>
                  </a:lnTo>
                  <a:lnTo>
                    <a:pt x="58" y="229"/>
                  </a:lnTo>
                  <a:lnTo>
                    <a:pt x="58" y="225"/>
                  </a:lnTo>
                  <a:lnTo>
                    <a:pt x="58" y="221"/>
                  </a:lnTo>
                  <a:lnTo>
                    <a:pt x="58" y="221"/>
                  </a:lnTo>
                  <a:lnTo>
                    <a:pt x="58" y="221"/>
                  </a:lnTo>
                  <a:lnTo>
                    <a:pt x="45" y="216"/>
                  </a:lnTo>
                  <a:lnTo>
                    <a:pt x="36" y="212"/>
                  </a:lnTo>
                  <a:lnTo>
                    <a:pt x="27" y="203"/>
                  </a:lnTo>
                  <a:lnTo>
                    <a:pt x="18" y="198"/>
                  </a:lnTo>
                  <a:lnTo>
                    <a:pt x="13" y="190"/>
                  </a:lnTo>
                  <a:lnTo>
                    <a:pt x="9" y="185"/>
                  </a:lnTo>
                  <a:lnTo>
                    <a:pt x="0" y="172"/>
                  </a:lnTo>
                  <a:lnTo>
                    <a:pt x="0" y="185"/>
                  </a:lnTo>
                  <a:lnTo>
                    <a:pt x="0" y="194"/>
                  </a:lnTo>
                  <a:lnTo>
                    <a:pt x="0" y="203"/>
                  </a:lnTo>
                  <a:lnTo>
                    <a:pt x="0" y="212"/>
                  </a:lnTo>
                  <a:lnTo>
                    <a:pt x="0" y="221"/>
                  </a:lnTo>
                  <a:lnTo>
                    <a:pt x="0" y="225"/>
                  </a:lnTo>
                  <a:lnTo>
                    <a:pt x="0" y="234"/>
                  </a:lnTo>
                  <a:lnTo>
                    <a:pt x="0" y="238"/>
                  </a:lnTo>
                  <a:lnTo>
                    <a:pt x="0" y="238"/>
                  </a:lnTo>
                  <a:lnTo>
                    <a:pt x="0" y="243"/>
                  </a:lnTo>
                  <a:lnTo>
                    <a:pt x="0" y="243"/>
                  </a:lnTo>
                  <a:lnTo>
                    <a:pt x="0" y="260"/>
                  </a:lnTo>
                  <a:lnTo>
                    <a:pt x="9" y="278"/>
                  </a:lnTo>
                  <a:lnTo>
                    <a:pt x="13" y="295"/>
                  </a:lnTo>
                  <a:lnTo>
                    <a:pt x="27" y="309"/>
                  </a:lnTo>
                  <a:lnTo>
                    <a:pt x="40" y="322"/>
                  </a:lnTo>
                  <a:lnTo>
                    <a:pt x="58" y="331"/>
                  </a:lnTo>
                  <a:lnTo>
                    <a:pt x="76" y="335"/>
                  </a:lnTo>
                  <a:lnTo>
                    <a:pt x="93" y="340"/>
                  </a:lnTo>
                  <a:lnTo>
                    <a:pt x="116" y="335"/>
                  </a:lnTo>
                  <a:lnTo>
                    <a:pt x="133" y="331"/>
                  </a:lnTo>
                  <a:lnTo>
                    <a:pt x="147" y="322"/>
                  </a:lnTo>
                  <a:lnTo>
                    <a:pt x="164" y="313"/>
                  </a:lnTo>
                  <a:lnTo>
                    <a:pt x="164" y="313"/>
                  </a:lnTo>
                  <a:lnTo>
                    <a:pt x="173" y="300"/>
                  </a:lnTo>
                  <a:lnTo>
                    <a:pt x="187" y="282"/>
                  </a:lnTo>
                  <a:lnTo>
                    <a:pt x="191" y="265"/>
                  </a:lnTo>
                  <a:lnTo>
                    <a:pt x="195" y="247"/>
                  </a:lnTo>
                  <a:lnTo>
                    <a:pt x="195" y="221"/>
                  </a:lnTo>
                  <a:lnTo>
                    <a:pt x="195" y="198"/>
                  </a:lnTo>
                  <a:lnTo>
                    <a:pt x="195" y="176"/>
                  </a:lnTo>
                  <a:lnTo>
                    <a:pt x="195" y="159"/>
                  </a:lnTo>
                  <a:lnTo>
                    <a:pt x="195" y="146"/>
                  </a:lnTo>
                  <a:lnTo>
                    <a:pt x="195" y="132"/>
                  </a:lnTo>
                  <a:lnTo>
                    <a:pt x="195" y="124"/>
                  </a:lnTo>
                  <a:lnTo>
                    <a:pt x="195" y="115"/>
                  </a:lnTo>
                  <a:lnTo>
                    <a:pt x="195" y="110"/>
                  </a:lnTo>
                  <a:lnTo>
                    <a:pt x="195" y="106"/>
                  </a:lnTo>
                  <a:lnTo>
                    <a:pt x="195" y="101"/>
                  </a:lnTo>
                  <a:lnTo>
                    <a:pt x="195" y="101"/>
                  </a:lnTo>
                  <a:lnTo>
                    <a:pt x="195" y="97"/>
                  </a:lnTo>
                  <a:lnTo>
                    <a:pt x="195" y="97"/>
                  </a:lnTo>
                  <a:lnTo>
                    <a:pt x="195" y="79"/>
                  </a:lnTo>
                  <a:lnTo>
                    <a:pt x="191" y="62"/>
                  </a:lnTo>
                  <a:lnTo>
                    <a:pt x="182" y="44"/>
                  </a:lnTo>
                  <a:lnTo>
                    <a:pt x="169" y="31"/>
                  </a:lnTo>
                  <a:lnTo>
                    <a:pt x="155" y="18"/>
                  </a:lnTo>
                  <a:lnTo>
                    <a:pt x="138" y="9"/>
                  </a:lnTo>
                  <a:lnTo>
                    <a:pt x="120" y="4"/>
                  </a:lnTo>
                  <a:lnTo>
                    <a:pt x="102" y="0"/>
                  </a:lnTo>
                  <a:lnTo>
                    <a:pt x="8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3" name="Freeform 10"/>
            <p:cNvSpPr>
              <a:spLocks/>
            </p:cNvSpPr>
            <p:nvPr/>
          </p:nvSpPr>
          <p:spPr bwMode="auto">
            <a:xfrm>
              <a:off x="9255126" y="5080001"/>
              <a:ext cx="309563" cy="538163"/>
            </a:xfrm>
            <a:custGeom>
              <a:avLst/>
              <a:gdLst>
                <a:gd name="T0" fmla="*/ 79 w 195"/>
                <a:gd name="T1" fmla="*/ 0 h 339"/>
                <a:gd name="T2" fmla="*/ 44 w 195"/>
                <a:gd name="T3" fmla="*/ 13 h 339"/>
                <a:gd name="T4" fmla="*/ 31 w 195"/>
                <a:gd name="T5" fmla="*/ 26 h 339"/>
                <a:gd name="T6" fmla="*/ 8 w 195"/>
                <a:gd name="T7" fmla="*/ 57 h 339"/>
                <a:gd name="T8" fmla="*/ 4 w 195"/>
                <a:gd name="T9" fmla="*/ 93 h 339"/>
                <a:gd name="T10" fmla="*/ 0 w 195"/>
                <a:gd name="T11" fmla="*/ 141 h 339"/>
                <a:gd name="T12" fmla="*/ 0 w 195"/>
                <a:gd name="T13" fmla="*/ 181 h 339"/>
                <a:gd name="T14" fmla="*/ 0 w 195"/>
                <a:gd name="T15" fmla="*/ 203 h 339"/>
                <a:gd name="T16" fmla="*/ 0 w 195"/>
                <a:gd name="T17" fmla="*/ 220 h 339"/>
                <a:gd name="T18" fmla="*/ 0 w 195"/>
                <a:gd name="T19" fmla="*/ 234 h 339"/>
                <a:gd name="T20" fmla="*/ 0 w 195"/>
                <a:gd name="T21" fmla="*/ 238 h 339"/>
                <a:gd name="T22" fmla="*/ 0 w 195"/>
                <a:gd name="T23" fmla="*/ 242 h 339"/>
                <a:gd name="T24" fmla="*/ 4 w 195"/>
                <a:gd name="T25" fmla="*/ 278 h 339"/>
                <a:gd name="T26" fmla="*/ 26 w 195"/>
                <a:gd name="T27" fmla="*/ 309 h 339"/>
                <a:gd name="T28" fmla="*/ 57 w 195"/>
                <a:gd name="T29" fmla="*/ 331 h 339"/>
                <a:gd name="T30" fmla="*/ 93 w 195"/>
                <a:gd name="T31" fmla="*/ 339 h 339"/>
                <a:gd name="T32" fmla="*/ 106 w 195"/>
                <a:gd name="T33" fmla="*/ 326 h 339"/>
                <a:gd name="T34" fmla="*/ 106 w 195"/>
                <a:gd name="T35" fmla="*/ 313 h 339"/>
                <a:gd name="T36" fmla="*/ 106 w 195"/>
                <a:gd name="T37" fmla="*/ 295 h 339"/>
                <a:gd name="T38" fmla="*/ 111 w 195"/>
                <a:gd name="T39" fmla="*/ 282 h 339"/>
                <a:gd name="T40" fmla="*/ 111 w 195"/>
                <a:gd name="T41" fmla="*/ 282 h 339"/>
                <a:gd name="T42" fmla="*/ 102 w 195"/>
                <a:gd name="T43" fmla="*/ 282 h 339"/>
                <a:gd name="T44" fmla="*/ 84 w 195"/>
                <a:gd name="T45" fmla="*/ 282 h 339"/>
                <a:gd name="T46" fmla="*/ 71 w 195"/>
                <a:gd name="T47" fmla="*/ 278 h 339"/>
                <a:gd name="T48" fmla="*/ 62 w 195"/>
                <a:gd name="T49" fmla="*/ 265 h 339"/>
                <a:gd name="T50" fmla="*/ 53 w 195"/>
                <a:gd name="T51" fmla="*/ 251 h 339"/>
                <a:gd name="T52" fmla="*/ 53 w 195"/>
                <a:gd name="T53" fmla="*/ 220 h 339"/>
                <a:gd name="T54" fmla="*/ 53 w 195"/>
                <a:gd name="T55" fmla="*/ 190 h 339"/>
                <a:gd name="T56" fmla="*/ 57 w 195"/>
                <a:gd name="T57" fmla="*/ 163 h 339"/>
                <a:gd name="T58" fmla="*/ 57 w 195"/>
                <a:gd name="T59" fmla="*/ 145 h 339"/>
                <a:gd name="T60" fmla="*/ 57 w 195"/>
                <a:gd name="T61" fmla="*/ 137 h 339"/>
                <a:gd name="T62" fmla="*/ 57 w 195"/>
                <a:gd name="T63" fmla="*/ 128 h 339"/>
                <a:gd name="T64" fmla="*/ 57 w 195"/>
                <a:gd name="T65" fmla="*/ 128 h 339"/>
                <a:gd name="T66" fmla="*/ 57 w 195"/>
                <a:gd name="T67" fmla="*/ 123 h 339"/>
                <a:gd name="T68" fmla="*/ 57 w 195"/>
                <a:gd name="T69" fmla="*/ 115 h 339"/>
                <a:gd name="T70" fmla="*/ 57 w 195"/>
                <a:gd name="T71" fmla="*/ 101 h 339"/>
                <a:gd name="T72" fmla="*/ 57 w 195"/>
                <a:gd name="T73" fmla="*/ 97 h 339"/>
                <a:gd name="T74" fmla="*/ 57 w 195"/>
                <a:gd name="T75" fmla="*/ 93 h 339"/>
                <a:gd name="T76" fmla="*/ 62 w 195"/>
                <a:gd name="T77" fmla="*/ 79 h 339"/>
                <a:gd name="T78" fmla="*/ 71 w 195"/>
                <a:gd name="T79" fmla="*/ 66 h 339"/>
                <a:gd name="T80" fmla="*/ 84 w 195"/>
                <a:gd name="T81" fmla="*/ 57 h 339"/>
                <a:gd name="T82" fmla="*/ 97 w 195"/>
                <a:gd name="T83" fmla="*/ 53 h 339"/>
                <a:gd name="T84" fmla="*/ 115 w 195"/>
                <a:gd name="T85" fmla="*/ 57 h 339"/>
                <a:gd name="T86" fmla="*/ 128 w 195"/>
                <a:gd name="T87" fmla="*/ 66 h 339"/>
                <a:gd name="T88" fmla="*/ 137 w 195"/>
                <a:gd name="T89" fmla="*/ 79 h 339"/>
                <a:gd name="T90" fmla="*/ 137 w 195"/>
                <a:gd name="T91" fmla="*/ 97 h 339"/>
                <a:gd name="T92" fmla="*/ 137 w 195"/>
                <a:gd name="T93" fmla="*/ 110 h 339"/>
                <a:gd name="T94" fmla="*/ 137 w 195"/>
                <a:gd name="T95" fmla="*/ 115 h 339"/>
                <a:gd name="T96" fmla="*/ 137 w 195"/>
                <a:gd name="T97" fmla="*/ 119 h 339"/>
                <a:gd name="T98" fmla="*/ 159 w 195"/>
                <a:gd name="T99" fmla="*/ 128 h 339"/>
                <a:gd name="T100" fmla="*/ 177 w 195"/>
                <a:gd name="T101" fmla="*/ 141 h 339"/>
                <a:gd name="T102" fmla="*/ 186 w 195"/>
                <a:gd name="T103" fmla="*/ 154 h 339"/>
                <a:gd name="T104" fmla="*/ 195 w 195"/>
                <a:gd name="T105" fmla="*/ 154 h 339"/>
                <a:gd name="T106" fmla="*/ 195 w 195"/>
                <a:gd name="T107" fmla="*/ 132 h 339"/>
                <a:gd name="T108" fmla="*/ 195 w 195"/>
                <a:gd name="T109" fmla="*/ 119 h 339"/>
                <a:gd name="T110" fmla="*/ 195 w 195"/>
                <a:gd name="T111" fmla="*/ 106 h 339"/>
                <a:gd name="T112" fmla="*/ 195 w 195"/>
                <a:gd name="T113" fmla="*/ 97 h 339"/>
                <a:gd name="T114" fmla="*/ 195 w 195"/>
                <a:gd name="T115" fmla="*/ 97 h 339"/>
                <a:gd name="T116" fmla="*/ 186 w 195"/>
                <a:gd name="T117" fmla="*/ 62 h 339"/>
                <a:gd name="T118" fmla="*/ 168 w 195"/>
                <a:gd name="T119" fmla="*/ 31 h 339"/>
                <a:gd name="T120" fmla="*/ 137 w 195"/>
                <a:gd name="T121" fmla="*/ 9 h 339"/>
                <a:gd name="T122" fmla="*/ 102 w 195"/>
                <a:gd name="T123"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5" h="339">
                  <a:moveTo>
                    <a:pt x="102" y="0"/>
                  </a:moveTo>
                  <a:lnTo>
                    <a:pt x="79" y="0"/>
                  </a:lnTo>
                  <a:lnTo>
                    <a:pt x="62" y="9"/>
                  </a:lnTo>
                  <a:lnTo>
                    <a:pt x="44" y="13"/>
                  </a:lnTo>
                  <a:lnTo>
                    <a:pt x="31" y="26"/>
                  </a:lnTo>
                  <a:lnTo>
                    <a:pt x="31" y="26"/>
                  </a:lnTo>
                  <a:lnTo>
                    <a:pt x="22" y="40"/>
                  </a:lnTo>
                  <a:lnTo>
                    <a:pt x="8" y="57"/>
                  </a:lnTo>
                  <a:lnTo>
                    <a:pt x="4" y="75"/>
                  </a:lnTo>
                  <a:lnTo>
                    <a:pt x="4" y="93"/>
                  </a:lnTo>
                  <a:lnTo>
                    <a:pt x="0" y="119"/>
                  </a:lnTo>
                  <a:lnTo>
                    <a:pt x="0" y="141"/>
                  </a:lnTo>
                  <a:lnTo>
                    <a:pt x="0" y="163"/>
                  </a:lnTo>
                  <a:lnTo>
                    <a:pt x="0" y="181"/>
                  </a:lnTo>
                  <a:lnTo>
                    <a:pt x="0" y="194"/>
                  </a:lnTo>
                  <a:lnTo>
                    <a:pt x="0" y="203"/>
                  </a:lnTo>
                  <a:lnTo>
                    <a:pt x="0" y="216"/>
                  </a:lnTo>
                  <a:lnTo>
                    <a:pt x="0" y="220"/>
                  </a:lnTo>
                  <a:lnTo>
                    <a:pt x="0" y="229"/>
                  </a:lnTo>
                  <a:lnTo>
                    <a:pt x="0" y="234"/>
                  </a:lnTo>
                  <a:lnTo>
                    <a:pt x="0" y="238"/>
                  </a:lnTo>
                  <a:lnTo>
                    <a:pt x="0" y="238"/>
                  </a:lnTo>
                  <a:lnTo>
                    <a:pt x="0" y="242"/>
                  </a:lnTo>
                  <a:lnTo>
                    <a:pt x="0" y="242"/>
                  </a:lnTo>
                  <a:lnTo>
                    <a:pt x="0" y="260"/>
                  </a:lnTo>
                  <a:lnTo>
                    <a:pt x="4" y="278"/>
                  </a:lnTo>
                  <a:lnTo>
                    <a:pt x="13" y="295"/>
                  </a:lnTo>
                  <a:lnTo>
                    <a:pt x="26" y="309"/>
                  </a:lnTo>
                  <a:lnTo>
                    <a:pt x="40" y="322"/>
                  </a:lnTo>
                  <a:lnTo>
                    <a:pt x="57" y="331"/>
                  </a:lnTo>
                  <a:lnTo>
                    <a:pt x="75" y="335"/>
                  </a:lnTo>
                  <a:lnTo>
                    <a:pt x="93" y="339"/>
                  </a:lnTo>
                  <a:lnTo>
                    <a:pt x="106" y="339"/>
                  </a:lnTo>
                  <a:lnTo>
                    <a:pt x="106" y="326"/>
                  </a:lnTo>
                  <a:lnTo>
                    <a:pt x="106" y="317"/>
                  </a:lnTo>
                  <a:lnTo>
                    <a:pt x="106" y="313"/>
                  </a:lnTo>
                  <a:lnTo>
                    <a:pt x="106" y="304"/>
                  </a:lnTo>
                  <a:lnTo>
                    <a:pt x="106" y="295"/>
                  </a:lnTo>
                  <a:lnTo>
                    <a:pt x="106" y="287"/>
                  </a:lnTo>
                  <a:lnTo>
                    <a:pt x="111" y="282"/>
                  </a:lnTo>
                  <a:lnTo>
                    <a:pt x="111" y="282"/>
                  </a:lnTo>
                  <a:lnTo>
                    <a:pt x="111" y="282"/>
                  </a:lnTo>
                  <a:lnTo>
                    <a:pt x="111" y="282"/>
                  </a:lnTo>
                  <a:lnTo>
                    <a:pt x="102" y="282"/>
                  </a:lnTo>
                  <a:lnTo>
                    <a:pt x="93" y="282"/>
                  </a:lnTo>
                  <a:lnTo>
                    <a:pt x="84" y="282"/>
                  </a:lnTo>
                  <a:lnTo>
                    <a:pt x="79" y="282"/>
                  </a:lnTo>
                  <a:lnTo>
                    <a:pt x="71" y="278"/>
                  </a:lnTo>
                  <a:lnTo>
                    <a:pt x="66" y="273"/>
                  </a:lnTo>
                  <a:lnTo>
                    <a:pt x="62" y="265"/>
                  </a:lnTo>
                  <a:lnTo>
                    <a:pt x="57" y="260"/>
                  </a:lnTo>
                  <a:lnTo>
                    <a:pt x="53" y="251"/>
                  </a:lnTo>
                  <a:lnTo>
                    <a:pt x="53" y="242"/>
                  </a:lnTo>
                  <a:lnTo>
                    <a:pt x="53" y="220"/>
                  </a:lnTo>
                  <a:lnTo>
                    <a:pt x="53" y="203"/>
                  </a:lnTo>
                  <a:lnTo>
                    <a:pt x="53" y="190"/>
                  </a:lnTo>
                  <a:lnTo>
                    <a:pt x="57" y="176"/>
                  </a:lnTo>
                  <a:lnTo>
                    <a:pt x="57" y="163"/>
                  </a:lnTo>
                  <a:lnTo>
                    <a:pt x="57" y="154"/>
                  </a:lnTo>
                  <a:lnTo>
                    <a:pt x="57" y="145"/>
                  </a:lnTo>
                  <a:lnTo>
                    <a:pt x="57" y="141"/>
                  </a:lnTo>
                  <a:lnTo>
                    <a:pt x="57" y="137"/>
                  </a:lnTo>
                  <a:lnTo>
                    <a:pt x="57" y="132"/>
                  </a:lnTo>
                  <a:lnTo>
                    <a:pt x="57" y="128"/>
                  </a:lnTo>
                  <a:lnTo>
                    <a:pt x="57" y="128"/>
                  </a:lnTo>
                  <a:lnTo>
                    <a:pt x="57" y="128"/>
                  </a:lnTo>
                  <a:lnTo>
                    <a:pt x="57" y="123"/>
                  </a:lnTo>
                  <a:lnTo>
                    <a:pt x="57" y="123"/>
                  </a:lnTo>
                  <a:lnTo>
                    <a:pt x="57" y="123"/>
                  </a:lnTo>
                  <a:lnTo>
                    <a:pt x="57" y="115"/>
                  </a:lnTo>
                  <a:lnTo>
                    <a:pt x="57" y="106"/>
                  </a:lnTo>
                  <a:lnTo>
                    <a:pt x="57" y="101"/>
                  </a:lnTo>
                  <a:lnTo>
                    <a:pt x="57" y="97"/>
                  </a:lnTo>
                  <a:lnTo>
                    <a:pt x="57" y="97"/>
                  </a:lnTo>
                  <a:lnTo>
                    <a:pt x="57" y="97"/>
                  </a:lnTo>
                  <a:lnTo>
                    <a:pt x="57" y="93"/>
                  </a:lnTo>
                  <a:lnTo>
                    <a:pt x="57" y="88"/>
                  </a:lnTo>
                  <a:lnTo>
                    <a:pt x="62" y="79"/>
                  </a:lnTo>
                  <a:lnTo>
                    <a:pt x="66" y="71"/>
                  </a:lnTo>
                  <a:lnTo>
                    <a:pt x="71" y="66"/>
                  </a:lnTo>
                  <a:lnTo>
                    <a:pt x="75" y="62"/>
                  </a:lnTo>
                  <a:lnTo>
                    <a:pt x="84" y="57"/>
                  </a:lnTo>
                  <a:lnTo>
                    <a:pt x="93" y="57"/>
                  </a:lnTo>
                  <a:lnTo>
                    <a:pt x="97" y="53"/>
                  </a:lnTo>
                  <a:lnTo>
                    <a:pt x="106" y="57"/>
                  </a:lnTo>
                  <a:lnTo>
                    <a:pt x="115" y="57"/>
                  </a:lnTo>
                  <a:lnTo>
                    <a:pt x="124" y="62"/>
                  </a:lnTo>
                  <a:lnTo>
                    <a:pt x="128" y="66"/>
                  </a:lnTo>
                  <a:lnTo>
                    <a:pt x="133" y="75"/>
                  </a:lnTo>
                  <a:lnTo>
                    <a:pt x="137" y="79"/>
                  </a:lnTo>
                  <a:lnTo>
                    <a:pt x="137" y="88"/>
                  </a:lnTo>
                  <a:lnTo>
                    <a:pt x="137" y="97"/>
                  </a:lnTo>
                  <a:lnTo>
                    <a:pt x="137" y="106"/>
                  </a:lnTo>
                  <a:lnTo>
                    <a:pt x="137" y="110"/>
                  </a:lnTo>
                  <a:lnTo>
                    <a:pt x="137" y="115"/>
                  </a:lnTo>
                  <a:lnTo>
                    <a:pt x="137" y="115"/>
                  </a:lnTo>
                  <a:lnTo>
                    <a:pt x="137" y="119"/>
                  </a:lnTo>
                  <a:lnTo>
                    <a:pt x="137" y="119"/>
                  </a:lnTo>
                  <a:lnTo>
                    <a:pt x="150" y="123"/>
                  </a:lnTo>
                  <a:lnTo>
                    <a:pt x="159" y="128"/>
                  </a:lnTo>
                  <a:lnTo>
                    <a:pt x="168" y="132"/>
                  </a:lnTo>
                  <a:lnTo>
                    <a:pt x="177" y="141"/>
                  </a:lnTo>
                  <a:lnTo>
                    <a:pt x="182" y="145"/>
                  </a:lnTo>
                  <a:lnTo>
                    <a:pt x="186" y="154"/>
                  </a:lnTo>
                  <a:lnTo>
                    <a:pt x="195" y="168"/>
                  </a:lnTo>
                  <a:lnTo>
                    <a:pt x="195" y="154"/>
                  </a:lnTo>
                  <a:lnTo>
                    <a:pt x="195" y="145"/>
                  </a:lnTo>
                  <a:lnTo>
                    <a:pt x="195" y="132"/>
                  </a:lnTo>
                  <a:lnTo>
                    <a:pt x="195" y="128"/>
                  </a:lnTo>
                  <a:lnTo>
                    <a:pt x="195" y="119"/>
                  </a:lnTo>
                  <a:lnTo>
                    <a:pt x="195" y="115"/>
                  </a:lnTo>
                  <a:lnTo>
                    <a:pt x="195" y="106"/>
                  </a:lnTo>
                  <a:lnTo>
                    <a:pt x="195" y="101"/>
                  </a:lnTo>
                  <a:lnTo>
                    <a:pt x="195" y="97"/>
                  </a:lnTo>
                  <a:lnTo>
                    <a:pt x="195" y="97"/>
                  </a:lnTo>
                  <a:lnTo>
                    <a:pt x="195" y="97"/>
                  </a:lnTo>
                  <a:lnTo>
                    <a:pt x="195" y="79"/>
                  </a:lnTo>
                  <a:lnTo>
                    <a:pt x="186" y="62"/>
                  </a:lnTo>
                  <a:lnTo>
                    <a:pt x="177" y="44"/>
                  </a:lnTo>
                  <a:lnTo>
                    <a:pt x="168" y="31"/>
                  </a:lnTo>
                  <a:lnTo>
                    <a:pt x="155" y="18"/>
                  </a:lnTo>
                  <a:lnTo>
                    <a:pt x="137" y="9"/>
                  </a:lnTo>
                  <a:lnTo>
                    <a:pt x="119" y="4"/>
                  </a:lnTo>
                  <a:lnTo>
                    <a:pt x="10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sp>
        <p:nvSpPr>
          <p:cNvPr id="24" name="Isosceles Triangle 23"/>
          <p:cNvSpPr/>
          <p:nvPr/>
        </p:nvSpPr>
        <p:spPr>
          <a:xfrm>
            <a:off x="5054849" y="4477261"/>
            <a:ext cx="505591" cy="624534"/>
          </a:xfrm>
          <a:prstGeom prst="triangle">
            <a:avLst/>
          </a:prstGeom>
          <a:noFill/>
          <a:ln w="127000" cap="rnd" cmpd="sng">
            <a:solidFill>
              <a:schemeClr val="bg1"/>
            </a:solidFill>
            <a:round/>
          </a:ln>
          <a:effectLst>
            <a:outerShdw blurRad="40000" dist="23000" dir="5400000" rotWithShape="0">
              <a:srgbClr val="000000">
                <a:alpha val="35000"/>
              </a:srgbClr>
            </a:outerShd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ln w="152400">
                <a:solidFill>
                  <a:schemeClr val="tx1"/>
                </a:solidFill>
              </a:ln>
            </a:endParaRPr>
          </a:p>
        </p:txBody>
      </p:sp>
      <p:grpSp>
        <p:nvGrpSpPr>
          <p:cNvPr id="3" name="Group 2"/>
          <p:cNvGrpSpPr/>
          <p:nvPr/>
        </p:nvGrpSpPr>
        <p:grpSpPr>
          <a:xfrm>
            <a:off x="6745150" y="1476621"/>
            <a:ext cx="1554339" cy="1554339"/>
            <a:chOff x="9659040" y="1524000"/>
            <a:chExt cx="1524000" cy="1524000"/>
          </a:xfrm>
        </p:grpSpPr>
        <p:sp>
          <p:nvSpPr>
            <p:cNvPr id="21" name="Rectangle 20"/>
            <p:cNvSpPr/>
            <p:nvPr>
              <p:custDataLst>
                <p:tags r:id="rId2"/>
              </p:custDataLst>
            </p:nvPr>
          </p:nvSpPr>
          <p:spPr>
            <a:xfrm>
              <a:off x="9659040" y="1524000"/>
              <a:ext cx="1524000" cy="1524000"/>
            </a:xfrm>
            <a:prstGeom prst="rect">
              <a:avLst/>
            </a:prstGeom>
            <a:solidFill>
              <a:schemeClr val="accent2">
                <a:lumMod val="75000"/>
              </a:schemeClr>
            </a:solidFill>
            <a:ln w="9525" cap="flat" cmpd="sng" algn="ctr">
              <a:no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69945" rIns="69945" rtlCol="0" anchor="b"/>
            <a:lstStyle/>
            <a:p>
              <a:endParaRPr lang="en-US" sz="1530" dirty="0">
                <a:solidFill>
                  <a:srgbClr val="FFFFFF"/>
                </a:solidFill>
              </a:endParaRPr>
            </a:p>
          </p:txBody>
        </p:sp>
        <p:sp>
          <p:nvSpPr>
            <p:cNvPr id="4" name="AutoShape 3"/>
            <p:cNvSpPr>
              <a:spLocks noChangeAspect="1" noChangeArrowheads="1" noTextEdit="1"/>
            </p:cNvSpPr>
            <p:nvPr/>
          </p:nvSpPr>
          <p:spPr bwMode="auto">
            <a:xfrm>
              <a:off x="9980613" y="1620838"/>
              <a:ext cx="881062"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86963" y="1627188"/>
              <a:ext cx="860425"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86963" y="1627188"/>
              <a:ext cx="860425"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Oval 3"/>
            <p:cNvSpPr/>
            <p:nvPr/>
          </p:nvSpPr>
          <p:spPr>
            <a:xfrm rot="14062588">
              <a:off x="9996624" y="2437953"/>
              <a:ext cx="428789" cy="335911"/>
            </a:xfrm>
            <a:custGeom>
              <a:avLst/>
              <a:gdLst>
                <a:gd name="connsiteX0" fmla="*/ 0 w 2514600"/>
                <a:gd name="connsiteY0" fmla="*/ 1257300 h 2514600"/>
                <a:gd name="connsiteX1" fmla="*/ 1257300 w 2514600"/>
                <a:gd name="connsiteY1" fmla="*/ 0 h 2514600"/>
                <a:gd name="connsiteX2" fmla="*/ 2514600 w 2514600"/>
                <a:gd name="connsiteY2" fmla="*/ 1257300 h 2514600"/>
                <a:gd name="connsiteX3" fmla="*/ 1257300 w 2514600"/>
                <a:gd name="connsiteY3" fmla="*/ 2514600 h 2514600"/>
                <a:gd name="connsiteX4" fmla="*/ 0 w 2514600"/>
                <a:gd name="connsiteY4" fmla="*/ 1257300 h 2514600"/>
                <a:gd name="connsiteX0" fmla="*/ 1257300 w 2606040"/>
                <a:gd name="connsiteY0" fmla="*/ 2514600 h 2514600"/>
                <a:gd name="connsiteX1" fmla="*/ 0 w 2606040"/>
                <a:gd name="connsiteY1" fmla="*/ 1257300 h 2514600"/>
                <a:gd name="connsiteX2" fmla="*/ 1257300 w 2606040"/>
                <a:gd name="connsiteY2" fmla="*/ 0 h 2514600"/>
                <a:gd name="connsiteX3" fmla="*/ 2606040 w 2606040"/>
                <a:gd name="connsiteY3" fmla="*/ 1348740 h 2514600"/>
                <a:gd name="connsiteX0" fmla="*/ 1257300 w 2606040"/>
                <a:gd name="connsiteY0" fmla="*/ 2514600 h 2514600"/>
                <a:gd name="connsiteX1" fmla="*/ 0 w 2606040"/>
                <a:gd name="connsiteY1" fmla="*/ 1257300 h 2514600"/>
                <a:gd name="connsiteX2" fmla="*/ 1257300 w 2606040"/>
                <a:gd name="connsiteY2" fmla="*/ 0 h 2514600"/>
                <a:gd name="connsiteX3" fmla="*/ 2606040 w 2606040"/>
                <a:gd name="connsiteY3" fmla="*/ 1348740 h 2514600"/>
                <a:gd name="connsiteX0" fmla="*/ 1257300 w 2606040"/>
                <a:gd name="connsiteY0" fmla="*/ 2514600 h 2514600"/>
                <a:gd name="connsiteX1" fmla="*/ 0 w 2606040"/>
                <a:gd name="connsiteY1" fmla="*/ 1257300 h 2514600"/>
                <a:gd name="connsiteX2" fmla="*/ 1257300 w 2606040"/>
                <a:gd name="connsiteY2" fmla="*/ 0 h 2514600"/>
                <a:gd name="connsiteX3" fmla="*/ 2606040 w 2606040"/>
                <a:gd name="connsiteY3" fmla="*/ 1348740 h 2514600"/>
                <a:gd name="connsiteX4" fmla="*/ 1257300 w 2606040"/>
                <a:gd name="connsiteY4" fmla="*/ 2514600 h 2514600"/>
                <a:gd name="connsiteX0" fmla="*/ 1357658 w 2606390"/>
                <a:gd name="connsiteY0" fmla="*/ 3395421 h 3395421"/>
                <a:gd name="connsiteX1" fmla="*/ 350 w 2606390"/>
                <a:gd name="connsiteY1" fmla="*/ 1257300 h 3395421"/>
                <a:gd name="connsiteX2" fmla="*/ 1257650 w 2606390"/>
                <a:gd name="connsiteY2" fmla="*/ 0 h 3395421"/>
                <a:gd name="connsiteX3" fmla="*/ 2606390 w 2606390"/>
                <a:gd name="connsiteY3" fmla="*/ 1348740 h 3395421"/>
                <a:gd name="connsiteX4" fmla="*/ 1357658 w 2606390"/>
                <a:gd name="connsiteY4" fmla="*/ 3395421 h 3395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6390" h="3395421">
                  <a:moveTo>
                    <a:pt x="1357658" y="3395421"/>
                  </a:moveTo>
                  <a:cubicBezTo>
                    <a:pt x="905222" y="2682714"/>
                    <a:pt x="17018" y="1823204"/>
                    <a:pt x="350" y="1257300"/>
                  </a:cubicBezTo>
                  <a:cubicBezTo>
                    <a:pt x="-16318" y="691397"/>
                    <a:pt x="563262" y="0"/>
                    <a:pt x="1257650" y="0"/>
                  </a:cubicBezTo>
                  <a:cubicBezTo>
                    <a:pt x="1952038" y="0"/>
                    <a:pt x="2514950" y="562912"/>
                    <a:pt x="2606390" y="1348740"/>
                  </a:cubicBezTo>
                  <a:lnTo>
                    <a:pt x="1357658" y="3395421"/>
                  </a:lnTo>
                  <a:close/>
                </a:path>
              </a:pathLst>
            </a:custGeom>
            <a:solidFill>
              <a:srgbClr val="00BCF2"/>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3776" tIns="95851" rIns="143776" bIns="95851" numCol="1" spcCol="0" rtlCol="0" fromWordArt="0" anchor="b" anchorCtr="0" forceAA="0" compatLnSpc="1">
              <a:prstTxWarp prst="textNoShape">
                <a:avLst/>
              </a:prstTxWarp>
              <a:noAutofit/>
            </a:bodyPr>
            <a:lstStyle/>
            <a:p>
              <a:endParaRPr lang="en-US" sz="3060">
                <a:solidFill>
                  <a:srgbClr val="000000"/>
                </a:solidFill>
              </a:endParaRPr>
            </a:p>
          </p:txBody>
        </p:sp>
      </p:grpSp>
      <p:sp>
        <p:nvSpPr>
          <p:cNvPr id="25" name="Down Arrow 24"/>
          <p:cNvSpPr/>
          <p:nvPr/>
        </p:nvSpPr>
        <p:spPr>
          <a:xfrm>
            <a:off x="4808858" y="3993841"/>
            <a:ext cx="354225" cy="450450"/>
          </a:xfrm>
          <a:prstGeom prst="downArrow">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51388" y="2519859"/>
            <a:ext cx="777169" cy="606864"/>
          </a:xfrm>
          <a:prstGeom prst="rect">
            <a:avLst/>
          </a:prstGeom>
        </p:spPr>
      </p:pic>
      <p:sp>
        <p:nvSpPr>
          <p:cNvPr id="28" name="Rectangle 27"/>
          <p:cNvSpPr/>
          <p:nvPr/>
        </p:nvSpPr>
        <p:spPr>
          <a:xfrm>
            <a:off x="7608715" y="3144068"/>
            <a:ext cx="4188979" cy="596090"/>
          </a:xfrm>
          <a:prstGeom prst="rect">
            <a:avLst/>
          </a:prstGeom>
        </p:spPr>
        <p:txBody>
          <a:bodyPr wrap="none">
            <a:spAutoFit/>
          </a:bodyPr>
          <a:lstStyle/>
          <a:p>
            <a:r>
              <a:rPr lang="en-US" sz="3198" dirty="0">
                <a:gradFill>
                  <a:gsLst>
                    <a:gs pos="1250">
                      <a:schemeClr val="accent3"/>
                    </a:gs>
                    <a:gs pos="99000">
                      <a:schemeClr val="accent3"/>
                    </a:gs>
                  </a:gsLst>
                  <a:lin ang="5400000" scaled="0"/>
                </a:gradFill>
                <a:latin typeface="+mj-lt"/>
              </a:rPr>
              <a:t>Get deployment notice</a:t>
            </a:r>
          </a:p>
        </p:txBody>
      </p:sp>
      <p:sp>
        <p:nvSpPr>
          <p:cNvPr id="29" name="Rectangle 28"/>
          <p:cNvSpPr/>
          <p:nvPr/>
        </p:nvSpPr>
        <p:spPr>
          <a:xfrm>
            <a:off x="6606822" y="3144068"/>
            <a:ext cx="5537195" cy="596090"/>
          </a:xfrm>
          <a:prstGeom prst="rect">
            <a:avLst/>
          </a:prstGeom>
        </p:spPr>
        <p:txBody>
          <a:bodyPr wrap="none">
            <a:spAutoFit/>
          </a:bodyPr>
          <a:lstStyle/>
          <a:p>
            <a:r>
              <a:rPr lang="en-US" sz="3198" dirty="0">
                <a:gradFill>
                  <a:gsLst>
                    <a:gs pos="1250">
                      <a:schemeClr val="accent3"/>
                    </a:gs>
                    <a:gs pos="99000">
                      <a:schemeClr val="accent3"/>
                    </a:gs>
                  </a:gsLst>
                  <a:lin ang="5400000" scaled="0"/>
                </a:gradFill>
                <a:latin typeface="+mj-lt"/>
              </a:rPr>
              <a:t>Waits for maintenance window</a:t>
            </a:r>
          </a:p>
        </p:txBody>
      </p:sp>
      <p:sp>
        <p:nvSpPr>
          <p:cNvPr id="30" name="Rectangle 29"/>
          <p:cNvSpPr/>
          <p:nvPr/>
        </p:nvSpPr>
        <p:spPr>
          <a:xfrm>
            <a:off x="6606822" y="3299501"/>
            <a:ext cx="5138864" cy="596090"/>
          </a:xfrm>
          <a:prstGeom prst="rect">
            <a:avLst/>
          </a:prstGeom>
        </p:spPr>
        <p:txBody>
          <a:bodyPr wrap="none">
            <a:spAutoFit/>
          </a:bodyPr>
          <a:lstStyle/>
          <a:p>
            <a:r>
              <a:rPr lang="en-US" sz="3198" dirty="0">
                <a:gradFill>
                  <a:gsLst>
                    <a:gs pos="1250">
                      <a:schemeClr val="accent3"/>
                    </a:gs>
                    <a:gs pos="99000">
                      <a:schemeClr val="accent3"/>
                    </a:gs>
                  </a:gsLst>
                  <a:lin ang="5400000" scaled="0"/>
                </a:gradFill>
                <a:latin typeface="+mj-lt"/>
              </a:rPr>
              <a:t>Maintenance window arrives</a:t>
            </a:r>
          </a:p>
        </p:txBody>
      </p:sp>
      <p:sp>
        <p:nvSpPr>
          <p:cNvPr id="31" name="Rectangle 30"/>
          <p:cNvSpPr/>
          <p:nvPr/>
        </p:nvSpPr>
        <p:spPr>
          <a:xfrm>
            <a:off x="6606822" y="3341829"/>
            <a:ext cx="3835640" cy="596090"/>
          </a:xfrm>
          <a:prstGeom prst="rect">
            <a:avLst/>
          </a:prstGeom>
        </p:spPr>
        <p:txBody>
          <a:bodyPr wrap="none">
            <a:spAutoFit/>
          </a:bodyPr>
          <a:lstStyle/>
          <a:p>
            <a:r>
              <a:rPr lang="en-US" sz="3198" dirty="0">
                <a:gradFill>
                  <a:gsLst>
                    <a:gs pos="1250">
                      <a:schemeClr val="accent3"/>
                    </a:gs>
                    <a:gs pos="99000">
                      <a:schemeClr val="accent3"/>
                    </a:gs>
                  </a:gsLst>
                  <a:lin ang="5400000" scaled="0"/>
                </a:gradFill>
                <a:latin typeface="+mj-lt"/>
              </a:rPr>
              <a:t>Disables WF; reboots</a:t>
            </a:r>
          </a:p>
        </p:txBody>
      </p:sp>
      <p:sp>
        <p:nvSpPr>
          <p:cNvPr id="32" name="Rectangle 31"/>
          <p:cNvSpPr/>
          <p:nvPr/>
        </p:nvSpPr>
        <p:spPr>
          <a:xfrm>
            <a:off x="6606822" y="3497263"/>
            <a:ext cx="3577521" cy="596090"/>
          </a:xfrm>
          <a:prstGeom prst="rect">
            <a:avLst/>
          </a:prstGeom>
        </p:spPr>
        <p:txBody>
          <a:bodyPr wrap="none">
            <a:spAutoFit/>
          </a:bodyPr>
          <a:lstStyle/>
          <a:p>
            <a:r>
              <a:rPr lang="en-US" sz="3198" dirty="0">
                <a:gradFill>
                  <a:gsLst>
                    <a:gs pos="1250">
                      <a:schemeClr val="accent3"/>
                    </a:gs>
                    <a:gs pos="99000">
                      <a:schemeClr val="accent3"/>
                    </a:gs>
                  </a:gsLst>
                  <a:lin ang="5400000" scaled="0"/>
                </a:gradFill>
                <a:latin typeface="+mj-lt"/>
              </a:rPr>
              <a:t>Downloads content</a:t>
            </a:r>
          </a:p>
        </p:txBody>
      </p:sp>
      <p:sp>
        <p:nvSpPr>
          <p:cNvPr id="33" name="Rectangle 32"/>
          <p:cNvSpPr/>
          <p:nvPr/>
        </p:nvSpPr>
        <p:spPr>
          <a:xfrm>
            <a:off x="6606822" y="3497263"/>
            <a:ext cx="4313035" cy="596090"/>
          </a:xfrm>
          <a:prstGeom prst="rect">
            <a:avLst/>
          </a:prstGeom>
        </p:spPr>
        <p:txBody>
          <a:bodyPr wrap="none">
            <a:spAutoFit/>
          </a:bodyPr>
          <a:lstStyle/>
          <a:p>
            <a:r>
              <a:rPr lang="en-US" sz="3198" dirty="0">
                <a:gradFill>
                  <a:gsLst>
                    <a:gs pos="1250">
                      <a:schemeClr val="accent3"/>
                    </a:gs>
                    <a:gs pos="99000">
                      <a:schemeClr val="accent3"/>
                    </a:gs>
                  </a:gsLst>
                  <a:lin ang="5400000" scaled="0"/>
                </a:gradFill>
                <a:latin typeface="+mj-lt"/>
              </a:rPr>
              <a:t>Install contents; reboots</a:t>
            </a:r>
          </a:p>
        </p:txBody>
      </p:sp>
    </p:spTree>
    <p:extLst>
      <p:ext uri="{BB962C8B-B14F-4D97-AF65-F5344CB8AC3E}">
        <p14:creationId xmlns:p14="http://schemas.microsoft.com/office/powerpoint/2010/main" val="28722518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 calcmode="lin" valueType="num">
                                      <p:cBhvr additive="base">
                                        <p:cTn id="10" dur="500" fill="hold"/>
                                        <p:tgtEl>
                                          <p:spTgt spid="28"/>
                                        </p:tgtEl>
                                        <p:attrNameLst>
                                          <p:attrName>ppt_x</p:attrName>
                                        </p:attrNameLst>
                                      </p:cBhvr>
                                      <p:tavLst>
                                        <p:tav tm="0">
                                          <p:val>
                                            <p:strVal val="#ppt_x"/>
                                          </p:val>
                                        </p:tav>
                                        <p:tav tm="100000">
                                          <p:val>
                                            <p:strVal val="#ppt_x"/>
                                          </p:val>
                                        </p:tav>
                                      </p:tavLst>
                                    </p:anim>
                                    <p:anim calcmode="lin" valueType="num">
                                      <p:cBhvr additive="base">
                                        <p:cTn id="1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28"/>
                                        </p:tgtEl>
                                        <p:attrNameLst>
                                          <p:attrName>style.visibility</p:attrName>
                                        </p:attrNameLst>
                                      </p:cBhvr>
                                      <p:to>
                                        <p:strVal val="hidden"/>
                                      </p:to>
                                    </p:set>
                                  </p:childTnLst>
                                </p:cTn>
                              </p:par>
                              <p:par>
                                <p:cTn id="16" presetID="2" presetClass="entr" presetSubtype="4" fill="hold" grpId="1"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ppt_x"/>
                                          </p:val>
                                        </p:tav>
                                        <p:tav tm="100000">
                                          <p:val>
                                            <p:strVal val="#ppt_x"/>
                                          </p:val>
                                        </p:tav>
                                      </p:tavLst>
                                    </p:anim>
                                    <p:anim calcmode="lin" valueType="num">
                                      <p:cBhvr additive="base">
                                        <p:cTn id="1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45" presetClass="exit" presetSubtype="0" fill="hold" grpId="0" nodeType="withEffect">
                                  <p:stCondLst>
                                    <p:cond delay="0"/>
                                  </p:stCondLst>
                                  <p:childTnLst>
                                    <p:animEffect transition="out" filter="fade">
                                      <p:cBhvr>
                                        <p:cTn id="26" dur="500"/>
                                        <p:tgtEl>
                                          <p:spTgt spid="29"/>
                                        </p:tgtEl>
                                      </p:cBhvr>
                                    </p:animEffect>
                                    <p:anim calcmode="lin" valueType="num">
                                      <p:cBhvr>
                                        <p:cTn id="27" dur="500"/>
                                        <p:tgtEl>
                                          <p:spTgt spid="2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8" dur="500"/>
                                        <p:tgtEl>
                                          <p:spTgt spid="29"/>
                                        </p:tgtEl>
                                        <p:attrNameLst>
                                          <p:attrName>ppt_h</p:attrName>
                                        </p:attrNameLst>
                                      </p:cBhvr>
                                      <p:tavLst>
                                        <p:tav tm="0">
                                          <p:val>
                                            <p:strVal val="ppt_h"/>
                                          </p:val>
                                        </p:tav>
                                        <p:tav tm="100000">
                                          <p:val>
                                            <p:strVal val="ppt_h"/>
                                          </p:val>
                                        </p:tav>
                                      </p:tavLst>
                                    </p:anim>
                                    <p:set>
                                      <p:cBhvr>
                                        <p:cTn id="29" dur="1" fill="hold">
                                          <p:stCondLst>
                                            <p:cond delay="499"/>
                                          </p:stCondLst>
                                        </p:cTn>
                                        <p:tgtEl>
                                          <p:spTgt spid="29"/>
                                        </p:tgtEl>
                                        <p:attrNameLst>
                                          <p:attrName>style.visibility</p:attrName>
                                        </p:attrNameLst>
                                      </p:cBhvr>
                                      <p:to>
                                        <p:strVal val="hidden"/>
                                      </p:to>
                                    </p:set>
                                  </p:childTnLst>
                                </p:cTn>
                              </p:par>
                              <p:par>
                                <p:cTn id="30" presetID="45"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anim calcmode="lin" valueType="num">
                                      <p:cBhvr>
                                        <p:cTn id="33" dur="500" fill="hold"/>
                                        <p:tgtEl>
                                          <p:spTgt spid="30"/>
                                        </p:tgtEl>
                                        <p:attrNameLst>
                                          <p:attrName>ppt_w</p:attrName>
                                        </p:attrNameLst>
                                      </p:cBhvr>
                                      <p:tavLst>
                                        <p:tav tm="0" fmla="#ppt_w*sin(2.5*pi*$)">
                                          <p:val>
                                            <p:fltVal val="0"/>
                                          </p:val>
                                        </p:tav>
                                        <p:tav tm="100000">
                                          <p:val>
                                            <p:fltVal val="1"/>
                                          </p:val>
                                        </p:tav>
                                      </p:tavLst>
                                    </p:anim>
                                    <p:anim calcmode="lin" valueType="num">
                                      <p:cBhvr>
                                        <p:cTn id="34" dur="5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3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9"/>
                                        </p:tgtEl>
                                      </p:cBhvr>
                                    </p:animEffect>
                                    <p:set>
                                      <p:cBhvr>
                                        <p:cTn id="43" dur="1" fill="hold">
                                          <p:stCondLst>
                                            <p:cond delay="499"/>
                                          </p:stCondLst>
                                        </p:cTn>
                                        <p:tgtEl>
                                          <p:spTgt spid="19"/>
                                        </p:tgtEl>
                                        <p:attrNameLst>
                                          <p:attrName>style.visibility</p:attrName>
                                        </p:attrNameLst>
                                      </p:cBhvr>
                                      <p:to>
                                        <p:strVal val="hidden"/>
                                      </p:to>
                                    </p:set>
                                  </p:childTnLst>
                                </p:cTn>
                              </p:par>
                              <p:par>
                                <p:cTn id="44" presetID="10" presetClass="entr" presetSubtype="0" fill="hold" grpId="2"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xit" presetSubtype="0" fill="hold" nodeType="clickEffect">
                                  <p:stCondLst>
                                    <p:cond delay="0"/>
                                  </p:stCondLst>
                                  <p:childTnLst>
                                    <p:animEffect transition="out" filter="dissolve">
                                      <p:cBhvr>
                                        <p:cTn id="53" dur="2000"/>
                                        <p:tgtEl>
                                          <p:spTgt spid="23"/>
                                        </p:tgtEl>
                                      </p:cBhvr>
                                    </p:animEffect>
                                    <p:set>
                                      <p:cBhvr>
                                        <p:cTn id="54" dur="1" fill="hold">
                                          <p:stCondLst>
                                            <p:cond delay="1999"/>
                                          </p:stCondLst>
                                        </p:cTn>
                                        <p:tgtEl>
                                          <p:spTgt spid="23"/>
                                        </p:tgtEl>
                                        <p:attrNameLst>
                                          <p:attrName>style.visibility</p:attrName>
                                        </p:attrNameLst>
                                      </p:cBhvr>
                                      <p:to>
                                        <p:strVal val="hidden"/>
                                      </p:to>
                                    </p:set>
                                  </p:childTnLst>
                                </p:cTn>
                              </p:par>
                              <p:par>
                                <p:cTn id="55" presetID="9" presetClass="exit" presetSubtype="0" fill="hold" nodeType="withEffect">
                                  <p:stCondLst>
                                    <p:cond delay="0"/>
                                  </p:stCondLst>
                                  <p:childTnLst>
                                    <p:animEffect transition="out" filter="dissolve">
                                      <p:cBhvr>
                                        <p:cTn id="56" dur="2000"/>
                                        <p:tgtEl>
                                          <p:spTgt spid="8"/>
                                        </p:tgtEl>
                                      </p:cBhvr>
                                    </p:animEffect>
                                    <p:set>
                                      <p:cBhvr>
                                        <p:cTn id="57" dur="1" fill="hold">
                                          <p:stCondLst>
                                            <p:cond delay="1999"/>
                                          </p:stCondLst>
                                        </p:cTn>
                                        <p:tgtEl>
                                          <p:spTgt spid="8"/>
                                        </p:tgtEl>
                                        <p:attrNameLst>
                                          <p:attrName>style.visibility</p:attrName>
                                        </p:attrNameLst>
                                      </p:cBhvr>
                                      <p:to>
                                        <p:strVal val="hidden"/>
                                      </p:to>
                                    </p:set>
                                  </p:childTnLst>
                                </p:cTn>
                              </p:par>
                              <p:par>
                                <p:cTn id="58" presetID="9" presetClass="exit" presetSubtype="0" fill="hold" grpId="0" nodeType="withEffect">
                                  <p:stCondLst>
                                    <p:cond delay="0"/>
                                  </p:stCondLst>
                                  <p:childTnLst>
                                    <p:animEffect transition="out" filter="dissolve">
                                      <p:cBhvr>
                                        <p:cTn id="59" dur="2000"/>
                                        <p:tgtEl>
                                          <p:spTgt spid="26"/>
                                        </p:tgtEl>
                                      </p:cBhvr>
                                    </p:animEffect>
                                    <p:set>
                                      <p:cBhvr>
                                        <p:cTn id="60" dur="1" fill="hold">
                                          <p:stCondLst>
                                            <p:cond delay="1999"/>
                                          </p:stCondLst>
                                        </p:cTn>
                                        <p:tgtEl>
                                          <p:spTgt spid="26"/>
                                        </p:tgtEl>
                                        <p:attrNameLst>
                                          <p:attrName>style.visibility</p:attrName>
                                        </p:attrNameLst>
                                      </p:cBhvr>
                                      <p:to>
                                        <p:strVal val="hidden"/>
                                      </p:to>
                                    </p:set>
                                  </p:childTnLst>
                                </p:cTn>
                              </p:par>
                              <p:par>
                                <p:cTn id="61" presetID="9" presetClass="exit" presetSubtype="0" fill="hold" nodeType="withEffect">
                                  <p:stCondLst>
                                    <p:cond delay="0"/>
                                  </p:stCondLst>
                                  <p:childTnLst>
                                    <p:animEffect transition="out" filter="dissolve">
                                      <p:cBhvr>
                                        <p:cTn id="62" dur="2000"/>
                                        <p:tgtEl>
                                          <p:spTgt spid="7"/>
                                        </p:tgtEl>
                                      </p:cBhvr>
                                    </p:animEffect>
                                    <p:set>
                                      <p:cBhvr>
                                        <p:cTn id="63" dur="1" fill="hold">
                                          <p:stCondLst>
                                            <p:cond delay="1999"/>
                                          </p:stCondLst>
                                        </p:cTn>
                                        <p:tgtEl>
                                          <p:spTgt spid="7"/>
                                        </p:tgtEl>
                                        <p:attrNameLst>
                                          <p:attrName>style.visibility</p:attrName>
                                        </p:attrNameLst>
                                      </p:cBhvr>
                                      <p:to>
                                        <p:strVal val="hidden"/>
                                      </p:to>
                                    </p:set>
                                  </p:childTnLst>
                                </p:cTn>
                              </p:par>
                              <p:par>
                                <p:cTn id="64" presetID="9" presetClass="exit" presetSubtype="0" fill="hold" grpId="0" nodeType="withEffect">
                                  <p:stCondLst>
                                    <p:cond delay="0"/>
                                  </p:stCondLst>
                                  <p:childTnLst>
                                    <p:animEffect transition="out" filter="dissolve">
                                      <p:cBhvr>
                                        <p:cTn id="65" dur="2000"/>
                                        <p:tgtEl>
                                          <p:spTgt spid="24"/>
                                        </p:tgtEl>
                                      </p:cBhvr>
                                    </p:animEffect>
                                    <p:set>
                                      <p:cBhvr>
                                        <p:cTn id="66" dur="1" fill="hold">
                                          <p:stCondLst>
                                            <p:cond delay="1999"/>
                                          </p:stCondLst>
                                        </p:cTn>
                                        <p:tgtEl>
                                          <p:spTgt spid="24"/>
                                        </p:tgtEl>
                                        <p:attrNameLst>
                                          <p:attrName>style.visibility</p:attrName>
                                        </p:attrNameLst>
                                      </p:cBhvr>
                                      <p:to>
                                        <p:strVal val="hidden"/>
                                      </p:to>
                                    </p:set>
                                  </p:childTnLst>
                                </p:cTn>
                              </p:par>
                              <p:par>
                                <p:cTn id="67" presetID="9" presetClass="exit" presetSubtype="0" fill="hold" grpId="1" nodeType="withEffect">
                                  <p:stCondLst>
                                    <p:cond delay="0"/>
                                  </p:stCondLst>
                                  <p:childTnLst>
                                    <p:animEffect transition="out" filter="dissolve">
                                      <p:cBhvr>
                                        <p:cTn id="68" dur="2000"/>
                                        <p:tgtEl>
                                          <p:spTgt spid="31"/>
                                        </p:tgtEl>
                                      </p:cBhvr>
                                    </p:animEffect>
                                    <p:set>
                                      <p:cBhvr>
                                        <p:cTn id="69" dur="1" fill="hold">
                                          <p:stCondLst>
                                            <p:cond delay="1999"/>
                                          </p:stCondLst>
                                        </p:cTn>
                                        <p:tgtEl>
                                          <p:spTgt spid="31"/>
                                        </p:tgtEl>
                                        <p:attrNameLst>
                                          <p:attrName>style.visibility</p:attrName>
                                        </p:attrNameLst>
                                      </p:cBhvr>
                                      <p:to>
                                        <p:strVal val="hidden"/>
                                      </p:to>
                                    </p:set>
                                  </p:childTnLst>
                                </p:cTn>
                              </p:par>
                            </p:childTnLst>
                          </p:cTn>
                        </p:par>
                        <p:par>
                          <p:cTn id="70" fill="hold">
                            <p:stCondLst>
                              <p:cond delay="2000"/>
                            </p:stCondLst>
                            <p:childTnLst>
                              <p:par>
                                <p:cTn id="71" presetID="9" presetClass="entr" presetSubtype="0" fill="hold" nodeType="afterEffect">
                                  <p:stCondLst>
                                    <p:cond delay="600"/>
                                  </p:stCondLst>
                                  <p:childTnLst>
                                    <p:set>
                                      <p:cBhvr>
                                        <p:cTn id="72" dur="1" fill="hold">
                                          <p:stCondLst>
                                            <p:cond delay="0"/>
                                          </p:stCondLst>
                                        </p:cTn>
                                        <p:tgtEl>
                                          <p:spTgt spid="23"/>
                                        </p:tgtEl>
                                        <p:attrNameLst>
                                          <p:attrName>style.visibility</p:attrName>
                                        </p:attrNameLst>
                                      </p:cBhvr>
                                      <p:to>
                                        <p:strVal val="visible"/>
                                      </p:to>
                                    </p:set>
                                    <p:animEffect transition="in" filter="dissolve">
                                      <p:cBhvr>
                                        <p:cTn id="73" dur="2000"/>
                                        <p:tgtEl>
                                          <p:spTgt spid="23"/>
                                        </p:tgtEl>
                                      </p:cBhvr>
                                    </p:animEffect>
                                  </p:childTnLst>
                                </p:cTn>
                              </p:par>
                              <p:par>
                                <p:cTn id="74" presetID="9" presetClass="entr" presetSubtype="0" fill="hold" nodeType="withEffect">
                                  <p:stCondLst>
                                    <p:cond delay="600"/>
                                  </p:stCondLst>
                                  <p:childTnLst>
                                    <p:set>
                                      <p:cBhvr>
                                        <p:cTn id="75" dur="1" fill="hold">
                                          <p:stCondLst>
                                            <p:cond delay="0"/>
                                          </p:stCondLst>
                                        </p:cTn>
                                        <p:tgtEl>
                                          <p:spTgt spid="7"/>
                                        </p:tgtEl>
                                        <p:attrNameLst>
                                          <p:attrName>style.visibility</p:attrName>
                                        </p:attrNameLst>
                                      </p:cBhvr>
                                      <p:to>
                                        <p:strVal val="visible"/>
                                      </p:to>
                                    </p:set>
                                    <p:animEffect transition="in" filter="dissolve">
                                      <p:cBhvr>
                                        <p:cTn id="76" dur="2000"/>
                                        <p:tgtEl>
                                          <p:spTgt spid="7"/>
                                        </p:tgtEl>
                                      </p:cBhvr>
                                    </p:animEffect>
                                  </p:childTnLst>
                                </p:cTn>
                              </p:par>
                              <p:par>
                                <p:cTn id="77" presetID="9" presetClass="entr" presetSubtype="0" fill="hold" grpId="1" nodeType="withEffect">
                                  <p:stCondLst>
                                    <p:cond delay="600"/>
                                  </p:stCondLst>
                                  <p:childTnLst>
                                    <p:set>
                                      <p:cBhvr>
                                        <p:cTn id="78" dur="1" fill="hold">
                                          <p:stCondLst>
                                            <p:cond delay="0"/>
                                          </p:stCondLst>
                                        </p:cTn>
                                        <p:tgtEl>
                                          <p:spTgt spid="24"/>
                                        </p:tgtEl>
                                        <p:attrNameLst>
                                          <p:attrName>style.visibility</p:attrName>
                                        </p:attrNameLst>
                                      </p:cBhvr>
                                      <p:to>
                                        <p:strVal val="visible"/>
                                      </p:to>
                                    </p:set>
                                    <p:animEffect transition="in" filter="dissolve">
                                      <p:cBhvr>
                                        <p:cTn id="79" dur="2000"/>
                                        <p:tgtEl>
                                          <p:spTgt spid="24"/>
                                        </p:tgtEl>
                                      </p:cBhvr>
                                    </p:animEffect>
                                  </p:childTnLst>
                                </p:cTn>
                              </p:par>
                              <p:par>
                                <p:cTn id="80" presetID="9" presetClass="entr" presetSubtype="0" fill="hold" grpId="1" nodeType="withEffect">
                                  <p:stCondLst>
                                    <p:cond delay="600"/>
                                  </p:stCondLst>
                                  <p:childTnLst>
                                    <p:set>
                                      <p:cBhvr>
                                        <p:cTn id="81" dur="1" fill="hold">
                                          <p:stCondLst>
                                            <p:cond delay="0"/>
                                          </p:stCondLst>
                                        </p:cTn>
                                        <p:tgtEl>
                                          <p:spTgt spid="26"/>
                                        </p:tgtEl>
                                        <p:attrNameLst>
                                          <p:attrName>style.visibility</p:attrName>
                                        </p:attrNameLst>
                                      </p:cBhvr>
                                      <p:to>
                                        <p:strVal val="visible"/>
                                      </p:to>
                                    </p:set>
                                    <p:animEffect transition="in" filter="dissolve">
                                      <p:cBhvr>
                                        <p:cTn id="82" dur="2000"/>
                                        <p:tgtEl>
                                          <p:spTgt spid="2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500"/>
                                        <p:tgtEl>
                                          <p:spTgt spid="8"/>
                                        </p:tgtEl>
                                      </p:cBhvr>
                                    </p:animEffect>
                                  </p:childTnLst>
                                </p:cTn>
                              </p:par>
                              <p:par>
                                <p:cTn id="88" presetID="42" presetClass="path" presetSubtype="0" accel="50000" decel="50000" fill="hold" nodeType="withEffect">
                                  <p:stCondLst>
                                    <p:cond delay="0"/>
                                  </p:stCondLst>
                                  <p:childTnLst>
                                    <p:animMotion origin="layout" path="M -3.02423E-6 -2.22222E-6 L -0.15004 0.14097 " pathEditMode="relative" rAng="0" ptsTypes="AA">
                                      <p:cBhvr>
                                        <p:cTn id="89" dur="2000" fill="hold"/>
                                        <p:tgtEl>
                                          <p:spTgt spid="8"/>
                                        </p:tgtEl>
                                        <p:attrNameLst>
                                          <p:attrName>ppt_x</p:attrName>
                                          <p:attrName>ppt_y</p:attrName>
                                        </p:attrNameLst>
                                      </p:cBhvr>
                                      <p:rCtr x="-7502" y="7037"/>
                                    </p:animMotion>
                                  </p:childTnLst>
                                </p:cTn>
                              </p:par>
                            </p:childTnLst>
                          </p:cTn>
                        </p:par>
                        <p:par>
                          <p:cTn id="90" fill="hold">
                            <p:stCondLst>
                              <p:cond delay="2000"/>
                            </p:stCondLst>
                            <p:childTnLst>
                              <p:par>
                                <p:cTn id="91" presetID="10" presetClass="entr" presetSubtype="0" fill="hold" grpId="0" nodeType="after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fade">
                                      <p:cBhvr>
                                        <p:cTn id="93" dur="500"/>
                                        <p:tgtEl>
                                          <p:spTgt spid="2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fade">
                                      <p:cBhvr>
                                        <p:cTn id="96" dur="500"/>
                                        <p:tgtEl>
                                          <p:spTgt spid="32"/>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xit" presetSubtype="4" fill="hold" grpId="1" nodeType="clickEffect">
                                  <p:stCondLst>
                                    <p:cond delay="0"/>
                                  </p:stCondLst>
                                  <p:childTnLst>
                                    <p:anim calcmode="lin" valueType="num">
                                      <p:cBhvr additive="base">
                                        <p:cTn id="100" dur="500"/>
                                        <p:tgtEl>
                                          <p:spTgt spid="32"/>
                                        </p:tgtEl>
                                        <p:attrNameLst>
                                          <p:attrName>ppt_x</p:attrName>
                                        </p:attrNameLst>
                                      </p:cBhvr>
                                      <p:tavLst>
                                        <p:tav tm="0">
                                          <p:val>
                                            <p:strVal val="ppt_x"/>
                                          </p:val>
                                        </p:tav>
                                        <p:tav tm="100000">
                                          <p:val>
                                            <p:strVal val="ppt_x"/>
                                          </p:val>
                                        </p:tav>
                                      </p:tavLst>
                                    </p:anim>
                                    <p:anim calcmode="lin" valueType="num">
                                      <p:cBhvr additive="base">
                                        <p:cTn id="101" dur="500"/>
                                        <p:tgtEl>
                                          <p:spTgt spid="32"/>
                                        </p:tgtEl>
                                        <p:attrNameLst>
                                          <p:attrName>ppt_y</p:attrName>
                                        </p:attrNameLst>
                                      </p:cBhvr>
                                      <p:tavLst>
                                        <p:tav tm="0">
                                          <p:val>
                                            <p:strVal val="ppt_y"/>
                                          </p:val>
                                        </p:tav>
                                        <p:tav tm="100000">
                                          <p:val>
                                            <p:strVal val="1+ppt_h/2"/>
                                          </p:val>
                                        </p:tav>
                                      </p:tavLst>
                                    </p:anim>
                                    <p:set>
                                      <p:cBhvr>
                                        <p:cTn id="102" dur="1" fill="hold">
                                          <p:stCondLst>
                                            <p:cond delay="499"/>
                                          </p:stCondLst>
                                        </p:cTn>
                                        <p:tgtEl>
                                          <p:spTgt spid="32"/>
                                        </p:tgtEl>
                                        <p:attrNameLst>
                                          <p:attrName>style.visibility</p:attrName>
                                        </p:attrNameLst>
                                      </p:cBhvr>
                                      <p:to>
                                        <p:strVal val="hidden"/>
                                      </p:to>
                                    </p:set>
                                  </p:childTnLst>
                                </p:cTn>
                              </p:par>
                            </p:childTnLst>
                          </p:cTn>
                        </p:par>
                        <p:par>
                          <p:cTn id="103" fill="hold">
                            <p:stCondLst>
                              <p:cond delay="500"/>
                            </p:stCondLst>
                            <p:childTnLst>
                              <p:par>
                                <p:cTn id="104" presetID="2" presetClass="entr" presetSubtype="4"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500" fill="hold"/>
                                        <p:tgtEl>
                                          <p:spTgt spid="33"/>
                                        </p:tgtEl>
                                        <p:attrNameLst>
                                          <p:attrName>ppt_x</p:attrName>
                                        </p:attrNameLst>
                                      </p:cBhvr>
                                      <p:tavLst>
                                        <p:tav tm="0">
                                          <p:val>
                                            <p:strVal val="#ppt_x"/>
                                          </p:val>
                                        </p:tav>
                                        <p:tav tm="100000">
                                          <p:val>
                                            <p:strVal val="#ppt_x"/>
                                          </p:val>
                                        </p:tav>
                                      </p:tavLst>
                                    </p:anim>
                                    <p:anim calcmode="lin" valueType="num">
                                      <p:cBhvr additive="base">
                                        <p:cTn id="10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1" presetClass="exit" presetSubtype="0" fill="hold" grpId="1" nodeType="clickEffect">
                                  <p:stCondLst>
                                    <p:cond delay="0"/>
                                  </p:stCondLst>
                                  <p:childTnLst>
                                    <p:set>
                                      <p:cBhvr>
                                        <p:cTn id="111" dur="1" fill="hold">
                                          <p:stCondLst>
                                            <p:cond delay="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4" grpId="0" animBg="1"/>
      <p:bldP spid="24" grpId="1" animBg="1"/>
      <p:bldP spid="24" grpId="2" animBg="1"/>
      <p:bldP spid="25" grpId="0" animBg="1"/>
      <p:bldP spid="28" grpId="0"/>
      <p:bldP spid="28" grpId="1"/>
      <p:bldP spid="29" grpId="0"/>
      <p:bldP spid="29" grpId="1"/>
      <p:bldP spid="30" grpId="0"/>
      <p:bldP spid="30" grpId="1"/>
      <p:bldP spid="31" grpId="0"/>
      <p:bldP spid="31" grpId="1"/>
      <p:bldP spid="32" grpId="0"/>
      <p:bldP spid="32" grpId="1"/>
      <p:bldP spid="33" grpId="0"/>
      <p:bldP spid="3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Endpoint Protection</a:t>
            </a:r>
            <a:endParaRPr lang="en-US" dirty="0"/>
          </a:p>
        </p:txBody>
      </p:sp>
      <p:sp>
        <p:nvSpPr>
          <p:cNvPr id="3" name="Content Placeholder 2"/>
          <p:cNvSpPr>
            <a:spLocks noGrp="1"/>
          </p:cNvSpPr>
          <p:nvPr>
            <p:ph type="body" sz="quarter" idx="10"/>
          </p:nvPr>
        </p:nvSpPr>
        <p:spPr>
          <a:xfrm>
            <a:off x="277029" y="1395736"/>
            <a:ext cx="11594042" cy="3473540"/>
          </a:xfrm>
        </p:spPr>
        <p:txBody>
          <a:bodyPr/>
          <a:lstStyle/>
          <a:p>
            <a:r>
              <a:rPr lang="en-US" dirty="0"/>
              <a:t>SCEP installs will persist through the supported write filters</a:t>
            </a:r>
          </a:p>
          <a:p>
            <a:r>
              <a:rPr lang="en-US" dirty="0" smtClean="0"/>
              <a:t>Updates come frequently </a:t>
            </a:r>
          </a:p>
          <a:p>
            <a:pPr lvl="1"/>
            <a:r>
              <a:rPr lang="en-US" dirty="0"/>
              <a:t>Write filter exceptions allow definition updates to </a:t>
            </a:r>
            <a:r>
              <a:rPr lang="en-US" dirty="0" smtClean="0"/>
              <a:t>persist</a:t>
            </a:r>
          </a:p>
          <a:p>
            <a:pPr lvl="1"/>
            <a:r>
              <a:rPr lang="en-US" dirty="0"/>
              <a:t>Can be manually set or defined in a module</a:t>
            </a:r>
            <a:endParaRPr lang="en-US" dirty="0" smtClean="0"/>
          </a:p>
          <a:p>
            <a:r>
              <a:rPr lang="en-US" dirty="0" smtClean="0"/>
              <a:t>New setting for Endpoint Protection client installation</a:t>
            </a:r>
          </a:p>
          <a:p>
            <a:endParaRPr lang="en-US" dirty="0" smtClean="0"/>
          </a:p>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781" y="3730413"/>
            <a:ext cx="5672915" cy="2875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bwMode="auto">
          <a:xfrm>
            <a:off x="3187276" y="5751054"/>
            <a:ext cx="6061922" cy="932603"/>
          </a:xfrm>
          <a:prstGeom prst="ellipse">
            <a:avLst/>
          </a:prstGeom>
          <a:solidFill>
            <a:schemeClr val="accent1">
              <a:alpha val="0"/>
            </a:schemeClr>
          </a:solidFill>
          <a:ln>
            <a:solidFill>
              <a:srgbClr val="C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3259402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88" dirty="0"/>
              <a:t>Managing Windows Embedded devices with System Center 2012 Configuration Manager SP1 </a:t>
            </a:r>
          </a:p>
        </p:txBody>
      </p:sp>
      <p:sp>
        <p:nvSpPr>
          <p:cNvPr id="5" name="Subtitle 4"/>
          <p:cNvSpPr>
            <a:spLocks noGrp="1"/>
          </p:cNvSpPr>
          <p:nvPr>
            <p:ph type="body" sz="quarter" idx="12"/>
          </p:nvPr>
        </p:nvSpPr>
        <p:spPr/>
        <p:txBody>
          <a:bodyPr/>
          <a:lstStyle/>
          <a:p>
            <a:r>
              <a:rPr lang="en-US" dirty="0" smtClean="0"/>
              <a:t>Bryan Keller</a:t>
            </a:r>
          </a:p>
          <a:p>
            <a:r>
              <a:rPr lang="en-US" dirty="0" smtClean="0"/>
              <a:t>Hema Rajalakshmi</a:t>
            </a:r>
          </a:p>
          <a:p>
            <a:endParaRPr lang="en-US" dirty="0" smtClean="0"/>
          </a:p>
        </p:txBody>
      </p:sp>
      <p:sp>
        <p:nvSpPr>
          <p:cNvPr id="2" name="Text Placeholder 1"/>
          <p:cNvSpPr>
            <a:spLocks noGrp="1"/>
          </p:cNvSpPr>
          <p:nvPr>
            <p:ph type="body" sz="quarter" idx="14"/>
          </p:nvPr>
        </p:nvSpPr>
        <p:spPr/>
        <p:txBody>
          <a:bodyPr/>
          <a:lstStyle/>
          <a:p>
            <a:r>
              <a:rPr lang="en-US" dirty="0" smtClean="0"/>
              <a:t>UD-B318</a:t>
            </a:r>
            <a:endParaRPr lang="en-US" dirty="0"/>
          </a:p>
        </p:txBody>
      </p:sp>
    </p:spTree>
    <p:extLst>
      <p:ext uri="{BB962C8B-B14F-4D97-AF65-F5344CB8AC3E}">
        <p14:creationId xmlns:p14="http://schemas.microsoft.com/office/powerpoint/2010/main" val="5345161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With Persistence</a:t>
            </a:r>
            <a:endParaRPr lang="en-US" dirty="0"/>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1522" y="1371381"/>
            <a:ext cx="5589144" cy="4716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ular Callout 4"/>
          <p:cNvSpPr/>
          <p:nvPr/>
        </p:nvSpPr>
        <p:spPr bwMode="auto">
          <a:xfrm>
            <a:off x="7772576" y="1709772"/>
            <a:ext cx="4118998" cy="1787490"/>
          </a:xfrm>
          <a:prstGeom prst="wedgeRectCallout">
            <a:avLst>
              <a:gd name="adj1" fmla="val -73285"/>
              <a:gd name="adj2" fmla="val 94235"/>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r>
              <a:rPr lang="en-US" sz="2040" dirty="0">
                <a:solidFill>
                  <a:schemeClr val="tx2">
                    <a:lumMod val="50000"/>
                  </a:schemeClr>
                </a:solidFill>
              </a:rPr>
              <a:t>Translation: I want to commit this   change ASAP, so do the write filter thing at the deadline, or, better yet, at the maintenance window</a:t>
            </a:r>
          </a:p>
        </p:txBody>
      </p:sp>
    </p:spTree>
    <p:extLst>
      <p:ext uri="{BB962C8B-B14F-4D97-AF65-F5344CB8AC3E}">
        <p14:creationId xmlns:p14="http://schemas.microsoft.com/office/powerpoint/2010/main" val="32708496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Without Persistence</a:t>
            </a:r>
            <a:endParaRPr lang="en-US" dirty="0"/>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1522" y="1371381"/>
            <a:ext cx="5589144" cy="4716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597481" y="4286963"/>
            <a:ext cx="56097" cy="5129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p>
        </p:txBody>
      </p:sp>
      <p:sp>
        <p:nvSpPr>
          <p:cNvPr id="6" name="Rectangular Callout 5"/>
          <p:cNvSpPr/>
          <p:nvPr/>
        </p:nvSpPr>
        <p:spPr bwMode="auto">
          <a:xfrm>
            <a:off x="7772576" y="1709772"/>
            <a:ext cx="4118998" cy="1787490"/>
          </a:xfrm>
          <a:prstGeom prst="wedgeRectCallout">
            <a:avLst>
              <a:gd name="adj1" fmla="val -73285"/>
              <a:gd name="adj2" fmla="val 94235"/>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r>
              <a:rPr lang="en-US" sz="2040" dirty="0">
                <a:solidFill>
                  <a:schemeClr val="tx2">
                    <a:lumMod val="50000"/>
                  </a:schemeClr>
                </a:solidFill>
              </a:rPr>
              <a:t>Translation: Just put it in the overlay. When another deployment comes along with persistence, we’ll commit the change then.</a:t>
            </a:r>
          </a:p>
        </p:txBody>
      </p:sp>
    </p:spTree>
    <p:extLst>
      <p:ext uri="{BB962C8B-B14F-4D97-AF65-F5344CB8AC3E}">
        <p14:creationId xmlns:p14="http://schemas.microsoft.com/office/powerpoint/2010/main" val="10567104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can be forced to persist?</a:t>
            </a:r>
            <a:endParaRPr lang="en-US" dirty="0"/>
          </a:p>
        </p:txBody>
      </p:sp>
      <p:sp>
        <p:nvSpPr>
          <p:cNvPr id="3" name="Text Placeholder 2"/>
          <p:cNvSpPr>
            <a:spLocks noGrp="1"/>
          </p:cNvSpPr>
          <p:nvPr>
            <p:ph type="body" sz="quarter" idx="10"/>
          </p:nvPr>
        </p:nvSpPr>
        <p:spPr>
          <a:xfrm>
            <a:off x="423178" y="1395736"/>
            <a:ext cx="5484192" cy="3022366"/>
          </a:xfrm>
          <a:ln>
            <a:solidFill>
              <a:schemeClr val="tx1"/>
            </a:solidFill>
          </a:ln>
        </p:spPr>
        <p:txBody>
          <a:bodyPr/>
          <a:lstStyle/>
          <a:p>
            <a:r>
              <a:rPr lang="en-US" dirty="0" smtClean="0"/>
              <a:t>These have a forced persistence option</a:t>
            </a:r>
          </a:p>
          <a:p>
            <a:pPr lvl="1"/>
            <a:r>
              <a:rPr lang="en-US" dirty="0" smtClean="0"/>
              <a:t>Applications</a:t>
            </a:r>
          </a:p>
          <a:p>
            <a:pPr lvl="1"/>
            <a:r>
              <a:rPr lang="en-US" dirty="0" smtClean="0"/>
              <a:t>Packages &amp; programs</a:t>
            </a:r>
          </a:p>
          <a:p>
            <a:pPr lvl="1"/>
            <a:r>
              <a:rPr lang="en-US" dirty="0" smtClean="0"/>
              <a:t>Software Updates</a:t>
            </a:r>
          </a:p>
          <a:p>
            <a:pPr lvl="1"/>
            <a:r>
              <a:rPr lang="en-US" dirty="0" smtClean="0"/>
              <a:t>Task sequences</a:t>
            </a:r>
          </a:p>
          <a:p>
            <a:endParaRPr lang="en-US" dirty="0"/>
          </a:p>
        </p:txBody>
      </p:sp>
      <p:sp>
        <p:nvSpPr>
          <p:cNvPr id="5" name="Text Placeholder 4"/>
          <p:cNvSpPr>
            <a:spLocks noGrp="1"/>
          </p:cNvSpPr>
          <p:nvPr>
            <p:ph type="body" sz="quarter" idx="11"/>
          </p:nvPr>
        </p:nvSpPr>
        <p:spPr>
          <a:xfrm>
            <a:off x="6140521" y="1395735"/>
            <a:ext cx="5484192" cy="2683812"/>
          </a:xfrm>
          <a:ln>
            <a:solidFill>
              <a:schemeClr val="tx1"/>
            </a:solidFill>
          </a:ln>
        </p:spPr>
        <p:txBody>
          <a:bodyPr/>
          <a:lstStyle/>
          <a:p>
            <a:r>
              <a:rPr lang="en-US" dirty="0" smtClean="0"/>
              <a:t>These are persisted opportunistically</a:t>
            </a:r>
          </a:p>
          <a:p>
            <a:pPr lvl="1"/>
            <a:r>
              <a:rPr lang="en-US" dirty="0" smtClean="0"/>
              <a:t>Client agent settings</a:t>
            </a:r>
          </a:p>
          <a:p>
            <a:pPr lvl="1"/>
            <a:r>
              <a:rPr lang="en-US" dirty="0" smtClean="0"/>
              <a:t>Settings management (aka DCM set)</a:t>
            </a:r>
          </a:p>
          <a:p>
            <a:pPr lvl="1"/>
            <a:r>
              <a:rPr lang="en-US" dirty="0" smtClean="0"/>
              <a:t>Power management</a:t>
            </a:r>
          </a:p>
          <a:p>
            <a:endParaRPr lang="en-US" dirty="0"/>
          </a:p>
        </p:txBody>
      </p:sp>
    </p:spTree>
    <p:extLst>
      <p:ext uri="{BB962C8B-B14F-4D97-AF65-F5344CB8AC3E}">
        <p14:creationId xmlns:p14="http://schemas.microsoft.com/office/powerpoint/2010/main" val="266669073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One More Persistence Issue</a:t>
            </a:r>
            <a:endParaRPr lang="en-US" dirty="0"/>
          </a:p>
        </p:txBody>
      </p:sp>
      <p:grpSp>
        <p:nvGrpSpPr>
          <p:cNvPr id="3" name="Group 2"/>
          <p:cNvGrpSpPr/>
          <p:nvPr/>
        </p:nvGrpSpPr>
        <p:grpSpPr>
          <a:xfrm>
            <a:off x="467183" y="1667609"/>
            <a:ext cx="7810096" cy="3392830"/>
            <a:chOff x="455612" y="1635060"/>
            <a:chExt cx="7657652" cy="3326606"/>
          </a:xfrm>
        </p:grpSpPr>
        <p:sp>
          <p:nvSpPr>
            <p:cNvPr id="5" name="Freeform 6"/>
            <p:cNvSpPr>
              <a:spLocks noEditPoints="1"/>
            </p:cNvSpPr>
            <p:nvPr/>
          </p:nvSpPr>
          <p:spPr bwMode="auto">
            <a:xfrm>
              <a:off x="7275064" y="3264629"/>
              <a:ext cx="838200" cy="1697037"/>
            </a:xfrm>
            <a:custGeom>
              <a:avLst/>
              <a:gdLst>
                <a:gd name="T0" fmla="*/ 348 w 528"/>
                <a:gd name="T1" fmla="*/ 0 h 1069"/>
                <a:gd name="T2" fmla="*/ 196 w 528"/>
                <a:gd name="T3" fmla="*/ 0 h 1069"/>
                <a:gd name="T4" fmla="*/ 102 w 528"/>
                <a:gd name="T5" fmla="*/ 0 h 1069"/>
                <a:gd name="T6" fmla="*/ 22 w 528"/>
                <a:gd name="T7" fmla="*/ 0 h 1069"/>
                <a:gd name="T8" fmla="*/ 0 w 528"/>
                <a:gd name="T9" fmla="*/ 8 h 1069"/>
                <a:gd name="T10" fmla="*/ 0 w 528"/>
                <a:gd name="T11" fmla="*/ 109 h 1069"/>
                <a:gd name="T12" fmla="*/ 0 w 528"/>
                <a:gd name="T13" fmla="*/ 195 h 1069"/>
                <a:gd name="T14" fmla="*/ 0 w 528"/>
                <a:gd name="T15" fmla="*/ 224 h 1069"/>
                <a:gd name="T16" fmla="*/ 0 w 528"/>
                <a:gd name="T17" fmla="*/ 239 h 1069"/>
                <a:gd name="T18" fmla="*/ 0 w 528"/>
                <a:gd name="T19" fmla="*/ 563 h 1069"/>
                <a:gd name="T20" fmla="*/ 0 w 528"/>
                <a:gd name="T21" fmla="*/ 787 h 1069"/>
                <a:gd name="T22" fmla="*/ 0 w 528"/>
                <a:gd name="T23" fmla="*/ 932 h 1069"/>
                <a:gd name="T24" fmla="*/ 0 w 528"/>
                <a:gd name="T25" fmla="*/ 1011 h 1069"/>
                <a:gd name="T26" fmla="*/ 0 w 528"/>
                <a:gd name="T27" fmla="*/ 1054 h 1069"/>
                <a:gd name="T28" fmla="*/ 15 w 528"/>
                <a:gd name="T29" fmla="*/ 1069 h 1069"/>
                <a:gd name="T30" fmla="*/ 210 w 528"/>
                <a:gd name="T31" fmla="*/ 1069 h 1069"/>
                <a:gd name="T32" fmla="*/ 348 w 528"/>
                <a:gd name="T33" fmla="*/ 1069 h 1069"/>
                <a:gd name="T34" fmla="*/ 449 w 528"/>
                <a:gd name="T35" fmla="*/ 1069 h 1069"/>
                <a:gd name="T36" fmla="*/ 507 w 528"/>
                <a:gd name="T37" fmla="*/ 1069 h 1069"/>
                <a:gd name="T38" fmla="*/ 528 w 528"/>
                <a:gd name="T39" fmla="*/ 1054 h 1069"/>
                <a:gd name="T40" fmla="*/ 528 w 528"/>
                <a:gd name="T41" fmla="*/ 780 h 1069"/>
                <a:gd name="T42" fmla="*/ 528 w 528"/>
                <a:gd name="T43" fmla="*/ 542 h 1069"/>
                <a:gd name="T44" fmla="*/ 528 w 528"/>
                <a:gd name="T45" fmla="*/ 383 h 1069"/>
                <a:gd name="T46" fmla="*/ 528 w 528"/>
                <a:gd name="T47" fmla="*/ 289 h 1069"/>
                <a:gd name="T48" fmla="*/ 528 w 528"/>
                <a:gd name="T49" fmla="*/ 239 h 1069"/>
                <a:gd name="T50" fmla="*/ 528 w 528"/>
                <a:gd name="T51" fmla="*/ 224 h 1069"/>
                <a:gd name="T52" fmla="*/ 528 w 528"/>
                <a:gd name="T53" fmla="*/ 101 h 1069"/>
                <a:gd name="T54" fmla="*/ 528 w 528"/>
                <a:gd name="T55" fmla="*/ 36 h 1069"/>
                <a:gd name="T56" fmla="*/ 528 w 528"/>
                <a:gd name="T57" fmla="*/ 15 h 1069"/>
                <a:gd name="T58" fmla="*/ 514 w 528"/>
                <a:gd name="T59" fmla="*/ 0 h 1069"/>
                <a:gd name="T60" fmla="*/ 65 w 528"/>
                <a:gd name="T61" fmla="*/ 123 h 1069"/>
                <a:gd name="T62" fmla="*/ 65 w 528"/>
                <a:gd name="T63" fmla="*/ 109 h 1069"/>
                <a:gd name="T64" fmla="*/ 174 w 528"/>
                <a:gd name="T65" fmla="*/ 101 h 1069"/>
                <a:gd name="T66" fmla="*/ 326 w 528"/>
                <a:gd name="T67" fmla="*/ 101 h 1069"/>
                <a:gd name="T68" fmla="*/ 427 w 528"/>
                <a:gd name="T69" fmla="*/ 101 h 1069"/>
                <a:gd name="T70" fmla="*/ 449 w 528"/>
                <a:gd name="T71" fmla="*/ 101 h 1069"/>
                <a:gd name="T72" fmla="*/ 463 w 528"/>
                <a:gd name="T73" fmla="*/ 130 h 1069"/>
                <a:gd name="T74" fmla="*/ 463 w 528"/>
                <a:gd name="T75" fmla="*/ 166 h 1069"/>
                <a:gd name="T76" fmla="*/ 449 w 528"/>
                <a:gd name="T77" fmla="*/ 181 h 1069"/>
                <a:gd name="T78" fmla="*/ 304 w 528"/>
                <a:gd name="T79" fmla="*/ 181 h 1069"/>
                <a:gd name="T80" fmla="*/ 145 w 528"/>
                <a:gd name="T81" fmla="*/ 181 h 1069"/>
                <a:gd name="T82" fmla="*/ 80 w 528"/>
                <a:gd name="T83" fmla="*/ 181 h 1069"/>
                <a:gd name="T84" fmla="*/ 65 w 528"/>
                <a:gd name="T85" fmla="*/ 174 h 1069"/>
                <a:gd name="T86" fmla="*/ 405 w 528"/>
                <a:gd name="T87" fmla="*/ 498 h 1069"/>
                <a:gd name="T88" fmla="*/ 398 w 528"/>
                <a:gd name="T89" fmla="*/ 441 h 1069"/>
                <a:gd name="T90" fmla="*/ 456 w 528"/>
                <a:gd name="T91" fmla="*/ 455 h 1069"/>
                <a:gd name="T92" fmla="*/ 420 w 528"/>
                <a:gd name="T93" fmla="*/ 506 h 1069"/>
                <a:gd name="T94" fmla="*/ 384 w 528"/>
                <a:gd name="T95" fmla="*/ 368 h 1069"/>
                <a:gd name="T96" fmla="*/ 376 w 528"/>
                <a:gd name="T97" fmla="*/ 318 h 1069"/>
                <a:gd name="T98" fmla="*/ 427 w 528"/>
                <a:gd name="T99" fmla="*/ 289 h 1069"/>
                <a:gd name="T100" fmla="*/ 471 w 528"/>
                <a:gd name="T101" fmla="*/ 340 h 1069"/>
                <a:gd name="T102" fmla="*/ 427 w 528"/>
                <a:gd name="T103" fmla="*/ 383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8" h="1069">
                  <a:moveTo>
                    <a:pt x="514" y="0"/>
                  </a:moveTo>
                  <a:lnTo>
                    <a:pt x="471" y="0"/>
                  </a:lnTo>
                  <a:lnTo>
                    <a:pt x="427" y="0"/>
                  </a:lnTo>
                  <a:lnTo>
                    <a:pt x="384" y="0"/>
                  </a:lnTo>
                  <a:lnTo>
                    <a:pt x="348" y="0"/>
                  </a:lnTo>
                  <a:lnTo>
                    <a:pt x="311" y="0"/>
                  </a:lnTo>
                  <a:lnTo>
                    <a:pt x="282" y="0"/>
                  </a:lnTo>
                  <a:lnTo>
                    <a:pt x="254" y="0"/>
                  </a:lnTo>
                  <a:lnTo>
                    <a:pt x="225" y="0"/>
                  </a:lnTo>
                  <a:lnTo>
                    <a:pt x="196" y="0"/>
                  </a:lnTo>
                  <a:lnTo>
                    <a:pt x="174" y="0"/>
                  </a:lnTo>
                  <a:lnTo>
                    <a:pt x="152" y="0"/>
                  </a:lnTo>
                  <a:lnTo>
                    <a:pt x="138" y="0"/>
                  </a:lnTo>
                  <a:lnTo>
                    <a:pt x="116" y="0"/>
                  </a:lnTo>
                  <a:lnTo>
                    <a:pt x="102" y="0"/>
                  </a:lnTo>
                  <a:lnTo>
                    <a:pt x="73" y="0"/>
                  </a:lnTo>
                  <a:lnTo>
                    <a:pt x="58" y="0"/>
                  </a:lnTo>
                  <a:lnTo>
                    <a:pt x="37" y="0"/>
                  </a:lnTo>
                  <a:lnTo>
                    <a:pt x="29" y="0"/>
                  </a:lnTo>
                  <a:lnTo>
                    <a:pt x="22" y="0"/>
                  </a:lnTo>
                  <a:lnTo>
                    <a:pt x="15" y="0"/>
                  </a:lnTo>
                  <a:lnTo>
                    <a:pt x="15" y="0"/>
                  </a:lnTo>
                  <a:lnTo>
                    <a:pt x="15" y="0"/>
                  </a:lnTo>
                  <a:lnTo>
                    <a:pt x="8" y="0"/>
                  </a:lnTo>
                  <a:lnTo>
                    <a:pt x="0" y="8"/>
                  </a:lnTo>
                  <a:lnTo>
                    <a:pt x="0" y="8"/>
                  </a:lnTo>
                  <a:lnTo>
                    <a:pt x="0" y="15"/>
                  </a:lnTo>
                  <a:lnTo>
                    <a:pt x="0" y="51"/>
                  </a:lnTo>
                  <a:lnTo>
                    <a:pt x="0" y="87"/>
                  </a:lnTo>
                  <a:lnTo>
                    <a:pt x="0" y="109"/>
                  </a:lnTo>
                  <a:lnTo>
                    <a:pt x="0" y="137"/>
                  </a:lnTo>
                  <a:lnTo>
                    <a:pt x="0" y="159"/>
                  </a:lnTo>
                  <a:lnTo>
                    <a:pt x="0" y="174"/>
                  </a:lnTo>
                  <a:lnTo>
                    <a:pt x="0" y="188"/>
                  </a:lnTo>
                  <a:lnTo>
                    <a:pt x="0" y="195"/>
                  </a:lnTo>
                  <a:lnTo>
                    <a:pt x="0" y="202"/>
                  </a:lnTo>
                  <a:lnTo>
                    <a:pt x="0" y="210"/>
                  </a:lnTo>
                  <a:lnTo>
                    <a:pt x="0" y="217"/>
                  </a:lnTo>
                  <a:lnTo>
                    <a:pt x="0" y="217"/>
                  </a:lnTo>
                  <a:lnTo>
                    <a:pt x="0" y="224"/>
                  </a:lnTo>
                  <a:lnTo>
                    <a:pt x="0" y="224"/>
                  </a:lnTo>
                  <a:lnTo>
                    <a:pt x="0" y="231"/>
                  </a:lnTo>
                  <a:lnTo>
                    <a:pt x="0" y="239"/>
                  </a:lnTo>
                  <a:lnTo>
                    <a:pt x="0" y="239"/>
                  </a:lnTo>
                  <a:lnTo>
                    <a:pt x="0" y="239"/>
                  </a:lnTo>
                  <a:lnTo>
                    <a:pt x="0" y="311"/>
                  </a:lnTo>
                  <a:lnTo>
                    <a:pt x="0" y="383"/>
                  </a:lnTo>
                  <a:lnTo>
                    <a:pt x="0" y="448"/>
                  </a:lnTo>
                  <a:lnTo>
                    <a:pt x="0" y="506"/>
                  </a:lnTo>
                  <a:lnTo>
                    <a:pt x="0" y="563"/>
                  </a:lnTo>
                  <a:lnTo>
                    <a:pt x="0" y="614"/>
                  </a:lnTo>
                  <a:lnTo>
                    <a:pt x="0" y="664"/>
                  </a:lnTo>
                  <a:lnTo>
                    <a:pt x="0" y="708"/>
                  </a:lnTo>
                  <a:lnTo>
                    <a:pt x="0" y="751"/>
                  </a:lnTo>
                  <a:lnTo>
                    <a:pt x="0" y="787"/>
                  </a:lnTo>
                  <a:lnTo>
                    <a:pt x="0" y="823"/>
                  </a:lnTo>
                  <a:lnTo>
                    <a:pt x="0" y="852"/>
                  </a:lnTo>
                  <a:lnTo>
                    <a:pt x="0" y="881"/>
                  </a:lnTo>
                  <a:lnTo>
                    <a:pt x="0" y="910"/>
                  </a:lnTo>
                  <a:lnTo>
                    <a:pt x="0" y="932"/>
                  </a:lnTo>
                  <a:lnTo>
                    <a:pt x="0" y="953"/>
                  </a:lnTo>
                  <a:lnTo>
                    <a:pt x="0" y="968"/>
                  </a:lnTo>
                  <a:lnTo>
                    <a:pt x="0" y="982"/>
                  </a:lnTo>
                  <a:lnTo>
                    <a:pt x="0" y="997"/>
                  </a:lnTo>
                  <a:lnTo>
                    <a:pt x="0" y="1011"/>
                  </a:lnTo>
                  <a:lnTo>
                    <a:pt x="0" y="1025"/>
                  </a:lnTo>
                  <a:lnTo>
                    <a:pt x="0" y="1040"/>
                  </a:lnTo>
                  <a:lnTo>
                    <a:pt x="0" y="1047"/>
                  </a:lnTo>
                  <a:lnTo>
                    <a:pt x="0" y="1047"/>
                  </a:lnTo>
                  <a:lnTo>
                    <a:pt x="0" y="1054"/>
                  </a:lnTo>
                  <a:lnTo>
                    <a:pt x="0" y="1054"/>
                  </a:lnTo>
                  <a:lnTo>
                    <a:pt x="0" y="1054"/>
                  </a:lnTo>
                  <a:lnTo>
                    <a:pt x="0" y="1061"/>
                  </a:lnTo>
                  <a:lnTo>
                    <a:pt x="8" y="1061"/>
                  </a:lnTo>
                  <a:lnTo>
                    <a:pt x="15" y="1069"/>
                  </a:lnTo>
                  <a:lnTo>
                    <a:pt x="58" y="1069"/>
                  </a:lnTo>
                  <a:lnTo>
                    <a:pt x="102" y="1069"/>
                  </a:lnTo>
                  <a:lnTo>
                    <a:pt x="138" y="1069"/>
                  </a:lnTo>
                  <a:lnTo>
                    <a:pt x="181" y="1069"/>
                  </a:lnTo>
                  <a:lnTo>
                    <a:pt x="210" y="1069"/>
                  </a:lnTo>
                  <a:lnTo>
                    <a:pt x="246" y="1069"/>
                  </a:lnTo>
                  <a:lnTo>
                    <a:pt x="275" y="1069"/>
                  </a:lnTo>
                  <a:lnTo>
                    <a:pt x="304" y="1069"/>
                  </a:lnTo>
                  <a:lnTo>
                    <a:pt x="326" y="1069"/>
                  </a:lnTo>
                  <a:lnTo>
                    <a:pt x="348" y="1069"/>
                  </a:lnTo>
                  <a:lnTo>
                    <a:pt x="369" y="1069"/>
                  </a:lnTo>
                  <a:lnTo>
                    <a:pt x="391" y="1069"/>
                  </a:lnTo>
                  <a:lnTo>
                    <a:pt x="405" y="1069"/>
                  </a:lnTo>
                  <a:lnTo>
                    <a:pt x="427" y="1069"/>
                  </a:lnTo>
                  <a:lnTo>
                    <a:pt x="449" y="1069"/>
                  </a:lnTo>
                  <a:lnTo>
                    <a:pt x="471" y="1069"/>
                  </a:lnTo>
                  <a:lnTo>
                    <a:pt x="485" y="1069"/>
                  </a:lnTo>
                  <a:lnTo>
                    <a:pt x="499" y="1069"/>
                  </a:lnTo>
                  <a:lnTo>
                    <a:pt x="507" y="1069"/>
                  </a:lnTo>
                  <a:lnTo>
                    <a:pt x="507" y="1069"/>
                  </a:lnTo>
                  <a:lnTo>
                    <a:pt x="514" y="1069"/>
                  </a:lnTo>
                  <a:lnTo>
                    <a:pt x="514" y="1069"/>
                  </a:lnTo>
                  <a:lnTo>
                    <a:pt x="521" y="1061"/>
                  </a:lnTo>
                  <a:lnTo>
                    <a:pt x="521" y="1061"/>
                  </a:lnTo>
                  <a:lnTo>
                    <a:pt x="528" y="1054"/>
                  </a:lnTo>
                  <a:lnTo>
                    <a:pt x="528" y="1054"/>
                  </a:lnTo>
                  <a:lnTo>
                    <a:pt x="528" y="975"/>
                  </a:lnTo>
                  <a:lnTo>
                    <a:pt x="528" y="910"/>
                  </a:lnTo>
                  <a:lnTo>
                    <a:pt x="528" y="845"/>
                  </a:lnTo>
                  <a:lnTo>
                    <a:pt x="528" y="780"/>
                  </a:lnTo>
                  <a:lnTo>
                    <a:pt x="528" y="729"/>
                  </a:lnTo>
                  <a:lnTo>
                    <a:pt x="528" y="672"/>
                  </a:lnTo>
                  <a:lnTo>
                    <a:pt x="528" y="628"/>
                  </a:lnTo>
                  <a:lnTo>
                    <a:pt x="528" y="578"/>
                  </a:lnTo>
                  <a:lnTo>
                    <a:pt x="528" y="542"/>
                  </a:lnTo>
                  <a:lnTo>
                    <a:pt x="528" y="506"/>
                  </a:lnTo>
                  <a:lnTo>
                    <a:pt x="528" y="470"/>
                  </a:lnTo>
                  <a:lnTo>
                    <a:pt x="528" y="433"/>
                  </a:lnTo>
                  <a:lnTo>
                    <a:pt x="528" y="405"/>
                  </a:lnTo>
                  <a:lnTo>
                    <a:pt x="528" y="383"/>
                  </a:lnTo>
                  <a:lnTo>
                    <a:pt x="528" y="361"/>
                  </a:lnTo>
                  <a:lnTo>
                    <a:pt x="528" y="340"/>
                  </a:lnTo>
                  <a:lnTo>
                    <a:pt x="528" y="318"/>
                  </a:lnTo>
                  <a:lnTo>
                    <a:pt x="528" y="304"/>
                  </a:lnTo>
                  <a:lnTo>
                    <a:pt x="528" y="289"/>
                  </a:lnTo>
                  <a:lnTo>
                    <a:pt x="528" y="282"/>
                  </a:lnTo>
                  <a:lnTo>
                    <a:pt x="528" y="260"/>
                  </a:lnTo>
                  <a:lnTo>
                    <a:pt x="528" y="253"/>
                  </a:lnTo>
                  <a:lnTo>
                    <a:pt x="528" y="246"/>
                  </a:lnTo>
                  <a:lnTo>
                    <a:pt x="528" y="239"/>
                  </a:lnTo>
                  <a:lnTo>
                    <a:pt x="528" y="239"/>
                  </a:lnTo>
                  <a:lnTo>
                    <a:pt x="528" y="239"/>
                  </a:lnTo>
                  <a:lnTo>
                    <a:pt x="528" y="231"/>
                  </a:lnTo>
                  <a:lnTo>
                    <a:pt x="528" y="224"/>
                  </a:lnTo>
                  <a:lnTo>
                    <a:pt x="528" y="224"/>
                  </a:lnTo>
                  <a:lnTo>
                    <a:pt x="528" y="224"/>
                  </a:lnTo>
                  <a:lnTo>
                    <a:pt x="528" y="188"/>
                  </a:lnTo>
                  <a:lnTo>
                    <a:pt x="528" y="152"/>
                  </a:lnTo>
                  <a:lnTo>
                    <a:pt x="528" y="130"/>
                  </a:lnTo>
                  <a:lnTo>
                    <a:pt x="528" y="101"/>
                  </a:lnTo>
                  <a:lnTo>
                    <a:pt x="528" y="80"/>
                  </a:lnTo>
                  <a:lnTo>
                    <a:pt x="528" y="65"/>
                  </a:lnTo>
                  <a:lnTo>
                    <a:pt x="528" y="51"/>
                  </a:lnTo>
                  <a:lnTo>
                    <a:pt x="528" y="44"/>
                  </a:lnTo>
                  <a:lnTo>
                    <a:pt x="528" y="36"/>
                  </a:lnTo>
                  <a:lnTo>
                    <a:pt x="528" y="29"/>
                  </a:lnTo>
                  <a:lnTo>
                    <a:pt x="528" y="22"/>
                  </a:lnTo>
                  <a:lnTo>
                    <a:pt x="528" y="22"/>
                  </a:lnTo>
                  <a:lnTo>
                    <a:pt x="528" y="15"/>
                  </a:lnTo>
                  <a:lnTo>
                    <a:pt x="528" y="15"/>
                  </a:lnTo>
                  <a:lnTo>
                    <a:pt x="528" y="8"/>
                  </a:lnTo>
                  <a:lnTo>
                    <a:pt x="521" y="8"/>
                  </a:lnTo>
                  <a:lnTo>
                    <a:pt x="521" y="0"/>
                  </a:lnTo>
                  <a:lnTo>
                    <a:pt x="514" y="0"/>
                  </a:lnTo>
                  <a:lnTo>
                    <a:pt x="514" y="0"/>
                  </a:lnTo>
                  <a:close/>
                  <a:moveTo>
                    <a:pt x="65" y="166"/>
                  </a:moveTo>
                  <a:lnTo>
                    <a:pt x="65" y="145"/>
                  </a:lnTo>
                  <a:lnTo>
                    <a:pt x="65" y="137"/>
                  </a:lnTo>
                  <a:lnTo>
                    <a:pt x="65" y="130"/>
                  </a:lnTo>
                  <a:lnTo>
                    <a:pt x="65" y="123"/>
                  </a:lnTo>
                  <a:lnTo>
                    <a:pt x="65" y="116"/>
                  </a:lnTo>
                  <a:lnTo>
                    <a:pt x="65" y="116"/>
                  </a:lnTo>
                  <a:lnTo>
                    <a:pt x="65" y="116"/>
                  </a:lnTo>
                  <a:lnTo>
                    <a:pt x="65" y="109"/>
                  </a:lnTo>
                  <a:lnTo>
                    <a:pt x="65" y="109"/>
                  </a:lnTo>
                  <a:lnTo>
                    <a:pt x="73" y="101"/>
                  </a:lnTo>
                  <a:lnTo>
                    <a:pt x="73" y="101"/>
                  </a:lnTo>
                  <a:lnTo>
                    <a:pt x="109" y="101"/>
                  </a:lnTo>
                  <a:lnTo>
                    <a:pt x="145" y="101"/>
                  </a:lnTo>
                  <a:lnTo>
                    <a:pt x="174" y="101"/>
                  </a:lnTo>
                  <a:lnTo>
                    <a:pt x="203" y="101"/>
                  </a:lnTo>
                  <a:lnTo>
                    <a:pt x="225" y="101"/>
                  </a:lnTo>
                  <a:lnTo>
                    <a:pt x="246" y="101"/>
                  </a:lnTo>
                  <a:lnTo>
                    <a:pt x="290" y="101"/>
                  </a:lnTo>
                  <a:lnTo>
                    <a:pt x="326" y="101"/>
                  </a:lnTo>
                  <a:lnTo>
                    <a:pt x="362" y="101"/>
                  </a:lnTo>
                  <a:lnTo>
                    <a:pt x="384" y="101"/>
                  </a:lnTo>
                  <a:lnTo>
                    <a:pt x="405" y="101"/>
                  </a:lnTo>
                  <a:lnTo>
                    <a:pt x="420" y="101"/>
                  </a:lnTo>
                  <a:lnTo>
                    <a:pt x="427" y="101"/>
                  </a:lnTo>
                  <a:lnTo>
                    <a:pt x="442" y="101"/>
                  </a:lnTo>
                  <a:lnTo>
                    <a:pt x="442" y="101"/>
                  </a:lnTo>
                  <a:lnTo>
                    <a:pt x="449" y="101"/>
                  </a:lnTo>
                  <a:lnTo>
                    <a:pt x="449" y="101"/>
                  </a:lnTo>
                  <a:lnTo>
                    <a:pt x="449" y="101"/>
                  </a:lnTo>
                  <a:lnTo>
                    <a:pt x="456" y="101"/>
                  </a:lnTo>
                  <a:lnTo>
                    <a:pt x="463" y="109"/>
                  </a:lnTo>
                  <a:lnTo>
                    <a:pt x="463" y="109"/>
                  </a:lnTo>
                  <a:lnTo>
                    <a:pt x="463" y="116"/>
                  </a:lnTo>
                  <a:lnTo>
                    <a:pt x="463" y="130"/>
                  </a:lnTo>
                  <a:lnTo>
                    <a:pt x="463" y="145"/>
                  </a:lnTo>
                  <a:lnTo>
                    <a:pt x="463" y="152"/>
                  </a:lnTo>
                  <a:lnTo>
                    <a:pt x="463" y="159"/>
                  </a:lnTo>
                  <a:lnTo>
                    <a:pt x="463" y="159"/>
                  </a:lnTo>
                  <a:lnTo>
                    <a:pt x="463" y="166"/>
                  </a:lnTo>
                  <a:lnTo>
                    <a:pt x="463" y="166"/>
                  </a:lnTo>
                  <a:lnTo>
                    <a:pt x="463" y="166"/>
                  </a:lnTo>
                  <a:lnTo>
                    <a:pt x="463" y="174"/>
                  </a:lnTo>
                  <a:lnTo>
                    <a:pt x="456" y="174"/>
                  </a:lnTo>
                  <a:lnTo>
                    <a:pt x="449" y="181"/>
                  </a:lnTo>
                  <a:lnTo>
                    <a:pt x="413" y="181"/>
                  </a:lnTo>
                  <a:lnTo>
                    <a:pt x="384" y="181"/>
                  </a:lnTo>
                  <a:lnTo>
                    <a:pt x="355" y="181"/>
                  </a:lnTo>
                  <a:lnTo>
                    <a:pt x="326" y="181"/>
                  </a:lnTo>
                  <a:lnTo>
                    <a:pt x="304" y="181"/>
                  </a:lnTo>
                  <a:lnTo>
                    <a:pt x="275" y="181"/>
                  </a:lnTo>
                  <a:lnTo>
                    <a:pt x="232" y="181"/>
                  </a:lnTo>
                  <a:lnTo>
                    <a:pt x="196" y="181"/>
                  </a:lnTo>
                  <a:lnTo>
                    <a:pt x="167" y="181"/>
                  </a:lnTo>
                  <a:lnTo>
                    <a:pt x="145" y="181"/>
                  </a:lnTo>
                  <a:lnTo>
                    <a:pt x="123" y="181"/>
                  </a:lnTo>
                  <a:lnTo>
                    <a:pt x="109" y="181"/>
                  </a:lnTo>
                  <a:lnTo>
                    <a:pt x="94" y="181"/>
                  </a:lnTo>
                  <a:lnTo>
                    <a:pt x="87" y="181"/>
                  </a:lnTo>
                  <a:lnTo>
                    <a:pt x="80" y="181"/>
                  </a:lnTo>
                  <a:lnTo>
                    <a:pt x="80" y="181"/>
                  </a:lnTo>
                  <a:lnTo>
                    <a:pt x="80" y="181"/>
                  </a:lnTo>
                  <a:lnTo>
                    <a:pt x="73" y="181"/>
                  </a:lnTo>
                  <a:lnTo>
                    <a:pt x="73" y="174"/>
                  </a:lnTo>
                  <a:lnTo>
                    <a:pt x="65" y="174"/>
                  </a:lnTo>
                  <a:lnTo>
                    <a:pt x="65" y="166"/>
                  </a:lnTo>
                  <a:lnTo>
                    <a:pt x="65" y="166"/>
                  </a:lnTo>
                  <a:lnTo>
                    <a:pt x="65" y="166"/>
                  </a:lnTo>
                  <a:close/>
                  <a:moveTo>
                    <a:pt x="420" y="506"/>
                  </a:moveTo>
                  <a:lnTo>
                    <a:pt x="405" y="498"/>
                  </a:lnTo>
                  <a:lnTo>
                    <a:pt x="398" y="491"/>
                  </a:lnTo>
                  <a:lnTo>
                    <a:pt x="391" y="484"/>
                  </a:lnTo>
                  <a:lnTo>
                    <a:pt x="384" y="470"/>
                  </a:lnTo>
                  <a:lnTo>
                    <a:pt x="391" y="455"/>
                  </a:lnTo>
                  <a:lnTo>
                    <a:pt x="398" y="441"/>
                  </a:lnTo>
                  <a:lnTo>
                    <a:pt x="405" y="433"/>
                  </a:lnTo>
                  <a:lnTo>
                    <a:pt x="420" y="433"/>
                  </a:lnTo>
                  <a:lnTo>
                    <a:pt x="434" y="433"/>
                  </a:lnTo>
                  <a:lnTo>
                    <a:pt x="449" y="441"/>
                  </a:lnTo>
                  <a:lnTo>
                    <a:pt x="456" y="455"/>
                  </a:lnTo>
                  <a:lnTo>
                    <a:pt x="456" y="470"/>
                  </a:lnTo>
                  <a:lnTo>
                    <a:pt x="456" y="484"/>
                  </a:lnTo>
                  <a:lnTo>
                    <a:pt x="449" y="491"/>
                  </a:lnTo>
                  <a:lnTo>
                    <a:pt x="434" y="498"/>
                  </a:lnTo>
                  <a:lnTo>
                    <a:pt x="420" y="506"/>
                  </a:lnTo>
                  <a:lnTo>
                    <a:pt x="420" y="506"/>
                  </a:lnTo>
                  <a:close/>
                  <a:moveTo>
                    <a:pt x="420" y="383"/>
                  </a:moveTo>
                  <a:lnTo>
                    <a:pt x="413" y="383"/>
                  </a:lnTo>
                  <a:lnTo>
                    <a:pt x="405" y="383"/>
                  </a:lnTo>
                  <a:lnTo>
                    <a:pt x="384" y="368"/>
                  </a:lnTo>
                  <a:lnTo>
                    <a:pt x="376" y="354"/>
                  </a:lnTo>
                  <a:lnTo>
                    <a:pt x="376" y="347"/>
                  </a:lnTo>
                  <a:lnTo>
                    <a:pt x="376" y="340"/>
                  </a:lnTo>
                  <a:lnTo>
                    <a:pt x="376" y="325"/>
                  </a:lnTo>
                  <a:lnTo>
                    <a:pt x="376" y="318"/>
                  </a:lnTo>
                  <a:lnTo>
                    <a:pt x="384" y="304"/>
                  </a:lnTo>
                  <a:lnTo>
                    <a:pt x="405" y="296"/>
                  </a:lnTo>
                  <a:lnTo>
                    <a:pt x="413" y="289"/>
                  </a:lnTo>
                  <a:lnTo>
                    <a:pt x="420" y="289"/>
                  </a:lnTo>
                  <a:lnTo>
                    <a:pt x="427" y="289"/>
                  </a:lnTo>
                  <a:lnTo>
                    <a:pt x="442" y="296"/>
                  </a:lnTo>
                  <a:lnTo>
                    <a:pt x="456" y="304"/>
                  </a:lnTo>
                  <a:lnTo>
                    <a:pt x="463" y="318"/>
                  </a:lnTo>
                  <a:lnTo>
                    <a:pt x="471" y="325"/>
                  </a:lnTo>
                  <a:lnTo>
                    <a:pt x="471" y="340"/>
                  </a:lnTo>
                  <a:lnTo>
                    <a:pt x="471" y="347"/>
                  </a:lnTo>
                  <a:lnTo>
                    <a:pt x="463" y="354"/>
                  </a:lnTo>
                  <a:lnTo>
                    <a:pt x="456" y="368"/>
                  </a:lnTo>
                  <a:lnTo>
                    <a:pt x="442" y="383"/>
                  </a:lnTo>
                  <a:lnTo>
                    <a:pt x="427" y="383"/>
                  </a:lnTo>
                  <a:lnTo>
                    <a:pt x="420" y="383"/>
                  </a:lnTo>
                  <a:lnTo>
                    <a:pt x="420" y="3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6" name="Rectangle 25"/>
            <p:cNvSpPr/>
            <p:nvPr>
              <p:custDataLst>
                <p:tags r:id="rId6"/>
              </p:custDataLst>
            </p:nvPr>
          </p:nvSpPr>
          <p:spPr>
            <a:xfrm>
              <a:off x="455612" y="1635060"/>
              <a:ext cx="4897526" cy="3139440"/>
            </a:xfrm>
            <a:prstGeom prst="rect">
              <a:avLst/>
            </a:prstGeom>
            <a:solidFill>
              <a:srgbClr val="00BCF2"/>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lIns="143776" tIns="95851" rIns="143776" bIns="95851" rtlCol="0" anchor="b"/>
            <a:lstStyle/>
            <a:p>
              <a:endParaRPr lang="en-US" sz="3060" dirty="0">
                <a:solidFill>
                  <a:srgbClr val="000000"/>
                </a:solidFill>
              </a:endParaRPr>
            </a:p>
          </p:txBody>
        </p:sp>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2624" y="1895934"/>
              <a:ext cx="3657600" cy="2604997"/>
            </a:xfrm>
            <a:prstGeom prst="rect">
              <a:avLst/>
            </a:prstGeom>
          </p:spPr>
        </p:pic>
        <p:grpSp>
          <p:nvGrpSpPr>
            <p:cNvPr id="23" name="Group 22"/>
            <p:cNvGrpSpPr/>
            <p:nvPr/>
          </p:nvGrpSpPr>
          <p:grpSpPr>
            <a:xfrm>
              <a:off x="4157159" y="3443655"/>
              <a:ext cx="1127125" cy="1266825"/>
              <a:chOff x="8472488" y="4618038"/>
              <a:chExt cx="1127125" cy="1266825"/>
            </a:xfrm>
          </p:grpSpPr>
          <p:sp>
            <p:nvSpPr>
              <p:cNvPr id="11" name="AutoShape 7"/>
              <p:cNvSpPr>
                <a:spLocks noChangeAspect="1" noChangeArrowheads="1" noTextEdit="1"/>
              </p:cNvSpPr>
              <p:nvPr/>
            </p:nvSpPr>
            <p:spPr bwMode="auto">
              <a:xfrm>
                <a:off x="8472488" y="4618038"/>
                <a:ext cx="11271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4" name="Freeform 11"/>
              <p:cNvSpPr>
                <a:spLocks/>
              </p:cNvSpPr>
              <p:nvPr/>
            </p:nvSpPr>
            <p:spPr bwMode="auto">
              <a:xfrm>
                <a:off x="8472488" y="4806951"/>
                <a:ext cx="633413" cy="868363"/>
              </a:xfrm>
              <a:custGeom>
                <a:avLst/>
                <a:gdLst>
                  <a:gd name="T0" fmla="*/ 337 w 399"/>
                  <a:gd name="T1" fmla="*/ 507 h 547"/>
                  <a:gd name="T2" fmla="*/ 253 w 399"/>
                  <a:gd name="T3" fmla="*/ 498 h 547"/>
                  <a:gd name="T4" fmla="*/ 182 w 399"/>
                  <a:gd name="T5" fmla="*/ 476 h 547"/>
                  <a:gd name="T6" fmla="*/ 115 w 399"/>
                  <a:gd name="T7" fmla="*/ 445 h 547"/>
                  <a:gd name="T8" fmla="*/ 75 w 399"/>
                  <a:gd name="T9" fmla="*/ 410 h 547"/>
                  <a:gd name="T10" fmla="*/ 58 w 399"/>
                  <a:gd name="T11" fmla="*/ 388 h 547"/>
                  <a:gd name="T12" fmla="*/ 44 w 399"/>
                  <a:gd name="T13" fmla="*/ 362 h 547"/>
                  <a:gd name="T14" fmla="*/ 40 w 399"/>
                  <a:gd name="T15" fmla="*/ 331 h 547"/>
                  <a:gd name="T16" fmla="*/ 40 w 399"/>
                  <a:gd name="T17" fmla="*/ 287 h 547"/>
                  <a:gd name="T18" fmla="*/ 40 w 399"/>
                  <a:gd name="T19" fmla="*/ 238 h 547"/>
                  <a:gd name="T20" fmla="*/ 40 w 399"/>
                  <a:gd name="T21" fmla="*/ 198 h 547"/>
                  <a:gd name="T22" fmla="*/ 40 w 399"/>
                  <a:gd name="T23" fmla="*/ 159 h 547"/>
                  <a:gd name="T24" fmla="*/ 40 w 399"/>
                  <a:gd name="T25" fmla="*/ 128 h 547"/>
                  <a:gd name="T26" fmla="*/ 40 w 399"/>
                  <a:gd name="T27" fmla="*/ 101 h 547"/>
                  <a:gd name="T28" fmla="*/ 40 w 399"/>
                  <a:gd name="T29" fmla="*/ 71 h 547"/>
                  <a:gd name="T30" fmla="*/ 40 w 399"/>
                  <a:gd name="T31" fmla="*/ 44 h 547"/>
                  <a:gd name="T32" fmla="*/ 40 w 399"/>
                  <a:gd name="T33" fmla="*/ 31 h 547"/>
                  <a:gd name="T34" fmla="*/ 40 w 399"/>
                  <a:gd name="T35" fmla="*/ 22 h 547"/>
                  <a:gd name="T36" fmla="*/ 40 w 399"/>
                  <a:gd name="T37" fmla="*/ 22 h 547"/>
                  <a:gd name="T38" fmla="*/ 31 w 399"/>
                  <a:gd name="T39" fmla="*/ 4 h 547"/>
                  <a:gd name="T40" fmla="*/ 18 w 399"/>
                  <a:gd name="T41" fmla="*/ 0 h 547"/>
                  <a:gd name="T42" fmla="*/ 4 w 399"/>
                  <a:gd name="T43" fmla="*/ 4 h 547"/>
                  <a:gd name="T44" fmla="*/ 0 w 399"/>
                  <a:gd name="T45" fmla="*/ 22 h 547"/>
                  <a:gd name="T46" fmla="*/ 0 w 399"/>
                  <a:gd name="T47" fmla="*/ 71 h 547"/>
                  <a:gd name="T48" fmla="*/ 0 w 399"/>
                  <a:gd name="T49" fmla="*/ 119 h 547"/>
                  <a:gd name="T50" fmla="*/ 0 w 399"/>
                  <a:gd name="T51" fmla="*/ 154 h 547"/>
                  <a:gd name="T52" fmla="*/ 0 w 399"/>
                  <a:gd name="T53" fmla="*/ 190 h 547"/>
                  <a:gd name="T54" fmla="*/ 0 w 399"/>
                  <a:gd name="T55" fmla="*/ 220 h 547"/>
                  <a:gd name="T56" fmla="*/ 0 w 399"/>
                  <a:gd name="T57" fmla="*/ 243 h 547"/>
                  <a:gd name="T58" fmla="*/ 0 w 399"/>
                  <a:gd name="T59" fmla="*/ 278 h 547"/>
                  <a:gd name="T60" fmla="*/ 0 w 399"/>
                  <a:gd name="T61" fmla="*/ 300 h 547"/>
                  <a:gd name="T62" fmla="*/ 0 w 399"/>
                  <a:gd name="T63" fmla="*/ 309 h 547"/>
                  <a:gd name="T64" fmla="*/ 0 w 399"/>
                  <a:gd name="T65" fmla="*/ 313 h 547"/>
                  <a:gd name="T66" fmla="*/ 0 w 399"/>
                  <a:gd name="T67" fmla="*/ 313 h 547"/>
                  <a:gd name="T68" fmla="*/ 4 w 399"/>
                  <a:gd name="T69" fmla="*/ 357 h 547"/>
                  <a:gd name="T70" fmla="*/ 18 w 399"/>
                  <a:gd name="T71" fmla="*/ 392 h 547"/>
                  <a:gd name="T72" fmla="*/ 36 w 399"/>
                  <a:gd name="T73" fmla="*/ 423 h 547"/>
                  <a:gd name="T74" fmla="*/ 58 w 399"/>
                  <a:gd name="T75" fmla="*/ 450 h 547"/>
                  <a:gd name="T76" fmla="*/ 93 w 399"/>
                  <a:gd name="T77" fmla="*/ 476 h 547"/>
                  <a:gd name="T78" fmla="*/ 129 w 399"/>
                  <a:gd name="T79" fmla="*/ 498 h 547"/>
                  <a:gd name="T80" fmla="*/ 204 w 399"/>
                  <a:gd name="T81" fmla="*/ 529 h 547"/>
                  <a:gd name="T82" fmla="*/ 288 w 399"/>
                  <a:gd name="T83" fmla="*/ 542 h 547"/>
                  <a:gd name="T84" fmla="*/ 377 w 399"/>
                  <a:gd name="T85" fmla="*/ 547 h 547"/>
                  <a:gd name="T86" fmla="*/ 386 w 399"/>
                  <a:gd name="T87" fmla="*/ 547 h 547"/>
                  <a:gd name="T88" fmla="*/ 395 w 399"/>
                  <a:gd name="T89" fmla="*/ 538 h 547"/>
                  <a:gd name="T90" fmla="*/ 395 w 399"/>
                  <a:gd name="T91" fmla="*/ 525 h 547"/>
                  <a:gd name="T92" fmla="*/ 386 w 399"/>
                  <a:gd name="T93" fmla="*/ 511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9" h="547">
                    <a:moveTo>
                      <a:pt x="382" y="511"/>
                    </a:moveTo>
                    <a:lnTo>
                      <a:pt x="337" y="507"/>
                    </a:lnTo>
                    <a:lnTo>
                      <a:pt x="293" y="507"/>
                    </a:lnTo>
                    <a:lnTo>
                      <a:pt x="253" y="498"/>
                    </a:lnTo>
                    <a:lnTo>
                      <a:pt x="217" y="489"/>
                    </a:lnTo>
                    <a:lnTo>
                      <a:pt x="182" y="476"/>
                    </a:lnTo>
                    <a:lnTo>
                      <a:pt x="146" y="463"/>
                    </a:lnTo>
                    <a:lnTo>
                      <a:pt x="115" y="445"/>
                    </a:lnTo>
                    <a:lnTo>
                      <a:pt x="84" y="423"/>
                    </a:lnTo>
                    <a:lnTo>
                      <a:pt x="75" y="410"/>
                    </a:lnTo>
                    <a:lnTo>
                      <a:pt x="67" y="401"/>
                    </a:lnTo>
                    <a:lnTo>
                      <a:pt x="58" y="388"/>
                    </a:lnTo>
                    <a:lnTo>
                      <a:pt x="53" y="375"/>
                    </a:lnTo>
                    <a:lnTo>
                      <a:pt x="44" y="362"/>
                    </a:lnTo>
                    <a:lnTo>
                      <a:pt x="40" y="348"/>
                    </a:lnTo>
                    <a:lnTo>
                      <a:pt x="40" y="331"/>
                    </a:lnTo>
                    <a:lnTo>
                      <a:pt x="40" y="313"/>
                    </a:lnTo>
                    <a:lnTo>
                      <a:pt x="40" y="287"/>
                    </a:lnTo>
                    <a:lnTo>
                      <a:pt x="40" y="260"/>
                    </a:lnTo>
                    <a:lnTo>
                      <a:pt x="40" y="238"/>
                    </a:lnTo>
                    <a:lnTo>
                      <a:pt x="40" y="216"/>
                    </a:lnTo>
                    <a:lnTo>
                      <a:pt x="40" y="198"/>
                    </a:lnTo>
                    <a:lnTo>
                      <a:pt x="40" y="176"/>
                    </a:lnTo>
                    <a:lnTo>
                      <a:pt x="40" y="159"/>
                    </a:lnTo>
                    <a:lnTo>
                      <a:pt x="40" y="146"/>
                    </a:lnTo>
                    <a:lnTo>
                      <a:pt x="40" y="128"/>
                    </a:lnTo>
                    <a:lnTo>
                      <a:pt x="40" y="115"/>
                    </a:lnTo>
                    <a:lnTo>
                      <a:pt x="40" y="101"/>
                    </a:lnTo>
                    <a:lnTo>
                      <a:pt x="40" y="93"/>
                    </a:lnTo>
                    <a:lnTo>
                      <a:pt x="40" y="71"/>
                    </a:lnTo>
                    <a:lnTo>
                      <a:pt x="40" y="57"/>
                    </a:lnTo>
                    <a:lnTo>
                      <a:pt x="40" y="44"/>
                    </a:lnTo>
                    <a:lnTo>
                      <a:pt x="40" y="35"/>
                    </a:lnTo>
                    <a:lnTo>
                      <a:pt x="40" y="31"/>
                    </a:lnTo>
                    <a:lnTo>
                      <a:pt x="40" y="26"/>
                    </a:lnTo>
                    <a:lnTo>
                      <a:pt x="40" y="22"/>
                    </a:lnTo>
                    <a:lnTo>
                      <a:pt x="40" y="22"/>
                    </a:lnTo>
                    <a:lnTo>
                      <a:pt x="40" y="22"/>
                    </a:lnTo>
                    <a:lnTo>
                      <a:pt x="36" y="13"/>
                    </a:lnTo>
                    <a:lnTo>
                      <a:pt x="31" y="4"/>
                    </a:lnTo>
                    <a:lnTo>
                      <a:pt x="27" y="4"/>
                    </a:lnTo>
                    <a:lnTo>
                      <a:pt x="18" y="0"/>
                    </a:lnTo>
                    <a:lnTo>
                      <a:pt x="13" y="4"/>
                    </a:lnTo>
                    <a:lnTo>
                      <a:pt x="4" y="4"/>
                    </a:lnTo>
                    <a:lnTo>
                      <a:pt x="0" y="13"/>
                    </a:lnTo>
                    <a:lnTo>
                      <a:pt x="0" y="22"/>
                    </a:lnTo>
                    <a:lnTo>
                      <a:pt x="0" y="49"/>
                    </a:lnTo>
                    <a:lnTo>
                      <a:pt x="0" y="71"/>
                    </a:lnTo>
                    <a:lnTo>
                      <a:pt x="0" y="97"/>
                    </a:lnTo>
                    <a:lnTo>
                      <a:pt x="0" y="119"/>
                    </a:lnTo>
                    <a:lnTo>
                      <a:pt x="0" y="137"/>
                    </a:lnTo>
                    <a:lnTo>
                      <a:pt x="0" y="154"/>
                    </a:lnTo>
                    <a:lnTo>
                      <a:pt x="0" y="172"/>
                    </a:lnTo>
                    <a:lnTo>
                      <a:pt x="0" y="190"/>
                    </a:lnTo>
                    <a:lnTo>
                      <a:pt x="0" y="203"/>
                    </a:lnTo>
                    <a:lnTo>
                      <a:pt x="0" y="220"/>
                    </a:lnTo>
                    <a:lnTo>
                      <a:pt x="0" y="229"/>
                    </a:lnTo>
                    <a:lnTo>
                      <a:pt x="0" y="243"/>
                    </a:lnTo>
                    <a:lnTo>
                      <a:pt x="0" y="260"/>
                    </a:lnTo>
                    <a:lnTo>
                      <a:pt x="0" y="278"/>
                    </a:lnTo>
                    <a:lnTo>
                      <a:pt x="0" y="291"/>
                    </a:lnTo>
                    <a:lnTo>
                      <a:pt x="0" y="300"/>
                    </a:lnTo>
                    <a:lnTo>
                      <a:pt x="0" y="304"/>
                    </a:lnTo>
                    <a:lnTo>
                      <a:pt x="0" y="309"/>
                    </a:lnTo>
                    <a:lnTo>
                      <a:pt x="0" y="313"/>
                    </a:lnTo>
                    <a:lnTo>
                      <a:pt x="0" y="313"/>
                    </a:lnTo>
                    <a:lnTo>
                      <a:pt x="0" y="313"/>
                    </a:lnTo>
                    <a:lnTo>
                      <a:pt x="0" y="313"/>
                    </a:lnTo>
                    <a:lnTo>
                      <a:pt x="0" y="335"/>
                    </a:lnTo>
                    <a:lnTo>
                      <a:pt x="4" y="357"/>
                    </a:lnTo>
                    <a:lnTo>
                      <a:pt x="9" y="375"/>
                    </a:lnTo>
                    <a:lnTo>
                      <a:pt x="18" y="392"/>
                    </a:lnTo>
                    <a:lnTo>
                      <a:pt x="27" y="410"/>
                    </a:lnTo>
                    <a:lnTo>
                      <a:pt x="36" y="423"/>
                    </a:lnTo>
                    <a:lnTo>
                      <a:pt x="49" y="437"/>
                    </a:lnTo>
                    <a:lnTo>
                      <a:pt x="58" y="450"/>
                    </a:lnTo>
                    <a:lnTo>
                      <a:pt x="75" y="463"/>
                    </a:lnTo>
                    <a:lnTo>
                      <a:pt x="93" y="476"/>
                    </a:lnTo>
                    <a:lnTo>
                      <a:pt x="111" y="485"/>
                    </a:lnTo>
                    <a:lnTo>
                      <a:pt x="129" y="498"/>
                    </a:lnTo>
                    <a:lnTo>
                      <a:pt x="164" y="516"/>
                    </a:lnTo>
                    <a:lnTo>
                      <a:pt x="204" y="529"/>
                    </a:lnTo>
                    <a:lnTo>
                      <a:pt x="249" y="538"/>
                    </a:lnTo>
                    <a:lnTo>
                      <a:pt x="288" y="542"/>
                    </a:lnTo>
                    <a:lnTo>
                      <a:pt x="333" y="547"/>
                    </a:lnTo>
                    <a:lnTo>
                      <a:pt x="377" y="547"/>
                    </a:lnTo>
                    <a:lnTo>
                      <a:pt x="377" y="547"/>
                    </a:lnTo>
                    <a:lnTo>
                      <a:pt x="386" y="547"/>
                    </a:lnTo>
                    <a:lnTo>
                      <a:pt x="391" y="542"/>
                    </a:lnTo>
                    <a:lnTo>
                      <a:pt x="395" y="538"/>
                    </a:lnTo>
                    <a:lnTo>
                      <a:pt x="399" y="529"/>
                    </a:lnTo>
                    <a:lnTo>
                      <a:pt x="395" y="525"/>
                    </a:lnTo>
                    <a:lnTo>
                      <a:pt x="391" y="516"/>
                    </a:lnTo>
                    <a:lnTo>
                      <a:pt x="386" y="511"/>
                    </a:lnTo>
                    <a:lnTo>
                      <a:pt x="382" y="5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5" name="Freeform 12"/>
              <p:cNvSpPr>
                <a:spLocks/>
              </p:cNvSpPr>
              <p:nvPr/>
            </p:nvSpPr>
            <p:spPr bwMode="auto">
              <a:xfrm>
                <a:off x="8472488" y="4806951"/>
                <a:ext cx="633413" cy="868363"/>
              </a:xfrm>
              <a:custGeom>
                <a:avLst/>
                <a:gdLst>
                  <a:gd name="T0" fmla="*/ 337 w 399"/>
                  <a:gd name="T1" fmla="*/ 507 h 547"/>
                  <a:gd name="T2" fmla="*/ 253 w 399"/>
                  <a:gd name="T3" fmla="*/ 498 h 547"/>
                  <a:gd name="T4" fmla="*/ 182 w 399"/>
                  <a:gd name="T5" fmla="*/ 476 h 547"/>
                  <a:gd name="T6" fmla="*/ 115 w 399"/>
                  <a:gd name="T7" fmla="*/ 445 h 547"/>
                  <a:gd name="T8" fmla="*/ 75 w 399"/>
                  <a:gd name="T9" fmla="*/ 410 h 547"/>
                  <a:gd name="T10" fmla="*/ 58 w 399"/>
                  <a:gd name="T11" fmla="*/ 388 h 547"/>
                  <a:gd name="T12" fmla="*/ 44 w 399"/>
                  <a:gd name="T13" fmla="*/ 362 h 547"/>
                  <a:gd name="T14" fmla="*/ 40 w 399"/>
                  <a:gd name="T15" fmla="*/ 331 h 547"/>
                  <a:gd name="T16" fmla="*/ 40 w 399"/>
                  <a:gd name="T17" fmla="*/ 287 h 547"/>
                  <a:gd name="T18" fmla="*/ 40 w 399"/>
                  <a:gd name="T19" fmla="*/ 238 h 547"/>
                  <a:gd name="T20" fmla="*/ 40 w 399"/>
                  <a:gd name="T21" fmla="*/ 198 h 547"/>
                  <a:gd name="T22" fmla="*/ 40 w 399"/>
                  <a:gd name="T23" fmla="*/ 159 h 547"/>
                  <a:gd name="T24" fmla="*/ 40 w 399"/>
                  <a:gd name="T25" fmla="*/ 128 h 547"/>
                  <a:gd name="T26" fmla="*/ 40 w 399"/>
                  <a:gd name="T27" fmla="*/ 101 h 547"/>
                  <a:gd name="T28" fmla="*/ 40 w 399"/>
                  <a:gd name="T29" fmla="*/ 71 h 547"/>
                  <a:gd name="T30" fmla="*/ 40 w 399"/>
                  <a:gd name="T31" fmla="*/ 44 h 547"/>
                  <a:gd name="T32" fmla="*/ 40 w 399"/>
                  <a:gd name="T33" fmla="*/ 31 h 547"/>
                  <a:gd name="T34" fmla="*/ 40 w 399"/>
                  <a:gd name="T35" fmla="*/ 22 h 547"/>
                  <a:gd name="T36" fmla="*/ 40 w 399"/>
                  <a:gd name="T37" fmla="*/ 22 h 547"/>
                  <a:gd name="T38" fmla="*/ 31 w 399"/>
                  <a:gd name="T39" fmla="*/ 4 h 547"/>
                  <a:gd name="T40" fmla="*/ 18 w 399"/>
                  <a:gd name="T41" fmla="*/ 0 h 547"/>
                  <a:gd name="T42" fmla="*/ 4 w 399"/>
                  <a:gd name="T43" fmla="*/ 4 h 547"/>
                  <a:gd name="T44" fmla="*/ 0 w 399"/>
                  <a:gd name="T45" fmla="*/ 22 h 547"/>
                  <a:gd name="T46" fmla="*/ 0 w 399"/>
                  <a:gd name="T47" fmla="*/ 71 h 547"/>
                  <a:gd name="T48" fmla="*/ 0 w 399"/>
                  <a:gd name="T49" fmla="*/ 119 h 547"/>
                  <a:gd name="T50" fmla="*/ 0 w 399"/>
                  <a:gd name="T51" fmla="*/ 154 h 547"/>
                  <a:gd name="T52" fmla="*/ 0 w 399"/>
                  <a:gd name="T53" fmla="*/ 190 h 547"/>
                  <a:gd name="T54" fmla="*/ 0 w 399"/>
                  <a:gd name="T55" fmla="*/ 220 h 547"/>
                  <a:gd name="T56" fmla="*/ 0 w 399"/>
                  <a:gd name="T57" fmla="*/ 243 h 547"/>
                  <a:gd name="T58" fmla="*/ 0 w 399"/>
                  <a:gd name="T59" fmla="*/ 278 h 547"/>
                  <a:gd name="T60" fmla="*/ 0 w 399"/>
                  <a:gd name="T61" fmla="*/ 300 h 547"/>
                  <a:gd name="T62" fmla="*/ 0 w 399"/>
                  <a:gd name="T63" fmla="*/ 309 h 547"/>
                  <a:gd name="T64" fmla="*/ 0 w 399"/>
                  <a:gd name="T65" fmla="*/ 313 h 547"/>
                  <a:gd name="T66" fmla="*/ 0 w 399"/>
                  <a:gd name="T67" fmla="*/ 313 h 547"/>
                  <a:gd name="T68" fmla="*/ 4 w 399"/>
                  <a:gd name="T69" fmla="*/ 357 h 547"/>
                  <a:gd name="T70" fmla="*/ 18 w 399"/>
                  <a:gd name="T71" fmla="*/ 392 h 547"/>
                  <a:gd name="T72" fmla="*/ 36 w 399"/>
                  <a:gd name="T73" fmla="*/ 423 h 547"/>
                  <a:gd name="T74" fmla="*/ 58 w 399"/>
                  <a:gd name="T75" fmla="*/ 450 h 547"/>
                  <a:gd name="T76" fmla="*/ 93 w 399"/>
                  <a:gd name="T77" fmla="*/ 476 h 547"/>
                  <a:gd name="T78" fmla="*/ 129 w 399"/>
                  <a:gd name="T79" fmla="*/ 498 h 547"/>
                  <a:gd name="T80" fmla="*/ 204 w 399"/>
                  <a:gd name="T81" fmla="*/ 529 h 547"/>
                  <a:gd name="T82" fmla="*/ 288 w 399"/>
                  <a:gd name="T83" fmla="*/ 542 h 547"/>
                  <a:gd name="T84" fmla="*/ 377 w 399"/>
                  <a:gd name="T85" fmla="*/ 547 h 547"/>
                  <a:gd name="T86" fmla="*/ 386 w 399"/>
                  <a:gd name="T87" fmla="*/ 547 h 547"/>
                  <a:gd name="T88" fmla="*/ 395 w 399"/>
                  <a:gd name="T89" fmla="*/ 538 h 547"/>
                  <a:gd name="T90" fmla="*/ 395 w 399"/>
                  <a:gd name="T91" fmla="*/ 525 h 547"/>
                  <a:gd name="T92" fmla="*/ 386 w 399"/>
                  <a:gd name="T93" fmla="*/ 511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9" h="547">
                    <a:moveTo>
                      <a:pt x="382" y="511"/>
                    </a:moveTo>
                    <a:lnTo>
                      <a:pt x="337" y="507"/>
                    </a:lnTo>
                    <a:lnTo>
                      <a:pt x="293" y="507"/>
                    </a:lnTo>
                    <a:lnTo>
                      <a:pt x="253" y="498"/>
                    </a:lnTo>
                    <a:lnTo>
                      <a:pt x="217" y="489"/>
                    </a:lnTo>
                    <a:lnTo>
                      <a:pt x="182" y="476"/>
                    </a:lnTo>
                    <a:lnTo>
                      <a:pt x="146" y="463"/>
                    </a:lnTo>
                    <a:lnTo>
                      <a:pt x="115" y="445"/>
                    </a:lnTo>
                    <a:lnTo>
                      <a:pt x="84" y="423"/>
                    </a:lnTo>
                    <a:lnTo>
                      <a:pt x="75" y="410"/>
                    </a:lnTo>
                    <a:lnTo>
                      <a:pt x="67" y="401"/>
                    </a:lnTo>
                    <a:lnTo>
                      <a:pt x="58" y="388"/>
                    </a:lnTo>
                    <a:lnTo>
                      <a:pt x="53" y="375"/>
                    </a:lnTo>
                    <a:lnTo>
                      <a:pt x="44" y="362"/>
                    </a:lnTo>
                    <a:lnTo>
                      <a:pt x="40" y="348"/>
                    </a:lnTo>
                    <a:lnTo>
                      <a:pt x="40" y="331"/>
                    </a:lnTo>
                    <a:lnTo>
                      <a:pt x="40" y="313"/>
                    </a:lnTo>
                    <a:lnTo>
                      <a:pt x="40" y="287"/>
                    </a:lnTo>
                    <a:lnTo>
                      <a:pt x="40" y="260"/>
                    </a:lnTo>
                    <a:lnTo>
                      <a:pt x="40" y="238"/>
                    </a:lnTo>
                    <a:lnTo>
                      <a:pt x="40" y="216"/>
                    </a:lnTo>
                    <a:lnTo>
                      <a:pt x="40" y="198"/>
                    </a:lnTo>
                    <a:lnTo>
                      <a:pt x="40" y="176"/>
                    </a:lnTo>
                    <a:lnTo>
                      <a:pt x="40" y="159"/>
                    </a:lnTo>
                    <a:lnTo>
                      <a:pt x="40" y="146"/>
                    </a:lnTo>
                    <a:lnTo>
                      <a:pt x="40" y="128"/>
                    </a:lnTo>
                    <a:lnTo>
                      <a:pt x="40" y="115"/>
                    </a:lnTo>
                    <a:lnTo>
                      <a:pt x="40" y="101"/>
                    </a:lnTo>
                    <a:lnTo>
                      <a:pt x="40" y="93"/>
                    </a:lnTo>
                    <a:lnTo>
                      <a:pt x="40" y="71"/>
                    </a:lnTo>
                    <a:lnTo>
                      <a:pt x="40" y="57"/>
                    </a:lnTo>
                    <a:lnTo>
                      <a:pt x="40" y="44"/>
                    </a:lnTo>
                    <a:lnTo>
                      <a:pt x="40" y="35"/>
                    </a:lnTo>
                    <a:lnTo>
                      <a:pt x="40" y="31"/>
                    </a:lnTo>
                    <a:lnTo>
                      <a:pt x="40" y="26"/>
                    </a:lnTo>
                    <a:lnTo>
                      <a:pt x="40" y="22"/>
                    </a:lnTo>
                    <a:lnTo>
                      <a:pt x="40" y="22"/>
                    </a:lnTo>
                    <a:lnTo>
                      <a:pt x="40" y="22"/>
                    </a:lnTo>
                    <a:lnTo>
                      <a:pt x="36" y="13"/>
                    </a:lnTo>
                    <a:lnTo>
                      <a:pt x="31" y="4"/>
                    </a:lnTo>
                    <a:lnTo>
                      <a:pt x="27" y="4"/>
                    </a:lnTo>
                    <a:lnTo>
                      <a:pt x="18" y="0"/>
                    </a:lnTo>
                    <a:lnTo>
                      <a:pt x="13" y="4"/>
                    </a:lnTo>
                    <a:lnTo>
                      <a:pt x="4" y="4"/>
                    </a:lnTo>
                    <a:lnTo>
                      <a:pt x="0" y="13"/>
                    </a:lnTo>
                    <a:lnTo>
                      <a:pt x="0" y="22"/>
                    </a:lnTo>
                    <a:lnTo>
                      <a:pt x="0" y="49"/>
                    </a:lnTo>
                    <a:lnTo>
                      <a:pt x="0" y="71"/>
                    </a:lnTo>
                    <a:lnTo>
                      <a:pt x="0" y="97"/>
                    </a:lnTo>
                    <a:lnTo>
                      <a:pt x="0" y="119"/>
                    </a:lnTo>
                    <a:lnTo>
                      <a:pt x="0" y="137"/>
                    </a:lnTo>
                    <a:lnTo>
                      <a:pt x="0" y="154"/>
                    </a:lnTo>
                    <a:lnTo>
                      <a:pt x="0" y="172"/>
                    </a:lnTo>
                    <a:lnTo>
                      <a:pt x="0" y="190"/>
                    </a:lnTo>
                    <a:lnTo>
                      <a:pt x="0" y="203"/>
                    </a:lnTo>
                    <a:lnTo>
                      <a:pt x="0" y="220"/>
                    </a:lnTo>
                    <a:lnTo>
                      <a:pt x="0" y="229"/>
                    </a:lnTo>
                    <a:lnTo>
                      <a:pt x="0" y="243"/>
                    </a:lnTo>
                    <a:lnTo>
                      <a:pt x="0" y="260"/>
                    </a:lnTo>
                    <a:lnTo>
                      <a:pt x="0" y="278"/>
                    </a:lnTo>
                    <a:lnTo>
                      <a:pt x="0" y="291"/>
                    </a:lnTo>
                    <a:lnTo>
                      <a:pt x="0" y="300"/>
                    </a:lnTo>
                    <a:lnTo>
                      <a:pt x="0" y="304"/>
                    </a:lnTo>
                    <a:lnTo>
                      <a:pt x="0" y="309"/>
                    </a:lnTo>
                    <a:lnTo>
                      <a:pt x="0" y="313"/>
                    </a:lnTo>
                    <a:lnTo>
                      <a:pt x="0" y="313"/>
                    </a:lnTo>
                    <a:lnTo>
                      <a:pt x="0" y="313"/>
                    </a:lnTo>
                    <a:lnTo>
                      <a:pt x="0" y="313"/>
                    </a:lnTo>
                    <a:lnTo>
                      <a:pt x="0" y="335"/>
                    </a:lnTo>
                    <a:lnTo>
                      <a:pt x="4" y="357"/>
                    </a:lnTo>
                    <a:lnTo>
                      <a:pt x="9" y="375"/>
                    </a:lnTo>
                    <a:lnTo>
                      <a:pt x="18" y="392"/>
                    </a:lnTo>
                    <a:lnTo>
                      <a:pt x="27" y="410"/>
                    </a:lnTo>
                    <a:lnTo>
                      <a:pt x="36" y="423"/>
                    </a:lnTo>
                    <a:lnTo>
                      <a:pt x="49" y="437"/>
                    </a:lnTo>
                    <a:lnTo>
                      <a:pt x="58" y="450"/>
                    </a:lnTo>
                    <a:lnTo>
                      <a:pt x="75" y="463"/>
                    </a:lnTo>
                    <a:lnTo>
                      <a:pt x="93" y="476"/>
                    </a:lnTo>
                    <a:lnTo>
                      <a:pt x="111" y="485"/>
                    </a:lnTo>
                    <a:lnTo>
                      <a:pt x="129" y="498"/>
                    </a:lnTo>
                    <a:lnTo>
                      <a:pt x="164" y="516"/>
                    </a:lnTo>
                    <a:lnTo>
                      <a:pt x="204" y="529"/>
                    </a:lnTo>
                    <a:lnTo>
                      <a:pt x="249" y="538"/>
                    </a:lnTo>
                    <a:lnTo>
                      <a:pt x="288" y="542"/>
                    </a:lnTo>
                    <a:lnTo>
                      <a:pt x="333" y="547"/>
                    </a:lnTo>
                    <a:lnTo>
                      <a:pt x="377" y="547"/>
                    </a:lnTo>
                    <a:lnTo>
                      <a:pt x="377" y="547"/>
                    </a:lnTo>
                    <a:lnTo>
                      <a:pt x="386" y="547"/>
                    </a:lnTo>
                    <a:lnTo>
                      <a:pt x="391" y="542"/>
                    </a:lnTo>
                    <a:lnTo>
                      <a:pt x="395" y="538"/>
                    </a:lnTo>
                    <a:lnTo>
                      <a:pt x="399" y="529"/>
                    </a:lnTo>
                    <a:lnTo>
                      <a:pt x="395" y="525"/>
                    </a:lnTo>
                    <a:lnTo>
                      <a:pt x="391" y="516"/>
                    </a:lnTo>
                    <a:lnTo>
                      <a:pt x="386" y="511"/>
                    </a:lnTo>
                    <a:lnTo>
                      <a:pt x="382" y="5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6" name="Freeform 13"/>
              <p:cNvSpPr>
                <a:spLocks/>
              </p:cNvSpPr>
              <p:nvPr/>
            </p:nvSpPr>
            <p:spPr bwMode="auto">
              <a:xfrm>
                <a:off x="8683626" y="4989513"/>
                <a:ext cx="571500" cy="188913"/>
              </a:xfrm>
              <a:custGeom>
                <a:avLst/>
                <a:gdLst>
                  <a:gd name="T0" fmla="*/ 360 w 360"/>
                  <a:gd name="T1" fmla="*/ 75 h 119"/>
                  <a:gd name="T2" fmla="*/ 333 w 360"/>
                  <a:gd name="T3" fmla="*/ 79 h 119"/>
                  <a:gd name="T4" fmla="*/ 306 w 360"/>
                  <a:gd name="T5" fmla="*/ 83 h 119"/>
                  <a:gd name="T6" fmla="*/ 275 w 360"/>
                  <a:gd name="T7" fmla="*/ 83 h 119"/>
                  <a:gd name="T8" fmla="*/ 244 w 360"/>
                  <a:gd name="T9" fmla="*/ 83 h 119"/>
                  <a:gd name="T10" fmla="*/ 195 w 360"/>
                  <a:gd name="T11" fmla="*/ 83 h 119"/>
                  <a:gd name="T12" fmla="*/ 151 w 360"/>
                  <a:gd name="T13" fmla="*/ 79 h 119"/>
                  <a:gd name="T14" fmla="*/ 129 w 360"/>
                  <a:gd name="T15" fmla="*/ 75 h 119"/>
                  <a:gd name="T16" fmla="*/ 107 w 360"/>
                  <a:gd name="T17" fmla="*/ 70 h 119"/>
                  <a:gd name="T18" fmla="*/ 89 w 360"/>
                  <a:gd name="T19" fmla="*/ 66 h 119"/>
                  <a:gd name="T20" fmla="*/ 71 w 360"/>
                  <a:gd name="T21" fmla="*/ 61 h 119"/>
                  <a:gd name="T22" fmla="*/ 58 w 360"/>
                  <a:gd name="T23" fmla="*/ 53 h 119"/>
                  <a:gd name="T24" fmla="*/ 40 w 360"/>
                  <a:gd name="T25" fmla="*/ 48 h 119"/>
                  <a:gd name="T26" fmla="*/ 31 w 360"/>
                  <a:gd name="T27" fmla="*/ 39 h 119"/>
                  <a:gd name="T28" fmla="*/ 18 w 360"/>
                  <a:gd name="T29" fmla="*/ 35 h 119"/>
                  <a:gd name="T30" fmla="*/ 13 w 360"/>
                  <a:gd name="T31" fmla="*/ 26 h 119"/>
                  <a:gd name="T32" fmla="*/ 5 w 360"/>
                  <a:gd name="T33" fmla="*/ 17 h 119"/>
                  <a:gd name="T34" fmla="*/ 0 w 360"/>
                  <a:gd name="T35" fmla="*/ 8 h 119"/>
                  <a:gd name="T36" fmla="*/ 0 w 360"/>
                  <a:gd name="T37" fmla="*/ 0 h 119"/>
                  <a:gd name="T38" fmla="*/ 0 w 360"/>
                  <a:gd name="T39" fmla="*/ 13 h 119"/>
                  <a:gd name="T40" fmla="*/ 0 w 360"/>
                  <a:gd name="T41" fmla="*/ 22 h 119"/>
                  <a:gd name="T42" fmla="*/ 0 w 360"/>
                  <a:gd name="T43" fmla="*/ 26 h 119"/>
                  <a:gd name="T44" fmla="*/ 0 w 360"/>
                  <a:gd name="T45" fmla="*/ 35 h 119"/>
                  <a:gd name="T46" fmla="*/ 0 w 360"/>
                  <a:gd name="T47" fmla="*/ 44 h 119"/>
                  <a:gd name="T48" fmla="*/ 0 w 360"/>
                  <a:gd name="T49" fmla="*/ 53 h 119"/>
                  <a:gd name="T50" fmla="*/ 0 w 360"/>
                  <a:gd name="T51" fmla="*/ 57 h 119"/>
                  <a:gd name="T52" fmla="*/ 0 w 360"/>
                  <a:gd name="T53" fmla="*/ 57 h 119"/>
                  <a:gd name="T54" fmla="*/ 0 w 360"/>
                  <a:gd name="T55" fmla="*/ 57 h 119"/>
                  <a:gd name="T56" fmla="*/ 0 w 360"/>
                  <a:gd name="T57" fmla="*/ 57 h 119"/>
                  <a:gd name="T58" fmla="*/ 9 w 360"/>
                  <a:gd name="T59" fmla="*/ 66 h 119"/>
                  <a:gd name="T60" fmla="*/ 22 w 360"/>
                  <a:gd name="T61" fmla="*/ 75 h 119"/>
                  <a:gd name="T62" fmla="*/ 45 w 360"/>
                  <a:gd name="T63" fmla="*/ 83 h 119"/>
                  <a:gd name="T64" fmla="*/ 67 w 360"/>
                  <a:gd name="T65" fmla="*/ 92 h 119"/>
                  <a:gd name="T66" fmla="*/ 89 w 360"/>
                  <a:gd name="T67" fmla="*/ 101 h 119"/>
                  <a:gd name="T68" fmla="*/ 120 w 360"/>
                  <a:gd name="T69" fmla="*/ 105 h 119"/>
                  <a:gd name="T70" fmla="*/ 147 w 360"/>
                  <a:gd name="T71" fmla="*/ 110 h 119"/>
                  <a:gd name="T72" fmla="*/ 178 w 360"/>
                  <a:gd name="T73" fmla="*/ 114 h 119"/>
                  <a:gd name="T74" fmla="*/ 213 w 360"/>
                  <a:gd name="T75" fmla="*/ 114 h 119"/>
                  <a:gd name="T76" fmla="*/ 244 w 360"/>
                  <a:gd name="T77" fmla="*/ 119 h 119"/>
                  <a:gd name="T78" fmla="*/ 293 w 360"/>
                  <a:gd name="T79" fmla="*/ 114 h 119"/>
                  <a:gd name="T80" fmla="*/ 342 w 360"/>
                  <a:gd name="T81" fmla="*/ 110 h 119"/>
                  <a:gd name="T82" fmla="*/ 351 w 360"/>
                  <a:gd name="T83" fmla="*/ 92 h 119"/>
                  <a:gd name="T84" fmla="*/ 360 w 360"/>
                  <a:gd name="T85" fmla="*/ 7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0" h="119">
                    <a:moveTo>
                      <a:pt x="360" y="75"/>
                    </a:moveTo>
                    <a:lnTo>
                      <a:pt x="333" y="79"/>
                    </a:lnTo>
                    <a:lnTo>
                      <a:pt x="306" y="83"/>
                    </a:lnTo>
                    <a:lnTo>
                      <a:pt x="275" y="83"/>
                    </a:lnTo>
                    <a:lnTo>
                      <a:pt x="244" y="83"/>
                    </a:lnTo>
                    <a:lnTo>
                      <a:pt x="195" y="83"/>
                    </a:lnTo>
                    <a:lnTo>
                      <a:pt x="151" y="79"/>
                    </a:lnTo>
                    <a:lnTo>
                      <a:pt x="129" y="75"/>
                    </a:lnTo>
                    <a:lnTo>
                      <a:pt x="107" y="70"/>
                    </a:lnTo>
                    <a:lnTo>
                      <a:pt x="89" y="66"/>
                    </a:lnTo>
                    <a:lnTo>
                      <a:pt x="71" y="61"/>
                    </a:lnTo>
                    <a:lnTo>
                      <a:pt x="58" y="53"/>
                    </a:lnTo>
                    <a:lnTo>
                      <a:pt x="40" y="48"/>
                    </a:lnTo>
                    <a:lnTo>
                      <a:pt x="31" y="39"/>
                    </a:lnTo>
                    <a:lnTo>
                      <a:pt x="18" y="35"/>
                    </a:lnTo>
                    <a:lnTo>
                      <a:pt x="13" y="26"/>
                    </a:lnTo>
                    <a:lnTo>
                      <a:pt x="5" y="17"/>
                    </a:lnTo>
                    <a:lnTo>
                      <a:pt x="0" y="8"/>
                    </a:lnTo>
                    <a:lnTo>
                      <a:pt x="0" y="0"/>
                    </a:lnTo>
                    <a:lnTo>
                      <a:pt x="0" y="13"/>
                    </a:lnTo>
                    <a:lnTo>
                      <a:pt x="0" y="22"/>
                    </a:lnTo>
                    <a:lnTo>
                      <a:pt x="0" y="26"/>
                    </a:lnTo>
                    <a:lnTo>
                      <a:pt x="0" y="35"/>
                    </a:lnTo>
                    <a:lnTo>
                      <a:pt x="0" y="44"/>
                    </a:lnTo>
                    <a:lnTo>
                      <a:pt x="0" y="53"/>
                    </a:lnTo>
                    <a:lnTo>
                      <a:pt x="0" y="57"/>
                    </a:lnTo>
                    <a:lnTo>
                      <a:pt x="0" y="57"/>
                    </a:lnTo>
                    <a:lnTo>
                      <a:pt x="0" y="57"/>
                    </a:lnTo>
                    <a:lnTo>
                      <a:pt x="0" y="57"/>
                    </a:lnTo>
                    <a:lnTo>
                      <a:pt x="9" y="66"/>
                    </a:lnTo>
                    <a:lnTo>
                      <a:pt x="22" y="75"/>
                    </a:lnTo>
                    <a:lnTo>
                      <a:pt x="45" y="83"/>
                    </a:lnTo>
                    <a:lnTo>
                      <a:pt x="67" y="92"/>
                    </a:lnTo>
                    <a:lnTo>
                      <a:pt x="89" y="101"/>
                    </a:lnTo>
                    <a:lnTo>
                      <a:pt x="120" y="105"/>
                    </a:lnTo>
                    <a:lnTo>
                      <a:pt x="147" y="110"/>
                    </a:lnTo>
                    <a:lnTo>
                      <a:pt x="178" y="114"/>
                    </a:lnTo>
                    <a:lnTo>
                      <a:pt x="213" y="114"/>
                    </a:lnTo>
                    <a:lnTo>
                      <a:pt x="244" y="119"/>
                    </a:lnTo>
                    <a:lnTo>
                      <a:pt x="293" y="114"/>
                    </a:lnTo>
                    <a:lnTo>
                      <a:pt x="342" y="110"/>
                    </a:lnTo>
                    <a:lnTo>
                      <a:pt x="351" y="92"/>
                    </a:lnTo>
                    <a:lnTo>
                      <a:pt x="360"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7" name="Freeform 14"/>
              <p:cNvSpPr>
                <a:spLocks/>
              </p:cNvSpPr>
              <p:nvPr/>
            </p:nvSpPr>
            <p:spPr bwMode="auto">
              <a:xfrm>
                <a:off x="8683626" y="5149851"/>
                <a:ext cx="522288" cy="188913"/>
              </a:xfrm>
              <a:custGeom>
                <a:avLst/>
                <a:gdLst>
                  <a:gd name="T0" fmla="*/ 329 w 329"/>
                  <a:gd name="T1" fmla="*/ 79 h 119"/>
                  <a:gd name="T2" fmla="*/ 289 w 329"/>
                  <a:gd name="T3" fmla="*/ 84 h 119"/>
                  <a:gd name="T4" fmla="*/ 244 w 329"/>
                  <a:gd name="T5" fmla="*/ 84 h 119"/>
                  <a:gd name="T6" fmla="*/ 195 w 329"/>
                  <a:gd name="T7" fmla="*/ 84 h 119"/>
                  <a:gd name="T8" fmla="*/ 151 w 329"/>
                  <a:gd name="T9" fmla="*/ 79 h 119"/>
                  <a:gd name="T10" fmla="*/ 129 w 329"/>
                  <a:gd name="T11" fmla="*/ 75 h 119"/>
                  <a:gd name="T12" fmla="*/ 107 w 329"/>
                  <a:gd name="T13" fmla="*/ 71 h 119"/>
                  <a:gd name="T14" fmla="*/ 89 w 329"/>
                  <a:gd name="T15" fmla="*/ 66 h 119"/>
                  <a:gd name="T16" fmla="*/ 71 w 329"/>
                  <a:gd name="T17" fmla="*/ 62 h 119"/>
                  <a:gd name="T18" fmla="*/ 53 w 329"/>
                  <a:gd name="T19" fmla="*/ 57 h 119"/>
                  <a:gd name="T20" fmla="*/ 40 w 329"/>
                  <a:gd name="T21" fmla="*/ 49 h 119"/>
                  <a:gd name="T22" fmla="*/ 27 w 329"/>
                  <a:gd name="T23" fmla="*/ 40 h 119"/>
                  <a:gd name="T24" fmla="*/ 18 w 329"/>
                  <a:gd name="T25" fmla="*/ 35 h 119"/>
                  <a:gd name="T26" fmla="*/ 9 w 329"/>
                  <a:gd name="T27" fmla="*/ 27 h 119"/>
                  <a:gd name="T28" fmla="*/ 5 w 329"/>
                  <a:gd name="T29" fmla="*/ 18 h 119"/>
                  <a:gd name="T30" fmla="*/ 0 w 329"/>
                  <a:gd name="T31" fmla="*/ 9 h 119"/>
                  <a:gd name="T32" fmla="*/ 0 w 329"/>
                  <a:gd name="T33" fmla="*/ 0 h 119"/>
                  <a:gd name="T34" fmla="*/ 0 w 329"/>
                  <a:gd name="T35" fmla="*/ 13 h 119"/>
                  <a:gd name="T36" fmla="*/ 0 w 329"/>
                  <a:gd name="T37" fmla="*/ 22 h 119"/>
                  <a:gd name="T38" fmla="*/ 0 w 329"/>
                  <a:gd name="T39" fmla="*/ 31 h 119"/>
                  <a:gd name="T40" fmla="*/ 0 w 329"/>
                  <a:gd name="T41" fmla="*/ 35 h 119"/>
                  <a:gd name="T42" fmla="*/ 0 w 329"/>
                  <a:gd name="T43" fmla="*/ 44 h 119"/>
                  <a:gd name="T44" fmla="*/ 0 w 329"/>
                  <a:gd name="T45" fmla="*/ 53 h 119"/>
                  <a:gd name="T46" fmla="*/ 0 w 329"/>
                  <a:gd name="T47" fmla="*/ 57 h 119"/>
                  <a:gd name="T48" fmla="*/ 0 w 329"/>
                  <a:gd name="T49" fmla="*/ 57 h 119"/>
                  <a:gd name="T50" fmla="*/ 0 w 329"/>
                  <a:gd name="T51" fmla="*/ 57 h 119"/>
                  <a:gd name="T52" fmla="*/ 0 w 329"/>
                  <a:gd name="T53" fmla="*/ 62 h 119"/>
                  <a:gd name="T54" fmla="*/ 9 w 329"/>
                  <a:gd name="T55" fmla="*/ 66 h 119"/>
                  <a:gd name="T56" fmla="*/ 22 w 329"/>
                  <a:gd name="T57" fmla="*/ 75 h 119"/>
                  <a:gd name="T58" fmla="*/ 40 w 329"/>
                  <a:gd name="T59" fmla="*/ 84 h 119"/>
                  <a:gd name="T60" fmla="*/ 62 w 329"/>
                  <a:gd name="T61" fmla="*/ 93 h 119"/>
                  <a:gd name="T62" fmla="*/ 89 w 329"/>
                  <a:gd name="T63" fmla="*/ 101 h 119"/>
                  <a:gd name="T64" fmla="*/ 116 w 329"/>
                  <a:gd name="T65" fmla="*/ 106 h 119"/>
                  <a:gd name="T66" fmla="*/ 147 w 329"/>
                  <a:gd name="T67" fmla="*/ 110 h 119"/>
                  <a:gd name="T68" fmla="*/ 178 w 329"/>
                  <a:gd name="T69" fmla="*/ 115 h 119"/>
                  <a:gd name="T70" fmla="*/ 209 w 329"/>
                  <a:gd name="T71" fmla="*/ 119 h 119"/>
                  <a:gd name="T72" fmla="*/ 244 w 329"/>
                  <a:gd name="T73" fmla="*/ 119 h 119"/>
                  <a:gd name="T74" fmla="*/ 289 w 329"/>
                  <a:gd name="T75" fmla="*/ 115 h 119"/>
                  <a:gd name="T76" fmla="*/ 329 w 329"/>
                  <a:gd name="T77" fmla="*/ 115 h 119"/>
                  <a:gd name="T78" fmla="*/ 329 w 329"/>
                  <a:gd name="T79" fmla="*/ 79 h 119"/>
                  <a:gd name="T80" fmla="*/ 329 w 329"/>
                  <a:gd name="T81" fmla="*/ 7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9" h="119">
                    <a:moveTo>
                      <a:pt x="329" y="79"/>
                    </a:moveTo>
                    <a:lnTo>
                      <a:pt x="289" y="84"/>
                    </a:lnTo>
                    <a:lnTo>
                      <a:pt x="244" y="84"/>
                    </a:lnTo>
                    <a:lnTo>
                      <a:pt x="195" y="84"/>
                    </a:lnTo>
                    <a:lnTo>
                      <a:pt x="151" y="79"/>
                    </a:lnTo>
                    <a:lnTo>
                      <a:pt x="129" y="75"/>
                    </a:lnTo>
                    <a:lnTo>
                      <a:pt x="107" y="71"/>
                    </a:lnTo>
                    <a:lnTo>
                      <a:pt x="89" y="66"/>
                    </a:lnTo>
                    <a:lnTo>
                      <a:pt x="71" y="62"/>
                    </a:lnTo>
                    <a:lnTo>
                      <a:pt x="53" y="57"/>
                    </a:lnTo>
                    <a:lnTo>
                      <a:pt x="40" y="49"/>
                    </a:lnTo>
                    <a:lnTo>
                      <a:pt x="27" y="40"/>
                    </a:lnTo>
                    <a:lnTo>
                      <a:pt x="18" y="35"/>
                    </a:lnTo>
                    <a:lnTo>
                      <a:pt x="9" y="27"/>
                    </a:lnTo>
                    <a:lnTo>
                      <a:pt x="5" y="18"/>
                    </a:lnTo>
                    <a:lnTo>
                      <a:pt x="0" y="9"/>
                    </a:lnTo>
                    <a:lnTo>
                      <a:pt x="0" y="0"/>
                    </a:lnTo>
                    <a:lnTo>
                      <a:pt x="0" y="13"/>
                    </a:lnTo>
                    <a:lnTo>
                      <a:pt x="0" y="22"/>
                    </a:lnTo>
                    <a:lnTo>
                      <a:pt x="0" y="31"/>
                    </a:lnTo>
                    <a:lnTo>
                      <a:pt x="0" y="35"/>
                    </a:lnTo>
                    <a:lnTo>
                      <a:pt x="0" y="44"/>
                    </a:lnTo>
                    <a:lnTo>
                      <a:pt x="0" y="53"/>
                    </a:lnTo>
                    <a:lnTo>
                      <a:pt x="0" y="57"/>
                    </a:lnTo>
                    <a:lnTo>
                      <a:pt x="0" y="57"/>
                    </a:lnTo>
                    <a:lnTo>
                      <a:pt x="0" y="57"/>
                    </a:lnTo>
                    <a:lnTo>
                      <a:pt x="0" y="62"/>
                    </a:lnTo>
                    <a:lnTo>
                      <a:pt x="9" y="66"/>
                    </a:lnTo>
                    <a:lnTo>
                      <a:pt x="22" y="75"/>
                    </a:lnTo>
                    <a:lnTo>
                      <a:pt x="40" y="84"/>
                    </a:lnTo>
                    <a:lnTo>
                      <a:pt x="62" y="93"/>
                    </a:lnTo>
                    <a:lnTo>
                      <a:pt x="89" y="101"/>
                    </a:lnTo>
                    <a:lnTo>
                      <a:pt x="116" y="106"/>
                    </a:lnTo>
                    <a:lnTo>
                      <a:pt x="147" y="110"/>
                    </a:lnTo>
                    <a:lnTo>
                      <a:pt x="178" y="115"/>
                    </a:lnTo>
                    <a:lnTo>
                      <a:pt x="209" y="119"/>
                    </a:lnTo>
                    <a:lnTo>
                      <a:pt x="244" y="119"/>
                    </a:lnTo>
                    <a:lnTo>
                      <a:pt x="289" y="115"/>
                    </a:lnTo>
                    <a:lnTo>
                      <a:pt x="329" y="115"/>
                    </a:lnTo>
                    <a:lnTo>
                      <a:pt x="329" y="79"/>
                    </a:lnTo>
                    <a:lnTo>
                      <a:pt x="329"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8" name="Freeform 15"/>
              <p:cNvSpPr>
                <a:spLocks noEditPoints="1"/>
              </p:cNvSpPr>
              <p:nvPr/>
            </p:nvSpPr>
            <p:spPr bwMode="auto">
              <a:xfrm>
                <a:off x="8599488" y="4618038"/>
                <a:ext cx="950913" cy="938213"/>
              </a:xfrm>
              <a:custGeom>
                <a:avLst/>
                <a:gdLst>
                  <a:gd name="T0" fmla="*/ 364 w 599"/>
                  <a:gd name="T1" fmla="*/ 533 h 591"/>
                  <a:gd name="T2" fmla="*/ 204 w 599"/>
                  <a:gd name="T3" fmla="*/ 525 h 591"/>
                  <a:gd name="T4" fmla="*/ 124 w 599"/>
                  <a:gd name="T5" fmla="*/ 507 h 591"/>
                  <a:gd name="T6" fmla="*/ 75 w 599"/>
                  <a:gd name="T7" fmla="*/ 472 h 591"/>
                  <a:gd name="T8" fmla="*/ 53 w 599"/>
                  <a:gd name="T9" fmla="*/ 432 h 591"/>
                  <a:gd name="T10" fmla="*/ 53 w 599"/>
                  <a:gd name="T11" fmla="*/ 384 h 591"/>
                  <a:gd name="T12" fmla="*/ 53 w 599"/>
                  <a:gd name="T13" fmla="*/ 357 h 591"/>
                  <a:gd name="T14" fmla="*/ 53 w 599"/>
                  <a:gd name="T15" fmla="*/ 348 h 591"/>
                  <a:gd name="T16" fmla="*/ 53 w 599"/>
                  <a:gd name="T17" fmla="*/ 313 h 591"/>
                  <a:gd name="T18" fmla="*/ 53 w 599"/>
                  <a:gd name="T19" fmla="*/ 291 h 591"/>
                  <a:gd name="T20" fmla="*/ 53 w 599"/>
                  <a:gd name="T21" fmla="*/ 260 h 591"/>
                  <a:gd name="T22" fmla="*/ 53 w 599"/>
                  <a:gd name="T23" fmla="*/ 220 h 591"/>
                  <a:gd name="T24" fmla="*/ 53 w 599"/>
                  <a:gd name="T25" fmla="*/ 198 h 591"/>
                  <a:gd name="T26" fmla="*/ 75 w 599"/>
                  <a:gd name="T27" fmla="*/ 212 h 591"/>
                  <a:gd name="T28" fmla="*/ 173 w 599"/>
                  <a:gd name="T29" fmla="*/ 242 h 591"/>
                  <a:gd name="T30" fmla="*/ 302 w 599"/>
                  <a:gd name="T31" fmla="*/ 256 h 591"/>
                  <a:gd name="T32" fmla="*/ 444 w 599"/>
                  <a:gd name="T33" fmla="*/ 242 h 591"/>
                  <a:gd name="T34" fmla="*/ 515 w 599"/>
                  <a:gd name="T35" fmla="*/ 216 h 591"/>
                  <a:gd name="T36" fmla="*/ 546 w 599"/>
                  <a:gd name="T37" fmla="*/ 207 h 591"/>
                  <a:gd name="T38" fmla="*/ 546 w 599"/>
                  <a:gd name="T39" fmla="*/ 242 h 591"/>
                  <a:gd name="T40" fmla="*/ 546 w 599"/>
                  <a:gd name="T41" fmla="*/ 256 h 591"/>
                  <a:gd name="T42" fmla="*/ 586 w 599"/>
                  <a:gd name="T43" fmla="*/ 269 h 591"/>
                  <a:gd name="T44" fmla="*/ 599 w 599"/>
                  <a:gd name="T45" fmla="*/ 234 h 591"/>
                  <a:gd name="T46" fmla="*/ 599 w 599"/>
                  <a:gd name="T47" fmla="*/ 172 h 591"/>
                  <a:gd name="T48" fmla="*/ 599 w 599"/>
                  <a:gd name="T49" fmla="*/ 145 h 591"/>
                  <a:gd name="T50" fmla="*/ 599 w 599"/>
                  <a:gd name="T51" fmla="*/ 141 h 591"/>
                  <a:gd name="T52" fmla="*/ 590 w 599"/>
                  <a:gd name="T53" fmla="*/ 97 h 591"/>
                  <a:gd name="T54" fmla="*/ 510 w 599"/>
                  <a:gd name="T55" fmla="*/ 35 h 591"/>
                  <a:gd name="T56" fmla="*/ 377 w 599"/>
                  <a:gd name="T57" fmla="*/ 4 h 591"/>
                  <a:gd name="T58" fmla="*/ 195 w 599"/>
                  <a:gd name="T59" fmla="*/ 9 h 591"/>
                  <a:gd name="T60" fmla="*/ 106 w 599"/>
                  <a:gd name="T61" fmla="*/ 26 h 591"/>
                  <a:gd name="T62" fmla="*/ 40 w 599"/>
                  <a:gd name="T63" fmla="*/ 66 h 591"/>
                  <a:gd name="T64" fmla="*/ 4 w 599"/>
                  <a:gd name="T65" fmla="*/ 115 h 591"/>
                  <a:gd name="T66" fmla="*/ 0 w 599"/>
                  <a:gd name="T67" fmla="*/ 190 h 591"/>
                  <a:gd name="T68" fmla="*/ 0 w 599"/>
                  <a:gd name="T69" fmla="*/ 278 h 591"/>
                  <a:gd name="T70" fmla="*/ 0 w 599"/>
                  <a:gd name="T71" fmla="*/ 339 h 591"/>
                  <a:gd name="T72" fmla="*/ 0 w 599"/>
                  <a:gd name="T73" fmla="*/ 397 h 591"/>
                  <a:gd name="T74" fmla="*/ 0 w 599"/>
                  <a:gd name="T75" fmla="*/ 428 h 591"/>
                  <a:gd name="T76" fmla="*/ 0 w 599"/>
                  <a:gd name="T77" fmla="*/ 445 h 591"/>
                  <a:gd name="T78" fmla="*/ 22 w 599"/>
                  <a:gd name="T79" fmla="*/ 498 h 591"/>
                  <a:gd name="T80" fmla="*/ 115 w 599"/>
                  <a:gd name="T81" fmla="*/ 560 h 591"/>
                  <a:gd name="T82" fmla="*/ 257 w 599"/>
                  <a:gd name="T83" fmla="*/ 586 h 591"/>
                  <a:gd name="T84" fmla="*/ 382 w 599"/>
                  <a:gd name="T85" fmla="*/ 529 h 591"/>
                  <a:gd name="T86" fmla="*/ 395 w 599"/>
                  <a:gd name="T87" fmla="*/ 62 h 591"/>
                  <a:gd name="T88" fmla="*/ 475 w 599"/>
                  <a:gd name="T89" fmla="*/ 79 h 591"/>
                  <a:gd name="T90" fmla="*/ 528 w 599"/>
                  <a:gd name="T91" fmla="*/ 106 h 591"/>
                  <a:gd name="T92" fmla="*/ 546 w 599"/>
                  <a:gd name="T93" fmla="*/ 141 h 591"/>
                  <a:gd name="T94" fmla="*/ 528 w 599"/>
                  <a:gd name="T95" fmla="*/ 172 h 591"/>
                  <a:gd name="T96" fmla="*/ 475 w 599"/>
                  <a:gd name="T97" fmla="*/ 198 h 591"/>
                  <a:gd name="T98" fmla="*/ 395 w 599"/>
                  <a:gd name="T99" fmla="*/ 216 h 591"/>
                  <a:gd name="T100" fmla="*/ 204 w 599"/>
                  <a:gd name="T101" fmla="*/ 216 h 591"/>
                  <a:gd name="T102" fmla="*/ 124 w 599"/>
                  <a:gd name="T103" fmla="*/ 198 h 591"/>
                  <a:gd name="T104" fmla="*/ 75 w 599"/>
                  <a:gd name="T105" fmla="*/ 172 h 591"/>
                  <a:gd name="T106" fmla="*/ 53 w 599"/>
                  <a:gd name="T107" fmla="*/ 141 h 591"/>
                  <a:gd name="T108" fmla="*/ 75 w 599"/>
                  <a:gd name="T109" fmla="*/ 106 h 591"/>
                  <a:gd name="T110" fmla="*/ 124 w 599"/>
                  <a:gd name="T111" fmla="*/ 79 h 591"/>
                  <a:gd name="T112" fmla="*/ 204 w 599"/>
                  <a:gd name="T113" fmla="*/ 6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9" h="591">
                    <a:moveTo>
                      <a:pt x="382" y="529"/>
                    </a:moveTo>
                    <a:lnTo>
                      <a:pt x="382" y="529"/>
                    </a:lnTo>
                    <a:lnTo>
                      <a:pt x="382" y="529"/>
                    </a:lnTo>
                    <a:lnTo>
                      <a:pt x="364" y="533"/>
                    </a:lnTo>
                    <a:lnTo>
                      <a:pt x="342" y="533"/>
                    </a:lnTo>
                    <a:lnTo>
                      <a:pt x="302" y="533"/>
                    </a:lnTo>
                    <a:lnTo>
                      <a:pt x="248" y="533"/>
                    </a:lnTo>
                    <a:lnTo>
                      <a:pt x="204" y="525"/>
                    </a:lnTo>
                    <a:lnTo>
                      <a:pt x="182" y="520"/>
                    </a:lnTo>
                    <a:lnTo>
                      <a:pt x="164" y="516"/>
                    </a:lnTo>
                    <a:lnTo>
                      <a:pt x="142" y="511"/>
                    </a:lnTo>
                    <a:lnTo>
                      <a:pt x="124" y="507"/>
                    </a:lnTo>
                    <a:lnTo>
                      <a:pt x="111" y="498"/>
                    </a:lnTo>
                    <a:lnTo>
                      <a:pt x="98" y="489"/>
                    </a:lnTo>
                    <a:lnTo>
                      <a:pt x="84" y="481"/>
                    </a:lnTo>
                    <a:lnTo>
                      <a:pt x="75" y="472"/>
                    </a:lnTo>
                    <a:lnTo>
                      <a:pt x="66" y="463"/>
                    </a:lnTo>
                    <a:lnTo>
                      <a:pt x="58" y="454"/>
                    </a:lnTo>
                    <a:lnTo>
                      <a:pt x="58" y="445"/>
                    </a:lnTo>
                    <a:lnTo>
                      <a:pt x="53" y="432"/>
                    </a:lnTo>
                    <a:lnTo>
                      <a:pt x="53" y="419"/>
                    </a:lnTo>
                    <a:lnTo>
                      <a:pt x="53" y="406"/>
                    </a:lnTo>
                    <a:lnTo>
                      <a:pt x="53" y="392"/>
                    </a:lnTo>
                    <a:lnTo>
                      <a:pt x="53" y="384"/>
                    </a:lnTo>
                    <a:lnTo>
                      <a:pt x="53" y="375"/>
                    </a:lnTo>
                    <a:lnTo>
                      <a:pt x="53" y="370"/>
                    </a:lnTo>
                    <a:lnTo>
                      <a:pt x="53" y="362"/>
                    </a:lnTo>
                    <a:lnTo>
                      <a:pt x="53" y="357"/>
                    </a:lnTo>
                    <a:lnTo>
                      <a:pt x="53" y="353"/>
                    </a:lnTo>
                    <a:lnTo>
                      <a:pt x="53" y="348"/>
                    </a:lnTo>
                    <a:lnTo>
                      <a:pt x="53" y="348"/>
                    </a:lnTo>
                    <a:lnTo>
                      <a:pt x="53" y="348"/>
                    </a:lnTo>
                    <a:lnTo>
                      <a:pt x="53" y="339"/>
                    </a:lnTo>
                    <a:lnTo>
                      <a:pt x="53" y="331"/>
                    </a:lnTo>
                    <a:lnTo>
                      <a:pt x="53" y="322"/>
                    </a:lnTo>
                    <a:lnTo>
                      <a:pt x="53" y="313"/>
                    </a:lnTo>
                    <a:lnTo>
                      <a:pt x="53" y="304"/>
                    </a:lnTo>
                    <a:lnTo>
                      <a:pt x="53" y="300"/>
                    </a:lnTo>
                    <a:lnTo>
                      <a:pt x="53" y="295"/>
                    </a:lnTo>
                    <a:lnTo>
                      <a:pt x="53" y="291"/>
                    </a:lnTo>
                    <a:lnTo>
                      <a:pt x="53" y="291"/>
                    </a:lnTo>
                    <a:lnTo>
                      <a:pt x="53" y="291"/>
                    </a:lnTo>
                    <a:lnTo>
                      <a:pt x="53" y="273"/>
                    </a:lnTo>
                    <a:lnTo>
                      <a:pt x="53" y="260"/>
                    </a:lnTo>
                    <a:lnTo>
                      <a:pt x="53" y="247"/>
                    </a:lnTo>
                    <a:lnTo>
                      <a:pt x="53" y="238"/>
                    </a:lnTo>
                    <a:lnTo>
                      <a:pt x="53" y="229"/>
                    </a:lnTo>
                    <a:lnTo>
                      <a:pt x="53" y="220"/>
                    </a:lnTo>
                    <a:lnTo>
                      <a:pt x="53" y="216"/>
                    </a:lnTo>
                    <a:lnTo>
                      <a:pt x="53" y="207"/>
                    </a:lnTo>
                    <a:lnTo>
                      <a:pt x="53" y="203"/>
                    </a:lnTo>
                    <a:lnTo>
                      <a:pt x="53" y="198"/>
                    </a:lnTo>
                    <a:lnTo>
                      <a:pt x="53" y="198"/>
                    </a:lnTo>
                    <a:lnTo>
                      <a:pt x="53" y="198"/>
                    </a:lnTo>
                    <a:lnTo>
                      <a:pt x="66" y="207"/>
                    </a:lnTo>
                    <a:lnTo>
                      <a:pt x="75" y="212"/>
                    </a:lnTo>
                    <a:lnTo>
                      <a:pt x="98" y="220"/>
                    </a:lnTo>
                    <a:lnTo>
                      <a:pt x="120" y="229"/>
                    </a:lnTo>
                    <a:lnTo>
                      <a:pt x="146" y="238"/>
                    </a:lnTo>
                    <a:lnTo>
                      <a:pt x="173" y="242"/>
                    </a:lnTo>
                    <a:lnTo>
                      <a:pt x="200" y="251"/>
                    </a:lnTo>
                    <a:lnTo>
                      <a:pt x="235" y="251"/>
                    </a:lnTo>
                    <a:lnTo>
                      <a:pt x="266" y="256"/>
                    </a:lnTo>
                    <a:lnTo>
                      <a:pt x="302" y="256"/>
                    </a:lnTo>
                    <a:lnTo>
                      <a:pt x="350" y="256"/>
                    </a:lnTo>
                    <a:lnTo>
                      <a:pt x="399" y="251"/>
                    </a:lnTo>
                    <a:lnTo>
                      <a:pt x="421" y="247"/>
                    </a:lnTo>
                    <a:lnTo>
                      <a:pt x="444" y="242"/>
                    </a:lnTo>
                    <a:lnTo>
                      <a:pt x="461" y="238"/>
                    </a:lnTo>
                    <a:lnTo>
                      <a:pt x="484" y="229"/>
                    </a:lnTo>
                    <a:lnTo>
                      <a:pt x="501" y="225"/>
                    </a:lnTo>
                    <a:lnTo>
                      <a:pt x="515" y="216"/>
                    </a:lnTo>
                    <a:lnTo>
                      <a:pt x="532" y="207"/>
                    </a:lnTo>
                    <a:lnTo>
                      <a:pt x="546" y="198"/>
                    </a:lnTo>
                    <a:lnTo>
                      <a:pt x="546" y="198"/>
                    </a:lnTo>
                    <a:lnTo>
                      <a:pt x="546" y="207"/>
                    </a:lnTo>
                    <a:lnTo>
                      <a:pt x="546" y="216"/>
                    </a:lnTo>
                    <a:lnTo>
                      <a:pt x="546" y="225"/>
                    </a:lnTo>
                    <a:lnTo>
                      <a:pt x="546" y="234"/>
                    </a:lnTo>
                    <a:lnTo>
                      <a:pt x="546" y="242"/>
                    </a:lnTo>
                    <a:lnTo>
                      <a:pt x="546" y="251"/>
                    </a:lnTo>
                    <a:lnTo>
                      <a:pt x="546" y="256"/>
                    </a:lnTo>
                    <a:lnTo>
                      <a:pt x="546" y="256"/>
                    </a:lnTo>
                    <a:lnTo>
                      <a:pt x="546" y="256"/>
                    </a:lnTo>
                    <a:lnTo>
                      <a:pt x="546" y="256"/>
                    </a:lnTo>
                    <a:lnTo>
                      <a:pt x="559" y="260"/>
                    </a:lnTo>
                    <a:lnTo>
                      <a:pt x="572" y="265"/>
                    </a:lnTo>
                    <a:lnTo>
                      <a:pt x="586" y="269"/>
                    </a:lnTo>
                    <a:lnTo>
                      <a:pt x="599" y="278"/>
                    </a:lnTo>
                    <a:lnTo>
                      <a:pt x="599" y="278"/>
                    </a:lnTo>
                    <a:lnTo>
                      <a:pt x="599" y="251"/>
                    </a:lnTo>
                    <a:lnTo>
                      <a:pt x="599" y="234"/>
                    </a:lnTo>
                    <a:lnTo>
                      <a:pt x="599" y="212"/>
                    </a:lnTo>
                    <a:lnTo>
                      <a:pt x="599" y="198"/>
                    </a:lnTo>
                    <a:lnTo>
                      <a:pt x="599" y="185"/>
                    </a:lnTo>
                    <a:lnTo>
                      <a:pt x="599" y="172"/>
                    </a:lnTo>
                    <a:lnTo>
                      <a:pt x="599" y="163"/>
                    </a:lnTo>
                    <a:lnTo>
                      <a:pt x="599" y="159"/>
                    </a:lnTo>
                    <a:lnTo>
                      <a:pt x="599" y="150"/>
                    </a:lnTo>
                    <a:lnTo>
                      <a:pt x="599" y="145"/>
                    </a:lnTo>
                    <a:lnTo>
                      <a:pt x="599" y="145"/>
                    </a:lnTo>
                    <a:lnTo>
                      <a:pt x="599" y="141"/>
                    </a:lnTo>
                    <a:lnTo>
                      <a:pt x="599" y="141"/>
                    </a:lnTo>
                    <a:lnTo>
                      <a:pt x="599" y="141"/>
                    </a:lnTo>
                    <a:lnTo>
                      <a:pt x="599" y="128"/>
                    </a:lnTo>
                    <a:lnTo>
                      <a:pt x="599" y="115"/>
                    </a:lnTo>
                    <a:lnTo>
                      <a:pt x="595" y="106"/>
                    </a:lnTo>
                    <a:lnTo>
                      <a:pt x="590" y="97"/>
                    </a:lnTo>
                    <a:lnTo>
                      <a:pt x="577" y="79"/>
                    </a:lnTo>
                    <a:lnTo>
                      <a:pt x="559" y="66"/>
                    </a:lnTo>
                    <a:lnTo>
                      <a:pt x="537" y="48"/>
                    </a:lnTo>
                    <a:lnTo>
                      <a:pt x="510" y="35"/>
                    </a:lnTo>
                    <a:lnTo>
                      <a:pt x="479" y="26"/>
                    </a:lnTo>
                    <a:lnTo>
                      <a:pt x="448" y="18"/>
                    </a:lnTo>
                    <a:lnTo>
                      <a:pt x="417" y="9"/>
                    </a:lnTo>
                    <a:lnTo>
                      <a:pt x="377" y="4"/>
                    </a:lnTo>
                    <a:lnTo>
                      <a:pt x="342" y="4"/>
                    </a:lnTo>
                    <a:lnTo>
                      <a:pt x="302" y="0"/>
                    </a:lnTo>
                    <a:lnTo>
                      <a:pt x="248" y="4"/>
                    </a:lnTo>
                    <a:lnTo>
                      <a:pt x="195" y="9"/>
                    </a:lnTo>
                    <a:lnTo>
                      <a:pt x="173" y="13"/>
                    </a:lnTo>
                    <a:lnTo>
                      <a:pt x="151" y="18"/>
                    </a:lnTo>
                    <a:lnTo>
                      <a:pt x="129" y="22"/>
                    </a:lnTo>
                    <a:lnTo>
                      <a:pt x="106" y="26"/>
                    </a:lnTo>
                    <a:lnTo>
                      <a:pt x="89" y="35"/>
                    </a:lnTo>
                    <a:lnTo>
                      <a:pt x="71" y="44"/>
                    </a:lnTo>
                    <a:lnTo>
                      <a:pt x="53" y="53"/>
                    </a:lnTo>
                    <a:lnTo>
                      <a:pt x="40" y="66"/>
                    </a:lnTo>
                    <a:lnTo>
                      <a:pt x="22" y="79"/>
                    </a:lnTo>
                    <a:lnTo>
                      <a:pt x="13" y="97"/>
                    </a:lnTo>
                    <a:lnTo>
                      <a:pt x="4" y="106"/>
                    </a:lnTo>
                    <a:lnTo>
                      <a:pt x="4" y="115"/>
                    </a:lnTo>
                    <a:lnTo>
                      <a:pt x="0" y="128"/>
                    </a:lnTo>
                    <a:lnTo>
                      <a:pt x="0" y="141"/>
                    </a:lnTo>
                    <a:lnTo>
                      <a:pt x="0" y="168"/>
                    </a:lnTo>
                    <a:lnTo>
                      <a:pt x="0" y="190"/>
                    </a:lnTo>
                    <a:lnTo>
                      <a:pt x="0" y="216"/>
                    </a:lnTo>
                    <a:lnTo>
                      <a:pt x="0" y="238"/>
                    </a:lnTo>
                    <a:lnTo>
                      <a:pt x="0" y="256"/>
                    </a:lnTo>
                    <a:lnTo>
                      <a:pt x="0" y="278"/>
                    </a:lnTo>
                    <a:lnTo>
                      <a:pt x="0" y="295"/>
                    </a:lnTo>
                    <a:lnTo>
                      <a:pt x="0" y="309"/>
                    </a:lnTo>
                    <a:lnTo>
                      <a:pt x="0" y="326"/>
                    </a:lnTo>
                    <a:lnTo>
                      <a:pt x="0" y="339"/>
                    </a:lnTo>
                    <a:lnTo>
                      <a:pt x="0" y="353"/>
                    </a:lnTo>
                    <a:lnTo>
                      <a:pt x="0" y="362"/>
                    </a:lnTo>
                    <a:lnTo>
                      <a:pt x="0" y="384"/>
                    </a:lnTo>
                    <a:lnTo>
                      <a:pt x="0" y="397"/>
                    </a:lnTo>
                    <a:lnTo>
                      <a:pt x="0" y="410"/>
                    </a:lnTo>
                    <a:lnTo>
                      <a:pt x="0" y="419"/>
                    </a:lnTo>
                    <a:lnTo>
                      <a:pt x="0" y="423"/>
                    </a:lnTo>
                    <a:lnTo>
                      <a:pt x="0" y="428"/>
                    </a:lnTo>
                    <a:lnTo>
                      <a:pt x="0" y="432"/>
                    </a:lnTo>
                    <a:lnTo>
                      <a:pt x="0" y="432"/>
                    </a:lnTo>
                    <a:lnTo>
                      <a:pt x="0" y="432"/>
                    </a:lnTo>
                    <a:lnTo>
                      <a:pt x="0" y="445"/>
                    </a:lnTo>
                    <a:lnTo>
                      <a:pt x="0" y="459"/>
                    </a:lnTo>
                    <a:lnTo>
                      <a:pt x="4" y="467"/>
                    </a:lnTo>
                    <a:lnTo>
                      <a:pt x="9" y="476"/>
                    </a:lnTo>
                    <a:lnTo>
                      <a:pt x="22" y="498"/>
                    </a:lnTo>
                    <a:lnTo>
                      <a:pt x="35" y="511"/>
                    </a:lnTo>
                    <a:lnTo>
                      <a:pt x="58" y="529"/>
                    </a:lnTo>
                    <a:lnTo>
                      <a:pt x="84" y="547"/>
                    </a:lnTo>
                    <a:lnTo>
                      <a:pt x="115" y="560"/>
                    </a:lnTo>
                    <a:lnTo>
                      <a:pt x="146" y="569"/>
                    </a:lnTo>
                    <a:lnTo>
                      <a:pt x="182" y="578"/>
                    </a:lnTo>
                    <a:lnTo>
                      <a:pt x="222" y="586"/>
                    </a:lnTo>
                    <a:lnTo>
                      <a:pt x="257" y="586"/>
                    </a:lnTo>
                    <a:lnTo>
                      <a:pt x="302" y="591"/>
                    </a:lnTo>
                    <a:lnTo>
                      <a:pt x="342" y="586"/>
                    </a:lnTo>
                    <a:lnTo>
                      <a:pt x="382" y="586"/>
                    </a:lnTo>
                    <a:lnTo>
                      <a:pt x="382" y="529"/>
                    </a:lnTo>
                    <a:lnTo>
                      <a:pt x="382" y="529"/>
                    </a:lnTo>
                    <a:close/>
                    <a:moveTo>
                      <a:pt x="302" y="57"/>
                    </a:moveTo>
                    <a:lnTo>
                      <a:pt x="350" y="57"/>
                    </a:lnTo>
                    <a:lnTo>
                      <a:pt x="395" y="62"/>
                    </a:lnTo>
                    <a:lnTo>
                      <a:pt x="417" y="66"/>
                    </a:lnTo>
                    <a:lnTo>
                      <a:pt x="439" y="71"/>
                    </a:lnTo>
                    <a:lnTo>
                      <a:pt x="457" y="75"/>
                    </a:lnTo>
                    <a:lnTo>
                      <a:pt x="475" y="79"/>
                    </a:lnTo>
                    <a:lnTo>
                      <a:pt x="488" y="88"/>
                    </a:lnTo>
                    <a:lnTo>
                      <a:pt x="506" y="93"/>
                    </a:lnTo>
                    <a:lnTo>
                      <a:pt x="515" y="101"/>
                    </a:lnTo>
                    <a:lnTo>
                      <a:pt x="528" y="106"/>
                    </a:lnTo>
                    <a:lnTo>
                      <a:pt x="537" y="115"/>
                    </a:lnTo>
                    <a:lnTo>
                      <a:pt x="541" y="123"/>
                    </a:lnTo>
                    <a:lnTo>
                      <a:pt x="546" y="132"/>
                    </a:lnTo>
                    <a:lnTo>
                      <a:pt x="546" y="141"/>
                    </a:lnTo>
                    <a:lnTo>
                      <a:pt x="546" y="150"/>
                    </a:lnTo>
                    <a:lnTo>
                      <a:pt x="541" y="159"/>
                    </a:lnTo>
                    <a:lnTo>
                      <a:pt x="537" y="163"/>
                    </a:lnTo>
                    <a:lnTo>
                      <a:pt x="528" y="172"/>
                    </a:lnTo>
                    <a:lnTo>
                      <a:pt x="515" y="181"/>
                    </a:lnTo>
                    <a:lnTo>
                      <a:pt x="506" y="185"/>
                    </a:lnTo>
                    <a:lnTo>
                      <a:pt x="488" y="194"/>
                    </a:lnTo>
                    <a:lnTo>
                      <a:pt x="475" y="198"/>
                    </a:lnTo>
                    <a:lnTo>
                      <a:pt x="457" y="203"/>
                    </a:lnTo>
                    <a:lnTo>
                      <a:pt x="439" y="207"/>
                    </a:lnTo>
                    <a:lnTo>
                      <a:pt x="417" y="212"/>
                    </a:lnTo>
                    <a:lnTo>
                      <a:pt x="395" y="216"/>
                    </a:lnTo>
                    <a:lnTo>
                      <a:pt x="350" y="220"/>
                    </a:lnTo>
                    <a:lnTo>
                      <a:pt x="302" y="225"/>
                    </a:lnTo>
                    <a:lnTo>
                      <a:pt x="248" y="220"/>
                    </a:lnTo>
                    <a:lnTo>
                      <a:pt x="204" y="216"/>
                    </a:lnTo>
                    <a:lnTo>
                      <a:pt x="182" y="212"/>
                    </a:lnTo>
                    <a:lnTo>
                      <a:pt x="164" y="207"/>
                    </a:lnTo>
                    <a:lnTo>
                      <a:pt x="142" y="203"/>
                    </a:lnTo>
                    <a:lnTo>
                      <a:pt x="124" y="198"/>
                    </a:lnTo>
                    <a:lnTo>
                      <a:pt x="111" y="194"/>
                    </a:lnTo>
                    <a:lnTo>
                      <a:pt x="98" y="185"/>
                    </a:lnTo>
                    <a:lnTo>
                      <a:pt x="84" y="181"/>
                    </a:lnTo>
                    <a:lnTo>
                      <a:pt x="75" y="172"/>
                    </a:lnTo>
                    <a:lnTo>
                      <a:pt x="66" y="163"/>
                    </a:lnTo>
                    <a:lnTo>
                      <a:pt x="58" y="159"/>
                    </a:lnTo>
                    <a:lnTo>
                      <a:pt x="58" y="150"/>
                    </a:lnTo>
                    <a:lnTo>
                      <a:pt x="53" y="141"/>
                    </a:lnTo>
                    <a:lnTo>
                      <a:pt x="58" y="132"/>
                    </a:lnTo>
                    <a:lnTo>
                      <a:pt x="58" y="123"/>
                    </a:lnTo>
                    <a:lnTo>
                      <a:pt x="66" y="115"/>
                    </a:lnTo>
                    <a:lnTo>
                      <a:pt x="75" y="106"/>
                    </a:lnTo>
                    <a:lnTo>
                      <a:pt x="84" y="101"/>
                    </a:lnTo>
                    <a:lnTo>
                      <a:pt x="98" y="93"/>
                    </a:lnTo>
                    <a:lnTo>
                      <a:pt x="111" y="88"/>
                    </a:lnTo>
                    <a:lnTo>
                      <a:pt x="124" y="79"/>
                    </a:lnTo>
                    <a:lnTo>
                      <a:pt x="142" y="75"/>
                    </a:lnTo>
                    <a:lnTo>
                      <a:pt x="164" y="71"/>
                    </a:lnTo>
                    <a:lnTo>
                      <a:pt x="182" y="66"/>
                    </a:lnTo>
                    <a:lnTo>
                      <a:pt x="204" y="62"/>
                    </a:lnTo>
                    <a:lnTo>
                      <a:pt x="248" y="57"/>
                    </a:lnTo>
                    <a:lnTo>
                      <a:pt x="302" y="57"/>
                    </a:lnTo>
                    <a:lnTo>
                      <a:pt x="30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grpSp>
      <p:grpSp>
        <p:nvGrpSpPr>
          <p:cNvPr id="19" name="Group 18"/>
          <p:cNvGrpSpPr/>
          <p:nvPr/>
        </p:nvGrpSpPr>
        <p:grpSpPr>
          <a:xfrm>
            <a:off x="5068160" y="3966737"/>
            <a:ext cx="323822" cy="778788"/>
            <a:chOff x="9247188" y="5080001"/>
            <a:chExt cx="317501" cy="763587"/>
          </a:xfrm>
        </p:grpSpPr>
        <p:sp>
          <p:nvSpPr>
            <p:cNvPr id="12" name="Freeform 9"/>
            <p:cNvSpPr>
              <a:spLocks/>
            </p:cNvSpPr>
            <p:nvPr/>
          </p:nvSpPr>
          <p:spPr bwMode="auto">
            <a:xfrm>
              <a:off x="9247188" y="5303838"/>
              <a:ext cx="309563" cy="539750"/>
            </a:xfrm>
            <a:custGeom>
              <a:avLst/>
              <a:gdLst>
                <a:gd name="T0" fmla="*/ 89 w 195"/>
                <a:gd name="T1" fmla="*/ 18 h 340"/>
                <a:gd name="T2" fmla="*/ 89 w 195"/>
                <a:gd name="T3" fmla="*/ 44 h 340"/>
                <a:gd name="T4" fmla="*/ 84 w 195"/>
                <a:gd name="T5" fmla="*/ 57 h 340"/>
                <a:gd name="T6" fmla="*/ 93 w 195"/>
                <a:gd name="T7" fmla="*/ 57 h 340"/>
                <a:gd name="T8" fmla="*/ 116 w 195"/>
                <a:gd name="T9" fmla="*/ 57 h 340"/>
                <a:gd name="T10" fmla="*/ 133 w 195"/>
                <a:gd name="T11" fmla="*/ 75 h 340"/>
                <a:gd name="T12" fmla="*/ 142 w 195"/>
                <a:gd name="T13" fmla="*/ 97 h 340"/>
                <a:gd name="T14" fmla="*/ 142 w 195"/>
                <a:gd name="T15" fmla="*/ 115 h 340"/>
                <a:gd name="T16" fmla="*/ 142 w 195"/>
                <a:gd name="T17" fmla="*/ 119 h 340"/>
                <a:gd name="T18" fmla="*/ 138 w 195"/>
                <a:gd name="T19" fmla="*/ 150 h 340"/>
                <a:gd name="T20" fmla="*/ 138 w 195"/>
                <a:gd name="T21" fmla="*/ 185 h 340"/>
                <a:gd name="T22" fmla="*/ 138 w 195"/>
                <a:gd name="T23" fmla="*/ 203 h 340"/>
                <a:gd name="T24" fmla="*/ 138 w 195"/>
                <a:gd name="T25" fmla="*/ 216 h 340"/>
                <a:gd name="T26" fmla="*/ 138 w 195"/>
                <a:gd name="T27" fmla="*/ 216 h 340"/>
                <a:gd name="T28" fmla="*/ 138 w 195"/>
                <a:gd name="T29" fmla="*/ 238 h 340"/>
                <a:gd name="T30" fmla="*/ 138 w 195"/>
                <a:gd name="T31" fmla="*/ 243 h 340"/>
                <a:gd name="T32" fmla="*/ 133 w 195"/>
                <a:gd name="T33" fmla="*/ 260 h 340"/>
                <a:gd name="T34" fmla="*/ 120 w 195"/>
                <a:gd name="T35" fmla="*/ 278 h 340"/>
                <a:gd name="T36" fmla="*/ 98 w 195"/>
                <a:gd name="T37" fmla="*/ 282 h 340"/>
                <a:gd name="T38" fmla="*/ 71 w 195"/>
                <a:gd name="T39" fmla="*/ 278 h 340"/>
                <a:gd name="T40" fmla="*/ 58 w 195"/>
                <a:gd name="T41" fmla="*/ 260 h 340"/>
                <a:gd name="T42" fmla="*/ 58 w 195"/>
                <a:gd name="T43" fmla="*/ 234 h 340"/>
                <a:gd name="T44" fmla="*/ 58 w 195"/>
                <a:gd name="T45" fmla="*/ 221 h 340"/>
                <a:gd name="T46" fmla="*/ 45 w 195"/>
                <a:gd name="T47" fmla="*/ 216 h 340"/>
                <a:gd name="T48" fmla="*/ 18 w 195"/>
                <a:gd name="T49" fmla="*/ 198 h 340"/>
                <a:gd name="T50" fmla="*/ 0 w 195"/>
                <a:gd name="T51" fmla="*/ 172 h 340"/>
                <a:gd name="T52" fmla="*/ 0 w 195"/>
                <a:gd name="T53" fmla="*/ 203 h 340"/>
                <a:gd name="T54" fmla="*/ 0 w 195"/>
                <a:gd name="T55" fmla="*/ 225 h 340"/>
                <a:gd name="T56" fmla="*/ 0 w 195"/>
                <a:gd name="T57" fmla="*/ 238 h 340"/>
                <a:gd name="T58" fmla="*/ 0 w 195"/>
                <a:gd name="T59" fmla="*/ 260 h 340"/>
                <a:gd name="T60" fmla="*/ 27 w 195"/>
                <a:gd name="T61" fmla="*/ 309 h 340"/>
                <a:gd name="T62" fmla="*/ 76 w 195"/>
                <a:gd name="T63" fmla="*/ 335 h 340"/>
                <a:gd name="T64" fmla="*/ 133 w 195"/>
                <a:gd name="T65" fmla="*/ 331 h 340"/>
                <a:gd name="T66" fmla="*/ 164 w 195"/>
                <a:gd name="T67" fmla="*/ 313 h 340"/>
                <a:gd name="T68" fmla="*/ 191 w 195"/>
                <a:gd name="T69" fmla="*/ 265 h 340"/>
                <a:gd name="T70" fmla="*/ 195 w 195"/>
                <a:gd name="T71" fmla="*/ 198 h 340"/>
                <a:gd name="T72" fmla="*/ 195 w 195"/>
                <a:gd name="T73" fmla="*/ 146 h 340"/>
                <a:gd name="T74" fmla="*/ 195 w 195"/>
                <a:gd name="T75" fmla="*/ 115 h 340"/>
                <a:gd name="T76" fmla="*/ 195 w 195"/>
                <a:gd name="T77" fmla="*/ 101 h 340"/>
                <a:gd name="T78" fmla="*/ 195 w 195"/>
                <a:gd name="T79" fmla="*/ 97 h 340"/>
                <a:gd name="T80" fmla="*/ 182 w 195"/>
                <a:gd name="T81" fmla="*/ 44 h 340"/>
                <a:gd name="T82" fmla="*/ 138 w 195"/>
                <a:gd name="T83" fmla="*/ 9 h 340"/>
                <a:gd name="T84" fmla="*/ 89 w 195"/>
                <a:gd name="T8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5" h="340">
                  <a:moveTo>
                    <a:pt x="89" y="0"/>
                  </a:moveTo>
                  <a:lnTo>
                    <a:pt x="89" y="9"/>
                  </a:lnTo>
                  <a:lnTo>
                    <a:pt x="89" y="18"/>
                  </a:lnTo>
                  <a:lnTo>
                    <a:pt x="89" y="27"/>
                  </a:lnTo>
                  <a:lnTo>
                    <a:pt x="89" y="35"/>
                  </a:lnTo>
                  <a:lnTo>
                    <a:pt x="89" y="44"/>
                  </a:lnTo>
                  <a:lnTo>
                    <a:pt x="89" y="49"/>
                  </a:lnTo>
                  <a:lnTo>
                    <a:pt x="84" y="53"/>
                  </a:lnTo>
                  <a:lnTo>
                    <a:pt x="84" y="57"/>
                  </a:lnTo>
                  <a:lnTo>
                    <a:pt x="84" y="57"/>
                  </a:lnTo>
                  <a:lnTo>
                    <a:pt x="84" y="57"/>
                  </a:lnTo>
                  <a:lnTo>
                    <a:pt x="93" y="57"/>
                  </a:lnTo>
                  <a:lnTo>
                    <a:pt x="102" y="53"/>
                  </a:lnTo>
                  <a:lnTo>
                    <a:pt x="111" y="57"/>
                  </a:lnTo>
                  <a:lnTo>
                    <a:pt x="116" y="57"/>
                  </a:lnTo>
                  <a:lnTo>
                    <a:pt x="124" y="62"/>
                  </a:lnTo>
                  <a:lnTo>
                    <a:pt x="129" y="66"/>
                  </a:lnTo>
                  <a:lnTo>
                    <a:pt x="133" y="75"/>
                  </a:lnTo>
                  <a:lnTo>
                    <a:pt x="138" y="79"/>
                  </a:lnTo>
                  <a:lnTo>
                    <a:pt x="142" y="88"/>
                  </a:lnTo>
                  <a:lnTo>
                    <a:pt x="142" y="97"/>
                  </a:lnTo>
                  <a:lnTo>
                    <a:pt x="142" y="106"/>
                  </a:lnTo>
                  <a:lnTo>
                    <a:pt x="142" y="110"/>
                  </a:lnTo>
                  <a:lnTo>
                    <a:pt x="142" y="115"/>
                  </a:lnTo>
                  <a:lnTo>
                    <a:pt x="142" y="115"/>
                  </a:lnTo>
                  <a:lnTo>
                    <a:pt x="142" y="119"/>
                  </a:lnTo>
                  <a:lnTo>
                    <a:pt x="142" y="119"/>
                  </a:lnTo>
                  <a:lnTo>
                    <a:pt x="142" y="119"/>
                  </a:lnTo>
                  <a:lnTo>
                    <a:pt x="142" y="137"/>
                  </a:lnTo>
                  <a:lnTo>
                    <a:pt x="138" y="150"/>
                  </a:lnTo>
                  <a:lnTo>
                    <a:pt x="138" y="163"/>
                  </a:lnTo>
                  <a:lnTo>
                    <a:pt x="138" y="176"/>
                  </a:lnTo>
                  <a:lnTo>
                    <a:pt x="138" y="185"/>
                  </a:lnTo>
                  <a:lnTo>
                    <a:pt x="138" y="190"/>
                  </a:lnTo>
                  <a:lnTo>
                    <a:pt x="138" y="198"/>
                  </a:lnTo>
                  <a:lnTo>
                    <a:pt x="138" y="203"/>
                  </a:lnTo>
                  <a:lnTo>
                    <a:pt x="138" y="207"/>
                  </a:lnTo>
                  <a:lnTo>
                    <a:pt x="138" y="212"/>
                  </a:lnTo>
                  <a:lnTo>
                    <a:pt x="138" y="216"/>
                  </a:lnTo>
                  <a:lnTo>
                    <a:pt x="138" y="216"/>
                  </a:lnTo>
                  <a:lnTo>
                    <a:pt x="138" y="216"/>
                  </a:lnTo>
                  <a:lnTo>
                    <a:pt x="138" y="216"/>
                  </a:lnTo>
                  <a:lnTo>
                    <a:pt x="138" y="225"/>
                  </a:lnTo>
                  <a:lnTo>
                    <a:pt x="138" y="234"/>
                  </a:lnTo>
                  <a:lnTo>
                    <a:pt x="138" y="238"/>
                  </a:lnTo>
                  <a:lnTo>
                    <a:pt x="138" y="238"/>
                  </a:lnTo>
                  <a:lnTo>
                    <a:pt x="138" y="243"/>
                  </a:lnTo>
                  <a:lnTo>
                    <a:pt x="138" y="243"/>
                  </a:lnTo>
                  <a:lnTo>
                    <a:pt x="138" y="243"/>
                  </a:lnTo>
                  <a:lnTo>
                    <a:pt x="138" y="251"/>
                  </a:lnTo>
                  <a:lnTo>
                    <a:pt x="133" y="260"/>
                  </a:lnTo>
                  <a:lnTo>
                    <a:pt x="129" y="265"/>
                  </a:lnTo>
                  <a:lnTo>
                    <a:pt x="124" y="273"/>
                  </a:lnTo>
                  <a:lnTo>
                    <a:pt x="120" y="278"/>
                  </a:lnTo>
                  <a:lnTo>
                    <a:pt x="111" y="282"/>
                  </a:lnTo>
                  <a:lnTo>
                    <a:pt x="102" y="282"/>
                  </a:lnTo>
                  <a:lnTo>
                    <a:pt x="98" y="282"/>
                  </a:lnTo>
                  <a:lnTo>
                    <a:pt x="89" y="282"/>
                  </a:lnTo>
                  <a:lnTo>
                    <a:pt x="80" y="282"/>
                  </a:lnTo>
                  <a:lnTo>
                    <a:pt x="71" y="278"/>
                  </a:lnTo>
                  <a:lnTo>
                    <a:pt x="67" y="269"/>
                  </a:lnTo>
                  <a:lnTo>
                    <a:pt x="62" y="265"/>
                  </a:lnTo>
                  <a:lnTo>
                    <a:pt x="58" y="260"/>
                  </a:lnTo>
                  <a:lnTo>
                    <a:pt x="58" y="251"/>
                  </a:lnTo>
                  <a:lnTo>
                    <a:pt x="58" y="243"/>
                  </a:lnTo>
                  <a:lnTo>
                    <a:pt x="58" y="234"/>
                  </a:lnTo>
                  <a:lnTo>
                    <a:pt x="58" y="229"/>
                  </a:lnTo>
                  <a:lnTo>
                    <a:pt x="58" y="225"/>
                  </a:lnTo>
                  <a:lnTo>
                    <a:pt x="58" y="221"/>
                  </a:lnTo>
                  <a:lnTo>
                    <a:pt x="58" y="221"/>
                  </a:lnTo>
                  <a:lnTo>
                    <a:pt x="58" y="221"/>
                  </a:lnTo>
                  <a:lnTo>
                    <a:pt x="45" y="216"/>
                  </a:lnTo>
                  <a:lnTo>
                    <a:pt x="36" y="212"/>
                  </a:lnTo>
                  <a:lnTo>
                    <a:pt x="27" y="203"/>
                  </a:lnTo>
                  <a:lnTo>
                    <a:pt x="18" y="198"/>
                  </a:lnTo>
                  <a:lnTo>
                    <a:pt x="13" y="190"/>
                  </a:lnTo>
                  <a:lnTo>
                    <a:pt x="9" y="185"/>
                  </a:lnTo>
                  <a:lnTo>
                    <a:pt x="0" y="172"/>
                  </a:lnTo>
                  <a:lnTo>
                    <a:pt x="0" y="185"/>
                  </a:lnTo>
                  <a:lnTo>
                    <a:pt x="0" y="194"/>
                  </a:lnTo>
                  <a:lnTo>
                    <a:pt x="0" y="203"/>
                  </a:lnTo>
                  <a:lnTo>
                    <a:pt x="0" y="212"/>
                  </a:lnTo>
                  <a:lnTo>
                    <a:pt x="0" y="221"/>
                  </a:lnTo>
                  <a:lnTo>
                    <a:pt x="0" y="225"/>
                  </a:lnTo>
                  <a:lnTo>
                    <a:pt x="0" y="234"/>
                  </a:lnTo>
                  <a:lnTo>
                    <a:pt x="0" y="238"/>
                  </a:lnTo>
                  <a:lnTo>
                    <a:pt x="0" y="238"/>
                  </a:lnTo>
                  <a:lnTo>
                    <a:pt x="0" y="243"/>
                  </a:lnTo>
                  <a:lnTo>
                    <a:pt x="0" y="243"/>
                  </a:lnTo>
                  <a:lnTo>
                    <a:pt x="0" y="260"/>
                  </a:lnTo>
                  <a:lnTo>
                    <a:pt x="9" y="278"/>
                  </a:lnTo>
                  <a:lnTo>
                    <a:pt x="13" y="295"/>
                  </a:lnTo>
                  <a:lnTo>
                    <a:pt x="27" y="309"/>
                  </a:lnTo>
                  <a:lnTo>
                    <a:pt x="40" y="322"/>
                  </a:lnTo>
                  <a:lnTo>
                    <a:pt x="58" y="331"/>
                  </a:lnTo>
                  <a:lnTo>
                    <a:pt x="76" y="335"/>
                  </a:lnTo>
                  <a:lnTo>
                    <a:pt x="93" y="340"/>
                  </a:lnTo>
                  <a:lnTo>
                    <a:pt x="116" y="335"/>
                  </a:lnTo>
                  <a:lnTo>
                    <a:pt x="133" y="331"/>
                  </a:lnTo>
                  <a:lnTo>
                    <a:pt x="147" y="322"/>
                  </a:lnTo>
                  <a:lnTo>
                    <a:pt x="164" y="313"/>
                  </a:lnTo>
                  <a:lnTo>
                    <a:pt x="164" y="313"/>
                  </a:lnTo>
                  <a:lnTo>
                    <a:pt x="173" y="300"/>
                  </a:lnTo>
                  <a:lnTo>
                    <a:pt x="187" y="282"/>
                  </a:lnTo>
                  <a:lnTo>
                    <a:pt x="191" y="265"/>
                  </a:lnTo>
                  <a:lnTo>
                    <a:pt x="195" y="247"/>
                  </a:lnTo>
                  <a:lnTo>
                    <a:pt x="195" y="221"/>
                  </a:lnTo>
                  <a:lnTo>
                    <a:pt x="195" y="198"/>
                  </a:lnTo>
                  <a:lnTo>
                    <a:pt x="195" y="176"/>
                  </a:lnTo>
                  <a:lnTo>
                    <a:pt x="195" y="159"/>
                  </a:lnTo>
                  <a:lnTo>
                    <a:pt x="195" y="146"/>
                  </a:lnTo>
                  <a:lnTo>
                    <a:pt x="195" y="132"/>
                  </a:lnTo>
                  <a:lnTo>
                    <a:pt x="195" y="124"/>
                  </a:lnTo>
                  <a:lnTo>
                    <a:pt x="195" y="115"/>
                  </a:lnTo>
                  <a:lnTo>
                    <a:pt x="195" y="110"/>
                  </a:lnTo>
                  <a:lnTo>
                    <a:pt x="195" y="106"/>
                  </a:lnTo>
                  <a:lnTo>
                    <a:pt x="195" y="101"/>
                  </a:lnTo>
                  <a:lnTo>
                    <a:pt x="195" y="101"/>
                  </a:lnTo>
                  <a:lnTo>
                    <a:pt x="195" y="97"/>
                  </a:lnTo>
                  <a:lnTo>
                    <a:pt x="195" y="97"/>
                  </a:lnTo>
                  <a:lnTo>
                    <a:pt x="195" y="79"/>
                  </a:lnTo>
                  <a:lnTo>
                    <a:pt x="191" y="62"/>
                  </a:lnTo>
                  <a:lnTo>
                    <a:pt x="182" y="44"/>
                  </a:lnTo>
                  <a:lnTo>
                    <a:pt x="169" y="31"/>
                  </a:lnTo>
                  <a:lnTo>
                    <a:pt x="155" y="18"/>
                  </a:lnTo>
                  <a:lnTo>
                    <a:pt x="138" y="9"/>
                  </a:lnTo>
                  <a:lnTo>
                    <a:pt x="120" y="4"/>
                  </a:lnTo>
                  <a:lnTo>
                    <a:pt x="102" y="0"/>
                  </a:lnTo>
                  <a:lnTo>
                    <a:pt x="8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3" name="Freeform 10"/>
            <p:cNvSpPr>
              <a:spLocks/>
            </p:cNvSpPr>
            <p:nvPr/>
          </p:nvSpPr>
          <p:spPr bwMode="auto">
            <a:xfrm>
              <a:off x="9255126" y="5080001"/>
              <a:ext cx="309563" cy="538163"/>
            </a:xfrm>
            <a:custGeom>
              <a:avLst/>
              <a:gdLst>
                <a:gd name="T0" fmla="*/ 79 w 195"/>
                <a:gd name="T1" fmla="*/ 0 h 339"/>
                <a:gd name="T2" fmla="*/ 44 w 195"/>
                <a:gd name="T3" fmla="*/ 13 h 339"/>
                <a:gd name="T4" fmla="*/ 31 w 195"/>
                <a:gd name="T5" fmla="*/ 26 h 339"/>
                <a:gd name="T6" fmla="*/ 8 w 195"/>
                <a:gd name="T7" fmla="*/ 57 h 339"/>
                <a:gd name="T8" fmla="*/ 4 w 195"/>
                <a:gd name="T9" fmla="*/ 93 h 339"/>
                <a:gd name="T10" fmla="*/ 0 w 195"/>
                <a:gd name="T11" fmla="*/ 141 h 339"/>
                <a:gd name="T12" fmla="*/ 0 w 195"/>
                <a:gd name="T13" fmla="*/ 181 h 339"/>
                <a:gd name="T14" fmla="*/ 0 w 195"/>
                <a:gd name="T15" fmla="*/ 203 h 339"/>
                <a:gd name="T16" fmla="*/ 0 w 195"/>
                <a:gd name="T17" fmla="*/ 220 h 339"/>
                <a:gd name="T18" fmla="*/ 0 w 195"/>
                <a:gd name="T19" fmla="*/ 234 h 339"/>
                <a:gd name="T20" fmla="*/ 0 w 195"/>
                <a:gd name="T21" fmla="*/ 238 h 339"/>
                <a:gd name="T22" fmla="*/ 0 w 195"/>
                <a:gd name="T23" fmla="*/ 242 h 339"/>
                <a:gd name="T24" fmla="*/ 4 w 195"/>
                <a:gd name="T25" fmla="*/ 278 h 339"/>
                <a:gd name="T26" fmla="*/ 26 w 195"/>
                <a:gd name="T27" fmla="*/ 309 h 339"/>
                <a:gd name="T28" fmla="*/ 57 w 195"/>
                <a:gd name="T29" fmla="*/ 331 h 339"/>
                <a:gd name="T30" fmla="*/ 93 w 195"/>
                <a:gd name="T31" fmla="*/ 339 h 339"/>
                <a:gd name="T32" fmla="*/ 106 w 195"/>
                <a:gd name="T33" fmla="*/ 326 h 339"/>
                <a:gd name="T34" fmla="*/ 106 w 195"/>
                <a:gd name="T35" fmla="*/ 313 h 339"/>
                <a:gd name="T36" fmla="*/ 106 w 195"/>
                <a:gd name="T37" fmla="*/ 295 h 339"/>
                <a:gd name="T38" fmla="*/ 111 w 195"/>
                <a:gd name="T39" fmla="*/ 282 h 339"/>
                <a:gd name="T40" fmla="*/ 111 w 195"/>
                <a:gd name="T41" fmla="*/ 282 h 339"/>
                <a:gd name="T42" fmla="*/ 102 w 195"/>
                <a:gd name="T43" fmla="*/ 282 h 339"/>
                <a:gd name="T44" fmla="*/ 84 w 195"/>
                <a:gd name="T45" fmla="*/ 282 h 339"/>
                <a:gd name="T46" fmla="*/ 71 w 195"/>
                <a:gd name="T47" fmla="*/ 278 h 339"/>
                <a:gd name="T48" fmla="*/ 62 w 195"/>
                <a:gd name="T49" fmla="*/ 265 h 339"/>
                <a:gd name="T50" fmla="*/ 53 w 195"/>
                <a:gd name="T51" fmla="*/ 251 h 339"/>
                <a:gd name="T52" fmla="*/ 53 w 195"/>
                <a:gd name="T53" fmla="*/ 220 h 339"/>
                <a:gd name="T54" fmla="*/ 53 w 195"/>
                <a:gd name="T55" fmla="*/ 190 h 339"/>
                <a:gd name="T56" fmla="*/ 57 w 195"/>
                <a:gd name="T57" fmla="*/ 163 h 339"/>
                <a:gd name="T58" fmla="*/ 57 w 195"/>
                <a:gd name="T59" fmla="*/ 145 h 339"/>
                <a:gd name="T60" fmla="*/ 57 w 195"/>
                <a:gd name="T61" fmla="*/ 137 h 339"/>
                <a:gd name="T62" fmla="*/ 57 w 195"/>
                <a:gd name="T63" fmla="*/ 128 h 339"/>
                <a:gd name="T64" fmla="*/ 57 w 195"/>
                <a:gd name="T65" fmla="*/ 128 h 339"/>
                <a:gd name="T66" fmla="*/ 57 w 195"/>
                <a:gd name="T67" fmla="*/ 123 h 339"/>
                <a:gd name="T68" fmla="*/ 57 w 195"/>
                <a:gd name="T69" fmla="*/ 115 h 339"/>
                <a:gd name="T70" fmla="*/ 57 w 195"/>
                <a:gd name="T71" fmla="*/ 101 h 339"/>
                <a:gd name="T72" fmla="*/ 57 w 195"/>
                <a:gd name="T73" fmla="*/ 97 h 339"/>
                <a:gd name="T74" fmla="*/ 57 w 195"/>
                <a:gd name="T75" fmla="*/ 93 h 339"/>
                <a:gd name="T76" fmla="*/ 62 w 195"/>
                <a:gd name="T77" fmla="*/ 79 h 339"/>
                <a:gd name="T78" fmla="*/ 71 w 195"/>
                <a:gd name="T79" fmla="*/ 66 h 339"/>
                <a:gd name="T80" fmla="*/ 84 w 195"/>
                <a:gd name="T81" fmla="*/ 57 h 339"/>
                <a:gd name="T82" fmla="*/ 97 w 195"/>
                <a:gd name="T83" fmla="*/ 53 h 339"/>
                <a:gd name="T84" fmla="*/ 115 w 195"/>
                <a:gd name="T85" fmla="*/ 57 h 339"/>
                <a:gd name="T86" fmla="*/ 128 w 195"/>
                <a:gd name="T87" fmla="*/ 66 h 339"/>
                <a:gd name="T88" fmla="*/ 137 w 195"/>
                <a:gd name="T89" fmla="*/ 79 h 339"/>
                <a:gd name="T90" fmla="*/ 137 w 195"/>
                <a:gd name="T91" fmla="*/ 97 h 339"/>
                <a:gd name="T92" fmla="*/ 137 w 195"/>
                <a:gd name="T93" fmla="*/ 110 h 339"/>
                <a:gd name="T94" fmla="*/ 137 w 195"/>
                <a:gd name="T95" fmla="*/ 115 h 339"/>
                <a:gd name="T96" fmla="*/ 137 w 195"/>
                <a:gd name="T97" fmla="*/ 119 h 339"/>
                <a:gd name="T98" fmla="*/ 159 w 195"/>
                <a:gd name="T99" fmla="*/ 128 h 339"/>
                <a:gd name="T100" fmla="*/ 177 w 195"/>
                <a:gd name="T101" fmla="*/ 141 h 339"/>
                <a:gd name="T102" fmla="*/ 186 w 195"/>
                <a:gd name="T103" fmla="*/ 154 h 339"/>
                <a:gd name="T104" fmla="*/ 195 w 195"/>
                <a:gd name="T105" fmla="*/ 154 h 339"/>
                <a:gd name="T106" fmla="*/ 195 w 195"/>
                <a:gd name="T107" fmla="*/ 132 h 339"/>
                <a:gd name="T108" fmla="*/ 195 w 195"/>
                <a:gd name="T109" fmla="*/ 119 h 339"/>
                <a:gd name="T110" fmla="*/ 195 w 195"/>
                <a:gd name="T111" fmla="*/ 106 h 339"/>
                <a:gd name="T112" fmla="*/ 195 w 195"/>
                <a:gd name="T113" fmla="*/ 97 h 339"/>
                <a:gd name="T114" fmla="*/ 195 w 195"/>
                <a:gd name="T115" fmla="*/ 97 h 339"/>
                <a:gd name="T116" fmla="*/ 186 w 195"/>
                <a:gd name="T117" fmla="*/ 62 h 339"/>
                <a:gd name="T118" fmla="*/ 168 w 195"/>
                <a:gd name="T119" fmla="*/ 31 h 339"/>
                <a:gd name="T120" fmla="*/ 137 w 195"/>
                <a:gd name="T121" fmla="*/ 9 h 339"/>
                <a:gd name="T122" fmla="*/ 102 w 195"/>
                <a:gd name="T123"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5" h="339">
                  <a:moveTo>
                    <a:pt x="102" y="0"/>
                  </a:moveTo>
                  <a:lnTo>
                    <a:pt x="79" y="0"/>
                  </a:lnTo>
                  <a:lnTo>
                    <a:pt x="62" y="9"/>
                  </a:lnTo>
                  <a:lnTo>
                    <a:pt x="44" y="13"/>
                  </a:lnTo>
                  <a:lnTo>
                    <a:pt x="31" y="26"/>
                  </a:lnTo>
                  <a:lnTo>
                    <a:pt x="31" y="26"/>
                  </a:lnTo>
                  <a:lnTo>
                    <a:pt x="22" y="40"/>
                  </a:lnTo>
                  <a:lnTo>
                    <a:pt x="8" y="57"/>
                  </a:lnTo>
                  <a:lnTo>
                    <a:pt x="4" y="75"/>
                  </a:lnTo>
                  <a:lnTo>
                    <a:pt x="4" y="93"/>
                  </a:lnTo>
                  <a:lnTo>
                    <a:pt x="0" y="119"/>
                  </a:lnTo>
                  <a:lnTo>
                    <a:pt x="0" y="141"/>
                  </a:lnTo>
                  <a:lnTo>
                    <a:pt x="0" y="163"/>
                  </a:lnTo>
                  <a:lnTo>
                    <a:pt x="0" y="181"/>
                  </a:lnTo>
                  <a:lnTo>
                    <a:pt x="0" y="194"/>
                  </a:lnTo>
                  <a:lnTo>
                    <a:pt x="0" y="203"/>
                  </a:lnTo>
                  <a:lnTo>
                    <a:pt x="0" y="216"/>
                  </a:lnTo>
                  <a:lnTo>
                    <a:pt x="0" y="220"/>
                  </a:lnTo>
                  <a:lnTo>
                    <a:pt x="0" y="229"/>
                  </a:lnTo>
                  <a:lnTo>
                    <a:pt x="0" y="234"/>
                  </a:lnTo>
                  <a:lnTo>
                    <a:pt x="0" y="238"/>
                  </a:lnTo>
                  <a:lnTo>
                    <a:pt x="0" y="238"/>
                  </a:lnTo>
                  <a:lnTo>
                    <a:pt x="0" y="242"/>
                  </a:lnTo>
                  <a:lnTo>
                    <a:pt x="0" y="242"/>
                  </a:lnTo>
                  <a:lnTo>
                    <a:pt x="0" y="260"/>
                  </a:lnTo>
                  <a:lnTo>
                    <a:pt x="4" y="278"/>
                  </a:lnTo>
                  <a:lnTo>
                    <a:pt x="13" y="295"/>
                  </a:lnTo>
                  <a:lnTo>
                    <a:pt x="26" y="309"/>
                  </a:lnTo>
                  <a:lnTo>
                    <a:pt x="40" y="322"/>
                  </a:lnTo>
                  <a:lnTo>
                    <a:pt x="57" y="331"/>
                  </a:lnTo>
                  <a:lnTo>
                    <a:pt x="75" y="335"/>
                  </a:lnTo>
                  <a:lnTo>
                    <a:pt x="93" y="339"/>
                  </a:lnTo>
                  <a:lnTo>
                    <a:pt x="106" y="339"/>
                  </a:lnTo>
                  <a:lnTo>
                    <a:pt x="106" y="326"/>
                  </a:lnTo>
                  <a:lnTo>
                    <a:pt x="106" y="317"/>
                  </a:lnTo>
                  <a:lnTo>
                    <a:pt x="106" y="313"/>
                  </a:lnTo>
                  <a:lnTo>
                    <a:pt x="106" y="304"/>
                  </a:lnTo>
                  <a:lnTo>
                    <a:pt x="106" y="295"/>
                  </a:lnTo>
                  <a:lnTo>
                    <a:pt x="106" y="287"/>
                  </a:lnTo>
                  <a:lnTo>
                    <a:pt x="111" y="282"/>
                  </a:lnTo>
                  <a:lnTo>
                    <a:pt x="111" y="282"/>
                  </a:lnTo>
                  <a:lnTo>
                    <a:pt x="111" y="282"/>
                  </a:lnTo>
                  <a:lnTo>
                    <a:pt x="111" y="282"/>
                  </a:lnTo>
                  <a:lnTo>
                    <a:pt x="102" y="282"/>
                  </a:lnTo>
                  <a:lnTo>
                    <a:pt x="93" y="282"/>
                  </a:lnTo>
                  <a:lnTo>
                    <a:pt x="84" y="282"/>
                  </a:lnTo>
                  <a:lnTo>
                    <a:pt x="79" y="282"/>
                  </a:lnTo>
                  <a:lnTo>
                    <a:pt x="71" y="278"/>
                  </a:lnTo>
                  <a:lnTo>
                    <a:pt x="66" y="273"/>
                  </a:lnTo>
                  <a:lnTo>
                    <a:pt x="62" y="265"/>
                  </a:lnTo>
                  <a:lnTo>
                    <a:pt x="57" y="260"/>
                  </a:lnTo>
                  <a:lnTo>
                    <a:pt x="53" y="251"/>
                  </a:lnTo>
                  <a:lnTo>
                    <a:pt x="53" y="242"/>
                  </a:lnTo>
                  <a:lnTo>
                    <a:pt x="53" y="220"/>
                  </a:lnTo>
                  <a:lnTo>
                    <a:pt x="53" y="203"/>
                  </a:lnTo>
                  <a:lnTo>
                    <a:pt x="53" y="190"/>
                  </a:lnTo>
                  <a:lnTo>
                    <a:pt x="57" y="176"/>
                  </a:lnTo>
                  <a:lnTo>
                    <a:pt x="57" y="163"/>
                  </a:lnTo>
                  <a:lnTo>
                    <a:pt x="57" y="154"/>
                  </a:lnTo>
                  <a:lnTo>
                    <a:pt x="57" y="145"/>
                  </a:lnTo>
                  <a:lnTo>
                    <a:pt x="57" y="141"/>
                  </a:lnTo>
                  <a:lnTo>
                    <a:pt x="57" y="137"/>
                  </a:lnTo>
                  <a:lnTo>
                    <a:pt x="57" y="132"/>
                  </a:lnTo>
                  <a:lnTo>
                    <a:pt x="57" y="128"/>
                  </a:lnTo>
                  <a:lnTo>
                    <a:pt x="57" y="128"/>
                  </a:lnTo>
                  <a:lnTo>
                    <a:pt x="57" y="128"/>
                  </a:lnTo>
                  <a:lnTo>
                    <a:pt x="57" y="123"/>
                  </a:lnTo>
                  <a:lnTo>
                    <a:pt x="57" y="123"/>
                  </a:lnTo>
                  <a:lnTo>
                    <a:pt x="57" y="123"/>
                  </a:lnTo>
                  <a:lnTo>
                    <a:pt x="57" y="115"/>
                  </a:lnTo>
                  <a:lnTo>
                    <a:pt x="57" y="106"/>
                  </a:lnTo>
                  <a:lnTo>
                    <a:pt x="57" y="101"/>
                  </a:lnTo>
                  <a:lnTo>
                    <a:pt x="57" y="97"/>
                  </a:lnTo>
                  <a:lnTo>
                    <a:pt x="57" y="97"/>
                  </a:lnTo>
                  <a:lnTo>
                    <a:pt x="57" y="97"/>
                  </a:lnTo>
                  <a:lnTo>
                    <a:pt x="57" y="93"/>
                  </a:lnTo>
                  <a:lnTo>
                    <a:pt x="57" y="88"/>
                  </a:lnTo>
                  <a:lnTo>
                    <a:pt x="62" y="79"/>
                  </a:lnTo>
                  <a:lnTo>
                    <a:pt x="66" y="71"/>
                  </a:lnTo>
                  <a:lnTo>
                    <a:pt x="71" y="66"/>
                  </a:lnTo>
                  <a:lnTo>
                    <a:pt x="75" y="62"/>
                  </a:lnTo>
                  <a:lnTo>
                    <a:pt x="84" y="57"/>
                  </a:lnTo>
                  <a:lnTo>
                    <a:pt x="93" y="57"/>
                  </a:lnTo>
                  <a:lnTo>
                    <a:pt x="97" y="53"/>
                  </a:lnTo>
                  <a:lnTo>
                    <a:pt x="106" y="57"/>
                  </a:lnTo>
                  <a:lnTo>
                    <a:pt x="115" y="57"/>
                  </a:lnTo>
                  <a:lnTo>
                    <a:pt x="124" y="62"/>
                  </a:lnTo>
                  <a:lnTo>
                    <a:pt x="128" y="66"/>
                  </a:lnTo>
                  <a:lnTo>
                    <a:pt x="133" y="75"/>
                  </a:lnTo>
                  <a:lnTo>
                    <a:pt x="137" y="79"/>
                  </a:lnTo>
                  <a:lnTo>
                    <a:pt x="137" y="88"/>
                  </a:lnTo>
                  <a:lnTo>
                    <a:pt x="137" y="97"/>
                  </a:lnTo>
                  <a:lnTo>
                    <a:pt x="137" y="106"/>
                  </a:lnTo>
                  <a:lnTo>
                    <a:pt x="137" y="110"/>
                  </a:lnTo>
                  <a:lnTo>
                    <a:pt x="137" y="115"/>
                  </a:lnTo>
                  <a:lnTo>
                    <a:pt x="137" y="115"/>
                  </a:lnTo>
                  <a:lnTo>
                    <a:pt x="137" y="119"/>
                  </a:lnTo>
                  <a:lnTo>
                    <a:pt x="137" y="119"/>
                  </a:lnTo>
                  <a:lnTo>
                    <a:pt x="150" y="123"/>
                  </a:lnTo>
                  <a:lnTo>
                    <a:pt x="159" y="128"/>
                  </a:lnTo>
                  <a:lnTo>
                    <a:pt x="168" y="132"/>
                  </a:lnTo>
                  <a:lnTo>
                    <a:pt x="177" y="141"/>
                  </a:lnTo>
                  <a:lnTo>
                    <a:pt x="182" y="145"/>
                  </a:lnTo>
                  <a:lnTo>
                    <a:pt x="186" y="154"/>
                  </a:lnTo>
                  <a:lnTo>
                    <a:pt x="195" y="168"/>
                  </a:lnTo>
                  <a:lnTo>
                    <a:pt x="195" y="154"/>
                  </a:lnTo>
                  <a:lnTo>
                    <a:pt x="195" y="145"/>
                  </a:lnTo>
                  <a:lnTo>
                    <a:pt x="195" y="132"/>
                  </a:lnTo>
                  <a:lnTo>
                    <a:pt x="195" y="128"/>
                  </a:lnTo>
                  <a:lnTo>
                    <a:pt x="195" y="119"/>
                  </a:lnTo>
                  <a:lnTo>
                    <a:pt x="195" y="115"/>
                  </a:lnTo>
                  <a:lnTo>
                    <a:pt x="195" y="106"/>
                  </a:lnTo>
                  <a:lnTo>
                    <a:pt x="195" y="101"/>
                  </a:lnTo>
                  <a:lnTo>
                    <a:pt x="195" y="97"/>
                  </a:lnTo>
                  <a:lnTo>
                    <a:pt x="195" y="97"/>
                  </a:lnTo>
                  <a:lnTo>
                    <a:pt x="195" y="97"/>
                  </a:lnTo>
                  <a:lnTo>
                    <a:pt x="195" y="79"/>
                  </a:lnTo>
                  <a:lnTo>
                    <a:pt x="186" y="62"/>
                  </a:lnTo>
                  <a:lnTo>
                    <a:pt x="177" y="44"/>
                  </a:lnTo>
                  <a:lnTo>
                    <a:pt x="168" y="31"/>
                  </a:lnTo>
                  <a:lnTo>
                    <a:pt x="155" y="18"/>
                  </a:lnTo>
                  <a:lnTo>
                    <a:pt x="137" y="9"/>
                  </a:lnTo>
                  <a:lnTo>
                    <a:pt x="119" y="4"/>
                  </a:lnTo>
                  <a:lnTo>
                    <a:pt x="10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pic>
        <p:nvPicPr>
          <p:cNvPr id="20" name="inventoryA" descr="C:\Users\t-dantay\Documents\Placeholders\file.png"/>
          <p:cNvPicPr>
            <a:picLocks noChangeAspect="1" noChangeArrowheads="1"/>
          </p:cNvPicPr>
          <p:nvPr>
            <p:custDataLst>
              <p:custData r:id="rId1"/>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4501490" y="2445993"/>
            <a:ext cx="566670" cy="774741"/>
          </a:xfrm>
          <a:prstGeom prst="rect">
            <a:avLst/>
          </a:prstGeom>
          <a:noFill/>
          <a:extLst>
            <a:ext uri="{909E8E84-426E-40DD-AFC4-6F175D3DCCD1}">
              <a14:hiddenFill xmlns:a14="http://schemas.microsoft.com/office/drawing/2010/main">
                <a:solidFill>
                  <a:srgbClr val="FFFFFF"/>
                </a:solidFill>
              </a14:hiddenFill>
            </a:ext>
          </a:extLst>
        </p:spPr>
      </p:pic>
      <p:sp>
        <p:nvSpPr>
          <p:cNvPr id="9" name="writingA3"/>
          <p:cNvSpPr/>
          <p:nvPr/>
        </p:nvSpPr>
        <p:spPr>
          <a:xfrm>
            <a:off x="4592404" y="2709191"/>
            <a:ext cx="357167" cy="44802"/>
          </a:xfrm>
          <a:custGeom>
            <a:avLst/>
            <a:gdLst>
              <a:gd name="connsiteX0" fmla="*/ 0 w 350196"/>
              <a:gd name="connsiteY0" fmla="*/ 29336 h 43928"/>
              <a:gd name="connsiteX1" fmla="*/ 29183 w 350196"/>
              <a:gd name="connsiteY1" fmla="*/ 9881 h 43928"/>
              <a:gd name="connsiteX2" fmla="*/ 87549 w 350196"/>
              <a:gd name="connsiteY2" fmla="*/ 34200 h 43928"/>
              <a:gd name="connsiteX3" fmla="*/ 102141 w 350196"/>
              <a:gd name="connsiteY3" fmla="*/ 19609 h 43928"/>
              <a:gd name="connsiteX4" fmla="*/ 116732 w 350196"/>
              <a:gd name="connsiteY4" fmla="*/ 153 h 43928"/>
              <a:gd name="connsiteX5" fmla="*/ 175098 w 350196"/>
              <a:gd name="connsiteY5" fmla="*/ 24472 h 43928"/>
              <a:gd name="connsiteX6" fmla="*/ 243192 w 350196"/>
              <a:gd name="connsiteY6" fmla="*/ 14745 h 43928"/>
              <a:gd name="connsiteX7" fmla="*/ 262647 w 350196"/>
              <a:gd name="connsiteY7" fmla="*/ 29336 h 43928"/>
              <a:gd name="connsiteX8" fmla="*/ 316149 w 350196"/>
              <a:gd name="connsiteY8" fmla="*/ 14745 h 43928"/>
              <a:gd name="connsiteX9" fmla="*/ 325877 w 350196"/>
              <a:gd name="connsiteY9" fmla="*/ 29336 h 43928"/>
              <a:gd name="connsiteX10" fmla="*/ 350196 w 350196"/>
              <a:gd name="connsiteY10" fmla="*/ 43928 h 4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0196" h="43928">
                <a:moveTo>
                  <a:pt x="0" y="29336"/>
                </a:moveTo>
                <a:cubicBezTo>
                  <a:pt x="9728" y="22851"/>
                  <a:pt x="17518" y="10659"/>
                  <a:pt x="29183" y="9881"/>
                </a:cubicBezTo>
                <a:cubicBezTo>
                  <a:pt x="51604" y="8386"/>
                  <a:pt x="70384" y="22756"/>
                  <a:pt x="87549" y="34200"/>
                </a:cubicBezTo>
                <a:cubicBezTo>
                  <a:pt x="92413" y="29336"/>
                  <a:pt x="97665" y="24832"/>
                  <a:pt x="102141" y="19609"/>
                </a:cubicBezTo>
                <a:cubicBezTo>
                  <a:pt x="107417" y="13454"/>
                  <a:pt x="108654" y="826"/>
                  <a:pt x="116732" y="153"/>
                </a:cubicBezTo>
                <a:cubicBezTo>
                  <a:pt x="138651" y="-1674"/>
                  <a:pt x="158123" y="13156"/>
                  <a:pt x="175098" y="24472"/>
                </a:cubicBezTo>
                <a:cubicBezTo>
                  <a:pt x="197796" y="21230"/>
                  <a:pt x="220299" y="13473"/>
                  <a:pt x="243192" y="14745"/>
                </a:cubicBezTo>
                <a:cubicBezTo>
                  <a:pt x="251286" y="15195"/>
                  <a:pt x="254541" y="29336"/>
                  <a:pt x="262647" y="29336"/>
                </a:cubicBezTo>
                <a:cubicBezTo>
                  <a:pt x="281132" y="29336"/>
                  <a:pt x="298315" y="19609"/>
                  <a:pt x="316149" y="14745"/>
                </a:cubicBezTo>
                <a:cubicBezTo>
                  <a:pt x="319392" y="19609"/>
                  <a:pt x="321744" y="25203"/>
                  <a:pt x="325877" y="29336"/>
                </a:cubicBezTo>
                <a:cubicBezTo>
                  <a:pt x="331748" y="35207"/>
                  <a:pt x="342519" y="40089"/>
                  <a:pt x="350196" y="43928"/>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p>
        </p:txBody>
      </p:sp>
      <p:sp>
        <p:nvSpPr>
          <p:cNvPr id="10" name="writingA2"/>
          <p:cNvSpPr/>
          <p:nvPr/>
        </p:nvSpPr>
        <p:spPr>
          <a:xfrm>
            <a:off x="4587443" y="2828403"/>
            <a:ext cx="367089" cy="54908"/>
          </a:xfrm>
          <a:custGeom>
            <a:avLst/>
            <a:gdLst>
              <a:gd name="connsiteX0" fmla="*/ 0 w 359924"/>
              <a:gd name="connsiteY0" fmla="*/ 43775 h 53836"/>
              <a:gd name="connsiteX1" fmla="*/ 19456 w 359924"/>
              <a:gd name="connsiteY1" fmla="*/ 14592 h 53836"/>
              <a:gd name="connsiteX2" fmla="*/ 68094 w 359924"/>
              <a:gd name="connsiteY2" fmla="*/ 0 h 53836"/>
              <a:gd name="connsiteX3" fmla="*/ 87549 w 359924"/>
              <a:gd name="connsiteY3" fmla="*/ 14592 h 53836"/>
              <a:gd name="connsiteX4" fmla="*/ 126460 w 359924"/>
              <a:gd name="connsiteY4" fmla="*/ 29183 h 53836"/>
              <a:gd name="connsiteX5" fmla="*/ 131324 w 359924"/>
              <a:gd name="connsiteY5" fmla="*/ 9728 h 53836"/>
              <a:gd name="connsiteX6" fmla="*/ 165371 w 359924"/>
              <a:gd name="connsiteY6" fmla="*/ 14592 h 53836"/>
              <a:gd name="connsiteX7" fmla="*/ 194554 w 359924"/>
              <a:gd name="connsiteY7" fmla="*/ 53502 h 53836"/>
              <a:gd name="connsiteX8" fmla="*/ 233464 w 359924"/>
              <a:gd name="connsiteY8" fmla="*/ 29183 h 53836"/>
              <a:gd name="connsiteX9" fmla="*/ 262647 w 359924"/>
              <a:gd name="connsiteY9" fmla="*/ 19455 h 53836"/>
              <a:gd name="connsiteX10" fmla="*/ 306422 w 359924"/>
              <a:gd name="connsiteY10" fmla="*/ 43775 h 53836"/>
              <a:gd name="connsiteX11" fmla="*/ 325877 w 359924"/>
              <a:gd name="connsiteY11" fmla="*/ 4864 h 53836"/>
              <a:gd name="connsiteX12" fmla="*/ 359924 w 359924"/>
              <a:gd name="connsiteY12" fmla="*/ 48638 h 5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924" h="53836">
                <a:moveTo>
                  <a:pt x="0" y="43775"/>
                </a:moveTo>
                <a:cubicBezTo>
                  <a:pt x="6485" y="34047"/>
                  <a:pt x="11189" y="22859"/>
                  <a:pt x="19456" y="14592"/>
                </a:cubicBezTo>
                <a:cubicBezTo>
                  <a:pt x="30767" y="3281"/>
                  <a:pt x="54834" y="2210"/>
                  <a:pt x="68094" y="0"/>
                </a:cubicBezTo>
                <a:cubicBezTo>
                  <a:pt x="74579" y="4864"/>
                  <a:pt x="82900" y="7951"/>
                  <a:pt x="87549" y="14592"/>
                </a:cubicBezTo>
                <a:cubicBezTo>
                  <a:pt x="113814" y="52113"/>
                  <a:pt x="86124" y="61452"/>
                  <a:pt x="126460" y="29183"/>
                </a:cubicBezTo>
                <a:cubicBezTo>
                  <a:pt x="128081" y="22698"/>
                  <a:pt x="127148" y="14948"/>
                  <a:pt x="131324" y="9728"/>
                </a:cubicBezTo>
                <a:cubicBezTo>
                  <a:pt x="141548" y="-3052"/>
                  <a:pt x="157234" y="10524"/>
                  <a:pt x="165371" y="14592"/>
                </a:cubicBezTo>
                <a:cubicBezTo>
                  <a:pt x="175099" y="27562"/>
                  <a:pt x="178701" y="50105"/>
                  <a:pt x="194554" y="53502"/>
                </a:cubicBezTo>
                <a:cubicBezTo>
                  <a:pt x="209509" y="56707"/>
                  <a:pt x="219784" y="36023"/>
                  <a:pt x="233464" y="29183"/>
                </a:cubicBezTo>
                <a:cubicBezTo>
                  <a:pt x="242635" y="24597"/>
                  <a:pt x="252919" y="22698"/>
                  <a:pt x="262647" y="19455"/>
                </a:cubicBezTo>
                <a:cubicBezTo>
                  <a:pt x="277239" y="27562"/>
                  <a:pt x="290157" y="47528"/>
                  <a:pt x="306422" y="43775"/>
                </a:cubicBezTo>
                <a:cubicBezTo>
                  <a:pt x="320552" y="40514"/>
                  <a:pt x="311435" y="3551"/>
                  <a:pt x="325877" y="4864"/>
                </a:cubicBezTo>
                <a:cubicBezTo>
                  <a:pt x="344286" y="6537"/>
                  <a:pt x="359924" y="48638"/>
                  <a:pt x="359924" y="48638"/>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p>
        </p:txBody>
      </p:sp>
      <p:sp>
        <p:nvSpPr>
          <p:cNvPr id="21" name="writingA1"/>
          <p:cNvSpPr/>
          <p:nvPr/>
        </p:nvSpPr>
        <p:spPr>
          <a:xfrm>
            <a:off x="4602326" y="2942444"/>
            <a:ext cx="362127" cy="59582"/>
          </a:xfrm>
          <a:custGeom>
            <a:avLst/>
            <a:gdLst>
              <a:gd name="connsiteX0" fmla="*/ 0 w 355059"/>
              <a:gd name="connsiteY0" fmla="*/ 43828 h 58419"/>
              <a:gd name="connsiteX1" fmla="*/ 14591 w 355059"/>
              <a:gd name="connsiteY1" fmla="*/ 14645 h 58419"/>
              <a:gd name="connsiteX2" fmla="*/ 87549 w 355059"/>
              <a:gd name="connsiteY2" fmla="*/ 58419 h 58419"/>
              <a:gd name="connsiteX3" fmla="*/ 107004 w 355059"/>
              <a:gd name="connsiteY3" fmla="*/ 53555 h 58419"/>
              <a:gd name="connsiteX4" fmla="*/ 141051 w 355059"/>
              <a:gd name="connsiteY4" fmla="*/ 19509 h 58419"/>
              <a:gd name="connsiteX5" fmla="*/ 209145 w 355059"/>
              <a:gd name="connsiteY5" fmla="*/ 48692 h 58419"/>
              <a:gd name="connsiteX6" fmla="*/ 233464 w 355059"/>
              <a:gd name="connsiteY6" fmla="*/ 29236 h 58419"/>
              <a:gd name="connsiteX7" fmla="*/ 257783 w 355059"/>
              <a:gd name="connsiteY7" fmla="*/ 53 h 58419"/>
              <a:gd name="connsiteX8" fmla="*/ 282102 w 355059"/>
              <a:gd name="connsiteY8" fmla="*/ 34100 h 58419"/>
              <a:gd name="connsiteX9" fmla="*/ 306421 w 355059"/>
              <a:gd name="connsiteY9" fmla="*/ 58419 h 58419"/>
              <a:gd name="connsiteX10" fmla="*/ 345332 w 355059"/>
              <a:gd name="connsiteY10" fmla="*/ 19509 h 58419"/>
              <a:gd name="connsiteX11" fmla="*/ 350196 w 355059"/>
              <a:gd name="connsiteY11" fmla="*/ 38964 h 58419"/>
              <a:gd name="connsiteX12" fmla="*/ 355059 w 355059"/>
              <a:gd name="connsiteY12" fmla="*/ 43828 h 5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5059" h="58419">
                <a:moveTo>
                  <a:pt x="0" y="43828"/>
                </a:moveTo>
                <a:cubicBezTo>
                  <a:pt x="4864" y="34100"/>
                  <a:pt x="6406" y="21807"/>
                  <a:pt x="14591" y="14645"/>
                </a:cubicBezTo>
                <a:cubicBezTo>
                  <a:pt x="44545" y="-11565"/>
                  <a:pt x="79794" y="50664"/>
                  <a:pt x="87549" y="58419"/>
                </a:cubicBezTo>
                <a:cubicBezTo>
                  <a:pt x="94034" y="56798"/>
                  <a:pt x="101598" y="57487"/>
                  <a:pt x="107004" y="53555"/>
                </a:cubicBezTo>
                <a:cubicBezTo>
                  <a:pt x="119984" y="44115"/>
                  <a:pt x="125246" y="22298"/>
                  <a:pt x="141051" y="19509"/>
                </a:cubicBezTo>
                <a:cubicBezTo>
                  <a:pt x="149237" y="18065"/>
                  <a:pt x="193664" y="40952"/>
                  <a:pt x="209145" y="48692"/>
                </a:cubicBezTo>
                <a:cubicBezTo>
                  <a:pt x="217251" y="42207"/>
                  <a:pt x="226123" y="36577"/>
                  <a:pt x="233464" y="29236"/>
                </a:cubicBezTo>
                <a:cubicBezTo>
                  <a:pt x="242418" y="20282"/>
                  <a:pt x="245183" y="-1207"/>
                  <a:pt x="257783" y="53"/>
                </a:cubicBezTo>
                <a:cubicBezTo>
                  <a:pt x="271661" y="1441"/>
                  <a:pt x="273174" y="23386"/>
                  <a:pt x="282102" y="34100"/>
                </a:cubicBezTo>
                <a:cubicBezTo>
                  <a:pt x="289441" y="42907"/>
                  <a:pt x="298315" y="50313"/>
                  <a:pt x="306421" y="58419"/>
                </a:cubicBezTo>
                <a:cubicBezTo>
                  <a:pt x="312590" y="42997"/>
                  <a:pt x="316893" y="-14616"/>
                  <a:pt x="345332" y="19509"/>
                </a:cubicBezTo>
                <a:cubicBezTo>
                  <a:pt x="349611" y="24644"/>
                  <a:pt x="347714" y="32757"/>
                  <a:pt x="350196" y="38964"/>
                </a:cubicBezTo>
                <a:cubicBezTo>
                  <a:pt x="351047" y="41093"/>
                  <a:pt x="353438" y="42207"/>
                  <a:pt x="355059" y="43828"/>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p>
        </p:txBody>
      </p:sp>
      <p:pic>
        <p:nvPicPr>
          <p:cNvPr id="27" name="inventoryB" descr="C:\Users\t-dantay\Documents\Placeholders\file.png"/>
          <p:cNvPicPr>
            <a:picLocks noChangeAspect="1" noChangeArrowheads="1"/>
          </p:cNvPicPr>
          <p:nvPr>
            <p:custDataLst>
              <p:custData r:id="rId2"/>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4529603" y="2522496"/>
            <a:ext cx="566670" cy="774741"/>
          </a:xfrm>
          <a:prstGeom prst="rect">
            <a:avLst/>
          </a:prstGeom>
          <a:noFill/>
          <a:extLst>
            <a:ext uri="{909E8E84-426E-40DD-AFC4-6F175D3DCCD1}">
              <a14:hiddenFill xmlns:a14="http://schemas.microsoft.com/office/drawing/2010/main">
                <a:solidFill>
                  <a:srgbClr val="FFFFFF"/>
                </a:solidFill>
              </a14:hiddenFill>
            </a:ext>
          </a:extLst>
        </p:spPr>
      </p:pic>
      <p:sp>
        <p:nvSpPr>
          <p:cNvPr id="24" name="delta symbol"/>
          <p:cNvSpPr/>
          <p:nvPr/>
        </p:nvSpPr>
        <p:spPr>
          <a:xfrm>
            <a:off x="4607320" y="2679143"/>
            <a:ext cx="353395" cy="387371"/>
          </a:xfrm>
          <a:prstGeom prst="triangle">
            <a:avLst/>
          </a:prstGeom>
          <a:noFill/>
          <a:ln w="57150" cap="rnd" cmpd="sng">
            <a:solidFill>
              <a:schemeClr val="bg1">
                <a:lumMod val="75000"/>
              </a:schemeClr>
            </a:solidFill>
            <a:round/>
          </a:ln>
          <a:effectLst>
            <a:outerShdw blurRad="40000" dist="23000" dir="5400000" rotWithShape="0">
              <a:srgbClr val="000000">
                <a:alpha val="35000"/>
              </a:srgbClr>
            </a:outerShd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ln w="152400">
                <a:solidFill>
                  <a:schemeClr val="tx1"/>
                </a:solidFill>
              </a:ln>
            </a:endParaRPr>
          </a:p>
        </p:txBody>
      </p:sp>
      <p:pic>
        <p:nvPicPr>
          <p:cNvPr id="28" name="inventory3" descr="C:\Users\t-dantay\Documents\Placeholders\file.png"/>
          <p:cNvPicPr>
            <a:picLocks noChangeAspect="1" noChangeArrowheads="1"/>
          </p:cNvPicPr>
          <p:nvPr>
            <p:custDataLst>
              <p:custData r:id="rId3"/>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4685037" y="2677930"/>
            <a:ext cx="566670" cy="774741"/>
          </a:xfrm>
          <a:prstGeom prst="rect">
            <a:avLst/>
          </a:prstGeom>
          <a:noFill/>
          <a:extLst>
            <a:ext uri="{909E8E84-426E-40DD-AFC4-6F175D3DCCD1}">
              <a14:hiddenFill xmlns:a14="http://schemas.microsoft.com/office/drawing/2010/main">
                <a:solidFill>
                  <a:srgbClr val="FFFFFF"/>
                </a:solidFill>
              </a14:hiddenFill>
            </a:ext>
          </a:extLst>
        </p:spPr>
      </p:pic>
      <p:sp>
        <p:nvSpPr>
          <p:cNvPr id="30" name="writingB3"/>
          <p:cNvSpPr/>
          <p:nvPr/>
        </p:nvSpPr>
        <p:spPr>
          <a:xfrm>
            <a:off x="4747838" y="2864625"/>
            <a:ext cx="357167" cy="44802"/>
          </a:xfrm>
          <a:custGeom>
            <a:avLst/>
            <a:gdLst>
              <a:gd name="connsiteX0" fmla="*/ 0 w 350196"/>
              <a:gd name="connsiteY0" fmla="*/ 29336 h 43928"/>
              <a:gd name="connsiteX1" fmla="*/ 29183 w 350196"/>
              <a:gd name="connsiteY1" fmla="*/ 9881 h 43928"/>
              <a:gd name="connsiteX2" fmla="*/ 87549 w 350196"/>
              <a:gd name="connsiteY2" fmla="*/ 34200 h 43928"/>
              <a:gd name="connsiteX3" fmla="*/ 102141 w 350196"/>
              <a:gd name="connsiteY3" fmla="*/ 19609 h 43928"/>
              <a:gd name="connsiteX4" fmla="*/ 116732 w 350196"/>
              <a:gd name="connsiteY4" fmla="*/ 153 h 43928"/>
              <a:gd name="connsiteX5" fmla="*/ 175098 w 350196"/>
              <a:gd name="connsiteY5" fmla="*/ 24472 h 43928"/>
              <a:gd name="connsiteX6" fmla="*/ 243192 w 350196"/>
              <a:gd name="connsiteY6" fmla="*/ 14745 h 43928"/>
              <a:gd name="connsiteX7" fmla="*/ 262647 w 350196"/>
              <a:gd name="connsiteY7" fmla="*/ 29336 h 43928"/>
              <a:gd name="connsiteX8" fmla="*/ 316149 w 350196"/>
              <a:gd name="connsiteY8" fmla="*/ 14745 h 43928"/>
              <a:gd name="connsiteX9" fmla="*/ 325877 w 350196"/>
              <a:gd name="connsiteY9" fmla="*/ 29336 h 43928"/>
              <a:gd name="connsiteX10" fmla="*/ 350196 w 350196"/>
              <a:gd name="connsiteY10" fmla="*/ 43928 h 4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0196" h="43928">
                <a:moveTo>
                  <a:pt x="0" y="29336"/>
                </a:moveTo>
                <a:cubicBezTo>
                  <a:pt x="9728" y="22851"/>
                  <a:pt x="17518" y="10659"/>
                  <a:pt x="29183" y="9881"/>
                </a:cubicBezTo>
                <a:cubicBezTo>
                  <a:pt x="51604" y="8386"/>
                  <a:pt x="70384" y="22756"/>
                  <a:pt x="87549" y="34200"/>
                </a:cubicBezTo>
                <a:cubicBezTo>
                  <a:pt x="92413" y="29336"/>
                  <a:pt x="97665" y="24832"/>
                  <a:pt x="102141" y="19609"/>
                </a:cubicBezTo>
                <a:cubicBezTo>
                  <a:pt x="107417" y="13454"/>
                  <a:pt x="108654" y="826"/>
                  <a:pt x="116732" y="153"/>
                </a:cubicBezTo>
                <a:cubicBezTo>
                  <a:pt x="138651" y="-1674"/>
                  <a:pt x="158123" y="13156"/>
                  <a:pt x="175098" y="24472"/>
                </a:cubicBezTo>
                <a:cubicBezTo>
                  <a:pt x="197796" y="21230"/>
                  <a:pt x="220299" y="13473"/>
                  <a:pt x="243192" y="14745"/>
                </a:cubicBezTo>
                <a:cubicBezTo>
                  <a:pt x="251286" y="15195"/>
                  <a:pt x="254541" y="29336"/>
                  <a:pt x="262647" y="29336"/>
                </a:cubicBezTo>
                <a:cubicBezTo>
                  <a:pt x="281132" y="29336"/>
                  <a:pt x="298315" y="19609"/>
                  <a:pt x="316149" y="14745"/>
                </a:cubicBezTo>
                <a:cubicBezTo>
                  <a:pt x="319392" y="19609"/>
                  <a:pt x="321744" y="25203"/>
                  <a:pt x="325877" y="29336"/>
                </a:cubicBezTo>
                <a:cubicBezTo>
                  <a:pt x="331748" y="35207"/>
                  <a:pt x="342519" y="40089"/>
                  <a:pt x="350196" y="43928"/>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p>
        </p:txBody>
      </p:sp>
      <p:sp>
        <p:nvSpPr>
          <p:cNvPr id="31" name="writingB2"/>
          <p:cNvSpPr/>
          <p:nvPr/>
        </p:nvSpPr>
        <p:spPr>
          <a:xfrm>
            <a:off x="4742877" y="2983836"/>
            <a:ext cx="367089" cy="54908"/>
          </a:xfrm>
          <a:custGeom>
            <a:avLst/>
            <a:gdLst>
              <a:gd name="connsiteX0" fmla="*/ 0 w 359924"/>
              <a:gd name="connsiteY0" fmla="*/ 43775 h 53836"/>
              <a:gd name="connsiteX1" fmla="*/ 19456 w 359924"/>
              <a:gd name="connsiteY1" fmla="*/ 14592 h 53836"/>
              <a:gd name="connsiteX2" fmla="*/ 68094 w 359924"/>
              <a:gd name="connsiteY2" fmla="*/ 0 h 53836"/>
              <a:gd name="connsiteX3" fmla="*/ 87549 w 359924"/>
              <a:gd name="connsiteY3" fmla="*/ 14592 h 53836"/>
              <a:gd name="connsiteX4" fmla="*/ 126460 w 359924"/>
              <a:gd name="connsiteY4" fmla="*/ 29183 h 53836"/>
              <a:gd name="connsiteX5" fmla="*/ 131324 w 359924"/>
              <a:gd name="connsiteY5" fmla="*/ 9728 h 53836"/>
              <a:gd name="connsiteX6" fmla="*/ 165371 w 359924"/>
              <a:gd name="connsiteY6" fmla="*/ 14592 h 53836"/>
              <a:gd name="connsiteX7" fmla="*/ 194554 w 359924"/>
              <a:gd name="connsiteY7" fmla="*/ 53502 h 53836"/>
              <a:gd name="connsiteX8" fmla="*/ 233464 w 359924"/>
              <a:gd name="connsiteY8" fmla="*/ 29183 h 53836"/>
              <a:gd name="connsiteX9" fmla="*/ 262647 w 359924"/>
              <a:gd name="connsiteY9" fmla="*/ 19455 h 53836"/>
              <a:gd name="connsiteX10" fmla="*/ 306422 w 359924"/>
              <a:gd name="connsiteY10" fmla="*/ 43775 h 53836"/>
              <a:gd name="connsiteX11" fmla="*/ 325877 w 359924"/>
              <a:gd name="connsiteY11" fmla="*/ 4864 h 53836"/>
              <a:gd name="connsiteX12" fmla="*/ 359924 w 359924"/>
              <a:gd name="connsiteY12" fmla="*/ 48638 h 5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924" h="53836">
                <a:moveTo>
                  <a:pt x="0" y="43775"/>
                </a:moveTo>
                <a:cubicBezTo>
                  <a:pt x="6485" y="34047"/>
                  <a:pt x="11189" y="22859"/>
                  <a:pt x="19456" y="14592"/>
                </a:cubicBezTo>
                <a:cubicBezTo>
                  <a:pt x="30767" y="3281"/>
                  <a:pt x="54834" y="2210"/>
                  <a:pt x="68094" y="0"/>
                </a:cubicBezTo>
                <a:cubicBezTo>
                  <a:pt x="74579" y="4864"/>
                  <a:pt x="82900" y="7951"/>
                  <a:pt x="87549" y="14592"/>
                </a:cubicBezTo>
                <a:cubicBezTo>
                  <a:pt x="113814" y="52113"/>
                  <a:pt x="86124" y="61452"/>
                  <a:pt x="126460" y="29183"/>
                </a:cubicBezTo>
                <a:cubicBezTo>
                  <a:pt x="128081" y="22698"/>
                  <a:pt x="127148" y="14948"/>
                  <a:pt x="131324" y="9728"/>
                </a:cubicBezTo>
                <a:cubicBezTo>
                  <a:pt x="141548" y="-3052"/>
                  <a:pt x="157234" y="10524"/>
                  <a:pt x="165371" y="14592"/>
                </a:cubicBezTo>
                <a:cubicBezTo>
                  <a:pt x="175099" y="27562"/>
                  <a:pt x="178701" y="50105"/>
                  <a:pt x="194554" y="53502"/>
                </a:cubicBezTo>
                <a:cubicBezTo>
                  <a:pt x="209509" y="56707"/>
                  <a:pt x="219784" y="36023"/>
                  <a:pt x="233464" y="29183"/>
                </a:cubicBezTo>
                <a:cubicBezTo>
                  <a:pt x="242635" y="24597"/>
                  <a:pt x="252919" y="22698"/>
                  <a:pt x="262647" y="19455"/>
                </a:cubicBezTo>
                <a:cubicBezTo>
                  <a:pt x="277239" y="27562"/>
                  <a:pt x="290157" y="47528"/>
                  <a:pt x="306422" y="43775"/>
                </a:cubicBezTo>
                <a:cubicBezTo>
                  <a:pt x="320552" y="40514"/>
                  <a:pt x="311435" y="3551"/>
                  <a:pt x="325877" y="4864"/>
                </a:cubicBezTo>
                <a:cubicBezTo>
                  <a:pt x="344286" y="6537"/>
                  <a:pt x="359924" y="48638"/>
                  <a:pt x="359924" y="48638"/>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p>
        </p:txBody>
      </p:sp>
      <p:sp>
        <p:nvSpPr>
          <p:cNvPr id="32" name="writingB1"/>
          <p:cNvSpPr/>
          <p:nvPr/>
        </p:nvSpPr>
        <p:spPr>
          <a:xfrm>
            <a:off x="4757760" y="3097878"/>
            <a:ext cx="362127" cy="59582"/>
          </a:xfrm>
          <a:custGeom>
            <a:avLst/>
            <a:gdLst>
              <a:gd name="connsiteX0" fmla="*/ 0 w 355059"/>
              <a:gd name="connsiteY0" fmla="*/ 43828 h 58419"/>
              <a:gd name="connsiteX1" fmla="*/ 14591 w 355059"/>
              <a:gd name="connsiteY1" fmla="*/ 14645 h 58419"/>
              <a:gd name="connsiteX2" fmla="*/ 87549 w 355059"/>
              <a:gd name="connsiteY2" fmla="*/ 58419 h 58419"/>
              <a:gd name="connsiteX3" fmla="*/ 107004 w 355059"/>
              <a:gd name="connsiteY3" fmla="*/ 53555 h 58419"/>
              <a:gd name="connsiteX4" fmla="*/ 141051 w 355059"/>
              <a:gd name="connsiteY4" fmla="*/ 19509 h 58419"/>
              <a:gd name="connsiteX5" fmla="*/ 209145 w 355059"/>
              <a:gd name="connsiteY5" fmla="*/ 48692 h 58419"/>
              <a:gd name="connsiteX6" fmla="*/ 233464 w 355059"/>
              <a:gd name="connsiteY6" fmla="*/ 29236 h 58419"/>
              <a:gd name="connsiteX7" fmla="*/ 257783 w 355059"/>
              <a:gd name="connsiteY7" fmla="*/ 53 h 58419"/>
              <a:gd name="connsiteX8" fmla="*/ 282102 w 355059"/>
              <a:gd name="connsiteY8" fmla="*/ 34100 h 58419"/>
              <a:gd name="connsiteX9" fmla="*/ 306421 w 355059"/>
              <a:gd name="connsiteY9" fmla="*/ 58419 h 58419"/>
              <a:gd name="connsiteX10" fmla="*/ 345332 w 355059"/>
              <a:gd name="connsiteY10" fmla="*/ 19509 h 58419"/>
              <a:gd name="connsiteX11" fmla="*/ 350196 w 355059"/>
              <a:gd name="connsiteY11" fmla="*/ 38964 h 58419"/>
              <a:gd name="connsiteX12" fmla="*/ 355059 w 355059"/>
              <a:gd name="connsiteY12" fmla="*/ 43828 h 5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5059" h="58419">
                <a:moveTo>
                  <a:pt x="0" y="43828"/>
                </a:moveTo>
                <a:cubicBezTo>
                  <a:pt x="4864" y="34100"/>
                  <a:pt x="6406" y="21807"/>
                  <a:pt x="14591" y="14645"/>
                </a:cubicBezTo>
                <a:cubicBezTo>
                  <a:pt x="44545" y="-11565"/>
                  <a:pt x="79794" y="50664"/>
                  <a:pt x="87549" y="58419"/>
                </a:cubicBezTo>
                <a:cubicBezTo>
                  <a:pt x="94034" y="56798"/>
                  <a:pt x="101598" y="57487"/>
                  <a:pt x="107004" y="53555"/>
                </a:cubicBezTo>
                <a:cubicBezTo>
                  <a:pt x="119984" y="44115"/>
                  <a:pt x="125246" y="22298"/>
                  <a:pt x="141051" y="19509"/>
                </a:cubicBezTo>
                <a:cubicBezTo>
                  <a:pt x="149237" y="18065"/>
                  <a:pt x="193664" y="40952"/>
                  <a:pt x="209145" y="48692"/>
                </a:cubicBezTo>
                <a:cubicBezTo>
                  <a:pt x="217251" y="42207"/>
                  <a:pt x="226123" y="36577"/>
                  <a:pt x="233464" y="29236"/>
                </a:cubicBezTo>
                <a:cubicBezTo>
                  <a:pt x="242418" y="20282"/>
                  <a:pt x="245183" y="-1207"/>
                  <a:pt x="257783" y="53"/>
                </a:cubicBezTo>
                <a:cubicBezTo>
                  <a:pt x="271661" y="1441"/>
                  <a:pt x="273174" y="23386"/>
                  <a:pt x="282102" y="34100"/>
                </a:cubicBezTo>
                <a:cubicBezTo>
                  <a:pt x="289441" y="42907"/>
                  <a:pt x="298315" y="50313"/>
                  <a:pt x="306421" y="58419"/>
                </a:cubicBezTo>
                <a:cubicBezTo>
                  <a:pt x="312590" y="42997"/>
                  <a:pt x="316893" y="-14616"/>
                  <a:pt x="345332" y="19509"/>
                </a:cubicBezTo>
                <a:cubicBezTo>
                  <a:pt x="349611" y="24644"/>
                  <a:pt x="347714" y="32757"/>
                  <a:pt x="350196" y="38964"/>
                </a:cubicBezTo>
                <a:cubicBezTo>
                  <a:pt x="351047" y="41093"/>
                  <a:pt x="353438" y="42207"/>
                  <a:pt x="355059" y="43828"/>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p>
        </p:txBody>
      </p:sp>
      <p:pic>
        <p:nvPicPr>
          <p:cNvPr id="33" name="inventoryC" descr="C:\Users\t-dantay\Documents\Placeholders\file.png"/>
          <p:cNvPicPr>
            <a:picLocks noChangeAspect="1" noChangeArrowheads="1"/>
          </p:cNvPicPr>
          <p:nvPr>
            <p:custDataLst>
              <p:custData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4451886" y="2913509"/>
            <a:ext cx="566670" cy="774741"/>
          </a:xfrm>
          <a:prstGeom prst="rect">
            <a:avLst/>
          </a:prstGeom>
          <a:noFill/>
          <a:extLst>
            <a:ext uri="{909E8E84-426E-40DD-AFC4-6F175D3DCCD1}">
              <a14:hiddenFill xmlns:a14="http://schemas.microsoft.com/office/drawing/2010/main">
                <a:solidFill>
                  <a:srgbClr val="FFFFFF"/>
                </a:solidFill>
              </a14:hiddenFill>
            </a:ext>
          </a:extLst>
        </p:spPr>
      </p:pic>
      <p:sp>
        <p:nvSpPr>
          <p:cNvPr id="34" name="writingC3"/>
          <p:cNvSpPr/>
          <p:nvPr/>
        </p:nvSpPr>
        <p:spPr>
          <a:xfrm>
            <a:off x="4514687" y="3100204"/>
            <a:ext cx="357167" cy="44802"/>
          </a:xfrm>
          <a:custGeom>
            <a:avLst/>
            <a:gdLst>
              <a:gd name="connsiteX0" fmla="*/ 0 w 350196"/>
              <a:gd name="connsiteY0" fmla="*/ 29336 h 43928"/>
              <a:gd name="connsiteX1" fmla="*/ 29183 w 350196"/>
              <a:gd name="connsiteY1" fmla="*/ 9881 h 43928"/>
              <a:gd name="connsiteX2" fmla="*/ 87549 w 350196"/>
              <a:gd name="connsiteY2" fmla="*/ 34200 h 43928"/>
              <a:gd name="connsiteX3" fmla="*/ 102141 w 350196"/>
              <a:gd name="connsiteY3" fmla="*/ 19609 h 43928"/>
              <a:gd name="connsiteX4" fmla="*/ 116732 w 350196"/>
              <a:gd name="connsiteY4" fmla="*/ 153 h 43928"/>
              <a:gd name="connsiteX5" fmla="*/ 175098 w 350196"/>
              <a:gd name="connsiteY5" fmla="*/ 24472 h 43928"/>
              <a:gd name="connsiteX6" fmla="*/ 243192 w 350196"/>
              <a:gd name="connsiteY6" fmla="*/ 14745 h 43928"/>
              <a:gd name="connsiteX7" fmla="*/ 262647 w 350196"/>
              <a:gd name="connsiteY7" fmla="*/ 29336 h 43928"/>
              <a:gd name="connsiteX8" fmla="*/ 316149 w 350196"/>
              <a:gd name="connsiteY8" fmla="*/ 14745 h 43928"/>
              <a:gd name="connsiteX9" fmla="*/ 325877 w 350196"/>
              <a:gd name="connsiteY9" fmla="*/ 29336 h 43928"/>
              <a:gd name="connsiteX10" fmla="*/ 350196 w 350196"/>
              <a:gd name="connsiteY10" fmla="*/ 43928 h 4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0196" h="43928">
                <a:moveTo>
                  <a:pt x="0" y="29336"/>
                </a:moveTo>
                <a:cubicBezTo>
                  <a:pt x="9728" y="22851"/>
                  <a:pt x="17518" y="10659"/>
                  <a:pt x="29183" y="9881"/>
                </a:cubicBezTo>
                <a:cubicBezTo>
                  <a:pt x="51604" y="8386"/>
                  <a:pt x="70384" y="22756"/>
                  <a:pt x="87549" y="34200"/>
                </a:cubicBezTo>
                <a:cubicBezTo>
                  <a:pt x="92413" y="29336"/>
                  <a:pt x="97665" y="24832"/>
                  <a:pt x="102141" y="19609"/>
                </a:cubicBezTo>
                <a:cubicBezTo>
                  <a:pt x="107417" y="13454"/>
                  <a:pt x="108654" y="826"/>
                  <a:pt x="116732" y="153"/>
                </a:cubicBezTo>
                <a:cubicBezTo>
                  <a:pt x="138651" y="-1674"/>
                  <a:pt x="158123" y="13156"/>
                  <a:pt x="175098" y="24472"/>
                </a:cubicBezTo>
                <a:cubicBezTo>
                  <a:pt x="197796" y="21230"/>
                  <a:pt x="220299" y="13473"/>
                  <a:pt x="243192" y="14745"/>
                </a:cubicBezTo>
                <a:cubicBezTo>
                  <a:pt x="251286" y="15195"/>
                  <a:pt x="254541" y="29336"/>
                  <a:pt x="262647" y="29336"/>
                </a:cubicBezTo>
                <a:cubicBezTo>
                  <a:pt x="281132" y="29336"/>
                  <a:pt x="298315" y="19609"/>
                  <a:pt x="316149" y="14745"/>
                </a:cubicBezTo>
                <a:cubicBezTo>
                  <a:pt x="319392" y="19609"/>
                  <a:pt x="321744" y="25203"/>
                  <a:pt x="325877" y="29336"/>
                </a:cubicBezTo>
                <a:cubicBezTo>
                  <a:pt x="331748" y="35207"/>
                  <a:pt x="342519" y="40089"/>
                  <a:pt x="350196" y="43928"/>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p>
        </p:txBody>
      </p:sp>
      <p:sp>
        <p:nvSpPr>
          <p:cNvPr id="35" name="writingC2"/>
          <p:cNvSpPr/>
          <p:nvPr/>
        </p:nvSpPr>
        <p:spPr>
          <a:xfrm>
            <a:off x="4509726" y="3219416"/>
            <a:ext cx="367089" cy="54908"/>
          </a:xfrm>
          <a:custGeom>
            <a:avLst/>
            <a:gdLst>
              <a:gd name="connsiteX0" fmla="*/ 0 w 359924"/>
              <a:gd name="connsiteY0" fmla="*/ 43775 h 53836"/>
              <a:gd name="connsiteX1" fmla="*/ 19456 w 359924"/>
              <a:gd name="connsiteY1" fmla="*/ 14592 h 53836"/>
              <a:gd name="connsiteX2" fmla="*/ 68094 w 359924"/>
              <a:gd name="connsiteY2" fmla="*/ 0 h 53836"/>
              <a:gd name="connsiteX3" fmla="*/ 87549 w 359924"/>
              <a:gd name="connsiteY3" fmla="*/ 14592 h 53836"/>
              <a:gd name="connsiteX4" fmla="*/ 126460 w 359924"/>
              <a:gd name="connsiteY4" fmla="*/ 29183 h 53836"/>
              <a:gd name="connsiteX5" fmla="*/ 131324 w 359924"/>
              <a:gd name="connsiteY5" fmla="*/ 9728 h 53836"/>
              <a:gd name="connsiteX6" fmla="*/ 165371 w 359924"/>
              <a:gd name="connsiteY6" fmla="*/ 14592 h 53836"/>
              <a:gd name="connsiteX7" fmla="*/ 194554 w 359924"/>
              <a:gd name="connsiteY7" fmla="*/ 53502 h 53836"/>
              <a:gd name="connsiteX8" fmla="*/ 233464 w 359924"/>
              <a:gd name="connsiteY8" fmla="*/ 29183 h 53836"/>
              <a:gd name="connsiteX9" fmla="*/ 262647 w 359924"/>
              <a:gd name="connsiteY9" fmla="*/ 19455 h 53836"/>
              <a:gd name="connsiteX10" fmla="*/ 306422 w 359924"/>
              <a:gd name="connsiteY10" fmla="*/ 43775 h 53836"/>
              <a:gd name="connsiteX11" fmla="*/ 325877 w 359924"/>
              <a:gd name="connsiteY11" fmla="*/ 4864 h 53836"/>
              <a:gd name="connsiteX12" fmla="*/ 359924 w 359924"/>
              <a:gd name="connsiteY12" fmla="*/ 48638 h 5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924" h="53836">
                <a:moveTo>
                  <a:pt x="0" y="43775"/>
                </a:moveTo>
                <a:cubicBezTo>
                  <a:pt x="6485" y="34047"/>
                  <a:pt x="11189" y="22859"/>
                  <a:pt x="19456" y="14592"/>
                </a:cubicBezTo>
                <a:cubicBezTo>
                  <a:pt x="30767" y="3281"/>
                  <a:pt x="54834" y="2210"/>
                  <a:pt x="68094" y="0"/>
                </a:cubicBezTo>
                <a:cubicBezTo>
                  <a:pt x="74579" y="4864"/>
                  <a:pt x="82900" y="7951"/>
                  <a:pt x="87549" y="14592"/>
                </a:cubicBezTo>
                <a:cubicBezTo>
                  <a:pt x="113814" y="52113"/>
                  <a:pt x="86124" y="61452"/>
                  <a:pt x="126460" y="29183"/>
                </a:cubicBezTo>
                <a:cubicBezTo>
                  <a:pt x="128081" y="22698"/>
                  <a:pt x="127148" y="14948"/>
                  <a:pt x="131324" y="9728"/>
                </a:cubicBezTo>
                <a:cubicBezTo>
                  <a:pt x="141548" y="-3052"/>
                  <a:pt x="157234" y="10524"/>
                  <a:pt x="165371" y="14592"/>
                </a:cubicBezTo>
                <a:cubicBezTo>
                  <a:pt x="175099" y="27562"/>
                  <a:pt x="178701" y="50105"/>
                  <a:pt x="194554" y="53502"/>
                </a:cubicBezTo>
                <a:cubicBezTo>
                  <a:pt x="209509" y="56707"/>
                  <a:pt x="219784" y="36023"/>
                  <a:pt x="233464" y="29183"/>
                </a:cubicBezTo>
                <a:cubicBezTo>
                  <a:pt x="242635" y="24597"/>
                  <a:pt x="252919" y="22698"/>
                  <a:pt x="262647" y="19455"/>
                </a:cubicBezTo>
                <a:cubicBezTo>
                  <a:pt x="277239" y="27562"/>
                  <a:pt x="290157" y="47528"/>
                  <a:pt x="306422" y="43775"/>
                </a:cubicBezTo>
                <a:cubicBezTo>
                  <a:pt x="320552" y="40514"/>
                  <a:pt x="311435" y="3551"/>
                  <a:pt x="325877" y="4864"/>
                </a:cubicBezTo>
                <a:cubicBezTo>
                  <a:pt x="344286" y="6537"/>
                  <a:pt x="359924" y="48638"/>
                  <a:pt x="359924" y="48638"/>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p>
        </p:txBody>
      </p:sp>
      <p:sp>
        <p:nvSpPr>
          <p:cNvPr id="36" name="writingC1"/>
          <p:cNvSpPr/>
          <p:nvPr/>
        </p:nvSpPr>
        <p:spPr>
          <a:xfrm>
            <a:off x="4524609" y="3333457"/>
            <a:ext cx="362127" cy="59582"/>
          </a:xfrm>
          <a:custGeom>
            <a:avLst/>
            <a:gdLst>
              <a:gd name="connsiteX0" fmla="*/ 0 w 355059"/>
              <a:gd name="connsiteY0" fmla="*/ 43828 h 58419"/>
              <a:gd name="connsiteX1" fmla="*/ 14591 w 355059"/>
              <a:gd name="connsiteY1" fmla="*/ 14645 h 58419"/>
              <a:gd name="connsiteX2" fmla="*/ 87549 w 355059"/>
              <a:gd name="connsiteY2" fmla="*/ 58419 h 58419"/>
              <a:gd name="connsiteX3" fmla="*/ 107004 w 355059"/>
              <a:gd name="connsiteY3" fmla="*/ 53555 h 58419"/>
              <a:gd name="connsiteX4" fmla="*/ 141051 w 355059"/>
              <a:gd name="connsiteY4" fmla="*/ 19509 h 58419"/>
              <a:gd name="connsiteX5" fmla="*/ 209145 w 355059"/>
              <a:gd name="connsiteY5" fmla="*/ 48692 h 58419"/>
              <a:gd name="connsiteX6" fmla="*/ 233464 w 355059"/>
              <a:gd name="connsiteY6" fmla="*/ 29236 h 58419"/>
              <a:gd name="connsiteX7" fmla="*/ 257783 w 355059"/>
              <a:gd name="connsiteY7" fmla="*/ 53 h 58419"/>
              <a:gd name="connsiteX8" fmla="*/ 282102 w 355059"/>
              <a:gd name="connsiteY8" fmla="*/ 34100 h 58419"/>
              <a:gd name="connsiteX9" fmla="*/ 306421 w 355059"/>
              <a:gd name="connsiteY9" fmla="*/ 58419 h 58419"/>
              <a:gd name="connsiteX10" fmla="*/ 345332 w 355059"/>
              <a:gd name="connsiteY10" fmla="*/ 19509 h 58419"/>
              <a:gd name="connsiteX11" fmla="*/ 350196 w 355059"/>
              <a:gd name="connsiteY11" fmla="*/ 38964 h 58419"/>
              <a:gd name="connsiteX12" fmla="*/ 355059 w 355059"/>
              <a:gd name="connsiteY12" fmla="*/ 43828 h 5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5059" h="58419">
                <a:moveTo>
                  <a:pt x="0" y="43828"/>
                </a:moveTo>
                <a:cubicBezTo>
                  <a:pt x="4864" y="34100"/>
                  <a:pt x="6406" y="21807"/>
                  <a:pt x="14591" y="14645"/>
                </a:cubicBezTo>
                <a:cubicBezTo>
                  <a:pt x="44545" y="-11565"/>
                  <a:pt x="79794" y="50664"/>
                  <a:pt x="87549" y="58419"/>
                </a:cubicBezTo>
                <a:cubicBezTo>
                  <a:pt x="94034" y="56798"/>
                  <a:pt x="101598" y="57487"/>
                  <a:pt x="107004" y="53555"/>
                </a:cubicBezTo>
                <a:cubicBezTo>
                  <a:pt x="119984" y="44115"/>
                  <a:pt x="125246" y="22298"/>
                  <a:pt x="141051" y="19509"/>
                </a:cubicBezTo>
                <a:cubicBezTo>
                  <a:pt x="149237" y="18065"/>
                  <a:pt x="193664" y="40952"/>
                  <a:pt x="209145" y="48692"/>
                </a:cubicBezTo>
                <a:cubicBezTo>
                  <a:pt x="217251" y="42207"/>
                  <a:pt x="226123" y="36577"/>
                  <a:pt x="233464" y="29236"/>
                </a:cubicBezTo>
                <a:cubicBezTo>
                  <a:pt x="242418" y="20282"/>
                  <a:pt x="245183" y="-1207"/>
                  <a:pt x="257783" y="53"/>
                </a:cubicBezTo>
                <a:cubicBezTo>
                  <a:pt x="271661" y="1441"/>
                  <a:pt x="273174" y="23386"/>
                  <a:pt x="282102" y="34100"/>
                </a:cubicBezTo>
                <a:cubicBezTo>
                  <a:pt x="289441" y="42907"/>
                  <a:pt x="298315" y="50313"/>
                  <a:pt x="306421" y="58419"/>
                </a:cubicBezTo>
                <a:cubicBezTo>
                  <a:pt x="312590" y="42997"/>
                  <a:pt x="316893" y="-14616"/>
                  <a:pt x="345332" y="19509"/>
                </a:cubicBezTo>
                <a:cubicBezTo>
                  <a:pt x="349611" y="24644"/>
                  <a:pt x="347714" y="32757"/>
                  <a:pt x="350196" y="38964"/>
                </a:cubicBezTo>
                <a:cubicBezTo>
                  <a:pt x="351047" y="41093"/>
                  <a:pt x="353438" y="42207"/>
                  <a:pt x="355059" y="43828"/>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p>
        </p:txBody>
      </p:sp>
      <p:pic>
        <p:nvPicPr>
          <p:cNvPr id="37" name="inventoryD" descr="C:\Users\t-dantay\Documents\Placeholders\file.png"/>
          <p:cNvPicPr>
            <a:picLocks noChangeAspect="1" noChangeArrowheads="1"/>
          </p:cNvPicPr>
          <p:nvPr>
            <p:custDataLst>
              <p:custData r:id="rId5"/>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4374169" y="2677930"/>
            <a:ext cx="566670" cy="774741"/>
          </a:xfrm>
          <a:prstGeom prst="rect">
            <a:avLst/>
          </a:prstGeom>
          <a:noFill/>
          <a:extLst>
            <a:ext uri="{909E8E84-426E-40DD-AFC4-6F175D3DCCD1}">
              <a14:hiddenFill xmlns:a14="http://schemas.microsoft.com/office/drawing/2010/main">
                <a:solidFill>
                  <a:srgbClr val="FFFFFF"/>
                </a:solidFill>
              </a14:hiddenFill>
            </a:ext>
          </a:extLst>
        </p:spPr>
      </p:pic>
      <p:sp>
        <p:nvSpPr>
          <p:cNvPr id="38" name="writingD3"/>
          <p:cNvSpPr/>
          <p:nvPr/>
        </p:nvSpPr>
        <p:spPr>
          <a:xfrm>
            <a:off x="4436970" y="2864625"/>
            <a:ext cx="357167" cy="44802"/>
          </a:xfrm>
          <a:custGeom>
            <a:avLst/>
            <a:gdLst>
              <a:gd name="connsiteX0" fmla="*/ 0 w 350196"/>
              <a:gd name="connsiteY0" fmla="*/ 29336 h 43928"/>
              <a:gd name="connsiteX1" fmla="*/ 29183 w 350196"/>
              <a:gd name="connsiteY1" fmla="*/ 9881 h 43928"/>
              <a:gd name="connsiteX2" fmla="*/ 87549 w 350196"/>
              <a:gd name="connsiteY2" fmla="*/ 34200 h 43928"/>
              <a:gd name="connsiteX3" fmla="*/ 102141 w 350196"/>
              <a:gd name="connsiteY3" fmla="*/ 19609 h 43928"/>
              <a:gd name="connsiteX4" fmla="*/ 116732 w 350196"/>
              <a:gd name="connsiteY4" fmla="*/ 153 h 43928"/>
              <a:gd name="connsiteX5" fmla="*/ 175098 w 350196"/>
              <a:gd name="connsiteY5" fmla="*/ 24472 h 43928"/>
              <a:gd name="connsiteX6" fmla="*/ 243192 w 350196"/>
              <a:gd name="connsiteY6" fmla="*/ 14745 h 43928"/>
              <a:gd name="connsiteX7" fmla="*/ 262647 w 350196"/>
              <a:gd name="connsiteY7" fmla="*/ 29336 h 43928"/>
              <a:gd name="connsiteX8" fmla="*/ 316149 w 350196"/>
              <a:gd name="connsiteY8" fmla="*/ 14745 h 43928"/>
              <a:gd name="connsiteX9" fmla="*/ 325877 w 350196"/>
              <a:gd name="connsiteY9" fmla="*/ 29336 h 43928"/>
              <a:gd name="connsiteX10" fmla="*/ 350196 w 350196"/>
              <a:gd name="connsiteY10" fmla="*/ 43928 h 4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0196" h="43928">
                <a:moveTo>
                  <a:pt x="0" y="29336"/>
                </a:moveTo>
                <a:cubicBezTo>
                  <a:pt x="9728" y="22851"/>
                  <a:pt x="17518" y="10659"/>
                  <a:pt x="29183" y="9881"/>
                </a:cubicBezTo>
                <a:cubicBezTo>
                  <a:pt x="51604" y="8386"/>
                  <a:pt x="70384" y="22756"/>
                  <a:pt x="87549" y="34200"/>
                </a:cubicBezTo>
                <a:cubicBezTo>
                  <a:pt x="92413" y="29336"/>
                  <a:pt x="97665" y="24832"/>
                  <a:pt x="102141" y="19609"/>
                </a:cubicBezTo>
                <a:cubicBezTo>
                  <a:pt x="107417" y="13454"/>
                  <a:pt x="108654" y="826"/>
                  <a:pt x="116732" y="153"/>
                </a:cubicBezTo>
                <a:cubicBezTo>
                  <a:pt x="138651" y="-1674"/>
                  <a:pt x="158123" y="13156"/>
                  <a:pt x="175098" y="24472"/>
                </a:cubicBezTo>
                <a:cubicBezTo>
                  <a:pt x="197796" y="21230"/>
                  <a:pt x="220299" y="13473"/>
                  <a:pt x="243192" y="14745"/>
                </a:cubicBezTo>
                <a:cubicBezTo>
                  <a:pt x="251286" y="15195"/>
                  <a:pt x="254541" y="29336"/>
                  <a:pt x="262647" y="29336"/>
                </a:cubicBezTo>
                <a:cubicBezTo>
                  <a:pt x="281132" y="29336"/>
                  <a:pt x="298315" y="19609"/>
                  <a:pt x="316149" y="14745"/>
                </a:cubicBezTo>
                <a:cubicBezTo>
                  <a:pt x="319392" y="19609"/>
                  <a:pt x="321744" y="25203"/>
                  <a:pt x="325877" y="29336"/>
                </a:cubicBezTo>
                <a:cubicBezTo>
                  <a:pt x="331748" y="35207"/>
                  <a:pt x="342519" y="40089"/>
                  <a:pt x="350196" y="43928"/>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p>
        </p:txBody>
      </p:sp>
      <p:sp>
        <p:nvSpPr>
          <p:cNvPr id="39" name="writingD2"/>
          <p:cNvSpPr/>
          <p:nvPr/>
        </p:nvSpPr>
        <p:spPr>
          <a:xfrm>
            <a:off x="4432009" y="2983836"/>
            <a:ext cx="367089" cy="54908"/>
          </a:xfrm>
          <a:custGeom>
            <a:avLst/>
            <a:gdLst>
              <a:gd name="connsiteX0" fmla="*/ 0 w 359924"/>
              <a:gd name="connsiteY0" fmla="*/ 43775 h 53836"/>
              <a:gd name="connsiteX1" fmla="*/ 19456 w 359924"/>
              <a:gd name="connsiteY1" fmla="*/ 14592 h 53836"/>
              <a:gd name="connsiteX2" fmla="*/ 68094 w 359924"/>
              <a:gd name="connsiteY2" fmla="*/ 0 h 53836"/>
              <a:gd name="connsiteX3" fmla="*/ 87549 w 359924"/>
              <a:gd name="connsiteY3" fmla="*/ 14592 h 53836"/>
              <a:gd name="connsiteX4" fmla="*/ 126460 w 359924"/>
              <a:gd name="connsiteY4" fmla="*/ 29183 h 53836"/>
              <a:gd name="connsiteX5" fmla="*/ 131324 w 359924"/>
              <a:gd name="connsiteY5" fmla="*/ 9728 h 53836"/>
              <a:gd name="connsiteX6" fmla="*/ 165371 w 359924"/>
              <a:gd name="connsiteY6" fmla="*/ 14592 h 53836"/>
              <a:gd name="connsiteX7" fmla="*/ 194554 w 359924"/>
              <a:gd name="connsiteY7" fmla="*/ 53502 h 53836"/>
              <a:gd name="connsiteX8" fmla="*/ 233464 w 359924"/>
              <a:gd name="connsiteY8" fmla="*/ 29183 h 53836"/>
              <a:gd name="connsiteX9" fmla="*/ 262647 w 359924"/>
              <a:gd name="connsiteY9" fmla="*/ 19455 h 53836"/>
              <a:gd name="connsiteX10" fmla="*/ 306422 w 359924"/>
              <a:gd name="connsiteY10" fmla="*/ 43775 h 53836"/>
              <a:gd name="connsiteX11" fmla="*/ 325877 w 359924"/>
              <a:gd name="connsiteY11" fmla="*/ 4864 h 53836"/>
              <a:gd name="connsiteX12" fmla="*/ 359924 w 359924"/>
              <a:gd name="connsiteY12" fmla="*/ 48638 h 5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924" h="53836">
                <a:moveTo>
                  <a:pt x="0" y="43775"/>
                </a:moveTo>
                <a:cubicBezTo>
                  <a:pt x="6485" y="34047"/>
                  <a:pt x="11189" y="22859"/>
                  <a:pt x="19456" y="14592"/>
                </a:cubicBezTo>
                <a:cubicBezTo>
                  <a:pt x="30767" y="3281"/>
                  <a:pt x="54834" y="2210"/>
                  <a:pt x="68094" y="0"/>
                </a:cubicBezTo>
                <a:cubicBezTo>
                  <a:pt x="74579" y="4864"/>
                  <a:pt x="82900" y="7951"/>
                  <a:pt x="87549" y="14592"/>
                </a:cubicBezTo>
                <a:cubicBezTo>
                  <a:pt x="113814" y="52113"/>
                  <a:pt x="86124" y="61452"/>
                  <a:pt x="126460" y="29183"/>
                </a:cubicBezTo>
                <a:cubicBezTo>
                  <a:pt x="128081" y="22698"/>
                  <a:pt x="127148" y="14948"/>
                  <a:pt x="131324" y="9728"/>
                </a:cubicBezTo>
                <a:cubicBezTo>
                  <a:pt x="141548" y="-3052"/>
                  <a:pt x="157234" y="10524"/>
                  <a:pt x="165371" y="14592"/>
                </a:cubicBezTo>
                <a:cubicBezTo>
                  <a:pt x="175099" y="27562"/>
                  <a:pt x="178701" y="50105"/>
                  <a:pt x="194554" y="53502"/>
                </a:cubicBezTo>
                <a:cubicBezTo>
                  <a:pt x="209509" y="56707"/>
                  <a:pt x="219784" y="36023"/>
                  <a:pt x="233464" y="29183"/>
                </a:cubicBezTo>
                <a:cubicBezTo>
                  <a:pt x="242635" y="24597"/>
                  <a:pt x="252919" y="22698"/>
                  <a:pt x="262647" y="19455"/>
                </a:cubicBezTo>
                <a:cubicBezTo>
                  <a:pt x="277239" y="27562"/>
                  <a:pt x="290157" y="47528"/>
                  <a:pt x="306422" y="43775"/>
                </a:cubicBezTo>
                <a:cubicBezTo>
                  <a:pt x="320552" y="40514"/>
                  <a:pt x="311435" y="3551"/>
                  <a:pt x="325877" y="4864"/>
                </a:cubicBezTo>
                <a:cubicBezTo>
                  <a:pt x="344286" y="6537"/>
                  <a:pt x="359924" y="48638"/>
                  <a:pt x="359924" y="48638"/>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p>
        </p:txBody>
      </p:sp>
      <p:sp>
        <p:nvSpPr>
          <p:cNvPr id="40" name="writingD1"/>
          <p:cNvSpPr/>
          <p:nvPr/>
        </p:nvSpPr>
        <p:spPr>
          <a:xfrm>
            <a:off x="4446892" y="3097878"/>
            <a:ext cx="362127" cy="59582"/>
          </a:xfrm>
          <a:custGeom>
            <a:avLst/>
            <a:gdLst>
              <a:gd name="connsiteX0" fmla="*/ 0 w 355059"/>
              <a:gd name="connsiteY0" fmla="*/ 43828 h 58419"/>
              <a:gd name="connsiteX1" fmla="*/ 14591 w 355059"/>
              <a:gd name="connsiteY1" fmla="*/ 14645 h 58419"/>
              <a:gd name="connsiteX2" fmla="*/ 87549 w 355059"/>
              <a:gd name="connsiteY2" fmla="*/ 58419 h 58419"/>
              <a:gd name="connsiteX3" fmla="*/ 107004 w 355059"/>
              <a:gd name="connsiteY3" fmla="*/ 53555 h 58419"/>
              <a:gd name="connsiteX4" fmla="*/ 141051 w 355059"/>
              <a:gd name="connsiteY4" fmla="*/ 19509 h 58419"/>
              <a:gd name="connsiteX5" fmla="*/ 209145 w 355059"/>
              <a:gd name="connsiteY5" fmla="*/ 48692 h 58419"/>
              <a:gd name="connsiteX6" fmla="*/ 233464 w 355059"/>
              <a:gd name="connsiteY6" fmla="*/ 29236 h 58419"/>
              <a:gd name="connsiteX7" fmla="*/ 257783 w 355059"/>
              <a:gd name="connsiteY7" fmla="*/ 53 h 58419"/>
              <a:gd name="connsiteX8" fmla="*/ 282102 w 355059"/>
              <a:gd name="connsiteY8" fmla="*/ 34100 h 58419"/>
              <a:gd name="connsiteX9" fmla="*/ 306421 w 355059"/>
              <a:gd name="connsiteY9" fmla="*/ 58419 h 58419"/>
              <a:gd name="connsiteX10" fmla="*/ 345332 w 355059"/>
              <a:gd name="connsiteY10" fmla="*/ 19509 h 58419"/>
              <a:gd name="connsiteX11" fmla="*/ 350196 w 355059"/>
              <a:gd name="connsiteY11" fmla="*/ 38964 h 58419"/>
              <a:gd name="connsiteX12" fmla="*/ 355059 w 355059"/>
              <a:gd name="connsiteY12" fmla="*/ 43828 h 5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5059" h="58419">
                <a:moveTo>
                  <a:pt x="0" y="43828"/>
                </a:moveTo>
                <a:cubicBezTo>
                  <a:pt x="4864" y="34100"/>
                  <a:pt x="6406" y="21807"/>
                  <a:pt x="14591" y="14645"/>
                </a:cubicBezTo>
                <a:cubicBezTo>
                  <a:pt x="44545" y="-11565"/>
                  <a:pt x="79794" y="50664"/>
                  <a:pt x="87549" y="58419"/>
                </a:cubicBezTo>
                <a:cubicBezTo>
                  <a:pt x="94034" y="56798"/>
                  <a:pt x="101598" y="57487"/>
                  <a:pt x="107004" y="53555"/>
                </a:cubicBezTo>
                <a:cubicBezTo>
                  <a:pt x="119984" y="44115"/>
                  <a:pt x="125246" y="22298"/>
                  <a:pt x="141051" y="19509"/>
                </a:cubicBezTo>
                <a:cubicBezTo>
                  <a:pt x="149237" y="18065"/>
                  <a:pt x="193664" y="40952"/>
                  <a:pt x="209145" y="48692"/>
                </a:cubicBezTo>
                <a:cubicBezTo>
                  <a:pt x="217251" y="42207"/>
                  <a:pt x="226123" y="36577"/>
                  <a:pt x="233464" y="29236"/>
                </a:cubicBezTo>
                <a:cubicBezTo>
                  <a:pt x="242418" y="20282"/>
                  <a:pt x="245183" y="-1207"/>
                  <a:pt x="257783" y="53"/>
                </a:cubicBezTo>
                <a:cubicBezTo>
                  <a:pt x="271661" y="1441"/>
                  <a:pt x="273174" y="23386"/>
                  <a:pt x="282102" y="34100"/>
                </a:cubicBezTo>
                <a:cubicBezTo>
                  <a:pt x="289441" y="42907"/>
                  <a:pt x="298315" y="50313"/>
                  <a:pt x="306421" y="58419"/>
                </a:cubicBezTo>
                <a:cubicBezTo>
                  <a:pt x="312590" y="42997"/>
                  <a:pt x="316893" y="-14616"/>
                  <a:pt x="345332" y="19509"/>
                </a:cubicBezTo>
                <a:cubicBezTo>
                  <a:pt x="349611" y="24644"/>
                  <a:pt x="347714" y="32757"/>
                  <a:pt x="350196" y="38964"/>
                </a:cubicBezTo>
                <a:cubicBezTo>
                  <a:pt x="351047" y="41093"/>
                  <a:pt x="353438" y="42207"/>
                  <a:pt x="355059" y="43828"/>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p>
        </p:txBody>
      </p:sp>
      <p:sp>
        <p:nvSpPr>
          <p:cNvPr id="25" name="TextBox 24"/>
          <p:cNvSpPr txBox="1"/>
          <p:nvPr/>
        </p:nvSpPr>
        <p:spPr>
          <a:xfrm>
            <a:off x="6783394" y="2526037"/>
            <a:ext cx="2098358" cy="734534"/>
          </a:xfrm>
          <a:prstGeom prst="rect">
            <a:avLst/>
          </a:prstGeom>
          <a:noFill/>
        </p:spPr>
        <p:txBody>
          <a:bodyPr wrap="square" rtlCol="0">
            <a:spAutoFit/>
          </a:bodyPr>
          <a:lstStyle/>
          <a:p>
            <a:pPr algn="ctr"/>
            <a:r>
              <a:rPr lang="en-US" sz="4080" b="1" dirty="0">
                <a:solidFill>
                  <a:schemeClr val="bg1"/>
                </a:solidFill>
              </a:rPr>
              <a:t>? ! ? ! ?</a:t>
            </a:r>
          </a:p>
        </p:txBody>
      </p:sp>
      <p:pic>
        <p:nvPicPr>
          <p:cNvPr id="6152" name="Picture 8" descr="C:\Users\camoya\AppData\Local\MetroStyleAddIn\Icons\Fix.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7398652" y="5060439"/>
            <a:ext cx="764216" cy="1001482"/>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8277279" y="1741792"/>
            <a:ext cx="3540048" cy="596090"/>
          </a:xfrm>
          <a:prstGeom prst="rect">
            <a:avLst/>
          </a:prstGeom>
        </p:spPr>
        <p:txBody>
          <a:bodyPr wrap="none">
            <a:spAutoFit/>
          </a:bodyPr>
          <a:lstStyle/>
          <a:p>
            <a:r>
              <a:rPr lang="en-US" sz="3198" dirty="0">
                <a:gradFill>
                  <a:gsLst>
                    <a:gs pos="1250">
                      <a:schemeClr val="accent3"/>
                    </a:gs>
                    <a:gs pos="99000">
                      <a:schemeClr val="accent3"/>
                    </a:gs>
                  </a:gsLst>
                  <a:lin ang="5400000" scaled="0"/>
                </a:gradFill>
                <a:latin typeface="+mj-lt"/>
              </a:rPr>
              <a:t>First inventory data</a:t>
            </a:r>
          </a:p>
        </p:txBody>
      </p:sp>
      <p:sp>
        <p:nvSpPr>
          <p:cNvPr id="42" name="Rectangle 41"/>
          <p:cNvSpPr/>
          <p:nvPr/>
        </p:nvSpPr>
        <p:spPr>
          <a:xfrm>
            <a:off x="8310373" y="1745163"/>
            <a:ext cx="1980208" cy="596090"/>
          </a:xfrm>
          <a:prstGeom prst="rect">
            <a:avLst/>
          </a:prstGeom>
        </p:spPr>
        <p:txBody>
          <a:bodyPr wrap="none">
            <a:spAutoFit/>
          </a:bodyPr>
          <a:lstStyle/>
          <a:p>
            <a:r>
              <a:rPr lang="en-US" sz="3198" dirty="0">
                <a:gradFill>
                  <a:gsLst>
                    <a:gs pos="1250">
                      <a:schemeClr val="accent3"/>
                    </a:gs>
                    <a:gs pos="99000">
                      <a:schemeClr val="accent3"/>
                    </a:gs>
                  </a:gsLst>
                  <a:lin ang="5400000" scaled="0"/>
                </a:gradFill>
                <a:latin typeface="+mj-lt"/>
              </a:rPr>
              <a:t>Delta data</a:t>
            </a:r>
          </a:p>
        </p:txBody>
      </p:sp>
    </p:spTree>
    <p:extLst>
      <p:ext uri="{BB962C8B-B14F-4D97-AF65-F5344CB8AC3E}">
        <p14:creationId xmlns:p14="http://schemas.microsoft.com/office/powerpoint/2010/main" val="40889042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p:cTn id="12" dur="500" fill="hold"/>
                                        <p:tgtEl>
                                          <p:spTgt spid="41"/>
                                        </p:tgtEl>
                                        <p:attrNameLst>
                                          <p:attrName>ppt_w</p:attrName>
                                        </p:attrNameLst>
                                      </p:cBhvr>
                                      <p:tavLst>
                                        <p:tav tm="0">
                                          <p:val>
                                            <p:fltVal val="0"/>
                                          </p:val>
                                        </p:tav>
                                        <p:tav tm="100000">
                                          <p:val>
                                            <p:strVal val="#ppt_w"/>
                                          </p:val>
                                        </p:tav>
                                      </p:tavLst>
                                    </p:anim>
                                    <p:anim calcmode="lin" valueType="num">
                                      <p:cBhvr>
                                        <p:cTn id="13" dur="500" fill="hold"/>
                                        <p:tgtEl>
                                          <p:spTgt spid="41"/>
                                        </p:tgtEl>
                                        <p:attrNameLst>
                                          <p:attrName>ppt_h</p:attrName>
                                        </p:attrNameLst>
                                      </p:cBhvr>
                                      <p:tavLst>
                                        <p:tav tm="0">
                                          <p:val>
                                            <p:fltVal val="0"/>
                                          </p:val>
                                        </p:tav>
                                        <p:tav tm="100000">
                                          <p:val>
                                            <p:strVal val="#ppt_h"/>
                                          </p:val>
                                        </p:tav>
                                      </p:tavLst>
                                    </p:anim>
                                    <p:animEffect transition="in" filter="fade">
                                      <p:cBhvr>
                                        <p:cTn id="14" dur="500"/>
                                        <p:tgtEl>
                                          <p:spTgt spid="41"/>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par>
                          <p:cTn id="27" fill="hold">
                            <p:stCondLst>
                              <p:cond delay="2000"/>
                            </p:stCondLst>
                            <p:childTnLst>
                              <p:par>
                                <p:cTn id="28" presetID="50" presetClass="path" presetSubtype="0" accel="50000" decel="50000" fill="hold" nodeType="afterEffect">
                                  <p:stCondLst>
                                    <p:cond delay="0"/>
                                  </p:stCondLst>
                                  <p:childTnLst>
                                    <p:animMotion origin="layout" path="M 4.39177E-6 -2.59259E-6 L 0.12503 -2.59259E-6 C 0.18103 -2.59259E-6 0.25006 0.06898 0.25006 0.125 L 0.25006 0.25 " pathEditMode="relative" rAng="0" ptsTypes="AAAA">
                                      <p:cBhvr>
                                        <p:cTn id="29" dur="2000" fill="hold"/>
                                        <p:tgtEl>
                                          <p:spTgt spid="20"/>
                                        </p:tgtEl>
                                        <p:attrNameLst>
                                          <p:attrName>ppt_x</p:attrName>
                                          <p:attrName>ppt_y</p:attrName>
                                        </p:attrNameLst>
                                      </p:cBhvr>
                                      <p:rCtr x="12503" y="12500"/>
                                    </p:animMotion>
                                  </p:childTnLst>
                                </p:cTn>
                              </p:par>
                              <p:par>
                                <p:cTn id="30" presetID="50" presetClass="path" presetSubtype="0" accel="50000" decel="50000" fill="hold" grpId="1" nodeType="withEffect">
                                  <p:stCondLst>
                                    <p:cond delay="0"/>
                                  </p:stCondLst>
                                  <p:childTnLst>
                                    <p:animMotion origin="layout" path="M -3.42798E-6 7.40741E-7 L 0.12504 7.40741E-7 C 0.18104 7.40741E-7 0.25007 0.06898 0.25007 0.125 L 0.25007 0.25 " pathEditMode="relative" rAng="0" ptsTypes="AAAA">
                                      <p:cBhvr>
                                        <p:cTn id="31" dur="2000" fill="hold"/>
                                        <p:tgtEl>
                                          <p:spTgt spid="9"/>
                                        </p:tgtEl>
                                        <p:attrNameLst>
                                          <p:attrName>ppt_x</p:attrName>
                                          <p:attrName>ppt_y</p:attrName>
                                        </p:attrNameLst>
                                      </p:cBhvr>
                                      <p:rCtr x="12503" y="12500"/>
                                    </p:animMotion>
                                  </p:childTnLst>
                                </p:cTn>
                              </p:par>
                              <p:par>
                                <p:cTn id="32" presetID="50" presetClass="path" presetSubtype="0" accel="50000" decel="50000" fill="hold" grpId="1" nodeType="withEffect">
                                  <p:stCondLst>
                                    <p:cond delay="0"/>
                                  </p:stCondLst>
                                  <p:childTnLst>
                                    <p:animMotion origin="layout" path="M -3.42798E-6 -3.33333E-6 L 0.12504 -3.33333E-6 C 0.18104 -3.33333E-6 0.25007 0.06898 0.25007 0.125 L 0.25007 0.25 " pathEditMode="relative" rAng="0" ptsTypes="AAAA">
                                      <p:cBhvr>
                                        <p:cTn id="33" dur="2000" fill="hold"/>
                                        <p:tgtEl>
                                          <p:spTgt spid="10"/>
                                        </p:tgtEl>
                                        <p:attrNameLst>
                                          <p:attrName>ppt_x</p:attrName>
                                          <p:attrName>ppt_y</p:attrName>
                                        </p:attrNameLst>
                                      </p:cBhvr>
                                      <p:rCtr x="12503" y="12500"/>
                                    </p:animMotion>
                                  </p:childTnLst>
                                </p:cTn>
                              </p:par>
                              <p:par>
                                <p:cTn id="34" presetID="50" presetClass="path" presetSubtype="0" accel="50000" decel="50000" fill="hold" grpId="1" nodeType="withEffect">
                                  <p:stCondLst>
                                    <p:cond delay="0"/>
                                  </p:stCondLst>
                                  <p:childTnLst>
                                    <p:animMotion origin="layout" path="M 4.63402E-6 1.48148E-6 L 0.12503 1.48148E-6 C 0.18103 1.48148E-6 0.25006 0.06898 0.25006 0.125 L 0.25006 0.25 " pathEditMode="relative" rAng="0" ptsTypes="AAAA">
                                      <p:cBhvr>
                                        <p:cTn id="35" dur="2000" fill="hold"/>
                                        <p:tgtEl>
                                          <p:spTgt spid="21"/>
                                        </p:tgtEl>
                                        <p:attrNameLst>
                                          <p:attrName>ppt_x</p:attrName>
                                          <p:attrName>ppt_y</p:attrName>
                                        </p:attrNameLst>
                                      </p:cBhvr>
                                      <p:rCtr x="12503" y="12500"/>
                                    </p:animMotion>
                                  </p:childTnLst>
                                </p:cTn>
                              </p:par>
                            </p:childTnLst>
                          </p:cTn>
                        </p:par>
                        <p:par>
                          <p:cTn id="36" fill="hold">
                            <p:stCondLst>
                              <p:cond delay="4000"/>
                            </p:stCondLst>
                            <p:childTnLst>
                              <p:par>
                                <p:cTn id="37" presetID="10" presetClass="exit" presetSubtype="0" fill="hold" grpId="2" nodeType="afterEffect">
                                  <p:stCondLst>
                                    <p:cond delay="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par>
                                <p:cTn id="40" presetID="10" presetClass="exit" presetSubtype="0" fill="hold" grpId="2" nodeType="with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par>
                                <p:cTn id="43" presetID="10" presetClass="exit" presetSubtype="0" fill="hold" grpId="2" nodeType="withEffect">
                                  <p:stCondLst>
                                    <p:cond delay="0"/>
                                  </p:stCondLst>
                                  <p:childTnLst>
                                    <p:animEffect transition="out" filter="fade">
                                      <p:cBhvr>
                                        <p:cTn id="44" dur="500"/>
                                        <p:tgtEl>
                                          <p:spTgt spid="21"/>
                                        </p:tgtEl>
                                      </p:cBhvr>
                                    </p:animEffect>
                                    <p:set>
                                      <p:cBhvr>
                                        <p:cTn id="45" dur="1" fill="hold">
                                          <p:stCondLst>
                                            <p:cond delay="499"/>
                                          </p:stCondLst>
                                        </p:cTn>
                                        <p:tgtEl>
                                          <p:spTgt spid="21"/>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20"/>
                                        </p:tgtEl>
                                      </p:cBhvr>
                                    </p:animEffect>
                                    <p:set>
                                      <p:cBhvr>
                                        <p:cTn id="48" dur="1" fill="hold">
                                          <p:stCondLst>
                                            <p:cond delay="499"/>
                                          </p:stCondLst>
                                        </p:cTn>
                                        <p:tgtEl>
                                          <p:spTgt spid="2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par>
                                <p:cTn id="54" presetID="1" presetClass="exit" presetSubtype="0" fill="hold" grpId="1" nodeType="withEffect">
                                  <p:stCondLst>
                                    <p:cond delay="0"/>
                                  </p:stCondLst>
                                  <p:childTnLst>
                                    <p:set>
                                      <p:cBhvr>
                                        <p:cTn id="55" dur="1" fill="hold">
                                          <p:stCondLst>
                                            <p:cond delay="0"/>
                                          </p:stCondLst>
                                        </p:cTn>
                                        <p:tgtEl>
                                          <p:spTgt spid="41"/>
                                        </p:tgtEl>
                                        <p:attrNameLst>
                                          <p:attrName>style.visibility</p:attrName>
                                        </p:attrNameLst>
                                      </p:cBhvr>
                                      <p:to>
                                        <p:strVal val="hidden"/>
                                      </p:to>
                                    </p:se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p:cTn id="62" dur="500" fill="hold"/>
                                        <p:tgtEl>
                                          <p:spTgt spid="42"/>
                                        </p:tgtEl>
                                        <p:attrNameLst>
                                          <p:attrName>ppt_w</p:attrName>
                                        </p:attrNameLst>
                                      </p:cBhvr>
                                      <p:tavLst>
                                        <p:tav tm="0">
                                          <p:val>
                                            <p:fltVal val="0"/>
                                          </p:val>
                                        </p:tav>
                                        <p:tav tm="100000">
                                          <p:val>
                                            <p:strVal val="#ppt_w"/>
                                          </p:val>
                                        </p:tav>
                                      </p:tavLst>
                                    </p:anim>
                                    <p:anim calcmode="lin" valueType="num">
                                      <p:cBhvr>
                                        <p:cTn id="63" dur="500" fill="hold"/>
                                        <p:tgtEl>
                                          <p:spTgt spid="42"/>
                                        </p:tgtEl>
                                        <p:attrNameLst>
                                          <p:attrName>ppt_h</p:attrName>
                                        </p:attrNameLst>
                                      </p:cBhvr>
                                      <p:tavLst>
                                        <p:tav tm="0">
                                          <p:val>
                                            <p:fltVal val="0"/>
                                          </p:val>
                                        </p:tav>
                                        <p:tav tm="100000">
                                          <p:val>
                                            <p:strVal val="#ppt_h"/>
                                          </p:val>
                                        </p:tav>
                                      </p:tavLst>
                                    </p:anim>
                                    <p:animEffect transition="in" filter="fade">
                                      <p:cBhvr>
                                        <p:cTn id="64" dur="500"/>
                                        <p:tgtEl>
                                          <p:spTgt spid="42"/>
                                        </p:tgtEl>
                                      </p:cBhvr>
                                    </p:animEffect>
                                  </p:childTnLst>
                                </p:cTn>
                              </p:par>
                            </p:childTnLst>
                          </p:cTn>
                        </p:par>
                        <p:par>
                          <p:cTn id="65" fill="hold">
                            <p:stCondLst>
                              <p:cond delay="1000"/>
                            </p:stCondLst>
                            <p:childTnLst>
                              <p:par>
                                <p:cTn id="66" presetID="50" presetClass="path" presetSubtype="0" accel="50000" decel="50000" fill="hold" nodeType="afterEffect">
                                  <p:stCondLst>
                                    <p:cond delay="0"/>
                                  </p:stCondLst>
                                  <p:childTnLst>
                                    <p:animMotion origin="layout" path="M 2.73509E-7 -2.22222E-6 L 0.12503 -2.22222E-6 C 0.18104 -2.22222E-6 0.25006 0.06898 0.25006 0.125 L 0.25006 0.25 " pathEditMode="relative" rAng="0" ptsTypes="AAAA">
                                      <p:cBhvr>
                                        <p:cTn id="67" dur="2000" fill="hold"/>
                                        <p:tgtEl>
                                          <p:spTgt spid="27"/>
                                        </p:tgtEl>
                                        <p:attrNameLst>
                                          <p:attrName>ppt_x</p:attrName>
                                          <p:attrName>ppt_y</p:attrName>
                                        </p:attrNameLst>
                                      </p:cBhvr>
                                      <p:rCtr x="12503" y="12500"/>
                                    </p:animMotion>
                                  </p:childTnLst>
                                </p:cTn>
                              </p:par>
                              <p:par>
                                <p:cTn id="68" presetID="50" presetClass="path" presetSubtype="0" accel="50000" decel="50000" fill="hold" grpId="1" nodeType="withEffect">
                                  <p:stCondLst>
                                    <p:cond delay="0"/>
                                  </p:stCondLst>
                                  <p:childTnLst>
                                    <p:animMotion origin="layout" path="M 4.63402E-6 1.85185E-6 L 0.12503 1.85185E-6 C 0.18103 1.85185E-6 0.25006 0.06898 0.25006 0.125 L 0.25006 0.25 " pathEditMode="relative" rAng="0" ptsTypes="AAAA">
                                      <p:cBhvr>
                                        <p:cTn id="69" dur="2000" fill="hold"/>
                                        <p:tgtEl>
                                          <p:spTgt spid="24"/>
                                        </p:tgtEl>
                                        <p:attrNameLst>
                                          <p:attrName>ppt_x</p:attrName>
                                          <p:attrName>ppt_y</p:attrName>
                                        </p:attrNameLst>
                                      </p:cBhvr>
                                      <p:rCtr x="12503" y="12500"/>
                                    </p:animMotion>
                                  </p:childTnLst>
                                </p:cTn>
                              </p:par>
                            </p:childTnLst>
                          </p:cTn>
                        </p:par>
                        <p:par>
                          <p:cTn id="70" fill="hold">
                            <p:stCondLst>
                              <p:cond delay="3000"/>
                            </p:stCondLst>
                            <p:childTnLst>
                              <p:par>
                                <p:cTn id="71" presetID="10" presetClass="exit" presetSubtype="0" fill="hold" nodeType="afterEffect">
                                  <p:stCondLst>
                                    <p:cond delay="0"/>
                                  </p:stCondLst>
                                  <p:childTnLst>
                                    <p:animEffect transition="out" filter="fade">
                                      <p:cBhvr>
                                        <p:cTn id="72" dur="500"/>
                                        <p:tgtEl>
                                          <p:spTgt spid="27"/>
                                        </p:tgtEl>
                                      </p:cBhvr>
                                    </p:animEffect>
                                    <p:set>
                                      <p:cBhvr>
                                        <p:cTn id="73" dur="1" fill="hold">
                                          <p:stCondLst>
                                            <p:cond delay="499"/>
                                          </p:stCondLst>
                                        </p:cTn>
                                        <p:tgtEl>
                                          <p:spTgt spid="27"/>
                                        </p:tgtEl>
                                        <p:attrNameLst>
                                          <p:attrName>style.visibility</p:attrName>
                                        </p:attrNameLst>
                                      </p:cBhvr>
                                      <p:to>
                                        <p:strVal val="hidden"/>
                                      </p:to>
                                    </p:set>
                                  </p:childTnLst>
                                </p:cTn>
                              </p:par>
                              <p:par>
                                <p:cTn id="74" presetID="10" presetClass="exit" presetSubtype="0" fill="hold" grpId="2" nodeType="withEffect">
                                  <p:stCondLst>
                                    <p:cond delay="0"/>
                                  </p:stCondLst>
                                  <p:childTnLst>
                                    <p:animEffect transition="out" filter="fade">
                                      <p:cBhvr>
                                        <p:cTn id="75" dur="500"/>
                                        <p:tgtEl>
                                          <p:spTgt spid="24"/>
                                        </p:tgtEl>
                                      </p:cBhvr>
                                    </p:animEffect>
                                    <p:set>
                                      <p:cBhvr>
                                        <p:cTn id="76" dur="1" fill="hold">
                                          <p:stCondLst>
                                            <p:cond delay="499"/>
                                          </p:stCondLst>
                                        </p:cTn>
                                        <p:tgtEl>
                                          <p:spTgt spid="24"/>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42"/>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500"/>
                                        <p:tgtEl>
                                          <p:spTgt spid="3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fade">
                                      <p:cBhvr>
                                        <p:cTn id="89" dur="500"/>
                                        <p:tgtEl>
                                          <p:spTgt spid="3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500"/>
                                        <p:tgtEl>
                                          <p:spTgt spid="32"/>
                                        </p:tgtEl>
                                      </p:cBhvr>
                                    </p:animEffect>
                                  </p:childTnLst>
                                </p:cTn>
                              </p:par>
                            </p:childTnLst>
                          </p:cTn>
                        </p:par>
                        <p:par>
                          <p:cTn id="93" fill="hold">
                            <p:stCondLst>
                              <p:cond delay="500"/>
                            </p:stCondLst>
                            <p:childTnLst>
                              <p:par>
                                <p:cTn id="94" presetID="50" presetClass="path" presetSubtype="0" accel="50000" decel="50000" fill="hold" nodeType="afterEffect">
                                  <p:stCondLst>
                                    <p:cond delay="0"/>
                                  </p:stCondLst>
                                  <p:childTnLst>
                                    <p:animMotion origin="layout" path="M -2.98255E-6 -4.44444E-6 L 0.12504 -4.44444E-6 C 0.18104 -4.44444E-6 0.25007 0.06899 0.25007 0.125 L 0.25007 0.25 " pathEditMode="relative" rAng="0" ptsTypes="AAAA">
                                      <p:cBhvr>
                                        <p:cTn id="95" dur="2000" fill="hold"/>
                                        <p:tgtEl>
                                          <p:spTgt spid="28"/>
                                        </p:tgtEl>
                                        <p:attrNameLst>
                                          <p:attrName>ppt_x</p:attrName>
                                          <p:attrName>ppt_y</p:attrName>
                                        </p:attrNameLst>
                                      </p:cBhvr>
                                      <p:rCtr x="12503" y="12500"/>
                                    </p:animMotion>
                                  </p:childTnLst>
                                </p:cTn>
                              </p:par>
                              <p:par>
                                <p:cTn id="96" presetID="50" presetClass="path" presetSubtype="0" accel="50000" decel="50000" fill="hold" grpId="1" nodeType="withEffect">
                                  <p:stCondLst>
                                    <p:cond delay="0"/>
                                  </p:stCondLst>
                                  <p:childTnLst>
                                    <p:animMotion origin="layout" path="M 3.31597E-6 -1.48148E-6 L 0.12503 -1.48148E-6 C 0.18103 -1.48148E-6 0.25006 0.06898 0.25006 0.125 L 0.25006 0.25 " pathEditMode="relative" rAng="0" ptsTypes="AAAA">
                                      <p:cBhvr>
                                        <p:cTn id="97" dur="2000" fill="hold"/>
                                        <p:tgtEl>
                                          <p:spTgt spid="30"/>
                                        </p:tgtEl>
                                        <p:attrNameLst>
                                          <p:attrName>ppt_x</p:attrName>
                                          <p:attrName>ppt_y</p:attrName>
                                        </p:attrNameLst>
                                      </p:cBhvr>
                                      <p:rCtr x="12503" y="12500"/>
                                    </p:animMotion>
                                  </p:childTnLst>
                                </p:cTn>
                              </p:par>
                              <p:par>
                                <p:cTn id="98" presetID="50" presetClass="path" presetSubtype="0" accel="50000" decel="50000" fill="hold" grpId="1" nodeType="withEffect">
                                  <p:stCondLst>
                                    <p:cond delay="0"/>
                                  </p:stCondLst>
                                  <p:childTnLst>
                                    <p:animMotion origin="layout" path="M 3.31597E-6 4.44444E-6 L 0.12503 4.44444E-6 C 0.18103 4.44444E-6 0.25006 0.06898 0.25006 0.125 L 0.25006 0.25 " pathEditMode="relative" rAng="0" ptsTypes="AAAA">
                                      <p:cBhvr>
                                        <p:cTn id="99" dur="2000" fill="hold"/>
                                        <p:tgtEl>
                                          <p:spTgt spid="31"/>
                                        </p:tgtEl>
                                        <p:attrNameLst>
                                          <p:attrName>ppt_x</p:attrName>
                                          <p:attrName>ppt_y</p:attrName>
                                        </p:attrNameLst>
                                      </p:cBhvr>
                                      <p:rCtr x="12503" y="12500"/>
                                    </p:animMotion>
                                  </p:childTnLst>
                                </p:cTn>
                              </p:par>
                              <p:par>
                                <p:cTn id="100" presetID="50" presetClass="path" presetSubtype="0" accel="50000" decel="50000" fill="hold" grpId="1" nodeType="withEffect">
                                  <p:stCondLst>
                                    <p:cond delay="0"/>
                                  </p:stCondLst>
                                  <p:childTnLst>
                                    <p:animMotion origin="layout" path="M 1.37796E-6 -7.40741E-7 L 0.12503 -7.40741E-7 C 0.18104 -7.40741E-7 0.25006 0.06898 0.25006 0.125 L 0.25006 0.25 " pathEditMode="relative" rAng="0" ptsTypes="AAAA">
                                      <p:cBhvr>
                                        <p:cTn id="101" dur="2000" fill="hold"/>
                                        <p:tgtEl>
                                          <p:spTgt spid="32"/>
                                        </p:tgtEl>
                                        <p:attrNameLst>
                                          <p:attrName>ppt_x</p:attrName>
                                          <p:attrName>ppt_y</p:attrName>
                                        </p:attrNameLst>
                                      </p:cBhvr>
                                      <p:rCtr x="12503" y="12500"/>
                                    </p:animMotion>
                                  </p:childTnLst>
                                </p:cTn>
                              </p:par>
                            </p:childTnLst>
                          </p:cTn>
                        </p:par>
                        <p:par>
                          <p:cTn id="102" fill="hold">
                            <p:stCondLst>
                              <p:cond delay="2500"/>
                            </p:stCondLst>
                            <p:childTnLst>
                              <p:par>
                                <p:cTn id="103" presetID="10" presetClass="entr" presetSubtype="0" fill="hold" nodeType="after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fade">
                                      <p:cBhvr>
                                        <p:cTn id="105" dur="500"/>
                                        <p:tgtEl>
                                          <p:spTgt spid="33"/>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4"/>
                                        </p:tgtEl>
                                        <p:attrNameLst>
                                          <p:attrName>style.visibility</p:attrName>
                                        </p:attrNameLst>
                                      </p:cBhvr>
                                      <p:to>
                                        <p:strVal val="visible"/>
                                      </p:to>
                                    </p:set>
                                    <p:animEffect transition="in" filter="fade">
                                      <p:cBhvr>
                                        <p:cTn id="108" dur="500"/>
                                        <p:tgtEl>
                                          <p:spTgt spid="34"/>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fade">
                                      <p:cBhvr>
                                        <p:cTn id="111" dur="500"/>
                                        <p:tgtEl>
                                          <p:spTgt spid="35"/>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36"/>
                                        </p:tgtEl>
                                        <p:attrNameLst>
                                          <p:attrName>style.visibility</p:attrName>
                                        </p:attrNameLst>
                                      </p:cBhvr>
                                      <p:to>
                                        <p:strVal val="visible"/>
                                      </p:to>
                                    </p:set>
                                    <p:animEffect transition="in" filter="fade">
                                      <p:cBhvr>
                                        <p:cTn id="114" dur="500"/>
                                        <p:tgtEl>
                                          <p:spTgt spid="36"/>
                                        </p:tgtEl>
                                      </p:cBhvr>
                                    </p:animEffect>
                                  </p:childTnLst>
                                </p:cTn>
                              </p:par>
                            </p:childTnLst>
                          </p:cTn>
                        </p:par>
                        <p:par>
                          <p:cTn id="115" fill="hold">
                            <p:stCondLst>
                              <p:cond delay="3000"/>
                            </p:stCondLst>
                            <p:childTnLst>
                              <p:par>
                                <p:cTn id="116" presetID="50" presetClass="path" presetSubtype="0" accel="50000" decel="50000" fill="hold" nodeType="afterEffect">
                                  <p:stCondLst>
                                    <p:cond delay="0"/>
                                  </p:stCondLst>
                                  <p:childTnLst>
                                    <p:animMotion origin="layout" path="M 1.90154E-6 7.40741E-7 L 0.12503 7.40741E-7 C 0.18103 7.40741E-7 0.25006 0.06898 0.25006 0.125 L 0.25006 0.25 " pathEditMode="relative" rAng="0" ptsTypes="AAAA">
                                      <p:cBhvr>
                                        <p:cTn id="117" dur="2000" fill="hold"/>
                                        <p:tgtEl>
                                          <p:spTgt spid="33"/>
                                        </p:tgtEl>
                                        <p:attrNameLst>
                                          <p:attrName>ppt_x</p:attrName>
                                          <p:attrName>ppt_y</p:attrName>
                                        </p:attrNameLst>
                                      </p:cBhvr>
                                      <p:rCtr x="12503" y="12500"/>
                                    </p:animMotion>
                                  </p:childTnLst>
                                </p:cTn>
                              </p:par>
                              <p:par>
                                <p:cTn id="118" presetID="50" presetClass="path" presetSubtype="0" accel="50000" decel="50000" fill="hold" grpId="1" nodeType="withEffect">
                                  <p:stCondLst>
                                    <p:cond delay="0"/>
                                  </p:stCondLst>
                                  <p:childTnLst>
                                    <p:animMotion origin="layout" path="M -1.79995E-6 3.7037E-6 L 0.12503 3.7037E-6 C 0.18104 3.7037E-6 0.25007 0.06898 0.25007 0.125 L 0.25007 0.25 " pathEditMode="relative" rAng="0" ptsTypes="AAAA">
                                      <p:cBhvr>
                                        <p:cTn id="119" dur="2000" fill="hold"/>
                                        <p:tgtEl>
                                          <p:spTgt spid="34"/>
                                        </p:tgtEl>
                                        <p:attrNameLst>
                                          <p:attrName>ppt_x</p:attrName>
                                          <p:attrName>ppt_y</p:attrName>
                                        </p:attrNameLst>
                                      </p:cBhvr>
                                      <p:rCtr x="12503" y="12500"/>
                                    </p:animMotion>
                                  </p:childTnLst>
                                </p:cTn>
                              </p:par>
                              <p:par>
                                <p:cTn id="120" presetID="50" presetClass="path" presetSubtype="0" accel="50000" decel="50000" fill="hold" grpId="1" nodeType="withEffect">
                                  <p:stCondLst>
                                    <p:cond delay="0"/>
                                  </p:stCondLst>
                                  <p:childTnLst>
                                    <p:animMotion origin="layout" path="M -1.79995E-6 -3.7037E-7 L 0.12503 -3.7037E-7 C 0.18104 -3.7037E-7 0.25007 0.06898 0.25007 0.125 L 0.25007 0.25 " pathEditMode="relative" rAng="0" ptsTypes="AAAA">
                                      <p:cBhvr>
                                        <p:cTn id="121" dur="2000" fill="hold"/>
                                        <p:tgtEl>
                                          <p:spTgt spid="35"/>
                                        </p:tgtEl>
                                        <p:attrNameLst>
                                          <p:attrName>ppt_x</p:attrName>
                                          <p:attrName>ppt_y</p:attrName>
                                        </p:attrNameLst>
                                      </p:cBhvr>
                                      <p:rCtr x="12503" y="12500"/>
                                    </p:animMotion>
                                  </p:childTnLst>
                                </p:cTn>
                              </p:par>
                              <p:par>
                                <p:cTn id="122" presetID="50" presetClass="path" presetSubtype="0" accel="50000" decel="50000" fill="hold" grpId="1" nodeType="withEffect">
                                  <p:stCondLst>
                                    <p:cond delay="0"/>
                                  </p:stCondLst>
                                  <p:childTnLst>
                                    <p:animMotion origin="layout" path="M -3.73795E-6 2.96296E-6 L 0.12504 2.96296E-6 C 0.18104 2.96296E-6 0.25007 0.06898 0.25007 0.125 L 0.25007 0.25 " pathEditMode="relative" rAng="0" ptsTypes="AAAA">
                                      <p:cBhvr>
                                        <p:cTn id="123" dur="2000" fill="hold"/>
                                        <p:tgtEl>
                                          <p:spTgt spid="36"/>
                                        </p:tgtEl>
                                        <p:attrNameLst>
                                          <p:attrName>ppt_x</p:attrName>
                                          <p:attrName>ppt_y</p:attrName>
                                        </p:attrNameLst>
                                      </p:cBhvr>
                                      <p:rCtr x="12503" y="12500"/>
                                    </p:animMotion>
                                  </p:childTnLst>
                                </p:cTn>
                              </p:par>
                            </p:childTnLst>
                          </p:cTn>
                        </p:par>
                        <p:par>
                          <p:cTn id="124" fill="hold">
                            <p:stCondLst>
                              <p:cond delay="5000"/>
                            </p:stCondLst>
                            <p:childTnLst>
                              <p:par>
                                <p:cTn id="125" presetID="10" presetClass="entr" presetSubtype="0" fill="hold" nodeType="afterEffect">
                                  <p:stCondLst>
                                    <p:cond delay="0"/>
                                  </p:stCondLst>
                                  <p:childTnLst>
                                    <p:set>
                                      <p:cBhvr>
                                        <p:cTn id="126" dur="1" fill="hold">
                                          <p:stCondLst>
                                            <p:cond delay="0"/>
                                          </p:stCondLst>
                                        </p:cTn>
                                        <p:tgtEl>
                                          <p:spTgt spid="37"/>
                                        </p:tgtEl>
                                        <p:attrNameLst>
                                          <p:attrName>style.visibility</p:attrName>
                                        </p:attrNameLst>
                                      </p:cBhvr>
                                      <p:to>
                                        <p:strVal val="visible"/>
                                      </p:to>
                                    </p:set>
                                    <p:animEffect transition="in" filter="fade">
                                      <p:cBhvr>
                                        <p:cTn id="127" dur="500"/>
                                        <p:tgtEl>
                                          <p:spTgt spid="37"/>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38"/>
                                        </p:tgtEl>
                                        <p:attrNameLst>
                                          <p:attrName>style.visibility</p:attrName>
                                        </p:attrNameLst>
                                      </p:cBhvr>
                                      <p:to>
                                        <p:strVal val="visible"/>
                                      </p:to>
                                    </p:set>
                                    <p:animEffect transition="in" filter="fade">
                                      <p:cBhvr>
                                        <p:cTn id="130" dur="500"/>
                                        <p:tgtEl>
                                          <p:spTgt spid="38"/>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39"/>
                                        </p:tgtEl>
                                        <p:attrNameLst>
                                          <p:attrName>style.visibility</p:attrName>
                                        </p:attrNameLst>
                                      </p:cBhvr>
                                      <p:to>
                                        <p:strVal val="visible"/>
                                      </p:to>
                                    </p:set>
                                    <p:animEffect transition="in" filter="fade">
                                      <p:cBhvr>
                                        <p:cTn id="133" dur="500"/>
                                        <p:tgtEl>
                                          <p:spTgt spid="39"/>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40"/>
                                        </p:tgtEl>
                                        <p:attrNameLst>
                                          <p:attrName>style.visibility</p:attrName>
                                        </p:attrNameLst>
                                      </p:cBhvr>
                                      <p:to>
                                        <p:strVal val="visible"/>
                                      </p:to>
                                    </p:set>
                                    <p:animEffect transition="in" filter="fade">
                                      <p:cBhvr>
                                        <p:cTn id="136" dur="500"/>
                                        <p:tgtEl>
                                          <p:spTgt spid="40"/>
                                        </p:tgtEl>
                                      </p:cBhvr>
                                    </p:animEffect>
                                  </p:childTnLst>
                                </p:cTn>
                              </p:par>
                            </p:childTnLst>
                          </p:cTn>
                        </p:par>
                        <p:par>
                          <p:cTn id="137" fill="hold">
                            <p:stCondLst>
                              <p:cond delay="5500"/>
                            </p:stCondLst>
                            <p:childTnLst>
                              <p:par>
                                <p:cTn id="138" presetID="50" presetClass="path" presetSubtype="0" accel="50000" decel="50000" fill="hold" nodeType="afterEffect">
                                  <p:stCondLst>
                                    <p:cond delay="0"/>
                                  </p:stCondLst>
                                  <p:childTnLst>
                                    <p:animMotion origin="layout" path="M 3.52956E-6 -4.44444E-6 L 0.12503 -4.44444E-6 C 0.18103 -4.44444E-6 0.25006 0.06899 0.25006 0.125 L 0.25006 0.25 " pathEditMode="relative" rAng="0" ptsTypes="AAAA">
                                      <p:cBhvr>
                                        <p:cTn id="139" dur="2000" fill="hold"/>
                                        <p:tgtEl>
                                          <p:spTgt spid="37"/>
                                        </p:tgtEl>
                                        <p:attrNameLst>
                                          <p:attrName>ppt_x</p:attrName>
                                          <p:attrName>ppt_y</p:attrName>
                                        </p:attrNameLst>
                                      </p:cBhvr>
                                      <p:rCtr x="12503" y="12500"/>
                                    </p:animMotion>
                                  </p:childTnLst>
                                </p:cTn>
                              </p:par>
                              <p:par>
                                <p:cTn id="140" presetID="50" presetClass="path" presetSubtype="0" accel="50000" decel="50000" fill="hold" grpId="1" nodeType="withEffect">
                                  <p:stCondLst>
                                    <p:cond delay="0"/>
                                  </p:stCondLst>
                                  <p:childTnLst>
                                    <p:animMotion origin="layout" path="M -1.7192E-7 -1.48148E-6 L 0.12503 -1.48148E-6 C 0.18104 -1.48148E-6 0.25007 0.06898 0.25007 0.125 L 0.25007 0.25 " pathEditMode="relative" rAng="0" ptsTypes="AAAA">
                                      <p:cBhvr>
                                        <p:cTn id="141" dur="2000" fill="hold"/>
                                        <p:tgtEl>
                                          <p:spTgt spid="38"/>
                                        </p:tgtEl>
                                        <p:attrNameLst>
                                          <p:attrName>ppt_x</p:attrName>
                                          <p:attrName>ppt_y</p:attrName>
                                        </p:attrNameLst>
                                      </p:cBhvr>
                                      <p:rCtr x="12503" y="12500"/>
                                    </p:animMotion>
                                  </p:childTnLst>
                                </p:cTn>
                              </p:par>
                              <p:par>
                                <p:cTn id="142" presetID="50" presetClass="path" presetSubtype="0" accel="50000" decel="50000" fill="hold" grpId="1" nodeType="withEffect">
                                  <p:stCondLst>
                                    <p:cond delay="0"/>
                                  </p:stCondLst>
                                  <p:childTnLst>
                                    <p:animMotion origin="layout" path="M -1.7192E-7 4.44444E-6 L 0.12503 4.44444E-6 C 0.18104 4.44444E-6 0.25007 0.06898 0.25007 0.125 L 0.25007 0.25 " pathEditMode="relative" rAng="0" ptsTypes="AAAA">
                                      <p:cBhvr>
                                        <p:cTn id="143" dur="2000" fill="hold"/>
                                        <p:tgtEl>
                                          <p:spTgt spid="39"/>
                                        </p:tgtEl>
                                        <p:attrNameLst>
                                          <p:attrName>ppt_x</p:attrName>
                                          <p:attrName>ppt_y</p:attrName>
                                        </p:attrNameLst>
                                      </p:cBhvr>
                                      <p:rCtr x="12503" y="12500"/>
                                    </p:animMotion>
                                  </p:childTnLst>
                                </p:cTn>
                              </p:par>
                              <p:par>
                                <p:cTn id="144" presetID="50" presetClass="path" presetSubtype="0" accel="50000" decel="50000" fill="hold" grpId="1" nodeType="withEffect">
                                  <p:stCondLst>
                                    <p:cond delay="0"/>
                                  </p:stCondLst>
                                  <p:childTnLst>
                                    <p:animMotion origin="layout" path="M -2.10992E-6 -7.40741E-7 L 0.12503 -7.40741E-7 C 0.18104 -7.40741E-7 0.25007 0.06898 0.25007 0.125 L 0.25007 0.25 " pathEditMode="relative" rAng="0" ptsTypes="AAAA">
                                      <p:cBhvr>
                                        <p:cTn id="145" dur="2000" fill="hold"/>
                                        <p:tgtEl>
                                          <p:spTgt spid="40"/>
                                        </p:tgtEl>
                                        <p:attrNameLst>
                                          <p:attrName>ppt_x</p:attrName>
                                          <p:attrName>ppt_y</p:attrName>
                                        </p:attrNameLst>
                                      </p:cBhvr>
                                      <p:rCtr x="12503" y="12500"/>
                                    </p:animMotion>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25"/>
                                        </p:tgtEl>
                                        <p:attrNameLst>
                                          <p:attrName>style.visibility</p:attrName>
                                        </p:attrNameLst>
                                      </p:cBhvr>
                                      <p:to>
                                        <p:strVal val="visible"/>
                                      </p:to>
                                    </p:set>
                                    <p:animEffect transition="in" filter="fade">
                                      <p:cBhvr>
                                        <p:cTn id="150" dur="500"/>
                                        <p:tgtEl>
                                          <p:spTgt spid="25"/>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nodeType="clickEffect">
                                  <p:stCondLst>
                                    <p:cond delay="0"/>
                                  </p:stCondLst>
                                  <p:childTnLst>
                                    <p:set>
                                      <p:cBhvr>
                                        <p:cTn id="154" dur="1" fill="hold">
                                          <p:stCondLst>
                                            <p:cond delay="0"/>
                                          </p:stCondLst>
                                        </p:cTn>
                                        <p:tgtEl>
                                          <p:spTgt spid="6152"/>
                                        </p:tgtEl>
                                        <p:attrNameLst>
                                          <p:attrName>style.visibility</p:attrName>
                                        </p:attrNameLst>
                                      </p:cBhvr>
                                      <p:to>
                                        <p:strVal val="visible"/>
                                      </p:to>
                                    </p:set>
                                    <p:animEffect transition="in" filter="fade">
                                      <p:cBhvr>
                                        <p:cTn id="155" dur="500"/>
                                        <p:tgtEl>
                                          <p:spTgt spid="6152"/>
                                        </p:tgtEl>
                                      </p:cBhvr>
                                    </p:animEffect>
                                  </p:childTnLst>
                                </p:cTn>
                              </p:par>
                            </p:childTnLst>
                          </p:cTn>
                        </p:par>
                        <p:par>
                          <p:cTn id="156" fill="hold">
                            <p:stCondLst>
                              <p:cond delay="500"/>
                            </p:stCondLst>
                            <p:childTnLst>
                              <p:par>
                                <p:cTn id="157" presetID="50" presetClass="path" presetSubtype="0" accel="50000" decel="50000" fill="hold" nodeType="afterEffect">
                                  <p:stCondLst>
                                    <p:cond delay="0"/>
                                  </p:stCondLst>
                                  <p:childTnLst>
                                    <p:animMotion origin="layout" path="M -3.77182E-6 2.59259E-6 L -0.12425 2.59259E-6 C -0.17973 2.59259E-6 -0.24785 -0.00324 -0.24785 -0.00556 L -0.24785 -0.01088 " pathEditMode="relative" rAng="0" ptsTypes="AAAA">
                                      <p:cBhvr>
                                        <p:cTn id="158" dur="2000" fill="hold"/>
                                        <p:tgtEl>
                                          <p:spTgt spid="6152"/>
                                        </p:tgtEl>
                                        <p:attrNameLst>
                                          <p:attrName>ppt_x</p:attrName>
                                          <p:attrName>ppt_y</p:attrName>
                                        </p:attrNameLst>
                                      </p:cBhvr>
                                      <p:rCtr x="-12399" y="-5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10" grpId="0" animBg="1"/>
      <p:bldP spid="10" grpId="1" animBg="1"/>
      <p:bldP spid="10" grpId="2" animBg="1"/>
      <p:bldP spid="21" grpId="0" animBg="1"/>
      <p:bldP spid="21" grpId="1" animBg="1"/>
      <p:bldP spid="21" grpId="2" animBg="1"/>
      <p:bldP spid="24" grpId="0" animBg="1"/>
      <p:bldP spid="24" grpId="1" animBg="1"/>
      <p:bldP spid="24" grpId="2" animBg="1"/>
      <p:bldP spid="30" grpId="0" animBg="1"/>
      <p:bldP spid="30" grpId="1" animBg="1"/>
      <p:bldP spid="31" grpId="0" animBg="1"/>
      <p:bldP spid="31" grpId="1" animBg="1"/>
      <p:bldP spid="32" grpId="0" animBg="1"/>
      <p:bldP spid="32" grpId="1" animBg="1"/>
      <p:bldP spid="34" grpId="0" animBg="1"/>
      <p:bldP spid="34" grpId="1" animBg="1"/>
      <p:bldP spid="35" grpId="0" animBg="1"/>
      <p:bldP spid="35" grpId="1" animBg="1"/>
      <p:bldP spid="36" grpId="0" animBg="1"/>
      <p:bldP spid="36" grpId="1" animBg="1"/>
      <p:bldP spid="38" grpId="0" animBg="1"/>
      <p:bldP spid="38" grpId="1" animBg="1"/>
      <p:bldP spid="39" grpId="0" animBg="1"/>
      <p:bldP spid="39" grpId="1" animBg="1"/>
      <p:bldP spid="40" grpId="0" animBg="1"/>
      <p:bldP spid="40" grpId="1" animBg="1"/>
      <p:bldP spid="25" grpId="0"/>
      <p:bldP spid="41" grpId="0"/>
      <p:bldP spid="41" grpId="1"/>
      <p:bldP spid="42" grpId="0"/>
      <p:bldP spid="42"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rver"/>
          <p:cNvSpPr>
            <a:spLocks noEditPoints="1"/>
          </p:cNvSpPr>
          <p:nvPr/>
        </p:nvSpPr>
        <p:spPr bwMode="auto">
          <a:xfrm>
            <a:off x="7500110" y="3165347"/>
            <a:ext cx="854886" cy="1730821"/>
          </a:xfrm>
          <a:custGeom>
            <a:avLst/>
            <a:gdLst>
              <a:gd name="T0" fmla="*/ 348 w 528"/>
              <a:gd name="T1" fmla="*/ 0 h 1069"/>
              <a:gd name="T2" fmla="*/ 196 w 528"/>
              <a:gd name="T3" fmla="*/ 0 h 1069"/>
              <a:gd name="T4" fmla="*/ 102 w 528"/>
              <a:gd name="T5" fmla="*/ 0 h 1069"/>
              <a:gd name="T6" fmla="*/ 22 w 528"/>
              <a:gd name="T7" fmla="*/ 0 h 1069"/>
              <a:gd name="T8" fmla="*/ 0 w 528"/>
              <a:gd name="T9" fmla="*/ 8 h 1069"/>
              <a:gd name="T10" fmla="*/ 0 w 528"/>
              <a:gd name="T11" fmla="*/ 109 h 1069"/>
              <a:gd name="T12" fmla="*/ 0 w 528"/>
              <a:gd name="T13" fmla="*/ 195 h 1069"/>
              <a:gd name="T14" fmla="*/ 0 w 528"/>
              <a:gd name="T15" fmla="*/ 224 h 1069"/>
              <a:gd name="T16" fmla="*/ 0 w 528"/>
              <a:gd name="T17" fmla="*/ 239 h 1069"/>
              <a:gd name="T18" fmla="*/ 0 w 528"/>
              <a:gd name="T19" fmla="*/ 563 h 1069"/>
              <a:gd name="T20" fmla="*/ 0 w 528"/>
              <a:gd name="T21" fmla="*/ 787 h 1069"/>
              <a:gd name="T22" fmla="*/ 0 w 528"/>
              <a:gd name="T23" fmla="*/ 932 h 1069"/>
              <a:gd name="T24" fmla="*/ 0 w 528"/>
              <a:gd name="T25" fmla="*/ 1011 h 1069"/>
              <a:gd name="T26" fmla="*/ 0 w 528"/>
              <a:gd name="T27" fmla="*/ 1054 h 1069"/>
              <a:gd name="T28" fmla="*/ 15 w 528"/>
              <a:gd name="T29" fmla="*/ 1069 h 1069"/>
              <a:gd name="T30" fmla="*/ 210 w 528"/>
              <a:gd name="T31" fmla="*/ 1069 h 1069"/>
              <a:gd name="T32" fmla="*/ 348 w 528"/>
              <a:gd name="T33" fmla="*/ 1069 h 1069"/>
              <a:gd name="T34" fmla="*/ 449 w 528"/>
              <a:gd name="T35" fmla="*/ 1069 h 1069"/>
              <a:gd name="T36" fmla="*/ 507 w 528"/>
              <a:gd name="T37" fmla="*/ 1069 h 1069"/>
              <a:gd name="T38" fmla="*/ 528 w 528"/>
              <a:gd name="T39" fmla="*/ 1054 h 1069"/>
              <a:gd name="T40" fmla="*/ 528 w 528"/>
              <a:gd name="T41" fmla="*/ 780 h 1069"/>
              <a:gd name="T42" fmla="*/ 528 w 528"/>
              <a:gd name="T43" fmla="*/ 542 h 1069"/>
              <a:gd name="T44" fmla="*/ 528 w 528"/>
              <a:gd name="T45" fmla="*/ 383 h 1069"/>
              <a:gd name="T46" fmla="*/ 528 w 528"/>
              <a:gd name="T47" fmla="*/ 289 h 1069"/>
              <a:gd name="T48" fmla="*/ 528 w 528"/>
              <a:gd name="T49" fmla="*/ 239 h 1069"/>
              <a:gd name="T50" fmla="*/ 528 w 528"/>
              <a:gd name="T51" fmla="*/ 224 h 1069"/>
              <a:gd name="T52" fmla="*/ 528 w 528"/>
              <a:gd name="T53" fmla="*/ 101 h 1069"/>
              <a:gd name="T54" fmla="*/ 528 w 528"/>
              <a:gd name="T55" fmla="*/ 36 h 1069"/>
              <a:gd name="T56" fmla="*/ 528 w 528"/>
              <a:gd name="T57" fmla="*/ 15 h 1069"/>
              <a:gd name="T58" fmla="*/ 514 w 528"/>
              <a:gd name="T59" fmla="*/ 0 h 1069"/>
              <a:gd name="T60" fmla="*/ 65 w 528"/>
              <a:gd name="T61" fmla="*/ 123 h 1069"/>
              <a:gd name="T62" fmla="*/ 65 w 528"/>
              <a:gd name="T63" fmla="*/ 109 h 1069"/>
              <a:gd name="T64" fmla="*/ 174 w 528"/>
              <a:gd name="T65" fmla="*/ 101 h 1069"/>
              <a:gd name="T66" fmla="*/ 326 w 528"/>
              <a:gd name="T67" fmla="*/ 101 h 1069"/>
              <a:gd name="T68" fmla="*/ 427 w 528"/>
              <a:gd name="T69" fmla="*/ 101 h 1069"/>
              <a:gd name="T70" fmla="*/ 449 w 528"/>
              <a:gd name="T71" fmla="*/ 101 h 1069"/>
              <a:gd name="T72" fmla="*/ 463 w 528"/>
              <a:gd name="T73" fmla="*/ 130 h 1069"/>
              <a:gd name="T74" fmla="*/ 463 w 528"/>
              <a:gd name="T75" fmla="*/ 166 h 1069"/>
              <a:gd name="T76" fmla="*/ 449 w 528"/>
              <a:gd name="T77" fmla="*/ 181 h 1069"/>
              <a:gd name="T78" fmla="*/ 304 w 528"/>
              <a:gd name="T79" fmla="*/ 181 h 1069"/>
              <a:gd name="T80" fmla="*/ 145 w 528"/>
              <a:gd name="T81" fmla="*/ 181 h 1069"/>
              <a:gd name="T82" fmla="*/ 80 w 528"/>
              <a:gd name="T83" fmla="*/ 181 h 1069"/>
              <a:gd name="T84" fmla="*/ 65 w 528"/>
              <a:gd name="T85" fmla="*/ 174 h 1069"/>
              <a:gd name="T86" fmla="*/ 405 w 528"/>
              <a:gd name="T87" fmla="*/ 498 h 1069"/>
              <a:gd name="T88" fmla="*/ 398 w 528"/>
              <a:gd name="T89" fmla="*/ 441 h 1069"/>
              <a:gd name="T90" fmla="*/ 456 w 528"/>
              <a:gd name="T91" fmla="*/ 455 h 1069"/>
              <a:gd name="T92" fmla="*/ 420 w 528"/>
              <a:gd name="T93" fmla="*/ 506 h 1069"/>
              <a:gd name="T94" fmla="*/ 384 w 528"/>
              <a:gd name="T95" fmla="*/ 368 h 1069"/>
              <a:gd name="T96" fmla="*/ 376 w 528"/>
              <a:gd name="T97" fmla="*/ 318 h 1069"/>
              <a:gd name="T98" fmla="*/ 427 w 528"/>
              <a:gd name="T99" fmla="*/ 289 h 1069"/>
              <a:gd name="T100" fmla="*/ 471 w 528"/>
              <a:gd name="T101" fmla="*/ 340 h 1069"/>
              <a:gd name="T102" fmla="*/ 427 w 528"/>
              <a:gd name="T103" fmla="*/ 383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8" h="1069">
                <a:moveTo>
                  <a:pt x="514" y="0"/>
                </a:moveTo>
                <a:lnTo>
                  <a:pt x="471" y="0"/>
                </a:lnTo>
                <a:lnTo>
                  <a:pt x="427" y="0"/>
                </a:lnTo>
                <a:lnTo>
                  <a:pt x="384" y="0"/>
                </a:lnTo>
                <a:lnTo>
                  <a:pt x="348" y="0"/>
                </a:lnTo>
                <a:lnTo>
                  <a:pt x="311" y="0"/>
                </a:lnTo>
                <a:lnTo>
                  <a:pt x="282" y="0"/>
                </a:lnTo>
                <a:lnTo>
                  <a:pt x="254" y="0"/>
                </a:lnTo>
                <a:lnTo>
                  <a:pt x="225" y="0"/>
                </a:lnTo>
                <a:lnTo>
                  <a:pt x="196" y="0"/>
                </a:lnTo>
                <a:lnTo>
                  <a:pt x="174" y="0"/>
                </a:lnTo>
                <a:lnTo>
                  <a:pt x="152" y="0"/>
                </a:lnTo>
                <a:lnTo>
                  <a:pt x="138" y="0"/>
                </a:lnTo>
                <a:lnTo>
                  <a:pt x="116" y="0"/>
                </a:lnTo>
                <a:lnTo>
                  <a:pt x="102" y="0"/>
                </a:lnTo>
                <a:lnTo>
                  <a:pt x="73" y="0"/>
                </a:lnTo>
                <a:lnTo>
                  <a:pt x="58" y="0"/>
                </a:lnTo>
                <a:lnTo>
                  <a:pt x="37" y="0"/>
                </a:lnTo>
                <a:lnTo>
                  <a:pt x="29" y="0"/>
                </a:lnTo>
                <a:lnTo>
                  <a:pt x="22" y="0"/>
                </a:lnTo>
                <a:lnTo>
                  <a:pt x="15" y="0"/>
                </a:lnTo>
                <a:lnTo>
                  <a:pt x="15" y="0"/>
                </a:lnTo>
                <a:lnTo>
                  <a:pt x="15" y="0"/>
                </a:lnTo>
                <a:lnTo>
                  <a:pt x="8" y="0"/>
                </a:lnTo>
                <a:lnTo>
                  <a:pt x="0" y="8"/>
                </a:lnTo>
                <a:lnTo>
                  <a:pt x="0" y="8"/>
                </a:lnTo>
                <a:lnTo>
                  <a:pt x="0" y="15"/>
                </a:lnTo>
                <a:lnTo>
                  <a:pt x="0" y="51"/>
                </a:lnTo>
                <a:lnTo>
                  <a:pt x="0" y="87"/>
                </a:lnTo>
                <a:lnTo>
                  <a:pt x="0" y="109"/>
                </a:lnTo>
                <a:lnTo>
                  <a:pt x="0" y="137"/>
                </a:lnTo>
                <a:lnTo>
                  <a:pt x="0" y="159"/>
                </a:lnTo>
                <a:lnTo>
                  <a:pt x="0" y="174"/>
                </a:lnTo>
                <a:lnTo>
                  <a:pt x="0" y="188"/>
                </a:lnTo>
                <a:lnTo>
                  <a:pt x="0" y="195"/>
                </a:lnTo>
                <a:lnTo>
                  <a:pt x="0" y="202"/>
                </a:lnTo>
                <a:lnTo>
                  <a:pt x="0" y="210"/>
                </a:lnTo>
                <a:lnTo>
                  <a:pt x="0" y="217"/>
                </a:lnTo>
                <a:lnTo>
                  <a:pt x="0" y="217"/>
                </a:lnTo>
                <a:lnTo>
                  <a:pt x="0" y="224"/>
                </a:lnTo>
                <a:lnTo>
                  <a:pt x="0" y="224"/>
                </a:lnTo>
                <a:lnTo>
                  <a:pt x="0" y="231"/>
                </a:lnTo>
                <a:lnTo>
                  <a:pt x="0" y="239"/>
                </a:lnTo>
                <a:lnTo>
                  <a:pt x="0" y="239"/>
                </a:lnTo>
                <a:lnTo>
                  <a:pt x="0" y="239"/>
                </a:lnTo>
                <a:lnTo>
                  <a:pt x="0" y="311"/>
                </a:lnTo>
                <a:lnTo>
                  <a:pt x="0" y="383"/>
                </a:lnTo>
                <a:lnTo>
                  <a:pt x="0" y="448"/>
                </a:lnTo>
                <a:lnTo>
                  <a:pt x="0" y="506"/>
                </a:lnTo>
                <a:lnTo>
                  <a:pt x="0" y="563"/>
                </a:lnTo>
                <a:lnTo>
                  <a:pt x="0" y="614"/>
                </a:lnTo>
                <a:lnTo>
                  <a:pt x="0" y="664"/>
                </a:lnTo>
                <a:lnTo>
                  <a:pt x="0" y="708"/>
                </a:lnTo>
                <a:lnTo>
                  <a:pt x="0" y="751"/>
                </a:lnTo>
                <a:lnTo>
                  <a:pt x="0" y="787"/>
                </a:lnTo>
                <a:lnTo>
                  <a:pt x="0" y="823"/>
                </a:lnTo>
                <a:lnTo>
                  <a:pt x="0" y="852"/>
                </a:lnTo>
                <a:lnTo>
                  <a:pt x="0" y="881"/>
                </a:lnTo>
                <a:lnTo>
                  <a:pt x="0" y="910"/>
                </a:lnTo>
                <a:lnTo>
                  <a:pt x="0" y="932"/>
                </a:lnTo>
                <a:lnTo>
                  <a:pt x="0" y="953"/>
                </a:lnTo>
                <a:lnTo>
                  <a:pt x="0" y="968"/>
                </a:lnTo>
                <a:lnTo>
                  <a:pt x="0" y="982"/>
                </a:lnTo>
                <a:lnTo>
                  <a:pt x="0" y="997"/>
                </a:lnTo>
                <a:lnTo>
                  <a:pt x="0" y="1011"/>
                </a:lnTo>
                <a:lnTo>
                  <a:pt x="0" y="1025"/>
                </a:lnTo>
                <a:lnTo>
                  <a:pt x="0" y="1040"/>
                </a:lnTo>
                <a:lnTo>
                  <a:pt x="0" y="1047"/>
                </a:lnTo>
                <a:lnTo>
                  <a:pt x="0" y="1047"/>
                </a:lnTo>
                <a:lnTo>
                  <a:pt x="0" y="1054"/>
                </a:lnTo>
                <a:lnTo>
                  <a:pt x="0" y="1054"/>
                </a:lnTo>
                <a:lnTo>
                  <a:pt x="0" y="1054"/>
                </a:lnTo>
                <a:lnTo>
                  <a:pt x="0" y="1061"/>
                </a:lnTo>
                <a:lnTo>
                  <a:pt x="8" y="1061"/>
                </a:lnTo>
                <a:lnTo>
                  <a:pt x="15" y="1069"/>
                </a:lnTo>
                <a:lnTo>
                  <a:pt x="58" y="1069"/>
                </a:lnTo>
                <a:lnTo>
                  <a:pt x="102" y="1069"/>
                </a:lnTo>
                <a:lnTo>
                  <a:pt x="138" y="1069"/>
                </a:lnTo>
                <a:lnTo>
                  <a:pt x="181" y="1069"/>
                </a:lnTo>
                <a:lnTo>
                  <a:pt x="210" y="1069"/>
                </a:lnTo>
                <a:lnTo>
                  <a:pt x="246" y="1069"/>
                </a:lnTo>
                <a:lnTo>
                  <a:pt x="275" y="1069"/>
                </a:lnTo>
                <a:lnTo>
                  <a:pt x="304" y="1069"/>
                </a:lnTo>
                <a:lnTo>
                  <a:pt x="326" y="1069"/>
                </a:lnTo>
                <a:lnTo>
                  <a:pt x="348" y="1069"/>
                </a:lnTo>
                <a:lnTo>
                  <a:pt x="369" y="1069"/>
                </a:lnTo>
                <a:lnTo>
                  <a:pt x="391" y="1069"/>
                </a:lnTo>
                <a:lnTo>
                  <a:pt x="405" y="1069"/>
                </a:lnTo>
                <a:lnTo>
                  <a:pt x="427" y="1069"/>
                </a:lnTo>
                <a:lnTo>
                  <a:pt x="449" y="1069"/>
                </a:lnTo>
                <a:lnTo>
                  <a:pt x="471" y="1069"/>
                </a:lnTo>
                <a:lnTo>
                  <a:pt x="485" y="1069"/>
                </a:lnTo>
                <a:lnTo>
                  <a:pt x="499" y="1069"/>
                </a:lnTo>
                <a:lnTo>
                  <a:pt x="507" y="1069"/>
                </a:lnTo>
                <a:lnTo>
                  <a:pt x="507" y="1069"/>
                </a:lnTo>
                <a:lnTo>
                  <a:pt x="514" y="1069"/>
                </a:lnTo>
                <a:lnTo>
                  <a:pt x="514" y="1069"/>
                </a:lnTo>
                <a:lnTo>
                  <a:pt x="521" y="1061"/>
                </a:lnTo>
                <a:lnTo>
                  <a:pt x="521" y="1061"/>
                </a:lnTo>
                <a:lnTo>
                  <a:pt x="528" y="1054"/>
                </a:lnTo>
                <a:lnTo>
                  <a:pt x="528" y="1054"/>
                </a:lnTo>
                <a:lnTo>
                  <a:pt x="528" y="975"/>
                </a:lnTo>
                <a:lnTo>
                  <a:pt x="528" y="910"/>
                </a:lnTo>
                <a:lnTo>
                  <a:pt x="528" y="845"/>
                </a:lnTo>
                <a:lnTo>
                  <a:pt x="528" y="780"/>
                </a:lnTo>
                <a:lnTo>
                  <a:pt x="528" y="729"/>
                </a:lnTo>
                <a:lnTo>
                  <a:pt x="528" y="672"/>
                </a:lnTo>
                <a:lnTo>
                  <a:pt x="528" y="628"/>
                </a:lnTo>
                <a:lnTo>
                  <a:pt x="528" y="578"/>
                </a:lnTo>
                <a:lnTo>
                  <a:pt x="528" y="542"/>
                </a:lnTo>
                <a:lnTo>
                  <a:pt x="528" y="506"/>
                </a:lnTo>
                <a:lnTo>
                  <a:pt x="528" y="470"/>
                </a:lnTo>
                <a:lnTo>
                  <a:pt x="528" y="433"/>
                </a:lnTo>
                <a:lnTo>
                  <a:pt x="528" y="405"/>
                </a:lnTo>
                <a:lnTo>
                  <a:pt x="528" y="383"/>
                </a:lnTo>
                <a:lnTo>
                  <a:pt x="528" y="361"/>
                </a:lnTo>
                <a:lnTo>
                  <a:pt x="528" y="340"/>
                </a:lnTo>
                <a:lnTo>
                  <a:pt x="528" y="318"/>
                </a:lnTo>
                <a:lnTo>
                  <a:pt x="528" y="304"/>
                </a:lnTo>
                <a:lnTo>
                  <a:pt x="528" y="289"/>
                </a:lnTo>
                <a:lnTo>
                  <a:pt x="528" y="282"/>
                </a:lnTo>
                <a:lnTo>
                  <a:pt x="528" y="260"/>
                </a:lnTo>
                <a:lnTo>
                  <a:pt x="528" y="253"/>
                </a:lnTo>
                <a:lnTo>
                  <a:pt x="528" y="246"/>
                </a:lnTo>
                <a:lnTo>
                  <a:pt x="528" y="239"/>
                </a:lnTo>
                <a:lnTo>
                  <a:pt x="528" y="239"/>
                </a:lnTo>
                <a:lnTo>
                  <a:pt x="528" y="239"/>
                </a:lnTo>
                <a:lnTo>
                  <a:pt x="528" y="231"/>
                </a:lnTo>
                <a:lnTo>
                  <a:pt x="528" y="224"/>
                </a:lnTo>
                <a:lnTo>
                  <a:pt x="528" y="224"/>
                </a:lnTo>
                <a:lnTo>
                  <a:pt x="528" y="224"/>
                </a:lnTo>
                <a:lnTo>
                  <a:pt x="528" y="188"/>
                </a:lnTo>
                <a:lnTo>
                  <a:pt x="528" y="152"/>
                </a:lnTo>
                <a:lnTo>
                  <a:pt x="528" y="130"/>
                </a:lnTo>
                <a:lnTo>
                  <a:pt x="528" y="101"/>
                </a:lnTo>
                <a:lnTo>
                  <a:pt x="528" y="80"/>
                </a:lnTo>
                <a:lnTo>
                  <a:pt x="528" y="65"/>
                </a:lnTo>
                <a:lnTo>
                  <a:pt x="528" y="51"/>
                </a:lnTo>
                <a:lnTo>
                  <a:pt x="528" y="44"/>
                </a:lnTo>
                <a:lnTo>
                  <a:pt x="528" y="36"/>
                </a:lnTo>
                <a:lnTo>
                  <a:pt x="528" y="29"/>
                </a:lnTo>
                <a:lnTo>
                  <a:pt x="528" y="22"/>
                </a:lnTo>
                <a:lnTo>
                  <a:pt x="528" y="22"/>
                </a:lnTo>
                <a:lnTo>
                  <a:pt x="528" y="15"/>
                </a:lnTo>
                <a:lnTo>
                  <a:pt x="528" y="15"/>
                </a:lnTo>
                <a:lnTo>
                  <a:pt x="528" y="8"/>
                </a:lnTo>
                <a:lnTo>
                  <a:pt x="521" y="8"/>
                </a:lnTo>
                <a:lnTo>
                  <a:pt x="521" y="0"/>
                </a:lnTo>
                <a:lnTo>
                  <a:pt x="514" y="0"/>
                </a:lnTo>
                <a:lnTo>
                  <a:pt x="514" y="0"/>
                </a:lnTo>
                <a:close/>
                <a:moveTo>
                  <a:pt x="65" y="166"/>
                </a:moveTo>
                <a:lnTo>
                  <a:pt x="65" y="145"/>
                </a:lnTo>
                <a:lnTo>
                  <a:pt x="65" y="137"/>
                </a:lnTo>
                <a:lnTo>
                  <a:pt x="65" y="130"/>
                </a:lnTo>
                <a:lnTo>
                  <a:pt x="65" y="123"/>
                </a:lnTo>
                <a:lnTo>
                  <a:pt x="65" y="116"/>
                </a:lnTo>
                <a:lnTo>
                  <a:pt x="65" y="116"/>
                </a:lnTo>
                <a:lnTo>
                  <a:pt x="65" y="116"/>
                </a:lnTo>
                <a:lnTo>
                  <a:pt x="65" y="109"/>
                </a:lnTo>
                <a:lnTo>
                  <a:pt x="65" y="109"/>
                </a:lnTo>
                <a:lnTo>
                  <a:pt x="73" y="101"/>
                </a:lnTo>
                <a:lnTo>
                  <a:pt x="73" y="101"/>
                </a:lnTo>
                <a:lnTo>
                  <a:pt x="109" y="101"/>
                </a:lnTo>
                <a:lnTo>
                  <a:pt x="145" y="101"/>
                </a:lnTo>
                <a:lnTo>
                  <a:pt x="174" y="101"/>
                </a:lnTo>
                <a:lnTo>
                  <a:pt x="203" y="101"/>
                </a:lnTo>
                <a:lnTo>
                  <a:pt x="225" y="101"/>
                </a:lnTo>
                <a:lnTo>
                  <a:pt x="246" y="101"/>
                </a:lnTo>
                <a:lnTo>
                  <a:pt x="290" y="101"/>
                </a:lnTo>
                <a:lnTo>
                  <a:pt x="326" y="101"/>
                </a:lnTo>
                <a:lnTo>
                  <a:pt x="362" y="101"/>
                </a:lnTo>
                <a:lnTo>
                  <a:pt x="384" y="101"/>
                </a:lnTo>
                <a:lnTo>
                  <a:pt x="405" y="101"/>
                </a:lnTo>
                <a:lnTo>
                  <a:pt x="420" y="101"/>
                </a:lnTo>
                <a:lnTo>
                  <a:pt x="427" y="101"/>
                </a:lnTo>
                <a:lnTo>
                  <a:pt x="442" y="101"/>
                </a:lnTo>
                <a:lnTo>
                  <a:pt x="442" y="101"/>
                </a:lnTo>
                <a:lnTo>
                  <a:pt x="449" y="101"/>
                </a:lnTo>
                <a:lnTo>
                  <a:pt x="449" y="101"/>
                </a:lnTo>
                <a:lnTo>
                  <a:pt x="449" y="101"/>
                </a:lnTo>
                <a:lnTo>
                  <a:pt x="456" y="101"/>
                </a:lnTo>
                <a:lnTo>
                  <a:pt x="463" y="109"/>
                </a:lnTo>
                <a:lnTo>
                  <a:pt x="463" y="109"/>
                </a:lnTo>
                <a:lnTo>
                  <a:pt x="463" y="116"/>
                </a:lnTo>
                <a:lnTo>
                  <a:pt x="463" y="130"/>
                </a:lnTo>
                <a:lnTo>
                  <a:pt x="463" y="145"/>
                </a:lnTo>
                <a:lnTo>
                  <a:pt x="463" y="152"/>
                </a:lnTo>
                <a:lnTo>
                  <a:pt x="463" y="159"/>
                </a:lnTo>
                <a:lnTo>
                  <a:pt x="463" y="159"/>
                </a:lnTo>
                <a:lnTo>
                  <a:pt x="463" y="166"/>
                </a:lnTo>
                <a:lnTo>
                  <a:pt x="463" y="166"/>
                </a:lnTo>
                <a:lnTo>
                  <a:pt x="463" y="166"/>
                </a:lnTo>
                <a:lnTo>
                  <a:pt x="463" y="174"/>
                </a:lnTo>
                <a:lnTo>
                  <a:pt x="456" y="174"/>
                </a:lnTo>
                <a:lnTo>
                  <a:pt x="449" y="181"/>
                </a:lnTo>
                <a:lnTo>
                  <a:pt x="413" y="181"/>
                </a:lnTo>
                <a:lnTo>
                  <a:pt x="384" y="181"/>
                </a:lnTo>
                <a:lnTo>
                  <a:pt x="355" y="181"/>
                </a:lnTo>
                <a:lnTo>
                  <a:pt x="326" y="181"/>
                </a:lnTo>
                <a:lnTo>
                  <a:pt x="304" y="181"/>
                </a:lnTo>
                <a:lnTo>
                  <a:pt x="275" y="181"/>
                </a:lnTo>
                <a:lnTo>
                  <a:pt x="232" y="181"/>
                </a:lnTo>
                <a:lnTo>
                  <a:pt x="196" y="181"/>
                </a:lnTo>
                <a:lnTo>
                  <a:pt x="167" y="181"/>
                </a:lnTo>
                <a:lnTo>
                  <a:pt x="145" y="181"/>
                </a:lnTo>
                <a:lnTo>
                  <a:pt x="123" y="181"/>
                </a:lnTo>
                <a:lnTo>
                  <a:pt x="109" y="181"/>
                </a:lnTo>
                <a:lnTo>
                  <a:pt x="94" y="181"/>
                </a:lnTo>
                <a:lnTo>
                  <a:pt x="87" y="181"/>
                </a:lnTo>
                <a:lnTo>
                  <a:pt x="80" y="181"/>
                </a:lnTo>
                <a:lnTo>
                  <a:pt x="80" y="181"/>
                </a:lnTo>
                <a:lnTo>
                  <a:pt x="80" y="181"/>
                </a:lnTo>
                <a:lnTo>
                  <a:pt x="73" y="181"/>
                </a:lnTo>
                <a:lnTo>
                  <a:pt x="73" y="174"/>
                </a:lnTo>
                <a:lnTo>
                  <a:pt x="65" y="174"/>
                </a:lnTo>
                <a:lnTo>
                  <a:pt x="65" y="166"/>
                </a:lnTo>
                <a:lnTo>
                  <a:pt x="65" y="166"/>
                </a:lnTo>
                <a:lnTo>
                  <a:pt x="65" y="166"/>
                </a:lnTo>
                <a:close/>
                <a:moveTo>
                  <a:pt x="420" y="506"/>
                </a:moveTo>
                <a:lnTo>
                  <a:pt x="405" y="498"/>
                </a:lnTo>
                <a:lnTo>
                  <a:pt x="398" y="491"/>
                </a:lnTo>
                <a:lnTo>
                  <a:pt x="391" y="484"/>
                </a:lnTo>
                <a:lnTo>
                  <a:pt x="384" y="470"/>
                </a:lnTo>
                <a:lnTo>
                  <a:pt x="391" y="455"/>
                </a:lnTo>
                <a:lnTo>
                  <a:pt x="398" y="441"/>
                </a:lnTo>
                <a:lnTo>
                  <a:pt x="405" y="433"/>
                </a:lnTo>
                <a:lnTo>
                  <a:pt x="420" y="433"/>
                </a:lnTo>
                <a:lnTo>
                  <a:pt x="434" y="433"/>
                </a:lnTo>
                <a:lnTo>
                  <a:pt x="449" y="441"/>
                </a:lnTo>
                <a:lnTo>
                  <a:pt x="456" y="455"/>
                </a:lnTo>
                <a:lnTo>
                  <a:pt x="456" y="470"/>
                </a:lnTo>
                <a:lnTo>
                  <a:pt x="456" y="484"/>
                </a:lnTo>
                <a:lnTo>
                  <a:pt x="449" y="491"/>
                </a:lnTo>
                <a:lnTo>
                  <a:pt x="434" y="498"/>
                </a:lnTo>
                <a:lnTo>
                  <a:pt x="420" y="506"/>
                </a:lnTo>
                <a:lnTo>
                  <a:pt x="420" y="506"/>
                </a:lnTo>
                <a:close/>
                <a:moveTo>
                  <a:pt x="420" y="383"/>
                </a:moveTo>
                <a:lnTo>
                  <a:pt x="413" y="383"/>
                </a:lnTo>
                <a:lnTo>
                  <a:pt x="405" y="383"/>
                </a:lnTo>
                <a:lnTo>
                  <a:pt x="384" y="368"/>
                </a:lnTo>
                <a:lnTo>
                  <a:pt x="376" y="354"/>
                </a:lnTo>
                <a:lnTo>
                  <a:pt x="376" y="347"/>
                </a:lnTo>
                <a:lnTo>
                  <a:pt x="376" y="340"/>
                </a:lnTo>
                <a:lnTo>
                  <a:pt x="376" y="325"/>
                </a:lnTo>
                <a:lnTo>
                  <a:pt x="376" y="318"/>
                </a:lnTo>
                <a:lnTo>
                  <a:pt x="384" y="304"/>
                </a:lnTo>
                <a:lnTo>
                  <a:pt x="405" y="296"/>
                </a:lnTo>
                <a:lnTo>
                  <a:pt x="413" y="289"/>
                </a:lnTo>
                <a:lnTo>
                  <a:pt x="420" y="289"/>
                </a:lnTo>
                <a:lnTo>
                  <a:pt x="427" y="289"/>
                </a:lnTo>
                <a:lnTo>
                  <a:pt x="442" y="296"/>
                </a:lnTo>
                <a:lnTo>
                  <a:pt x="456" y="304"/>
                </a:lnTo>
                <a:lnTo>
                  <a:pt x="463" y="318"/>
                </a:lnTo>
                <a:lnTo>
                  <a:pt x="471" y="325"/>
                </a:lnTo>
                <a:lnTo>
                  <a:pt x="471" y="340"/>
                </a:lnTo>
                <a:lnTo>
                  <a:pt x="471" y="347"/>
                </a:lnTo>
                <a:lnTo>
                  <a:pt x="463" y="354"/>
                </a:lnTo>
                <a:lnTo>
                  <a:pt x="456" y="368"/>
                </a:lnTo>
                <a:lnTo>
                  <a:pt x="442" y="383"/>
                </a:lnTo>
                <a:lnTo>
                  <a:pt x="427" y="383"/>
                </a:lnTo>
                <a:lnTo>
                  <a:pt x="420" y="383"/>
                </a:lnTo>
                <a:lnTo>
                  <a:pt x="420" y="3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 name="Title 1"/>
          <p:cNvSpPr>
            <a:spLocks noGrp="1"/>
          </p:cNvSpPr>
          <p:nvPr>
            <p:ph type="title"/>
          </p:nvPr>
        </p:nvSpPr>
        <p:spPr/>
        <p:txBody>
          <a:bodyPr/>
          <a:lstStyle/>
          <a:p>
            <a:r>
              <a:rPr lang="en-US" smtClean="0"/>
              <a:t>With File Based Write Filters</a:t>
            </a:r>
            <a:endParaRPr lang="en-US" dirty="0"/>
          </a:p>
        </p:txBody>
      </p:sp>
      <p:sp>
        <p:nvSpPr>
          <p:cNvPr id="26" name="background tile"/>
          <p:cNvSpPr/>
          <p:nvPr>
            <p:custDataLst>
              <p:tags r:id="rId1"/>
            </p:custDataLst>
          </p:nvPr>
        </p:nvSpPr>
        <p:spPr>
          <a:xfrm>
            <a:off x="544900" y="1503337"/>
            <a:ext cx="4995023" cy="3201938"/>
          </a:xfrm>
          <a:prstGeom prst="rect">
            <a:avLst/>
          </a:prstGeom>
          <a:solidFill>
            <a:srgbClr val="00BCF2"/>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lIns="143776" tIns="95851" rIns="143776" bIns="95851" rtlCol="0" anchor="b"/>
          <a:lstStyle/>
          <a:p>
            <a:endParaRPr lang="en-US" sz="3060" dirty="0">
              <a:solidFill>
                <a:srgbClr val="000000"/>
              </a:solidFill>
            </a:endParaRPr>
          </a:p>
        </p:txBody>
      </p:sp>
      <p:pic>
        <p:nvPicPr>
          <p:cNvPr id="7" name="device"/>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6431" y="1769405"/>
            <a:ext cx="3730413" cy="2656856"/>
          </a:xfrm>
          <a:prstGeom prst="rect">
            <a:avLst/>
          </a:prstGeom>
        </p:spPr>
      </p:pic>
      <p:grpSp>
        <p:nvGrpSpPr>
          <p:cNvPr id="23" name="Group 22"/>
          <p:cNvGrpSpPr/>
          <p:nvPr/>
        </p:nvGrpSpPr>
        <p:grpSpPr>
          <a:xfrm>
            <a:off x="4320136" y="3347937"/>
            <a:ext cx="1149563" cy="1292044"/>
            <a:chOff x="8472488" y="4618038"/>
            <a:chExt cx="1127125" cy="1266825"/>
          </a:xfrm>
        </p:grpSpPr>
        <p:sp>
          <p:nvSpPr>
            <p:cNvPr id="11" name="AutoShape 7"/>
            <p:cNvSpPr>
              <a:spLocks noChangeAspect="1" noChangeArrowheads="1" noTextEdit="1"/>
            </p:cNvSpPr>
            <p:nvPr/>
          </p:nvSpPr>
          <p:spPr bwMode="auto">
            <a:xfrm>
              <a:off x="8472488" y="4618038"/>
              <a:ext cx="11271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4" name="Freeform 11"/>
            <p:cNvSpPr>
              <a:spLocks/>
            </p:cNvSpPr>
            <p:nvPr/>
          </p:nvSpPr>
          <p:spPr bwMode="auto">
            <a:xfrm>
              <a:off x="8472488" y="4806951"/>
              <a:ext cx="633413" cy="868363"/>
            </a:xfrm>
            <a:custGeom>
              <a:avLst/>
              <a:gdLst>
                <a:gd name="T0" fmla="*/ 337 w 399"/>
                <a:gd name="T1" fmla="*/ 507 h 547"/>
                <a:gd name="T2" fmla="*/ 253 w 399"/>
                <a:gd name="T3" fmla="*/ 498 h 547"/>
                <a:gd name="T4" fmla="*/ 182 w 399"/>
                <a:gd name="T5" fmla="*/ 476 h 547"/>
                <a:gd name="T6" fmla="*/ 115 w 399"/>
                <a:gd name="T7" fmla="*/ 445 h 547"/>
                <a:gd name="T8" fmla="*/ 75 w 399"/>
                <a:gd name="T9" fmla="*/ 410 h 547"/>
                <a:gd name="T10" fmla="*/ 58 w 399"/>
                <a:gd name="T11" fmla="*/ 388 h 547"/>
                <a:gd name="T12" fmla="*/ 44 w 399"/>
                <a:gd name="T13" fmla="*/ 362 h 547"/>
                <a:gd name="T14" fmla="*/ 40 w 399"/>
                <a:gd name="T15" fmla="*/ 331 h 547"/>
                <a:gd name="T16" fmla="*/ 40 w 399"/>
                <a:gd name="T17" fmla="*/ 287 h 547"/>
                <a:gd name="T18" fmla="*/ 40 w 399"/>
                <a:gd name="T19" fmla="*/ 238 h 547"/>
                <a:gd name="T20" fmla="*/ 40 w 399"/>
                <a:gd name="T21" fmla="*/ 198 h 547"/>
                <a:gd name="T22" fmla="*/ 40 w 399"/>
                <a:gd name="T23" fmla="*/ 159 h 547"/>
                <a:gd name="T24" fmla="*/ 40 w 399"/>
                <a:gd name="T25" fmla="*/ 128 h 547"/>
                <a:gd name="T26" fmla="*/ 40 w 399"/>
                <a:gd name="T27" fmla="*/ 101 h 547"/>
                <a:gd name="T28" fmla="*/ 40 w 399"/>
                <a:gd name="T29" fmla="*/ 71 h 547"/>
                <a:gd name="T30" fmla="*/ 40 w 399"/>
                <a:gd name="T31" fmla="*/ 44 h 547"/>
                <a:gd name="T32" fmla="*/ 40 w 399"/>
                <a:gd name="T33" fmla="*/ 31 h 547"/>
                <a:gd name="T34" fmla="*/ 40 w 399"/>
                <a:gd name="T35" fmla="*/ 22 h 547"/>
                <a:gd name="T36" fmla="*/ 40 w 399"/>
                <a:gd name="T37" fmla="*/ 22 h 547"/>
                <a:gd name="T38" fmla="*/ 31 w 399"/>
                <a:gd name="T39" fmla="*/ 4 h 547"/>
                <a:gd name="T40" fmla="*/ 18 w 399"/>
                <a:gd name="T41" fmla="*/ 0 h 547"/>
                <a:gd name="T42" fmla="*/ 4 w 399"/>
                <a:gd name="T43" fmla="*/ 4 h 547"/>
                <a:gd name="T44" fmla="*/ 0 w 399"/>
                <a:gd name="T45" fmla="*/ 22 h 547"/>
                <a:gd name="T46" fmla="*/ 0 w 399"/>
                <a:gd name="T47" fmla="*/ 71 h 547"/>
                <a:gd name="T48" fmla="*/ 0 w 399"/>
                <a:gd name="T49" fmla="*/ 119 h 547"/>
                <a:gd name="T50" fmla="*/ 0 w 399"/>
                <a:gd name="T51" fmla="*/ 154 h 547"/>
                <a:gd name="T52" fmla="*/ 0 w 399"/>
                <a:gd name="T53" fmla="*/ 190 h 547"/>
                <a:gd name="T54" fmla="*/ 0 w 399"/>
                <a:gd name="T55" fmla="*/ 220 h 547"/>
                <a:gd name="T56" fmla="*/ 0 w 399"/>
                <a:gd name="T57" fmla="*/ 243 h 547"/>
                <a:gd name="T58" fmla="*/ 0 w 399"/>
                <a:gd name="T59" fmla="*/ 278 h 547"/>
                <a:gd name="T60" fmla="*/ 0 w 399"/>
                <a:gd name="T61" fmla="*/ 300 h 547"/>
                <a:gd name="T62" fmla="*/ 0 w 399"/>
                <a:gd name="T63" fmla="*/ 309 h 547"/>
                <a:gd name="T64" fmla="*/ 0 w 399"/>
                <a:gd name="T65" fmla="*/ 313 h 547"/>
                <a:gd name="T66" fmla="*/ 0 w 399"/>
                <a:gd name="T67" fmla="*/ 313 h 547"/>
                <a:gd name="T68" fmla="*/ 4 w 399"/>
                <a:gd name="T69" fmla="*/ 357 h 547"/>
                <a:gd name="T70" fmla="*/ 18 w 399"/>
                <a:gd name="T71" fmla="*/ 392 h 547"/>
                <a:gd name="T72" fmla="*/ 36 w 399"/>
                <a:gd name="T73" fmla="*/ 423 h 547"/>
                <a:gd name="T74" fmla="*/ 58 w 399"/>
                <a:gd name="T75" fmla="*/ 450 h 547"/>
                <a:gd name="T76" fmla="*/ 93 w 399"/>
                <a:gd name="T77" fmla="*/ 476 h 547"/>
                <a:gd name="T78" fmla="*/ 129 w 399"/>
                <a:gd name="T79" fmla="*/ 498 h 547"/>
                <a:gd name="T80" fmla="*/ 204 w 399"/>
                <a:gd name="T81" fmla="*/ 529 h 547"/>
                <a:gd name="T82" fmla="*/ 288 w 399"/>
                <a:gd name="T83" fmla="*/ 542 h 547"/>
                <a:gd name="T84" fmla="*/ 377 w 399"/>
                <a:gd name="T85" fmla="*/ 547 h 547"/>
                <a:gd name="T86" fmla="*/ 386 w 399"/>
                <a:gd name="T87" fmla="*/ 547 h 547"/>
                <a:gd name="T88" fmla="*/ 395 w 399"/>
                <a:gd name="T89" fmla="*/ 538 h 547"/>
                <a:gd name="T90" fmla="*/ 395 w 399"/>
                <a:gd name="T91" fmla="*/ 525 h 547"/>
                <a:gd name="T92" fmla="*/ 386 w 399"/>
                <a:gd name="T93" fmla="*/ 511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9" h="547">
                  <a:moveTo>
                    <a:pt x="382" y="511"/>
                  </a:moveTo>
                  <a:lnTo>
                    <a:pt x="337" y="507"/>
                  </a:lnTo>
                  <a:lnTo>
                    <a:pt x="293" y="507"/>
                  </a:lnTo>
                  <a:lnTo>
                    <a:pt x="253" y="498"/>
                  </a:lnTo>
                  <a:lnTo>
                    <a:pt x="217" y="489"/>
                  </a:lnTo>
                  <a:lnTo>
                    <a:pt x="182" y="476"/>
                  </a:lnTo>
                  <a:lnTo>
                    <a:pt x="146" y="463"/>
                  </a:lnTo>
                  <a:lnTo>
                    <a:pt x="115" y="445"/>
                  </a:lnTo>
                  <a:lnTo>
                    <a:pt x="84" y="423"/>
                  </a:lnTo>
                  <a:lnTo>
                    <a:pt x="75" y="410"/>
                  </a:lnTo>
                  <a:lnTo>
                    <a:pt x="67" y="401"/>
                  </a:lnTo>
                  <a:lnTo>
                    <a:pt x="58" y="388"/>
                  </a:lnTo>
                  <a:lnTo>
                    <a:pt x="53" y="375"/>
                  </a:lnTo>
                  <a:lnTo>
                    <a:pt x="44" y="362"/>
                  </a:lnTo>
                  <a:lnTo>
                    <a:pt x="40" y="348"/>
                  </a:lnTo>
                  <a:lnTo>
                    <a:pt x="40" y="331"/>
                  </a:lnTo>
                  <a:lnTo>
                    <a:pt x="40" y="313"/>
                  </a:lnTo>
                  <a:lnTo>
                    <a:pt x="40" y="287"/>
                  </a:lnTo>
                  <a:lnTo>
                    <a:pt x="40" y="260"/>
                  </a:lnTo>
                  <a:lnTo>
                    <a:pt x="40" y="238"/>
                  </a:lnTo>
                  <a:lnTo>
                    <a:pt x="40" y="216"/>
                  </a:lnTo>
                  <a:lnTo>
                    <a:pt x="40" y="198"/>
                  </a:lnTo>
                  <a:lnTo>
                    <a:pt x="40" y="176"/>
                  </a:lnTo>
                  <a:lnTo>
                    <a:pt x="40" y="159"/>
                  </a:lnTo>
                  <a:lnTo>
                    <a:pt x="40" y="146"/>
                  </a:lnTo>
                  <a:lnTo>
                    <a:pt x="40" y="128"/>
                  </a:lnTo>
                  <a:lnTo>
                    <a:pt x="40" y="115"/>
                  </a:lnTo>
                  <a:lnTo>
                    <a:pt x="40" y="101"/>
                  </a:lnTo>
                  <a:lnTo>
                    <a:pt x="40" y="93"/>
                  </a:lnTo>
                  <a:lnTo>
                    <a:pt x="40" y="71"/>
                  </a:lnTo>
                  <a:lnTo>
                    <a:pt x="40" y="57"/>
                  </a:lnTo>
                  <a:lnTo>
                    <a:pt x="40" y="44"/>
                  </a:lnTo>
                  <a:lnTo>
                    <a:pt x="40" y="35"/>
                  </a:lnTo>
                  <a:lnTo>
                    <a:pt x="40" y="31"/>
                  </a:lnTo>
                  <a:lnTo>
                    <a:pt x="40" y="26"/>
                  </a:lnTo>
                  <a:lnTo>
                    <a:pt x="40" y="22"/>
                  </a:lnTo>
                  <a:lnTo>
                    <a:pt x="40" y="22"/>
                  </a:lnTo>
                  <a:lnTo>
                    <a:pt x="40" y="22"/>
                  </a:lnTo>
                  <a:lnTo>
                    <a:pt x="36" y="13"/>
                  </a:lnTo>
                  <a:lnTo>
                    <a:pt x="31" y="4"/>
                  </a:lnTo>
                  <a:lnTo>
                    <a:pt x="27" y="4"/>
                  </a:lnTo>
                  <a:lnTo>
                    <a:pt x="18" y="0"/>
                  </a:lnTo>
                  <a:lnTo>
                    <a:pt x="13" y="4"/>
                  </a:lnTo>
                  <a:lnTo>
                    <a:pt x="4" y="4"/>
                  </a:lnTo>
                  <a:lnTo>
                    <a:pt x="0" y="13"/>
                  </a:lnTo>
                  <a:lnTo>
                    <a:pt x="0" y="22"/>
                  </a:lnTo>
                  <a:lnTo>
                    <a:pt x="0" y="49"/>
                  </a:lnTo>
                  <a:lnTo>
                    <a:pt x="0" y="71"/>
                  </a:lnTo>
                  <a:lnTo>
                    <a:pt x="0" y="97"/>
                  </a:lnTo>
                  <a:lnTo>
                    <a:pt x="0" y="119"/>
                  </a:lnTo>
                  <a:lnTo>
                    <a:pt x="0" y="137"/>
                  </a:lnTo>
                  <a:lnTo>
                    <a:pt x="0" y="154"/>
                  </a:lnTo>
                  <a:lnTo>
                    <a:pt x="0" y="172"/>
                  </a:lnTo>
                  <a:lnTo>
                    <a:pt x="0" y="190"/>
                  </a:lnTo>
                  <a:lnTo>
                    <a:pt x="0" y="203"/>
                  </a:lnTo>
                  <a:lnTo>
                    <a:pt x="0" y="220"/>
                  </a:lnTo>
                  <a:lnTo>
                    <a:pt x="0" y="229"/>
                  </a:lnTo>
                  <a:lnTo>
                    <a:pt x="0" y="243"/>
                  </a:lnTo>
                  <a:lnTo>
                    <a:pt x="0" y="260"/>
                  </a:lnTo>
                  <a:lnTo>
                    <a:pt x="0" y="278"/>
                  </a:lnTo>
                  <a:lnTo>
                    <a:pt x="0" y="291"/>
                  </a:lnTo>
                  <a:lnTo>
                    <a:pt x="0" y="300"/>
                  </a:lnTo>
                  <a:lnTo>
                    <a:pt x="0" y="304"/>
                  </a:lnTo>
                  <a:lnTo>
                    <a:pt x="0" y="309"/>
                  </a:lnTo>
                  <a:lnTo>
                    <a:pt x="0" y="313"/>
                  </a:lnTo>
                  <a:lnTo>
                    <a:pt x="0" y="313"/>
                  </a:lnTo>
                  <a:lnTo>
                    <a:pt x="0" y="313"/>
                  </a:lnTo>
                  <a:lnTo>
                    <a:pt x="0" y="313"/>
                  </a:lnTo>
                  <a:lnTo>
                    <a:pt x="0" y="335"/>
                  </a:lnTo>
                  <a:lnTo>
                    <a:pt x="4" y="357"/>
                  </a:lnTo>
                  <a:lnTo>
                    <a:pt x="9" y="375"/>
                  </a:lnTo>
                  <a:lnTo>
                    <a:pt x="18" y="392"/>
                  </a:lnTo>
                  <a:lnTo>
                    <a:pt x="27" y="410"/>
                  </a:lnTo>
                  <a:lnTo>
                    <a:pt x="36" y="423"/>
                  </a:lnTo>
                  <a:lnTo>
                    <a:pt x="49" y="437"/>
                  </a:lnTo>
                  <a:lnTo>
                    <a:pt x="58" y="450"/>
                  </a:lnTo>
                  <a:lnTo>
                    <a:pt x="75" y="463"/>
                  </a:lnTo>
                  <a:lnTo>
                    <a:pt x="93" y="476"/>
                  </a:lnTo>
                  <a:lnTo>
                    <a:pt x="111" y="485"/>
                  </a:lnTo>
                  <a:lnTo>
                    <a:pt x="129" y="498"/>
                  </a:lnTo>
                  <a:lnTo>
                    <a:pt x="164" y="516"/>
                  </a:lnTo>
                  <a:lnTo>
                    <a:pt x="204" y="529"/>
                  </a:lnTo>
                  <a:lnTo>
                    <a:pt x="249" y="538"/>
                  </a:lnTo>
                  <a:lnTo>
                    <a:pt x="288" y="542"/>
                  </a:lnTo>
                  <a:lnTo>
                    <a:pt x="333" y="547"/>
                  </a:lnTo>
                  <a:lnTo>
                    <a:pt x="377" y="547"/>
                  </a:lnTo>
                  <a:lnTo>
                    <a:pt x="377" y="547"/>
                  </a:lnTo>
                  <a:lnTo>
                    <a:pt x="386" y="547"/>
                  </a:lnTo>
                  <a:lnTo>
                    <a:pt x="391" y="542"/>
                  </a:lnTo>
                  <a:lnTo>
                    <a:pt x="395" y="538"/>
                  </a:lnTo>
                  <a:lnTo>
                    <a:pt x="399" y="529"/>
                  </a:lnTo>
                  <a:lnTo>
                    <a:pt x="395" y="525"/>
                  </a:lnTo>
                  <a:lnTo>
                    <a:pt x="391" y="516"/>
                  </a:lnTo>
                  <a:lnTo>
                    <a:pt x="386" y="511"/>
                  </a:lnTo>
                  <a:lnTo>
                    <a:pt x="382" y="5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5" name="Freeform 12"/>
            <p:cNvSpPr>
              <a:spLocks/>
            </p:cNvSpPr>
            <p:nvPr/>
          </p:nvSpPr>
          <p:spPr bwMode="auto">
            <a:xfrm>
              <a:off x="8472488" y="4806951"/>
              <a:ext cx="633413" cy="868363"/>
            </a:xfrm>
            <a:custGeom>
              <a:avLst/>
              <a:gdLst>
                <a:gd name="T0" fmla="*/ 337 w 399"/>
                <a:gd name="T1" fmla="*/ 507 h 547"/>
                <a:gd name="T2" fmla="*/ 253 w 399"/>
                <a:gd name="T3" fmla="*/ 498 h 547"/>
                <a:gd name="T4" fmla="*/ 182 w 399"/>
                <a:gd name="T5" fmla="*/ 476 h 547"/>
                <a:gd name="T6" fmla="*/ 115 w 399"/>
                <a:gd name="T7" fmla="*/ 445 h 547"/>
                <a:gd name="T8" fmla="*/ 75 w 399"/>
                <a:gd name="T9" fmla="*/ 410 h 547"/>
                <a:gd name="T10" fmla="*/ 58 w 399"/>
                <a:gd name="T11" fmla="*/ 388 h 547"/>
                <a:gd name="T12" fmla="*/ 44 w 399"/>
                <a:gd name="T13" fmla="*/ 362 h 547"/>
                <a:gd name="T14" fmla="*/ 40 w 399"/>
                <a:gd name="T15" fmla="*/ 331 h 547"/>
                <a:gd name="T16" fmla="*/ 40 w 399"/>
                <a:gd name="T17" fmla="*/ 287 h 547"/>
                <a:gd name="T18" fmla="*/ 40 w 399"/>
                <a:gd name="T19" fmla="*/ 238 h 547"/>
                <a:gd name="T20" fmla="*/ 40 w 399"/>
                <a:gd name="T21" fmla="*/ 198 h 547"/>
                <a:gd name="T22" fmla="*/ 40 w 399"/>
                <a:gd name="T23" fmla="*/ 159 h 547"/>
                <a:gd name="T24" fmla="*/ 40 w 399"/>
                <a:gd name="T25" fmla="*/ 128 h 547"/>
                <a:gd name="T26" fmla="*/ 40 w 399"/>
                <a:gd name="T27" fmla="*/ 101 h 547"/>
                <a:gd name="T28" fmla="*/ 40 w 399"/>
                <a:gd name="T29" fmla="*/ 71 h 547"/>
                <a:gd name="T30" fmla="*/ 40 w 399"/>
                <a:gd name="T31" fmla="*/ 44 h 547"/>
                <a:gd name="T32" fmla="*/ 40 w 399"/>
                <a:gd name="T33" fmla="*/ 31 h 547"/>
                <a:gd name="T34" fmla="*/ 40 w 399"/>
                <a:gd name="T35" fmla="*/ 22 h 547"/>
                <a:gd name="T36" fmla="*/ 40 w 399"/>
                <a:gd name="T37" fmla="*/ 22 h 547"/>
                <a:gd name="T38" fmla="*/ 31 w 399"/>
                <a:gd name="T39" fmla="*/ 4 h 547"/>
                <a:gd name="T40" fmla="*/ 18 w 399"/>
                <a:gd name="T41" fmla="*/ 0 h 547"/>
                <a:gd name="T42" fmla="*/ 4 w 399"/>
                <a:gd name="T43" fmla="*/ 4 h 547"/>
                <a:gd name="T44" fmla="*/ 0 w 399"/>
                <a:gd name="T45" fmla="*/ 22 h 547"/>
                <a:gd name="T46" fmla="*/ 0 w 399"/>
                <a:gd name="T47" fmla="*/ 71 h 547"/>
                <a:gd name="T48" fmla="*/ 0 w 399"/>
                <a:gd name="T49" fmla="*/ 119 h 547"/>
                <a:gd name="T50" fmla="*/ 0 w 399"/>
                <a:gd name="T51" fmla="*/ 154 h 547"/>
                <a:gd name="T52" fmla="*/ 0 w 399"/>
                <a:gd name="T53" fmla="*/ 190 h 547"/>
                <a:gd name="T54" fmla="*/ 0 w 399"/>
                <a:gd name="T55" fmla="*/ 220 h 547"/>
                <a:gd name="T56" fmla="*/ 0 w 399"/>
                <a:gd name="T57" fmla="*/ 243 h 547"/>
                <a:gd name="T58" fmla="*/ 0 w 399"/>
                <a:gd name="T59" fmla="*/ 278 h 547"/>
                <a:gd name="T60" fmla="*/ 0 w 399"/>
                <a:gd name="T61" fmla="*/ 300 h 547"/>
                <a:gd name="T62" fmla="*/ 0 w 399"/>
                <a:gd name="T63" fmla="*/ 309 h 547"/>
                <a:gd name="T64" fmla="*/ 0 w 399"/>
                <a:gd name="T65" fmla="*/ 313 h 547"/>
                <a:gd name="T66" fmla="*/ 0 w 399"/>
                <a:gd name="T67" fmla="*/ 313 h 547"/>
                <a:gd name="T68" fmla="*/ 4 w 399"/>
                <a:gd name="T69" fmla="*/ 357 h 547"/>
                <a:gd name="T70" fmla="*/ 18 w 399"/>
                <a:gd name="T71" fmla="*/ 392 h 547"/>
                <a:gd name="T72" fmla="*/ 36 w 399"/>
                <a:gd name="T73" fmla="*/ 423 h 547"/>
                <a:gd name="T74" fmla="*/ 58 w 399"/>
                <a:gd name="T75" fmla="*/ 450 h 547"/>
                <a:gd name="T76" fmla="*/ 93 w 399"/>
                <a:gd name="T77" fmla="*/ 476 h 547"/>
                <a:gd name="T78" fmla="*/ 129 w 399"/>
                <a:gd name="T79" fmla="*/ 498 h 547"/>
                <a:gd name="T80" fmla="*/ 204 w 399"/>
                <a:gd name="T81" fmla="*/ 529 h 547"/>
                <a:gd name="T82" fmla="*/ 288 w 399"/>
                <a:gd name="T83" fmla="*/ 542 h 547"/>
                <a:gd name="T84" fmla="*/ 377 w 399"/>
                <a:gd name="T85" fmla="*/ 547 h 547"/>
                <a:gd name="T86" fmla="*/ 386 w 399"/>
                <a:gd name="T87" fmla="*/ 547 h 547"/>
                <a:gd name="T88" fmla="*/ 395 w 399"/>
                <a:gd name="T89" fmla="*/ 538 h 547"/>
                <a:gd name="T90" fmla="*/ 395 w 399"/>
                <a:gd name="T91" fmla="*/ 525 h 547"/>
                <a:gd name="T92" fmla="*/ 386 w 399"/>
                <a:gd name="T93" fmla="*/ 511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9" h="547">
                  <a:moveTo>
                    <a:pt x="382" y="511"/>
                  </a:moveTo>
                  <a:lnTo>
                    <a:pt x="337" y="507"/>
                  </a:lnTo>
                  <a:lnTo>
                    <a:pt x="293" y="507"/>
                  </a:lnTo>
                  <a:lnTo>
                    <a:pt x="253" y="498"/>
                  </a:lnTo>
                  <a:lnTo>
                    <a:pt x="217" y="489"/>
                  </a:lnTo>
                  <a:lnTo>
                    <a:pt x="182" y="476"/>
                  </a:lnTo>
                  <a:lnTo>
                    <a:pt x="146" y="463"/>
                  </a:lnTo>
                  <a:lnTo>
                    <a:pt x="115" y="445"/>
                  </a:lnTo>
                  <a:lnTo>
                    <a:pt x="84" y="423"/>
                  </a:lnTo>
                  <a:lnTo>
                    <a:pt x="75" y="410"/>
                  </a:lnTo>
                  <a:lnTo>
                    <a:pt x="67" y="401"/>
                  </a:lnTo>
                  <a:lnTo>
                    <a:pt x="58" y="388"/>
                  </a:lnTo>
                  <a:lnTo>
                    <a:pt x="53" y="375"/>
                  </a:lnTo>
                  <a:lnTo>
                    <a:pt x="44" y="362"/>
                  </a:lnTo>
                  <a:lnTo>
                    <a:pt x="40" y="348"/>
                  </a:lnTo>
                  <a:lnTo>
                    <a:pt x="40" y="331"/>
                  </a:lnTo>
                  <a:lnTo>
                    <a:pt x="40" y="313"/>
                  </a:lnTo>
                  <a:lnTo>
                    <a:pt x="40" y="287"/>
                  </a:lnTo>
                  <a:lnTo>
                    <a:pt x="40" y="260"/>
                  </a:lnTo>
                  <a:lnTo>
                    <a:pt x="40" y="238"/>
                  </a:lnTo>
                  <a:lnTo>
                    <a:pt x="40" y="216"/>
                  </a:lnTo>
                  <a:lnTo>
                    <a:pt x="40" y="198"/>
                  </a:lnTo>
                  <a:lnTo>
                    <a:pt x="40" y="176"/>
                  </a:lnTo>
                  <a:lnTo>
                    <a:pt x="40" y="159"/>
                  </a:lnTo>
                  <a:lnTo>
                    <a:pt x="40" y="146"/>
                  </a:lnTo>
                  <a:lnTo>
                    <a:pt x="40" y="128"/>
                  </a:lnTo>
                  <a:lnTo>
                    <a:pt x="40" y="115"/>
                  </a:lnTo>
                  <a:lnTo>
                    <a:pt x="40" y="101"/>
                  </a:lnTo>
                  <a:lnTo>
                    <a:pt x="40" y="93"/>
                  </a:lnTo>
                  <a:lnTo>
                    <a:pt x="40" y="71"/>
                  </a:lnTo>
                  <a:lnTo>
                    <a:pt x="40" y="57"/>
                  </a:lnTo>
                  <a:lnTo>
                    <a:pt x="40" y="44"/>
                  </a:lnTo>
                  <a:lnTo>
                    <a:pt x="40" y="35"/>
                  </a:lnTo>
                  <a:lnTo>
                    <a:pt x="40" y="31"/>
                  </a:lnTo>
                  <a:lnTo>
                    <a:pt x="40" y="26"/>
                  </a:lnTo>
                  <a:lnTo>
                    <a:pt x="40" y="22"/>
                  </a:lnTo>
                  <a:lnTo>
                    <a:pt x="40" y="22"/>
                  </a:lnTo>
                  <a:lnTo>
                    <a:pt x="40" y="22"/>
                  </a:lnTo>
                  <a:lnTo>
                    <a:pt x="36" y="13"/>
                  </a:lnTo>
                  <a:lnTo>
                    <a:pt x="31" y="4"/>
                  </a:lnTo>
                  <a:lnTo>
                    <a:pt x="27" y="4"/>
                  </a:lnTo>
                  <a:lnTo>
                    <a:pt x="18" y="0"/>
                  </a:lnTo>
                  <a:lnTo>
                    <a:pt x="13" y="4"/>
                  </a:lnTo>
                  <a:lnTo>
                    <a:pt x="4" y="4"/>
                  </a:lnTo>
                  <a:lnTo>
                    <a:pt x="0" y="13"/>
                  </a:lnTo>
                  <a:lnTo>
                    <a:pt x="0" y="22"/>
                  </a:lnTo>
                  <a:lnTo>
                    <a:pt x="0" y="49"/>
                  </a:lnTo>
                  <a:lnTo>
                    <a:pt x="0" y="71"/>
                  </a:lnTo>
                  <a:lnTo>
                    <a:pt x="0" y="97"/>
                  </a:lnTo>
                  <a:lnTo>
                    <a:pt x="0" y="119"/>
                  </a:lnTo>
                  <a:lnTo>
                    <a:pt x="0" y="137"/>
                  </a:lnTo>
                  <a:lnTo>
                    <a:pt x="0" y="154"/>
                  </a:lnTo>
                  <a:lnTo>
                    <a:pt x="0" y="172"/>
                  </a:lnTo>
                  <a:lnTo>
                    <a:pt x="0" y="190"/>
                  </a:lnTo>
                  <a:lnTo>
                    <a:pt x="0" y="203"/>
                  </a:lnTo>
                  <a:lnTo>
                    <a:pt x="0" y="220"/>
                  </a:lnTo>
                  <a:lnTo>
                    <a:pt x="0" y="229"/>
                  </a:lnTo>
                  <a:lnTo>
                    <a:pt x="0" y="243"/>
                  </a:lnTo>
                  <a:lnTo>
                    <a:pt x="0" y="260"/>
                  </a:lnTo>
                  <a:lnTo>
                    <a:pt x="0" y="278"/>
                  </a:lnTo>
                  <a:lnTo>
                    <a:pt x="0" y="291"/>
                  </a:lnTo>
                  <a:lnTo>
                    <a:pt x="0" y="300"/>
                  </a:lnTo>
                  <a:lnTo>
                    <a:pt x="0" y="304"/>
                  </a:lnTo>
                  <a:lnTo>
                    <a:pt x="0" y="309"/>
                  </a:lnTo>
                  <a:lnTo>
                    <a:pt x="0" y="313"/>
                  </a:lnTo>
                  <a:lnTo>
                    <a:pt x="0" y="313"/>
                  </a:lnTo>
                  <a:lnTo>
                    <a:pt x="0" y="313"/>
                  </a:lnTo>
                  <a:lnTo>
                    <a:pt x="0" y="313"/>
                  </a:lnTo>
                  <a:lnTo>
                    <a:pt x="0" y="335"/>
                  </a:lnTo>
                  <a:lnTo>
                    <a:pt x="4" y="357"/>
                  </a:lnTo>
                  <a:lnTo>
                    <a:pt x="9" y="375"/>
                  </a:lnTo>
                  <a:lnTo>
                    <a:pt x="18" y="392"/>
                  </a:lnTo>
                  <a:lnTo>
                    <a:pt x="27" y="410"/>
                  </a:lnTo>
                  <a:lnTo>
                    <a:pt x="36" y="423"/>
                  </a:lnTo>
                  <a:lnTo>
                    <a:pt x="49" y="437"/>
                  </a:lnTo>
                  <a:lnTo>
                    <a:pt x="58" y="450"/>
                  </a:lnTo>
                  <a:lnTo>
                    <a:pt x="75" y="463"/>
                  </a:lnTo>
                  <a:lnTo>
                    <a:pt x="93" y="476"/>
                  </a:lnTo>
                  <a:lnTo>
                    <a:pt x="111" y="485"/>
                  </a:lnTo>
                  <a:lnTo>
                    <a:pt x="129" y="498"/>
                  </a:lnTo>
                  <a:lnTo>
                    <a:pt x="164" y="516"/>
                  </a:lnTo>
                  <a:lnTo>
                    <a:pt x="204" y="529"/>
                  </a:lnTo>
                  <a:lnTo>
                    <a:pt x="249" y="538"/>
                  </a:lnTo>
                  <a:lnTo>
                    <a:pt x="288" y="542"/>
                  </a:lnTo>
                  <a:lnTo>
                    <a:pt x="333" y="547"/>
                  </a:lnTo>
                  <a:lnTo>
                    <a:pt x="377" y="547"/>
                  </a:lnTo>
                  <a:lnTo>
                    <a:pt x="377" y="547"/>
                  </a:lnTo>
                  <a:lnTo>
                    <a:pt x="386" y="547"/>
                  </a:lnTo>
                  <a:lnTo>
                    <a:pt x="391" y="542"/>
                  </a:lnTo>
                  <a:lnTo>
                    <a:pt x="395" y="538"/>
                  </a:lnTo>
                  <a:lnTo>
                    <a:pt x="399" y="529"/>
                  </a:lnTo>
                  <a:lnTo>
                    <a:pt x="395" y="525"/>
                  </a:lnTo>
                  <a:lnTo>
                    <a:pt x="391" y="516"/>
                  </a:lnTo>
                  <a:lnTo>
                    <a:pt x="386" y="511"/>
                  </a:lnTo>
                  <a:lnTo>
                    <a:pt x="382" y="5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6" name="Freeform 13"/>
            <p:cNvSpPr>
              <a:spLocks/>
            </p:cNvSpPr>
            <p:nvPr/>
          </p:nvSpPr>
          <p:spPr bwMode="auto">
            <a:xfrm>
              <a:off x="8683626" y="4989513"/>
              <a:ext cx="571500" cy="188913"/>
            </a:xfrm>
            <a:custGeom>
              <a:avLst/>
              <a:gdLst>
                <a:gd name="T0" fmla="*/ 360 w 360"/>
                <a:gd name="T1" fmla="*/ 75 h 119"/>
                <a:gd name="T2" fmla="*/ 333 w 360"/>
                <a:gd name="T3" fmla="*/ 79 h 119"/>
                <a:gd name="T4" fmla="*/ 306 w 360"/>
                <a:gd name="T5" fmla="*/ 83 h 119"/>
                <a:gd name="T6" fmla="*/ 275 w 360"/>
                <a:gd name="T7" fmla="*/ 83 h 119"/>
                <a:gd name="T8" fmla="*/ 244 w 360"/>
                <a:gd name="T9" fmla="*/ 83 h 119"/>
                <a:gd name="T10" fmla="*/ 195 w 360"/>
                <a:gd name="T11" fmla="*/ 83 h 119"/>
                <a:gd name="T12" fmla="*/ 151 w 360"/>
                <a:gd name="T13" fmla="*/ 79 h 119"/>
                <a:gd name="T14" fmla="*/ 129 w 360"/>
                <a:gd name="T15" fmla="*/ 75 h 119"/>
                <a:gd name="T16" fmla="*/ 107 w 360"/>
                <a:gd name="T17" fmla="*/ 70 h 119"/>
                <a:gd name="T18" fmla="*/ 89 w 360"/>
                <a:gd name="T19" fmla="*/ 66 h 119"/>
                <a:gd name="T20" fmla="*/ 71 w 360"/>
                <a:gd name="T21" fmla="*/ 61 h 119"/>
                <a:gd name="T22" fmla="*/ 58 w 360"/>
                <a:gd name="T23" fmla="*/ 53 h 119"/>
                <a:gd name="T24" fmla="*/ 40 w 360"/>
                <a:gd name="T25" fmla="*/ 48 h 119"/>
                <a:gd name="T26" fmla="*/ 31 w 360"/>
                <a:gd name="T27" fmla="*/ 39 h 119"/>
                <a:gd name="T28" fmla="*/ 18 w 360"/>
                <a:gd name="T29" fmla="*/ 35 h 119"/>
                <a:gd name="T30" fmla="*/ 13 w 360"/>
                <a:gd name="T31" fmla="*/ 26 h 119"/>
                <a:gd name="T32" fmla="*/ 5 w 360"/>
                <a:gd name="T33" fmla="*/ 17 h 119"/>
                <a:gd name="T34" fmla="*/ 0 w 360"/>
                <a:gd name="T35" fmla="*/ 8 h 119"/>
                <a:gd name="T36" fmla="*/ 0 w 360"/>
                <a:gd name="T37" fmla="*/ 0 h 119"/>
                <a:gd name="T38" fmla="*/ 0 w 360"/>
                <a:gd name="T39" fmla="*/ 13 h 119"/>
                <a:gd name="T40" fmla="*/ 0 w 360"/>
                <a:gd name="T41" fmla="*/ 22 h 119"/>
                <a:gd name="T42" fmla="*/ 0 w 360"/>
                <a:gd name="T43" fmla="*/ 26 h 119"/>
                <a:gd name="T44" fmla="*/ 0 w 360"/>
                <a:gd name="T45" fmla="*/ 35 h 119"/>
                <a:gd name="T46" fmla="*/ 0 w 360"/>
                <a:gd name="T47" fmla="*/ 44 h 119"/>
                <a:gd name="T48" fmla="*/ 0 w 360"/>
                <a:gd name="T49" fmla="*/ 53 h 119"/>
                <a:gd name="T50" fmla="*/ 0 w 360"/>
                <a:gd name="T51" fmla="*/ 57 h 119"/>
                <a:gd name="T52" fmla="*/ 0 w 360"/>
                <a:gd name="T53" fmla="*/ 57 h 119"/>
                <a:gd name="T54" fmla="*/ 0 w 360"/>
                <a:gd name="T55" fmla="*/ 57 h 119"/>
                <a:gd name="T56" fmla="*/ 0 w 360"/>
                <a:gd name="T57" fmla="*/ 57 h 119"/>
                <a:gd name="T58" fmla="*/ 9 w 360"/>
                <a:gd name="T59" fmla="*/ 66 h 119"/>
                <a:gd name="T60" fmla="*/ 22 w 360"/>
                <a:gd name="T61" fmla="*/ 75 h 119"/>
                <a:gd name="T62" fmla="*/ 45 w 360"/>
                <a:gd name="T63" fmla="*/ 83 h 119"/>
                <a:gd name="T64" fmla="*/ 67 w 360"/>
                <a:gd name="T65" fmla="*/ 92 h 119"/>
                <a:gd name="T66" fmla="*/ 89 w 360"/>
                <a:gd name="T67" fmla="*/ 101 h 119"/>
                <a:gd name="T68" fmla="*/ 120 w 360"/>
                <a:gd name="T69" fmla="*/ 105 h 119"/>
                <a:gd name="T70" fmla="*/ 147 w 360"/>
                <a:gd name="T71" fmla="*/ 110 h 119"/>
                <a:gd name="T72" fmla="*/ 178 w 360"/>
                <a:gd name="T73" fmla="*/ 114 h 119"/>
                <a:gd name="T74" fmla="*/ 213 w 360"/>
                <a:gd name="T75" fmla="*/ 114 h 119"/>
                <a:gd name="T76" fmla="*/ 244 w 360"/>
                <a:gd name="T77" fmla="*/ 119 h 119"/>
                <a:gd name="T78" fmla="*/ 293 w 360"/>
                <a:gd name="T79" fmla="*/ 114 h 119"/>
                <a:gd name="T80" fmla="*/ 342 w 360"/>
                <a:gd name="T81" fmla="*/ 110 h 119"/>
                <a:gd name="T82" fmla="*/ 351 w 360"/>
                <a:gd name="T83" fmla="*/ 92 h 119"/>
                <a:gd name="T84" fmla="*/ 360 w 360"/>
                <a:gd name="T85" fmla="*/ 7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0" h="119">
                  <a:moveTo>
                    <a:pt x="360" y="75"/>
                  </a:moveTo>
                  <a:lnTo>
                    <a:pt x="333" y="79"/>
                  </a:lnTo>
                  <a:lnTo>
                    <a:pt x="306" y="83"/>
                  </a:lnTo>
                  <a:lnTo>
                    <a:pt x="275" y="83"/>
                  </a:lnTo>
                  <a:lnTo>
                    <a:pt x="244" y="83"/>
                  </a:lnTo>
                  <a:lnTo>
                    <a:pt x="195" y="83"/>
                  </a:lnTo>
                  <a:lnTo>
                    <a:pt x="151" y="79"/>
                  </a:lnTo>
                  <a:lnTo>
                    <a:pt x="129" y="75"/>
                  </a:lnTo>
                  <a:lnTo>
                    <a:pt x="107" y="70"/>
                  </a:lnTo>
                  <a:lnTo>
                    <a:pt x="89" y="66"/>
                  </a:lnTo>
                  <a:lnTo>
                    <a:pt x="71" y="61"/>
                  </a:lnTo>
                  <a:lnTo>
                    <a:pt x="58" y="53"/>
                  </a:lnTo>
                  <a:lnTo>
                    <a:pt x="40" y="48"/>
                  </a:lnTo>
                  <a:lnTo>
                    <a:pt x="31" y="39"/>
                  </a:lnTo>
                  <a:lnTo>
                    <a:pt x="18" y="35"/>
                  </a:lnTo>
                  <a:lnTo>
                    <a:pt x="13" y="26"/>
                  </a:lnTo>
                  <a:lnTo>
                    <a:pt x="5" y="17"/>
                  </a:lnTo>
                  <a:lnTo>
                    <a:pt x="0" y="8"/>
                  </a:lnTo>
                  <a:lnTo>
                    <a:pt x="0" y="0"/>
                  </a:lnTo>
                  <a:lnTo>
                    <a:pt x="0" y="13"/>
                  </a:lnTo>
                  <a:lnTo>
                    <a:pt x="0" y="22"/>
                  </a:lnTo>
                  <a:lnTo>
                    <a:pt x="0" y="26"/>
                  </a:lnTo>
                  <a:lnTo>
                    <a:pt x="0" y="35"/>
                  </a:lnTo>
                  <a:lnTo>
                    <a:pt x="0" y="44"/>
                  </a:lnTo>
                  <a:lnTo>
                    <a:pt x="0" y="53"/>
                  </a:lnTo>
                  <a:lnTo>
                    <a:pt x="0" y="57"/>
                  </a:lnTo>
                  <a:lnTo>
                    <a:pt x="0" y="57"/>
                  </a:lnTo>
                  <a:lnTo>
                    <a:pt x="0" y="57"/>
                  </a:lnTo>
                  <a:lnTo>
                    <a:pt x="0" y="57"/>
                  </a:lnTo>
                  <a:lnTo>
                    <a:pt x="9" y="66"/>
                  </a:lnTo>
                  <a:lnTo>
                    <a:pt x="22" y="75"/>
                  </a:lnTo>
                  <a:lnTo>
                    <a:pt x="45" y="83"/>
                  </a:lnTo>
                  <a:lnTo>
                    <a:pt x="67" y="92"/>
                  </a:lnTo>
                  <a:lnTo>
                    <a:pt x="89" y="101"/>
                  </a:lnTo>
                  <a:lnTo>
                    <a:pt x="120" y="105"/>
                  </a:lnTo>
                  <a:lnTo>
                    <a:pt x="147" y="110"/>
                  </a:lnTo>
                  <a:lnTo>
                    <a:pt x="178" y="114"/>
                  </a:lnTo>
                  <a:lnTo>
                    <a:pt x="213" y="114"/>
                  </a:lnTo>
                  <a:lnTo>
                    <a:pt x="244" y="119"/>
                  </a:lnTo>
                  <a:lnTo>
                    <a:pt x="293" y="114"/>
                  </a:lnTo>
                  <a:lnTo>
                    <a:pt x="342" y="110"/>
                  </a:lnTo>
                  <a:lnTo>
                    <a:pt x="351" y="92"/>
                  </a:lnTo>
                  <a:lnTo>
                    <a:pt x="360"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7" name="Freeform 14"/>
            <p:cNvSpPr>
              <a:spLocks/>
            </p:cNvSpPr>
            <p:nvPr/>
          </p:nvSpPr>
          <p:spPr bwMode="auto">
            <a:xfrm>
              <a:off x="8683626" y="5149851"/>
              <a:ext cx="522288" cy="188913"/>
            </a:xfrm>
            <a:custGeom>
              <a:avLst/>
              <a:gdLst>
                <a:gd name="T0" fmla="*/ 329 w 329"/>
                <a:gd name="T1" fmla="*/ 79 h 119"/>
                <a:gd name="T2" fmla="*/ 289 w 329"/>
                <a:gd name="T3" fmla="*/ 84 h 119"/>
                <a:gd name="T4" fmla="*/ 244 w 329"/>
                <a:gd name="T5" fmla="*/ 84 h 119"/>
                <a:gd name="T6" fmla="*/ 195 w 329"/>
                <a:gd name="T7" fmla="*/ 84 h 119"/>
                <a:gd name="T8" fmla="*/ 151 w 329"/>
                <a:gd name="T9" fmla="*/ 79 h 119"/>
                <a:gd name="T10" fmla="*/ 129 w 329"/>
                <a:gd name="T11" fmla="*/ 75 h 119"/>
                <a:gd name="T12" fmla="*/ 107 w 329"/>
                <a:gd name="T13" fmla="*/ 71 h 119"/>
                <a:gd name="T14" fmla="*/ 89 w 329"/>
                <a:gd name="T15" fmla="*/ 66 h 119"/>
                <a:gd name="T16" fmla="*/ 71 w 329"/>
                <a:gd name="T17" fmla="*/ 62 h 119"/>
                <a:gd name="T18" fmla="*/ 53 w 329"/>
                <a:gd name="T19" fmla="*/ 57 h 119"/>
                <a:gd name="T20" fmla="*/ 40 w 329"/>
                <a:gd name="T21" fmla="*/ 49 h 119"/>
                <a:gd name="T22" fmla="*/ 27 w 329"/>
                <a:gd name="T23" fmla="*/ 40 h 119"/>
                <a:gd name="T24" fmla="*/ 18 w 329"/>
                <a:gd name="T25" fmla="*/ 35 h 119"/>
                <a:gd name="T26" fmla="*/ 9 w 329"/>
                <a:gd name="T27" fmla="*/ 27 h 119"/>
                <a:gd name="T28" fmla="*/ 5 w 329"/>
                <a:gd name="T29" fmla="*/ 18 h 119"/>
                <a:gd name="T30" fmla="*/ 0 w 329"/>
                <a:gd name="T31" fmla="*/ 9 h 119"/>
                <a:gd name="T32" fmla="*/ 0 w 329"/>
                <a:gd name="T33" fmla="*/ 0 h 119"/>
                <a:gd name="T34" fmla="*/ 0 w 329"/>
                <a:gd name="T35" fmla="*/ 13 h 119"/>
                <a:gd name="T36" fmla="*/ 0 w 329"/>
                <a:gd name="T37" fmla="*/ 22 h 119"/>
                <a:gd name="T38" fmla="*/ 0 w 329"/>
                <a:gd name="T39" fmla="*/ 31 h 119"/>
                <a:gd name="T40" fmla="*/ 0 w 329"/>
                <a:gd name="T41" fmla="*/ 35 h 119"/>
                <a:gd name="T42" fmla="*/ 0 w 329"/>
                <a:gd name="T43" fmla="*/ 44 h 119"/>
                <a:gd name="T44" fmla="*/ 0 w 329"/>
                <a:gd name="T45" fmla="*/ 53 h 119"/>
                <a:gd name="T46" fmla="*/ 0 w 329"/>
                <a:gd name="T47" fmla="*/ 57 h 119"/>
                <a:gd name="T48" fmla="*/ 0 w 329"/>
                <a:gd name="T49" fmla="*/ 57 h 119"/>
                <a:gd name="T50" fmla="*/ 0 w 329"/>
                <a:gd name="T51" fmla="*/ 57 h 119"/>
                <a:gd name="T52" fmla="*/ 0 w 329"/>
                <a:gd name="T53" fmla="*/ 62 h 119"/>
                <a:gd name="T54" fmla="*/ 9 w 329"/>
                <a:gd name="T55" fmla="*/ 66 h 119"/>
                <a:gd name="T56" fmla="*/ 22 w 329"/>
                <a:gd name="T57" fmla="*/ 75 h 119"/>
                <a:gd name="T58" fmla="*/ 40 w 329"/>
                <a:gd name="T59" fmla="*/ 84 h 119"/>
                <a:gd name="T60" fmla="*/ 62 w 329"/>
                <a:gd name="T61" fmla="*/ 93 h 119"/>
                <a:gd name="T62" fmla="*/ 89 w 329"/>
                <a:gd name="T63" fmla="*/ 101 h 119"/>
                <a:gd name="T64" fmla="*/ 116 w 329"/>
                <a:gd name="T65" fmla="*/ 106 h 119"/>
                <a:gd name="T66" fmla="*/ 147 w 329"/>
                <a:gd name="T67" fmla="*/ 110 h 119"/>
                <a:gd name="T68" fmla="*/ 178 w 329"/>
                <a:gd name="T69" fmla="*/ 115 h 119"/>
                <a:gd name="T70" fmla="*/ 209 w 329"/>
                <a:gd name="T71" fmla="*/ 119 h 119"/>
                <a:gd name="T72" fmla="*/ 244 w 329"/>
                <a:gd name="T73" fmla="*/ 119 h 119"/>
                <a:gd name="T74" fmla="*/ 289 w 329"/>
                <a:gd name="T75" fmla="*/ 115 h 119"/>
                <a:gd name="T76" fmla="*/ 329 w 329"/>
                <a:gd name="T77" fmla="*/ 115 h 119"/>
                <a:gd name="T78" fmla="*/ 329 w 329"/>
                <a:gd name="T79" fmla="*/ 79 h 119"/>
                <a:gd name="T80" fmla="*/ 329 w 329"/>
                <a:gd name="T81" fmla="*/ 7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9" h="119">
                  <a:moveTo>
                    <a:pt x="329" y="79"/>
                  </a:moveTo>
                  <a:lnTo>
                    <a:pt x="289" y="84"/>
                  </a:lnTo>
                  <a:lnTo>
                    <a:pt x="244" y="84"/>
                  </a:lnTo>
                  <a:lnTo>
                    <a:pt x="195" y="84"/>
                  </a:lnTo>
                  <a:lnTo>
                    <a:pt x="151" y="79"/>
                  </a:lnTo>
                  <a:lnTo>
                    <a:pt x="129" y="75"/>
                  </a:lnTo>
                  <a:lnTo>
                    <a:pt x="107" y="71"/>
                  </a:lnTo>
                  <a:lnTo>
                    <a:pt x="89" y="66"/>
                  </a:lnTo>
                  <a:lnTo>
                    <a:pt x="71" y="62"/>
                  </a:lnTo>
                  <a:lnTo>
                    <a:pt x="53" y="57"/>
                  </a:lnTo>
                  <a:lnTo>
                    <a:pt x="40" y="49"/>
                  </a:lnTo>
                  <a:lnTo>
                    <a:pt x="27" y="40"/>
                  </a:lnTo>
                  <a:lnTo>
                    <a:pt x="18" y="35"/>
                  </a:lnTo>
                  <a:lnTo>
                    <a:pt x="9" y="27"/>
                  </a:lnTo>
                  <a:lnTo>
                    <a:pt x="5" y="18"/>
                  </a:lnTo>
                  <a:lnTo>
                    <a:pt x="0" y="9"/>
                  </a:lnTo>
                  <a:lnTo>
                    <a:pt x="0" y="0"/>
                  </a:lnTo>
                  <a:lnTo>
                    <a:pt x="0" y="13"/>
                  </a:lnTo>
                  <a:lnTo>
                    <a:pt x="0" y="22"/>
                  </a:lnTo>
                  <a:lnTo>
                    <a:pt x="0" y="31"/>
                  </a:lnTo>
                  <a:lnTo>
                    <a:pt x="0" y="35"/>
                  </a:lnTo>
                  <a:lnTo>
                    <a:pt x="0" y="44"/>
                  </a:lnTo>
                  <a:lnTo>
                    <a:pt x="0" y="53"/>
                  </a:lnTo>
                  <a:lnTo>
                    <a:pt x="0" y="57"/>
                  </a:lnTo>
                  <a:lnTo>
                    <a:pt x="0" y="57"/>
                  </a:lnTo>
                  <a:lnTo>
                    <a:pt x="0" y="57"/>
                  </a:lnTo>
                  <a:lnTo>
                    <a:pt x="0" y="62"/>
                  </a:lnTo>
                  <a:lnTo>
                    <a:pt x="9" y="66"/>
                  </a:lnTo>
                  <a:lnTo>
                    <a:pt x="22" y="75"/>
                  </a:lnTo>
                  <a:lnTo>
                    <a:pt x="40" y="84"/>
                  </a:lnTo>
                  <a:lnTo>
                    <a:pt x="62" y="93"/>
                  </a:lnTo>
                  <a:lnTo>
                    <a:pt x="89" y="101"/>
                  </a:lnTo>
                  <a:lnTo>
                    <a:pt x="116" y="106"/>
                  </a:lnTo>
                  <a:lnTo>
                    <a:pt x="147" y="110"/>
                  </a:lnTo>
                  <a:lnTo>
                    <a:pt x="178" y="115"/>
                  </a:lnTo>
                  <a:lnTo>
                    <a:pt x="209" y="119"/>
                  </a:lnTo>
                  <a:lnTo>
                    <a:pt x="244" y="119"/>
                  </a:lnTo>
                  <a:lnTo>
                    <a:pt x="289" y="115"/>
                  </a:lnTo>
                  <a:lnTo>
                    <a:pt x="329" y="115"/>
                  </a:lnTo>
                  <a:lnTo>
                    <a:pt x="329" y="79"/>
                  </a:lnTo>
                  <a:lnTo>
                    <a:pt x="329"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8" name="Freeform 15"/>
            <p:cNvSpPr>
              <a:spLocks noEditPoints="1"/>
            </p:cNvSpPr>
            <p:nvPr/>
          </p:nvSpPr>
          <p:spPr bwMode="auto">
            <a:xfrm>
              <a:off x="8599488" y="4618038"/>
              <a:ext cx="950913" cy="938213"/>
            </a:xfrm>
            <a:custGeom>
              <a:avLst/>
              <a:gdLst>
                <a:gd name="T0" fmla="*/ 364 w 599"/>
                <a:gd name="T1" fmla="*/ 533 h 591"/>
                <a:gd name="T2" fmla="*/ 204 w 599"/>
                <a:gd name="T3" fmla="*/ 525 h 591"/>
                <a:gd name="T4" fmla="*/ 124 w 599"/>
                <a:gd name="T5" fmla="*/ 507 h 591"/>
                <a:gd name="T6" fmla="*/ 75 w 599"/>
                <a:gd name="T7" fmla="*/ 472 h 591"/>
                <a:gd name="T8" fmla="*/ 53 w 599"/>
                <a:gd name="T9" fmla="*/ 432 h 591"/>
                <a:gd name="T10" fmla="*/ 53 w 599"/>
                <a:gd name="T11" fmla="*/ 384 h 591"/>
                <a:gd name="T12" fmla="*/ 53 w 599"/>
                <a:gd name="T13" fmla="*/ 357 h 591"/>
                <a:gd name="T14" fmla="*/ 53 w 599"/>
                <a:gd name="T15" fmla="*/ 348 h 591"/>
                <a:gd name="T16" fmla="*/ 53 w 599"/>
                <a:gd name="T17" fmla="*/ 313 h 591"/>
                <a:gd name="T18" fmla="*/ 53 w 599"/>
                <a:gd name="T19" fmla="*/ 291 h 591"/>
                <a:gd name="T20" fmla="*/ 53 w 599"/>
                <a:gd name="T21" fmla="*/ 260 h 591"/>
                <a:gd name="T22" fmla="*/ 53 w 599"/>
                <a:gd name="T23" fmla="*/ 220 h 591"/>
                <a:gd name="T24" fmla="*/ 53 w 599"/>
                <a:gd name="T25" fmla="*/ 198 h 591"/>
                <a:gd name="T26" fmla="*/ 75 w 599"/>
                <a:gd name="T27" fmla="*/ 212 h 591"/>
                <a:gd name="T28" fmla="*/ 173 w 599"/>
                <a:gd name="T29" fmla="*/ 242 h 591"/>
                <a:gd name="T30" fmla="*/ 302 w 599"/>
                <a:gd name="T31" fmla="*/ 256 h 591"/>
                <a:gd name="T32" fmla="*/ 444 w 599"/>
                <a:gd name="T33" fmla="*/ 242 h 591"/>
                <a:gd name="T34" fmla="*/ 515 w 599"/>
                <a:gd name="T35" fmla="*/ 216 h 591"/>
                <a:gd name="T36" fmla="*/ 546 w 599"/>
                <a:gd name="T37" fmla="*/ 207 h 591"/>
                <a:gd name="T38" fmla="*/ 546 w 599"/>
                <a:gd name="T39" fmla="*/ 242 h 591"/>
                <a:gd name="T40" fmla="*/ 546 w 599"/>
                <a:gd name="T41" fmla="*/ 256 h 591"/>
                <a:gd name="T42" fmla="*/ 586 w 599"/>
                <a:gd name="T43" fmla="*/ 269 h 591"/>
                <a:gd name="T44" fmla="*/ 599 w 599"/>
                <a:gd name="T45" fmla="*/ 234 h 591"/>
                <a:gd name="T46" fmla="*/ 599 w 599"/>
                <a:gd name="T47" fmla="*/ 172 h 591"/>
                <a:gd name="T48" fmla="*/ 599 w 599"/>
                <a:gd name="T49" fmla="*/ 145 h 591"/>
                <a:gd name="T50" fmla="*/ 599 w 599"/>
                <a:gd name="T51" fmla="*/ 141 h 591"/>
                <a:gd name="T52" fmla="*/ 590 w 599"/>
                <a:gd name="T53" fmla="*/ 97 h 591"/>
                <a:gd name="T54" fmla="*/ 510 w 599"/>
                <a:gd name="T55" fmla="*/ 35 h 591"/>
                <a:gd name="T56" fmla="*/ 377 w 599"/>
                <a:gd name="T57" fmla="*/ 4 h 591"/>
                <a:gd name="T58" fmla="*/ 195 w 599"/>
                <a:gd name="T59" fmla="*/ 9 h 591"/>
                <a:gd name="T60" fmla="*/ 106 w 599"/>
                <a:gd name="T61" fmla="*/ 26 h 591"/>
                <a:gd name="T62" fmla="*/ 40 w 599"/>
                <a:gd name="T63" fmla="*/ 66 h 591"/>
                <a:gd name="T64" fmla="*/ 4 w 599"/>
                <a:gd name="T65" fmla="*/ 115 h 591"/>
                <a:gd name="T66" fmla="*/ 0 w 599"/>
                <a:gd name="T67" fmla="*/ 190 h 591"/>
                <a:gd name="T68" fmla="*/ 0 w 599"/>
                <a:gd name="T69" fmla="*/ 278 h 591"/>
                <a:gd name="T70" fmla="*/ 0 w 599"/>
                <a:gd name="T71" fmla="*/ 339 h 591"/>
                <a:gd name="T72" fmla="*/ 0 w 599"/>
                <a:gd name="T73" fmla="*/ 397 h 591"/>
                <a:gd name="T74" fmla="*/ 0 w 599"/>
                <a:gd name="T75" fmla="*/ 428 h 591"/>
                <a:gd name="T76" fmla="*/ 0 w 599"/>
                <a:gd name="T77" fmla="*/ 445 h 591"/>
                <a:gd name="T78" fmla="*/ 22 w 599"/>
                <a:gd name="T79" fmla="*/ 498 h 591"/>
                <a:gd name="T80" fmla="*/ 115 w 599"/>
                <a:gd name="T81" fmla="*/ 560 h 591"/>
                <a:gd name="T82" fmla="*/ 257 w 599"/>
                <a:gd name="T83" fmla="*/ 586 h 591"/>
                <a:gd name="T84" fmla="*/ 382 w 599"/>
                <a:gd name="T85" fmla="*/ 529 h 591"/>
                <a:gd name="T86" fmla="*/ 395 w 599"/>
                <a:gd name="T87" fmla="*/ 62 h 591"/>
                <a:gd name="T88" fmla="*/ 475 w 599"/>
                <a:gd name="T89" fmla="*/ 79 h 591"/>
                <a:gd name="T90" fmla="*/ 528 w 599"/>
                <a:gd name="T91" fmla="*/ 106 h 591"/>
                <a:gd name="T92" fmla="*/ 546 w 599"/>
                <a:gd name="T93" fmla="*/ 141 h 591"/>
                <a:gd name="T94" fmla="*/ 528 w 599"/>
                <a:gd name="T95" fmla="*/ 172 h 591"/>
                <a:gd name="T96" fmla="*/ 475 w 599"/>
                <a:gd name="T97" fmla="*/ 198 h 591"/>
                <a:gd name="T98" fmla="*/ 395 w 599"/>
                <a:gd name="T99" fmla="*/ 216 h 591"/>
                <a:gd name="T100" fmla="*/ 204 w 599"/>
                <a:gd name="T101" fmla="*/ 216 h 591"/>
                <a:gd name="T102" fmla="*/ 124 w 599"/>
                <a:gd name="T103" fmla="*/ 198 h 591"/>
                <a:gd name="T104" fmla="*/ 75 w 599"/>
                <a:gd name="T105" fmla="*/ 172 h 591"/>
                <a:gd name="T106" fmla="*/ 53 w 599"/>
                <a:gd name="T107" fmla="*/ 141 h 591"/>
                <a:gd name="T108" fmla="*/ 75 w 599"/>
                <a:gd name="T109" fmla="*/ 106 h 591"/>
                <a:gd name="T110" fmla="*/ 124 w 599"/>
                <a:gd name="T111" fmla="*/ 79 h 591"/>
                <a:gd name="T112" fmla="*/ 204 w 599"/>
                <a:gd name="T113" fmla="*/ 6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9" h="591">
                  <a:moveTo>
                    <a:pt x="382" y="529"/>
                  </a:moveTo>
                  <a:lnTo>
                    <a:pt x="382" y="529"/>
                  </a:lnTo>
                  <a:lnTo>
                    <a:pt x="382" y="529"/>
                  </a:lnTo>
                  <a:lnTo>
                    <a:pt x="364" y="533"/>
                  </a:lnTo>
                  <a:lnTo>
                    <a:pt x="342" y="533"/>
                  </a:lnTo>
                  <a:lnTo>
                    <a:pt x="302" y="533"/>
                  </a:lnTo>
                  <a:lnTo>
                    <a:pt x="248" y="533"/>
                  </a:lnTo>
                  <a:lnTo>
                    <a:pt x="204" y="525"/>
                  </a:lnTo>
                  <a:lnTo>
                    <a:pt x="182" y="520"/>
                  </a:lnTo>
                  <a:lnTo>
                    <a:pt x="164" y="516"/>
                  </a:lnTo>
                  <a:lnTo>
                    <a:pt x="142" y="511"/>
                  </a:lnTo>
                  <a:lnTo>
                    <a:pt x="124" y="507"/>
                  </a:lnTo>
                  <a:lnTo>
                    <a:pt x="111" y="498"/>
                  </a:lnTo>
                  <a:lnTo>
                    <a:pt x="98" y="489"/>
                  </a:lnTo>
                  <a:lnTo>
                    <a:pt x="84" y="481"/>
                  </a:lnTo>
                  <a:lnTo>
                    <a:pt x="75" y="472"/>
                  </a:lnTo>
                  <a:lnTo>
                    <a:pt x="66" y="463"/>
                  </a:lnTo>
                  <a:lnTo>
                    <a:pt x="58" y="454"/>
                  </a:lnTo>
                  <a:lnTo>
                    <a:pt x="58" y="445"/>
                  </a:lnTo>
                  <a:lnTo>
                    <a:pt x="53" y="432"/>
                  </a:lnTo>
                  <a:lnTo>
                    <a:pt x="53" y="419"/>
                  </a:lnTo>
                  <a:lnTo>
                    <a:pt x="53" y="406"/>
                  </a:lnTo>
                  <a:lnTo>
                    <a:pt x="53" y="392"/>
                  </a:lnTo>
                  <a:lnTo>
                    <a:pt x="53" y="384"/>
                  </a:lnTo>
                  <a:lnTo>
                    <a:pt x="53" y="375"/>
                  </a:lnTo>
                  <a:lnTo>
                    <a:pt x="53" y="370"/>
                  </a:lnTo>
                  <a:lnTo>
                    <a:pt x="53" y="362"/>
                  </a:lnTo>
                  <a:lnTo>
                    <a:pt x="53" y="357"/>
                  </a:lnTo>
                  <a:lnTo>
                    <a:pt x="53" y="353"/>
                  </a:lnTo>
                  <a:lnTo>
                    <a:pt x="53" y="348"/>
                  </a:lnTo>
                  <a:lnTo>
                    <a:pt x="53" y="348"/>
                  </a:lnTo>
                  <a:lnTo>
                    <a:pt x="53" y="348"/>
                  </a:lnTo>
                  <a:lnTo>
                    <a:pt x="53" y="339"/>
                  </a:lnTo>
                  <a:lnTo>
                    <a:pt x="53" y="331"/>
                  </a:lnTo>
                  <a:lnTo>
                    <a:pt x="53" y="322"/>
                  </a:lnTo>
                  <a:lnTo>
                    <a:pt x="53" y="313"/>
                  </a:lnTo>
                  <a:lnTo>
                    <a:pt x="53" y="304"/>
                  </a:lnTo>
                  <a:lnTo>
                    <a:pt x="53" y="300"/>
                  </a:lnTo>
                  <a:lnTo>
                    <a:pt x="53" y="295"/>
                  </a:lnTo>
                  <a:lnTo>
                    <a:pt x="53" y="291"/>
                  </a:lnTo>
                  <a:lnTo>
                    <a:pt x="53" y="291"/>
                  </a:lnTo>
                  <a:lnTo>
                    <a:pt x="53" y="291"/>
                  </a:lnTo>
                  <a:lnTo>
                    <a:pt x="53" y="273"/>
                  </a:lnTo>
                  <a:lnTo>
                    <a:pt x="53" y="260"/>
                  </a:lnTo>
                  <a:lnTo>
                    <a:pt x="53" y="247"/>
                  </a:lnTo>
                  <a:lnTo>
                    <a:pt x="53" y="238"/>
                  </a:lnTo>
                  <a:lnTo>
                    <a:pt x="53" y="229"/>
                  </a:lnTo>
                  <a:lnTo>
                    <a:pt x="53" y="220"/>
                  </a:lnTo>
                  <a:lnTo>
                    <a:pt x="53" y="216"/>
                  </a:lnTo>
                  <a:lnTo>
                    <a:pt x="53" y="207"/>
                  </a:lnTo>
                  <a:lnTo>
                    <a:pt x="53" y="203"/>
                  </a:lnTo>
                  <a:lnTo>
                    <a:pt x="53" y="198"/>
                  </a:lnTo>
                  <a:lnTo>
                    <a:pt x="53" y="198"/>
                  </a:lnTo>
                  <a:lnTo>
                    <a:pt x="53" y="198"/>
                  </a:lnTo>
                  <a:lnTo>
                    <a:pt x="66" y="207"/>
                  </a:lnTo>
                  <a:lnTo>
                    <a:pt x="75" y="212"/>
                  </a:lnTo>
                  <a:lnTo>
                    <a:pt x="98" y="220"/>
                  </a:lnTo>
                  <a:lnTo>
                    <a:pt x="120" y="229"/>
                  </a:lnTo>
                  <a:lnTo>
                    <a:pt x="146" y="238"/>
                  </a:lnTo>
                  <a:lnTo>
                    <a:pt x="173" y="242"/>
                  </a:lnTo>
                  <a:lnTo>
                    <a:pt x="200" y="251"/>
                  </a:lnTo>
                  <a:lnTo>
                    <a:pt x="235" y="251"/>
                  </a:lnTo>
                  <a:lnTo>
                    <a:pt x="266" y="256"/>
                  </a:lnTo>
                  <a:lnTo>
                    <a:pt x="302" y="256"/>
                  </a:lnTo>
                  <a:lnTo>
                    <a:pt x="350" y="256"/>
                  </a:lnTo>
                  <a:lnTo>
                    <a:pt x="399" y="251"/>
                  </a:lnTo>
                  <a:lnTo>
                    <a:pt x="421" y="247"/>
                  </a:lnTo>
                  <a:lnTo>
                    <a:pt x="444" y="242"/>
                  </a:lnTo>
                  <a:lnTo>
                    <a:pt x="461" y="238"/>
                  </a:lnTo>
                  <a:lnTo>
                    <a:pt x="484" y="229"/>
                  </a:lnTo>
                  <a:lnTo>
                    <a:pt x="501" y="225"/>
                  </a:lnTo>
                  <a:lnTo>
                    <a:pt x="515" y="216"/>
                  </a:lnTo>
                  <a:lnTo>
                    <a:pt x="532" y="207"/>
                  </a:lnTo>
                  <a:lnTo>
                    <a:pt x="546" y="198"/>
                  </a:lnTo>
                  <a:lnTo>
                    <a:pt x="546" y="198"/>
                  </a:lnTo>
                  <a:lnTo>
                    <a:pt x="546" y="207"/>
                  </a:lnTo>
                  <a:lnTo>
                    <a:pt x="546" y="216"/>
                  </a:lnTo>
                  <a:lnTo>
                    <a:pt x="546" y="225"/>
                  </a:lnTo>
                  <a:lnTo>
                    <a:pt x="546" y="234"/>
                  </a:lnTo>
                  <a:lnTo>
                    <a:pt x="546" y="242"/>
                  </a:lnTo>
                  <a:lnTo>
                    <a:pt x="546" y="251"/>
                  </a:lnTo>
                  <a:lnTo>
                    <a:pt x="546" y="256"/>
                  </a:lnTo>
                  <a:lnTo>
                    <a:pt x="546" y="256"/>
                  </a:lnTo>
                  <a:lnTo>
                    <a:pt x="546" y="256"/>
                  </a:lnTo>
                  <a:lnTo>
                    <a:pt x="546" y="256"/>
                  </a:lnTo>
                  <a:lnTo>
                    <a:pt x="559" y="260"/>
                  </a:lnTo>
                  <a:lnTo>
                    <a:pt x="572" y="265"/>
                  </a:lnTo>
                  <a:lnTo>
                    <a:pt x="586" y="269"/>
                  </a:lnTo>
                  <a:lnTo>
                    <a:pt x="599" y="278"/>
                  </a:lnTo>
                  <a:lnTo>
                    <a:pt x="599" y="278"/>
                  </a:lnTo>
                  <a:lnTo>
                    <a:pt x="599" y="251"/>
                  </a:lnTo>
                  <a:lnTo>
                    <a:pt x="599" y="234"/>
                  </a:lnTo>
                  <a:lnTo>
                    <a:pt x="599" y="212"/>
                  </a:lnTo>
                  <a:lnTo>
                    <a:pt x="599" y="198"/>
                  </a:lnTo>
                  <a:lnTo>
                    <a:pt x="599" y="185"/>
                  </a:lnTo>
                  <a:lnTo>
                    <a:pt x="599" y="172"/>
                  </a:lnTo>
                  <a:lnTo>
                    <a:pt x="599" y="163"/>
                  </a:lnTo>
                  <a:lnTo>
                    <a:pt x="599" y="159"/>
                  </a:lnTo>
                  <a:lnTo>
                    <a:pt x="599" y="150"/>
                  </a:lnTo>
                  <a:lnTo>
                    <a:pt x="599" y="145"/>
                  </a:lnTo>
                  <a:lnTo>
                    <a:pt x="599" y="145"/>
                  </a:lnTo>
                  <a:lnTo>
                    <a:pt x="599" y="141"/>
                  </a:lnTo>
                  <a:lnTo>
                    <a:pt x="599" y="141"/>
                  </a:lnTo>
                  <a:lnTo>
                    <a:pt x="599" y="141"/>
                  </a:lnTo>
                  <a:lnTo>
                    <a:pt x="599" y="128"/>
                  </a:lnTo>
                  <a:lnTo>
                    <a:pt x="599" y="115"/>
                  </a:lnTo>
                  <a:lnTo>
                    <a:pt x="595" y="106"/>
                  </a:lnTo>
                  <a:lnTo>
                    <a:pt x="590" y="97"/>
                  </a:lnTo>
                  <a:lnTo>
                    <a:pt x="577" y="79"/>
                  </a:lnTo>
                  <a:lnTo>
                    <a:pt x="559" y="66"/>
                  </a:lnTo>
                  <a:lnTo>
                    <a:pt x="537" y="48"/>
                  </a:lnTo>
                  <a:lnTo>
                    <a:pt x="510" y="35"/>
                  </a:lnTo>
                  <a:lnTo>
                    <a:pt x="479" y="26"/>
                  </a:lnTo>
                  <a:lnTo>
                    <a:pt x="448" y="18"/>
                  </a:lnTo>
                  <a:lnTo>
                    <a:pt x="417" y="9"/>
                  </a:lnTo>
                  <a:lnTo>
                    <a:pt x="377" y="4"/>
                  </a:lnTo>
                  <a:lnTo>
                    <a:pt x="342" y="4"/>
                  </a:lnTo>
                  <a:lnTo>
                    <a:pt x="302" y="0"/>
                  </a:lnTo>
                  <a:lnTo>
                    <a:pt x="248" y="4"/>
                  </a:lnTo>
                  <a:lnTo>
                    <a:pt x="195" y="9"/>
                  </a:lnTo>
                  <a:lnTo>
                    <a:pt x="173" y="13"/>
                  </a:lnTo>
                  <a:lnTo>
                    <a:pt x="151" y="18"/>
                  </a:lnTo>
                  <a:lnTo>
                    <a:pt x="129" y="22"/>
                  </a:lnTo>
                  <a:lnTo>
                    <a:pt x="106" y="26"/>
                  </a:lnTo>
                  <a:lnTo>
                    <a:pt x="89" y="35"/>
                  </a:lnTo>
                  <a:lnTo>
                    <a:pt x="71" y="44"/>
                  </a:lnTo>
                  <a:lnTo>
                    <a:pt x="53" y="53"/>
                  </a:lnTo>
                  <a:lnTo>
                    <a:pt x="40" y="66"/>
                  </a:lnTo>
                  <a:lnTo>
                    <a:pt x="22" y="79"/>
                  </a:lnTo>
                  <a:lnTo>
                    <a:pt x="13" y="97"/>
                  </a:lnTo>
                  <a:lnTo>
                    <a:pt x="4" y="106"/>
                  </a:lnTo>
                  <a:lnTo>
                    <a:pt x="4" y="115"/>
                  </a:lnTo>
                  <a:lnTo>
                    <a:pt x="0" y="128"/>
                  </a:lnTo>
                  <a:lnTo>
                    <a:pt x="0" y="141"/>
                  </a:lnTo>
                  <a:lnTo>
                    <a:pt x="0" y="168"/>
                  </a:lnTo>
                  <a:lnTo>
                    <a:pt x="0" y="190"/>
                  </a:lnTo>
                  <a:lnTo>
                    <a:pt x="0" y="216"/>
                  </a:lnTo>
                  <a:lnTo>
                    <a:pt x="0" y="238"/>
                  </a:lnTo>
                  <a:lnTo>
                    <a:pt x="0" y="256"/>
                  </a:lnTo>
                  <a:lnTo>
                    <a:pt x="0" y="278"/>
                  </a:lnTo>
                  <a:lnTo>
                    <a:pt x="0" y="295"/>
                  </a:lnTo>
                  <a:lnTo>
                    <a:pt x="0" y="309"/>
                  </a:lnTo>
                  <a:lnTo>
                    <a:pt x="0" y="326"/>
                  </a:lnTo>
                  <a:lnTo>
                    <a:pt x="0" y="339"/>
                  </a:lnTo>
                  <a:lnTo>
                    <a:pt x="0" y="353"/>
                  </a:lnTo>
                  <a:lnTo>
                    <a:pt x="0" y="362"/>
                  </a:lnTo>
                  <a:lnTo>
                    <a:pt x="0" y="384"/>
                  </a:lnTo>
                  <a:lnTo>
                    <a:pt x="0" y="397"/>
                  </a:lnTo>
                  <a:lnTo>
                    <a:pt x="0" y="410"/>
                  </a:lnTo>
                  <a:lnTo>
                    <a:pt x="0" y="419"/>
                  </a:lnTo>
                  <a:lnTo>
                    <a:pt x="0" y="423"/>
                  </a:lnTo>
                  <a:lnTo>
                    <a:pt x="0" y="428"/>
                  </a:lnTo>
                  <a:lnTo>
                    <a:pt x="0" y="432"/>
                  </a:lnTo>
                  <a:lnTo>
                    <a:pt x="0" y="432"/>
                  </a:lnTo>
                  <a:lnTo>
                    <a:pt x="0" y="432"/>
                  </a:lnTo>
                  <a:lnTo>
                    <a:pt x="0" y="445"/>
                  </a:lnTo>
                  <a:lnTo>
                    <a:pt x="0" y="459"/>
                  </a:lnTo>
                  <a:lnTo>
                    <a:pt x="4" y="467"/>
                  </a:lnTo>
                  <a:lnTo>
                    <a:pt x="9" y="476"/>
                  </a:lnTo>
                  <a:lnTo>
                    <a:pt x="22" y="498"/>
                  </a:lnTo>
                  <a:lnTo>
                    <a:pt x="35" y="511"/>
                  </a:lnTo>
                  <a:lnTo>
                    <a:pt x="58" y="529"/>
                  </a:lnTo>
                  <a:lnTo>
                    <a:pt x="84" y="547"/>
                  </a:lnTo>
                  <a:lnTo>
                    <a:pt x="115" y="560"/>
                  </a:lnTo>
                  <a:lnTo>
                    <a:pt x="146" y="569"/>
                  </a:lnTo>
                  <a:lnTo>
                    <a:pt x="182" y="578"/>
                  </a:lnTo>
                  <a:lnTo>
                    <a:pt x="222" y="586"/>
                  </a:lnTo>
                  <a:lnTo>
                    <a:pt x="257" y="586"/>
                  </a:lnTo>
                  <a:lnTo>
                    <a:pt x="302" y="591"/>
                  </a:lnTo>
                  <a:lnTo>
                    <a:pt x="342" y="586"/>
                  </a:lnTo>
                  <a:lnTo>
                    <a:pt x="382" y="586"/>
                  </a:lnTo>
                  <a:lnTo>
                    <a:pt x="382" y="529"/>
                  </a:lnTo>
                  <a:lnTo>
                    <a:pt x="382" y="529"/>
                  </a:lnTo>
                  <a:close/>
                  <a:moveTo>
                    <a:pt x="302" y="57"/>
                  </a:moveTo>
                  <a:lnTo>
                    <a:pt x="350" y="57"/>
                  </a:lnTo>
                  <a:lnTo>
                    <a:pt x="395" y="62"/>
                  </a:lnTo>
                  <a:lnTo>
                    <a:pt x="417" y="66"/>
                  </a:lnTo>
                  <a:lnTo>
                    <a:pt x="439" y="71"/>
                  </a:lnTo>
                  <a:lnTo>
                    <a:pt x="457" y="75"/>
                  </a:lnTo>
                  <a:lnTo>
                    <a:pt x="475" y="79"/>
                  </a:lnTo>
                  <a:lnTo>
                    <a:pt x="488" y="88"/>
                  </a:lnTo>
                  <a:lnTo>
                    <a:pt x="506" y="93"/>
                  </a:lnTo>
                  <a:lnTo>
                    <a:pt x="515" y="101"/>
                  </a:lnTo>
                  <a:lnTo>
                    <a:pt x="528" y="106"/>
                  </a:lnTo>
                  <a:lnTo>
                    <a:pt x="537" y="115"/>
                  </a:lnTo>
                  <a:lnTo>
                    <a:pt x="541" y="123"/>
                  </a:lnTo>
                  <a:lnTo>
                    <a:pt x="546" y="132"/>
                  </a:lnTo>
                  <a:lnTo>
                    <a:pt x="546" y="141"/>
                  </a:lnTo>
                  <a:lnTo>
                    <a:pt x="546" y="150"/>
                  </a:lnTo>
                  <a:lnTo>
                    <a:pt x="541" y="159"/>
                  </a:lnTo>
                  <a:lnTo>
                    <a:pt x="537" y="163"/>
                  </a:lnTo>
                  <a:lnTo>
                    <a:pt x="528" y="172"/>
                  </a:lnTo>
                  <a:lnTo>
                    <a:pt x="515" y="181"/>
                  </a:lnTo>
                  <a:lnTo>
                    <a:pt x="506" y="185"/>
                  </a:lnTo>
                  <a:lnTo>
                    <a:pt x="488" y="194"/>
                  </a:lnTo>
                  <a:lnTo>
                    <a:pt x="475" y="198"/>
                  </a:lnTo>
                  <a:lnTo>
                    <a:pt x="457" y="203"/>
                  </a:lnTo>
                  <a:lnTo>
                    <a:pt x="439" y="207"/>
                  </a:lnTo>
                  <a:lnTo>
                    <a:pt x="417" y="212"/>
                  </a:lnTo>
                  <a:lnTo>
                    <a:pt x="395" y="216"/>
                  </a:lnTo>
                  <a:lnTo>
                    <a:pt x="350" y="220"/>
                  </a:lnTo>
                  <a:lnTo>
                    <a:pt x="302" y="225"/>
                  </a:lnTo>
                  <a:lnTo>
                    <a:pt x="248" y="220"/>
                  </a:lnTo>
                  <a:lnTo>
                    <a:pt x="204" y="216"/>
                  </a:lnTo>
                  <a:lnTo>
                    <a:pt x="182" y="212"/>
                  </a:lnTo>
                  <a:lnTo>
                    <a:pt x="164" y="207"/>
                  </a:lnTo>
                  <a:lnTo>
                    <a:pt x="142" y="203"/>
                  </a:lnTo>
                  <a:lnTo>
                    <a:pt x="124" y="198"/>
                  </a:lnTo>
                  <a:lnTo>
                    <a:pt x="111" y="194"/>
                  </a:lnTo>
                  <a:lnTo>
                    <a:pt x="98" y="185"/>
                  </a:lnTo>
                  <a:lnTo>
                    <a:pt x="84" y="181"/>
                  </a:lnTo>
                  <a:lnTo>
                    <a:pt x="75" y="172"/>
                  </a:lnTo>
                  <a:lnTo>
                    <a:pt x="66" y="163"/>
                  </a:lnTo>
                  <a:lnTo>
                    <a:pt x="58" y="159"/>
                  </a:lnTo>
                  <a:lnTo>
                    <a:pt x="58" y="150"/>
                  </a:lnTo>
                  <a:lnTo>
                    <a:pt x="53" y="141"/>
                  </a:lnTo>
                  <a:lnTo>
                    <a:pt x="58" y="132"/>
                  </a:lnTo>
                  <a:lnTo>
                    <a:pt x="58" y="123"/>
                  </a:lnTo>
                  <a:lnTo>
                    <a:pt x="66" y="115"/>
                  </a:lnTo>
                  <a:lnTo>
                    <a:pt x="75" y="106"/>
                  </a:lnTo>
                  <a:lnTo>
                    <a:pt x="84" y="101"/>
                  </a:lnTo>
                  <a:lnTo>
                    <a:pt x="98" y="93"/>
                  </a:lnTo>
                  <a:lnTo>
                    <a:pt x="111" y="88"/>
                  </a:lnTo>
                  <a:lnTo>
                    <a:pt x="124" y="79"/>
                  </a:lnTo>
                  <a:lnTo>
                    <a:pt x="142" y="75"/>
                  </a:lnTo>
                  <a:lnTo>
                    <a:pt x="164" y="71"/>
                  </a:lnTo>
                  <a:lnTo>
                    <a:pt x="182" y="66"/>
                  </a:lnTo>
                  <a:lnTo>
                    <a:pt x="204" y="62"/>
                  </a:lnTo>
                  <a:lnTo>
                    <a:pt x="248" y="57"/>
                  </a:lnTo>
                  <a:lnTo>
                    <a:pt x="302" y="57"/>
                  </a:lnTo>
                  <a:lnTo>
                    <a:pt x="30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grpSp>
        <p:nvGrpSpPr>
          <p:cNvPr id="19" name="Group 18"/>
          <p:cNvGrpSpPr/>
          <p:nvPr/>
        </p:nvGrpSpPr>
        <p:grpSpPr>
          <a:xfrm>
            <a:off x="5145877" y="3802465"/>
            <a:ext cx="323822" cy="778788"/>
            <a:chOff x="9247188" y="5080001"/>
            <a:chExt cx="317501" cy="763587"/>
          </a:xfrm>
        </p:grpSpPr>
        <p:sp>
          <p:nvSpPr>
            <p:cNvPr id="12" name="Freeform 9"/>
            <p:cNvSpPr>
              <a:spLocks/>
            </p:cNvSpPr>
            <p:nvPr/>
          </p:nvSpPr>
          <p:spPr bwMode="auto">
            <a:xfrm>
              <a:off x="9247188" y="5303838"/>
              <a:ext cx="309563" cy="539750"/>
            </a:xfrm>
            <a:custGeom>
              <a:avLst/>
              <a:gdLst>
                <a:gd name="T0" fmla="*/ 89 w 195"/>
                <a:gd name="T1" fmla="*/ 18 h 340"/>
                <a:gd name="T2" fmla="*/ 89 w 195"/>
                <a:gd name="T3" fmla="*/ 44 h 340"/>
                <a:gd name="T4" fmla="*/ 84 w 195"/>
                <a:gd name="T5" fmla="*/ 57 h 340"/>
                <a:gd name="T6" fmla="*/ 93 w 195"/>
                <a:gd name="T7" fmla="*/ 57 h 340"/>
                <a:gd name="T8" fmla="*/ 116 w 195"/>
                <a:gd name="T9" fmla="*/ 57 h 340"/>
                <a:gd name="T10" fmla="*/ 133 w 195"/>
                <a:gd name="T11" fmla="*/ 75 h 340"/>
                <a:gd name="T12" fmla="*/ 142 w 195"/>
                <a:gd name="T13" fmla="*/ 97 h 340"/>
                <a:gd name="T14" fmla="*/ 142 w 195"/>
                <a:gd name="T15" fmla="*/ 115 h 340"/>
                <a:gd name="T16" fmla="*/ 142 w 195"/>
                <a:gd name="T17" fmla="*/ 119 h 340"/>
                <a:gd name="T18" fmla="*/ 138 w 195"/>
                <a:gd name="T19" fmla="*/ 150 h 340"/>
                <a:gd name="T20" fmla="*/ 138 w 195"/>
                <a:gd name="T21" fmla="*/ 185 h 340"/>
                <a:gd name="T22" fmla="*/ 138 w 195"/>
                <a:gd name="T23" fmla="*/ 203 h 340"/>
                <a:gd name="T24" fmla="*/ 138 w 195"/>
                <a:gd name="T25" fmla="*/ 216 h 340"/>
                <a:gd name="T26" fmla="*/ 138 w 195"/>
                <a:gd name="T27" fmla="*/ 216 h 340"/>
                <a:gd name="T28" fmla="*/ 138 w 195"/>
                <a:gd name="T29" fmla="*/ 238 h 340"/>
                <a:gd name="T30" fmla="*/ 138 w 195"/>
                <a:gd name="T31" fmla="*/ 243 h 340"/>
                <a:gd name="T32" fmla="*/ 133 w 195"/>
                <a:gd name="T33" fmla="*/ 260 h 340"/>
                <a:gd name="T34" fmla="*/ 120 w 195"/>
                <a:gd name="T35" fmla="*/ 278 h 340"/>
                <a:gd name="T36" fmla="*/ 98 w 195"/>
                <a:gd name="T37" fmla="*/ 282 h 340"/>
                <a:gd name="T38" fmla="*/ 71 w 195"/>
                <a:gd name="T39" fmla="*/ 278 h 340"/>
                <a:gd name="T40" fmla="*/ 58 w 195"/>
                <a:gd name="T41" fmla="*/ 260 h 340"/>
                <a:gd name="T42" fmla="*/ 58 w 195"/>
                <a:gd name="T43" fmla="*/ 234 h 340"/>
                <a:gd name="T44" fmla="*/ 58 w 195"/>
                <a:gd name="T45" fmla="*/ 221 h 340"/>
                <a:gd name="T46" fmla="*/ 45 w 195"/>
                <a:gd name="T47" fmla="*/ 216 h 340"/>
                <a:gd name="T48" fmla="*/ 18 w 195"/>
                <a:gd name="T49" fmla="*/ 198 h 340"/>
                <a:gd name="T50" fmla="*/ 0 w 195"/>
                <a:gd name="T51" fmla="*/ 172 h 340"/>
                <a:gd name="T52" fmla="*/ 0 w 195"/>
                <a:gd name="T53" fmla="*/ 203 h 340"/>
                <a:gd name="T54" fmla="*/ 0 w 195"/>
                <a:gd name="T55" fmla="*/ 225 h 340"/>
                <a:gd name="T56" fmla="*/ 0 w 195"/>
                <a:gd name="T57" fmla="*/ 238 h 340"/>
                <a:gd name="T58" fmla="*/ 0 w 195"/>
                <a:gd name="T59" fmla="*/ 260 h 340"/>
                <a:gd name="T60" fmla="*/ 27 w 195"/>
                <a:gd name="T61" fmla="*/ 309 h 340"/>
                <a:gd name="T62" fmla="*/ 76 w 195"/>
                <a:gd name="T63" fmla="*/ 335 h 340"/>
                <a:gd name="T64" fmla="*/ 133 w 195"/>
                <a:gd name="T65" fmla="*/ 331 h 340"/>
                <a:gd name="T66" fmla="*/ 164 w 195"/>
                <a:gd name="T67" fmla="*/ 313 h 340"/>
                <a:gd name="T68" fmla="*/ 191 w 195"/>
                <a:gd name="T69" fmla="*/ 265 h 340"/>
                <a:gd name="T70" fmla="*/ 195 w 195"/>
                <a:gd name="T71" fmla="*/ 198 h 340"/>
                <a:gd name="T72" fmla="*/ 195 w 195"/>
                <a:gd name="T73" fmla="*/ 146 h 340"/>
                <a:gd name="T74" fmla="*/ 195 w 195"/>
                <a:gd name="T75" fmla="*/ 115 h 340"/>
                <a:gd name="T76" fmla="*/ 195 w 195"/>
                <a:gd name="T77" fmla="*/ 101 h 340"/>
                <a:gd name="T78" fmla="*/ 195 w 195"/>
                <a:gd name="T79" fmla="*/ 97 h 340"/>
                <a:gd name="T80" fmla="*/ 182 w 195"/>
                <a:gd name="T81" fmla="*/ 44 h 340"/>
                <a:gd name="T82" fmla="*/ 138 w 195"/>
                <a:gd name="T83" fmla="*/ 9 h 340"/>
                <a:gd name="T84" fmla="*/ 89 w 195"/>
                <a:gd name="T8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5" h="340">
                  <a:moveTo>
                    <a:pt x="89" y="0"/>
                  </a:moveTo>
                  <a:lnTo>
                    <a:pt x="89" y="9"/>
                  </a:lnTo>
                  <a:lnTo>
                    <a:pt x="89" y="18"/>
                  </a:lnTo>
                  <a:lnTo>
                    <a:pt x="89" y="27"/>
                  </a:lnTo>
                  <a:lnTo>
                    <a:pt x="89" y="35"/>
                  </a:lnTo>
                  <a:lnTo>
                    <a:pt x="89" y="44"/>
                  </a:lnTo>
                  <a:lnTo>
                    <a:pt x="89" y="49"/>
                  </a:lnTo>
                  <a:lnTo>
                    <a:pt x="84" y="53"/>
                  </a:lnTo>
                  <a:lnTo>
                    <a:pt x="84" y="57"/>
                  </a:lnTo>
                  <a:lnTo>
                    <a:pt x="84" y="57"/>
                  </a:lnTo>
                  <a:lnTo>
                    <a:pt x="84" y="57"/>
                  </a:lnTo>
                  <a:lnTo>
                    <a:pt x="93" y="57"/>
                  </a:lnTo>
                  <a:lnTo>
                    <a:pt x="102" y="53"/>
                  </a:lnTo>
                  <a:lnTo>
                    <a:pt x="111" y="57"/>
                  </a:lnTo>
                  <a:lnTo>
                    <a:pt x="116" y="57"/>
                  </a:lnTo>
                  <a:lnTo>
                    <a:pt x="124" y="62"/>
                  </a:lnTo>
                  <a:lnTo>
                    <a:pt x="129" y="66"/>
                  </a:lnTo>
                  <a:lnTo>
                    <a:pt x="133" y="75"/>
                  </a:lnTo>
                  <a:lnTo>
                    <a:pt x="138" y="79"/>
                  </a:lnTo>
                  <a:lnTo>
                    <a:pt x="142" y="88"/>
                  </a:lnTo>
                  <a:lnTo>
                    <a:pt x="142" y="97"/>
                  </a:lnTo>
                  <a:lnTo>
                    <a:pt x="142" y="106"/>
                  </a:lnTo>
                  <a:lnTo>
                    <a:pt x="142" y="110"/>
                  </a:lnTo>
                  <a:lnTo>
                    <a:pt x="142" y="115"/>
                  </a:lnTo>
                  <a:lnTo>
                    <a:pt x="142" y="115"/>
                  </a:lnTo>
                  <a:lnTo>
                    <a:pt x="142" y="119"/>
                  </a:lnTo>
                  <a:lnTo>
                    <a:pt x="142" y="119"/>
                  </a:lnTo>
                  <a:lnTo>
                    <a:pt x="142" y="119"/>
                  </a:lnTo>
                  <a:lnTo>
                    <a:pt x="142" y="137"/>
                  </a:lnTo>
                  <a:lnTo>
                    <a:pt x="138" y="150"/>
                  </a:lnTo>
                  <a:lnTo>
                    <a:pt x="138" y="163"/>
                  </a:lnTo>
                  <a:lnTo>
                    <a:pt x="138" y="176"/>
                  </a:lnTo>
                  <a:lnTo>
                    <a:pt x="138" y="185"/>
                  </a:lnTo>
                  <a:lnTo>
                    <a:pt x="138" y="190"/>
                  </a:lnTo>
                  <a:lnTo>
                    <a:pt x="138" y="198"/>
                  </a:lnTo>
                  <a:lnTo>
                    <a:pt x="138" y="203"/>
                  </a:lnTo>
                  <a:lnTo>
                    <a:pt x="138" y="207"/>
                  </a:lnTo>
                  <a:lnTo>
                    <a:pt x="138" y="212"/>
                  </a:lnTo>
                  <a:lnTo>
                    <a:pt x="138" y="216"/>
                  </a:lnTo>
                  <a:lnTo>
                    <a:pt x="138" y="216"/>
                  </a:lnTo>
                  <a:lnTo>
                    <a:pt x="138" y="216"/>
                  </a:lnTo>
                  <a:lnTo>
                    <a:pt x="138" y="216"/>
                  </a:lnTo>
                  <a:lnTo>
                    <a:pt x="138" y="225"/>
                  </a:lnTo>
                  <a:lnTo>
                    <a:pt x="138" y="234"/>
                  </a:lnTo>
                  <a:lnTo>
                    <a:pt x="138" y="238"/>
                  </a:lnTo>
                  <a:lnTo>
                    <a:pt x="138" y="238"/>
                  </a:lnTo>
                  <a:lnTo>
                    <a:pt x="138" y="243"/>
                  </a:lnTo>
                  <a:lnTo>
                    <a:pt x="138" y="243"/>
                  </a:lnTo>
                  <a:lnTo>
                    <a:pt x="138" y="243"/>
                  </a:lnTo>
                  <a:lnTo>
                    <a:pt x="138" y="251"/>
                  </a:lnTo>
                  <a:lnTo>
                    <a:pt x="133" y="260"/>
                  </a:lnTo>
                  <a:lnTo>
                    <a:pt x="129" y="265"/>
                  </a:lnTo>
                  <a:lnTo>
                    <a:pt x="124" y="273"/>
                  </a:lnTo>
                  <a:lnTo>
                    <a:pt x="120" y="278"/>
                  </a:lnTo>
                  <a:lnTo>
                    <a:pt x="111" y="282"/>
                  </a:lnTo>
                  <a:lnTo>
                    <a:pt x="102" y="282"/>
                  </a:lnTo>
                  <a:lnTo>
                    <a:pt x="98" y="282"/>
                  </a:lnTo>
                  <a:lnTo>
                    <a:pt x="89" y="282"/>
                  </a:lnTo>
                  <a:lnTo>
                    <a:pt x="80" y="282"/>
                  </a:lnTo>
                  <a:lnTo>
                    <a:pt x="71" y="278"/>
                  </a:lnTo>
                  <a:lnTo>
                    <a:pt x="67" y="269"/>
                  </a:lnTo>
                  <a:lnTo>
                    <a:pt x="62" y="265"/>
                  </a:lnTo>
                  <a:lnTo>
                    <a:pt x="58" y="260"/>
                  </a:lnTo>
                  <a:lnTo>
                    <a:pt x="58" y="251"/>
                  </a:lnTo>
                  <a:lnTo>
                    <a:pt x="58" y="243"/>
                  </a:lnTo>
                  <a:lnTo>
                    <a:pt x="58" y="234"/>
                  </a:lnTo>
                  <a:lnTo>
                    <a:pt x="58" y="229"/>
                  </a:lnTo>
                  <a:lnTo>
                    <a:pt x="58" y="225"/>
                  </a:lnTo>
                  <a:lnTo>
                    <a:pt x="58" y="221"/>
                  </a:lnTo>
                  <a:lnTo>
                    <a:pt x="58" y="221"/>
                  </a:lnTo>
                  <a:lnTo>
                    <a:pt x="58" y="221"/>
                  </a:lnTo>
                  <a:lnTo>
                    <a:pt x="45" y="216"/>
                  </a:lnTo>
                  <a:lnTo>
                    <a:pt x="36" y="212"/>
                  </a:lnTo>
                  <a:lnTo>
                    <a:pt x="27" y="203"/>
                  </a:lnTo>
                  <a:lnTo>
                    <a:pt x="18" y="198"/>
                  </a:lnTo>
                  <a:lnTo>
                    <a:pt x="13" y="190"/>
                  </a:lnTo>
                  <a:lnTo>
                    <a:pt x="9" y="185"/>
                  </a:lnTo>
                  <a:lnTo>
                    <a:pt x="0" y="172"/>
                  </a:lnTo>
                  <a:lnTo>
                    <a:pt x="0" y="185"/>
                  </a:lnTo>
                  <a:lnTo>
                    <a:pt x="0" y="194"/>
                  </a:lnTo>
                  <a:lnTo>
                    <a:pt x="0" y="203"/>
                  </a:lnTo>
                  <a:lnTo>
                    <a:pt x="0" y="212"/>
                  </a:lnTo>
                  <a:lnTo>
                    <a:pt x="0" y="221"/>
                  </a:lnTo>
                  <a:lnTo>
                    <a:pt x="0" y="225"/>
                  </a:lnTo>
                  <a:lnTo>
                    <a:pt x="0" y="234"/>
                  </a:lnTo>
                  <a:lnTo>
                    <a:pt x="0" y="238"/>
                  </a:lnTo>
                  <a:lnTo>
                    <a:pt x="0" y="238"/>
                  </a:lnTo>
                  <a:lnTo>
                    <a:pt x="0" y="243"/>
                  </a:lnTo>
                  <a:lnTo>
                    <a:pt x="0" y="243"/>
                  </a:lnTo>
                  <a:lnTo>
                    <a:pt x="0" y="260"/>
                  </a:lnTo>
                  <a:lnTo>
                    <a:pt x="9" y="278"/>
                  </a:lnTo>
                  <a:lnTo>
                    <a:pt x="13" y="295"/>
                  </a:lnTo>
                  <a:lnTo>
                    <a:pt x="27" y="309"/>
                  </a:lnTo>
                  <a:lnTo>
                    <a:pt x="40" y="322"/>
                  </a:lnTo>
                  <a:lnTo>
                    <a:pt x="58" y="331"/>
                  </a:lnTo>
                  <a:lnTo>
                    <a:pt x="76" y="335"/>
                  </a:lnTo>
                  <a:lnTo>
                    <a:pt x="93" y="340"/>
                  </a:lnTo>
                  <a:lnTo>
                    <a:pt x="116" y="335"/>
                  </a:lnTo>
                  <a:lnTo>
                    <a:pt x="133" y="331"/>
                  </a:lnTo>
                  <a:lnTo>
                    <a:pt x="147" y="322"/>
                  </a:lnTo>
                  <a:lnTo>
                    <a:pt x="164" y="313"/>
                  </a:lnTo>
                  <a:lnTo>
                    <a:pt x="164" y="313"/>
                  </a:lnTo>
                  <a:lnTo>
                    <a:pt x="173" y="300"/>
                  </a:lnTo>
                  <a:lnTo>
                    <a:pt x="187" y="282"/>
                  </a:lnTo>
                  <a:lnTo>
                    <a:pt x="191" y="265"/>
                  </a:lnTo>
                  <a:lnTo>
                    <a:pt x="195" y="247"/>
                  </a:lnTo>
                  <a:lnTo>
                    <a:pt x="195" y="221"/>
                  </a:lnTo>
                  <a:lnTo>
                    <a:pt x="195" y="198"/>
                  </a:lnTo>
                  <a:lnTo>
                    <a:pt x="195" y="176"/>
                  </a:lnTo>
                  <a:lnTo>
                    <a:pt x="195" y="159"/>
                  </a:lnTo>
                  <a:lnTo>
                    <a:pt x="195" y="146"/>
                  </a:lnTo>
                  <a:lnTo>
                    <a:pt x="195" y="132"/>
                  </a:lnTo>
                  <a:lnTo>
                    <a:pt x="195" y="124"/>
                  </a:lnTo>
                  <a:lnTo>
                    <a:pt x="195" y="115"/>
                  </a:lnTo>
                  <a:lnTo>
                    <a:pt x="195" y="110"/>
                  </a:lnTo>
                  <a:lnTo>
                    <a:pt x="195" y="106"/>
                  </a:lnTo>
                  <a:lnTo>
                    <a:pt x="195" y="101"/>
                  </a:lnTo>
                  <a:lnTo>
                    <a:pt x="195" y="101"/>
                  </a:lnTo>
                  <a:lnTo>
                    <a:pt x="195" y="97"/>
                  </a:lnTo>
                  <a:lnTo>
                    <a:pt x="195" y="97"/>
                  </a:lnTo>
                  <a:lnTo>
                    <a:pt x="195" y="79"/>
                  </a:lnTo>
                  <a:lnTo>
                    <a:pt x="191" y="62"/>
                  </a:lnTo>
                  <a:lnTo>
                    <a:pt x="182" y="44"/>
                  </a:lnTo>
                  <a:lnTo>
                    <a:pt x="169" y="31"/>
                  </a:lnTo>
                  <a:lnTo>
                    <a:pt x="155" y="18"/>
                  </a:lnTo>
                  <a:lnTo>
                    <a:pt x="138" y="9"/>
                  </a:lnTo>
                  <a:lnTo>
                    <a:pt x="120" y="4"/>
                  </a:lnTo>
                  <a:lnTo>
                    <a:pt x="102" y="0"/>
                  </a:lnTo>
                  <a:lnTo>
                    <a:pt x="8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3" name="Freeform 10"/>
            <p:cNvSpPr>
              <a:spLocks/>
            </p:cNvSpPr>
            <p:nvPr/>
          </p:nvSpPr>
          <p:spPr bwMode="auto">
            <a:xfrm>
              <a:off x="9255126" y="5080001"/>
              <a:ext cx="309563" cy="538163"/>
            </a:xfrm>
            <a:custGeom>
              <a:avLst/>
              <a:gdLst>
                <a:gd name="T0" fmla="*/ 79 w 195"/>
                <a:gd name="T1" fmla="*/ 0 h 339"/>
                <a:gd name="T2" fmla="*/ 44 w 195"/>
                <a:gd name="T3" fmla="*/ 13 h 339"/>
                <a:gd name="T4" fmla="*/ 31 w 195"/>
                <a:gd name="T5" fmla="*/ 26 h 339"/>
                <a:gd name="T6" fmla="*/ 8 w 195"/>
                <a:gd name="T7" fmla="*/ 57 h 339"/>
                <a:gd name="T8" fmla="*/ 4 w 195"/>
                <a:gd name="T9" fmla="*/ 93 h 339"/>
                <a:gd name="T10" fmla="*/ 0 w 195"/>
                <a:gd name="T11" fmla="*/ 141 h 339"/>
                <a:gd name="T12" fmla="*/ 0 w 195"/>
                <a:gd name="T13" fmla="*/ 181 h 339"/>
                <a:gd name="T14" fmla="*/ 0 w 195"/>
                <a:gd name="T15" fmla="*/ 203 h 339"/>
                <a:gd name="T16" fmla="*/ 0 w 195"/>
                <a:gd name="T17" fmla="*/ 220 h 339"/>
                <a:gd name="T18" fmla="*/ 0 w 195"/>
                <a:gd name="T19" fmla="*/ 234 h 339"/>
                <a:gd name="T20" fmla="*/ 0 w 195"/>
                <a:gd name="T21" fmla="*/ 238 h 339"/>
                <a:gd name="T22" fmla="*/ 0 w 195"/>
                <a:gd name="T23" fmla="*/ 242 h 339"/>
                <a:gd name="T24" fmla="*/ 4 w 195"/>
                <a:gd name="T25" fmla="*/ 278 h 339"/>
                <a:gd name="T26" fmla="*/ 26 w 195"/>
                <a:gd name="T27" fmla="*/ 309 h 339"/>
                <a:gd name="T28" fmla="*/ 57 w 195"/>
                <a:gd name="T29" fmla="*/ 331 h 339"/>
                <a:gd name="T30" fmla="*/ 93 w 195"/>
                <a:gd name="T31" fmla="*/ 339 h 339"/>
                <a:gd name="T32" fmla="*/ 106 w 195"/>
                <a:gd name="T33" fmla="*/ 326 h 339"/>
                <a:gd name="T34" fmla="*/ 106 w 195"/>
                <a:gd name="T35" fmla="*/ 313 h 339"/>
                <a:gd name="T36" fmla="*/ 106 w 195"/>
                <a:gd name="T37" fmla="*/ 295 h 339"/>
                <a:gd name="T38" fmla="*/ 111 w 195"/>
                <a:gd name="T39" fmla="*/ 282 h 339"/>
                <a:gd name="T40" fmla="*/ 111 w 195"/>
                <a:gd name="T41" fmla="*/ 282 h 339"/>
                <a:gd name="T42" fmla="*/ 102 w 195"/>
                <a:gd name="T43" fmla="*/ 282 h 339"/>
                <a:gd name="T44" fmla="*/ 84 w 195"/>
                <a:gd name="T45" fmla="*/ 282 h 339"/>
                <a:gd name="T46" fmla="*/ 71 w 195"/>
                <a:gd name="T47" fmla="*/ 278 h 339"/>
                <a:gd name="T48" fmla="*/ 62 w 195"/>
                <a:gd name="T49" fmla="*/ 265 h 339"/>
                <a:gd name="T50" fmla="*/ 53 w 195"/>
                <a:gd name="T51" fmla="*/ 251 h 339"/>
                <a:gd name="T52" fmla="*/ 53 w 195"/>
                <a:gd name="T53" fmla="*/ 220 h 339"/>
                <a:gd name="T54" fmla="*/ 53 w 195"/>
                <a:gd name="T55" fmla="*/ 190 h 339"/>
                <a:gd name="T56" fmla="*/ 57 w 195"/>
                <a:gd name="T57" fmla="*/ 163 h 339"/>
                <a:gd name="T58" fmla="*/ 57 w 195"/>
                <a:gd name="T59" fmla="*/ 145 h 339"/>
                <a:gd name="T60" fmla="*/ 57 w 195"/>
                <a:gd name="T61" fmla="*/ 137 h 339"/>
                <a:gd name="T62" fmla="*/ 57 w 195"/>
                <a:gd name="T63" fmla="*/ 128 h 339"/>
                <a:gd name="T64" fmla="*/ 57 w 195"/>
                <a:gd name="T65" fmla="*/ 128 h 339"/>
                <a:gd name="T66" fmla="*/ 57 w 195"/>
                <a:gd name="T67" fmla="*/ 123 h 339"/>
                <a:gd name="T68" fmla="*/ 57 w 195"/>
                <a:gd name="T69" fmla="*/ 115 h 339"/>
                <a:gd name="T70" fmla="*/ 57 w 195"/>
                <a:gd name="T71" fmla="*/ 101 h 339"/>
                <a:gd name="T72" fmla="*/ 57 w 195"/>
                <a:gd name="T73" fmla="*/ 97 h 339"/>
                <a:gd name="T74" fmla="*/ 57 w 195"/>
                <a:gd name="T75" fmla="*/ 93 h 339"/>
                <a:gd name="T76" fmla="*/ 62 w 195"/>
                <a:gd name="T77" fmla="*/ 79 h 339"/>
                <a:gd name="T78" fmla="*/ 71 w 195"/>
                <a:gd name="T79" fmla="*/ 66 h 339"/>
                <a:gd name="T80" fmla="*/ 84 w 195"/>
                <a:gd name="T81" fmla="*/ 57 h 339"/>
                <a:gd name="T82" fmla="*/ 97 w 195"/>
                <a:gd name="T83" fmla="*/ 53 h 339"/>
                <a:gd name="T84" fmla="*/ 115 w 195"/>
                <a:gd name="T85" fmla="*/ 57 h 339"/>
                <a:gd name="T86" fmla="*/ 128 w 195"/>
                <a:gd name="T87" fmla="*/ 66 h 339"/>
                <a:gd name="T88" fmla="*/ 137 w 195"/>
                <a:gd name="T89" fmla="*/ 79 h 339"/>
                <a:gd name="T90" fmla="*/ 137 w 195"/>
                <a:gd name="T91" fmla="*/ 97 h 339"/>
                <a:gd name="T92" fmla="*/ 137 w 195"/>
                <a:gd name="T93" fmla="*/ 110 h 339"/>
                <a:gd name="T94" fmla="*/ 137 w 195"/>
                <a:gd name="T95" fmla="*/ 115 h 339"/>
                <a:gd name="T96" fmla="*/ 137 w 195"/>
                <a:gd name="T97" fmla="*/ 119 h 339"/>
                <a:gd name="T98" fmla="*/ 159 w 195"/>
                <a:gd name="T99" fmla="*/ 128 h 339"/>
                <a:gd name="T100" fmla="*/ 177 w 195"/>
                <a:gd name="T101" fmla="*/ 141 h 339"/>
                <a:gd name="T102" fmla="*/ 186 w 195"/>
                <a:gd name="T103" fmla="*/ 154 h 339"/>
                <a:gd name="T104" fmla="*/ 195 w 195"/>
                <a:gd name="T105" fmla="*/ 154 h 339"/>
                <a:gd name="T106" fmla="*/ 195 w 195"/>
                <a:gd name="T107" fmla="*/ 132 h 339"/>
                <a:gd name="T108" fmla="*/ 195 w 195"/>
                <a:gd name="T109" fmla="*/ 119 h 339"/>
                <a:gd name="T110" fmla="*/ 195 w 195"/>
                <a:gd name="T111" fmla="*/ 106 h 339"/>
                <a:gd name="T112" fmla="*/ 195 w 195"/>
                <a:gd name="T113" fmla="*/ 97 h 339"/>
                <a:gd name="T114" fmla="*/ 195 w 195"/>
                <a:gd name="T115" fmla="*/ 97 h 339"/>
                <a:gd name="T116" fmla="*/ 186 w 195"/>
                <a:gd name="T117" fmla="*/ 62 h 339"/>
                <a:gd name="T118" fmla="*/ 168 w 195"/>
                <a:gd name="T119" fmla="*/ 31 h 339"/>
                <a:gd name="T120" fmla="*/ 137 w 195"/>
                <a:gd name="T121" fmla="*/ 9 h 339"/>
                <a:gd name="T122" fmla="*/ 102 w 195"/>
                <a:gd name="T123"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5" h="339">
                  <a:moveTo>
                    <a:pt x="102" y="0"/>
                  </a:moveTo>
                  <a:lnTo>
                    <a:pt x="79" y="0"/>
                  </a:lnTo>
                  <a:lnTo>
                    <a:pt x="62" y="9"/>
                  </a:lnTo>
                  <a:lnTo>
                    <a:pt x="44" y="13"/>
                  </a:lnTo>
                  <a:lnTo>
                    <a:pt x="31" y="26"/>
                  </a:lnTo>
                  <a:lnTo>
                    <a:pt x="31" y="26"/>
                  </a:lnTo>
                  <a:lnTo>
                    <a:pt x="22" y="40"/>
                  </a:lnTo>
                  <a:lnTo>
                    <a:pt x="8" y="57"/>
                  </a:lnTo>
                  <a:lnTo>
                    <a:pt x="4" y="75"/>
                  </a:lnTo>
                  <a:lnTo>
                    <a:pt x="4" y="93"/>
                  </a:lnTo>
                  <a:lnTo>
                    <a:pt x="0" y="119"/>
                  </a:lnTo>
                  <a:lnTo>
                    <a:pt x="0" y="141"/>
                  </a:lnTo>
                  <a:lnTo>
                    <a:pt x="0" y="163"/>
                  </a:lnTo>
                  <a:lnTo>
                    <a:pt x="0" y="181"/>
                  </a:lnTo>
                  <a:lnTo>
                    <a:pt x="0" y="194"/>
                  </a:lnTo>
                  <a:lnTo>
                    <a:pt x="0" y="203"/>
                  </a:lnTo>
                  <a:lnTo>
                    <a:pt x="0" y="216"/>
                  </a:lnTo>
                  <a:lnTo>
                    <a:pt x="0" y="220"/>
                  </a:lnTo>
                  <a:lnTo>
                    <a:pt x="0" y="229"/>
                  </a:lnTo>
                  <a:lnTo>
                    <a:pt x="0" y="234"/>
                  </a:lnTo>
                  <a:lnTo>
                    <a:pt x="0" y="238"/>
                  </a:lnTo>
                  <a:lnTo>
                    <a:pt x="0" y="238"/>
                  </a:lnTo>
                  <a:lnTo>
                    <a:pt x="0" y="242"/>
                  </a:lnTo>
                  <a:lnTo>
                    <a:pt x="0" y="242"/>
                  </a:lnTo>
                  <a:lnTo>
                    <a:pt x="0" y="260"/>
                  </a:lnTo>
                  <a:lnTo>
                    <a:pt x="4" y="278"/>
                  </a:lnTo>
                  <a:lnTo>
                    <a:pt x="13" y="295"/>
                  </a:lnTo>
                  <a:lnTo>
                    <a:pt x="26" y="309"/>
                  </a:lnTo>
                  <a:lnTo>
                    <a:pt x="40" y="322"/>
                  </a:lnTo>
                  <a:lnTo>
                    <a:pt x="57" y="331"/>
                  </a:lnTo>
                  <a:lnTo>
                    <a:pt x="75" y="335"/>
                  </a:lnTo>
                  <a:lnTo>
                    <a:pt x="93" y="339"/>
                  </a:lnTo>
                  <a:lnTo>
                    <a:pt x="106" y="339"/>
                  </a:lnTo>
                  <a:lnTo>
                    <a:pt x="106" y="326"/>
                  </a:lnTo>
                  <a:lnTo>
                    <a:pt x="106" y="317"/>
                  </a:lnTo>
                  <a:lnTo>
                    <a:pt x="106" y="313"/>
                  </a:lnTo>
                  <a:lnTo>
                    <a:pt x="106" y="304"/>
                  </a:lnTo>
                  <a:lnTo>
                    <a:pt x="106" y="295"/>
                  </a:lnTo>
                  <a:lnTo>
                    <a:pt x="106" y="287"/>
                  </a:lnTo>
                  <a:lnTo>
                    <a:pt x="111" y="282"/>
                  </a:lnTo>
                  <a:lnTo>
                    <a:pt x="111" y="282"/>
                  </a:lnTo>
                  <a:lnTo>
                    <a:pt x="111" y="282"/>
                  </a:lnTo>
                  <a:lnTo>
                    <a:pt x="111" y="282"/>
                  </a:lnTo>
                  <a:lnTo>
                    <a:pt x="102" y="282"/>
                  </a:lnTo>
                  <a:lnTo>
                    <a:pt x="93" y="282"/>
                  </a:lnTo>
                  <a:lnTo>
                    <a:pt x="84" y="282"/>
                  </a:lnTo>
                  <a:lnTo>
                    <a:pt x="79" y="282"/>
                  </a:lnTo>
                  <a:lnTo>
                    <a:pt x="71" y="278"/>
                  </a:lnTo>
                  <a:lnTo>
                    <a:pt x="66" y="273"/>
                  </a:lnTo>
                  <a:lnTo>
                    <a:pt x="62" y="265"/>
                  </a:lnTo>
                  <a:lnTo>
                    <a:pt x="57" y="260"/>
                  </a:lnTo>
                  <a:lnTo>
                    <a:pt x="53" y="251"/>
                  </a:lnTo>
                  <a:lnTo>
                    <a:pt x="53" y="242"/>
                  </a:lnTo>
                  <a:lnTo>
                    <a:pt x="53" y="220"/>
                  </a:lnTo>
                  <a:lnTo>
                    <a:pt x="53" y="203"/>
                  </a:lnTo>
                  <a:lnTo>
                    <a:pt x="53" y="190"/>
                  </a:lnTo>
                  <a:lnTo>
                    <a:pt x="57" y="176"/>
                  </a:lnTo>
                  <a:lnTo>
                    <a:pt x="57" y="163"/>
                  </a:lnTo>
                  <a:lnTo>
                    <a:pt x="57" y="154"/>
                  </a:lnTo>
                  <a:lnTo>
                    <a:pt x="57" y="145"/>
                  </a:lnTo>
                  <a:lnTo>
                    <a:pt x="57" y="141"/>
                  </a:lnTo>
                  <a:lnTo>
                    <a:pt x="57" y="137"/>
                  </a:lnTo>
                  <a:lnTo>
                    <a:pt x="57" y="132"/>
                  </a:lnTo>
                  <a:lnTo>
                    <a:pt x="57" y="128"/>
                  </a:lnTo>
                  <a:lnTo>
                    <a:pt x="57" y="128"/>
                  </a:lnTo>
                  <a:lnTo>
                    <a:pt x="57" y="128"/>
                  </a:lnTo>
                  <a:lnTo>
                    <a:pt x="57" y="123"/>
                  </a:lnTo>
                  <a:lnTo>
                    <a:pt x="57" y="123"/>
                  </a:lnTo>
                  <a:lnTo>
                    <a:pt x="57" y="123"/>
                  </a:lnTo>
                  <a:lnTo>
                    <a:pt x="57" y="115"/>
                  </a:lnTo>
                  <a:lnTo>
                    <a:pt x="57" y="106"/>
                  </a:lnTo>
                  <a:lnTo>
                    <a:pt x="57" y="101"/>
                  </a:lnTo>
                  <a:lnTo>
                    <a:pt x="57" y="97"/>
                  </a:lnTo>
                  <a:lnTo>
                    <a:pt x="57" y="97"/>
                  </a:lnTo>
                  <a:lnTo>
                    <a:pt x="57" y="97"/>
                  </a:lnTo>
                  <a:lnTo>
                    <a:pt x="57" y="93"/>
                  </a:lnTo>
                  <a:lnTo>
                    <a:pt x="57" y="88"/>
                  </a:lnTo>
                  <a:lnTo>
                    <a:pt x="62" y="79"/>
                  </a:lnTo>
                  <a:lnTo>
                    <a:pt x="66" y="71"/>
                  </a:lnTo>
                  <a:lnTo>
                    <a:pt x="71" y="66"/>
                  </a:lnTo>
                  <a:lnTo>
                    <a:pt x="75" y="62"/>
                  </a:lnTo>
                  <a:lnTo>
                    <a:pt x="84" y="57"/>
                  </a:lnTo>
                  <a:lnTo>
                    <a:pt x="93" y="57"/>
                  </a:lnTo>
                  <a:lnTo>
                    <a:pt x="97" y="53"/>
                  </a:lnTo>
                  <a:lnTo>
                    <a:pt x="106" y="57"/>
                  </a:lnTo>
                  <a:lnTo>
                    <a:pt x="115" y="57"/>
                  </a:lnTo>
                  <a:lnTo>
                    <a:pt x="124" y="62"/>
                  </a:lnTo>
                  <a:lnTo>
                    <a:pt x="128" y="66"/>
                  </a:lnTo>
                  <a:lnTo>
                    <a:pt x="133" y="75"/>
                  </a:lnTo>
                  <a:lnTo>
                    <a:pt x="137" y="79"/>
                  </a:lnTo>
                  <a:lnTo>
                    <a:pt x="137" y="88"/>
                  </a:lnTo>
                  <a:lnTo>
                    <a:pt x="137" y="97"/>
                  </a:lnTo>
                  <a:lnTo>
                    <a:pt x="137" y="106"/>
                  </a:lnTo>
                  <a:lnTo>
                    <a:pt x="137" y="110"/>
                  </a:lnTo>
                  <a:lnTo>
                    <a:pt x="137" y="115"/>
                  </a:lnTo>
                  <a:lnTo>
                    <a:pt x="137" y="115"/>
                  </a:lnTo>
                  <a:lnTo>
                    <a:pt x="137" y="119"/>
                  </a:lnTo>
                  <a:lnTo>
                    <a:pt x="137" y="119"/>
                  </a:lnTo>
                  <a:lnTo>
                    <a:pt x="150" y="123"/>
                  </a:lnTo>
                  <a:lnTo>
                    <a:pt x="159" y="128"/>
                  </a:lnTo>
                  <a:lnTo>
                    <a:pt x="168" y="132"/>
                  </a:lnTo>
                  <a:lnTo>
                    <a:pt x="177" y="141"/>
                  </a:lnTo>
                  <a:lnTo>
                    <a:pt x="182" y="145"/>
                  </a:lnTo>
                  <a:lnTo>
                    <a:pt x="186" y="154"/>
                  </a:lnTo>
                  <a:lnTo>
                    <a:pt x="195" y="168"/>
                  </a:lnTo>
                  <a:lnTo>
                    <a:pt x="195" y="154"/>
                  </a:lnTo>
                  <a:lnTo>
                    <a:pt x="195" y="145"/>
                  </a:lnTo>
                  <a:lnTo>
                    <a:pt x="195" y="132"/>
                  </a:lnTo>
                  <a:lnTo>
                    <a:pt x="195" y="128"/>
                  </a:lnTo>
                  <a:lnTo>
                    <a:pt x="195" y="119"/>
                  </a:lnTo>
                  <a:lnTo>
                    <a:pt x="195" y="115"/>
                  </a:lnTo>
                  <a:lnTo>
                    <a:pt x="195" y="106"/>
                  </a:lnTo>
                  <a:lnTo>
                    <a:pt x="195" y="101"/>
                  </a:lnTo>
                  <a:lnTo>
                    <a:pt x="195" y="97"/>
                  </a:lnTo>
                  <a:lnTo>
                    <a:pt x="195" y="97"/>
                  </a:lnTo>
                  <a:lnTo>
                    <a:pt x="195" y="97"/>
                  </a:lnTo>
                  <a:lnTo>
                    <a:pt x="195" y="79"/>
                  </a:lnTo>
                  <a:lnTo>
                    <a:pt x="186" y="62"/>
                  </a:lnTo>
                  <a:lnTo>
                    <a:pt x="177" y="44"/>
                  </a:lnTo>
                  <a:lnTo>
                    <a:pt x="168" y="31"/>
                  </a:lnTo>
                  <a:lnTo>
                    <a:pt x="155" y="18"/>
                  </a:lnTo>
                  <a:lnTo>
                    <a:pt x="137" y="9"/>
                  </a:lnTo>
                  <a:lnTo>
                    <a:pt x="119" y="4"/>
                  </a:lnTo>
                  <a:lnTo>
                    <a:pt x="10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pic>
        <p:nvPicPr>
          <p:cNvPr id="20" name="inventoryA" descr="C:\Users\t-dantay\Documents\Placeholders\file.png"/>
          <p:cNvPicPr>
            <a:picLocks noChangeAspect="1" noChangeArrowheads="1"/>
          </p:cNvPicPr>
          <p:nvPr>
            <p:custDataLst>
              <p:custData r:id="rId2"/>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4579207" y="2281721"/>
            <a:ext cx="566670" cy="774741"/>
          </a:xfrm>
          <a:prstGeom prst="rect">
            <a:avLst/>
          </a:prstGeom>
          <a:noFill/>
          <a:extLst>
            <a:ext uri="{909E8E84-426E-40DD-AFC4-6F175D3DCCD1}">
              <a14:hiddenFill xmlns:a14="http://schemas.microsoft.com/office/drawing/2010/main">
                <a:solidFill>
                  <a:srgbClr val="FFFFFF"/>
                </a:solidFill>
              </a14:hiddenFill>
            </a:ext>
          </a:extLst>
        </p:spPr>
      </p:pic>
      <p:sp>
        <p:nvSpPr>
          <p:cNvPr id="9" name="writingA3"/>
          <p:cNvSpPr/>
          <p:nvPr/>
        </p:nvSpPr>
        <p:spPr>
          <a:xfrm>
            <a:off x="4670121" y="2544919"/>
            <a:ext cx="357167" cy="44802"/>
          </a:xfrm>
          <a:custGeom>
            <a:avLst/>
            <a:gdLst>
              <a:gd name="connsiteX0" fmla="*/ 0 w 350196"/>
              <a:gd name="connsiteY0" fmla="*/ 29336 h 43928"/>
              <a:gd name="connsiteX1" fmla="*/ 29183 w 350196"/>
              <a:gd name="connsiteY1" fmla="*/ 9881 h 43928"/>
              <a:gd name="connsiteX2" fmla="*/ 87549 w 350196"/>
              <a:gd name="connsiteY2" fmla="*/ 34200 h 43928"/>
              <a:gd name="connsiteX3" fmla="*/ 102141 w 350196"/>
              <a:gd name="connsiteY3" fmla="*/ 19609 h 43928"/>
              <a:gd name="connsiteX4" fmla="*/ 116732 w 350196"/>
              <a:gd name="connsiteY4" fmla="*/ 153 h 43928"/>
              <a:gd name="connsiteX5" fmla="*/ 175098 w 350196"/>
              <a:gd name="connsiteY5" fmla="*/ 24472 h 43928"/>
              <a:gd name="connsiteX6" fmla="*/ 243192 w 350196"/>
              <a:gd name="connsiteY6" fmla="*/ 14745 h 43928"/>
              <a:gd name="connsiteX7" fmla="*/ 262647 w 350196"/>
              <a:gd name="connsiteY7" fmla="*/ 29336 h 43928"/>
              <a:gd name="connsiteX8" fmla="*/ 316149 w 350196"/>
              <a:gd name="connsiteY8" fmla="*/ 14745 h 43928"/>
              <a:gd name="connsiteX9" fmla="*/ 325877 w 350196"/>
              <a:gd name="connsiteY9" fmla="*/ 29336 h 43928"/>
              <a:gd name="connsiteX10" fmla="*/ 350196 w 350196"/>
              <a:gd name="connsiteY10" fmla="*/ 43928 h 4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0196" h="43928">
                <a:moveTo>
                  <a:pt x="0" y="29336"/>
                </a:moveTo>
                <a:cubicBezTo>
                  <a:pt x="9728" y="22851"/>
                  <a:pt x="17518" y="10659"/>
                  <a:pt x="29183" y="9881"/>
                </a:cubicBezTo>
                <a:cubicBezTo>
                  <a:pt x="51604" y="8386"/>
                  <a:pt x="70384" y="22756"/>
                  <a:pt x="87549" y="34200"/>
                </a:cubicBezTo>
                <a:cubicBezTo>
                  <a:pt x="92413" y="29336"/>
                  <a:pt x="97665" y="24832"/>
                  <a:pt x="102141" y="19609"/>
                </a:cubicBezTo>
                <a:cubicBezTo>
                  <a:pt x="107417" y="13454"/>
                  <a:pt x="108654" y="826"/>
                  <a:pt x="116732" y="153"/>
                </a:cubicBezTo>
                <a:cubicBezTo>
                  <a:pt x="138651" y="-1674"/>
                  <a:pt x="158123" y="13156"/>
                  <a:pt x="175098" y="24472"/>
                </a:cubicBezTo>
                <a:cubicBezTo>
                  <a:pt x="197796" y="21230"/>
                  <a:pt x="220299" y="13473"/>
                  <a:pt x="243192" y="14745"/>
                </a:cubicBezTo>
                <a:cubicBezTo>
                  <a:pt x="251286" y="15195"/>
                  <a:pt x="254541" y="29336"/>
                  <a:pt x="262647" y="29336"/>
                </a:cubicBezTo>
                <a:cubicBezTo>
                  <a:pt x="281132" y="29336"/>
                  <a:pt x="298315" y="19609"/>
                  <a:pt x="316149" y="14745"/>
                </a:cubicBezTo>
                <a:cubicBezTo>
                  <a:pt x="319392" y="19609"/>
                  <a:pt x="321744" y="25203"/>
                  <a:pt x="325877" y="29336"/>
                </a:cubicBezTo>
                <a:cubicBezTo>
                  <a:pt x="331748" y="35207"/>
                  <a:pt x="342519" y="40089"/>
                  <a:pt x="350196" y="43928"/>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p>
        </p:txBody>
      </p:sp>
      <p:sp>
        <p:nvSpPr>
          <p:cNvPr id="10" name="writingA2"/>
          <p:cNvSpPr/>
          <p:nvPr/>
        </p:nvSpPr>
        <p:spPr>
          <a:xfrm>
            <a:off x="4665160" y="2664130"/>
            <a:ext cx="367089" cy="54908"/>
          </a:xfrm>
          <a:custGeom>
            <a:avLst/>
            <a:gdLst>
              <a:gd name="connsiteX0" fmla="*/ 0 w 359924"/>
              <a:gd name="connsiteY0" fmla="*/ 43775 h 53836"/>
              <a:gd name="connsiteX1" fmla="*/ 19456 w 359924"/>
              <a:gd name="connsiteY1" fmla="*/ 14592 h 53836"/>
              <a:gd name="connsiteX2" fmla="*/ 68094 w 359924"/>
              <a:gd name="connsiteY2" fmla="*/ 0 h 53836"/>
              <a:gd name="connsiteX3" fmla="*/ 87549 w 359924"/>
              <a:gd name="connsiteY3" fmla="*/ 14592 h 53836"/>
              <a:gd name="connsiteX4" fmla="*/ 126460 w 359924"/>
              <a:gd name="connsiteY4" fmla="*/ 29183 h 53836"/>
              <a:gd name="connsiteX5" fmla="*/ 131324 w 359924"/>
              <a:gd name="connsiteY5" fmla="*/ 9728 h 53836"/>
              <a:gd name="connsiteX6" fmla="*/ 165371 w 359924"/>
              <a:gd name="connsiteY6" fmla="*/ 14592 h 53836"/>
              <a:gd name="connsiteX7" fmla="*/ 194554 w 359924"/>
              <a:gd name="connsiteY7" fmla="*/ 53502 h 53836"/>
              <a:gd name="connsiteX8" fmla="*/ 233464 w 359924"/>
              <a:gd name="connsiteY8" fmla="*/ 29183 h 53836"/>
              <a:gd name="connsiteX9" fmla="*/ 262647 w 359924"/>
              <a:gd name="connsiteY9" fmla="*/ 19455 h 53836"/>
              <a:gd name="connsiteX10" fmla="*/ 306422 w 359924"/>
              <a:gd name="connsiteY10" fmla="*/ 43775 h 53836"/>
              <a:gd name="connsiteX11" fmla="*/ 325877 w 359924"/>
              <a:gd name="connsiteY11" fmla="*/ 4864 h 53836"/>
              <a:gd name="connsiteX12" fmla="*/ 359924 w 359924"/>
              <a:gd name="connsiteY12" fmla="*/ 48638 h 5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924" h="53836">
                <a:moveTo>
                  <a:pt x="0" y="43775"/>
                </a:moveTo>
                <a:cubicBezTo>
                  <a:pt x="6485" y="34047"/>
                  <a:pt x="11189" y="22859"/>
                  <a:pt x="19456" y="14592"/>
                </a:cubicBezTo>
                <a:cubicBezTo>
                  <a:pt x="30767" y="3281"/>
                  <a:pt x="54834" y="2210"/>
                  <a:pt x="68094" y="0"/>
                </a:cubicBezTo>
                <a:cubicBezTo>
                  <a:pt x="74579" y="4864"/>
                  <a:pt x="82900" y="7951"/>
                  <a:pt x="87549" y="14592"/>
                </a:cubicBezTo>
                <a:cubicBezTo>
                  <a:pt x="113814" y="52113"/>
                  <a:pt x="86124" y="61452"/>
                  <a:pt x="126460" y="29183"/>
                </a:cubicBezTo>
                <a:cubicBezTo>
                  <a:pt x="128081" y="22698"/>
                  <a:pt x="127148" y="14948"/>
                  <a:pt x="131324" y="9728"/>
                </a:cubicBezTo>
                <a:cubicBezTo>
                  <a:pt x="141548" y="-3052"/>
                  <a:pt x="157234" y="10524"/>
                  <a:pt x="165371" y="14592"/>
                </a:cubicBezTo>
                <a:cubicBezTo>
                  <a:pt x="175099" y="27562"/>
                  <a:pt x="178701" y="50105"/>
                  <a:pt x="194554" y="53502"/>
                </a:cubicBezTo>
                <a:cubicBezTo>
                  <a:pt x="209509" y="56707"/>
                  <a:pt x="219784" y="36023"/>
                  <a:pt x="233464" y="29183"/>
                </a:cubicBezTo>
                <a:cubicBezTo>
                  <a:pt x="242635" y="24597"/>
                  <a:pt x="252919" y="22698"/>
                  <a:pt x="262647" y="19455"/>
                </a:cubicBezTo>
                <a:cubicBezTo>
                  <a:pt x="277239" y="27562"/>
                  <a:pt x="290157" y="47528"/>
                  <a:pt x="306422" y="43775"/>
                </a:cubicBezTo>
                <a:cubicBezTo>
                  <a:pt x="320552" y="40514"/>
                  <a:pt x="311435" y="3551"/>
                  <a:pt x="325877" y="4864"/>
                </a:cubicBezTo>
                <a:cubicBezTo>
                  <a:pt x="344286" y="6537"/>
                  <a:pt x="359924" y="48638"/>
                  <a:pt x="359924" y="48638"/>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p>
        </p:txBody>
      </p:sp>
      <p:sp>
        <p:nvSpPr>
          <p:cNvPr id="21" name="writingA1"/>
          <p:cNvSpPr/>
          <p:nvPr/>
        </p:nvSpPr>
        <p:spPr>
          <a:xfrm>
            <a:off x="4680043" y="2778172"/>
            <a:ext cx="362127" cy="59582"/>
          </a:xfrm>
          <a:custGeom>
            <a:avLst/>
            <a:gdLst>
              <a:gd name="connsiteX0" fmla="*/ 0 w 355059"/>
              <a:gd name="connsiteY0" fmla="*/ 43828 h 58419"/>
              <a:gd name="connsiteX1" fmla="*/ 14591 w 355059"/>
              <a:gd name="connsiteY1" fmla="*/ 14645 h 58419"/>
              <a:gd name="connsiteX2" fmla="*/ 87549 w 355059"/>
              <a:gd name="connsiteY2" fmla="*/ 58419 h 58419"/>
              <a:gd name="connsiteX3" fmla="*/ 107004 w 355059"/>
              <a:gd name="connsiteY3" fmla="*/ 53555 h 58419"/>
              <a:gd name="connsiteX4" fmla="*/ 141051 w 355059"/>
              <a:gd name="connsiteY4" fmla="*/ 19509 h 58419"/>
              <a:gd name="connsiteX5" fmla="*/ 209145 w 355059"/>
              <a:gd name="connsiteY5" fmla="*/ 48692 h 58419"/>
              <a:gd name="connsiteX6" fmla="*/ 233464 w 355059"/>
              <a:gd name="connsiteY6" fmla="*/ 29236 h 58419"/>
              <a:gd name="connsiteX7" fmla="*/ 257783 w 355059"/>
              <a:gd name="connsiteY7" fmla="*/ 53 h 58419"/>
              <a:gd name="connsiteX8" fmla="*/ 282102 w 355059"/>
              <a:gd name="connsiteY8" fmla="*/ 34100 h 58419"/>
              <a:gd name="connsiteX9" fmla="*/ 306421 w 355059"/>
              <a:gd name="connsiteY9" fmla="*/ 58419 h 58419"/>
              <a:gd name="connsiteX10" fmla="*/ 345332 w 355059"/>
              <a:gd name="connsiteY10" fmla="*/ 19509 h 58419"/>
              <a:gd name="connsiteX11" fmla="*/ 350196 w 355059"/>
              <a:gd name="connsiteY11" fmla="*/ 38964 h 58419"/>
              <a:gd name="connsiteX12" fmla="*/ 355059 w 355059"/>
              <a:gd name="connsiteY12" fmla="*/ 43828 h 5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5059" h="58419">
                <a:moveTo>
                  <a:pt x="0" y="43828"/>
                </a:moveTo>
                <a:cubicBezTo>
                  <a:pt x="4864" y="34100"/>
                  <a:pt x="6406" y="21807"/>
                  <a:pt x="14591" y="14645"/>
                </a:cubicBezTo>
                <a:cubicBezTo>
                  <a:pt x="44545" y="-11565"/>
                  <a:pt x="79794" y="50664"/>
                  <a:pt x="87549" y="58419"/>
                </a:cubicBezTo>
                <a:cubicBezTo>
                  <a:pt x="94034" y="56798"/>
                  <a:pt x="101598" y="57487"/>
                  <a:pt x="107004" y="53555"/>
                </a:cubicBezTo>
                <a:cubicBezTo>
                  <a:pt x="119984" y="44115"/>
                  <a:pt x="125246" y="22298"/>
                  <a:pt x="141051" y="19509"/>
                </a:cubicBezTo>
                <a:cubicBezTo>
                  <a:pt x="149237" y="18065"/>
                  <a:pt x="193664" y="40952"/>
                  <a:pt x="209145" y="48692"/>
                </a:cubicBezTo>
                <a:cubicBezTo>
                  <a:pt x="217251" y="42207"/>
                  <a:pt x="226123" y="36577"/>
                  <a:pt x="233464" y="29236"/>
                </a:cubicBezTo>
                <a:cubicBezTo>
                  <a:pt x="242418" y="20282"/>
                  <a:pt x="245183" y="-1207"/>
                  <a:pt x="257783" y="53"/>
                </a:cubicBezTo>
                <a:cubicBezTo>
                  <a:pt x="271661" y="1441"/>
                  <a:pt x="273174" y="23386"/>
                  <a:pt x="282102" y="34100"/>
                </a:cubicBezTo>
                <a:cubicBezTo>
                  <a:pt x="289441" y="42907"/>
                  <a:pt x="298315" y="50313"/>
                  <a:pt x="306421" y="58419"/>
                </a:cubicBezTo>
                <a:cubicBezTo>
                  <a:pt x="312590" y="42997"/>
                  <a:pt x="316893" y="-14616"/>
                  <a:pt x="345332" y="19509"/>
                </a:cubicBezTo>
                <a:cubicBezTo>
                  <a:pt x="349611" y="24644"/>
                  <a:pt x="347714" y="32757"/>
                  <a:pt x="350196" y="38964"/>
                </a:cubicBezTo>
                <a:cubicBezTo>
                  <a:pt x="351047" y="41093"/>
                  <a:pt x="353438" y="42207"/>
                  <a:pt x="355059" y="43828"/>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p>
        </p:txBody>
      </p:sp>
      <p:pic>
        <p:nvPicPr>
          <p:cNvPr id="41" name="inventoryAcopy" descr="C:\Users\t-dantay\Documents\Placeholders\file.png"/>
          <p:cNvPicPr>
            <a:picLocks noChangeAspect="1" noChangeArrowheads="1"/>
          </p:cNvPicPr>
          <p:nvPr>
            <p:custDataLst>
              <p:custData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4529603" y="3992708"/>
            <a:ext cx="566670" cy="774741"/>
          </a:xfrm>
          <a:prstGeom prst="rect">
            <a:avLst/>
          </a:prstGeom>
          <a:noFill/>
          <a:extLst>
            <a:ext uri="{909E8E84-426E-40DD-AFC4-6F175D3DCCD1}">
              <a14:hiddenFill xmlns:a14="http://schemas.microsoft.com/office/drawing/2010/main">
                <a:solidFill>
                  <a:srgbClr val="FFFFFF"/>
                </a:solidFill>
              </a14:hiddenFill>
            </a:ext>
          </a:extLst>
        </p:spPr>
      </p:pic>
      <p:sp>
        <p:nvSpPr>
          <p:cNvPr id="42" name="writingAcopy"/>
          <p:cNvSpPr/>
          <p:nvPr/>
        </p:nvSpPr>
        <p:spPr>
          <a:xfrm>
            <a:off x="4620517" y="4255906"/>
            <a:ext cx="357167" cy="44802"/>
          </a:xfrm>
          <a:custGeom>
            <a:avLst/>
            <a:gdLst>
              <a:gd name="connsiteX0" fmla="*/ 0 w 350196"/>
              <a:gd name="connsiteY0" fmla="*/ 29336 h 43928"/>
              <a:gd name="connsiteX1" fmla="*/ 29183 w 350196"/>
              <a:gd name="connsiteY1" fmla="*/ 9881 h 43928"/>
              <a:gd name="connsiteX2" fmla="*/ 87549 w 350196"/>
              <a:gd name="connsiteY2" fmla="*/ 34200 h 43928"/>
              <a:gd name="connsiteX3" fmla="*/ 102141 w 350196"/>
              <a:gd name="connsiteY3" fmla="*/ 19609 h 43928"/>
              <a:gd name="connsiteX4" fmla="*/ 116732 w 350196"/>
              <a:gd name="connsiteY4" fmla="*/ 153 h 43928"/>
              <a:gd name="connsiteX5" fmla="*/ 175098 w 350196"/>
              <a:gd name="connsiteY5" fmla="*/ 24472 h 43928"/>
              <a:gd name="connsiteX6" fmla="*/ 243192 w 350196"/>
              <a:gd name="connsiteY6" fmla="*/ 14745 h 43928"/>
              <a:gd name="connsiteX7" fmla="*/ 262647 w 350196"/>
              <a:gd name="connsiteY7" fmla="*/ 29336 h 43928"/>
              <a:gd name="connsiteX8" fmla="*/ 316149 w 350196"/>
              <a:gd name="connsiteY8" fmla="*/ 14745 h 43928"/>
              <a:gd name="connsiteX9" fmla="*/ 325877 w 350196"/>
              <a:gd name="connsiteY9" fmla="*/ 29336 h 43928"/>
              <a:gd name="connsiteX10" fmla="*/ 350196 w 350196"/>
              <a:gd name="connsiteY10" fmla="*/ 43928 h 4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0196" h="43928">
                <a:moveTo>
                  <a:pt x="0" y="29336"/>
                </a:moveTo>
                <a:cubicBezTo>
                  <a:pt x="9728" y="22851"/>
                  <a:pt x="17518" y="10659"/>
                  <a:pt x="29183" y="9881"/>
                </a:cubicBezTo>
                <a:cubicBezTo>
                  <a:pt x="51604" y="8386"/>
                  <a:pt x="70384" y="22756"/>
                  <a:pt x="87549" y="34200"/>
                </a:cubicBezTo>
                <a:cubicBezTo>
                  <a:pt x="92413" y="29336"/>
                  <a:pt x="97665" y="24832"/>
                  <a:pt x="102141" y="19609"/>
                </a:cubicBezTo>
                <a:cubicBezTo>
                  <a:pt x="107417" y="13454"/>
                  <a:pt x="108654" y="826"/>
                  <a:pt x="116732" y="153"/>
                </a:cubicBezTo>
                <a:cubicBezTo>
                  <a:pt x="138651" y="-1674"/>
                  <a:pt x="158123" y="13156"/>
                  <a:pt x="175098" y="24472"/>
                </a:cubicBezTo>
                <a:cubicBezTo>
                  <a:pt x="197796" y="21230"/>
                  <a:pt x="220299" y="13473"/>
                  <a:pt x="243192" y="14745"/>
                </a:cubicBezTo>
                <a:cubicBezTo>
                  <a:pt x="251286" y="15195"/>
                  <a:pt x="254541" y="29336"/>
                  <a:pt x="262647" y="29336"/>
                </a:cubicBezTo>
                <a:cubicBezTo>
                  <a:pt x="281132" y="29336"/>
                  <a:pt x="298315" y="19609"/>
                  <a:pt x="316149" y="14745"/>
                </a:cubicBezTo>
                <a:cubicBezTo>
                  <a:pt x="319392" y="19609"/>
                  <a:pt x="321744" y="25203"/>
                  <a:pt x="325877" y="29336"/>
                </a:cubicBezTo>
                <a:cubicBezTo>
                  <a:pt x="331748" y="35207"/>
                  <a:pt x="342519" y="40089"/>
                  <a:pt x="350196" y="43928"/>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p>
        </p:txBody>
      </p:sp>
      <p:sp>
        <p:nvSpPr>
          <p:cNvPr id="43" name="writingAcopy"/>
          <p:cNvSpPr/>
          <p:nvPr/>
        </p:nvSpPr>
        <p:spPr>
          <a:xfrm>
            <a:off x="4615556" y="4375118"/>
            <a:ext cx="367089" cy="54908"/>
          </a:xfrm>
          <a:custGeom>
            <a:avLst/>
            <a:gdLst>
              <a:gd name="connsiteX0" fmla="*/ 0 w 359924"/>
              <a:gd name="connsiteY0" fmla="*/ 43775 h 53836"/>
              <a:gd name="connsiteX1" fmla="*/ 19456 w 359924"/>
              <a:gd name="connsiteY1" fmla="*/ 14592 h 53836"/>
              <a:gd name="connsiteX2" fmla="*/ 68094 w 359924"/>
              <a:gd name="connsiteY2" fmla="*/ 0 h 53836"/>
              <a:gd name="connsiteX3" fmla="*/ 87549 w 359924"/>
              <a:gd name="connsiteY3" fmla="*/ 14592 h 53836"/>
              <a:gd name="connsiteX4" fmla="*/ 126460 w 359924"/>
              <a:gd name="connsiteY4" fmla="*/ 29183 h 53836"/>
              <a:gd name="connsiteX5" fmla="*/ 131324 w 359924"/>
              <a:gd name="connsiteY5" fmla="*/ 9728 h 53836"/>
              <a:gd name="connsiteX6" fmla="*/ 165371 w 359924"/>
              <a:gd name="connsiteY6" fmla="*/ 14592 h 53836"/>
              <a:gd name="connsiteX7" fmla="*/ 194554 w 359924"/>
              <a:gd name="connsiteY7" fmla="*/ 53502 h 53836"/>
              <a:gd name="connsiteX8" fmla="*/ 233464 w 359924"/>
              <a:gd name="connsiteY8" fmla="*/ 29183 h 53836"/>
              <a:gd name="connsiteX9" fmla="*/ 262647 w 359924"/>
              <a:gd name="connsiteY9" fmla="*/ 19455 h 53836"/>
              <a:gd name="connsiteX10" fmla="*/ 306422 w 359924"/>
              <a:gd name="connsiteY10" fmla="*/ 43775 h 53836"/>
              <a:gd name="connsiteX11" fmla="*/ 325877 w 359924"/>
              <a:gd name="connsiteY11" fmla="*/ 4864 h 53836"/>
              <a:gd name="connsiteX12" fmla="*/ 359924 w 359924"/>
              <a:gd name="connsiteY12" fmla="*/ 48638 h 5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924" h="53836">
                <a:moveTo>
                  <a:pt x="0" y="43775"/>
                </a:moveTo>
                <a:cubicBezTo>
                  <a:pt x="6485" y="34047"/>
                  <a:pt x="11189" y="22859"/>
                  <a:pt x="19456" y="14592"/>
                </a:cubicBezTo>
                <a:cubicBezTo>
                  <a:pt x="30767" y="3281"/>
                  <a:pt x="54834" y="2210"/>
                  <a:pt x="68094" y="0"/>
                </a:cubicBezTo>
                <a:cubicBezTo>
                  <a:pt x="74579" y="4864"/>
                  <a:pt x="82900" y="7951"/>
                  <a:pt x="87549" y="14592"/>
                </a:cubicBezTo>
                <a:cubicBezTo>
                  <a:pt x="113814" y="52113"/>
                  <a:pt x="86124" y="61452"/>
                  <a:pt x="126460" y="29183"/>
                </a:cubicBezTo>
                <a:cubicBezTo>
                  <a:pt x="128081" y="22698"/>
                  <a:pt x="127148" y="14948"/>
                  <a:pt x="131324" y="9728"/>
                </a:cubicBezTo>
                <a:cubicBezTo>
                  <a:pt x="141548" y="-3052"/>
                  <a:pt x="157234" y="10524"/>
                  <a:pt x="165371" y="14592"/>
                </a:cubicBezTo>
                <a:cubicBezTo>
                  <a:pt x="175099" y="27562"/>
                  <a:pt x="178701" y="50105"/>
                  <a:pt x="194554" y="53502"/>
                </a:cubicBezTo>
                <a:cubicBezTo>
                  <a:pt x="209509" y="56707"/>
                  <a:pt x="219784" y="36023"/>
                  <a:pt x="233464" y="29183"/>
                </a:cubicBezTo>
                <a:cubicBezTo>
                  <a:pt x="242635" y="24597"/>
                  <a:pt x="252919" y="22698"/>
                  <a:pt x="262647" y="19455"/>
                </a:cubicBezTo>
                <a:cubicBezTo>
                  <a:pt x="277239" y="27562"/>
                  <a:pt x="290157" y="47528"/>
                  <a:pt x="306422" y="43775"/>
                </a:cubicBezTo>
                <a:cubicBezTo>
                  <a:pt x="320552" y="40514"/>
                  <a:pt x="311435" y="3551"/>
                  <a:pt x="325877" y="4864"/>
                </a:cubicBezTo>
                <a:cubicBezTo>
                  <a:pt x="344286" y="6537"/>
                  <a:pt x="359924" y="48638"/>
                  <a:pt x="359924" y="48638"/>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p>
        </p:txBody>
      </p:sp>
      <p:sp>
        <p:nvSpPr>
          <p:cNvPr id="44" name="writingA1copy"/>
          <p:cNvSpPr/>
          <p:nvPr/>
        </p:nvSpPr>
        <p:spPr>
          <a:xfrm>
            <a:off x="4630439" y="4489159"/>
            <a:ext cx="362127" cy="59582"/>
          </a:xfrm>
          <a:custGeom>
            <a:avLst/>
            <a:gdLst>
              <a:gd name="connsiteX0" fmla="*/ 0 w 355059"/>
              <a:gd name="connsiteY0" fmla="*/ 43828 h 58419"/>
              <a:gd name="connsiteX1" fmla="*/ 14591 w 355059"/>
              <a:gd name="connsiteY1" fmla="*/ 14645 h 58419"/>
              <a:gd name="connsiteX2" fmla="*/ 87549 w 355059"/>
              <a:gd name="connsiteY2" fmla="*/ 58419 h 58419"/>
              <a:gd name="connsiteX3" fmla="*/ 107004 w 355059"/>
              <a:gd name="connsiteY3" fmla="*/ 53555 h 58419"/>
              <a:gd name="connsiteX4" fmla="*/ 141051 w 355059"/>
              <a:gd name="connsiteY4" fmla="*/ 19509 h 58419"/>
              <a:gd name="connsiteX5" fmla="*/ 209145 w 355059"/>
              <a:gd name="connsiteY5" fmla="*/ 48692 h 58419"/>
              <a:gd name="connsiteX6" fmla="*/ 233464 w 355059"/>
              <a:gd name="connsiteY6" fmla="*/ 29236 h 58419"/>
              <a:gd name="connsiteX7" fmla="*/ 257783 w 355059"/>
              <a:gd name="connsiteY7" fmla="*/ 53 h 58419"/>
              <a:gd name="connsiteX8" fmla="*/ 282102 w 355059"/>
              <a:gd name="connsiteY8" fmla="*/ 34100 h 58419"/>
              <a:gd name="connsiteX9" fmla="*/ 306421 w 355059"/>
              <a:gd name="connsiteY9" fmla="*/ 58419 h 58419"/>
              <a:gd name="connsiteX10" fmla="*/ 345332 w 355059"/>
              <a:gd name="connsiteY10" fmla="*/ 19509 h 58419"/>
              <a:gd name="connsiteX11" fmla="*/ 350196 w 355059"/>
              <a:gd name="connsiteY11" fmla="*/ 38964 h 58419"/>
              <a:gd name="connsiteX12" fmla="*/ 355059 w 355059"/>
              <a:gd name="connsiteY12" fmla="*/ 43828 h 5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5059" h="58419">
                <a:moveTo>
                  <a:pt x="0" y="43828"/>
                </a:moveTo>
                <a:cubicBezTo>
                  <a:pt x="4864" y="34100"/>
                  <a:pt x="6406" y="21807"/>
                  <a:pt x="14591" y="14645"/>
                </a:cubicBezTo>
                <a:cubicBezTo>
                  <a:pt x="44545" y="-11565"/>
                  <a:pt x="79794" y="50664"/>
                  <a:pt x="87549" y="58419"/>
                </a:cubicBezTo>
                <a:cubicBezTo>
                  <a:pt x="94034" y="56798"/>
                  <a:pt x="101598" y="57487"/>
                  <a:pt x="107004" y="53555"/>
                </a:cubicBezTo>
                <a:cubicBezTo>
                  <a:pt x="119984" y="44115"/>
                  <a:pt x="125246" y="22298"/>
                  <a:pt x="141051" y="19509"/>
                </a:cubicBezTo>
                <a:cubicBezTo>
                  <a:pt x="149237" y="18065"/>
                  <a:pt x="193664" y="40952"/>
                  <a:pt x="209145" y="48692"/>
                </a:cubicBezTo>
                <a:cubicBezTo>
                  <a:pt x="217251" y="42207"/>
                  <a:pt x="226123" y="36577"/>
                  <a:pt x="233464" y="29236"/>
                </a:cubicBezTo>
                <a:cubicBezTo>
                  <a:pt x="242418" y="20282"/>
                  <a:pt x="245183" y="-1207"/>
                  <a:pt x="257783" y="53"/>
                </a:cubicBezTo>
                <a:cubicBezTo>
                  <a:pt x="271661" y="1441"/>
                  <a:pt x="273174" y="23386"/>
                  <a:pt x="282102" y="34100"/>
                </a:cubicBezTo>
                <a:cubicBezTo>
                  <a:pt x="289441" y="42907"/>
                  <a:pt x="298315" y="50313"/>
                  <a:pt x="306421" y="58419"/>
                </a:cubicBezTo>
                <a:cubicBezTo>
                  <a:pt x="312590" y="42997"/>
                  <a:pt x="316893" y="-14616"/>
                  <a:pt x="345332" y="19509"/>
                </a:cubicBezTo>
                <a:cubicBezTo>
                  <a:pt x="349611" y="24644"/>
                  <a:pt x="347714" y="32757"/>
                  <a:pt x="350196" y="38964"/>
                </a:cubicBezTo>
                <a:cubicBezTo>
                  <a:pt x="351047" y="41093"/>
                  <a:pt x="353438" y="42207"/>
                  <a:pt x="355059" y="43828"/>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p>
        </p:txBody>
      </p:sp>
      <p:pic>
        <p:nvPicPr>
          <p:cNvPr id="27" name="inventoryB" descr="C:\Users\t-dantay\Documents\Placeholders\file.png"/>
          <p:cNvPicPr>
            <a:picLocks noChangeAspect="1" noChangeArrowheads="1"/>
          </p:cNvPicPr>
          <p:nvPr>
            <p:custDataLst>
              <p:custData r:id="rId4"/>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4607320" y="2358224"/>
            <a:ext cx="566670" cy="774741"/>
          </a:xfrm>
          <a:prstGeom prst="rect">
            <a:avLst/>
          </a:prstGeom>
          <a:noFill/>
          <a:extLst>
            <a:ext uri="{909E8E84-426E-40DD-AFC4-6F175D3DCCD1}">
              <a14:hiddenFill xmlns:a14="http://schemas.microsoft.com/office/drawing/2010/main">
                <a:solidFill>
                  <a:srgbClr val="FFFFFF"/>
                </a:solidFill>
              </a14:hiddenFill>
            </a:ext>
          </a:extLst>
        </p:spPr>
      </p:pic>
      <p:sp>
        <p:nvSpPr>
          <p:cNvPr id="24" name="delta symbol"/>
          <p:cNvSpPr/>
          <p:nvPr/>
        </p:nvSpPr>
        <p:spPr>
          <a:xfrm>
            <a:off x="4685037" y="2514871"/>
            <a:ext cx="353395" cy="387371"/>
          </a:xfrm>
          <a:prstGeom prst="triangle">
            <a:avLst/>
          </a:prstGeom>
          <a:noFill/>
          <a:ln w="57150" cap="rnd" cmpd="sng">
            <a:solidFill>
              <a:schemeClr val="bg1">
                <a:lumMod val="75000"/>
              </a:schemeClr>
            </a:solidFill>
            <a:round/>
          </a:ln>
          <a:effectLst>
            <a:outerShdw blurRad="40000" dist="23000" dir="5400000" rotWithShape="0">
              <a:srgbClr val="000000">
                <a:alpha val="35000"/>
              </a:srgbClr>
            </a:outerShd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ln w="152400">
                <a:solidFill>
                  <a:schemeClr val="tx1"/>
                </a:solidFill>
              </a:ln>
            </a:endParaRPr>
          </a:p>
        </p:txBody>
      </p:sp>
      <p:pic>
        <p:nvPicPr>
          <p:cNvPr id="45" name="inventorydeltacopy" descr="C:\Users\t-dantay\Documents\Placeholders\file.png"/>
          <p:cNvPicPr>
            <a:picLocks noChangeAspect="1" noChangeArrowheads="1"/>
          </p:cNvPicPr>
          <p:nvPr>
            <p:custDataLst>
              <p:custData r:id="rId5"/>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4584669" y="3992708"/>
            <a:ext cx="566670" cy="774741"/>
          </a:xfrm>
          <a:prstGeom prst="rect">
            <a:avLst/>
          </a:prstGeom>
          <a:noFill/>
          <a:extLst>
            <a:ext uri="{909E8E84-426E-40DD-AFC4-6F175D3DCCD1}">
              <a14:hiddenFill xmlns:a14="http://schemas.microsoft.com/office/drawing/2010/main">
                <a:solidFill>
                  <a:srgbClr val="FFFFFF"/>
                </a:solidFill>
              </a14:hiddenFill>
            </a:ext>
          </a:extLst>
        </p:spPr>
      </p:pic>
      <p:sp>
        <p:nvSpPr>
          <p:cNvPr id="46" name="delta symbolcopy"/>
          <p:cNvSpPr/>
          <p:nvPr/>
        </p:nvSpPr>
        <p:spPr>
          <a:xfrm>
            <a:off x="4662386" y="4149355"/>
            <a:ext cx="353395" cy="387371"/>
          </a:xfrm>
          <a:prstGeom prst="triangle">
            <a:avLst/>
          </a:prstGeom>
          <a:noFill/>
          <a:ln w="57150" cap="rnd" cmpd="sng">
            <a:solidFill>
              <a:schemeClr val="bg1">
                <a:lumMod val="75000"/>
              </a:schemeClr>
            </a:solidFill>
            <a:round/>
          </a:ln>
          <a:effectLst>
            <a:outerShdw blurRad="40000" dist="23000" dir="5400000" rotWithShape="0">
              <a:srgbClr val="000000">
                <a:alpha val="35000"/>
              </a:srgbClr>
            </a:outerShd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ln w="152400">
                <a:solidFill>
                  <a:schemeClr val="tx1"/>
                </a:solidFill>
              </a:ln>
            </a:endParaRPr>
          </a:p>
        </p:txBody>
      </p:sp>
      <p:sp>
        <p:nvSpPr>
          <p:cNvPr id="28" name="Rectangle 27"/>
          <p:cNvSpPr/>
          <p:nvPr/>
        </p:nvSpPr>
        <p:spPr>
          <a:xfrm>
            <a:off x="7772576" y="1741792"/>
            <a:ext cx="3540048" cy="596090"/>
          </a:xfrm>
          <a:prstGeom prst="rect">
            <a:avLst/>
          </a:prstGeom>
        </p:spPr>
        <p:txBody>
          <a:bodyPr wrap="none">
            <a:spAutoFit/>
          </a:bodyPr>
          <a:lstStyle/>
          <a:p>
            <a:r>
              <a:rPr lang="en-US" sz="3198" dirty="0">
                <a:gradFill>
                  <a:gsLst>
                    <a:gs pos="1250">
                      <a:schemeClr val="accent3"/>
                    </a:gs>
                    <a:gs pos="99000">
                      <a:schemeClr val="accent3"/>
                    </a:gs>
                  </a:gsLst>
                  <a:lin ang="5400000" scaled="0"/>
                </a:gradFill>
                <a:latin typeface="+mj-lt"/>
              </a:rPr>
              <a:t>First inventory data</a:t>
            </a:r>
          </a:p>
        </p:txBody>
      </p:sp>
      <p:sp>
        <p:nvSpPr>
          <p:cNvPr id="29" name="Rectangle 28"/>
          <p:cNvSpPr/>
          <p:nvPr/>
        </p:nvSpPr>
        <p:spPr>
          <a:xfrm>
            <a:off x="7766354" y="1745163"/>
            <a:ext cx="1980208" cy="596090"/>
          </a:xfrm>
          <a:prstGeom prst="rect">
            <a:avLst/>
          </a:prstGeom>
        </p:spPr>
        <p:txBody>
          <a:bodyPr wrap="none">
            <a:spAutoFit/>
          </a:bodyPr>
          <a:lstStyle/>
          <a:p>
            <a:r>
              <a:rPr lang="en-US" sz="3198" dirty="0">
                <a:gradFill>
                  <a:gsLst>
                    <a:gs pos="1250">
                      <a:schemeClr val="accent3"/>
                    </a:gs>
                    <a:gs pos="99000">
                      <a:schemeClr val="accent3"/>
                    </a:gs>
                  </a:gsLst>
                  <a:lin ang="5400000" scaled="0"/>
                </a:gradFill>
                <a:latin typeface="+mj-lt"/>
              </a:rPr>
              <a:t>Delta data</a:t>
            </a:r>
          </a:p>
        </p:txBody>
      </p:sp>
    </p:spTree>
    <p:extLst>
      <p:ext uri="{BB962C8B-B14F-4D97-AF65-F5344CB8AC3E}">
        <p14:creationId xmlns:p14="http://schemas.microsoft.com/office/powerpoint/2010/main" val="12784728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 calcmode="lin" valueType="num">
                                      <p:cBhvr>
                                        <p:cTn id="10" dur="500" fill="hold"/>
                                        <p:tgtEl>
                                          <p:spTgt spid="28"/>
                                        </p:tgtEl>
                                        <p:attrNameLst>
                                          <p:attrName>ppt_w</p:attrName>
                                        </p:attrNameLst>
                                      </p:cBhvr>
                                      <p:tavLst>
                                        <p:tav tm="0">
                                          <p:val>
                                            <p:fltVal val="0"/>
                                          </p:val>
                                        </p:tav>
                                        <p:tav tm="100000">
                                          <p:val>
                                            <p:strVal val="#ppt_w"/>
                                          </p:val>
                                        </p:tav>
                                      </p:tavLst>
                                    </p:anim>
                                    <p:anim calcmode="lin" valueType="num">
                                      <p:cBhvr>
                                        <p:cTn id="11" dur="500" fill="hold"/>
                                        <p:tgtEl>
                                          <p:spTgt spid="28"/>
                                        </p:tgtEl>
                                        <p:attrNameLst>
                                          <p:attrName>ppt_h</p:attrName>
                                        </p:attrNameLst>
                                      </p:cBhvr>
                                      <p:tavLst>
                                        <p:tav tm="0">
                                          <p:val>
                                            <p:fltVal val="0"/>
                                          </p:val>
                                        </p:tav>
                                        <p:tav tm="100000">
                                          <p:val>
                                            <p:strVal val="#ppt_h"/>
                                          </p:val>
                                        </p:tav>
                                      </p:tavLst>
                                    </p:anim>
                                    <p:animEffect transition="in" filter="fade">
                                      <p:cBhvr>
                                        <p:cTn id="12" dur="500"/>
                                        <p:tgtEl>
                                          <p:spTgt spid="2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500"/>
                            </p:stCondLst>
                            <p:childTnLst>
                              <p:par>
                                <p:cTn id="26" presetID="42" presetClass="path" presetSubtype="0" accel="50000" decel="50000" fill="hold" nodeType="afterEffect">
                                  <p:stCondLst>
                                    <p:cond delay="0"/>
                                  </p:stCondLst>
                                  <p:childTnLst>
                                    <p:animMotion origin="layout" path="M 2.76374E-6 -1.48148E-6 L 2.76374E-6 0.25 " pathEditMode="relative" rAng="0" ptsTypes="AA">
                                      <p:cBhvr>
                                        <p:cTn id="27" dur="2000" fill="hold"/>
                                        <p:tgtEl>
                                          <p:spTgt spid="20"/>
                                        </p:tgtEl>
                                        <p:attrNameLst>
                                          <p:attrName>ppt_x</p:attrName>
                                          <p:attrName>ppt_y</p:attrName>
                                        </p:attrNameLst>
                                      </p:cBhvr>
                                      <p:rCtr x="0" y="12500"/>
                                    </p:animMotion>
                                  </p:childTnLst>
                                </p:cTn>
                              </p:par>
                              <p:par>
                                <p:cTn id="28" presetID="42" presetClass="path" presetSubtype="0" accel="50000" decel="50000" fill="hold" grpId="1" nodeType="withEffect">
                                  <p:stCondLst>
                                    <p:cond delay="0"/>
                                  </p:stCondLst>
                                  <p:childTnLst>
                                    <p:animMotion origin="layout" path="M 4.944E-6 1.85185E-6 L 4.944E-6 0.25 " pathEditMode="relative" rAng="0" ptsTypes="AA">
                                      <p:cBhvr>
                                        <p:cTn id="29" dur="2000" fill="hold"/>
                                        <p:tgtEl>
                                          <p:spTgt spid="9"/>
                                        </p:tgtEl>
                                        <p:attrNameLst>
                                          <p:attrName>ppt_x</p:attrName>
                                          <p:attrName>ppt_y</p:attrName>
                                        </p:attrNameLst>
                                      </p:cBhvr>
                                      <p:rCtr x="0" y="12500"/>
                                    </p:animMotion>
                                  </p:childTnLst>
                                </p:cTn>
                              </p:par>
                              <p:par>
                                <p:cTn id="30" presetID="42" presetClass="path" presetSubtype="0" accel="50000" decel="50000" fill="hold" grpId="1" nodeType="withEffect">
                                  <p:stCondLst>
                                    <p:cond delay="0"/>
                                  </p:stCondLst>
                                  <p:childTnLst>
                                    <p:animMotion origin="layout" path="M 4.944E-6 -2.22222E-6 L 4.944E-6 0.25 " pathEditMode="relative" rAng="0" ptsTypes="AA">
                                      <p:cBhvr>
                                        <p:cTn id="31" dur="2000" fill="hold"/>
                                        <p:tgtEl>
                                          <p:spTgt spid="10"/>
                                        </p:tgtEl>
                                        <p:attrNameLst>
                                          <p:attrName>ppt_x</p:attrName>
                                          <p:attrName>ppt_y</p:attrName>
                                        </p:attrNameLst>
                                      </p:cBhvr>
                                      <p:rCtr x="0" y="12500"/>
                                    </p:animMotion>
                                  </p:childTnLst>
                                </p:cTn>
                              </p:par>
                              <p:par>
                                <p:cTn id="32" presetID="42" presetClass="path" presetSubtype="0" accel="50000" decel="50000" fill="hold" grpId="1" nodeType="withEffect">
                                  <p:stCondLst>
                                    <p:cond delay="0"/>
                                  </p:stCondLst>
                                  <p:childTnLst>
                                    <p:animMotion origin="layout" path="M 3.00599E-6 1.11111E-6 L 3.00599E-6 0.25 " pathEditMode="relative" rAng="0" ptsTypes="AA">
                                      <p:cBhvr>
                                        <p:cTn id="33" dur="2000" fill="hold"/>
                                        <p:tgtEl>
                                          <p:spTgt spid="21"/>
                                        </p:tgtEl>
                                        <p:attrNameLst>
                                          <p:attrName>ppt_x</p:attrName>
                                          <p:attrName>ppt_y</p:attrName>
                                        </p:attrNameLst>
                                      </p:cBhvr>
                                      <p:rCtr x="0" y="12500"/>
                                    </p:animMotion>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par>
                                <p:cTn id="47" presetID="63" presetClass="path" presetSubtype="0" accel="50000" decel="50000" fill="hold" nodeType="withEffect">
                                  <p:stCondLst>
                                    <p:cond delay="0"/>
                                  </p:stCondLst>
                                  <p:childTnLst>
                                    <p:animMotion origin="layout" path="M 2.73509E-7 2.59259E-6 L 0.25006 2.59259E-6 " pathEditMode="relative" rAng="0" ptsTypes="AA">
                                      <p:cBhvr>
                                        <p:cTn id="48" dur="2000" fill="hold"/>
                                        <p:tgtEl>
                                          <p:spTgt spid="41"/>
                                        </p:tgtEl>
                                        <p:attrNameLst>
                                          <p:attrName>ppt_x</p:attrName>
                                          <p:attrName>ppt_y</p:attrName>
                                        </p:attrNameLst>
                                      </p:cBhvr>
                                      <p:rCtr x="12503" y="0"/>
                                    </p:animMotion>
                                  </p:childTnLst>
                                </p:cTn>
                              </p:par>
                              <p:par>
                                <p:cTn id="49" presetID="63" presetClass="path" presetSubtype="0" accel="50000" decel="50000" fill="hold" grpId="1" nodeType="withEffect">
                                  <p:stCondLst>
                                    <p:cond delay="0"/>
                                  </p:stCondLst>
                                  <p:childTnLst>
                                    <p:animMotion origin="layout" path="M 2.45376E-6 -4.07407E-6 L 0.25006 -4.07407E-6 " pathEditMode="relative" rAng="0" ptsTypes="AA">
                                      <p:cBhvr>
                                        <p:cTn id="50" dur="2000" fill="hold"/>
                                        <p:tgtEl>
                                          <p:spTgt spid="42"/>
                                        </p:tgtEl>
                                        <p:attrNameLst>
                                          <p:attrName>ppt_x</p:attrName>
                                          <p:attrName>ppt_y</p:attrName>
                                        </p:attrNameLst>
                                      </p:cBhvr>
                                      <p:rCtr x="12503" y="0"/>
                                    </p:animMotion>
                                  </p:childTnLst>
                                </p:cTn>
                              </p:par>
                              <p:par>
                                <p:cTn id="51" presetID="63" presetClass="path" presetSubtype="0" accel="50000" decel="50000" fill="hold" grpId="1" nodeType="withEffect">
                                  <p:stCondLst>
                                    <p:cond delay="0"/>
                                  </p:stCondLst>
                                  <p:childTnLst>
                                    <p:animMotion origin="layout" path="M 2.45376E-6 1.85185E-6 L 0.25006 1.85185E-6 " pathEditMode="relative" rAng="0" ptsTypes="AA">
                                      <p:cBhvr>
                                        <p:cTn id="52" dur="2000" fill="hold"/>
                                        <p:tgtEl>
                                          <p:spTgt spid="43"/>
                                        </p:tgtEl>
                                        <p:attrNameLst>
                                          <p:attrName>ppt_x</p:attrName>
                                          <p:attrName>ppt_y</p:attrName>
                                        </p:attrNameLst>
                                      </p:cBhvr>
                                      <p:rCtr x="12503" y="0"/>
                                    </p:animMotion>
                                  </p:childTnLst>
                                </p:cTn>
                              </p:par>
                              <p:par>
                                <p:cTn id="53" presetID="63" presetClass="path" presetSubtype="0" accel="50000" decel="50000" fill="hold" grpId="1" nodeType="withEffect">
                                  <p:stCondLst>
                                    <p:cond delay="0"/>
                                  </p:stCondLst>
                                  <p:childTnLst>
                                    <p:animMotion origin="layout" path="M 5.15759E-7 -4.81481E-6 L 0.25006 -4.81481E-6 " pathEditMode="relative" rAng="0" ptsTypes="AA">
                                      <p:cBhvr>
                                        <p:cTn id="54" dur="2000" fill="hold"/>
                                        <p:tgtEl>
                                          <p:spTgt spid="44"/>
                                        </p:tgtEl>
                                        <p:attrNameLst>
                                          <p:attrName>ppt_x</p:attrName>
                                          <p:attrName>ppt_y</p:attrName>
                                        </p:attrNameLst>
                                      </p:cBhvr>
                                      <p:rCtr x="12503" y="0"/>
                                    </p:animMotion>
                                  </p:childTnLst>
                                </p:cTn>
                              </p:par>
                            </p:childTnLst>
                          </p:cTn>
                        </p:par>
                        <p:par>
                          <p:cTn id="55" fill="hold">
                            <p:stCondLst>
                              <p:cond delay="4500"/>
                            </p:stCondLst>
                            <p:childTnLst>
                              <p:par>
                                <p:cTn id="56" presetID="10" presetClass="exit" presetSubtype="0" fill="hold" nodeType="afterEffect">
                                  <p:stCondLst>
                                    <p:cond delay="0"/>
                                  </p:stCondLst>
                                  <p:childTnLst>
                                    <p:animEffect transition="out" filter="fade">
                                      <p:cBhvr>
                                        <p:cTn id="57" dur="500"/>
                                        <p:tgtEl>
                                          <p:spTgt spid="41"/>
                                        </p:tgtEl>
                                      </p:cBhvr>
                                    </p:animEffect>
                                    <p:set>
                                      <p:cBhvr>
                                        <p:cTn id="58" dur="1" fill="hold">
                                          <p:stCondLst>
                                            <p:cond delay="499"/>
                                          </p:stCondLst>
                                        </p:cTn>
                                        <p:tgtEl>
                                          <p:spTgt spid="41"/>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28"/>
                                        </p:tgtEl>
                                        <p:attrNameLst>
                                          <p:attrName>style.visibility</p:attrName>
                                        </p:attrNameLst>
                                      </p:cBhvr>
                                      <p:to>
                                        <p:strVal val="hidden"/>
                                      </p:to>
                                    </p:set>
                                  </p:childTnLst>
                                </p:cTn>
                              </p:par>
                              <p:par>
                                <p:cTn id="61" presetID="10" presetClass="exit" presetSubtype="0" fill="hold" grpId="2" nodeType="withEffect">
                                  <p:stCondLst>
                                    <p:cond delay="0"/>
                                  </p:stCondLst>
                                  <p:childTnLst>
                                    <p:animEffect transition="out" filter="fade">
                                      <p:cBhvr>
                                        <p:cTn id="62" dur="500"/>
                                        <p:tgtEl>
                                          <p:spTgt spid="42"/>
                                        </p:tgtEl>
                                      </p:cBhvr>
                                    </p:animEffect>
                                    <p:set>
                                      <p:cBhvr>
                                        <p:cTn id="63" dur="1" fill="hold">
                                          <p:stCondLst>
                                            <p:cond delay="499"/>
                                          </p:stCondLst>
                                        </p:cTn>
                                        <p:tgtEl>
                                          <p:spTgt spid="42"/>
                                        </p:tgtEl>
                                        <p:attrNameLst>
                                          <p:attrName>style.visibility</p:attrName>
                                        </p:attrNameLst>
                                      </p:cBhvr>
                                      <p:to>
                                        <p:strVal val="hidden"/>
                                      </p:to>
                                    </p:set>
                                  </p:childTnLst>
                                </p:cTn>
                              </p:par>
                              <p:par>
                                <p:cTn id="64" presetID="10" presetClass="exit" presetSubtype="0" fill="hold" grpId="2" nodeType="withEffect">
                                  <p:stCondLst>
                                    <p:cond delay="0"/>
                                  </p:stCondLst>
                                  <p:childTnLst>
                                    <p:animEffect transition="out" filter="fade">
                                      <p:cBhvr>
                                        <p:cTn id="65" dur="500"/>
                                        <p:tgtEl>
                                          <p:spTgt spid="43"/>
                                        </p:tgtEl>
                                      </p:cBhvr>
                                    </p:animEffect>
                                    <p:set>
                                      <p:cBhvr>
                                        <p:cTn id="66" dur="1" fill="hold">
                                          <p:stCondLst>
                                            <p:cond delay="499"/>
                                          </p:stCondLst>
                                        </p:cTn>
                                        <p:tgtEl>
                                          <p:spTgt spid="43"/>
                                        </p:tgtEl>
                                        <p:attrNameLst>
                                          <p:attrName>style.visibility</p:attrName>
                                        </p:attrNameLst>
                                      </p:cBhvr>
                                      <p:to>
                                        <p:strVal val="hidden"/>
                                      </p:to>
                                    </p:set>
                                  </p:childTnLst>
                                </p:cTn>
                              </p:par>
                              <p:par>
                                <p:cTn id="67" presetID="10" presetClass="exit" presetSubtype="0" fill="hold" grpId="2" nodeType="withEffect">
                                  <p:stCondLst>
                                    <p:cond delay="0"/>
                                  </p:stCondLst>
                                  <p:childTnLst>
                                    <p:animEffect transition="out" filter="fade">
                                      <p:cBhvr>
                                        <p:cTn id="68" dur="500"/>
                                        <p:tgtEl>
                                          <p:spTgt spid="44"/>
                                        </p:tgtEl>
                                      </p:cBhvr>
                                    </p:animEffect>
                                    <p:set>
                                      <p:cBhvr>
                                        <p:cTn id="69" dur="1" fill="hold">
                                          <p:stCondLst>
                                            <p:cond delay="499"/>
                                          </p:stCondLst>
                                        </p:cTn>
                                        <p:tgtEl>
                                          <p:spTgt spid="44"/>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p:cTn id="81" dur="500" fill="hold"/>
                                        <p:tgtEl>
                                          <p:spTgt spid="29"/>
                                        </p:tgtEl>
                                        <p:attrNameLst>
                                          <p:attrName>ppt_w</p:attrName>
                                        </p:attrNameLst>
                                      </p:cBhvr>
                                      <p:tavLst>
                                        <p:tav tm="0">
                                          <p:val>
                                            <p:fltVal val="0"/>
                                          </p:val>
                                        </p:tav>
                                        <p:tav tm="100000">
                                          <p:val>
                                            <p:strVal val="#ppt_w"/>
                                          </p:val>
                                        </p:tav>
                                      </p:tavLst>
                                    </p:anim>
                                    <p:anim calcmode="lin" valueType="num">
                                      <p:cBhvr>
                                        <p:cTn id="82" dur="500" fill="hold"/>
                                        <p:tgtEl>
                                          <p:spTgt spid="29"/>
                                        </p:tgtEl>
                                        <p:attrNameLst>
                                          <p:attrName>ppt_h</p:attrName>
                                        </p:attrNameLst>
                                      </p:cBhvr>
                                      <p:tavLst>
                                        <p:tav tm="0">
                                          <p:val>
                                            <p:fltVal val="0"/>
                                          </p:val>
                                        </p:tav>
                                        <p:tav tm="100000">
                                          <p:val>
                                            <p:strVal val="#ppt_h"/>
                                          </p:val>
                                        </p:tav>
                                      </p:tavLst>
                                    </p:anim>
                                    <p:animEffect transition="in" filter="fade">
                                      <p:cBhvr>
                                        <p:cTn id="83" dur="500"/>
                                        <p:tgtEl>
                                          <p:spTgt spid="29"/>
                                        </p:tgtEl>
                                      </p:cBhvr>
                                    </p:animEffect>
                                  </p:childTnLst>
                                </p:cTn>
                              </p:par>
                            </p:childTnLst>
                          </p:cTn>
                        </p:par>
                        <p:par>
                          <p:cTn id="84" fill="hold">
                            <p:stCondLst>
                              <p:cond delay="1000"/>
                            </p:stCondLst>
                            <p:childTnLst>
                              <p:par>
                                <p:cTn id="85" presetID="42" presetClass="path" presetSubtype="0" accel="50000" decel="50000" fill="hold" nodeType="afterEffect">
                                  <p:stCondLst>
                                    <p:cond delay="0"/>
                                  </p:stCondLst>
                                  <p:childTnLst>
                                    <p:animMotion origin="layout" path="M -1.35452E-6 -2.59259E-6 L -1.35452E-6 0.25 " pathEditMode="relative" rAng="0" ptsTypes="AA">
                                      <p:cBhvr>
                                        <p:cTn id="86" dur="2000" fill="hold"/>
                                        <p:tgtEl>
                                          <p:spTgt spid="27"/>
                                        </p:tgtEl>
                                        <p:attrNameLst>
                                          <p:attrName>ppt_x</p:attrName>
                                          <p:attrName>ppt_y</p:attrName>
                                        </p:attrNameLst>
                                      </p:cBhvr>
                                      <p:rCtr x="0" y="12500"/>
                                    </p:animMotion>
                                  </p:childTnLst>
                                </p:cTn>
                              </p:par>
                              <p:par>
                                <p:cTn id="87" presetID="42" presetClass="path" presetSubtype="0" accel="50000" decel="50000" fill="hold" grpId="1" nodeType="withEffect">
                                  <p:stCondLst>
                                    <p:cond delay="0"/>
                                  </p:stCondLst>
                                  <p:childTnLst>
                                    <p:animMotion origin="layout" path="M 3.00599E-6 1.48148E-6 L 3.00599E-6 0.25 " pathEditMode="relative" rAng="0" ptsTypes="AA">
                                      <p:cBhvr>
                                        <p:cTn id="88" dur="2000" fill="hold"/>
                                        <p:tgtEl>
                                          <p:spTgt spid="24"/>
                                        </p:tgtEl>
                                        <p:attrNameLst>
                                          <p:attrName>ppt_x</p:attrName>
                                          <p:attrName>ppt_y</p:attrName>
                                        </p:attrNameLst>
                                      </p:cBhvr>
                                      <p:rCtr x="0" y="12500"/>
                                    </p:animMotion>
                                  </p:childTnLst>
                                </p:cTn>
                              </p:par>
                            </p:childTnLst>
                          </p:cTn>
                        </p:par>
                        <p:par>
                          <p:cTn id="89" fill="hold">
                            <p:stCondLst>
                              <p:cond delay="3000"/>
                            </p:stCondLst>
                            <p:childTnLst>
                              <p:par>
                                <p:cTn id="90" presetID="10" presetClass="entr" presetSubtype="0" fill="hold" nodeType="after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fade">
                                      <p:cBhvr>
                                        <p:cTn id="92" dur="500"/>
                                        <p:tgtEl>
                                          <p:spTgt spid="45"/>
                                        </p:tgtEl>
                                      </p:cBhvr>
                                    </p:animEffect>
                                  </p:childTnLst>
                                </p:cTn>
                              </p:par>
                            </p:childTnLst>
                          </p:cTn>
                        </p:par>
                        <p:par>
                          <p:cTn id="93" fill="hold">
                            <p:stCondLst>
                              <p:cond delay="3500"/>
                            </p:stCondLst>
                            <p:childTnLst>
                              <p:par>
                                <p:cTn id="94" presetID="10" presetClass="entr" presetSubtype="0" fill="hold" grpId="0" nodeType="afterEffect">
                                  <p:stCondLst>
                                    <p:cond delay="0"/>
                                  </p:stCondLst>
                                  <p:childTnLst>
                                    <p:set>
                                      <p:cBhvr>
                                        <p:cTn id="95" dur="1" fill="hold">
                                          <p:stCondLst>
                                            <p:cond delay="0"/>
                                          </p:stCondLst>
                                        </p:cTn>
                                        <p:tgtEl>
                                          <p:spTgt spid="46"/>
                                        </p:tgtEl>
                                        <p:attrNameLst>
                                          <p:attrName>style.visibility</p:attrName>
                                        </p:attrNameLst>
                                      </p:cBhvr>
                                      <p:to>
                                        <p:strVal val="visible"/>
                                      </p:to>
                                    </p:set>
                                    <p:animEffect transition="in" filter="fade">
                                      <p:cBhvr>
                                        <p:cTn id="96" dur="500"/>
                                        <p:tgtEl>
                                          <p:spTgt spid="46"/>
                                        </p:tgtEl>
                                      </p:cBhvr>
                                    </p:animEffect>
                                  </p:childTnLst>
                                </p:cTn>
                              </p:par>
                            </p:childTnLst>
                          </p:cTn>
                        </p:par>
                        <p:par>
                          <p:cTn id="97" fill="hold">
                            <p:stCondLst>
                              <p:cond delay="4000"/>
                            </p:stCondLst>
                            <p:childTnLst>
                              <p:par>
                                <p:cTn id="98" presetID="63" presetClass="path" presetSubtype="0" accel="50000" decel="50000" fill="hold" nodeType="afterEffect">
                                  <p:stCondLst>
                                    <p:cond delay="0"/>
                                  </p:stCondLst>
                                  <p:childTnLst>
                                    <p:animMotion origin="layout" path="M 2.03699E-6 2.59259E-6 L 0.25006 2.59259E-6 " pathEditMode="relative" rAng="0" ptsTypes="AA">
                                      <p:cBhvr>
                                        <p:cTn id="99" dur="2000" fill="hold"/>
                                        <p:tgtEl>
                                          <p:spTgt spid="45"/>
                                        </p:tgtEl>
                                        <p:attrNameLst>
                                          <p:attrName>ppt_x</p:attrName>
                                          <p:attrName>ppt_y</p:attrName>
                                        </p:attrNameLst>
                                      </p:cBhvr>
                                      <p:rCtr x="12503" y="0"/>
                                    </p:animMotion>
                                  </p:childTnLst>
                                </p:cTn>
                              </p:par>
                              <p:par>
                                <p:cTn id="100" presetID="63" presetClass="path" presetSubtype="0" accel="50000" decel="50000" fill="hold" grpId="1" nodeType="withEffect">
                                  <p:stCondLst>
                                    <p:cond delay="0"/>
                                  </p:stCondLst>
                                  <p:childTnLst>
                                    <p:animMotion origin="layout" path="M -3.6025E-6 -3.33333E-6 L 0.25007 -3.33333E-6 " pathEditMode="relative" rAng="0" ptsTypes="AA">
                                      <p:cBhvr>
                                        <p:cTn id="101" dur="2000" fill="hold"/>
                                        <p:tgtEl>
                                          <p:spTgt spid="46"/>
                                        </p:tgtEl>
                                        <p:attrNameLst>
                                          <p:attrName>ppt_x</p:attrName>
                                          <p:attrName>ppt_y</p:attrName>
                                        </p:attrNameLst>
                                      </p:cBhvr>
                                      <p:rCtr x="12503" y="0"/>
                                    </p:animMotion>
                                  </p:childTnLst>
                                </p:cTn>
                              </p:par>
                            </p:childTnLst>
                          </p:cTn>
                        </p:par>
                        <p:par>
                          <p:cTn id="102" fill="hold">
                            <p:stCondLst>
                              <p:cond delay="6000"/>
                            </p:stCondLst>
                            <p:childTnLst>
                              <p:par>
                                <p:cTn id="103" presetID="10" presetClass="exit" presetSubtype="0" fill="hold" nodeType="afterEffect">
                                  <p:stCondLst>
                                    <p:cond delay="0"/>
                                  </p:stCondLst>
                                  <p:childTnLst>
                                    <p:animEffect transition="out" filter="fade">
                                      <p:cBhvr>
                                        <p:cTn id="104" dur="500"/>
                                        <p:tgtEl>
                                          <p:spTgt spid="45"/>
                                        </p:tgtEl>
                                      </p:cBhvr>
                                    </p:animEffect>
                                    <p:set>
                                      <p:cBhvr>
                                        <p:cTn id="105" dur="1" fill="hold">
                                          <p:stCondLst>
                                            <p:cond delay="499"/>
                                          </p:stCondLst>
                                        </p:cTn>
                                        <p:tgtEl>
                                          <p:spTgt spid="45"/>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29"/>
                                        </p:tgtEl>
                                        <p:attrNameLst>
                                          <p:attrName>style.visibility</p:attrName>
                                        </p:attrNameLst>
                                      </p:cBhvr>
                                      <p:to>
                                        <p:strVal val="hidden"/>
                                      </p:to>
                                    </p:set>
                                  </p:childTnLst>
                                </p:cTn>
                              </p:par>
                              <p:par>
                                <p:cTn id="108" presetID="10" presetClass="exit" presetSubtype="0" fill="hold" grpId="2" nodeType="withEffect">
                                  <p:stCondLst>
                                    <p:cond delay="0"/>
                                  </p:stCondLst>
                                  <p:childTnLst>
                                    <p:animEffect transition="out" filter="fade">
                                      <p:cBhvr>
                                        <p:cTn id="109" dur="500"/>
                                        <p:tgtEl>
                                          <p:spTgt spid="46"/>
                                        </p:tgtEl>
                                      </p:cBhvr>
                                    </p:animEffect>
                                    <p:set>
                                      <p:cBhvr>
                                        <p:cTn id="110"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9" grpId="1" animBg="1"/>
      <p:bldP spid="10" grpId="0" animBg="1"/>
      <p:bldP spid="10" grpId="1" animBg="1"/>
      <p:bldP spid="21" grpId="0" animBg="1"/>
      <p:bldP spid="21" grpId="1" animBg="1"/>
      <p:bldP spid="42" grpId="0" animBg="1"/>
      <p:bldP spid="42" grpId="1" animBg="1"/>
      <p:bldP spid="42" grpId="2" animBg="1"/>
      <p:bldP spid="43" grpId="0" animBg="1"/>
      <p:bldP spid="43" grpId="1" animBg="1"/>
      <p:bldP spid="43" grpId="2" animBg="1"/>
      <p:bldP spid="44" grpId="0" animBg="1"/>
      <p:bldP spid="44" grpId="1" animBg="1"/>
      <p:bldP spid="44" grpId="2" animBg="1"/>
      <p:bldP spid="24" grpId="0" animBg="1"/>
      <p:bldP spid="24" grpId="1" animBg="1"/>
      <p:bldP spid="46" grpId="0" animBg="1"/>
      <p:bldP spid="46" grpId="1" animBg="1"/>
      <p:bldP spid="46" grpId="2" animBg="1"/>
      <p:bldP spid="28" grpId="0"/>
      <p:bldP spid="28" grpId="1"/>
      <p:bldP spid="29" grpId="0"/>
      <p:bldP spid="29"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Supported Write Filters</a:t>
            </a:r>
            <a:endParaRPr lang="en-US" dirty="0"/>
          </a:p>
        </p:txBody>
      </p:sp>
      <p:sp>
        <p:nvSpPr>
          <p:cNvPr id="3" name="Content Placeholder 2"/>
          <p:cNvSpPr>
            <a:spLocks noGrp="1"/>
          </p:cNvSpPr>
          <p:nvPr>
            <p:ph type="body" sz="quarter" idx="10"/>
          </p:nvPr>
        </p:nvSpPr>
        <p:spPr>
          <a:xfrm>
            <a:off x="277029" y="1395736"/>
            <a:ext cx="11594042" cy="4851772"/>
          </a:xfrm>
        </p:spPr>
        <p:txBody>
          <a:bodyPr/>
          <a:lstStyle/>
          <a:p>
            <a:r>
              <a:rPr lang="en-US" dirty="0" smtClean="0"/>
              <a:t>File Based Write Filters (FBWF)</a:t>
            </a:r>
          </a:p>
          <a:p>
            <a:r>
              <a:rPr lang="en-US" sz="1999" dirty="0">
                <a:gradFill>
                  <a:gsLst>
                    <a:gs pos="1250">
                      <a:schemeClr val="tx1"/>
                    </a:gs>
                    <a:gs pos="100000">
                      <a:schemeClr val="tx1"/>
                    </a:gs>
                  </a:gsLst>
                  <a:lin ang="5400000" scaled="0"/>
                </a:gradFill>
                <a:latin typeface="+mn-lt"/>
              </a:rPr>
              <a:t>Redirects all writes targeted for protected volumes to overlay</a:t>
            </a:r>
          </a:p>
          <a:p>
            <a:r>
              <a:rPr lang="en-US" sz="1999" dirty="0">
                <a:gradFill>
                  <a:gsLst>
                    <a:gs pos="1250">
                      <a:schemeClr val="tx1"/>
                    </a:gs>
                    <a:gs pos="100000">
                      <a:schemeClr val="tx1"/>
                    </a:gs>
                  </a:gsLst>
                  <a:lin ang="5400000" scaled="0"/>
                </a:gradFill>
                <a:latin typeface="+mn-lt"/>
              </a:rPr>
              <a:t>Folder/file exclusions can be used</a:t>
            </a:r>
          </a:p>
          <a:p>
            <a:r>
              <a:rPr lang="en-US" dirty="0" smtClean="0"/>
              <a:t>Enhanced Write Filters (EWF) RAM</a:t>
            </a:r>
          </a:p>
          <a:p>
            <a:r>
              <a:rPr lang="en-US" sz="1999" dirty="0">
                <a:gradFill>
                  <a:gsLst>
                    <a:gs pos="1250">
                      <a:schemeClr val="tx1"/>
                    </a:gs>
                    <a:gs pos="100000">
                      <a:schemeClr val="tx1"/>
                    </a:gs>
                  </a:gsLst>
                  <a:lin ang="5400000" scaled="0"/>
                </a:gradFill>
                <a:latin typeface="+mn-lt"/>
              </a:rPr>
              <a:t>Stores overlay information in RAM</a:t>
            </a:r>
          </a:p>
          <a:p>
            <a:r>
              <a:rPr lang="en-US" sz="1999" dirty="0">
                <a:gradFill>
                  <a:gsLst>
                    <a:gs pos="1250">
                      <a:schemeClr val="tx1"/>
                    </a:gs>
                    <a:gs pos="100000">
                      <a:schemeClr val="tx1"/>
                    </a:gs>
                  </a:gsLst>
                  <a:lin ang="5400000" scaled="0"/>
                </a:gradFill>
                <a:latin typeface="+mn-lt"/>
              </a:rPr>
              <a:t>Information on overlay discarded on reboot</a:t>
            </a:r>
          </a:p>
          <a:p>
            <a:r>
              <a:rPr lang="en-US" dirty="0" smtClean="0"/>
              <a:t>Unified Write Filters (UWF)</a:t>
            </a:r>
          </a:p>
          <a:p>
            <a:r>
              <a:rPr lang="en-US" sz="1999" dirty="0">
                <a:gradFill>
                  <a:gsLst>
                    <a:gs pos="1250">
                      <a:schemeClr val="tx1"/>
                    </a:gs>
                    <a:gs pos="100000">
                      <a:schemeClr val="tx1"/>
                    </a:gs>
                  </a:gsLst>
                  <a:lin ang="5400000" scaled="0"/>
                </a:gradFill>
                <a:latin typeface="+mn-lt"/>
              </a:rPr>
              <a:t>Sector-based write filter to protect storage media</a:t>
            </a:r>
          </a:p>
          <a:p>
            <a:r>
              <a:rPr lang="en-US" sz="1999" dirty="0">
                <a:gradFill>
                  <a:gsLst>
                    <a:gs pos="1250">
                      <a:schemeClr val="tx1"/>
                    </a:gs>
                    <a:gs pos="100000">
                      <a:schemeClr val="tx1"/>
                    </a:gs>
                  </a:gsLst>
                  <a:lin ang="5400000" scaled="0"/>
                </a:gradFill>
                <a:latin typeface="+mn-lt"/>
              </a:rPr>
              <a:t>Use Hibernate Once/Resume Many (HORM) or file and registry filtering exclusions</a:t>
            </a:r>
          </a:p>
          <a:p>
            <a:r>
              <a:rPr lang="en-US" sz="1999" dirty="0">
                <a:gradFill>
                  <a:gsLst>
                    <a:gs pos="1250">
                      <a:schemeClr val="tx1"/>
                    </a:gs>
                    <a:gs pos="100000">
                      <a:schemeClr val="tx1"/>
                    </a:gs>
                  </a:gsLst>
                  <a:lin ang="5400000" scaled="0"/>
                </a:gradFill>
                <a:latin typeface="+mn-lt"/>
              </a:rPr>
              <a:t>Servicing mode via the UWF WMI provider</a:t>
            </a:r>
          </a:p>
          <a:p>
            <a:r>
              <a:rPr lang="en-US" sz="1999" dirty="0">
                <a:gradFill>
                  <a:gsLst>
                    <a:gs pos="1250">
                      <a:schemeClr val="tx1"/>
                    </a:gs>
                    <a:gs pos="100000">
                      <a:schemeClr val="tx1"/>
                    </a:gs>
                  </a:gsLst>
                  <a:lin ang="5400000" scaled="0"/>
                </a:gradFill>
                <a:latin typeface="+mn-lt"/>
              </a:rPr>
              <a:t>ELM outside of Configuration Manager</a:t>
            </a:r>
          </a:p>
          <a:p>
            <a:endParaRPr lang="en-US" sz="1999" dirty="0">
              <a:gradFill>
                <a:gsLst>
                  <a:gs pos="1250">
                    <a:schemeClr val="tx1"/>
                  </a:gs>
                  <a:gs pos="100000">
                    <a:schemeClr val="tx1"/>
                  </a:gs>
                </a:gsLst>
                <a:lin ang="5400000" scaled="0"/>
              </a:gradFill>
              <a:latin typeface="+mn-lt"/>
            </a:endParaRPr>
          </a:p>
        </p:txBody>
      </p:sp>
    </p:spTree>
    <p:extLst>
      <p:ext uri="{BB962C8B-B14F-4D97-AF65-F5344CB8AC3E}">
        <p14:creationId xmlns:p14="http://schemas.microsoft.com/office/powerpoint/2010/main" val="83799684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Improvements</a:t>
            </a:r>
            <a:endParaRPr lang="en-US" dirty="0"/>
          </a:p>
        </p:txBody>
      </p:sp>
      <p:sp>
        <p:nvSpPr>
          <p:cNvPr id="3" name="Content Placeholder 2"/>
          <p:cNvSpPr>
            <a:spLocks noGrp="1"/>
          </p:cNvSpPr>
          <p:nvPr>
            <p:ph type="body" sz="quarter" idx="10"/>
          </p:nvPr>
        </p:nvSpPr>
        <p:spPr>
          <a:xfrm>
            <a:off x="277029" y="1395736"/>
            <a:ext cx="11594042" cy="3879391"/>
          </a:xfrm>
        </p:spPr>
        <p:txBody>
          <a:bodyPr/>
          <a:lstStyle/>
          <a:p>
            <a:r>
              <a:rPr lang="en-US" dirty="0" smtClean="0"/>
              <a:t>Operating System Deployment Improvements</a:t>
            </a:r>
          </a:p>
          <a:p>
            <a:r>
              <a:rPr lang="en-US" dirty="0" smtClean="0"/>
              <a:t>	“</a:t>
            </a:r>
            <a:r>
              <a:rPr lang="en-US" b="1" dirty="0" smtClean="0">
                <a:solidFill>
                  <a:schemeClr val="tx1"/>
                </a:solidFill>
              </a:rPr>
              <a:t>Apply operating system</a:t>
            </a:r>
            <a:r>
              <a:rPr lang="en-US" dirty="0" smtClean="0"/>
              <a:t>” </a:t>
            </a:r>
          </a:p>
          <a:p>
            <a:r>
              <a:rPr lang="en-US" dirty="0"/>
              <a:t>	</a:t>
            </a:r>
            <a:r>
              <a:rPr lang="en-US" dirty="0" smtClean="0"/>
              <a:t>“</a:t>
            </a:r>
            <a:r>
              <a:rPr lang="en-US" b="1" dirty="0" err="1" smtClean="0">
                <a:solidFill>
                  <a:schemeClr val="tx1"/>
                </a:solidFill>
              </a:rPr>
              <a:t>SMSTSPostAction</a:t>
            </a:r>
            <a:r>
              <a:rPr lang="en-US" dirty="0" smtClean="0"/>
              <a:t>” </a:t>
            </a:r>
          </a:p>
          <a:p>
            <a:r>
              <a:rPr lang="en-US" dirty="0" smtClean="0"/>
              <a:t>Discovery Improvements</a:t>
            </a:r>
          </a:p>
          <a:p>
            <a:r>
              <a:rPr lang="en-US" dirty="0" smtClean="0"/>
              <a:t>	Write </a:t>
            </a:r>
            <a:r>
              <a:rPr lang="en-US" dirty="0"/>
              <a:t>filter </a:t>
            </a:r>
            <a:r>
              <a:rPr lang="en-US" dirty="0" smtClean="0"/>
              <a:t>capable now </a:t>
            </a:r>
            <a:r>
              <a:rPr lang="en-US" dirty="0"/>
              <a:t>identified in </a:t>
            </a:r>
            <a:r>
              <a:rPr lang="en-US" dirty="0" smtClean="0"/>
              <a:t>Discovery Data Record</a:t>
            </a:r>
          </a:p>
          <a:p>
            <a:endParaRPr lang="en-US" dirty="0"/>
          </a:p>
          <a:p>
            <a:endParaRPr lang="en-US" dirty="0"/>
          </a:p>
        </p:txBody>
      </p:sp>
      <p:pic>
        <p:nvPicPr>
          <p:cNvPr id="4" name="Picture 3"/>
          <p:cNvPicPr/>
          <p:nvPr/>
        </p:nvPicPr>
        <p:blipFill>
          <a:blip r:embed="rId3"/>
          <a:stretch>
            <a:fillRect/>
          </a:stretch>
        </p:blipFill>
        <p:spPr>
          <a:xfrm>
            <a:off x="5607411" y="2720092"/>
            <a:ext cx="6517314" cy="3227020"/>
          </a:xfrm>
          <a:prstGeom prst="rect">
            <a:avLst/>
          </a:prstGeom>
        </p:spPr>
      </p:pic>
    </p:spTree>
    <p:extLst>
      <p:ext uri="{BB962C8B-B14F-4D97-AF65-F5344CB8AC3E}">
        <p14:creationId xmlns:p14="http://schemas.microsoft.com/office/powerpoint/2010/main" val="100092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Client Side Improvements</a:t>
            </a:r>
            <a:endParaRPr lang="en-US" dirty="0"/>
          </a:p>
        </p:txBody>
      </p:sp>
      <p:pic>
        <p:nvPicPr>
          <p:cNvPr id="4" name="Picture 3"/>
          <p:cNvPicPr/>
          <p:nvPr/>
        </p:nvPicPr>
        <p:blipFill rotWithShape="1">
          <a:blip r:embed="rId3">
            <a:extLst>
              <a:ext uri="{28A0092B-C50C-407E-A947-70E740481C1C}">
                <a14:useLocalDpi xmlns:a14="http://schemas.microsoft.com/office/drawing/2010/main" val="0"/>
              </a:ext>
            </a:extLst>
          </a:blip>
          <a:srcRect l="14783" t="18682" r="23332" b="21955"/>
          <a:stretch/>
        </p:blipFill>
        <p:spPr bwMode="auto">
          <a:xfrm>
            <a:off x="7383992" y="3477111"/>
            <a:ext cx="3141142" cy="2662527"/>
          </a:xfrm>
          <a:prstGeom prst="rect">
            <a:avLst/>
          </a:prstGeom>
          <a:noFill/>
          <a:ln>
            <a:noFill/>
          </a:ln>
        </p:spPr>
      </p:pic>
      <p:sp>
        <p:nvSpPr>
          <p:cNvPr id="5" name="Rectangle 4"/>
          <p:cNvSpPr/>
          <p:nvPr/>
        </p:nvSpPr>
        <p:spPr>
          <a:xfrm>
            <a:off x="282636" y="1321188"/>
            <a:ext cx="10173747" cy="596090"/>
          </a:xfrm>
          <a:prstGeom prst="rect">
            <a:avLst/>
          </a:prstGeom>
        </p:spPr>
        <p:txBody>
          <a:bodyPr wrap="none">
            <a:spAutoFit/>
          </a:bodyPr>
          <a:lstStyle/>
          <a:p>
            <a:r>
              <a:rPr lang="en-US" sz="3198" dirty="0">
                <a:gradFill>
                  <a:gsLst>
                    <a:gs pos="1250">
                      <a:schemeClr val="accent3"/>
                    </a:gs>
                    <a:gs pos="99000">
                      <a:schemeClr val="accent3"/>
                    </a:gs>
                  </a:gsLst>
                  <a:lin ang="5400000" scaled="0"/>
                </a:gradFill>
                <a:latin typeface="+mj-lt"/>
              </a:rPr>
              <a:t>Non-admins cannot log on while device is being serviced</a:t>
            </a:r>
          </a:p>
        </p:txBody>
      </p:sp>
      <p:sp>
        <p:nvSpPr>
          <p:cNvPr id="6" name="Content Placeholder 2"/>
          <p:cNvSpPr txBox="1">
            <a:spLocks/>
          </p:cNvSpPr>
          <p:nvPr/>
        </p:nvSpPr>
        <p:spPr>
          <a:xfrm>
            <a:off x="234032" y="1811760"/>
            <a:ext cx="11594042" cy="640102"/>
          </a:xfrm>
          <a:prstGeom prst="rect">
            <a:avLst/>
          </a:prstGeom>
        </p:spPr>
        <p:txBody>
          <a:bodyPr vert="horz" wrap="square" lIns="149217" tIns="93260" rIns="149217" bIns="93260" rtlCol="0">
            <a:spAutoFit/>
          </a:bodyPr>
          <a:lstStyle>
            <a:lvl1pPr marL="0" marR="0" indent="0" algn="l" defTabSz="914180" rtl="0" eaLnBrk="1" fontAlgn="auto" latinLnBrk="0" hangingPunct="1">
              <a:lnSpc>
                <a:spcPct val="90000"/>
              </a:lnSpc>
              <a:spcBef>
                <a:spcPct val="20000"/>
              </a:spcBef>
              <a:spcAft>
                <a:spcPts val="0"/>
              </a:spcAft>
              <a:buClrTx/>
              <a:buSzPct val="90000"/>
              <a:buFont typeface="Arial" pitchFamily="34" charset="0"/>
              <a:buNone/>
              <a:tabLst/>
              <a:defRPr sz="3136" kern="1200" spc="0" baseline="0">
                <a:gradFill>
                  <a:gsLst>
                    <a:gs pos="1250">
                      <a:schemeClr val="accent3"/>
                    </a:gs>
                    <a:gs pos="99000">
                      <a:schemeClr val="accent3"/>
                    </a:gs>
                  </a:gsLst>
                  <a:lin ang="5400000" scaled="0"/>
                </a:gradFill>
                <a:latin typeface="+mj-lt"/>
                <a:ea typeface="+mn-ea"/>
                <a:cs typeface="+mn-cs"/>
              </a:defRPr>
            </a:lvl1pPr>
            <a:lvl2pPr marL="0" marR="0" indent="0" algn="l" defTabSz="914180" rtl="0" eaLnBrk="1" fontAlgn="auto" latinLnBrk="0" hangingPunct="1">
              <a:lnSpc>
                <a:spcPct val="90000"/>
              </a:lnSpc>
              <a:spcBef>
                <a:spcPct val="20000"/>
              </a:spcBef>
              <a:spcAft>
                <a:spcPts val="0"/>
              </a:spcAft>
              <a:buClrTx/>
              <a:buSzPct val="90000"/>
              <a:buFontTx/>
              <a:buNone/>
              <a:tabLst/>
              <a:defRPr sz="1960" kern="1200" spc="0" baseline="0">
                <a:gradFill>
                  <a:gsLst>
                    <a:gs pos="1250">
                      <a:schemeClr val="tx1"/>
                    </a:gs>
                    <a:gs pos="100000">
                      <a:schemeClr val="tx1"/>
                    </a:gs>
                  </a:gsLst>
                  <a:lin ang="5400000" scaled="0"/>
                </a:gradFill>
                <a:latin typeface="+mn-lt"/>
                <a:ea typeface="+mn-ea"/>
                <a:cs typeface="+mn-cs"/>
              </a:defRPr>
            </a:lvl2pPr>
            <a:lvl3pPr marL="224051" marR="0" indent="0" algn="l" defTabSz="914180" rtl="0" eaLnBrk="1" fontAlgn="auto" latinLnBrk="0" hangingPunct="1">
              <a:lnSpc>
                <a:spcPct val="90000"/>
              </a:lnSpc>
              <a:spcBef>
                <a:spcPct val="20000"/>
              </a:spcBef>
              <a:spcAft>
                <a:spcPts val="0"/>
              </a:spcAft>
              <a:buClrTx/>
              <a:buSzPct val="90000"/>
              <a:buFont typeface="Arial" pitchFamily="34" charset="0"/>
              <a:buNone/>
              <a:tabLst/>
              <a:defRPr sz="1960" kern="1200" spc="0" baseline="0">
                <a:gradFill>
                  <a:gsLst>
                    <a:gs pos="1250">
                      <a:schemeClr val="tx1"/>
                    </a:gs>
                    <a:gs pos="100000">
                      <a:schemeClr val="tx1"/>
                    </a:gs>
                  </a:gsLst>
                  <a:lin ang="5400000" scaled="0"/>
                </a:gradFill>
                <a:latin typeface="+mn-lt"/>
                <a:ea typeface="+mn-ea"/>
                <a:cs typeface="+mn-cs"/>
              </a:defRPr>
            </a:lvl3pPr>
            <a:lvl4pPr marL="448102" marR="0" indent="0" algn="l" defTabSz="914180" rtl="0" eaLnBrk="1" fontAlgn="auto" latinLnBrk="0" hangingPunct="1">
              <a:lnSpc>
                <a:spcPct val="90000"/>
              </a:lnSpc>
              <a:spcBef>
                <a:spcPct val="20000"/>
              </a:spcBef>
              <a:spcAft>
                <a:spcPts val="0"/>
              </a:spcAft>
              <a:buClrTx/>
              <a:buSzPct val="90000"/>
              <a:buFont typeface="Arial" pitchFamily="34" charset="0"/>
              <a:buNone/>
              <a:tabLst/>
              <a:defRPr sz="1764" kern="1200" spc="0" baseline="0">
                <a:gradFill>
                  <a:gsLst>
                    <a:gs pos="1250">
                      <a:schemeClr val="tx1"/>
                    </a:gs>
                    <a:gs pos="100000">
                      <a:schemeClr val="tx1"/>
                    </a:gs>
                  </a:gsLst>
                  <a:lin ang="5400000" scaled="0"/>
                </a:gradFill>
                <a:latin typeface="+mn-lt"/>
                <a:ea typeface="+mn-ea"/>
                <a:cs typeface="+mn-cs"/>
              </a:defRPr>
            </a:lvl4pPr>
            <a:lvl5pPr marL="672153" marR="0" indent="0" algn="l" defTabSz="914180" rtl="0" eaLnBrk="1" fontAlgn="auto" latinLnBrk="0" hangingPunct="1">
              <a:lnSpc>
                <a:spcPct val="90000"/>
              </a:lnSpc>
              <a:spcBef>
                <a:spcPct val="20000"/>
              </a:spcBef>
              <a:spcAft>
                <a:spcPts val="0"/>
              </a:spcAft>
              <a:buClrTx/>
              <a:buSzPct val="90000"/>
              <a:buFont typeface="Arial" pitchFamily="34" charset="0"/>
              <a:buNone/>
              <a:tabLst/>
              <a:defRPr sz="1764" kern="1200" spc="0" baseline="0">
                <a:gradFill>
                  <a:gsLst>
                    <a:gs pos="1250">
                      <a:schemeClr val="tx1"/>
                    </a:gs>
                    <a:gs pos="100000">
                      <a:schemeClr val="tx1"/>
                    </a:gs>
                  </a:gsLst>
                  <a:lin ang="5400000" scaled="0"/>
                </a:gradFill>
                <a:latin typeface="+mn-lt"/>
                <a:ea typeface="+mn-ea"/>
                <a:cs typeface="+mn-cs"/>
              </a:defRPr>
            </a:lvl5pPr>
            <a:lvl6pPr marL="2513996"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6pPr>
            <a:lvl7pPr marL="297108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7pPr>
            <a:lvl8pPr marL="342817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8pPr>
            <a:lvl9pPr marL="3885268"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9pPr>
          </a:lstStyle>
          <a:p>
            <a:r>
              <a:rPr lang="en-US" sz="3198" dirty="0"/>
              <a:t>Software Center blocks installation if write filters are enabled</a:t>
            </a:r>
          </a:p>
        </p:txBody>
      </p:sp>
      <p:sp>
        <p:nvSpPr>
          <p:cNvPr id="7" name="Content Placeholder 2"/>
          <p:cNvSpPr txBox="1">
            <a:spLocks/>
          </p:cNvSpPr>
          <p:nvPr/>
        </p:nvSpPr>
        <p:spPr>
          <a:xfrm>
            <a:off x="234032" y="2321970"/>
            <a:ext cx="11594042" cy="640102"/>
          </a:xfrm>
          <a:prstGeom prst="rect">
            <a:avLst/>
          </a:prstGeom>
        </p:spPr>
        <p:txBody>
          <a:bodyPr vert="horz" wrap="square" lIns="149217" tIns="93260" rIns="149217" bIns="93260" rtlCol="0">
            <a:spAutoFit/>
          </a:bodyPr>
          <a:lstStyle>
            <a:lvl1pPr marL="0" marR="0" indent="0" algn="l" defTabSz="914180" rtl="0" eaLnBrk="1" fontAlgn="auto" latinLnBrk="0" hangingPunct="1">
              <a:lnSpc>
                <a:spcPct val="90000"/>
              </a:lnSpc>
              <a:spcBef>
                <a:spcPct val="20000"/>
              </a:spcBef>
              <a:spcAft>
                <a:spcPts val="0"/>
              </a:spcAft>
              <a:buClrTx/>
              <a:buSzPct val="90000"/>
              <a:buFont typeface="Arial" pitchFamily="34" charset="0"/>
              <a:buNone/>
              <a:tabLst/>
              <a:defRPr sz="3136" kern="1200" spc="0" baseline="0">
                <a:gradFill>
                  <a:gsLst>
                    <a:gs pos="1250">
                      <a:schemeClr val="accent3"/>
                    </a:gs>
                    <a:gs pos="99000">
                      <a:schemeClr val="accent3"/>
                    </a:gs>
                  </a:gsLst>
                  <a:lin ang="5400000" scaled="0"/>
                </a:gradFill>
                <a:latin typeface="+mj-lt"/>
                <a:ea typeface="+mn-ea"/>
                <a:cs typeface="+mn-cs"/>
              </a:defRPr>
            </a:lvl1pPr>
            <a:lvl2pPr marL="0" marR="0" indent="0" algn="l" defTabSz="914180" rtl="0" eaLnBrk="1" fontAlgn="auto" latinLnBrk="0" hangingPunct="1">
              <a:lnSpc>
                <a:spcPct val="90000"/>
              </a:lnSpc>
              <a:spcBef>
                <a:spcPct val="20000"/>
              </a:spcBef>
              <a:spcAft>
                <a:spcPts val="0"/>
              </a:spcAft>
              <a:buClrTx/>
              <a:buSzPct val="90000"/>
              <a:buFontTx/>
              <a:buNone/>
              <a:tabLst/>
              <a:defRPr sz="1960" kern="1200" spc="0" baseline="0">
                <a:gradFill>
                  <a:gsLst>
                    <a:gs pos="1250">
                      <a:schemeClr val="tx1"/>
                    </a:gs>
                    <a:gs pos="100000">
                      <a:schemeClr val="tx1"/>
                    </a:gs>
                  </a:gsLst>
                  <a:lin ang="5400000" scaled="0"/>
                </a:gradFill>
                <a:latin typeface="+mn-lt"/>
                <a:ea typeface="+mn-ea"/>
                <a:cs typeface="+mn-cs"/>
              </a:defRPr>
            </a:lvl2pPr>
            <a:lvl3pPr marL="224051" marR="0" indent="0" algn="l" defTabSz="914180" rtl="0" eaLnBrk="1" fontAlgn="auto" latinLnBrk="0" hangingPunct="1">
              <a:lnSpc>
                <a:spcPct val="90000"/>
              </a:lnSpc>
              <a:spcBef>
                <a:spcPct val="20000"/>
              </a:spcBef>
              <a:spcAft>
                <a:spcPts val="0"/>
              </a:spcAft>
              <a:buClrTx/>
              <a:buSzPct val="90000"/>
              <a:buFont typeface="Arial" pitchFamily="34" charset="0"/>
              <a:buNone/>
              <a:tabLst/>
              <a:defRPr sz="1960" kern="1200" spc="0" baseline="0">
                <a:gradFill>
                  <a:gsLst>
                    <a:gs pos="1250">
                      <a:schemeClr val="tx1"/>
                    </a:gs>
                    <a:gs pos="100000">
                      <a:schemeClr val="tx1"/>
                    </a:gs>
                  </a:gsLst>
                  <a:lin ang="5400000" scaled="0"/>
                </a:gradFill>
                <a:latin typeface="+mn-lt"/>
                <a:ea typeface="+mn-ea"/>
                <a:cs typeface="+mn-cs"/>
              </a:defRPr>
            </a:lvl3pPr>
            <a:lvl4pPr marL="448102" marR="0" indent="0" algn="l" defTabSz="914180" rtl="0" eaLnBrk="1" fontAlgn="auto" latinLnBrk="0" hangingPunct="1">
              <a:lnSpc>
                <a:spcPct val="90000"/>
              </a:lnSpc>
              <a:spcBef>
                <a:spcPct val="20000"/>
              </a:spcBef>
              <a:spcAft>
                <a:spcPts val="0"/>
              </a:spcAft>
              <a:buClrTx/>
              <a:buSzPct val="90000"/>
              <a:buFont typeface="Arial" pitchFamily="34" charset="0"/>
              <a:buNone/>
              <a:tabLst/>
              <a:defRPr sz="1764" kern="1200" spc="0" baseline="0">
                <a:gradFill>
                  <a:gsLst>
                    <a:gs pos="1250">
                      <a:schemeClr val="tx1"/>
                    </a:gs>
                    <a:gs pos="100000">
                      <a:schemeClr val="tx1"/>
                    </a:gs>
                  </a:gsLst>
                  <a:lin ang="5400000" scaled="0"/>
                </a:gradFill>
                <a:latin typeface="+mn-lt"/>
                <a:ea typeface="+mn-ea"/>
                <a:cs typeface="+mn-cs"/>
              </a:defRPr>
            </a:lvl4pPr>
            <a:lvl5pPr marL="672153" marR="0" indent="0" algn="l" defTabSz="914180" rtl="0" eaLnBrk="1" fontAlgn="auto" latinLnBrk="0" hangingPunct="1">
              <a:lnSpc>
                <a:spcPct val="90000"/>
              </a:lnSpc>
              <a:spcBef>
                <a:spcPct val="20000"/>
              </a:spcBef>
              <a:spcAft>
                <a:spcPts val="0"/>
              </a:spcAft>
              <a:buClrTx/>
              <a:buSzPct val="90000"/>
              <a:buFont typeface="Arial" pitchFamily="34" charset="0"/>
              <a:buNone/>
              <a:tabLst/>
              <a:defRPr sz="1764" kern="1200" spc="0" baseline="0">
                <a:gradFill>
                  <a:gsLst>
                    <a:gs pos="1250">
                      <a:schemeClr val="tx1"/>
                    </a:gs>
                    <a:gs pos="100000">
                      <a:schemeClr val="tx1"/>
                    </a:gs>
                  </a:gsLst>
                  <a:lin ang="5400000" scaled="0"/>
                </a:gradFill>
                <a:latin typeface="+mn-lt"/>
                <a:ea typeface="+mn-ea"/>
                <a:cs typeface="+mn-cs"/>
              </a:defRPr>
            </a:lvl5pPr>
            <a:lvl6pPr marL="2513996"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6pPr>
            <a:lvl7pPr marL="297108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7pPr>
            <a:lvl8pPr marL="342817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8pPr>
            <a:lvl9pPr marL="3885268"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9pPr>
          </a:lstStyle>
          <a:p>
            <a:r>
              <a:rPr lang="en-US" sz="3198" dirty="0"/>
              <a:t>Users cannot change their business hours</a:t>
            </a:r>
          </a:p>
        </p:txBody>
      </p:sp>
      <p:sp>
        <p:nvSpPr>
          <p:cNvPr id="8" name="Content Placeholder 2"/>
          <p:cNvSpPr txBox="1">
            <a:spLocks/>
          </p:cNvSpPr>
          <p:nvPr/>
        </p:nvSpPr>
        <p:spPr>
          <a:xfrm>
            <a:off x="234032" y="2788271"/>
            <a:ext cx="11594042" cy="640102"/>
          </a:xfrm>
          <a:prstGeom prst="rect">
            <a:avLst/>
          </a:prstGeom>
        </p:spPr>
        <p:txBody>
          <a:bodyPr vert="horz" wrap="square" lIns="149217" tIns="93260" rIns="149217" bIns="93260" rtlCol="0">
            <a:spAutoFit/>
          </a:bodyPr>
          <a:lstStyle>
            <a:lvl1pPr marL="0" marR="0" indent="0" algn="l" defTabSz="914180" rtl="0" eaLnBrk="1" fontAlgn="auto" latinLnBrk="0" hangingPunct="1">
              <a:lnSpc>
                <a:spcPct val="90000"/>
              </a:lnSpc>
              <a:spcBef>
                <a:spcPct val="20000"/>
              </a:spcBef>
              <a:spcAft>
                <a:spcPts val="0"/>
              </a:spcAft>
              <a:buClrTx/>
              <a:buSzPct val="90000"/>
              <a:buFont typeface="Arial" pitchFamily="34" charset="0"/>
              <a:buNone/>
              <a:tabLst/>
              <a:defRPr sz="3136" kern="1200" spc="0" baseline="0">
                <a:gradFill>
                  <a:gsLst>
                    <a:gs pos="1250">
                      <a:schemeClr val="accent3"/>
                    </a:gs>
                    <a:gs pos="99000">
                      <a:schemeClr val="accent3"/>
                    </a:gs>
                  </a:gsLst>
                  <a:lin ang="5400000" scaled="0"/>
                </a:gradFill>
                <a:latin typeface="+mj-lt"/>
                <a:ea typeface="+mn-ea"/>
                <a:cs typeface="+mn-cs"/>
              </a:defRPr>
            </a:lvl1pPr>
            <a:lvl2pPr marL="0" marR="0" indent="0" algn="l" defTabSz="914180" rtl="0" eaLnBrk="1" fontAlgn="auto" latinLnBrk="0" hangingPunct="1">
              <a:lnSpc>
                <a:spcPct val="90000"/>
              </a:lnSpc>
              <a:spcBef>
                <a:spcPct val="20000"/>
              </a:spcBef>
              <a:spcAft>
                <a:spcPts val="0"/>
              </a:spcAft>
              <a:buClrTx/>
              <a:buSzPct val="90000"/>
              <a:buFontTx/>
              <a:buNone/>
              <a:tabLst/>
              <a:defRPr sz="1960" kern="1200" spc="0" baseline="0">
                <a:gradFill>
                  <a:gsLst>
                    <a:gs pos="1250">
                      <a:schemeClr val="tx1"/>
                    </a:gs>
                    <a:gs pos="100000">
                      <a:schemeClr val="tx1"/>
                    </a:gs>
                  </a:gsLst>
                  <a:lin ang="5400000" scaled="0"/>
                </a:gradFill>
                <a:latin typeface="+mn-lt"/>
                <a:ea typeface="+mn-ea"/>
                <a:cs typeface="+mn-cs"/>
              </a:defRPr>
            </a:lvl2pPr>
            <a:lvl3pPr marL="224051" marR="0" indent="0" algn="l" defTabSz="914180" rtl="0" eaLnBrk="1" fontAlgn="auto" latinLnBrk="0" hangingPunct="1">
              <a:lnSpc>
                <a:spcPct val="90000"/>
              </a:lnSpc>
              <a:spcBef>
                <a:spcPct val="20000"/>
              </a:spcBef>
              <a:spcAft>
                <a:spcPts val="0"/>
              </a:spcAft>
              <a:buClrTx/>
              <a:buSzPct val="90000"/>
              <a:buFont typeface="Arial" pitchFamily="34" charset="0"/>
              <a:buNone/>
              <a:tabLst/>
              <a:defRPr sz="1960" kern="1200" spc="0" baseline="0">
                <a:gradFill>
                  <a:gsLst>
                    <a:gs pos="1250">
                      <a:schemeClr val="tx1"/>
                    </a:gs>
                    <a:gs pos="100000">
                      <a:schemeClr val="tx1"/>
                    </a:gs>
                  </a:gsLst>
                  <a:lin ang="5400000" scaled="0"/>
                </a:gradFill>
                <a:latin typeface="+mn-lt"/>
                <a:ea typeface="+mn-ea"/>
                <a:cs typeface="+mn-cs"/>
              </a:defRPr>
            </a:lvl3pPr>
            <a:lvl4pPr marL="448102" marR="0" indent="0" algn="l" defTabSz="914180" rtl="0" eaLnBrk="1" fontAlgn="auto" latinLnBrk="0" hangingPunct="1">
              <a:lnSpc>
                <a:spcPct val="90000"/>
              </a:lnSpc>
              <a:spcBef>
                <a:spcPct val="20000"/>
              </a:spcBef>
              <a:spcAft>
                <a:spcPts val="0"/>
              </a:spcAft>
              <a:buClrTx/>
              <a:buSzPct val="90000"/>
              <a:buFont typeface="Arial" pitchFamily="34" charset="0"/>
              <a:buNone/>
              <a:tabLst/>
              <a:defRPr sz="1764" kern="1200" spc="0" baseline="0">
                <a:gradFill>
                  <a:gsLst>
                    <a:gs pos="1250">
                      <a:schemeClr val="tx1"/>
                    </a:gs>
                    <a:gs pos="100000">
                      <a:schemeClr val="tx1"/>
                    </a:gs>
                  </a:gsLst>
                  <a:lin ang="5400000" scaled="0"/>
                </a:gradFill>
                <a:latin typeface="+mn-lt"/>
                <a:ea typeface="+mn-ea"/>
                <a:cs typeface="+mn-cs"/>
              </a:defRPr>
            </a:lvl4pPr>
            <a:lvl5pPr marL="672153" marR="0" indent="0" algn="l" defTabSz="914180" rtl="0" eaLnBrk="1" fontAlgn="auto" latinLnBrk="0" hangingPunct="1">
              <a:lnSpc>
                <a:spcPct val="90000"/>
              </a:lnSpc>
              <a:spcBef>
                <a:spcPct val="20000"/>
              </a:spcBef>
              <a:spcAft>
                <a:spcPts val="0"/>
              </a:spcAft>
              <a:buClrTx/>
              <a:buSzPct val="90000"/>
              <a:buFont typeface="Arial" pitchFamily="34" charset="0"/>
              <a:buNone/>
              <a:tabLst/>
              <a:defRPr sz="1764" kern="1200" spc="0" baseline="0">
                <a:gradFill>
                  <a:gsLst>
                    <a:gs pos="1250">
                      <a:schemeClr val="tx1"/>
                    </a:gs>
                    <a:gs pos="100000">
                      <a:schemeClr val="tx1"/>
                    </a:gs>
                  </a:gsLst>
                  <a:lin ang="5400000" scaled="0"/>
                </a:gradFill>
                <a:latin typeface="+mn-lt"/>
                <a:ea typeface="+mn-ea"/>
                <a:cs typeface="+mn-cs"/>
              </a:defRPr>
            </a:lvl5pPr>
            <a:lvl6pPr marL="2513996"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6pPr>
            <a:lvl7pPr marL="297108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7pPr>
            <a:lvl8pPr marL="342817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8pPr>
            <a:lvl9pPr marL="3885268"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9pPr>
          </a:lstStyle>
          <a:p>
            <a:r>
              <a:rPr lang="en-US" sz="3198" dirty="0"/>
              <a:t>Users cannot postpone deployments to non-business hours</a:t>
            </a:r>
          </a:p>
        </p:txBody>
      </p:sp>
    </p:spTree>
    <p:extLst>
      <p:ext uri="{BB962C8B-B14F-4D97-AF65-F5344CB8AC3E}">
        <p14:creationId xmlns:p14="http://schemas.microsoft.com/office/powerpoint/2010/main" val="15158832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Filter considerations</a:t>
            </a:r>
            <a:endParaRPr lang="en-US" dirty="0"/>
          </a:p>
        </p:txBody>
      </p:sp>
      <p:sp>
        <p:nvSpPr>
          <p:cNvPr id="3" name="Content Placeholder 2"/>
          <p:cNvSpPr>
            <a:spLocks noGrp="1"/>
          </p:cNvSpPr>
          <p:nvPr>
            <p:ph type="body" sz="quarter" idx="10"/>
          </p:nvPr>
        </p:nvSpPr>
        <p:spPr>
          <a:xfrm>
            <a:off x="277029" y="1395736"/>
            <a:ext cx="11594042" cy="4051580"/>
          </a:xfrm>
        </p:spPr>
        <p:txBody>
          <a:bodyPr/>
          <a:lstStyle/>
          <a:p>
            <a:r>
              <a:rPr lang="en-US" dirty="0" smtClean="0"/>
              <a:t>Settings management not write filter aware</a:t>
            </a:r>
          </a:p>
          <a:p>
            <a:r>
              <a:rPr lang="en-US" sz="2040" dirty="0">
                <a:gradFill>
                  <a:gsLst>
                    <a:gs pos="1250">
                      <a:schemeClr val="tx1"/>
                    </a:gs>
                    <a:gs pos="100000">
                      <a:schemeClr val="tx1"/>
                    </a:gs>
                  </a:gsLst>
                  <a:lin ang="5400000" scaled="0"/>
                </a:gradFill>
                <a:latin typeface="+mn-lt"/>
              </a:rPr>
              <a:t>Manual write filter handling</a:t>
            </a:r>
          </a:p>
          <a:p>
            <a:r>
              <a:rPr lang="en-US" sz="2040" dirty="0">
                <a:gradFill>
                  <a:gsLst>
                    <a:gs pos="1250">
                      <a:schemeClr val="tx1"/>
                    </a:gs>
                    <a:gs pos="100000">
                      <a:schemeClr val="tx1"/>
                    </a:gs>
                  </a:gsLst>
                  <a:lin ang="5400000" scaled="0"/>
                </a:gradFill>
                <a:latin typeface="+mn-lt"/>
              </a:rPr>
              <a:t>Opportunistic persistence during maintenance window</a:t>
            </a:r>
          </a:p>
          <a:p>
            <a:endParaRPr lang="en-US" sz="1999" dirty="0">
              <a:gradFill>
                <a:gsLst>
                  <a:gs pos="1250">
                    <a:schemeClr val="tx1"/>
                  </a:gs>
                  <a:gs pos="100000">
                    <a:schemeClr val="tx1"/>
                  </a:gs>
                </a:gsLst>
                <a:lin ang="5400000" scaled="0"/>
              </a:gradFill>
              <a:latin typeface="+mn-lt"/>
            </a:endParaRPr>
          </a:p>
          <a:p>
            <a:r>
              <a:rPr lang="en-US" dirty="0" smtClean="0"/>
              <a:t>Windows 8 applications registered during user login</a:t>
            </a:r>
          </a:p>
          <a:p>
            <a:r>
              <a:rPr lang="en-US" sz="2040" dirty="0">
                <a:gradFill>
                  <a:gsLst>
                    <a:gs pos="1250">
                      <a:schemeClr val="tx1"/>
                    </a:gs>
                    <a:gs pos="100000">
                      <a:schemeClr val="tx1"/>
                    </a:gs>
                  </a:gsLst>
                  <a:lin ang="5400000" scaled="0"/>
                </a:gradFill>
                <a:latin typeface="+mn-lt"/>
              </a:rPr>
              <a:t>For fewer applications, re-register</a:t>
            </a:r>
          </a:p>
          <a:p>
            <a:r>
              <a:rPr lang="en-US" sz="2040" dirty="0">
                <a:gradFill>
                  <a:gsLst>
                    <a:gs pos="1250">
                      <a:schemeClr val="tx1"/>
                    </a:gs>
                    <a:gs pos="100000">
                      <a:schemeClr val="tx1"/>
                    </a:gs>
                  </a:gsLst>
                  <a:lin ang="5400000" scaled="0"/>
                </a:gradFill>
                <a:latin typeface="+mn-lt"/>
              </a:rPr>
              <a:t>Admin to login to finalize app registration</a:t>
            </a:r>
          </a:p>
          <a:p>
            <a:endParaRPr lang="en-US" dirty="0" smtClean="0"/>
          </a:p>
          <a:p>
            <a:endParaRPr lang="en-US" dirty="0"/>
          </a:p>
        </p:txBody>
      </p:sp>
    </p:spTree>
    <p:extLst>
      <p:ext uri="{BB962C8B-B14F-4D97-AF65-F5344CB8AC3E}">
        <p14:creationId xmlns:p14="http://schemas.microsoft.com/office/powerpoint/2010/main" val="279729191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Best Practices</a:t>
            </a:r>
            <a:endParaRPr lang="en-US" dirty="0"/>
          </a:p>
        </p:txBody>
      </p:sp>
      <p:sp>
        <p:nvSpPr>
          <p:cNvPr id="3" name="Content Placeholder 2"/>
          <p:cNvSpPr>
            <a:spLocks noGrp="1"/>
          </p:cNvSpPr>
          <p:nvPr>
            <p:ph type="body" sz="quarter" idx="10"/>
          </p:nvPr>
        </p:nvSpPr>
        <p:spPr>
          <a:xfrm>
            <a:off x="277029" y="1395736"/>
            <a:ext cx="11594042" cy="5895698"/>
          </a:xfrm>
        </p:spPr>
        <p:txBody>
          <a:bodyPr/>
          <a:lstStyle/>
          <a:p>
            <a:r>
              <a:rPr lang="en-US" dirty="0" smtClean="0"/>
              <a:t>Use maintenance windows</a:t>
            </a:r>
          </a:p>
          <a:p>
            <a:pPr lvl="1"/>
            <a:r>
              <a:rPr lang="en-US" sz="2040" dirty="0"/>
              <a:t>Make sure your max run time fits inside the maintenance window</a:t>
            </a:r>
          </a:p>
          <a:p>
            <a:r>
              <a:rPr lang="en-US" dirty="0" smtClean="0"/>
              <a:t>Plan for persistence</a:t>
            </a:r>
          </a:p>
          <a:p>
            <a:r>
              <a:rPr lang="en-US" dirty="0" smtClean="0"/>
              <a:t>Make deployments “required” instead of “available”</a:t>
            </a:r>
          </a:p>
          <a:p>
            <a:r>
              <a:rPr lang="en-US" dirty="0" smtClean="0"/>
              <a:t>Use File Based Write Filters</a:t>
            </a:r>
          </a:p>
          <a:p>
            <a:r>
              <a:rPr lang="en-US" dirty="0"/>
              <a:t>Configure these exceptions to persist state and inventory data </a:t>
            </a:r>
          </a:p>
          <a:p>
            <a:pPr lvl="1"/>
            <a:r>
              <a:rPr lang="en-US" dirty="0"/>
              <a:t>CCMINSTALLDIR\*.</a:t>
            </a:r>
            <a:r>
              <a:rPr lang="en-US" dirty="0" err="1"/>
              <a:t>sdf</a:t>
            </a:r>
            <a:endParaRPr lang="en-US" dirty="0"/>
          </a:p>
          <a:p>
            <a:pPr lvl="1"/>
            <a:r>
              <a:rPr lang="en-US" dirty="0"/>
              <a:t>CCMINSTALLDIR\</a:t>
            </a:r>
            <a:r>
              <a:rPr lang="en-US" dirty="0" err="1"/>
              <a:t>ServiceData</a:t>
            </a:r>
            <a:endParaRPr lang="en-US" dirty="0"/>
          </a:p>
          <a:p>
            <a:pPr lvl="1"/>
            <a:r>
              <a:rPr lang="en-US" dirty="0"/>
              <a:t>HKEY_LOCAL_MACHINE\SOFTWARE\Microsoft\CCM\</a:t>
            </a:r>
            <a:r>
              <a:rPr lang="en-US" dirty="0" err="1"/>
              <a:t>StateSystem</a:t>
            </a:r>
            <a:endParaRPr lang="en-US" dirty="0"/>
          </a:p>
          <a:p>
            <a:r>
              <a:rPr lang="en-US" dirty="0" smtClean="0"/>
              <a:t>Use WMI provider to manage other filters</a:t>
            </a:r>
          </a:p>
          <a:p>
            <a:endParaRPr lang="en-US" dirty="0" smtClean="0"/>
          </a:p>
          <a:p>
            <a:endParaRPr lang="en-US" dirty="0"/>
          </a:p>
        </p:txBody>
      </p:sp>
    </p:spTree>
    <p:extLst>
      <p:ext uri="{BB962C8B-B14F-4D97-AF65-F5344CB8AC3E}">
        <p14:creationId xmlns:p14="http://schemas.microsoft.com/office/powerpoint/2010/main" val="28816584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type="body" sz="quarter" idx="10"/>
          </p:nvPr>
        </p:nvSpPr>
        <p:spPr>
          <a:xfrm>
            <a:off x="277029" y="1395736"/>
            <a:ext cx="11594042" cy="7736939"/>
          </a:xfrm>
        </p:spPr>
        <p:txBody>
          <a:bodyPr/>
          <a:lstStyle/>
          <a:p>
            <a:r>
              <a:rPr lang="en-US" dirty="0" smtClean="0"/>
              <a:t>What’s an embedded device?</a:t>
            </a:r>
          </a:p>
          <a:p>
            <a:r>
              <a:rPr lang="en-US" dirty="0" smtClean="0"/>
              <a:t>Write filters and overlays</a:t>
            </a:r>
          </a:p>
          <a:p>
            <a:r>
              <a:rPr lang="en-US" dirty="0" smtClean="0"/>
              <a:t>Support for write filter enabled devices in </a:t>
            </a:r>
            <a:r>
              <a:rPr lang="en-US" dirty="0" err="1" smtClean="0"/>
              <a:t>ConfigMgr</a:t>
            </a:r>
            <a:r>
              <a:rPr lang="en-US" dirty="0" smtClean="0"/>
              <a:t> 2012 SP1</a:t>
            </a:r>
          </a:p>
          <a:p>
            <a:r>
              <a:rPr lang="en-US" dirty="0" smtClean="0"/>
              <a:t>Why Maintenance Windows Matter</a:t>
            </a:r>
          </a:p>
          <a:p>
            <a:r>
              <a:rPr lang="en-US" dirty="0" smtClean="0"/>
              <a:t>Persistence </a:t>
            </a:r>
          </a:p>
          <a:p>
            <a:r>
              <a:rPr lang="en-US" dirty="0" smtClean="0"/>
              <a:t>Other Improvements in SP1</a:t>
            </a:r>
          </a:p>
          <a:p>
            <a:r>
              <a:rPr lang="en-US" dirty="0" smtClean="0"/>
              <a:t>Questions and Feedback</a:t>
            </a:r>
          </a:p>
          <a:p>
            <a:pPr lvl="1"/>
            <a:endParaRPr lang="en-US" dirty="0" smtClean="0"/>
          </a:p>
          <a:p>
            <a:endParaRPr lang="en-US" dirty="0" smtClean="0"/>
          </a:p>
          <a:p>
            <a:endParaRPr lang="en-US" dirty="0" smtClean="0"/>
          </a:p>
          <a:p>
            <a:pPr lvl="1"/>
            <a:endParaRPr lang="en-US" dirty="0" smtClean="0"/>
          </a:p>
          <a:p>
            <a:pPr lvl="1"/>
            <a:endParaRPr lang="en-US" dirty="0" smtClean="0"/>
          </a:p>
          <a:p>
            <a:endParaRPr lang="en-US" dirty="0" smtClean="0"/>
          </a:p>
          <a:p>
            <a:pPr lvl="1"/>
            <a:endParaRPr lang="en-US" dirty="0" smtClean="0"/>
          </a:p>
          <a:p>
            <a:pPr lvl="1"/>
            <a:endParaRPr lang="en-US" dirty="0" smtClean="0"/>
          </a:p>
          <a:p>
            <a:endParaRPr lang="en-US" dirty="0" smtClean="0"/>
          </a:p>
        </p:txBody>
      </p:sp>
    </p:spTree>
    <p:extLst>
      <p:ext uri="{BB962C8B-B14F-4D97-AF65-F5344CB8AC3E}">
        <p14:creationId xmlns:p14="http://schemas.microsoft.com/office/powerpoint/2010/main" val="299109168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Related Content</a:t>
            </a:r>
            <a:endParaRPr lang="en-US" dirty="0"/>
          </a:p>
        </p:txBody>
      </p:sp>
      <p:sp>
        <p:nvSpPr>
          <p:cNvPr id="6" name="Text Placeholder 5"/>
          <p:cNvSpPr>
            <a:spLocks noGrp="1"/>
          </p:cNvSpPr>
          <p:nvPr>
            <p:ph type="body" sz="quarter" idx="10"/>
          </p:nvPr>
        </p:nvSpPr>
        <p:spPr>
          <a:xfrm>
            <a:off x="279418" y="1396582"/>
            <a:ext cx="11589379" cy="631020"/>
          </a:xfrm>
        </p:spPr>
        <p:txBody>
          <a:bodyPr/>
          <a:lstStyle/>
          <a:p>
            <a:r>
              <a:rPr lang="en-US" smtClean="0"/>
              <a:t>Breakout Sessions</a:t>
            </a:r>
            <a:endParaRPr lang="en-US" dirty="0"/>
          </a:p>
        </p:txBody>
      </p:sp>
      <p:sp>
        <p:nvSpPr>
          <p:cNvPr id="8" name="TextBox 7"/>
          <p:cNvSpPr txBox="1"/>
          <p:nvPr/>
        </p:nvSpPr>
        <p:spPr>
          <a:xfrm>
            <a:off x="431325" y="1979076"/>
            <a:ext cx="11723907" cy="4162862"/>
          </a:xfrm>
          <a:prstGeom prst="rect">
            <a:avLst/>
          </a:prstGeom>
          <a:noFill/>
        </p:spPr>
        <p:txBody>
          <a:bodyPr wrap="square" lIns="186446" tIns="149157" rIns="186446" bIns="149157" rtlCol="0">
            <a:spAutoFit/>
          </a:bodyPr>
          <a:lstStyle/>
          <a:p>
            <a:pPr>
              <a:lnSpc>
                <a:spcPct val="90000"/>
              </a:lnSpc>
              <a:spcAft>
                <a:spcPts val="612"/>
              </a:spcAft>
            </a:pPr>
            <a:endParaRPr lang="en-US" sz="1632">
              <a:gradFill>
                <a:gsLst>
                  <a:gs pos="2917">
                    <a:schemeClr val="tx1"/>
                  </a:gs>
                  <a:gs pos="30000">
                    <a:schemeClr val="tx1"/>
                  </a:gs>
                </a:gsLst>
                <a:lin ang="5400000" scaled="0"/>
              </a:gradFill>
            </a:endParaRPr>
          </a:p>
          <a:p>
            <a:pPr>
              <a:lnSpc>
                <a:spcPct val="90000"/>
              </a:lnSpc>
              <a:spcAft>
                <a:spcPts val="612"/>
              </a:spcAft>
            </a:pPr>
            <a:r>
              <a:rPr lang="en-US" sz="1632">
                <a:gradFill>
                  <a:gsLst>
                    <a:gs pos="2917">
                      <a:schemeClr val="tx1"/>
                    </a:gs>
                    <a:gs pos="30000">
                      <a:schemeClr val="tx1"/>
                    </a:gs>
                  </a:gsLst>
                  <a:lin ang="5400000" scaled="0"/>
                </a:gradFill>
              </a:rPr>
              <a:t>UD-B309	Deploying and Configuring Mobile Device Management Infrastructure</a:t>
            </a:r>
          </a:p>
          <a:p>
            <a:pPr>
              <a:lnSpc>
                <a:spcPct val="90000"/>
              </a:lnSpc>
              <a:spcAft>
                <a:spcPts val="612"/>
              </a:spcAft>
            </a:pPr>
            <a:r>
              <a:rPr lang="en-US" sz="1632">
                <a:gradFill>
                  <a:gsLst>
                    <a:gs pos="2917">
                      <a:schemeClr val="tx1"/>
                    </a:gs>
                    <a:gs pos="30000">
                      <a:schemeClr val="tx1"/>
                    </a:gs>
                  </a:gsLst>
                  <a:lin ang="5400000" scaled="0"/>
                </a:gradFill>
              </a:rPr>
              <a:t>UD-B310	Deploying and Managing Windows 8 with Configuration Manager 2012 SP1</a:t>
            </a:r>
          </a:p>
          <a:p>
            <a:pPr>
              <a:lnSpc>
                <a:spcPct val="90000"/>
              </a:lnSpc>
              <a:spcAft>
                <a:spcPts val="612"/>
              </a:spcAft>
            </a:pPr>
            <a:r>
              <a:rPr lang="en-US" sz="1632">
                <a:gradFill>
                  <a:gsLst>
                    <a:gs pos="2917">
                      <a:schemeClr val="tx1"/>
                    </a:gs>
                    <a:gs pos="30000">
                      <a:schemeClr val="tx1"/>
                    </a:gs>
                  </a:gsLst>
                  <a:lin ang="5400000" scaled="0"/>
                </a:gradFill>
              </a:rPr>
              <a:t>UD-B317	Manageability of Mac &amp; Linux Using System Center 2012 Configuration Manager SP1</a:t>
            </a:r>
          </a:p>
          <a:p>
            <a:pPr>
              <a:lnSpc>
                <a:spcPct val="90000"/>
              </a:lnSpc>
              <a:spcAft>
                <a:spcPts val="612"/>
              </a:spcAft>
            </a:pPr>
            <a:r>
              <a:rPr lang="en-US" sz="1632">
                <a:gradFill>
                  <a:gsLst>
                    <a:gs pos="2917">
                      <a:schemeClr val="tx1"/>
                    </a:gs>
                    <a:gs pos="30000">
                      <a:schemeClr val="tx1"/>
                    </a:gs>
                  </a:gsLst>
                  <a:lin ang="5400000" scaled="0"/>
                </a:gradFill>
              </a:rPr>
              <a:t>UD-B318	Managing Embedded Devices with Configuration Manager 2012</a:t>
            </a:r>
          </a:p>
          <a:p>
            <a:pPr>
              <a:lnSpc>
                <a:spcPct val="90000"/>
              </a:lnSpc>
              <a:spcAft>
                <a:spcPts val="612"/>
              </a:spcAft>
            </a:pPr>
            <a:r>
              <a:rPr lang="en-US" sz="1632">
                <a:gradFill>
                  <a:gsLst>
                    <a:gs pos="2917">
                      <a:schemeClr val="tx1"/>
                    </a:gs>
                    <a:gs pos="30000">
                      <a:schemeClr val="tx1"/>
                    </a:gs>
                  </a:gsLst>
                  <a:lin ang="5400000" scaled="0"/>
                </a:gradFill>
              </a:rPr>
              <a:t>UD-B325	System Center 2012 Configuration Manager SP1 Overview</a:t>
            </a:r>
          </a:p>
          <a:p>
            <a:pPr>
              <a:lnSpc>
                <a:spcPct val="90000"/>
              </a:lnSpc>
              <a:spcAft>
                <a:spcPts val="612"/>
              </a:spcAft>
            </a:pPr>
            <a:r>
              <a:rPr lang="en-US" sz="1632">
                <a:gradFill>
                  <a:gsLst>
                    <a:gs pos="2917">
                      <a:schemeClr val="tx1"/>
                    </a:gs>
                    <a:gs pos="30000">
                      <a:schemeClr val="tx1"/>
                    </a:gs>
                  </a:gsLst>
                  <a:lin ang="5400000" scaled="0"/>
                </a:gradFill>
              </a:rPr>
              <a:t>UD-B330	System Center 2012 Configuration Manager SP1 and Windows Intune: Unified Modern Device Management</a:t>
            </a:r>
          </a:p>
          <a:p>
            <a:pPr>
              <a:lnSpc>
                <a:spcPct val="90000"/>
              </a:lnSpc>
              <a:spcAft>
                <a:spcPts val="612"/>
              </a:spcAft>
            </a:pPr>
            <a:r>
              <a:rPr lang="en-US" sz="1632">
                <a:gradFill>
                  <a:gsLst>
                    <a:gs pos="2917">
                      <a:schemeClr val="tx1"/>
                    </a:gs>
                    <a:gs pos="30000">
                      <a:schemeClr val="tx1"/>
                    </a:gs>
                  </a:gsLst>
                  <a:lin ang="5400000" scaled="0"/>
                </a:gradFill>
              </a:rPr>
              <a:t>UD-B331	System Center 2012 Endpoint Protection Integration With Configuration Manager 2012 SP1</a:t>
            </a:r>
          </a:p>
          <a:p>
            <a:pPr>
              <a:lnSpc>
                <a:spcPct val="90000"/>
              </a:lnSpc>
              <a:spcAft>
                <a:spcPts val="612"/>
              </a:spcAft>
            </a:pPr>
            <a:r>
              <a:rPr lang="en-US" sz="1632">
                <a:gradFill>
                  <a:gsLst>
                    <a:gs pos="2917">
                      <a:schemeClr val="tx1"/>
                    </a:gs>
                    <a:gs pos="30000">
                      <a:schemeClr val="tx1"/>
                    </a:gs>
                  </a:gsLst>
                  <a:lin ang="5400000" scaled="0"/>
                </a:gradFill>
              </a:rPr>
              <a:t>UD-B332	What’s New with Microsoft Deployment Toolkit 2012 Update 1</a:t>
            </a:r>
          </a:p>
          <a:p>
            <a:pPr>
              <a:lnSpc>
                <a:spcPct val="90000"/>
              </a:lnSpc>
              <a:spcAft>
                <a:spcPts val="612"/>
              </a:spcAft>
            </a:pPr>
            <a:r>
              <a:rPr lang="en-US" sz="1632">
                <a:gradFill>
                  <a:gsLst>
                    <a:gs pos="2917">
                      <a:schemeClr val="tx1"/>
                    </a:gs>
                    <a:gs pos="30000">
                      <a:schemeClr val="tx1"/>
                    </a:gs>
                  </a:gsLst>
                  <a:lin ang="5400000" scaled="0"/>
                </a:gradFill>
              </a:rPr>
              <a:t>UD-B333	What's New: Configuration Manager 2012 SP1 Infrastructure Improvements and Hierarchy Design</a:t>
            </a:r>
          </a:p>
          <a:p>
            <a:pPr>
              <a:lnSpc>
                <a:spcPct val="90000"/>
              </a:lnSpc>
              <a:spcAft>
                <a:spcPts val="612"/>
              </a:spcAft>
            </a:pPr>
            <a:r>
              <a:rPr lang="en-US" sz="1632">
                <a:gradFill>
                  <a:gsLst>
                    <a:gs pos="2917">
                      <a:schemeClr val="tx1"/>
                    </a:gs>
                    <a:gs pos="30000">
                      <a:schemeClr val="tx1"/>
                    </a:gs>
                  </a:gsLst>
                  <a:lin ang="5400000" scaled="0"/>
                </a:gradFill>
              </a:rPr>
              <a:t>UD-B335	Windows Intune Overview</a:t>
            </a:r>
          </a:p>
          <a:p>
            <a:pPr>
              <a:lnSpc>
                <a:spcPct val="90000"/>
              </a:lnSpc>
              <a:spcAft>
                <a:spcPts val="612"/>
              </a:spcAft>
            </a:pPr>
            <a:r>
              <a:rPr lang="en-US" sz="1632">
                <a:gradFill>
                  <a:gsLst>
                    <a:gs pos="2917">
                      <a:schemeClr val="tx1"/>
                    </a:gs>
                    <a:gs pos="30000">
                      <a:schemeClr val="tx1"/>
                    </a:gs>
                  </a:gsLst>
                  <a:lin ang="5400000" scaled="0"/>
                </a:gradFill>
              </a:rPr>
              <a:t>UD-B403	Infrastructure Changes for System Center 2012 Configuration Manager SP1: Advanced Topics and Troubleshooting</a:t>
            </a:r>
          </a:p>
          <a:p>
            <a:pPr>
              <a:lnSpc>
                <a:spcPct val="90000"/>
              </a:lnSpc>
              <a:spcAft>
                <a:spcPts val="612"/>
              </a:spcAft>
            </a:pPr>
            <a:endParaRPr lang="en-US" sz="1632" dirty="0" err="1">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297204100"/>
      </p:ext>
    </p:extLst>
  </p:cSld>
  <p:clrMapOvr>
    <a:masterClrMapping/>
  </p:clrMapOvr>
  <p:transition advClick="0" advTm="0">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Related Content</a:t>
            </a:r>
          </a:p>
        </p:txBody>
      </p:sp>
      <p:sp>
        <p:nvSpPr>
          <p:cNvPr id="2" name="Text Placeholder 1"/>
          <p:cNvSpPr>
            <a:spLocks noGrp="1"/>
          </p:cNvSpPr>
          <p:nvPr>
            <p:ph type="body" sz="quarter" idx="10"/>
          </p:nvPr>
        </p:nvSpPr>
        <p:spPr>
          <a:xfrm>
            <a:off x="534236" y="1477434"/>
            <a:ext cx="11366388" cy="6002299"/>
          </a:xfrm>
        </p:spPr>
        <p:txBody>
          <a:bodyPr/>
          <a:lstStyle/>
          <a:p>
            <a:pPr marL="292940" indent="-292940">
              <a:spcBef>
                <a:spcPts val="1224"/>
              </a:spcBef>
            </a:pPr>
            <a:r>
              <a:rPr lang="en-US" sz="2039" dirty="0"/>
              <a:t>Instructor-led and Hands-on Labs</a:t>
            </a:r>
          </a:p>
          <a:p>
            <a:pPr marL="585878" lvl="1" indent="-292940"/>
            <a:r>
              <a:rPr lang="en-US" sz="1428"/>
              <a:t>UD-IL301	Basic Software Distribution</a:t>
            </a:r>
          </a:p>
          <a:p>
            <a:pPr marL="585878" lvl="1" indent="-292940"/>
            <a:r>
              <a:rPr lang="en-US" sz="1428"/>
              <a:t>UD-IL302	Deploying a Configuration Manager Hierarchy</a:t>
            </a:r>
          </a:p>
          <a:p>
            <a:pPr marL="585878" lvl="1" indent="-292940"/>
            <a:r>
              <a:rPr lang="en-US" sz="1428"/>
              <a:t>UD-IL303	Deploying Configuration Manager</a:t>
            </a:r>
          </a:p>
          <a:p>
            <a:pPr marL="585878" lvl="1" indent="-292940"/>
            <a:r>
              <a:rPr lang="en-US" sz="1428"/>
              <a:t>UD-IL304	Deploying Windows 8 to Bare Metal Clients</a:t>
            </a:r>
          </a:p>
          <a:p>
            <a:pPr marL="585878" lvl="1" indent="-292940"/>
            <a:r>
              <a:rPr lang="en-US" sz="1428"/>
              <a:t>UD-IL306	Implementing Endpoint Protection</a:t>
            </a:r>
          </a:p>
          <a:p>
            <a:pPr marL="585878" lvl="1" indent="-292940"/>
            <a:r>
              <a:rPr lang="en-US" sz="1428"/>
              <a:t>UD-IL307	Implementing Role-Based Administration</a:t>
            </a:r>
          </a:p>
          <a:p>
            <a:pPr marL="585878" lvl="1" indent="-292940"/>
            <a:r>
              <a:rPr lang="en-US" sz="1428"/>
              <a:t>UD-IL308	Implementing Settings Management</a:t>
            </a:r>
          </a:p>
          <a:p>
            <a:pPr marL="585878" lvl="1" indent="-292940"/>
            <a:r>
              <a:rPr lang="en-US" sz="1428"/>
              <a:t>UD-IL309	Introduction to Configuration Manager</a:t>
            </a:r>
          </a:p>
          <a:p>
            <a:pPr marL="585878" lvl="1" indent="-292940"/>
            <a:r>
              <a:rPr lang="en-US" sz="1428"/>
              <a:t>UD-IL310	Managing Applications</a:t>
            </a:r>
          </a:p>
          <a:p>
            <a:pPr marL="585878" lvl="1" indent="-292940"/>
            <a:r>
              <a:rPr lang="en-US" sz="1428"/>
              <a:t>UD-IL311	Managing Clients</a:t>
            </a:r>
          </a:p>
          <a:p>
            <a:pPr marL="585878" lvl="1" indent="-292940"/>
            <a:r>
              <a:rPr lang="en-US" sz="1428"/>
              <a:t>UD-IL312	Managing Content</a:t>
            </a:r>
          </a:p>
          <a:p>
            <a:pPr marL="585878" lvl="1" indent="-292940"/>
            <a:r>
              <a:rPr lang="en-US" sz="1428"/>
              <a:t>UD-IL313	Managing Microsoft Software Updates</a:t>
            </a:r>
          </a:p>
          <a:p>
            <a:pPr marL="585878" lvl="1" indent="-292940"/>
            <a:r>
              <a:rPr lang="en-US" sz="1428"/>
              <a:t>UD-IL314	Migrating from Configuration Manager 2007 to Configuration Manager 2012</a:t>
            </a:r>
          </a:p>
          <a:p>
            <a:pPr marL="585878" lvl="1" indent="-292940"/>
            <a:r>
              <a:rPr lang="en-US" sz="1428"/>
              <a:t>UD-IL315	New for SP1: Deploying Windows 8 Applications in Configuration Manager 2012 SP1</a:t>
            </a:r>
          </a:p>
          <a:p>
            <a:pPr marL="585878" lvl="1" indent="-292940"/>
            <a:r>
              <a:rPr lang="en-US" sz="1428"/>
              <a:t>UD-IL316	New for SP1: Expanding a Configuration Manager 2012 SP1 Hierarchy</a:t>
            </a:r>
          </a:p>
          <a:p>
            <a:pPr marL="585878" lvl="1" indent="-292940"/>
            <a:r>
              <a:rPr lang="en-US" sz="1428"/>
              <a:t>UD-IL317	New for SP1: Implementing App-V 5.0 in Configuration Manager 2012 SP1</a:t>
            </a:r>
          </a:p>
          <a:p>
            <a:pPr marL="585878" lvl="1" indent="-292940"/>
            <a:r>
              <a:rPr lang="en-US" sz="1428"/>
              <a:t>UD-IL318	New for SP1: Implementing Database Replication Controls in Configuration Manager 2012 SP1</a:t>
            </a:r>
          </a:p>
          <a:p>
            <a:pPr marL="585878" lvl="1" indent="-292940"/>
            <a:r>
              <a:rPr lang="en-US" sz="1428"/>
              <a:t>UD-IL319	New for SP1: Implementing Linux Clients in Configuration Manager 2012 SP1</a:t>
            </a:r>
          </a:p>
          <a:p>
            <a:pPr marL="585878" lvl="1" indent="-292940"/>
            <a:r>
              <a:rPr lang="en-US" sz="1428"/>
              <a:t>UD-IL320	New for SP1: Upgrading from Configuration Manager 2012 to Configuration Manager 2012 SP1</a:t>
            </a:r>
          </a:p>
          <a:p>
            <a:pPr marL="585878" lvl="1" indent="-292940"/>
            <a:r>
              <a:rPr lang="en-US" sz="1428"/>
              <a:t>UD-IL401	Advanced Software Distribution</a:t>
            </a:r>
          </a:p>
          <a:p>
            <a:pPr marL="585878" indent="-292940"/>
            <a:endParaRPr lang="en-US" sz="2039" dirty="0"/>
          </a:p>
          <a:p>
            <a:pPr marL="585878" lvl="1" indent="-292940"/>
            <a:endParaRPr lang="en-US" sz="1428" dirty="0"/>
          </a:p>
        </p:txBody>
      </p:sp>
    </p:spTree>
    <p:extLst>
      <p:ext uri="{BB962C8B-B14F-4D97-AF65-F5344CB8AC3E}">
        <p14:creationId xmlns:p14="http://schemas.microsoft.com/office/powerpoint/2010/main" val="1861360358"/>
      </p:ext>
    </p:extLst>
  </p:cSld>
  <p:clrMapOvr>
    <a:masterClrMapping/>
  </p:clrMapOvr>
  <p:transition advClick="0" advTm="0">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Text Placeholder 2"/>
          <p:cNvSpPr>
            <a:spLocks noGrp="1"/>
          </p:cNvSpPr>
          <p:nvPr>
            <p:ph type="body" sz="quarter" idx="10"/>
          </p:nvPr>
        </p:nvSpPr>
        <p:spPr/>
        <p:txBody>
          <a:bodyPr/>
          <a:lstStyle/>
          <a:p>
            <a:endParaRPr lang="en-US"/>
          </a:p>
        </p:txBody>
      </p:sp>
      <p:sp>
        <p:nvSpPr>
          <p:cNvPr id="4" name="Text Placeholder 4"/>
          <p:cNvSpPr txBox="1">
            <a:spLocks/>
          </p:cNvSpPr>
          <p:nvPr/>
        </p:nvSpPr>
        <p:spPr>
          <a:xfrm>
            <a:off x="464924" y="2888028"/>
            <a:ext cx="8748349" cy="3139321"/>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200" dirty="0" smtClean="0">
                <a:solidFill>
                  <a:schemeClr val="tx2">
                    <a:alpha val="99000"/>
                  </a:schemeClr>
                </a:solidFill>
              </a:rPr>
              <a:t>Complete your session evaluations today and enter to win prizes daily. </a:t>
            </a:r>
          </a:p>
          <a:p>
            <a:pPr marL="0" indent="0">
              <a:buNone/>
            </a:pPr>
            <a:r>
              <a:rPr lang="en-US" sz="3200" dirty="0" smtClean="0">
                <a:solidFill>
                  <a:schemeClr val="tx2">
                    <a:alpha val="99000"/>
                  </a:schemeClr>
                </a:solidFill>
                <a:latin typeface="Segoe UI Light" pitchFamily="34" charset="0"/>
              </a:rPr>
              <a:t>Provide your feedback at a CommNet kiosk or log on at </a:t>
            </a:r>
            <a:r>
              <a:rPr lang="en-US" sz="3200" b="1" dirty="0" smtClean="0">
                <a:solidFill>
                  <a:schemeClr val="tx2">
                    <a:alpha val="99000"/>
                  </a:schemeClr>
                </a:solidFill>
                <a:latin typeface="+mn-lt"/>
              </a:rPr>
              <a:t>www.2013mms.com</a:t>
            </a:r>
            <a:r>
              <a:rPr lang="en-US" sz="3200" dirty="0" smtClean="0">
                <a:solidFill>
                  <a:schemeClr val="tx2">
                    <a:alpha val="99000"/>
                  </a:schemeClr>
                </a:solidFill>
                <a:latin typeface="Segoe UI Light" pitchFamily="34" charset="0"/>
              </a:rPr>
              <a:t>.</a:t>
            </a:r>
          </a:p>
          <a:p>
            <a:pPr marL="0" indent="0">
              <a:buNone/>
            </a:pPr>
            <a:endParaRPr lang="en-US" sz="1600" dirty="0" smtClean="0">
              <a:solidFill>
                <a:schemeClr val="tx2">
                  <a:alpha val="99000"/>
                </a:schemeClr>
              </a:solidFill>
              <a:latin typeface="Segoe UI Light" pitchFamily="34" charset="0"/>
            </a:endParaRPr>
          </a:p>
          <a:p>
            <a:pPr marL="0" indent="0">
              <a:buNone/>
            </a:pPr>
            <a:r>
              <a:rPr lang="en-US" sz="1600" dirty="0" smtClean="0">
                <a:solidFill>
                  <a:schemeClr val="tx2">
                    <a:alpha val="99000"/>
                  </a:schemeClr>
                </a:solidFill>
                <a:latin typeface="Segoe UI Light" pitchFamily="34" charset="0"/>
              </a:rPr>
              <a:t>Upon submission you will receive instant notification if you have won a prize. </a:t>
            </a:r>
          </a:p>
          <a:p>
            <a:pPr marL="0" indent="0">
              <a:buNone/>
            </a:pPr>
            <a:r>
              <a:rPr lang="en-US" sz="1600" dirty="0" smtClean="0">
                <a:solidFill>
                  <a:schemeClr val="tx2">
                    <a:alpha val="99000"/>
                  </a:schemeClr>
                </a:solidFill>
                <a:latin typeface="Segoe UI Light" pitchFamily="34" charset="0"/>
              </a:rPr>
              <a:t>Prize pickup is at the Information Desk located in Attendee Services in the Mandalay Bay Foyer. </a:t>
            </a:r>
          </a:p>
          <a:p>
            <a:pPr marL="0" indent="0">
              <a:buNone/>
            </a:pPr>
            <a:r>
              <a:rPr lang="en-US" sz="1600" dirty="0" smtClean="0">
                <a:solidFill>
                  <a:schemeClr val="tx2">
                    <a:alpha val="99000"/>
                  </a:schemeClr>
                </a:solidFill>
                <a:latin typeface="Segoe UI Light" pitchFamily="34" charset="0"/>
              </a:rPr>
              <a:t>Entry details can be found on the MMS website.</a:t>
            </a:r>
            <a:endParaRPr lang="en-US" sz="1600" dirty="0">
              <a:solidFill>
                <a:schemeClr val="tx2">
                  <a:alpha val="99000"/>
                </a:schemeClr>
              </a:solidFill>
              <a:latin typeface="Segoe UI Light" pitchFamily="34" charset="0"/>
            </a:endParaRPr>
          </a:p>
        </p:txBody>
      </p:sp>
      <p:sp>
        <p:nvSpPr>
          <p:cNvPr id="5" name="Text Placeholder 4"/>
          <p:cNvSpPr txBox="1">
            <a:spLocks/>
          </p:cNvSpPr>
          <p:nvPr/>
        </p:nvSpPr>
        <p:spPr>
          <a:xfrm>
            <a:off x="441551" y="1803090"/>
            <a:ext cx="10784967" cy="1015663"/>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600" kern="1200" spc="0" baseline="0">
                <a:gradFill>
                  <a:gsLst>
                    <a:gs pos="1250">
                      <a:schemeClr val="tx1"/>
                    </a:gs>
                    <a:gs pos="99000">
                      <a:schemeClr val="tx1"/>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18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6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6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6000" spc="-200" dirty="0" smtClean="0"/>
              <a:t>We want to hear from you!</a:t>
            </a:r>
            <a:endParaRPr lang="en-US" sz="6000" spc="-200" dirty="0"/>
          </a:p>
        </p:txBody>
      </p:sp>
    </p:spTree>
    <p:extLst>
      <p:ext uri="{BB962C8B-B14F-4D97-AF65-F5344CB8AC3E}">
        <p14:creationId xmlns:p14="http://schemas.microsoft.com/office/powerpoint/2010/main" val="568267149"/>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4" name="TextBox 3"/>
          <p:cNvSpPr txBox="1"/>
          <p:nvPr/>
        </p:nvSpPr>
        <p:spPr>
          <a:xfrm>
            <a:off x="605053" y="5801556"/>
            <a:ext cx="9771797" cy="492443"/>
          </a:xfrm>
          <a:prstGeom prst="rect">
            <a:avLst/>
          </a:prstGeom>
          <a:noFill/>
        </p:spPr>
        <p:txBody>
          <a:bodyPr wrap="square" lIns="0" tIns="0" rIns="0" bIns="0" rtlCol="0">
            <a:spAutoFit/>
          </a:bodyPr>
          <a:lstStyle/>
          <a:p>
            <a:r>
              <a:rPr lang="en-US" sz="3200" b="1" dirty="0" smtClean="0">
                <a:gradFill>
                  <a:gsLst>
                    <a:gs pos="0">
                      <a:schemeClr val="tx1"/>
                    </a:gs>
                    <a:gs pos="100000">
                      <a:schemeClr val="tx1"/>
                    </a:gs>
                  </a:gsLst>
                  <a:path path="circle">
                    <a:fillToRect l="50000" t="50000" r="50000" b="50000"/>
                  </a:path>
                </a:gradFill>
                <a:ea typeface="Segoe UI" pitchFamily="34" charset="0"/>
                <a:cs typeface="Segoe UI" pitchFamily="34" charset="0"/>
              </a:rPr>
              <a:t>http://channel9.msdn.com/Events</a:t>
            </a:r>
          </a:p>
        </p:txBody>
      </p:sp>
      <p:sp>
        <p:nvSpPr>
          <p:cNvPr id="5" name="Text Placeholder 4"/>
          <p:cNvSpPr txBox="1">
            <a:spLocks/>
          </p:cNvSpPr>
          <p:nvPr/>
        </p:nvSpPr>
        <p:spPr>
          <a:xfrm>
            <a:off x="464923" y="1918492"/>
            <a:ext cx="5082049" cy="2843855"/>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800" dirty="0" smtClean="0"/>
              <a:t>Access MMS Online to view session recordings after the event.</a:t>
            </a:r>
            <a:endParaRPr lang="en-US" sz="4800" dirty="0"/>
          </a:p>
        </p:txBody>
      </p:sp>
      <p:grpSp>
        <p:nvGrpSpPr>
          <p:cNvPr id="12" name="Group 11"/>
          <p:cNvGrpSpPr/>
          <p:nvPr/>
        </p:nvGrpSpPr>
        <p:grpSpPr>
          <a:xfrm>
            <a:off x="6616829" y="1624828"/>
            <a:ext cx="4176738" cy="4176728"/>
            <a:chOff x="5074452" y="2723295"/>
            <a:chExt cx="905203" cy="905203"/>
          </a:xfrm>
        </p:grpSpPr>
        <p:pic>
          <p:nvPicPr>
            <p:cNvPr id="13" name="Picture 12"/>
            <p:cNvPicPr>
              <a:picLocks noChangeAspect="1"/>
            </p:cNvPicPr>
            <p:nvPr/>
          </p:nvPicPr>
          <p:blipFill>
            <a:blip r:embed="rId2"/>
            <a:stretch>
              <a:fillRect/>
            </a:stretch>
          </p:blipFill>
          <p:spPr>
            <a:xfrm>
              <a:off x="5273928" y="2973396"/>
              <a:ext cx="506250" cy="405000"/>
            </a:xfrm>
            <a:prstGeom prst="rect">
              <a:avLst/>
            </a:prstGeom>
          </p:spPr>
        </p:pic>
        <p:sp>
          <p:nvSpPr>
            <p:cNvPr id="14" name="Donut 13"/>
            <p:cNvSpPr/>
            <p:nvPr/>
          </p:nvSpPr>
          <p:spPr bwMode="auto">
            <a:xfrm>
              <a:off x="5074452" y="2723295"/>
              <a:ext cx="905203" cy="905203"/>
            </a:xfrm>
            <a:prstGeom prst="donut">
              <a:avLst>
                <a:gd name="adj" fmla="val 5228"/>
              </a:avLst>
            </a:prstGeom>
            <a:solidFill>
              <a:srgbClr val="FFFFFF"/>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mn-ea"/>
                <a:cs typeface="+mn-cs"/>
              </a:endParaRPr>
            </a:p>
          </p:txBody>
        </p:sp>
      </p:grpSp>
    </p:spTree>
    <p:extLst>
      <p:ext uri="{BB962C8B-B14F-4D97-AF65-F5344CB8AC3E}">
        <p14:creationId xmlns:p14="http://schemas.microsoft.com/office/powerpoint/2010/main" val="40855784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a:gradFill>
                  <a:gsLst>
                    <a:gs pos="0">
                      <a:srgbClr val="FFFFFF"/>
                    </a:gs>
                    <a:gs pos="100000">
                      <a:srgbClr val="FFFFFF"/>
                    </a:gs>
                  </a:gsLst>
                  <a:lin ang="5400000" scaled="0"/>
                </a:gradFill>
                <a:cs typeface="Segoe UI" pitchFamily="34" charset="0"/>
              </a:rPr>
              <a:t>MICROSOFT MAKES NO WARRANTIES, EXPRESS, IMPLIED OR STATUTORY, AS TO THE INFORMATION IN THIS PRESENTATION.</a:t>
            </a:r>
            <a:endParaRPr lang="en-US" sz="700" dirty="0">
              <a:gradFill>
                <a:gsLst>
                  <a:gs pos="0">
                    <a:srgbClr val="FFFFFF"/>
                  </a:gs>
                  <a:gs pos="100000">
                    <a:srgbClr val="FFFFFF"/>
                  </a:gs>
                </a:gsLst>
                <a:lin ang="5400000" scaled="0"/>
              </a:gradFill>
              <a:cs typeface="Segoe UI"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96685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Title 5"/>
          <p:cNvSpPr>
            <a:spLocks noGrp="1"/>
          </p:cNvSpPr>
          <p:nvPr>
            <p:ph type="title"/>
          </p:nvPr>
        </p:nvSpPr>
        <p:spPr/>
        <p:txBody>
          <a:bodyPr/>
          <a:lstStyle/>
          <a:p>
            <a:r>
              <a:rPr lang="en-US" sz="4487" dirty="0"/>
              <a:t>Enabling users to be productive, responsibly</a:t>
            </a:r>
            <a:br>
              <a:rPr lang="en-US" sz="4487" dirty="0"/>
            </a:br>
            <a:r>
              <a:rPr lang="en-US" sz="3671" dirty="0">
                <a:solidFill>
                  <a:schemeClr val="tx1">
                    <a:lumMod val="60000"/>
                    <a:lumOff val="40000"/>
                  </a:schemeClr>
                </a:solidFill>
              </a:rPr>
              <a:t>Finding the right balance</a:t>
            </a:r>
          </a:p>
        </p:txBody>
      </p:sp>
      <p:grpSp>
        <p:nvGrpSpPr>
          <p:cNvPr id="12" name="Group 11"/>
          <p:cNvGrpSpPr/>
          <p:nvPr/>
        </p:nvGrpSpPr>
        <p:grpSpPr>
          <a:xfrm>
            <a:off x="475331" y="1803719"/>
            <a:ext cx="5671920" cy="4371118"/>
            <a:chOff x="470707" y="1683833"/>
            <a:chExt cx="5676486" cy="4374637"/>
          </a:xfrm>
        </p:grpSpPr>
        <p:sp>
          <p:nvSpPr>
            <p:cNvPr id="656" name="Text Placeholder 12"/>
            <p:cNvSpPr txBox="1">
              <a:spLocks/>
            </p:cNvSpPr>
            <p:nvPr/>
          </p:nvSpPr>
          <p:spPr>
            <a:xfrm>
              <a:off x="659904" y="1934892"/>
              <a:ext cx="4117391" cy="926597"/>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3296" dirty="0">
                  <a:solidFill>
                    <a:schemeClr val="bg1"/>
                  </a:solidFill>
                </a:rPr>
                <a:t>Devices &amp; Experiences Users Want </a:t>
              </a:r>
            </a:p>
          </p:txBody>
        </p:sp>
        <p:grpSp>
          <p:nvGrpSpPr>
            <p:cNvPr id="9" name="Group 8"/>
            <p:cNvGrpSpPr/>
            <p:nvPr/>
          </p:nvGrpSpPr>
          <p:grpSpPr>
            <a:xfrm>
              <a:off x="516029" y="1730149"/>
              <a:ext cx="5579256" cy="4283717"/>
              <a:chOff x="516029" y="1730149"/>
              <a:chExt cx="5579256" cy="4283717"/>
            </a:xfrm>
          </p:grpSpPr>
          <p:grpSp>
            <p:nvGrpSpPr>
              <p:cNvPr id="3" name="Group 2"/>
              <p:cNvGrpSpPr/>
              <p:nvPr/>
            </p:nvGrpSpPr>
            <p:grpSpPr>
              <a:xfrm>
                <a:off x="516029" y="1730149"/>
                <a:ext cx="5579256" cy="1425299"/>
                <a:chOff x="516029" y="1730149"/>
                <a:chExt cx="5579256" cy="1425299"/>
              </a:xfrm>
            </p:grpSpPr>
            <p:sp>
              <p:nvSpPr>
                <p:cNvPr id="657" name="Rectangle 656"/>
                <p:cNvSpPr/>
                <p:nvPr/>
              </p:nvSpPr>
              <p:spPr bwMode="auto">
                <a:xfrm>
                  <a:off x="516029" y="1730149"/>
                  <a:ext cx="5579256" cy="1425299"/>
                </a:xfrm>
                <a:prstGeom prst="rect">
                  <a:avLst/>
                </a:prstGeom>
                <a:solidFill>
                  <a:schemeClr val="accent4"/>
                </a:solidFill>
                <a:ln>
                  <a:noFill/>
                  <a:headEnd type="none" w="med" len="med"/>
                  <a:tailEnd type="none" w="med" len="med"/>
                </a:ln>
                <a:effectLst/>
                <a:scene3d>
                  <a:camera prst="orthographicFront" fov="0">
                    <a:rot lat="0" lon="0" rev="0"/>
                  </a:camera>
                  <a:lightRig rig="glow" dir="t">
                    <a:rot lat="0" lon="0" rev="6360000"/>
                  </a:lightRig>
                </a:scene3d>
                <a:sp3d prstMaterial="flat">
                  <a:contourClr>
                    <a:srgbClr val="8CC600">
                      <a:satMod val="300000"/>
                    </a:srgbClr>
                  </a:contourClr>
                </a:sp3d>
              </p:spPr>
              <p:txBody>
                <a:bodyPr vert="horz" wrap="square" lIns="372775" tIns="62126" rIns="124253" bIns="62126" numCol="1" rtlCol="0" anchor="ctr" anchorCtr="0" compatLnSpc="1">
                  <a:prstTxWarp prst="textNoShape">
                    <a:avLst/>
                  </a:prstTxWarp>
                  <a:noAutofit/>
                </a:bodyPr>
                <a:lstStyle/>
                <a:p>
                  <a:pPr defTabSz="1242191" fontAlgn="base">
                    <a:lnSpc>
                      <a:spcPct val="80000"/>
                    </a:lnSpc>
                    <a:defRPr/>
                  </a:pPr>
                  <a:endParaRPr lang="en-US" sz="6496" kern="0" spc="-95" dirty="0">
                    <a:solidFill>
                      <a:srgbClr val="000000">
                        <a:alpha val="99000"/>
                      </a:srgbClr>
                    </a:solidFill>
                    <a:latin typeface="Segoe UI Light" pitchFamily="34" charset="0"/>
                    <a:ea typeface="Segoe UI" pitchFamily="34" charset="0"/>
                    <a:cs typeface="Segoe UI" pitchFamily="34" charset="0"/>
                  </a:endParaRPr>
                </a:p>
              </p:txBody>
            </p:sp>
            <p:sp>
              <p:nvSpPr>
                <p:cNvPr id="658" name="Text Placeholder 12"/>
                <p:cNvSpPr txBox="1">
                  <a:spLocks/>
                </p:cNvSpPr>
                <p:nvPr/>
              </p:nvSpPr>
              <p:spPr>
                <a:xfrm>
                  <a:off x="630477" y="2154483"/>
                  <a:ext cx="2138717" cy="914062"/>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2198" spc="0" dirty="0">
                      <a:solidFill>
                        <a:schemeClr val="tx2"/>
                      </a:solidFill>
                    </a:rPr>
                    <a:t>Applications and data across devices, anywhere</a:t>
                  </a:r>
                </a:p>
              </p:txBody>
            </p:sp>
            <p:grpSp>
              <p:nvGrpSpPr>
                <p:cNvPr id="587" name="Group 586"/>
                <p:cNvGrpSpPr/>
                <p:nvPr/>
              </p:nvGrpSpPr>
              <p:grpSpPr>
                <a:xfrm>
                  <a:off x="3575338" y="2283398"/>
                  <a:ext cx="881336" cy="676800"/>
                  <a:chOff x="3878534" y="2679558"/>
                  <a:chExt cx="1132329" cy="869667"/>
                </a:xfrm>
              </p:grpSpPr>
              <p:grpSp>
                <p:nvGrpSpPr>
                  <p:cNvPr id="588" name="Group 587"/>
                  <p:cNvGrpSpPr/>
                  <p:nvPr/>
                </p:nvGrpSpPr>
                <p:grpSpPr>
                  <a:xfrm>
                    <a:off x="3878534" y="2679558"/>
                    <a:ext cx="1132329" cy="869667"/>
                    <a:chOff x="4214757" y="1611143"/>
                    <a:chExt cx="529892" cy="406975"/>
                  </a:xfrm>
                </p:grpSpPr>
                <p:sp>
                  <p:nvSpPr>
                    <p:cNvPr id="590" name="Round Same Side Corner Rectangle 11"/>
                    <p:cNvSpPr/>
                    <p:nvPr/>
                  </p:nvSpPr>
                  <p:spPr>
                    <a:xfrm>
                      <a:off x="4255259" y="1611143"/>
                      <a:ext cx="448888" cy="311084"/>
                    </a:xfrm>
                    <a:custGeom>
                      <a:avLst/>
                      <a:gdLst/>
                      <a:ahLst/>
                      <a:cxnLst/>
                      <a:rect l="l" t="t" r="r" b="b"/>
                      <a:pathLst>
                        <a:path w="564520" h="361776">
                          <a:moveTo>
                            <a:pt x="21117" y="19360"/>
                          </a:moveTo>
                          <a:lnTo>
                            <a:pt x="21117" y="345592"/>
                          </a:lnTo>
                          <a:lnTo>
                            <a:pt x="543404" y="345592"/>
                          </a:lnTo>
                          <a:lnTo>
                            <a:pt x="543404" y="19360"/>
                          </a:lnTo>
                          <a:close/>
                          <a:moveTo>
                            <a:pt x="17539" y="0"/>
                          </a:moveTo>
                          <a:lnTo>
                            <a:pt x="546981" y="0"/>
                          </a:lnTo>
                          <a:cubicBezTo>
                            <a:pt x="556668" y="0"/>
                            <a:pt x="564520" y="7852"/>
                            <a:pt x="564520" y="17539"/>
                          </a:cubicBezTo>
                          <a:lnTo>
                            <a:pt x="564520" y="361776"/>
                          </a:lnTo>
                          <a:lnTo>
                            <a:pt x="0" y="361776"/>
                          </a:lnTo>
                          <a:lnTo>
                            <a:pt x="0" y="17539"/>
                          </a:lnTo>
                          <a:cubicBezTo>
                            <a:pt x="0" y="7852"/>
                            <a:pt x="7852" y="0"/>
                            <a:pt x="17539" y="0"/>
                          </a:cubicBezTo>
                          <a:close/>
                        </a:path>
                      </a:pathLst>
                    </a:custGeom>
                    <a:solidFill>
                      <a:srgbClr val="FFFFFF"/>
                    </a:solidFill>
                    <a:ln w="25400" cap="flat" cmpd="sng" algn="ctr">
                      <a:noFill/>
                      <a:prstDash val="solid"/>
                    </a:ln>
                    <a:effectLst/>
                  </p:spPr>
                  <p:txBody>
                    <a:bodyPr rtlCol="0" anchor="ctr"/>
                    <a:lstStyle/>
                    <a:p>
                      <a:pPr algn="ctr" defTabSz="1242599">
                        <a:defRPr/>
                      </a:pPr>
                      <a:endParaRPr lang="en-US" sz="2398" kern="0">
                        <a:solidFill>
                          <a:schemeClr val="bg2"/>
                        </a:solidFill>
                        <a:latin typeface="Segoe UI"/>
                      </a:endParaRPr>
                    </a:p>
                  </p:txBody>
                </p:sp>
                <p:sp>
                  <p:nvSpPr>
                    <p:cNvPr id="591" name="Trapezoid 12"/>
                    <p:cNvSpPr/>
                    <p:nvPr/>
                  </p:nvSpPr>
                  <p:spPr>
                    <a:xfrm>
                      <a:off x="4214757" y="1922191"/>
                      <a:ext cx="529892" cy="72340"/>
                    </a:xfrm>
                    <a:custGeom>
                      <a:avLst/>
                      <a:gdLst/>
                      <a:ahLst/>
                      <a:cxnLst/>
                      <a:rect l="l" t="t" r="r" b="b"/>
                      <a:pathLst>
                        <a:path w="666391" h="84127">
                          <a:moveTo>
                            <a:pt x="257990" y="52557"/>
                          </a:moveTo>
                          <a:lnTo>
                            <a:pt x="241755" y="79989"/>
                          </a:lnTo>
                          <a:lnTo>
                            <a:pt x="424635" y="79989"/>
                          </a:lnTo>
                          <a:lnTo>
                            <a:pt x="408400" y="52557"/>
                          </a:lnTo>
                          <a:close/>
                          <a:moveTo>
                            <a:pt x="49787" y="0"/>
                          </a:moveTo>
                          <a:lnTo>
                            <a:pt x="616604" y="0"/>
                          </a:lnTo>
                          <a:lnTo>
                            <a:pt x="666391" y="84127"/>
                          </a:lnTo>
                          <a:lnTo>
                            <a:pt x="0" y="84127"/>
                          </a:lnTo>
                          <a:close/>
                        </a:path>
                      </a:pathLst>
                    </a:custGeom>
                    <a:solidFill>
                      <a:srgbClr val="FFFFFF"/>
                    </a:solidFill>
                    <a:ln w="25400" cap="flat" cmpd="sng" algn="ctr">
                      <a:noFill/>
                      <a:prstDash val="solid"/>
                    </a:ln>
                    <a:effectLst/>
                  </p:spPr>
                  <p:txBody>
                    <a:bodyPr rtlCol="0" anchor="ctr"/>
                    <a:lstStyle/>
                    <a:p>
                      <a:pPr algn="ctr" defTabSz="1242599">
                        <a:defRPr/>
                      </a:pPr>
                      <a:endParaRPr lang="en-US" sz="2398" kern="0">
                        <a:solidFill>
                          <a:schemeClr val="bg2"/>
                        </a:solidFill>
                        <a:latin typeface="Segoe UI"/>
                      </a:endParaRPr>
                    </a:p>
                  </p:txBody>
                </p:sp>
                <p:sp>
                  <p:nvSpPr>
                    <p:cNvPr id="593" name="Rectangle 592"/>
                    <p:cNvSpPr/>
                    <p:nvPr/>
                  </p:nvSpPr>
                  <p:spPr>
                    <a:xfrm>
                      <a:off x="4214992" y="1994530"/>
                      <a:ext cx="529422" cy="23588"/>
                    </a:xfrm>
                    <a:prstGeom prst="rect">
                      <a:avLst/>
                    </a:prstGeom>
                    <a:solidFill>
                      <a:srgbClr val="FFFFFF"/>
                    </a:solidFill>
                    <a:ln w="25400" cap="flat" cmpd="sng" algn="ctr">
                      <a:noFill/>
                      <a:prstDash val="solid"/>
                    </a:ln>
                    <a:effectLst/>
                  </p:spPr>
                  <p:txBody>
                    <a:bodyPr rtlCol="0" anchor="ctr"/>
                    <a:lstStyle/>
                    <a:p>
                      <a:pPr algn="ctr" defTabSz="1242599">
                        <a:defRPr/>
                      </a:pPr>
                      <a:endParaRPr lang="en-US" sz="2398" kern="0">
                        <a:solidFill>
                          <a:schemeClr val="bg2"/>
                        </a:solidFill>
                        <a:latin typeface="Segoe UI"/>
                      </a:endParaRPr>
                    </a:p>
                  </p:txBody>
                </p:sp>
              </p:grpSp>
              <p:pic>
                <p:nvPicPr>
                  <p:cNvPr id="589" name="Picture 2"/>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4026448" y="2719909"/>
                    <a:ext cx="894912" cy="52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94" name="Group 593"/>
                <p:cNvGrpSpPr/>
                <p:nvPr/>
              </p:nvGrpSpPr>
              <p:grpSpPr>
                <a:xfrm>
                  <a:off x="4565534" y="2189384"/>
                  <a:ext cx="960912" cy="762953"/>
                  <a:chOff x="4865225" y="1458663"/>
                  <a:chExt cx="706517" cy="561046"/>
                </a:xfrm>
              </p:grpSpPr>
              <p:sp>
                <p:nvSpPr>
                  <p:cNvPr id="595" name="Freeform 7"/>
                  <p:cNvSpPr>
                    <a:spLocks noChangeAspect="1" noEditPoints="1"/>
                  </p:cNvSpPr>
                  <p:nvPr/>
                </p:nvSpPr>
                <p:spPr bwMode="auto">
                  <a:xfrm>
                    <a:off x="4865225" y="1458663"/>
                    <a:ext cx="706517" cy="561046"/>
                  </a:xfrm>
                  <a:custGeom>
                    <a:avLst/>
                    <a:gdLst>
                      <a:gd name="T0" fmla="*/ 16 w 1389"/>
                      <a:gd name="T1" fmla="*/ 0 h 878"/>
                      <a:gd name="T2" fmla="*/ 0 w 1389"/>
                      <a:gd name="T3" fmla="*/ 332 h 878"/>
                      <a:gd name="T4" fmla="*/ 0 w 1389"/>
                      <a:gd name="T5" fmla="*/ 788 h 878"/>
                      <a:gd name="T6" fmla="*/ 198 w 1389"/>
                      <a:gd name="T7" fmla="*/ 802 h 878"/>
                      <a:gd name="T8" fmla="*/ 647 w 1389"/>
                      <a:gd name="T9" fmla="*/ 803 h 878"/>
                      <a:gd name="T10" fmla="*/ 647 w 1389"/>
                      <a:gd name="T11" fmla="*/ 826 h 878"/>
                      <a:gd name="T12" fmla="*/ 355 w 1389"/>
                      <a:gd name="T13" fmla="*/ 840 h 878"/>
                      <a:gd name="T14" fmla="*/ 345 w 1389"/>
                      <a:gd name="T15" fmla="*/ 878 h 878"/>
                      <a:gd name="T16" fmla="*/ 1039 w 1389"/>
                      <a:gd name="T17" fmla="*/ 864 h 878"/>
                      <a:gd name="T18" fmla="*/ 1000 w 1389"/>
                      <a:gd name="T19" fmla="*/ 826 h 878"/>
                      <a:gd name="T20" fmla="*/ 721 w 1389"/>
                      <a:gd name="T21" fmla="*/ 804 h 878"/>
                      <a:gd name="T22" fmla="*/ 1374 w 1389"/>
                      <a:gd name="T23" fmla="*/ 803 h 878"/>
                      <a:gd name="T24" fmla="*/ 1389 w 1389"/>
                      <a:gd name="T25" fmla="*/ 14 h 878"/>
                      <a:gd name="T26" fmla="*/ 1126 w 1389"/>
                      <a:gd name="T27" fmla="*/ 781 h 878"/>
                      <a:gd name="T28" fmla="*/ 1107 w 1389"/>
                      <a:gd name="T29" fmla="*/ 778 h 878"/>
                      <a:gd name="T30" fmla="*/ 1126 w 1389"/>
                      <a:gd name="T31" fmla="*/ 774 h 878"/>
                      <a:gd name="T32" fmla="*/ 1126 w 1389"/>
                      <a:gd name="T33" fmla="*/ 781 h 878"/>
                      <a:gd name="T34" fmla="*/ 1144 w 1389"/>
                      <a:gd name="T35" fmla="*/ 781 h 878"/>
                      <a:gd name="T36" fmla="*/ 1144 w 1389"/>
                      <a:gd name="T37" fmla="*/ 774 h 878"/>
                      <a:gd name="T38" fmla="*/ 1164 w 1389"/>
                      <a:gd name="T39" fmla="*/ 778 h 878"/>
                      <a:gd name="T40" fmla="*/ 1194 w 1389"/>
                      <a:gd name="T41" fmla="*/ 781 h 878"/>
                      <a:gd name="T42" fmla="*/ 1174 w 1389"/>
                      <a:gd name="T43" fmla="*/ 778 h 878"/>
                      <a:gd name="T44" fmla="*/ 1194 w 1389"/>
                      <a:gd name="T45" fmla="*/ 774 h 878"/>
                      <a:gd name="T46" fmla="*/ 1194 w 1389"/>
                      <a:gd name="T47" fmla="*/ 781 h 878"/>
                      <a:gd name="T48" fmla="*/ 1211 w 1389"/>
                      <a:gd name="T49" fmla="*/ 781 h 878"/>
                      <a:gd name="T50" fmla="*/ 1211 w 1389"/>
                      <a:gd name="T51" fmla="*/ 774 h 878"/>
                      <a:gd name="T52" fmla="*/ 1231 w 1389"/>
                      <a:gd name="T53" fmla="*/ 778 h 878"/>
                      <a:gd name="T54" fmla="*/ 1261 w 1389"/>
                      <a:gd name="T55" fmla="*/ 781 h 878"/>
                      <a:gd name="T56" fmla="*/ 1241 w 1389"/>
                      <a:gd name="T57" fmla="*/ 778 h 878"/>
                      <a:gd name="T58" fmla="*/ 1261 w 1389"/>
                      <a:gd name="T59" fmla="*/ 774 h 878"/>
                      <a:gd name="T60" fmla="*/ 1261 w 1389"/>
                      <a:gd name="T61" fmla="*/ 781 h 878"/>
                      <a:gd name="T62" fmla="*/ 1278 w 1389"/>
                      <a:gd name="T63" fmla="*/ 781 h 878"/>
                      <a:gd name="T64" fmla="*/ 1278 w 1389"/>
                      <a:gd name="T65" fmla="*/ 774 h 878"/>
                      <a:gd name="T66" fmla="*/ 1298 w 1389"/>
                      <a:gd name="T67" fmla="*/ 778 h 878"/>
                      <a:gd name="T68" fmla="*/ 1316 w 1389"/>
                      <a:gd name="T69" fmla="*/ 787 h 878"/>
                      <a:gd name="T70" fmla="*/ 1316 w 1389"/>
                      <a:gd name="T71" fmla="*/ 768 h 878"/>
                      <a:gd name="T72" fmla="*/ 1316 w 1389"/>
                      <a:gd name="T73" fmla="*/ 787 h 878"/>
                      <a:gd name="T74" fmla="*/ 1326 w 1389"/>
                      <a:gd name="T75" fmla="*/ 754 h 878"/>
                      <a:gd name="T76" fmla="*/ 455 w 1389"/>
                      <a:gd name="T77" fmla="*/ 754 h 878"/>
                      <a:gd name="T78" fmla="*/ 49 w 1389"/>
                      <a:gd name="T79" fmla="*/ 739 h 878"/>
                      <a:gd name="T80" fmla="*/ 49 w 1389"/>
                      <a:gd name="T81" fmla="*/ 332 h 878"/>
                      <a:gd name="T82" fmla="*/ 64 w 1389"/>
                      <a:gd name="T83" fmla="*/ 48 h 878"/>
                      <a:gd name="T84" fmla="*/ 1340 w 1389"/>
                      <a:gd name="T85" fmla="*/ 63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89" h="878">
                        <a:moveTo>
                          <a:pt x="1374" y="0"/>
                        </a:moveTo>
                        <a:cubicBezTo>
                          <a:pt x="16" y="0"/>
                          <a:pt x="16" y="0"/>
                          <a:pt x="16" y="0"/>
                        </a:cubicBezTo>
                        <a:cubicBezTo>
                          <a:pt x="7" y="0"/>
                          <a:pt x="0" y="6"/>
                          <a:pt x="0" y="14"/>
                        </a:cubicBezTo>
                        <a:cubicBezTo>
                          <a:pt x="0" y="139"/>
                          <a:pt x="0" y="244"/>
                          <a:pt x="0" y="332"/>
                        </a:cubicBezTo>
                        <a:cubicBezTo>
                          <a:pt x="0" y="384"/>
                          <a:pt x="0" y="430"/>
                          <a:pt x="0" y="470"/>
                        </a:cubicBezTo>
                        <a:cubicBezTo>
                          <a:pt x="0" y="788"/>
                          <a:pt x="0" y="788"/>
                          <a:pt x="0" y="788"/>
                        </a:cubicBezTo>
                        <a:cubicBezTo>
                          <a:pt x="0" y="796"/>
                          <a:pt x="7" y="802"/>
                          <a:pt x="16" y="802"/>
                        </a:cubicBezTo>
                        <a:cubicBezTo>
                          <a:pt x="16" y="802"/>
                          <a:pt x="16" y="802"/>
                          <a:pt x="198" y="802"/>
                        </a:cubicBezTo>
                        <a:cubicBezTo>
                          <a:pt x="198" y="802"/>
                          <a:pt x="198" y="803"/>
                          <a:pt x="198" y="803"/>
                        </a:cubicBezTo>
                        <a:cubicBezTo>
                          <a:pt x="647" y="803"/>
                          <a:pt x="647" y="803"/>
                          <a:pt x="647" y="803"/>
                        </a:cubicBezTo>
                        <a:cubicBezTo>
                          <a:pt x="647" y="803"/>
                          <a:pt x="647" y="803"/>
                          <a:pt x="647" y="804"/>
                        </a:cubicBezTo>
                        <a:cubicBezTo>
                          <a:pt x="647" y="826"/>
                          <a:pt x="647" y="826"/>
                          <a:pt x="647" y="826"/>
                        </a:cubicBezTo>
                        <a:cubicBezTo>
                          <a:pt x="369" y="826"/>
                          <a:pt x="369" y="826"/>
                          <a:pt x="369" y="826"/>
                        </a:cubicBezTo>
                        <a:cubicBezTo>
                          <a:pt x="362" y="826"/>
                          <a:pt x="355" y="832"/>
                          <a:pt x="355" y="840"/>
                        </a:cubicBezTo>
                        <a:cubicBezTo>
                          <a:pt x="331" y="864"/>
                          <a:pt x="331" y="864"/>
                          <a:pt x="331" y="864"/>
                        </a:cubicBezTo>
                        <a:cubicBezTo>
                          <a:pt x="331" y="872"/>
                          <a:pt x="337" y="878"/>
                          <a:pt x="345" y="878"/>
                        </a:cubicBezTo>
                        <a:cubicBezTo>
                          <a:pt x="1024" y="878"/>
                          <a:pt x="1024" y="878"/>
                          <a:pt x="1024" y="878"/>
                        </a:cubicBezTo>
                        <a:cubicBezTo>
                          <a:pt x="1033" y="878"/>
                          <a:pt x="1039" y="872"/>
                          <a:pt x="1039" y="864"/>
                        </a:cubicBezTo>
                        <a:cubicBezTo>
                          <a:pt x="1015" y="840"/>
                          <a:pt x="1015" y="840"/>
                          <a:pt x="1015" y="840"/>
                        </a:cubicBezTo>
                        <a:cubicBezTo>
                          <a:pt x="1015" y="832"/>
                          <a:pt x="1009" y="826"/>
                          <a:pt x="1000" y="826"/>
                        </a:cubicBezTo>
                        <a:cubicBezTo>
                          <a:pt x="721" y="826"/>
                          <a:pt x="721" y="826"/>
                          <a:pt x="721" y="826"/>
                        </a:cubicBezTo>
                        <a:cubicBezTo>
                          <a:pt x="721" y="804"/>
                          <a:pt x="721" y="804"/>
                          <a:pt x="721" y="804"/>
                        </a:cubicBezTo>
                        <a:cubicBezTo>
                          <a:pt x="721" y="803"/>
                          <a:pt x="721" y="803"/>
                          <a:pt x="721" y="803"/>
                        </a:cubicBezTo>
                        <a:cubicBezTo>
                          <a:pt x="1374" y="803"/>
                          <a:pt x="1374" y="803"/>
                          <a:pt x="1374" y="803"/>
                        </a:cubicBezTo>
                        <a:cubicBezTo>
                          <a:pt x="1383" y="803"/>
                          <a:pt x="1389" y="797"/>
                          <a:pt x="1389" y="789"/>
                        </a:cubicBezTo>
                        <a:cubicBezTo>
                          <a:pt x="1389" y="14"/>
                          <a:pt x="1389" y="14"/>
                          <a:pt x="1389" y="14"/>
                        </a:cubicBezTo>
                        <a:cubicBezTo>
                          <a:pt x="1389" y="6"/>
                          <a:pt x="1383" y="0"/>
                          <a:pt x="1374" y="0"/>
                        </a:cubicBezTo>
                        <a:close/>
                        <a:moveTo>
                          <a:pt x="1126" y="781"/>
                        </a:moveTo>
                        <a:cubicBezTo>
                          <a:pt x="1110" y="781"/>
                          <a:pt x="1110" y="781"/>
                          <a:pt x="1110" y="781"/>
                        </a:cubicBezTo>
                        <a:cubicBezTo>
                          <a:pt x="1108" y="781"/>
                          <a:pt x="1107" y="780"/>
                          <a:pt x="1107" y="778"/>
                        </a:cubicBezTo>
                        <a:cubicBezTo>
                          <a:pt x="1107" y="776"/>
                          <a:pt x="1108" y="774"/>
                          <a:pt x="1110" y="774"/>
                        </a:cubicBezTo>
                        <a:cubicBezTo>
                          <a:pt x="1126" y="774"/>
                          <a:pt x="1126" y="774"/>
                          <a:pt x="1126" y="774"/>
                        </a:cubicBezTo>
                        <a:cubicBezTo>
                          <a:pt x="1129" y="774"/>
                          <a:pt x="1130" y="776"/>
                          <a:pt x="1130" y="778"/>
                        </a:cubicBezTo>
                        <a:cubicBezTo>
                          <a:pt x="1130" y="780"/>
                          <a:pt x="1129" y="781"/>
                          <a:pt x="1126" y="781"/>
                        </a:cubicBezTo>
                        <a:close/>
                        <a:moveTo>
                          <a:pt x="1160" y="781"/>
                        </a:moveTo>
                        <a:cubicBezTo>
                          <a:pt x="1144" y="781"/>
                          <a:pt x="1144" y="781"/>
                          <a:pt x="1144" y="781"/>
                        </a:cubicBezTo>
                        <a:cubicBezTo>
                          <a:pt x="1142" y="781"/>
                          <a:pt x="1140" y="780"/>
                          <a:pt x="1140" y="778"/>
                        </a:cubicBezTo>
                        <a:cubicBezTo>
                          <a:pt x="1140" y="776"/>
                          <a:pt x="1142" y="774"/>
                          <a:pt x="1144" y="774"/>
                        </a:cubicBezTo>
                        <a:cubicBezTo>
                          <a:pt x="1160" y="774"/>
                          <a:pt x="1160" y="774"/>
                          <a:pt x="1160" y="774"/>
                        </a:cubicBezTo>
                        <a:cubicBezTo>
                          <a:pt x="1162" y="774"/>
                          <a:pt x="1164" y="776"/>
                          <a:pt x="1164" y="778"/>
                        </a:cubicBezTo>
                        <a:cubicBezTo>
                          <a:pt x="1164" y="780"/>
                          <a:pt x="1162" y="781"/>
                          <a:pt x="1160" y="781"/>
                        </a:cubicBezTo>
                        <a:close/>
                        <a:moveTo>
                          <a:pt x="1194" y="781"/>
                        </a:moveTo>
                        <a:cubicBezTo>
                          <a:pt x="1177" y="781"/>
                          <a:pt x="1177" y="781"/>
                          <a:pt x="1177" y="781"/>
                        </a:cubicBezTo>
                        <a:cubicBezTo>
                          <a:pt x="1175" y="781"/>
                          <a:pt x="1174" y="780"/>
                          <a:pt x="1174" y="778"/>
                        </a:cubicBezTo>
                        <a:cubicBezTo>
                          <a:pt x="1174" y="776"/>
                          <a:pt x="1175" y="774"/>
                          <a:pt x="1177" y="774"/>
                        </a:cubicBezTo>
                        <a:cubicBezTo>
                          <a:pt x="1194" y="774"/>
                          <a:pt x="1194" y="774"/>
                          <a:pt x="1194" y="774"/>
                        </a:cubicBezTo>
                        <a:cubicBezTo>
                          <a:pt x="1196" y="774"/>
                          <a:pt x="1198" y="776"/>
                          <a:pt x="1198" y="778"/>
                        </a:cubicBezTo>
                        <a:cubicBezTo>
                          <a:pt x="1198" y="780"/>
                          <a:pt x="1196" y="781"/>
                          <a:pt x="1194" y="781"/>
                        </a:cubicBezTo>
                        <a:close/>
                        <a:moveTo>
                          <a:pt x="1228" y="781"/>
                        </a:moveTo>
                        <a:cubicBezTo>
                          <a:pt x="1211" y="781"/>
                          <a:pt x="1211" y="781"/>
                          <a:pt x="1211" y="781"/>
                        </a:cubicBezTo>
                        <a:cubicBezTo>
                          <a:pt x="1209" y="781"/>
                          <a:pt x="1207" y="780"/>
                          <a:pt x="1207" y="778"/>
                        </a:cubicBezTo>
                        <a:cubicBezTo>
                          <a:pt x="1207" y="776"/>
                          <a:pt x="1209" y="774"/>
                          <a:pt x="1211" y="774"/>
                        </a:cubicBezTo>
                        <a:cubicBezTo>
                          <a:pt x="1228" y="774"/>
                          <a:pt x="1228" y="774"/>
                          <a:pt x="1228" y="774"/>
                        </a:cubicBezTo>
                        <a:cubicBezTo>
                          <a:pt x="1230" y="774"/>
                          <a:pt x="1231" y="776"/>
                          <a:pt x="1231" y="778"/>
                        </a:cubicBezTo>
                        <a:cubicBezTo>
                          <a:pt x="1231" y="780"/>
                          <a:pt x="1230" y="781"/>
                          <a:pt x="1228" y="781"/>
                        </a:cubicBezTo>
                        <a:close/>
                        <a:moveTo>
                          <a:pt x="1261" y="781"/>
                        </a:moveTo>
                        <a:cubicBezTo>
                          <a:pt x="1244" y="781"/>
                          <a:pt x="1244" y="781"/>
                          <a:pt x="1244" y="781"/>
                        </a:cubicBezTo>
                        <a:cubicBezTo>
                          <a:pt x="1242" y="781"/>
                          <a:pt x="1241" y="780"/>
                          <a:pt x="1241" y="778"/>
                        </a:cubicBezTo>
                        <a:cubicBezTo>
                          <a:pt x="1241" y="776"/>
                          <a:pt x="1242" y="774"/>
                          <a:pt x="1244" y="774"/>
                        </a:cubicBezTo>
                        <a:cubicBezTo>
                          <a:pt x="1261" y="774"/>
                          <a:pt x="1261" y="774"/>
                          <a:pt x="1261" y="774"/>
                        </a:cubicBezTo>
                        <a:cubicBezTo>
                          <a:pt x="1263" y="774"/>
                          <a:pt x="1265" y="776"/>
                          <a:pt x="1265" y="778"/>
                        </a:cubicBezTo>
                        <a:cubicBezTo>
                          <a:pt x="1265" y="780"/>
                          <a:pt x="1263" y="781"/>
                          <a:pt x="1261" y="781"/>
                        </a:cubicBezTo>
                        <a:close/>
                        <a:moveTo>
                          <a:pt x="1295" y="781"/>
                        </a:moveTo>
                        <a:cubicBezTo>
                          <a:pt x="1278" y="781"/>
                          <a:pt x="1278" y="781"/>
                          <a:pt x="1278" y="781"/>
                        </a:cubicBezTo>
                        <a:cubicBezTo>
                          <a:pt x="1276" y="781"/>
                          <a:pt x="1274" y="780"/>
                          <a:pt x="1274" y="778"/>
                        </a:cubicBezTo>
                        <a:cubicBezTo>
                          <a:pt x="1274" y="776"/>
                          <a:pt x="1276" y="774"/>
                          <a:pt x="1278" y="774"/>
                        </a:cubicBezTo>
                        <a:cubicBezTo>
                          <a:pt x="1295" y="774"/>
                          <a:pt x="1295" y="774"/>
                          <a:pt x="1295" y="774"/>
                        </a:cubicBezTo>
                        <a:cubicBezTo>
                          <a:pt x="1297" y="774"/>
                          <a:pt x="1298" y="776"/>
                          <a:pt x="1298" y="778"/>
                        </a:cubicBezTo>
                        <a:cubicBezTo>
                          <a:pt x="1298" y="780"/>
                          <a:pt x="1297" y="781"/>
                          <a:pt x="1295" y="781"/>
                        </a:cubicBezTo>
                        <a:close/>
                        <a:moveTo>
                          <a:pt x="1316" y="787"/>
                        </a:moveTo>
                        <a:cubicBezTo>
                          <a:pt x="1311" y="787"/>
                          <a:pt x="1307" y="783"/>
                          <a:pt x="1307" y="778"/>
                        </a:cubicBezTo>
                        <a:cubicBezTo>
                          <a:pt x="1307" y="773"/>
                          <a:pt x="1311" y="768"/>
                          <a:pt x="1316" y="768"/>
                        </a:cubicBezTo>
                        <a:cubicBezTo>
                          <a:pt x="1321" y="768"/>
                          <a:pt x="1325" y="773"/>
                          <a:pt x="1325" y="778"/>
                        </a:cubicBezTo>
                        <a:cubicBezTo>
                          <a:pt x="1325" y="783"/>
                          <a:pt x="1321" y="787"/>
                          <a:pt x="1316" y="787"/>
                        </a:cubicBezTo>
                        <a:close/>
                        <a:moveTo>
                          <a:pt x="1340" y="740"/>
                        </a:moveTo>
                        <a:cubicBezTo>
                          <a:pt x="1340" y="748"/>
                          <a:pt x="1334" y="754"/>
                          <a:pt x="1326" y="754"/>
                        </a:cubicBezTo>
                        <a:cubicBezTo>
                          <a:pt x="918" y="754"/>
                          <a:pt x="642" y="754"/>
                          <a:pt x="455" y="754"/>
                        </a:cubicBezTo>
                        <a:cubicBezTo>
                          <a:pt x="455" y="754"/>
                          <a:pt x="455" y="754"/>
                          <a:pt x="455" y="754"/>
                        </a:cubicBezTo>
                        <a:cubicBezTo>
                          <a:pt x="64" y="754"/>
                          <a:pt x="64" y="754"/>
                          <a:pt x="64" y="754"/>
                        </a:cubicBezTo>
                        <a:cubicBezTo>
                          <a:pt x="56" y="754"/>
                          <a:pt x="49" y="747"/>
                          <a:pt x="49" y="739"/>
                        </a:cubicBezTo>
                        <a:cubicBezTo>
                          <a:pt x="49" y="739"/>
                          <a:pt x="49" y="739"/>
                          <a:pt x="49" y="470"/>
                        </a:cubicBezTo>
                        <a:cubicBezTo>
                          <a:pt x="49" y="417"/>
                          <a:pt x="49" y="372"/>
                          <a:pt x="49" y="332"/>
                        </a:cubicBezTo>
                        <a:cubicBezTo>
                          <a:pt x="49" y="63"/>
                          <a:pt x="49" y="63"/>
                          <a:pt x="49" y="63"/>
                        </a:cubicBezTo>
                        <a:cubicBezTo>
                          <a:pt x="49" y="55"/>
                          <a:pt x="56" y="48"/>
                          <a:pt x="64" y="48"/>
                        </a:cubicBezTo>
                        <a:cubicBezTo>
                          <a:pt x="1326" y="48"/>
                          <a:pt x="1326" y="48"/>
                          <a:pt x="1326" y="48"/>
                        </a:cubicBezTo>
                        <a:cubicBezTo>
                          <a:pt x="1334" y="48"/>
                          <a:pt x="1340" y="55"/>
                          <a:pt x="1340" y="63"/>
                        </a:cubicBezTo>
                        <a:cubicBezTo>
                          <a:pt x="1340" y="740"/>
                          <a:pt x="1340" y="740"/>
                          <a:pt x="1340" y="740"/>
                        </a:cubicBezTo>
                        <a:close/>
                      </a:path>
                    </a:pathLst>
                  </a:custGeom>
                  <a:solidFill>
                    <a:srgbClr val="FFFFFF"/>
                  </a:solidFill>
                  <a:ln w="25400" cap="flat" cmpd="sng" algn="ctr">
                    <a:noFill/>
                    <a:prstDash val="solid"/>
                    <a:headEnd type="none" w="med" len="med"/>
                    <a:tailEnd type="none" w="med" len="med"/>
                  </a:ln>
                  <a:effectLst/>
                </p:spPr>
                <p:txBody>
                  <a:bodyPr vert="horz" wrap="square" lIns="115947" tIns="57975" rIns="115947" bIns="57975" numCol="1" rtlCol="0" anchor="ctr" anchorCtr="0" compatLnSpc="1">
                    <a:prstTxWarp prst="textNoShape">
                      <a:avLst/>
                    </a:prstTxWarp>
                  </a:bodyPr>
                  <a:lstStyle/>
                  <a:p>
                    <a:pPr defTabSz="1419272">
                      <a:defRPr/>
                    </a:pPr>
                    <a:endParaRPr lang="en-US" sz="3796" kern="0" spc="-233" dirty="0">
                      <a:solidFill>
                        <a:schemeClr val="bg2"/>
                      </a:solidFill>
                      <a:latin typeface="Segoe UI Light" pitchFamily="34" charset="0"/>
                    </a:endParaRPr>
                  </a:p>
                </p:txBody>
              </p:sp>
              <p:pic>
                <p:nvPicPr>
                  <p:cNvPr id="596" name="Picture 2"/>
                  <p:cNvPicPr>
                    <a:picLocks noChangeAspect="1" noChangeArrowheads="1"/>
                  </p:cNvPicPr>
                  <p:nvPr/>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4914138" y="1489504"/>
                    <a:ext cx="642535" cy="373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97" name="Freeform 43"/>
                <p:cNvSpPr>
                  <a:spLocks noChangeAspect="1" noEditPoints="1"/>
                </p:cNvSpPr>
                <p:nvPr/>
              </p:nvSpPr>
              <p:spPr bwMode="black">
                <a:xfrm>
                  <a:off x="5641422" y="2585347"/>
                  <a:ext cx="191042" cy="366393"/>
                </a:xfrm>
                <a:custGeom>
                  <a:avLst/>
                  <a:gdLst>
                    <a:gd name="T0" fmla="*/ 544 w 602"/>
                    <a:gd name="T1" fmla="*/ 95 h 1156"/>
                    <a:gd name="T2" fmla="*/ 119 w 602"/>
                    <a:gd name="T3" fmla="*/ 1068 h 1156"/>
                    <a:gd name="T4" fmla="*/ 112 w 602"/>
                    <a:gd name="T5" fmla="*/ 1048 h 1156"/>
                    <a:gd name="T6" fmla="*/ 288 w 602"/>
                    <a:gd name="T7" fmla="*/ 1050 h 1156"/>
                    <a:gd name="T8" fmla="*/ 296 w 602"/>
                    <a:gd name="T9" fmla="*/ 1053 h 1156"/>
                    <a:gd name="T10" fmla="*/ 291 w 602"/>
                    <a:gd name="T11" fmla="*/ 1071 h 1156"/>
                    <a:gd name="T12" fmla="*/ 290 w 602"/>
                    <a:gd name="T13" fmla="*/ 1072 h 1156"/>
                    <a:gd name="T14" fmla="*/ 290 w 602"/>
                    <a:gd name="T15" fmla="*/ 1072 h 1156"/>
                    <a:gd name="T16" fmla="*/ 276 w 602"/>
                    <a:gd name="T17" fmla="*/ 1069 h 1156"/>
                    <a:gd name="T18" fmla="*/ 271 w 602"/>
                    <a:gd name="T19" fmla="*/ 1071 h 1156"/>
                    <a:gd name="T20" fmla="*/ 275 w 602"/>
                    <a:gd name="T21" fmla="*/ 1052 h 1156"/>
                    <a:gd name="T22" fmla="*/ 285 w 602"/>
                    <a:gd name="T23" fmla="*/ 1050 h 1156"/>
                    <a:gd name="T24" fmla="*/ 298 w 602"/>
                    <a:gd name="T25" fmla="*/ 1055 h 1156"/>
                    <a:gd name="T26" fmla="*/ 315 w 602"/>
                    <a:gd name="T27" fmla="*/ 1058 h 1156"/>
                    <a:gd name="T28" fmla="*/ 319 w 602"/>
                    <a:gd name="T29" fmla="*/ 1057 h 1156"/>
                    <a:gd name="T30" fmla="*/ 320 w 602"/>
                    <a:gd name="T31" fmla="*/ 1057 h 1156"/>
                    <a:gd name="T32" fmla="*/ 314 w 602"/>
                    <a:gd name="T33" fmla="*/ 1075 h 1156"/>
                    <a:gd name="T34" fmla="*/ 301 w 602"/>
                    <a:gd name="T35" fmla="*/ 1077 h 1156"/>
                    <a:gd name="T36" fmla="*/ 292 w 602"/>
                    <a:gd name="T37" fmla="*/ 1073 h 1156"/>
                    <a:gd name="T38" fmla="*/ 298 w 602"/>
                    <a:gd name="T39" fmla="*/ 1055 h 1156"/>
                    <a:gd name="T40" fmla="*/ 298 w 602"/>
                    <a:gd name="T41" fmla="*/ 1055 h 1156"/>
                    <a:gd name="T42" fmla="*/ 298 w 602"/>
                    <a:gd name="T43" fmla="*/ 1055 h 1156"/>
                    <a:gd name="T44" fmla="*/ 305 w 602"/>
                    <a:gd name="T45" fmla="*/ 1034 h 1156"/>
                    <a:gd name="T46" fmla="*/ 318 w 602"/>
                    <a:gd name="T47" fmla="*/ 1037 h 1156"/>
                    <a:gd name="T48" fmla="*/ 325 w 602"/>
                    <a:gd name="T49" fmla="*/ 1035 h 1156"/>
                    <a:gd name="T50" fmla="*/ 326 w 602"/>
                    <a:gd name="T51" fmla="*/ 1035 h 1156"/>
                    <a:gd name="T52" fmla="*/ 314 w 602"/>
                    <a:gd name="T53" fmla="*/ 1056 h 1156"/>
                    <a:gd name="T54" fmla="*/ 299 w 602"/>
                    <a:gd name="T55" fmla="*/ 1052 h 1156"/>
                    <a:gd name="T56" fmla="*/ 299 w 602"/>
                    <a:gd name="T57" fmla="*/ 1052 h 1156"/>
                    <a:gd name="T58" fmla="*/ 304 w 602"/>
                    <a:gd name="T59" fmla="*/ 1034 h 1156"/>
                    <a:gd name="T60" fmla="*/ 292 w 602"/>
                    <a:gd name="T61" fmla="*/ 1028 h 1156"/>
                    <a:gd name="T62" fmla="*/ 302 w 602"/>
                    <a:gd name="T63" fmla="*/ 1032 h 1156"/>
                    <a:gd name="T64" fmla="*/ 302 w 602"/>
                    <a:gd name="T65" fmla="*/ 1032 h 1156"/>
                    <a:gd name="T66" fmla="*/ 297 w 602"/>
                    <a:gd name="T67" fmla="*/ 1050 h 1156"/>
                    <a:gd name="T68" fmla="*/ 297 w 602"/>
                    <a:gd name="T69" fmla="*/ 1050 h 1156"/>
                    <a:gd name="T70" fmla="*/ 296 w 602"/>
                    <a:gd name="T71" fmla="*/ 1050 h 1156"/>
                    <a:gd name="T72" fmla="*/ 296 w 602"/>
                    <a:gd name="T73" fmla="*/ 1050 h 1156"/>
                    <a:gd name="T74" fmla="*/ 296 w 602"/>
                    <a:gd name="T75" fmla="*/ 1050 h 1156"/>
                    <a:gd name="T76" fmla="*/ 277 w 602"/>
                    <a:gd name="T77" fmla="*/ 1049 h 1156"/>
                    <a:gd name="T78" fmla="*/ 277 w 602"/>
                    <a:gd name="T79" fmla="*/ 1049 h 1156"/>
                    <a:gd name="T80" fmla="*/ 277 w 602"/>
                    <a:gd name="T81" fmla="*/ 1049 h 1156"/>
                    <a:gd name="T82" fmla="*/ 276 w 602"/>
                    <a:gd name="T83" fmla="*/ 1049 h 1156"/>
                    <a:gd name="T84" fmla="*/ 281 w 602"/>
                    <a:gd name="T85" fmla="*/ 1032 h 1156"/>
                    <a:gd name="T86" fmla="*/ 287 w 602"/>
                    <a:gd name="T87" fmla="*/ 1029 h 1156"/>
                    <a:gd name="T88" fmla="*/ 467 w 602"/>
                    <a:gd name="T89" fmla="*/ 1059 h 1156"/>
                    <a:gd name="T90" fmla="*/ 478 w 602"/>
                    <a:gd name="T91" fmla="*/ 1064 h 1156"/>
                    <a:gd name="T92" fmla="*/ 466 w 602"/>
                    <a:gd name="T93" fmla="*/ 1048 h 1156"/>
                    <a:gd name="T94" fmla="*/ 602 w 602"/>
                    <a:gd name="T95" fmla="*/ 1116 h 1156"/>
                    <a:gd name="T96" fmla="*/ 0 w 602"/>
                    <a:gd name="T97" fmla="*/ 40 h 1156"/>
                    <a:gd name="T98" fmla="*/ 602 w 602"/>
                    <a:gd name="T99" fmla="*/ 1116 h 1156"/>
                    <a:gd name="T100" fmla="*/ 273 w 602"/>
                    <a:gd name="T101" fmla="*/ 202 h 1156"/>
                    <a:gd name="T102" fmla="*/ 273 w 602"/>
                    <a:gd name="T103" fmla="*/ 911 h 1156"/>
                    <a:gd name="T104" fmla="*/ 462 w 602"/>
                    <a:gd name="T105" fmla="*/ 581 h 1156"/>
                    <a:gd name="T106" fmla="*/ 284 w 602"/>
                    <a:gd name="T107" fmla="*/ 391 h 1156"/>
                    <a:gd name="T108" fmla="*/ 284 w 602"/>
                    <a:gd name="T109" fmla="*/ 391 h 1156"/>
                    <a:gd name="T110" fmla="*/ 273 w 602"/>
                    <a:gd name="T111" fmla="*/ 391 h 1156"/>
                    <a:gd name="T112" fmla="*/ 462 w 602"/>
                    <a:gd name="T113" fmla="*/ 911 h 1156"/>
                    <a:gd name="T114" fmla="*/ 462 w 602"/>
                    <a:gd name="T115" fmla="*/ 379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2" h="1156">
                      <a:moveTo>
                        <a:pt x="54" y="95"/>
                      </a:moveTo>
                      <a:cubicBezTo>
                        <a:pt x="54" y="367"/>
                        <a:pt x="54" y="639"/>
                        <a:pt x="54" y="911"/>
                      </a:cubicBezTo>
                      <a:cubicBezTo>
                        <a:pt x="217" y="911"/>
                        <a:pt x="381" y="911"/>
                        <a:pt x="544" y="911"/>
                      </a:cubicBezTo>
                      <a:cubicBezTo>
                        <a:pt x="544" y="639"/>
                        <a:pt x="544" y="367"/>
                        <a:pt x="544" y="95"/>
                      </a:cubicBezTo>
                      <a:cubicBezTo>
                        <a:pt x="381" y="95"/>
                        <a:pt x="217" y="95"/>
                        <a:pt x="54" y="95"/>
                      </a:cubicBezTo>
                      <a:close/>
                      <a:moveTo>
                        <a:pt x="112" y="1053"/>
                      </a:moveTo>
                      <a:cubicBezTo>
                        <a:pt x="126" y="1068"/>
                        <a:pt x="126" y="1068"/>
                        <a:pt x="126" y="1068"/>
                      </a:cubicBezTo>
                      <a:cubicBezTo>
                        <a:pt x="119" y="1068"/>
                        <a:pt x="119" y="1068"/>
                        <a:pt x="119" y="1068"/>
                      </a:cubicBezTo>
                      <a:cubicBezTo>
                        <a:pt x="103" y="1050"/>
                        <a:pt x="103" y="1050"/>
                        <a:pt x="103" y="1050"/>
                      </a:cubicBezTo>
                      <a:cubicBezTo>
                        <a:pt x="119" y="1034"/>
                        <a:pt x="119" y="1034"/>
                        <a:pt x="119" y="1034"/>
                      </a:cubicBezTo>
                      <a:cubicBezTo>
                        <a:pt x="126" y="1034"/>
                        <a:pt x="126" y="1034"/>
                        <a:pt x="126" y="1034"/>
                      </a:cubicBezTo>
                      <a:cubicBezTo>
                        <a:pt x="112" y="1048"/>
                        <a:pt x="112" y="1048"/>
                        <a:pt x="112" y="1048"/>
                      </a:cubicBezTo>
                      <a:cubicBezTo>
                        <a:pt x="137" y="1048"/>
                        <a:pt x="137" y="1048"/>
                        <a:pt x="137" y="1048"/>
                      </a:cubicBezTo>
                      <a:cubicBezTo>
                        <a:pt x="137" y="1053"/>
                        <a:pt x="137" y="1053"/>
                        <a:pt x="137" y="1053"/>
                      </a:cubicBezTo>
                      <a:lnTo>
                        <a:pt x="112" y="1053"/>
                      </a:lnTo>
                      <a:close/>
                      <a:moveTo>
                        <a:pt x="288" y="1050"/>
                      </a:moveTo>
                      <a:cubicBezTo>
                        <a:pt x="291" y="1050"/>
                        <a:pt x="294" y="1052"/>
                        <a:pt x="296" y="1053"/>
                      </a:cubicBezTo>
                      <a:cubicBezTo>
                        <a:pt x="296" y="1053"/>
                        <a:pt x="296" y="1053"/>
                        <a:pt x="296" y="1053"/>
                      </a:cubicBezTo>
                      <a:cubicBezTo>
                        <a:pt x="296" y="1053"/>
                        <a:pt x="296" y="1053"/>
                        <a:pt x="296" y="1053"/>
                      </a:cubicBezTo>
                      <a:cubicBezTo>
                        <a:pt x="296" y="1053"/>
                        <a:pt x="296" y="1053"/>
                        <a:pt x="296" y="1053"/>
                      </a:cubicBezTo>
                      <a:cubicBezTo>
                        <a:pt x="296" y="1053"/>
                        <a:pt x="296" y="1053"/>
                        <a:pt x="296" y="1053"/>
                      </a:cubicBezTo>
                      <a:cubicBezTo>
                        <a:pt x="296" y="1054"/>
                        <a:pt x="296" y="1054"/>
                        <a:pt x="296" y="1054"/>
                      </a:cubicBezTo>
                      <a:cubicBezTo>
                        <a:pt x="296" y="1054"/>
                        <a:pt x="291" y="1071"/>
                        <a:pt x="291" y="1072"/>
                      </a:cubicBezTo>
                      <a:cubicBezTo>
                        <a:pt x="291" y="1071"/>
                        <a:pt x="291" y="1071"/>
                        <a:pt x="291" y="1071"/>
                      </a:cubicBezTo>
                      <a:cubicBezTo>
                        <a:pt x="291" y="1072"/>
                        <a:pt x="291" y="1072"/>
                        <a:pt x="291" y="1072"/>
                      </a:cubicBezTo>
                      <a:cubicBezTo>
                        <a:pt x="290" y="1072"/>
                        <a:pt x="290" y="1072"/>
                        <a:pt x="290" y="1072"/>
                      </a:cubicBezTo>
                      <a:cubicBezTo>
                        <a:pt x="290" y="1072"/>
                        <a:pt x="290" y="1072"/>
                        <a:pt x="290" y="1072"/>
                      </a:cubicBezTo>
                      <a:cubicBezTo>
                        <a:pt x="290" y="1072"/>
                        <a:pt x="290" y="1072"/>
                        <a:pt x="290" y="1072"/>
                      </a:cubicBezTo>
                      <a:cubicBezTo>
                        <a:pt x="290" y="1072"/>
                        <a:pt x="290" y="1072"/>
                        <a:pt x="290" y="1072"/>
                      </a:cubicBezTo>
                      <a:cubicBezTo>
                        <a:pt x="290" y="1072"/>
                        <a:pt x="290" y="1072"/>
                        <a:pt x="290" y="1072"/>
                      </a:cubicBezTo>
                      <a:cubicBezTo>
                        <a:pt x="290" y="1072"/>
                        <a:pt x="290" y="1072"/>
                        <a:pt x="290" y="1072"/>
                      </a:cubicBezTo>
                      <a:cubicBezTo>
                        <a:pt x="290" y="1072"/>
                        <a:pt x="290" y="1072"/>
                        <a:pt x="290" y="1072"/>
                      </a:cubicBezTo>
                      <a:cubicBezTo>
                        <a:pt x="289" y="1071"/>
                        <a:pt x="288" y="1071"/>
                        <a:pt x="286" y="1070"/>
                      </a:cubicBezTo>
                      <a:cubicBezTo>
                        <a:pt x="285" y="1069"/>
                        <a:pt x="285" y="1069"/>
                        <a:pt x="284" y="1069"/>
                      </a:cubicBezTo>
                      <a:cubicBezTo>
                        <a:pt x="283" y="1069"/>
                        <a:pt x="281" y="1069"/>
                        <a:pt x="280" y="1069"/>
                      </a:cubicBezTo>
                      <a:cubicBezTo>
                        <a:pt x="279" y="1069"/>
                        <a:pt x="278" y="1069"/>
                        <a:pt x="276" y="1069"/>
                      </a:cubicBezTo>
                      <a:cubicBezTo>
                        <a:pt x="274" y="1069"/>
                        <a:pt x="273" y="1070"/>
                        <a:pt x="271" y="1071"/>
                      </a:cubicBezTo>
                      <a:cubicBezTo>
                        <a:pt x="271" y="1071"/>
                        <a:pt x="271" y="1071"/>
                        <a:pt x="271" y="1071"/>
                      </a:cubicBezTo>
                      <a:cubicBezTo>
                        <a:pt x="271" y="1071"/>
                        <a:pt x="271" y="1071"/>
                        <a:pt x="271" y="1071"/>
                      </a:cubicBezTo>
                      <a:cubicBezTo>
                        <a:pt x="271" y="1071"/>
                        <a:pt x="271" y="1071"/>
                        <a:pt x="271" y="1071"/>
                      </a:cubicBezTo>
                      <a:cubicBezTo>
                        <a:pt x="270" y="1070"/>
                        <a:pt x="270" y="1070"/>
                        <a:pt x="270" y="1070"/>
                      </a:cubicBezTo>
                      <a:cubicBezTo>
                        <a:pt x="270" y="1070"/>
                        <a:pt x="270" y="1070"/>
                        <a:pt x="270" y="1070"/>
                      </a:cubicBezTo>
                      <a:cubicBezTo>
                        <a:pt x="275" y="1052"/>
                        <a:pt x="275" y="1052"/>
                        <a:pt x="275" y="1052"/>
                      </a:cubicBezTo>
                      <a:cubicBezTo>
                        <a:pt x="275" y="1052"/>
                        <a:pt x="275" y="1052"/>
                        <a:pt x="275" y="1052"/>
                      </a:cubicBezTo>
                      <a:cubicBezTo>
                        <a:pt x="275" y="1052"/>
                        <a:pt x="275" y="1052"/>
                        <a:pt x="275" y="1052"/>
                      </a:cubicBezTo>
                      <a:cubicBezTo>
                        <a:pt x="277" y="1051"/>
                        <a:pt x="278" y="1051"/>
                        <a:pt x="279" y="1051"/>
                      </a:cubicBezTo>
                      <a:cubicBezTo>
                        <a:pt x="280" y="1050"/>
                        <a:pt x="281" y="1050"/>
                        <a:pt x="282" y="1050"/>
                      </a:cubicBezTo>
                      <a:cubicBezTo>
                        <a:pt x="283" y="1050"/>
                        <a:pt x="284" y="1050"/>
                        <a:pt x="285" y="1050"/>
                      </a:cubicBezTo>
                      <a:cubicBezTo>
                        <a:pt x="286" y="1050"/>
                        <a:pt x="287" y="1050"/>
                        <a:pt x="288" y="1050"/>
                      </a:cubicBezTo>
                      <a:close/>
                      <a:moveTo>
                        <a:pt x="298" y="1055"/>
                      </a:moveTo>
                      <a:cubicBezTo>
                        <a:pt x="298" y="1055"/>
                        <a:pt x="298" y="1055"/>
                        <a:pt x="298" y="1055"/>
                      </a:cubicBezTo>
                      <a:cubicBezTo>
                        <a:pt x="298" y="1055"/>
                        <a:pt x="298" y="1055"/>
                        <a:pt x="298" y="1055"/>
                      </a:cubicBezTo>
                      <a:cubicBezTo>
                        <a:pt x="300" y="1056"/>
                        <a:pt x="301" y="1056"/>
                        <a:pt x="302" y="1057"/>
                      </a:cubicBezTo>
                      <a:cubicBezTo>
                        <a:pt x="303" y="1058"/>
                        <a:pt x="305" y="1058"/>
                        <a:pt x="306" y="1058"/>
                      </a:cubicBezTo>
                      <a:cubicBezTo>
                        <a:pt x="308" y="1058"/>
                        <a:pt x="310" y="1058"/>
                        <a:pt x="312" y="1058"/>
                      </a:cubicBezTo>
                      <a:cubicBezTo>
                        <a:pt x="313" y="1058"/>
                        <a:pt x="314" y="1058"/>
                        <a:pt x="315" y="1058"/>
                      </a:cubicBezTo>
                      <a:cubicBezTo>
                        <a:pt x="316" y="1057"/>
                        <a:pt x="317" y="1057"/>
                        <a:pt x="319" y="1056"/>
                      </a:cubicBezTo>
                      <a:cubicBezTo>
                        <a:pt x="319" y="1056"/>
                        <a:pt x="319" y="1057"/>
                        <a:pt x="319" y="1057"/>
                      </a:cubicBezTo>
                      <a:cubicBezTo>
                        <a:pt x="319" y="1057"/>
                        <a:pt x="319" y="1057"/>
                        <a:pt x="319" y="1057"/>
                      </a:cubicBezTo>
                      <a:cubicBezTo>
                        <a:pt x="319" y="1057"/>
                        <a:pt x="319" y="1057"/>
                        <a:pt x="319" y="1057"/>
                      </a:cubicBezTo>
                      <a:cubicBezTo>
                        <a:pt x="319" y="1057"/>
                        <a:pt x="319" y="1057"/>
                        <a:pt x="319" y="1057"/>
                      </a:cubicBezTo>
                      <a:cubicBezTo>
                        <a:pt x="319" y="1057"/>
                        <a:pt x="320" y="1057"/>
                        <a:pt x="320" y="1057"/>
                      </a:cubicBezTo>
                      <a:cubicBezTo>
                        <a:pt x="320" y="1057"/>
                        <a:pt x="320" y="1057"/>
                        <a:pt x="320" y="1057"/>
                      </a:cubicBezTo>
                      <a:cubicBezTo>
                        <a:pt x="320" y="1057"/>
                        <a:pt x="320" y="1057"/>
                        <a:pt x="320" y="1057"/>
                      </a:cubicBezTo>
                      <a:cubicBezTo>
                        <a:pt x="320" y="1057"/>
                        <a:pt x="320" y="1057"/>
                        <a:pt x="320" y="1057"/>
                      </a:cubicBezTo>
                      <a:cubicBezTo>
                        <a:pt x="320" y="1057"/>
                        <a:pt x="315" y="1075"/>
                        <a:pt x="315" y="1075"/>
                      </a:cubicBezTo>
                      <a:cubicBezTo>
                        <a:pt x="314" y="1075"/>
                        <a:pt x="314" y="1075"/>
                        <a:pt x="314" y="1075"/>
                      </a:cubicBezTo>
                      <a:cubicBezTo>
                        <a:pt x="314" y="1075"/>
                        <a:pt x="314" y="1075"/>
                        <a:pt x="314" y="1075"/>
                      </a:cubicBezTo>
                      <a:cubicBezTo>
                        <a:pt x="313" y="1076"/>
                        <a:pt x="312" y="1076"/>
                        <a:pt x="311" y="1076"/>
                      </a:cubicBezTo>
                      <a:cubicBezTo>
                        <a:pt x="309" y="1077"/>
                        <a:pt x="308" y="1077"/>
                        <a:pt x="307" y="1077"/>
                      </a:cubicBezTo>
                      <a:cubicBezTo>
                        <a:pt x="306" y="1077"/>
                        <a:pt x="305" y="1077"/>
                        <a:pt x="304" y="1077"/>
                      </a:cubicBezTo>
                      <a:cubicBezTo>
                        <a:pt x="303" y="1077"/>
                        <a:pt x="302" y="1077"/>
                        <a:pt x="301" y="1077"/>
                      </a:cubicBezTo>
                      <a:cubicBezTo>
                        <a:pt x="300" y="1077"/>
                        <a:pt x="300" y="1077"/>
                        <a:pt x="299" y="1077"/>
                      </a:cubicBezTo>
                      <a:cubicBezTo>
                        <a:pt x="298" y="1076"/>
                        <a:pt x="297" y="1076"/>
                        <a:pt x="297" y="1076"/>
                      </a:cubicBezTo>
                      <a:cubicBezTo>
                        <a:pt x="295" y="1075"/>
                        <a:pt x="294" y="1075"/>
                        <a:pt x="293" y="1074"/>
                      </a:cubicBezTo>
                      <a:cubicBezTo>
                        <a:pt x="293" y="1074"/>
                        <a:pt x="292" y="1073"/>
                        <a:pt x="292" y="1073"/>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lose/>
                      <a:moveTo>
                        <a:pt x="305" y="1034"/>
                      </a:moveTo>
                      <a:cubicBezTo>
                        <a:pt x="306" y="1034"/>
                        <a:pt x="307" y="1035"/>
                        <a:pt x="308" y="1036"/>
                      </a:cubicBezTo>
                      <a:cubicBezTo>
                        <a:pt x="310" y="1036"/>
                        <a:pt x="311" y="1037"/>
                        <a:pt x="313" y="1037"/>
                      </a:cubicBezTo>
                      <a:cubicBezTo>
                        <a:pt x="313" y="1037"/>
                        <a:pt x="314" y="1037"/>
                        <a:pt x="315" y="1037"/>
                      </a:cubicBezTo>
                      <a:cubicBezTo>
                        <a:pt x="316" y="1037"/>
                        <a:pt x="317" y="1037"/>
                        <a:pt x="318" y="1037"/>
                      </a:cubicBezTo>
                      <a:cubicBezTo>
                        <a:pt x="319" y="1037"/>
                        <a:pt x="320" y="1036"/>
                        <a:pt x="321" y="1036"/>
                      </a:cubicBezTo>
                      <a:cubicBezTo>
                        <a:pt x="322" y="1036"/>
                        <a:pt x="324" y="1035"/>
                        <a:pt x="325" y="1035"/>
                      </a:cubicBezTo>
                      <a:cubicBezTo>
                        <a:pt x="325" y="1035"/>
                        <a:pt x="325" y="1035"/>
                        <a:pt x="325" y="1035"/>
                      </a:cubicBezTo>
                      <a:cubicBezTo>
                        <a:pt x="325" y="1035"/>
                        <a:pt x="325" y="1035"/>
                        <a:pt x="325" y="1035"/>
                      </a:cubicBezTo>
                      <a:cubicBezTo>
                        <a:pt x="325" y="1035"/>
                        <a:pt x="325" y="1035"/>
                        <a:pt x="325" y="1035"/>
                      </a:cubicBezTo>
                      <a:cubicBezTo>
                        <a:pt x="325" y="1035"/>
                        <a:pt x="326" y="1035"/>
                        <a:pt x="326" y="1035"/>
                      </a:cubicBezTo>
                      <a:cubicBezTo>
                        <a:pt x="326" y="1035"/>
                        <a:pt x="326" y="1035"/>
                        <a:pt x="326" y="1035"/>
                      </a:cubicBezTo>
                      <a:cubicBezTo>
                        <a:pt x="326" y="1035"/>
                        <a:pt x="326" y="1035"/>
                        <a:pt x="326" y="1035"/>
                      </a:cubicBezTo>
                      <a:cubicBezTo>
                        <a:pt x="326" y="1035"/>
                        <a:pt x="321" y="1054"/>
                        <a:pt x="321" y="1054"/>
                      </a:cubicBezTo>
                      <a:cubicBezTo>
                        <a:pt x="321" y="1054"/>
                        <a:pt x="320" y="1054"/>
                        <a:pt x="320" y="1054"/>
                      </a:cubicBezTo>
                      <a:cubicBezTo>
                        <a:pt x="320" y="1054"/>
                        <a:pt x="320" y="1054"/>
                        <a:pt x="320" y="1054"/>
                      </a:cubicBezTo>
                      <a:cubicBezTo>
                        <a:pt x="318" y="1055"/>
                        <a:pt x="316" y="1055"/>
                        <a:pt x="314" y="1056"/>
                      </a:cubicBezTo>
                      <a:cubicBezTo>
                        <a:pt x="313" y="1056"/>
                        <a:pt x="311" y="1056"/>
                        <a:pt x="310" y="1056"/>
                      </a:cubicBezTo>
                      <a:cubicBezTo>
                        <a:pt x="308" y="1056"/>
                        <a:pt x="307" y="1056"/>
                        <a:pt x="306" y="1056"/>
                      </a:cubicBezTo>
                      <a:cubicBezTo>
                        <a:pt x="304" y="1055"/>
                        <a:pt x="302" y="1054"/>
                        <a:pt x="300" y="1053"/>
                      </a:cubicBezTo>
                      <a:cubicBezTo>
                        <a:pt x="300" y="1053"/>
                        <a:pt x="299" y="1053"/>
                        <a:pt x="299" y="1052"/>
                      </a:cubicBezTo>
                      <a:cubicBezTo>
                        <a:pt x="299" y="1052"/>
                        <a:pt x="299" y="1052"/>
                        <a:pt x="299" y="1052"/>
                      </a:cubicBezTo>
                      <a:cubicBezTo>
                        <a:pt x="299" y="1052"/>
                        <a:pt x="299" y="1052"/>
                        <a:pt x="299" y="1052"/>
                      </a:cubicBezTo>
                      <a:cubicBezTo>
                        <a:pt x="299" y="1052"/>
                        <a:pt x="299" y="1052"/>
                        <a:pt x="299" y="1052"/>
                      </a:cubicBezTo>
                      <a:cubicBezTo>
                        <a:pt x="299" y="1052"/>
                        <a:pt x="299" y="1052"/>
                        <a:pt x="299" y="1052"/>
                      </a:cubicBezTo>
                      <a:cubicBezTo>
                        <a:pt x="299" y="1052"/>
                        <a:pt x="304" y="1034"/>
                        <a:pt x="304" y="1034"/>
                      </a:cubicBezTo>
                      <a:cubicBezTo>
                        <a:pt x="304" y="1034"/>
                        <a:pt x="304" y="1034"/>
                        <a:pt x="304" y="1034"/>
                      </a:cubicBezTo>
                      <a:cubicBezTo>
                        <a:pt x="304" y="1034"/>
                        <a:pt x="304" y="1034"/>
                        <a:pt x="304" y="1034"/>
                      </a:cubicBezTo>
                      <a:cubicBezTo>
                        <a:pt x="304" y="1034"/>
                        <a:pt x="304" y="1034"/>
                        <a:pt x="304" y="1034"/>
                      </a:cubicBezTo>
                      <a:cubicBezTo>
                        <a:pt x="304" y="1034"/>
                        <a:pt x="304" y="1034"/>
                        <a:pt x="304" y="1034"/>
                      </a:cubicBezTo>
                      <a:cubicBezTo>
                        <a:pt x="304" y="1034"/>
                        <a:pt x="304" y="1034"/>
                        <a:pt x="304" y="1034"/>
                      </a:cubicBezTo>
                      <a:cubicBezTo>
                        <a:pt x="304" y="1033"/>
                        <a:pt x="304" y="1033"/>
                        <a:pt x="305" y="1034"/>
                      </a:cubicBezTo>
                      <a:close/>
                      <a:moveTo>
                        <a:pt x="292" y="1028"/>
                      </a:moveTo>
                      <a:cubicBezTo>
                        <a:pt x="295" y="1028"/>
                        <a:pt x="297" y="1029"/>
                        <a:pt x="299" y="1030"/>
                      </a:cubicBezTo>
                      <a:cubicBezTo>
                        <a:pt x="299" y="1030"/>
                        <a:pt x="299" y="1030"/>
                        <a:pt x="299" y="1030"/>
                      </a:cubicBezTo>
                      <a:cubicBezTo>
                        <a:pt x="300" y="1030"/>
                        <a:pt x="301" y="1031"/>
                        <a:pt x="302" y="1032"/>
                      </a:cubicBezTo>
                      <a:cubicBezTo>
                        <a:pt x="302" y="1032"/>
                        <a:pt x="302" y="1032"/>
                        <a:pt x="302" y="1032"/>
                      </a:cubicBezTo>
                      <a:cubicBezTo>
                        <a:pt x="302" y="1032"/>
                        <a:pt x="302" y="1032"/>
                        <a:pt x="302" y="1032"/>
                      </a:cubicBezTo>
                      <a:cubicBezTo>
                        <a:pt x="302" y="1032"/>
                        <a:pt x="302" y="1032"/>
                        <a:pt x="302" y="1032"/>
                      </a:cubicBezTo>
                      <a:cubicBezTo>
                        <a:pt x="302" y="1032"/>
                        <a:pt x="302" y="1032"/>
                        <a:pt x="302" y="1032"/>
                      </a:cubicBezTo>
                      <a:cubicBezTo>
                        <a:pt x="302" y="1032"/>
                        <a:pt x="302" y="1032"/>
                        <a:pt x="302" y="1032"/>
                      </a:cubicBezTo>
                      <a:cubicBezTo>
                        <a:pt x="302" y="1033"/>
                        <a:pt x="302" y="1033"/>
                        <a:pt x="302" y="1033"/>
                      </a:cubicBezTo>
                      <a:cubicBezTo>
                        <a:pt x="300" y="1039"/>
                        <a:pt x="300" y="1039"/>
                        <a:pt x="300" y="1039"/>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5" y="1049"/>
                        <a:pt x="294" y="1049"/>
                        <a:pt x="292" y="1048"/>
                      </a:cubicBezTo>
                      <a:cubicBezTo>
                        <a:pt x="291" y="1048"/>
                        <a:pt x="290" y="1047"/>
                        <a:pt x="288" y="1047"/>
                      </a:cubicBezTo>
                      <a:cubicBezTo>
                        <a:pt x="285" y="1047"/>
                        <a:pt x="281" y="1047"/>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6" y="1049"/>
                        <a:pt x="276" y="1049"/>
                        <a:pt x="276" y="1049"/>
                      </a:cubicBezTo>
                      <a:cubicBezTo>
                        <a:pt x="276" y="1049"/>
                        <a:pt x="276" y="1049"/>
                        <a:pt x="276" y="1049"/>
                      </a:cubicBezTo>
                      <a:cubicBezTo>
                        <a:pt x="276" y="1049"/>
                        <a:pt x="276" y="1049"/>
                        <a:pt x="276" y="1049"/>
                      </a:cubicBezTo>
                      <a:cubicBezTo>
                        <a:pt x="276" y="1049"/>
                        <a:pt x="276" y="1049"/>
                        <a:pt x="276" y="1049"/>
                      </a:cubicBezTo>
                      <a:cubicBezTo>
                        <a:pt x="276" y="1049"/>
                        <a:pt x="276" y="1049"/>
                        <a:pt x="276" y="1049"/>
                      </a:cubicBezTo>
                      <a:cubicBezTo>
                        <a:pt x="276" y="1049"/>
                        <a:pt x="276" y="1049"/>
                        <a:pt x="276" y="1049"/>
                      </a:cubicBezTo>
                      <a:cubicBezTo>
                        <a:pt x="281" y="1032"/>
                        <a:pt x="281" y="1032"/>
                        <a:pt x="281" y="1032"/>
                      </a:cubicBezTo>
                      <a:cubicBezTo>
                        <a:pt x="281" y="1031"/>
                        <a:pt x="281" y="1031"/>
                        <a:pt x="281" y="1031"/>
                      </a:cubicBezTo>
                      <a:cubicBezTo>
                        <a:pt x="281" y="1030"/>
                        <a:pt x="282" y="1030"/>
                        <a:pt x="282" y="1030"/>
                      </a:cubicBezTo>
                      <a:cubicBezTo>
                        <a:pt x="282" y="1030"/>
                        <a:pt x="282" y="1030"/>
                        <a:pt x="282" y="1030"/>
                      </a:cubicBezTo>
                      <a:cubicBezTo>
                        <a:pt x="284" y="1030"/>
                        <a:pt x="286" y="1029"/>
                        <a:pt x="287" y="1029"/>
                      </a:cubicBezTo>
                      <a:cubicBezTo>
                        <a:pt x="289" y="1028"/>
                        <a:pt x="291" y="1028"/>
                        <a:pt x="292" y="1028"/>
                      </a:cubicBezTo>
                      <a:close/>
                      <a:moveTo>
                        <a:pt x="478" y="1033"/>
                      </a:moveTo>
                      <a:cubicBezTo>
                        <a:pt x="469" y="1033"/>
                        <a:pt x="462" y="1040"/>
                        <a:pt x="462" y="1048"/>
                      </a:cubicBezTo>
                      <a:cubicBezTo>
                        <a:pt x="462" y="1052"/>
                        <a:pt x="464" y="1056"/>
                        <a:pt x="467" y="1059"/>
                      </a:cubicBezTo>
                      <a:cubicBezTo>
                        <a:pt x="460" y="1068"/>
                        <a:pt x="460" y="1068"/>
                        <a:pt x="460" y="1068"/>
                      </a:cubicBezTo>
                      <a:cubicBezTo>
                        <a:pt x="463" y="1070"/>
                        <a:pt x="463" y="1070"/>
                        <a:pt x="463" y="1070"/>
                      </a:cubicBezTo>
                      <a:cubicBezTo>
                        <a:pt x="470" y="1061"/>
                        <a:pt x="470" y="1061"/>
                        <a:pt x="470" y="1061"/>
                      </a:cubicBezTo>
                      <a:cubicBezTo>
                        <a:pt x="472" y="1063"/>
                        <a:pt x="475" y="1064"/>
                        <a:pt x="478" y="1064"/>
                      </a:cubicBezTo>
                      <a:cubicBezTo>
                        <a:pt x="486" y="1064"/>
                        <a:pt x="493" y="1057"/>
                        <a:pt x="493" y="1048"/>
                      </a:cubicBezTo>
                      <a:cubicBezTo>
                        <a:pt x="493" y="1040"/>
                        <a:pt x="486" y="1033"/>
                        <a:pt x="478" y="1033"/>
                      </a:cubicBezTo>
                      <a:close/>
                      <a:moveTo>
                        <a:pt x="478" y="1060"/>
                      </a:moveTo>
                      <a:cubicBezTo>
                        <a:pt x="471" y="1060"/>
                        <a:pt x="466" y="1055"/>
                        <a:pt x="466" y="1048"/>
                      </a:cubicBezTo>
                      <a:cubicBezTo>
                        <a:pt x="466" y="1042"/>
                        <a:pt x="471" y="1037"/>
                        <a:pt x="478" y="1037"/>
                      </a:cubicBezTo>
                      <a:cubicBezTo>
                        <a:pt x="484" y="1037"/>
                        <a:pt x="489" y="1042"/>
                        <a:pt x="489" y="1048"/>
                      </a:cubicBezTo>
                      <a:cubicBezTo>
                        <a:pt x="489" y="1055"/>
                        <a:pt x="484" y="1060"/>
                        <a:pt x="478" y="1060"/>
                      </a:cubicBezTo>
                      <a:close/>
                      <a:moveTo>
                        <a:pt x="602" y="1116"/>
                      </a:moveTo>
                      <a:cubicBezTo>
                        <a:pt x="602" y="1139"/>
                        <a:pt x="584" y="1156"/>
                        <a:pt x="562" y="1156"/>
                      </a:cubicBezTo>
                      <a:cubicBezTo>
                        <a:pt x="40" y="1156"/>
                        <a:pt x="40" y="1156"/>
                        <a:pt x="40" y="1156"/>
                      </a:cubicBezTo>
                      <a:cubicBezTo>
                        <a:pt x="18" y="1156"/>
                        <a:pt x="0" y="1139"/>
                        <a:pt x="0" y="1116"/>
                      </a:cubicBezTo>
                      <a:cubicBezTo>
                        <a:pt x="0" y="40"/>
                        <a:pt x="0" y="40"/>
                        <a:pt x="0" y="40"/>
                      </a:cubicBezTo>
                      <a:cubicBezTo>
                        <a:pt x="0" y="18"/>
                        <a:pt x="18" y="0"/>
                        <a:pt x="40" y="0"/>
                      </a:cubicBezTo>
                      <a:cubicBezTo>
                        <a:pt x="562" y="0"/>
                        <a:pt x="562" y="0"/>
                        <a:pt x="562" y="0"/>
                      </a:cubicBezTo>
                      <a:cubicBezTo>
                        <a:pt x="584" y="0"/>
                        <a:pt x="602" y="18"/>
                        <a:pt x="602" y="40"/>
                      </a:cubicBezTo>
                      <a:lnTo>
                        <a:pt x="602" y="1116"/>
                      </a:lnTo>
                      <a:close/>
                      <a:moveTo>
                        <a:pt x="273" y="379"/>
                      </a:moveTo>
                      <a:cubicBezTo>
                        <a:pt x="95" y="379"/>
                        <a:pt x="95" y="379"/>
                        <a:pt x="95" y="379"/>
                      </a:cubicBezTo>
                      <a:cubicBezTo>
                        <a:pt x="95" y="202"/>
                        <a:pt x="95" y="202"/>
                        <a:pt x="95" y="202"/>
                      </a:cubicBezTo>
                      <a:cubicBezTo>
                        <a:pt x="273" y="202"/>
                        <a:pt x="273" y="202"/>
                        <a:pt x="273" y="202"/>
                      </a:cubicBezTo>
                      <a:lnTo>
                        <a:pt x="273" y="379"/>
                      </a:lnTo>
                      <a:close/>
                      <a:moveTo>
                        <a:pt x="95" y="769"/>
                      </a:moveTo>
                      <a:cubicBezTo>
                        <a:pt x="273" y="769"/>
                        <a:pt x="273" y="769"/>
                        <a:pt x="273" y="769"/>
                      </a:cubicBezTo>
                      <a:cubicBezTo>
                        <a:pt x="273" y="911"/>
                        <a:pt x="273" y="911"/>
                        <a:pt x="273" y="911"/>
                      </a:cubicBezTo>
                      <a:cubicBezTo>
                        <a:pt x="95" y="911"/>
                        <a:pt x="95" y="911"/>
                        <a:pt x="95" y="911"/>
                      </a:cubicBezTo>
                      <a:lnTo>
                        <a:pt x="95" y="769"/>
                      </a:lnTo>
                      <a:close/>
                      <a:moveTo>
                        <a:pt x="95" y="581"/>
                      </a:moveTo>
                      <a:cubicBezTo>
                        <a:pt x="462" y="581"/>
                        <a:pt x="462" y="581"/>
                        <a:pt x="462" y="581"/>
                      </a:cubicBezTo>
                      <a:cubicBezTo>
                        <a:pt x="462" y="758"/>
                        <a:pt x="462" y="758"/>
                        <a:pt x="462" y="758"/>
                      </a:cubicBezTo>
                      <a:cubicBezTo>
                        <a:pt x="95" y="758"/>
                        <a:pt x="95" y="758"/>
                        <a:pt x="95" y="758"/>
                      </a:cubicBezTo>
                      <a:lnTo>
                        <a:pt x="95" y="581"/>
                      </a:lnTo>
                      <a:close/>
                      <a:moveTo>
                        <a:pt x="284" y="391"/>
                      </a:moveTo>
                      <a:cubicBezTo>
                        <a:pt x="462" y="391"/>
                        <a:pt x="462" y="391"/>
                        <a:pt x="462" y="391"/>
                      </a:cubicBezTo>
                      <a:cubicBezTo>
                        <a:pt x="462" y="568"/>
                        <a:pt x="462" y="568"/>
                        <a:pt x="462" y="568"/>
                      </a:cubicBezTo>
                      <a:cubicBezTo>
                        <a:pt x="284" y="568"/>
                        <a:pt x="284" y="568"/>
                        <a:pt x="284" y="568"/>
                      </a:cubicBezTo>
                      <a:lnTo>
                        <a:pt x="284" y="391"/>
                      </a:lnTo>
                      <a:close/>
                      <a:moveTo>
                        <a:pt x="273" y="568"/>
                      </a:moveTo>
                      <a:cubicBezTo>
                        <a:pt x="95" y="568"/>
                        <a:pt x="95" y="568"/>
                        <a:pt x="95" y="568"/>
                      </a:cubicBezTo>
                      <a:cubicBezTo>
                        <a:pt x="95" y="391"/>
                        <a:pt x="95" y="391"/>
                        <a:pt x="95" y="391"/>
                      </a:cubicBezTo>
                      <a:cubicBezTo>
                        <a:pt x="273" y="391"/>
                        <a:pt x="273" y="391"/>
                        <a:pt x="273" y="391"/>
                      </a:cubicBezTo>
                      <a:lnTo>
                        <a:pt x="273" y="568"/>
                      </a:lnTo>
                      <a:close/>
                      <a:moveTo>
                        <a:pt x="284" y="769"/>
                      </a:moveTo>
                      <a:cubicBezTo>
                        <a:pt x="462" y="769"/>
                        <a:pt x="462" y="769"/>
                        <a:pt x="462" y="769"/>
                      </a:cubicBezTo>
                      <a:cubicBezTo>
                        <a:pt x="462" y="911"/>
                        <a:pt x="462" y="911"/>
                        <a:pt x="462" y="911"/>
                      </a:cubicBezTo>
                      <a:cubicBezTo>
                        <a:pt x="284" y="911"/>
                        <a:pt x="284" y="911"/>
                        <a:pt x="284" y="911"/>
                      </a:cubicBezTo>
                      <a:lnTo>
                        <a:pt x="284" y="769"/>
                      </a:lnTo>
                      <a:close/>
                      <a:moveTo>
                        <a:pt x="462" y="202"/>
                      </a:moveTo>
                      <a:cubicBezTo>
                        <a:pt x="462" y="379"/>
                        <a:pt x="462" y="379"/>
                        <a:pt x="462" y="379"/>
                      </a:cubicBezTo>
                      <a:cubicBezTo>
                        <a:pt x="284" y="379"/>
                        <a:pt x="284" y="379"/>
                        <a:pt x="284" y="379"/>
                      </a:cubicBezTo>
                      <a:cubicBezTo>
                        <a:pt x="284" y="202"/>
                        <a:pt x="284" y="202"/>
                        <a:pt x="284" y="202"/>
                      </a:cubicBezTo>
                      <a:lnTo>
                        <a:pt x="462" y="202"/>
                      </a:lnTo>
                      <a:close/>
                    </a:path>
                  </a:pathLst>
                </a:custGeom>
                <a:solidFill>
                  <a:schemeClr val="tx1"/>
                </a:solidFill>
                <a:ln>
                  <a:noFill/>
                </a:ln>
              </p:spPr>
              <p:txBody>
                <a:bodyPr vert="horz" wrap="square" lIns="124258" tIns="62129" rIns="124258" bIns="62129" numCol="1" anchor="t" anchorCtr="0" compatLnSpc="1">
                  <a:prstTxWarp prst="textNoShape">
                    <a:avLst/>
                  </a:prstTxWarp>
                </a:bodyPr>
                <a:lstStyle/>
                <a:p>
                  <a:endParaRPr lang="en-US" sz="1798"/>
                </a:p>
              </p:txBody>
            </p:sp>
            <p:grpSp>
              <p:nvGrpSpPr>
                <p:cNvPr id="598" name="Group 597"/>
                <p:cNvGrpSpPr/>
                <p:nvPr/>
              </p:nvGrpSpPr>
              <p:grpSpPr>
                <a:xfrm>
                  <a:off x="2919124" y="2591656"/>
                  <a:ext cx="510668" cy="368542"/>
                  <a:chOff x="3654692" y="1754478"/>
                  <a:chExt cx="375472" cy="271011"/>
                </a:xfrm>
              </p:grpSpPr>
              <p:sp>
                <p:nvSpPr>
                  <p:cNvPr id="599" name="Freeform 107"/>
                  <p:cNvSpPr>
                    <a:spLocks noEditPoints="1"/>
                  </p:cNvSpPr>
                  <p:nvPr/>
                </p:nvSpPr>
                <p:spPr bwMode="auto">
                  <a:xfrm>
                    <a:off x="3654692" y="1754478"/>
                    <a:ext cx="375472" cy="271011"/>
                  </a:xfrm>
                  <a:custGeom>
                    <a:avLst/>
                    <a:gdLst/>
                    <a:ahLst/>
                    <a:cxnLst>
                      <a:cxn ang="0">
                        <a:pos x="514" y="0"/>
                      </a:cxn>
                      <a:cxn ang="0">
                        <a:pos x="17" y="0"/>
                      </a:cxn>
                      <a:cxn ang="0">
                        <a:pos x="0" y="17"/>
                      </a:cxn>
                      <a:cxn ang="0">
                        <a:pos x="0" y="356"/>
                      </a:cxn>
                      <a:cxn ang="0">
                        <a:pos x="17" y="373"/>
                      </a:cxn>
                      <a:cxn ang="0">
                        <a:pos x="514" y="373"/>
                      </a:cxn>
                      <a:cxn ang="0">
                        <a:pos x="531" y="356"/>
                      </a:cxn>
                      <a:cxn ang="0">
                        <a:pos x="531" y="17"/>
                      </a:cxn>
                      <a:cxn ang="0">
                        <a:pos x="514" y="0"/>
                      </a:cxn>
                      <a:cxn ang="0">
                        <a:pos x="501" y="329"/>
                      </a:cxn>
                      <a:cxn ang="0">
                        <a:pos x="486" y="343"/>
                      </a:cxn>
                      <a:cxn ang="0">
                        <a:pos x="45" y="343"/>
                      </a:cxn>
                      <a:cxn ang="0">
                        <a:pos x="30" y="329"/>
                      </a:cxn>
                      <a:cxn ang="0">
                        <a:pos x="30" y="45"/>
                      </a:cxn>
                      <a:cxn ang="0">
                        <a:pos x="45" y="30"/>
                      </a:cxn>
                      <a:cxn ang="0">
                        <a:pos x="486" y="30"/>
                      </a:cxn>
                      <a:cxn ang="0">
                        <a:pos x="501" y="45"/>
                      </a:cxn>
                      <a:cxn ang="0">
                        <a:pos x="501" y="329"/>
                      </a:cxn>
                    </a:cxnLst>
                    <a:rect l="0" t="0" r="r" b="b"/>
                    <a:pathLst>
                      <a:path w="531" h="373">
                        <a:moveTo>
                          <a:pt x="514" y="0"/>
                        </a:moveTo>
                        <a:cubicBezTo>
                          <a:pt x="17" y="0"/>
                          <a:pt x="17" y="0"/>
                          <a:pt x="17" y="0"/>
                        </a:cubicBezTo>
                        <a:cubicBezTo>
                          <a:pt x="7" y="0"/>
                          <a:pt x="0" y="8"/>
                          <a:pt x="0" y="17"/>
                        </a:cubicBezTo>
                        <a:cubicBezTo>
                          <a:pt x="0" y="356"/>
                          <a:pt x="0" y="356"/>
                          <a:pt x="0" y="356"/>
                        </a:cubicBezTo>
                        <a:cubicBezTo>
                          <a:pt x="0" y="366"/>
                          <a:pt x="7" y="373"/>
                          <a:pt x="17" y="373"/>
                        </a:cubicBezTo>
                        <a:cubicBezTo>
                          <a:pt x="514" y="373"/>
                          <a:pt x="514" y="373"/>
                          <a:pt x="514" y="373"/>
                        </a:cubicBezTo>
                        <a:cubicBezTo>
                          <a:pt x="524" y="373"/>
                          <a:pt x="531" y="366"/>
                          <a:pt x="531" y="356"/>
                        </a:cubicBezTo>
                        <a:cubicBezTo>
                          <a:pt x="531" y="17"/>
                          <a:pt x="531" y="17"/>
                          <a:pt x="531" y="17"/>
                        </a:cubicBezTo>
                        <a:cubicBezTo>
                          <a:pt x="531" y="8"/>
                          <a:pt x="524" y="0"/>
                          <a:pt x="514" y="0"/>
                        </a:cubicBezTo>
                        <a:close/>
                        <a:moveTo>
                          <a:pt x="501" y="329"/>
                        </a:moveTo>
                        <a:cubicBezTo>
                          <a:pt x="501" y="337"/>
                          <a:pt x="494" y="343"/>
                          <a:pt x="486" y="343"/>
                        </a:cubicBezTo>
                        <a:cubicBezTo>
                          <a:pt x="45" y="343"/>
                          <a:pt x="45" y="343"/>
                          <a:pt x="45" y="343"/>
                        </a:cubicBezTo>
                        <a:cubicBezTo>
                          <a:pt x="37" y="343"/>
                          <a:pt x="30" y="337"/>
                          <a:pt x="30" y="329"/>
                        </a:cubicBezTo>
                        <a:cubicBezTo>
                          <a:pt x="30" y="45"/>
                          <a:pt x="30" y="45"/>
                          <a:pt x="30" y="45"/>
                        </a:cubicBezTo>
                        <a:cubicBezTo>
                          <a:pt x="30" y="37"/>
                          <a:pt x="37" y="30"/>
                          <a:pt x="45" y="30"/>
                        </a:cubicBezTo>
                        <a:cubicBezTo>
                          <a:pt x="486" y="30"/>
                          <a:pt x="486" y="30"/>
                          <a:pt x="486" y="30"/>
                        </a:cubicBezTo>
                        <a:cubicBezTo>
                          <a:pt x="494" y="30"/>
                          <a:pt x="501" y="37"/>
                          <a:pt x="501" y="45"/>
                        </a:cubicBezTo>
                        <a:lnTo>
                          <a:pt x="501" y="329"/>
                        </a:lnTo>
                        <a:close/>
                      </a:path>
                    </a:pathLst>
                  </a:custGeom>
                  <a:solidFill>
                    <a:srgbClr val="FFFFFF"/>
                  </a:solidFill>
                  <a:extLst/>
                </p:spPr>
                <p:txBody>
                  <a:bodyPr vert="horz" wrap="square" lIns="115953" tIns="57977" rIns="115953" bIns="57977" numCol="1" anchor="t" anchorCtr="0" compatLnSpc="1">
                    <a:prstTxWarp prst="textNoShape">
                      <a:avLst/>
                    </a:prstTxWarp>
                  </a:bodyPr>
                  <a:lstStyle/>
                  <a:p>
                    <a:pPr defTabSz="1242599">
                      <a:defRPr/>
                    </a:pPr>
                    <a:endParaRPr lang="en-US" sz="2398" kern="0" dirty="0">
                      <a:solidFill>
                        <a:schemeClr val="bg2"/>
                      </a:solidFill>
                      <a:latin typeface="Segoe UI" pitchFamily="34" charset="0"/>
                    </a:endParaRPr>
                  </a:p>
                </p:txBody>
              </p:sp>
              <p:pic>
                <p:nvPicPr>
                  <p:cNvPr id="600" name="Picture 2"/>
                  <p:cNvPicPr>
                    <a:picLocks noChangeAspect="1" noChangeArrowheads="1"/>
                  </p:cNvPicPr>
                  <p:nvPr/>
                </p:nvPicPr>
                <p:blipFill>
                  <a:blip r:embed="rId7" cstate="screen">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3690257" y="1777405"/>
                    <a:ext cx="326241" cy="189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5" name="Group 4"/>
              <p:cNvGrpSpPr/>
              <p:nvPr/>
            </p:nvGrpSpPr>
            <p:grpSpPr>
              <a:xfrm>
                <a:off x="516029" y="3303599"/>
                <a:ext cx="2688336" cy="2710267"/>
                <a:chOff x="516029" y="3303599"/>
                <a:chExt cx="2688336" cy="2710267"/>
              </a:xfrm>
              <a:solidFill>
                <a:schemeClr val="tx2">
                  <a:lumMod val="75000"/>
                </a:schemeClr>
              </a:solidFill>
            </p:grpSpPr>
            <p:pic>
              <p:nvPicPr>
                <p:cNvPr id="3074"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a:stretch/>
              </p:blipFill>
              <p:spPr bwMode="auto">
                <a:xfrm>
                  <a:off x="516029" y="3303599"/>
                  <a:ext cx="2688336" cy="2239330"/>
                </a:xfrm>
                <a:prstGeom prst="rect">
                  <a:avLst/>
                </a:prstGeom>
                <a:grpFill/>
                <a:extLst/>
              </p:spPr>
            </p:pic>
            <p:sp>
              <p:nvSpPr>
                <p:cNvPr id="602" name="Rectangle 601"/>
                <p:cNvSpPr/>
                <p:nvPr/>
              </p:nvSpPr>
              <p:spPr bwMode="auto">
                <a:xfrm>
                  <a:off x="516029" y="5389438"/>
                  <a:ext cx="2688336" cy="624428"/>
                </a:xfrm>
                <a:prstGeom prst="rect">
                  <a:avLst/>
                </a:prstGeom>
                <a:solidFill>
                  <a:schemeClr val="tx2"/>
                </a:solidFill>
                <a:ln>
                  <a:noFill/>
                  <a:headEnd type="none" w="med" len="med"/>
                  <a:tailEnd type="none" w="med" len="med"/>
                </a:ln>
                <a:effectLst/>
                <a:scene3d>
                  <a:camera prst="orthographicFront" fov="0">
                    <a:rot lat="0" lon="0" rev="0"/>
                  </a:camera>
                  <a:lightRig rig="glow" dir="t">
                    <a:rot lat="0" lon="0" rev="6360000"/>
                  </a:lightRig>
                </a:scene3d>
                <a:sp3d prstMaterial="flat">
                  <a:contourClr>
                    <a:srgbClr val="8CC600">
                      <a:satMod val="300000"/>
                    </a:srgbClr>
                  </a:contourClr>
                </a:sp3d>
              </p:spPr>
              <p:txBody>
                <a:bodyPr vert="horz" wrap="square" lIns="91366" tIns="62126" rIns="124253" bIns="62126" numCol="1" rtlCol="0" anchor="ctr" anchorCtr="0" compatLnSpc="1">
                  <a:prstTxWarp prst="textNoShape">
                    <a:avLst/>
                  </a:prstTxWarp>
                  <a:noAutofit/>
                </a:bodyPr>
                <a:lstStyle/>
                <a:p>
                  <a:pPr defTabSz="1242191" fontAlgn="base">
                    <a:spcBef>
                      <a:spcPct val="0"/>
                    </a:spcBef>
                    <a:spcAft>
                      <a:spcPct val="0"/>
                    </a:spcAft>
                  </a:pPr>
                  <a:r>
                    <a:rPr lang="en-US" sz="1598" dirty="0">
                      <a:gradFill>
                        <a:gsLst>
                          <a:gs pos="0">
                            <a:srgbClr val="FFFFFF"/>
                          </a:gs>
                          <a:gs pos="100000">
                            <a:srgbClr val="FFFFFF"/>
                          </a:gs>
                        </a:gsLst>
                        <a:lin ang="5400000" scaled="0"/>
                      </a:gradFill>
                      <a:latin typeface="Segoe UI" pitchFamily="34" charset="0"/>
                    </a:rPr>
                    <a:t>Empower User Productivity</a:t>
                  </a:r>
                </a:p>
              </p:txBody>
            </p:sp>
          </p:grpSp>
          <p:grpSp>
            <p:nvGrpSpPr>
              <p:cNvPr id="6" name="Group 5"/>
              <p:cNvGrpSpPr/>
              <p:nvPr/>
            </p:nvGrpSpPr>
            <p:grpSpPr>
              <a:xfrm>
                <a:off x="3378820" y="3303338"/>
                <a:ext cx="2696982" cy="2710528"/>
                <a:chOff x="3378820" y="3303338"/>
                <a:chExt cx="2696982" cy="2710528"/>
              </a:xfrm>
            </p:grpSpPr>
            <p:pic>
              <p:nvPicPr>
                <p:cNvPr id="3079" name="Picture 7" descr="C:\Users\v-angep\Dropbox\ZumTeam\Team_Resources\Design Resources\Photos\Windows Brand Photos\Commercial\WIN12_Nick_01.png"/>
                <p:cNvPicPr>
                  <a:picLocks noChangeAspect="1" noChangeArrowheads="1"/>
                </p:cNvPicPr>
                <p:nvPr/>
              </p:nvPicPr>
              <p:blipFill rotWithShape="1">
                <a:blip r:embed="rId10">
                  <a:extLst>
                    <a:ext uri="{28A0092B-C50C-407E-A947-70E740481C1C}">
                      <a14:useLocalDpi xmlns:a14="http://schemas.microsoft.com/office/drawing/2010/main" val="0"/>
                    </a:ext>
                  </a:extLst>
                </a:blip>
                <a:srcRect/>
                <a:stretch/>
              </p:blipFill>
              <p:spPr bwMode="auto">
                <a:xfrm>
                  <a:off x="3378820" y="3303338"/>
                  <a:ext cx="2696982" cy="2688336"/>
                </a:xfrm>
                <a:prstGeom prst="rect">
                  <a:avLst/>
                </a:prstGeom>
                <a:noFill/>
                <a:extLst>
                  <a:ext uri="{909E8E84-426E-40DD-AFC4-6F175D3DCCD1}">
                    <a14:hiddenFill xmlns:a14="http://schemas.microsoft.com/office/drawing/2010/main">
                      <a:solidFill>
                        <a:srgbClr val="FFFFFF"/>
                      </a:solidFill>
                    </a14:hiddenFill>
                  </a:ext>
                </a:extLst>
              </p:spPr>
            </p:pic>
            <p:sp>
              <p:nvSpPr>
                <p:cNvPr id="603" name="Rectangle 602"/>
                <p:cNvSpPr/>
                <p:nvPr/>
              </p:nvSpPr>
              <p:spPr bwMode="auto">
                <a:xfrm>
                  <a:off x="3378820" y="5389438"/>
                  <a:ext cx="2696982" cy="624428"/>
                </a:xfrm>
                <a:prstGeom prst="rect">
                  <a:avLst/>
                </a:prstGeom>
                <a:solidFill>
                  <a:schemeClr val="tx2"/>
                </a:solidFill>
                <a:ln>
                  <a:noFill/>
                  <a:headEnd type="none" w="med" len="med"/>
                  <a:tailEnd type="none" w="med" len="med"/>
                </a:ln>
                <a:effectLst/>
                <a:scene3d>
                  <a:camera prst="orthographicFront" fov="0">
                    <a:rot lat="0" lon="0" rev="0"/>
                  </a:camera>
                  <a:lightRig rig="glow" dir="t">
                    <a:rot lat="0" lon="0" rev="6360000"/>
                  </a:lightRig>
                </a:scene3d>
                <a:sp3d prstMaterial="flat">
                  <a:contourClr>
                    <a:srgbClr val="8CC600">
                      <a:satMod val="300000"/>
                    </a:srgbClr>
                  </a:contourClr>
                </a:sp3d>
              </p:spPr>
              <p:txBody>
                <a:bodyPr vert="horz" wrap="square" lIns="91366" tIns="62126" rIns="124253" bIns="62126" numCol="1" rtlCol="0" anchor="ctr" anchorCtr="0" compatLnSpc="1">
                  <a:prstTxWarp prst="textNoShape">
                    <a:avLst/>
                  </a:prstTxWarp>
                  <a:noAutofit/>
                </a:bodyPr>
                <a:lstStyle/>
                <a:p>
                  <a:pPr defTabSz="1242191" fontAlgn="base">
                    <a:spcBef>
                      <a:spcPct val="0"/>
                    </a:spcBef>
                    <a:spcAft>
                      <a:spcPct val="0"/>
                    </a:spcAft>
                  </a:pPr>
                  <a:r>
                    <a:rPr lang="en-US" sz="1598" dirty="0">
                      <a:gradFill>
                        <a:gsLst>
                          <a:gs pos="0">
                            <a:srgbClr val="FFFFFF"/>
                          </a:gs>
                          <a:gs pos="100000">
                            <a:srgbClr val="FFFFFF"/>
                          </a:gs>
                        </a:gsLst>
                        <a:lin ang="5400000" scaled="0"/>
                      </a:gradFill>
                      <a:latin typeface="Segoe UI" pitchFamily="34" charset="0"/>
                    </a:rPr>
                    <a:t>Unified Management Infrastructure</a:t>
                  </a:r>
                </a:p>
              </p:txBody>
            </p:sp>
          </p:grpSp>
        </p:grpSp>
        <p:sp>
          <p:nvSpPr>
            <p:cNvPr id="11" name="Rectangle 10"/>
            <p:cNvSpPr/>
            <p:nvPr/>
          </p:nvSpPr>
          <p:spPr bwMode="auto">
            <a:xfrm>
              <a:off x="470707" y="1683833"/>
              <a:ext cx="5676486" cy="4374637"/>
            </a:xfrm>
            <a:prstGeom prst="rect">
              <a:avLst/>
            </a:prstGeom>
            <a:noFill/>
            <a:ln>
              <a:solidFill>
                <a:schemeClr val="accent5"/>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33" tIns="146187" rIns="182733" bIns="146187" numCol="1" spcCol="0" rtlCol="0" fromWordArt="0" anchor="t" anchorCtr="0" forceAA="0" compatLnSpc="1">
              <a:prstTxWarp prst="textNoShape">
                <a:avLst/>
              </a:prstTxWarp>
              <a:noAutofit/>
            </a:bodyPr>
            <a:lstStyle/>
            <a:p>
              <a:pPr algn="ctr" defTabSz="931734" fontAlgn="base">
                <a:lnSpc>
                  <a:spcPct val="90000"/>
                </a:lnSpc>
                <a:spcBef>
                  <a:spcPct val="0"/>
                </a:spcBef>
                <a:spcAft>
                  <a:spcPct val="0"/>
                </a:spcAft>
              </a:pPr>
              <a:endParaRPr lang="en-US" sz="2398"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13" name="Group 12"/>
          <p:cNvGrpSpPr/>
          <p:nvPr/>
        </p:nvGrpSpPr>
        <p:grpSpPr>
          <a:xfrm>
            <a:off x="6189745" y="1800004"/>
            <a:ext cx="5671920" cy="4371118"/>
            <a:chOff x="6189720" y="1680116"/>
            <a:chExt cx="5676486" cy="4374637"/>
          </a:xfrm>
        </p:grpSpPr>
        <p:grpSp>
          <p:nvGrpSpPr>
            <p:cNvPr id="10" name="Group 9"/>
            <p:cNvGrpSpPr/>
            <p:nvPr/>
          </p:nvGrpSpPr>
          <p:grpSpPr>
            <a:xfrm>
              <a:off x="6254022" y="1730149"/>
              <a:ext cx="5547882" cy="4283717"/>
              <a:chOff x="6254022" y="1730149"/>
              <a:chExt cx="5547882" cy="4283717"/>
            </a:xfrm>
          </p:grpSpPr>
          <p:grpSp>
            <p:nvGrpSpPr>
              <p:cNvPr id="7" name="Group 6"/>
              <p:cNvGrpSpPr/>
              <p:nvPr/>
            </p:nvGrpSpPr>
            <p:grpSpPr>
              <a:xfrm>
                <a:off x="6257816" y="3303598"/>
                <a:ext cx="2688336" cy="2710268"/>
                <a:chOff x="6257816" y="3303598"/>
                <a:chExt cx="2688336" cy="2710268"/>
              </a:xfrm>
            </p:grpSpPr>
            <p:pic>
              <p:nvPicPr>
                <p:cNvPr id="677" name="Picture 7" descr="C:\Users\v-junyo\Documents\Jun_Mesh\Microsoft Files\DesignTools\Brand Photos\Unified Communications\Brand Library - no exp\UC10_Group_001.jpg"/>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t="28" b="28"/>
                <a:stretch/>
              </p:blipFill>
              <p:spPr bwMode="auto">
                <a:xfrm>
                  <a:off x="6257816" y="3303598"/>
                  <a:ext cx="2688336" cy="2688336"/>
                </a:xfrm>
                <a:prstGeom prst="rect">
                  <a:avLst/>
                </a:prstGeom>
                <a:noFill/>
                <a:extLst>
                  <a:ext uri="{909E8E84-426E-40DD-AFC4-6F175D3DCCD1}">
                    <a14:hiddenFill xmlns:a14="http://schemas.microsoft.com/office/drawing/2010/main">
                      <a:solidFill>
                        <a:srgbClr val="FFFFFF"/>
                      </a:solidFill>
                    </a14:hiddenFill>
                  </a:ext>
                </a:extLst>
              </p:spPr>
            </p:pic>
            <p:sp>
              <p:nvSpPr>
                <p:cNvPr id="604" name="Rectangle 603"/>
                <p:cNvSpPr/>
                <p:nvPr/>
              </p:nvSpPr>
              <p:spPr bwMode="auto">
                <a:xfrm>
                  <a:off x="6257816" y="5389438"/>
                  <a:ext cx="2688336" cy="624428"/>
                </a:xfrm>
                <a:prstGeom prst="rect">
                  <a:avLst/>
                </a:prstGeom>
                <a:solidFill>
                  <a:schemeClr val="tx2"/>
                </a:solidFill>
                <a:ln>
                  <a:noFill/>
                  <a:headEnd type="none" w="med" len="med"/>
                  <a:tailEnd type="none" w="med" len="med"/>
                </a:ln>
                <a:effectLst/>
                <a:scene3d>
                  <a:camera prst="orthographicFront" fov="0">
                    <a:rot lat="0" lon="0" rev="0"/>
                  </a:camera>
                  <a:lightRig rig="glow" dir="t">
                    <a:rot lat="0" lon="0" rev="6360000"/>
                  </a:lightRig>
                </a:scene3d>
                <a:sp3d prstMaterial="flat">
                  <a:contourClr>
                    <a:srgbClr val="8CC600">
                      <a:satMod val="300000"/>
                    </a:srgbClr>
                  </a:contourClr>
                </a:sp3d>
              </p:spPr>
              <p:txBody>
                <a:bodyPr vert="horz" wrap="square" lIns="91366" tIns="62126" rIns="124253" bIns="62126" numCol="1" rtlCol="0" anchor="ctr" anchorCtr="0" compatLnSpc="1">
                  <a:prstTxWarp prst="textNoShape">
                    <a:avLst/>
                  </a:prstTxWarp>
                  <a:noAutofit/>
                </a:bodyPr>
                <a:lstStyle/>
                <a:p>
                  <a:pPr defTabSz="1242191" fontAlgn="base">
                    <a:spcBef>
                      <a:spcPct val="0"/>
                    </a:spcBef>
                    <a:spcAft>
                      <a:spcPct val="0"/>
                    </a:spcAft>
                  </a:pPr>
                  <a:r>
                    <a:rPr lang="en-US" sz="1598" dirty="0">
                      <a:gradFill>
                        <a:gsLst>
                          <a:gs pos="0">
                            <a:srgbClr val="FFFFFF"/>
                          </a:gs>
                          <a:gs pos="100000">
                            <a:srgbClr val="FFFFFF"/>
                          </a:gs>
                        </a:gsLst>
                        <a:lin ang="5400000" scaled="0"/>
                      </a:gradFill>
                      <a:latin typeface="Segoe UI" pitchFamily="34" charset="0"/>
                    </a:rPr>
                    <a:t>Common Identity</a:t>
                  </a:r>
                </a:p>
              </p:txBody>
            </p:sp>
          </p:grpSp>
          <p:grpSp>
            <p:nvGrpSpPr>
              <p:cNvPr id="8" name="Group 7"/>
              <p:cNvGrpSpPr/>
              <p:nvPr/>
            </p:nvGrpSpPr>
            <p:grpSpPr>
              <a:xfrm>
                <a:off x="9094729" y="3303339"/>
                <a:ext cx="2688585" cy="2710527"/>
                <a:chOff x="9094729" y="3303339"/>
                <a:chExt cx="2688585" cy="2710527"/>
              </a:xfrm>
            </p:grpSpPr>
            <p:pic>
              <p:nvPicPr>
                <p:cNvPr id="3076" name="Picture 4" descr="C:\Users\v-angep\Dropbox\ZumTeam\Team_Resources\Design Resources\Photos\Windows Brand Photos\Commercial\WIN12_Bill_09.png"/>
                <p:cNvPicPr>
                  <a:picLocks noChangeAspect="1" noChangeArrowheads="1"/>
                </p:cNvPicPr>
                <p:nvPr/>
              </p:nvPicPr>
              <p:blipFill rotWithShape="1">
                <a:blip r:embed="rId12">
                  <a:extLst>
                    <a:ext uri="{28A0092B-C50C-407E-A947-70E740481C1C}">
                      <a14:useLocalDpi xmlns:a14="http://schemas.microsoft.com/office/drawing/2010/main" val="0"/>
                    </a:ext>
                  </a:extLst>
                </a:blip>
                <a:srcRect/>
                <a:stretch/>
              </p:blipFill>
              <p:spPr bwMode="auto">
                <a:xfrm>
                  <a:off x="9094729" y="3303339"/>
                  <a:ext cx="2688585" cy="2688585"/>
                </a:xfrm>
                <a:prstGeom prst="rect">
                  <a:avLst/>
                </a:prstGeom>
                <a:noFill/>
                <a:extLst>
                  <a:ext uri="{909E8E84-426E-40DD-AFC4-6F175D3DCCD1}">
                    <a14:hiddenFill xmlns:a14="http://schemas.microsoft.com/office/drawing/2010/main">
                      <a:solidFill>
                        <a:srgbClr val="FFFFFF"/>
                      </a:solidFill>
                    </a14:hiddenFill>
                  </a:ext>
                </a:extLst>
              </p:spPr>
            </p:pic>
            <p:sp>
              <p:nvSpPr>
                <p:cNvPr id="605" name="Rectangle 604"/>
                <p:cNvSpPr/>
                <p:nvPr/>
              </p:nvSpPr>
              <p:spPr bwMode="auto">
                <a:xfrm>
                  <a:off x="9094978" y="5389438"/>
                  <a:ext cx="2688336" cy="624428"/>
                </a:xfrm>
                <a:prstGeom prst="rect">
                  <a:avLst/>
                </a:prstGeom>
                <a:solidFill>
                  <a:schemeClr val="tx2"/>
                </a:solidFill>
                <a:ln>
                  <a:noFill/>
                  <a:headEnd type="none" w="med" len="med"/>
                  <a:tailEnd type="none" w="med" len="med"/>
                </a:ln>
                <a:effectLst/>
                <a:scene3d>
                  <a:camera prst="orthographicFront" fov="0">
                    <a:rot lat="0" lon="0" rev="0"/>
                  </a:camera>
                  <a:lightRig rig="glow" dir="t">
                    <a:rot lat="0" lon="0" rev="6360000"/>
                  </a:lightRig>
                </a:scene3d>
                <a:sp3d prstMaterial="flat">
                  <a:contourClr>
                    <a:srgbClr val="8CC600">
                      <a:satMod val="300000"/>
                    </a:srgbClr>
                  </a:contourClr>
                </a:sp3d>
              </p:spPr>
              <p:txBody>
                <a:bodyPr vert="horz" wrap="square" lIns="91366" tIns="62126" rIns="124253" bIns="62126" numCol="1" rtlCol="0" anchor="ctr" anchorCtr="0" compatLnSpc="1">
                  <a:prstTxWarp prst="textNoShape">
                    <a:avLst/>
                  </a:prstTxWarp>
                  <a:noAutofit/>
                </a:bodyPr>
                <a:lstStyle/>
                <a:p>
                  <a:pPr defTabSz="1242191" fontAlgn="base">
                    <a:spcBef>
                      <a:spcPct val="0"/>
                    </a:spcBef>
                    <a:spcAft>
                      <a:spcPct val="0"/>
                    </a:spcAft>
                  </a:pPr>
                  <a:r>
                    <a:rPr lang="en-US" sz="1598" dirty="0">
                      <a:gradFill>
                        <a:gsLst>
                          <a:gs pos="0">
                            <a:srgbClr val="FFFFFF"/>
                          </a:gs>
                          <a:gs pos="100000">
                            <a:srgbClr val="FFFFFF"/>
                          </a:gs>
                        </a:gsLst>
                        <a:lin ang="5400000" scaled="0"/>
                      </a:gradFill>
                      <a:latin typeface="Segoe UI" pitchFamily="34" charset="0"/>
                    </a:rPr>
                    <a:t>Access and Information Protection</a:t>
                  </a:r>
                </a:p>
              </p:txBody>
            </p:sp>
          </p:grpSp>
          <p:grpSp>
            <p:nvGrpSpPr>
              <p:cNvPr id="4" name="Group 3"/>
              <p:cNvGrpSpPr/>
              <p:nvPr/>
            </p:nvGrpSpPr>
            <p:grpSpPr>
              <a:xfrm>
                <a:off x="6254022" y="1730149"/>
                <a:ext cx="5547882" cy="1445356"/>
                <a:chOff x="6254022" y="1730149"/>
                <a:chExt cx="5547882" cy="1445356"/>
              </a:xfrm>
            </p:grpSpPr>
            <p:sp>
              <p:nvSpPr>
                <p:cNvPr id="745" name="Rectangle 744"/>
                <p:cNvSpPr/>
                <p:nvPr/>
              </p:nvSpPr>
              <p:spPr bwMode="auto">
                <a:xfrm>
                  <a:off x="6254022" y="1730149"/>
                  <a:ext cx="5547882" cy="1419933"/>
                </a:xfrm>
                <a:prstGeom prst="rect">
                  <a:avLst/>
                </a:prstGeom>
                <a:solidFill>
                  <a:schemeClr val="accent4"/>
                </a:solidFill>
                <a:ln>
                  <a:noFill/>
                  <a:headEnd type="none" w="med" len="med"/>
                  <a:tailEnd type="none" w="med" len="med"/>
                </a:ln>
                <a:effectLst/>
                <a:scene3d>
                  <a:camera prst="orthographicFront" fov="0">
                    <a:rot lat="0" lon="0" rev="0"/>
                  </a:camera>
                  <a:lightRig rig="glow" dir="t">
                    <a:rot lat="0" lon="0" rev="6360000"/>
                  </a:lightRig>
                </a:scene3d>
                <a:sp3d prstMaterial="flat">
                  <a:contourClr>
                    <a:srgbClr val="8CC600">
                      <a:satMod val="300000"/>
                    </a:srgbClr>
                  </a:contourClr>
                </a:sp3d>
              </p:spPr>
              <p:txBody>
                <a:bodyPr vert="horz" wrap="square" lIns="372775" tIns="62126" rIns="124253" bIns="62126" numCol="1" rtlCol="0" anchor="ctr" anchorCtr="0" compatLnSpc="1">
                  <a:prstTxWarp prst="textNoShape">
                    <a:avLst/>
                  </a:prstTxWarp>
                  <a:noAutofit/>
                </a:bodyPr>
                <a:lstStyle/>
                <a:p>
                  <a:pPr defTabSz="1242191" fontAlgn="base">
                    <a:lnSpc>
                      <a:spcPct val="80000"/>
                    </a:lnSpc>
                    <a:defRPr/>
                  </a:pPr>
                  <a:endParaRPr lang="en-US" sz="6496" kern="0" spc="-95" dirty="0">
                    <a:solidFill>
                      <a:srgbClr val="000000">
                        <a:alpha val="99000"/>
                      </a:srgbClr>
                    </a:solidFill>
                    <a:latin typeface="Segoe UI Light" pitchFamily="34" charset="0"/>
                    <a:ea typeface="Segoe UI" pitchFamily="34" charset="0"/>
                    <a:cs typeface="Segoe UI" pitchFamily="34" charset="0"/>
                  </a:endParaRPr>
                </a:p>
              </p:txBody>
            </p:sp>
            <p:sp>
              <p:nvSpPr>
                <p:cNvPr id="746" name="Text Placeholder 12"/>
                <p:cNvSpPr txBox="1">
                  <a:spLocks/>
                </p:cNvSpPr>
                <p:nvPr/>
              </p:nvSpPr>
              <p:spPr>
                <a:xfrm>
                  <a:off x="6397372" y="1932494"/>
                  <a:ext cx="2116624" cy="1243011"/>
                </a:xfrm>
                <a:prstGeom prst="rect">
                  <a:avLst/>
                </a:prstGeom>
                <a:noFill/>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242549">
                    <a:spcAft>
                      <a:spcPts val="1224"/>
                    </a:spcAft>
                    <a:defRPr/>
                  </a:pPr>
                  <a:r>
                    <a:rPr lang="en-US" sz="2198" spc="0" dirty="0">
                      <a:solidFill>
                        <a:schemeClr val="tx2"/>
                      </a:solidFill>
                    </a:rPr>
                    <a:t>Controlled access to data with seamless authentication</a:t>
                  </a:r>
                </a:p>
              </p:txBody>
            </p:sp>
            <p:sp>
              <p:nvSpPr>
                <p:cNvPr id="749" name="Rounded Rectangle 2058"/>
                <p:cNvSpPr/>
                <p:nvPr/>
              </p:nvSpPr>
              <p:spPr bwMode="auto">
                <a:xfrm>
                  <a:off x="10457601" y="2208656"/>
                  <a:ext cx="269314" cy="738422"/>
                </a:xfrm>
                <a:custGeom>
                  <a:avLst/>
                  <a:gdLst/>
                  <a:ahLst/>
                  <a:cxnLst/>
                  <a:rect l="l" t="t" r="r" b="b"/>
                  <a:pathLst>
                    <a:path w="235932" h="524825">
                      <a:moveTo>
                        <a:pt x="26526" y="453142"/>
                      </a:moveTo>
                      <a:lnTo>
                        <a:pt x="26526" y="471430"/>
                      </a:lnTo>
                      <a:lnTo>
                        <a:pt x="209406" y="471430"/>
                      </a:lnTo>
                      <a:lnTo>
                        <a:pt x="209406" y="453142"/>
                      </a:lnTo>
                      <a:close/>
                      <a:moveTo>
                        <a:pt x="26526" y="412660"/>
                      </a:moveTo>
                      <a:lnTo>
                        <a:pt x="26526" y="430948"/>
                      </a:lnTo>
                      <a:lnTo>
                        <a:pt x="63102" y="430948"/>
                      </a:lnTo>
                      <a:lnTo>
                        <a:pt x="63102" y="412660"/>
                      </a:lnTo>
                      <a:close/>
                      <a:moveTo>
                        <a:pt x="26526" y="372178"/>
                      </a:moveTo>
                      <a:lnTo>
                        <a:pt x="26526" y="390466"/>
                      </a:lnTo>
                      <a:lnTo>
                        <a:pt x="63102" y="390466"/>
                      </a:lnTo>
                      <a:lnTo>
                        <a:pt x="63102" y="372178"/>
                      </a:lnTo>
                      <a:close/>
                      <a:moveTo>
                        <a:pt x="26526" y="97526"/>
                      </a:moveTo>
                      <a:lnTo>
                        <a:pt x="26526" y="124958"/>
                      </a:lnTo>
                      <a:lnTo>
                        <a:pt x="209406" y="124958"/>
                      </a:lnTo>
                      <a:lnTo>
                        <a:pt x="209406" y="97526"/>
                      </a:lnTo>
                      <a:close/>
                      <a:moveTo>
                        <a:pt x="26526" y="53758"/>
                      </a:moveTo>
                      <a:lnTo>
                        <a:pt x="26526" y="72046"/>
                      </a:lnTo>
                      <a:lnTo>
                        <a:pt x="209406" y="72046"/>
                      </a:lnTo>
                      <a:lnTo>
                        <a:pt x="209406" y="53758"/>
                      </a:lnTo>
                      <a:close/>
                      <a:moveTo>
                        <a:pt x="31386" y="0"/>
                      </a:moveTo>
                      <a:lnTo>
                        <a:pt x="204546" y="0"/>
                      </a:lnTo>
                      <a:cubicBezTo>
                        <a:pt x="221880" y="0"/>
                        <a:pt x="235932" y="14052"/>
                        <a:pt x="235932" y="31386"/>
                      </a:cubicBezTo>
                      <a:lnTo>
                        <a:pt x="235932" y="493439"/>
                      </a:lnTo>
                      <a:cubicBezTo>
                        <a:pt x="235932" y="510773"/>
                        <a:pt x="221880" y="524825"/>
                        <a:pt x="204546" y="524825"/>
                      </a:cubicBezTo>
                      <a:lnTo>
                        <a:pt x="31386" y="524825"/>
                      </a:lnTo>
                      <a:cubicBezTo>
                        <a:pt x="14052" y="524825"/>
                        <a:pt x="0" y="510773"/>
                        <a:pt x="0" y="493439"/>
                      </a:cubicBezTo>
                      <a:lnTo>
                        <a:pt x="0" y="31386"/>
                      </a:lnTo>
                      <a:cubicBezTo>
                        <a:pt x="0" y="14052"/>
                        <a:pt x="14052" y="0"/>
                        <a:pt x="31386" y="0"/>
                      </a:cubicBezTo>
                      <a:close/>
                    </a:path>
                  </a:pathLst>
                </a:custGeom>
                <a:solidFill>
                  <a:schemeClr val="tx1"/>
                </a:solidFill>
                <a:ln w="9525" cap="flat" cmpd="sng" algn="ctr">
                  <a:noFill/>
                  <a:prstDash val="solid"/>
                  <a:headEnd type="none" w="med" len="med"/>
                  <a:tailEnd type="none" w="med" len="med"/>
                </a:ln>
                <a:effectLst/>
              </p:spPr>
              <p:txBody>
                <a:bodyPr rot="0" spcFirstLastPara="0" vertOverflow="overflow" horzOverflow="overflow" vert="horz" wrap="square" lIns="124258" tIns="62129" rIns="62129" bIns="124258" numCol="1" spcCol="0" rtlCol="0" fromWordArt="0" anchor="b" anchorCtr="0" forceAA="0" compatLnSpc="1">
                  <a:prstTxWarp prst="textNoShape">
                    <a:avLst/>
                  </a:prstTxWarp>
                  <a:noAutofit/>
                </a:bodyPr>
                <a:lstStyle/>
                <a:p>
                  <a:pPr algn="ctr" defTabSz="1242191" fontAlgn="base">
                    <a:spcBef>
                      <a:spcPct val="0"/>
                    </a:spcBef>
                    <a:spcAft>
                      <a:spcPct val="0"/>
                    </a:spcAft>
                    <a:defRPr/>
                  </a:pPr>
                  <a:endParaRPr lang="en-US" sz="2398" kern="0" spc="-68" dirty="0" err="1">
                    <a:solidFill>
                      <a:srgbClr val="FFFFFF"/>
                    </a:solidFill>
                    <a:latin typeface="Segoe UI" pitchFamily="34" charset="0"/>
                    <a:ea typeface="Segoe UI" pitchFamily="34" charset="0"/>
                    <a:cs typeface="Segoe UI" pitchFamily="34" charset="0"/>
                  </a:endParaRPr>
                </a:p>
              </p:txBody>
            </p:sp>
            <p:sp>
              <p:nvSpPr>
                <p:cNvPr id="750" name="Rounded Rectangle 2060"/>
                <p:cNvSpPr/>
                <p:nvPr/>
              </p:nvSpPr>
              <p:spPr bwMode="auto">
                <a:xfrm>
                  <a:off x="9838690" y="2398190"/>
                  <a:ext cx="573588" cy="551601"/>
                </a:xfrm>
                <a:custGeom>
                  <a:avLst/>
                  <a:gdLst/>
                  <a:ahLst/>
                  <a:cxnLst/>
                  <a:rect l="l" t="t" r="r" b="b"/>
                  <a:pathLst>
                    <a:path w="542456" h="526753">
                      <a:moveTo>
                        <a:pt x="45804" y="47263"/>
                      </a:moveTo>
                      <a:lnTo>
                        <a:pt x="45804" y="392812"/>
                      </a:lnTo>
                      <a:lnTo>
                        <a:pt x="496653" y="392812"/>
                      </a:lnTo>
                      <a:lnTo>
                        <a:pt x="496653" y="47263"/>
                      </a:lnTo>
                      <a:close/>
                      <a:moveTo>
                        <a:pt x="35310" y="0"/>
                      </a:moveTo>
                      <a:lnTo>
                        <a:pt x="507146" y="0"/>
                      </a:lnTo>
                      <a:cubicBezTo>
                        <a:pt x="526647" y="0"/>
                        <a:pt x="542456" y="15809"/>
                        <a:pt x="542456" y="35310"/>
                      </a:cubicBezTo>
                      <a:lnTo>
                        <a:pt x="542456" y="405128"/>
                      </a:lnTo>
                      <a:cubicBezTo>
                        <a:pt x="542456" y="424629"/>
                        <a:pt x="526647" y="440438"/>
                        <a:pt x="507146" y="440438"/>
                      </a:cubicBezTo>
                      <a:lnTo>
                        <a:pt x="325203" y="440438"/>
                      </a:lnTo>
                      <a:lnTo>
                        <a:pt x="325203" y="485340"/>
                      </a:lnTo>
                      <a:cubicBezTo>
                        <a:pt x="383488" y="490959"/>
                        <a:pt x="432800" y="506124"/>
                        <a:pt x="463161" y="526753"/>
                      </a:cubicBezTo>
                      <a:lnTo>
                        <a:pt x="79298" y="526753"/>
                      </a:lnTo>
                      <a:cubicBezTo>
                        <a:pt x="109659" y="506125"/>
                        <a:pt x="158970" y="490959"/>
                        <a:pt x="217253" y="485341"/>
                      </a:cubicBezTo>
                      <a:lnTo>
                        <a:pt x="217253" y="440438"/>
                      </a:lnTo>
                      <a:lnTo>
                        <a:pt x="35310" y="440438"/>
                      </a:lnTo>
                      <a:cubicBezTo>
                        <a:pt x="15809" y="440438"/>
                        <a:pt x="0" y="424629"/>
                        <a:pt x="0" y="405128"/>
                      </a:cubicBezTo>
                      <a:lnTo>
                        <a:pt x="0" y="35310"/>
                      </a:lnTo>
                      <a:cubicBezTo>
                        <a:pt x="0" y="15809"/>
                        <a:pt x="15809" y="0"/>
                        <a:pt x="35310" y="0"/>
                      </a:cubicBezTo>
                      <a:close/>
                    </a:path>
                  </a:pathLst>
                </a:custGeom>
                <a:solidFill>
                  <a:schemeClr val="tx1"/>
                </a:solidFill>
                <a:ln w="9525" cap="flat" cmpd="sng" algn="ctr">
                  <a:noFill/>
                  <a:prstDash val="solid"/>
                  <a:headEnd type="none" w="med" len="med"/>
                  <a:tailEnd type="none" w="med" len="med"/>
                </a:ln>
                <a:effectLst/>
              </p:spPr>
              <p:txBody>
                <a:bodyPr rot="0" spcFirstLastPara="0" vertOverflow="overflow" horzOverflow="overflow" vert="horz" wrap="square" lIns="124258" tIns="62129" rIns="62129" bIns="124258" numCol="1" spcCol="0" rtlCol="0" fromWordArt="0" anchor="b" anchorCtr="0" forceAA="0" compatLnSpc="1">
                  <a:prstTxWarp prst="textNoShape">
                    <a:avLst/>
                  </a:prstTxWarp>
                  <a:noAutofit/>
                </a:bodyPr>
                <a:lstStyle/>
                <a:p>
                  <a:pPr algn="ctr" defTabSz="1242191" fontAlgn="base">
                    <a:spcBef>
                      <a:spcPct val="0"/>
                    </a:spcBef>
                    <a:spcAft>
                      <a:spcPct val="0"/>
                    </a:spcAft>
                    <a:defRPr/>
                  </a:pPr>
                  <a:endParaRPr lang="en-US" sz="2398" kern="0" spc="-68" dirty="0" err="1">
                    <a:solidFill>
                      <a:srgbClr val="FFFFFF"/>
                    </a:solidFill>
                    <a:latin typeface="Segoe UI" pitchFamily="34" charset="0"/>
                    <a:ea typeface="Segoe UI" pitchFamily="34" charset="0"/>
                    <a:cs typeface="Segoe UI" pitchFamily="34" charset="0"/>
                  </a:endParaRPr>
                </a:p>
              </p:txBody>
            </p:sp>
            <p:sp>
              <p:nvSpPr>
                <p:cNvPr id="751" name="Rounded Rectangle 2058"/>
                <p:cNvSpPr/>
                <p:nvPr/>
              </p:nvSpPr>
              <p:spPr bwMode="auto">
                <a:xfrm>
                  <a:off x="9012052" y="2213317"/>
                  <a:ext cx="269314" cy="738422"/>
                </a:xfrm>
                <a:custGeom>
                  <a:avLst/>
                  <a:gdLst/>
                  <a:ahLst/>
                  <a:cxnLst/>
                  <a:rect l="l" t="t" r="r" b="b"/>
                  <a:pathLst>
                    <a:path w="235932" h="524825">
                      <a:moveTo>
                        <a:pt x="26526" y="453142"/>
                      </a:moveTo>
                      <a:lnTo>
                        <a:pt x="26526" y="471430"/>
                      </a:lnTo>
                      <a:lnTo>
                        <a:pt x="209406" y="471430"/>
                      </a:lnTo>
                      <a:lnTo>
                        <a:pt x="209406" y="453142"/>
                      </a:lnTo>
                      <a:close/>
                      <a:moveTo>
                        <a:pt x="26526" y="412660"/>
                      </a:moveTo>
                      <a:lnTo>
                        <a:pt x="26526" y="430948"/>
                      </a:lnTo>
                      <a:lnTo>
                        <a:pt x="63102" y="430948"/>
                      </a:lnTo>
                      <a:lnTo>
                        <a:pt x="63102" y="412660"/>
                      </a:lnTo>
                      <a:close/>
                      <a:moveTo>
                        <a:pt x="26526" y="372178"/>
                      </a:moveTo>
                      <a:lnTo>
                        <a:pt x="26526" y="390466"/>
                      </a:lnTo>
                      <a:lnTo>
                        <a:pt x="63102" y="390466"/>
                      </a:lnTo>
                      <a:lnTo>
                        <a:pt x="63102" y="372178"/>
                      </a:lnTo>
                      <a:close/>
                      <a:moveTo>
                        <a:pt x="26526" y="97526"/>
                      </a:moveTo>
                      <a:lnTo>
                        <a:pt x="26526" y="124958"/>
                      </a:lnTo>
                      <a:lnTo>
                        <a:pt x="209406" y="124958"/>
                      </a:lnTo>
                      <a:lnTo>
                        <a:pt x="209406" y="97526"/>
                      </a:lnTo>
                      <a:close/>
                      <a:moveTo>
                        <a:pt x="26526" y="53758"/>
                      </a:moveTo>
                      <a:lnTo>
                        <a:pt x="26526" y="72046"/>
                      </a:lnTo>
                      <a:lnTo>
                        <a:pt x="209406" y="72046"/>
                      </a:lnTo>
                      <a:lnTo>
                        <a:pt x="209406" y="53758"/>
                      </a:lnTo>
                      <a:close/>
                      <a:moveTo>
                        <a:pt x="31386" y="0"/>
                      </a:moveTo>
                      <a:lnTo>
                        <a:pt x="204546" y="0"/>
                      </a:lnTo>
                      <a:cubicBezTo>
                        <a:pt x="221880" y="0"/>
                        <a:pt x="235932" y="14052"/>
                        <a:pt x="235932" y="31386"/>
                      </a:cubicBezTo>
                      <a:lnTo>
                        <a:pt x="235932" y="493439"/>
                      </a:lnTo>
                      <a:cubicBezTo>
                        <a:pt x="235932" y="510773"/>
                        <a:pt x="221880" y="524825"/>
                        <a:pt x="204546" y="524825"/>
                      </a:cubicBezTo>
                      <a:lnTo>
                        <a:pt x="31386" y="524825"/>
                      </a:lnTo>
                      <a:cubicBezTo>
                        <a:pt x="14052" y="524825"/>
                        <a:pt x="0" y="510773"/>
                        <a:pt x="0" y="493439"/>
                      </a:cubicBezTo>
                      <a:lnTo>
                        <a:pt x="0" y="31386"/>
                      </a:lnTo>
                      <a:cubicBezTo>
                        <a:pt x="0" y="14052"/>
                        <a:pt x="14052" y="0"/>
                        <a:pt x="31386" y="0"/>
                      </a:cubicBezTo>
                      <a:close/>
                    </a:path>
                  </a:pathLst>
                </a:custGeom>
                <a:solidFill>
                  <a:schemeClr val="tx1"/>
                </a:solidFill>
                <a:ln w="9525" cap="flat" cmpd="sng" algn="ctr">
                  <a:noFill/>
                  <a:prstDash val="solid"/>
                  <a:headEnd type="none" w="med" len="med"/>
                  <a:tailEnd type="none" w="med" len="med"/>
                </a:ln>
                <a:effectLst/>
              </p:spPr>
              <p:txBody>
                <a:bodyPr rot="0" spcFirstLastPara="0" vertOverflow="overflow" horzOverflow="overflow" vert="horz" wrap="square" lIns="124258" tIns="62129" rIns="62129" bIns="124258" numCol="1" spcCol="0" rtlCol="0" fromWordArt="0" anchor="b" anchorCtr="0" forceAA="0" compatLnSpc="1">
                  <a:prstTxWarp prst="textNoShape">
                    <a:avLst/>
                  </a:prstTxWarp>
                  <a:noAutofit/>
                </a:bodyPr>
                <a:lstStyle/>
                <a:p>
                  <a:pPr algn="ctr" defTabSz="1242191" fontAlgn="base">
                    <a:spcBef>
                      <a:spcPct val="0"/>
                    </a:spcBef>
                    <a:spcAft>
                      <a:spcPct val="0"/>
                    </a:spcAft>
                    <a:defRPr/>
                  </a:pPr>
                  <a:endParaRPr lang="en-US" sz="2398" kern="0" spc="-68" dirty="0" err="1">
                    <a:solidFill>
                      <a:srgbClr val="FFFFFF"/>
                    </a:solidFill>
                    <a:latin typeface="Segoe UI" pitchFamily="34" charset="0"/>
                    <a:ea typeface="Segoe UI" pitchFamily="34" charset="0"/>
                    <a:cs typeface="Segoe UI" pitchFamily="34" charset="0"/>
                  </a:endParaRPr>
                </a:p>
              </p:txBody>
            </p:sp>
            <p:sp>
              <p:nvSpPr>
                <p:cNvPr id="752" name="Rounded Rectangle 2058"/>
                <p:cNvSpPr/>
                <p:nvPr/>
              </p:nvSpPr>
              <p:spPr bwMode="auto">
                <a:xfrm>
                  <a:off x="8704908" y="2213317"/>
                  <a:ext cx="269314" cy="738422"/>
                </a:xfrm>
                <a:custGeom>
                  <a:avLst/>
                  <a:gdLst/>
                  <a:ahLst/>
                  <a:cxnLst/>
                  <a:rect l="l" t="t" r="r" b="b"/>
                  <a:pathLst>
                    <a:path w="235932" h="524825">
                      <a:moveTo>
                        <a:pt x="26526" y="453142"/>
                      </a:moveTo>
                      <a:lnTo>
                        <a:pt x="26526" y="471430"/>
                      </a:lnTo>
                      <a:lnTo>
                        <a:pt x="209406" y="471430"/>
                      </a:lnTo>
                      <a:lnTo>
                        <a:pt x="209406" y="453142"/>
                      </a:lnTo>
                      <a:close/>
                      <a:moveTo>
                        <a:pt x="26526" y="412660"/>
                      </a:moveTo>
                      <a:lnTo>
                        <a:pt x="26526" y="430948"/>
                      </a:lnTo>
                      <a:lnTo>
                        <a:pt x="63102" y="430948"/>
                      </a:lnTo>
                      <a:lnTo>
                        <a:pt x="63102" y="412660"/>
                      </a:lnTo>
                      <a:close/>
                      <a:moveTo>
                        <a:pt x="26526" y="372178"/>
                      </a:moveTo>
                      <a:lnTo>
                        <a:pt x="26526" y="390466"/>
                      </a:lnTo>
                      <a:lnTo>
                        <a:pt x="63102" y="390466"/>
                      </a:lnTo>
                      <a:lnTo>
                        <a:pt x="63102" y="372178"/>
                      </a:lnTo>
                      <a:close/>
                      <a:moveTo>
                        <a:pt x="26526" y="97526"/>
                      </a:moveTo>
                      <a:lnTo>
                        <a:pt x="26526" y="124958"/>
                      </a:lnTo>
                      <a:lnTo>
                        <a:pt x="209406" y="124958"/>
                      </a:lnTo>
                      <a:lnTo>
                        <a:pt x="209406" y="97526"/>
                      </a:lnTo>
                      <a:close/>
                      <a:moveTo>
                        <a:pt x="26526" y="53758"/>
                      </a:moveTo>
                      <a:lnTo>
                        <a:pt x="26526" y="72046"/>
                      </a:lnTo>
                      <a:lnTo>
                        <a:pt x="209406" y="72046"/>
                      </a:lnTo>
                      <a:lnTo>
                        <a:pt x="209406" y="53758"/>
                      </a:lnTo>
                      <a:close/>
                      <a:moveTo>
                        <a:pt x="31386" y="0"/>
                      </a:moveTo>
                      <a:lnTo>
                        <a:pt x="204546" y="0"/>
                      </a:lnTo>
                      <a:cubicBezTo>
                        <a:pt x="221880" y="0"/>
                        <a:pt x="235932" y="14052"/>
                        <a:pt x="235932" y="31386"/>
                      </a:cubicBezTo>
                      <a:lnTo>
                        <a:pt x="235932" y="493439"/>
                      </a:lnTo>
                      <a:cubicBezTo>
                        <a:pt x="235932" y="510773"/>
                        <a:pt x="221880" y="524825"/>
                        <a:pt x="204546" y="524825"/>
                      </a:cubicBezTo>
                      <a:lnTo>
                        <a:pt x="31386" y="524825"/>
                      </a:lnTo>
                      <a:cubicBezTo>
                        <a:pt x="14052" y="524825"/>
                        <a:pt x="0" y="510773"/>
                        <a:pt x="0" y="493439"/>
                      </a:cubicBezTo>
                      <a:lnTo>
                        <a:pt x="0" y="31386"/>
                      </a:lnTo>
                      <a:cubicBezTo>
                        <a:pt x="0" y="14052"/>
                        <a:pt x="14052" y="0"/>
                        <a:pt x="31386" y="0"/>
                      </a:cubicBezTo>
                      <a:close/>
                    </a:path>
                  </a:pathLst>
                </a:custGeom>
                <a:solidFill>
                  <a:schemeClr val="tx1"/>
                </a:solidFill>
                <a:ln w="9525" cap="flat" cmpd="sng" algn="ctr">
                  <a:noFill/>
                  <a:prstDash val="solid"/>
                  <a:headEnd type="none" w="med" len="med"/>
                  <a:tailEnd type="none" w="med" len="med"/>
                </a:ln>
                <a:effectLst/>
              </p:spPr>
              <p:txBody>
                <a:bodyPr rot="0" spcFirstLastPara="0" vertOverflow="overflow" horzOverflow="overflow" vert="horz" wrap="square" lIns="124258" tIns="62129" rIns="62129" bIns="124258" numCol="1" spcCol="0" rtlCol="0" fromWordArt="0" anchor="b" anchorCtr="0" forceAA="0" compatLnSpc="1">
                  <a:prstTxWarp prst="textNoShape">
                    <a:avLst/>
                  </a:prstTxWarp>
                  <a:noAutofit/>
                </a:bodyPr>
                <a:lstStyle/>
                <a:p>
                  <a:pPr algn="ctr" defTabSz="1242191" fontAlgn="base">
                    <a:spcBef>
                      <a:spcPct val="0"/>
                    </a:spcBef>
                    <a:spcAft>
                      <a:spcPct val="0"/>
                    </a:spcAft>
                    <a:defRPr/>
                  </a:pPr>
                  <a:endParaRPr lang="en-US" sz="2398" kern="0" spc="-68" dirty="0" err="1">
                    <a:solidFill>
                      <a:srgbClr val="FFFFFF"/>
                    </a:solidFill>
                    <a:latin typeface="Segoe UI" pitchFamily="34" charset="0"/>
                    <a:ea typeface="Segoe UI" pitchFamily="34" charset="0"/>
                    <a:cs typeface="Segoe UI" pitchFamily="34" charset="0"/>
                  </a:endParaRPr>
                </a:p>
              </p:txBody>
            </p:sp>
            <p:sp>
              <p:nvSpPr>
                <p:cNvPr id="753" name="Rounded Rectangle 2058"/>
                <p:cNvSpPr/>
                <p:nvPr/>
              </p:nvSpPr>
              <p:spPr bwMode="auto">
                <a:xfrm>
                  <a:off x="9319197" y="2213317"/>
                  <a:ext cx="269314" cy="738422"/>
                </a:xfrm>
                <a:custGeom>
                  <a:avLst/>
                  <a:gdLst/>
                  <a:ahLst/>
                  <a:cxnLst/>
                  <a:rect l="l" t="t" r="r" b="b"/>
                  <a:pathLst>
                    <a:path w="235932" h="524825">
                      <a:moveTo>
                        <a:pt x="26526" y="453142"/>
                      </a:moveTo>
                      <a:lnTo>
                        <a:pt x="26526" y="471430"/>
                      </a:lnTo>
                      <a:lnTo>
                        <a:pt x="209406" y="471430"/>
                      </a:lnTo>
                      <a:lnTo>
                        <a:pt x="209406" y="453142"/>
                      </a:lnTo>
                      <a:close/>
                      <a:moveTo>
                        <a:pt x="26526" y="412660"/>
                      </a:moveTo>
                      <a:lnTo>
                        <a:pt x="26526" y="430948"/>
                      </a:lnTo>
                      <a:lnTo>
                        <a:pt x="63102" y="430948"/>
                      </a:lnTo>
                      <a:lnTo>
                        <a:pt x="63102" y="412660"/>
                      </a:lnTo>
                      <a:close/>
                      <a:moveTo>
                        <a:pt x="26526" y="372178"/>
                      </a:moveTo>
                      <a:lnTo>
                        <a:pt x="26526" y="390466"/>
                      </a:lnTo>
                      <a:lnTo>
                        <a:pt x="63102" y="390466"/>
                      </a:lnTo>
                      <a:lnTo>
                        <a:pt x="63102" y="372178"/>
                      </a:lnTo>
                      <a:close/>
                      <a:moveTo>
                        <a:pt x="26526" y="97526"/>
                      </a:moveTo>
                      <a:lnTo>
                        <a:pt x="26526" y="124958"/>
                      </a:lnTo>
                      <a:lnTo>
                        <a:pt x="209406" y="124958"/>
                      </a:lnTo>
                      <a:lnTo>
                        <a:pt x="209406" y="97526"/>
                      </a:lnTo>
                      <a:close/>
                      <a:moveTo>
                        <a:pt x="26526" y="53758"/>
                      </a:moveTo>
                      <a:lnTo>
                        <a:pt x="26526" y="72046"/>
                      </a:lnTo>
                      <a:lnTo>
                        <a:pt x="209406" y="72046"/>
                      </a:lnTo>
                      <a:lnTo>
                        <a:pt x="209406" y="53758"/>
                      </a:lnTo>
                      <a:close/>
                      <a:moveTo>
                        <a:pt x="31386" y="0"/>
                      </a:moveTo>
                      <a:lnTo>
                        <a:pt x="204546" y="0"/>
                      </a:lnTo>
                      <a:cubicBezTo>
                        <a:pt x="221880" y="0"/>
                        <a:pt x="235932" y="14052"/>
                        <a:pt x="235932" y="31386"/>
                      </a:cubicBezTo>
                      <a:lnTo>
                        <a:pt x="235932" y="493439"/>
                      </a:lnTo>
                      <a:cubicBezTo>
                        <a:pt x="235932" y="510773"/>
                        <a:pt x="221880" y="524825"/>
                        <a:pt x="204546" y="524825"/>
                      </a:cubicBezTo>
                      <a:lnTo>
                        <a:pt x="31386" y="524825"/>
                      </a:lnTo>
                      <a:cubicBezTo>
                        <a:pt x="14052" y="524825"/>
                        <a:pt x="0" y="510773"/>
                        <a:pt x="0" y="493439"/>
                      </a:cubicBezTo>
                      <a:lnTo>
                        <a:pt x="0" y="31386"/>
                      </a:lnTo>
                      <a:cubicBezTo>
                        <a:pt x="0" y="14052"/>
                        <a:pt x="14052" y="0"/>
                        <a:pt x="31386" y="0"/>
                      </a:cubicBezTo>
                      <a:close/>
                    </a:path>
                  </a:pathLst>
                </a:custGeom>
                <a:solidFill>
                  <a:schemeClr val="tx1"/>
                </a:solidFill>
                <a:ln w="9525" cap="flat" cmpd="sng" algn="ctr">
                  <a:noFill/>
                  <a:prstDash val="solid"/>
                  <a:headEnd type="none" w="med" len="med"/>
                  <a:tailEnd type="none" w="med" len="med"/>
                </a:ln>
                <a:effectLst/>
              </p:spPr>
              <p:txBody>
                <a:bodyPr rot="0" spcFirstLastPara="0" vertOverflow="overflow" horzOverflow="overflow" vert="horz" wrap="square" lIns="124258" tIns="62129" rIns="62129" bIns="124258" numCol="1" spcCol="0" rtlCol="0" fromWordArt="0" anchor="b" anchorCtr="0" forceAA="0" compatLnSpc="1">
                  <a:prstTxWarp prst="textNoShape">
                    <a:avLst/>
                  </a:prstTxWarp>
                  <a:noAutofit/>
                </a:bodyPr>
                <a:lstStyle/>
                <a:p>
                  <a:pPr algn="ctr" defTabSz="1242191" fontAlgn="base">
                    <a:spcBef>
                      <a:spcPct val="0"/>
                    </a:spcBef>
                    <a:spcAft>
                      <a:spcPct val="0"/>
                    </a:spcAft>
                    <a:defRPr/>
                  </a:pPr>
                  <a:endParaRPr lang="en-US" sz="2398" kern="0" spc="-68" dirty="0" err="1">
                    <a:solidFill>
                      <a:srgbClr val="FFFFFF"/>
                    </a:solidFill>
                    <a:latin typeface="Segoe UI" pitchFamily="34" charset="0"/>
                    <a:ea typeface="Segoe UI" pitchFamily="34" charset="0"/>
                    <a:cs typeface="Segoe UI" pitchFamily="34" charset="0"/>
                  </a:endParaRPr>
                </a:p>
              </p:txBody>
            </p:sp>
            <p:sp>
              <p:nvSpPr>
                <p:cNvPr id="601" name="Oval 24"/>
                <p:cNvSpPr/>
                <p:nvPr/>
              </p:nvSpPr>
              <p:spPr bwMode="auto">
                <a:xfrm>
                  <a:off x="10884735" y="2475408"/>
                  <a:ext cx="797703" cy="445568"/>
                </a:xfrm>
                <a:custGeom>
                  <a:avLst/>
                  <a:gdLst/>
                  <a:ahLst/>
                  <a:cxnLst/>
                  <a:rect l="l" t="t" r="r" b="b"/>
                  <a:pathLst>
                    <a:path w="1476540" h="824740">
                      <a:moveTo>
                        <a:pt x="829013" y="0"/>
                      </a:moveTo>
                      <a:cubicBezTo>
                        <a:pt x="969838" y="0"/>
                        <a:pt x="1089334" y="91316"/>
                        <a:pt x="1130108" y="218436"/>
                      </a:cubicBezTo>
                      <a:cubicBezTo>
                        <a:pt x="1143457" y="215230"/>
                        <a:pt x="1157273" y="214282"/>
                        <a:pt x="1171311" y="214282"/>
                      </a:cubicBezTo>
                      <a:cubicBezTo>
                        <a:pt x="1339884" y="214282"/>
                        <a:pt x="1476540" y="350938"/>
                        <a:pt x="1476540" y="519511"/>
                      </a:cubicBezTo>
                      <a:cubicBezTo>
                        <a:pt x="1476540" y="686597"/>
                        <a:pt x="1342285" y="822327"/>
                        <a:pt x="1175759" y="824292"/>
                      </a:cubicBezTo>
                      <a:lnTo>
                        <a:pt x="1175759" y="824740"/>
                      </a:lnTo>
                      <a:lnTo>
                        <a:pt x="1171311" y="824740"/>
                      </a:lnTo>
                      <a:lnTo>
                        <a:pt x="209606" y="824740"/>
                      </a:lnTo>
                      <a:lnTo>
                        <a:pt x="209606" y="824521"/>
                      </a:lnTo>
                      <a:cubicBezTo>
                        <a:pt x="208884" y="824737"/>
                        <a:pt x="208159" y="824740"/>
                        <a:pt x="207433" y="824740"/>
                      </a:cubicBezTo>
                      <a:cubicBezTo>
                        <a:pt x="92871" y="824740"/>
                        <a:pt x="0" y="731869"/>
                        <a:pt x="0" y="617307"/>
                      </a:cubicBezTo>
                      <a:cubicBezTo>
                        <a:pt x="0" y="502745"/>
                        <a:pt x="92871" y="409874"/>
                        <a:pt x="207433" y="409874"/>
                      </a:cubicBezTo>
                      <a:cubicBezTo>
                        <a:pt x="224921" y="409874"/>
                        <a:pt x="241905" y="412039"/>
                        <a:pt x="257958" y="416795"/>
                      </a:cubicBezTo>
                      <a:cubicBezTo>
                        <a:pt x="284139" y="333500"/>
                        <a:pt x="362183" y="273546"/>
                        <a:pt x="454230" y="273546"/>
                      </a:cubicBezTo>
                      <a:cubicBezTo>
                        <a:pt x="475047" y="273546"/>
                        <a:pt x="495147" y="276613"/>
                        <a:pt x="513815" y="283280"/>
                      </a:cubicBezTo>
                      <a:cubicBezTo>
                        <a:pt x="529946" y="123838"/>
                        <a:pt x="665018" y="0"/>
                        <a:pt x="829013" y="0"/>
                      </a:cubicBezTo>
                      <a:close/>
                    </a:path>
                  </a:pathLst>
                </a:custGeom>
                <a:noFill/>
                <a:ln w="25400" cap="flat" cmpd="sng" algn="ctr">
                  <a:solidFill>
                    <a:srgbClr val="FFFFFF"/>
                  </a:solidFill>
                  <a:prstDash val="solid"/>
                  <a:miter lim="800000"/>
                  <a:headEnd type="none" w="med" len="med"/>
                  <a:tailEnd type="none" w="med" len="med"/>
                </a:ln>
                <a:effectLst/>
              </p:spPr>
              <p:txBody>
                <a:bodyPr rot="0" spcFirstLastPara="0" vertOverflow="overflow" horzOverflow="overflow" vert="horz" wrap="square" lIns="91366" tIns="45684" rIns="45684" bIns="91366" numCol="1" spcCol="0" rtlCol="0" fromWordArt="0" anchor="b" anchorCtr="0" forceAA="0" compatLnSpc="1">
                  <a:prstTxWarp prst="textNoShape">
                    <a:avLst/>
                  </a:prstTxWarp>
                  <a:noAutofit/>
                </a:bodyPr>
                <a:lstStyle/>
                <a:p>
                  <a:pPr algn="ctr" defTabSz="913376" fontAlgn="base">
                    <a:spcBef>
                      <a:spcPct val="0"/>
                    </a:spcBef>
                    <a:spcAft>
                      <a:spcPct val="0"/>
                    </a:spcAft>
                    <a:defRPr/>
                  </a:pPr>
                  <a:endParaRPr lang="en-US" sz="1798" kern="0" spc="-50" dirty="0" err="1">
                    <a:solidFill>
                      <a:srgbClr val="FFFFFF"/>
                    </a:solidFill>
                    <a:latin typeface="Segoe UI" pitchFamily="34" charset="0"/>
                    <a:ea typeface="Segoe UI" pitchFamily="34" charset="0"/>
                    <a:cs typeface="Segoe UI" pitchFamily="34" charset="0"/>
                  </a:endParaRPr>
                </a:p>
              </p:txBody>
            </p:sp>
          </p:grpSp>
        </p:grpSp>
        <p:sp>
          <p:nvSpPr>
            <p:cNvPr id="46" name="Rectangle 45"/>
            <p:cNvSpPr/>
            <p:nvPr/>
          </p:nvSpPr>
          <p:spPr bwMode="auto">
            <a:xfrm>
              <a:off x="6189720" y="1680116"/>
              <a:ext cx="5676486" cy="4374637"/>
            </a:xfrm>
            <a:prstGeom prst="rect">
              <a:avLst/>
            </a:prstGeom>
            <a:noFill/>
            <a:ln>
              <a:solidFill>
                <a:schemeClr val="accent5"/>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33" tIns="146187" rIns="182733" bIns="146187" numCol="1" spcCol="0" rtlCol="0" fromWordArt="0" anchor="t" anchorCtr="0" forceAA="0" compatLnSpc="1">
              <a:prstTxWarp prst="textNoShape">
                <a:avLst/>
              </a:prstTxWarp>
              <a:noAutofit/>
            </a:bodyPr>
            <a:lstStyle/>
            <a:p>
              <a:pPr algn="ctr" defTabSz="931734" fontAlgn="base">
                <a:lnSpc>
                  <a:spcPct val="90000"/>
                </a:lnSpc>
                <a:spcBef>
                  <a:spcPct val="0"/>
                </a:spcBef>
                <a:spcAft>
                  <a:spcPct val="0"/>
                </a:spcAft>
              </a:pPr>
              <a:endParaRPr lang="en-US" sz="2398" dirty="0" err="1">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48148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1935300" y="1386959"/>
            <a:ext cx="8513016" cy="5329049"/>
          </a:xfrm>
          <a:prstGeom prst="roundRect">
            <a:avLst>
              <a:gd name="adj" fmla="val 0"/>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62" tIns="45682" rIns="91362" bIns="45682" numCol="1" rtlCol="0" anchor="ctr" anchorCtr="0" compatLnSpc="1">
            <a:prstTxWarp prst="textNoShape">
              <a:avLst/>
            </a:prstTxWarp>
          </a:bodyPr>
          <a:lstStyle/>
          <a:p>
            <a:pPr algn="ctr" defTabSz="913376"/>
            <a:endParaRPr lang="en-US" sz="2198" dirty="0">
              <a:solidFill>
                <a:schemeClr val="bg1"/>
              </a:solidFill>
            </a:endParaRPr>
          </a:p>
        </p:txBody>
      </p:sp>
      <p:sp>
        <p:nvSpPr>
          <p:cNvPr id="2" name="Title 1"/>
          <p:cNvSpPr>
            <a:spLocks noGrp="1"/>
          </p:cNvSpPr>
          <p:nvPr>
            <p:ph type="title"/>
          </p:nvPr>
        </p:nvSpPr>
        <p:spPr/>
        <p:txBody>
          <a:bodyPr/>
          <a:lstStyle/>
          <a:p>
            <a:r>
              <a:rPr lang="en-US" smtClean="0"/>
              <a:t>Unified Device Management</a:t>
            </a:r>
            <a:endParaRPr lang="en-US" dirty="0"/>
          </a:p>
        </p:txBody>
      </p:sp>
      <p:grpSp>
        <p:nvGrpSpPr>
          <p:cNvPr id="6" name="Group 5"/>
          <p:cNvGrpSpPr/>
          <p:nvPr/>
        </p:nvGrpSpPr>
        <p:grpSpPr>
          <a:xfrm>
            <a:off x="6481078" y="2986486"/>
            <a:ext cx="3967239" cy="2901567"/>
            <a:chOff x="6481289" y="2194222"/>
            <a:chExt cx="3970432" cy="2903903"/>
          </a:xfrm>
        </p:grpSpPr>
        <p:sp>
          <p:nvSpPr>
            <p:cNvPr id="118" name="Rectangle 117"/>
            <p:cNvSpPr/>
            <p:nvPr/>
          </p:nvSpPr>
          <p:spPr bwMode="auto">
            <a:xfrm>
              <a:off x="6481289" y="2194222"/>
              <a:ext cx="3742795" cy="2903903"/>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099" tIns="146187" rIns="45684" bIns="146187" numCol="1" spcCol="0" rtlCol="0" fromWordArt="0" anchor="t" anchorCtr="0" forceAA="0" compatLnSpc="1">
              <a:prstTxWarp prst="textNoShape">
                <a:avLst/>
              </a:prstTxWarp>
              <a:noAutofit/>
            </a:bodyPr>
            <a:lstStyle/>
            <a:p>
              <a:pPr defTabSz="931734" fontAlgn="base">
                <a:lnSpc>
                  <a:spcPct val="90000"/>
                </a:lnSpc>
                <a:spcBef>
                  <a:spcPct val="0"/>
                </a:spcBef>
                <a:spcAft>
                  <a:spcPts val="612"/>
                </a:spcAft>
              </a:pPr>
              <a:endParaRPr lang="en-US" sz="1494"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09" name="Group 108"/>
            <p:cNvGrpSpPr/>
            <p:nvPr/>
          </p:nvGrpSpPr>
          <p:grpSpPr>
            <a:xfrm>
              <a:off x="6641299" y="2476460"/>
              <a:ext cx="914271" cy="914271"/>
              <a:chOff x="4917174" y="4940963"/>
              <a:chExt cx="1032878" cy="1035892"/>
            </a:xfrm>
            <a:solidFill>
              <a:schemeClr val="bg1"/>
            </a:solidFill>
          </p:grpSpPr>
          <p:sp>
            <p:nvSpPr>
              <p:cNvPr id="110" name="Freeform 14"/>
              <p:cNvSpPr>
                <a:spLocks noEditPoints="1"/>
              </p:cNvSpPr>
              <p:nvPr/>
            </p:nvSpPr>
            <p:spPr bwMode="auto">
              <a:xfrm>
                <a:off x="5255019" y="5215228"/>
                <a:ext cx="357187" cy="487363"/>
              </a:xfrm>
              <a:custGeom>
                <a:avLst/>
                <a:gdLst>
                  <a:gd name="T0" fmla="*/ 86 w 95"/>
                  <a:gd name="T1" fmla="*/ 55 h 130"/>
                  <a:gd name="T2" fmla="*/ 83 w 95"/>
                  <a:gd name="T3" fmla="*/ 55 h 130"/>
                  <a:gd name="T4" fmla="*/ 83 w 95"/>
                  <a:gd name="T5" fmla="*/ 30 h 130"/>
                  <a:gd name="T6" fmla="*/ 71 w 95"/>
                  <a:gd name="T7" fmla="*/ 7 h 130"/>
                  <a:gd name="T8" fmla="*/ 48 w 95"/>
                  <a:gd name="T9" fmla="*/ 0 h 130"/>
                  <a:gd name="T10" fmla="*/ 24 w 95"/>
                  <a:gd name="T11" fmla="*/ 7 h 130"/>
                  <a:gd name="T12" fmla="*/ 12 w 95"/>
                  <a:gd name="T13" fmla="*/ 29 h 130"/>
                  <a:gd name="T14" fmla="*/ 12 w 95"/>
                  <a:gd name="T15" fmla="*/ 55 h 130"/>
                  <a:gd name="T16" fmla="*/ 9 w 95"/>
                  <a:gd name="T17" fmla="*/ 55 h 130"/>
                  <a:gd name="T18" fmla="*/ 0 w 95"/>
                  <a:gd name="T19" fmla="*/ 63 h 130"/>
                  <a:gd name="T20" fmla="*/ 0 w 95"/>
                  <a:gd name="T21" fmla="*/ 122 h 130"/>
                  <a:gd name="T22" fmla="*/ 9 w 95"/>
                  <a:gd name="T23" fmla="*/ 130 h 130"/>
                  <a:gd name="T24" fmla="*/ 86 w 95"/>
                  <a:gd name="T25" fmla="*/ 130 h 130"/>
                  <a:gd name="T26" fmla="*/ 95 w 95"/>
                  <a:gd name="T27" fmla="*/ 122 h 130"/>
                  <a:gd name="T28" fmla="*/ 95 w 95"/>
                  <a:gd name="T29" fmla="*/ 63 h 130"/>
                  <a:gd name="T30" fmla="*/ 86 w 95"/>
                  <a:gd name="T31" fmla="*/ 55 h 130"/>
                  <a:gd name="T32" fmla="*/ 26 w 95"/>
                  <a:gd name="T33" fmla="*/ 29 h 130"/>
                  <a:gd name="T34" fmla="*/ 48 w 95"/>
                  <a:gd name="T35" fmla="*/ 15 h 130"/>
                  <a:gd name="T36" fmla="*/ 62 w 95"/>
                  <a:gd name="T37" fmla="*/ 19 h 130"/>
                  <a:gd name="T38" fmla="*/ 68 w 95"/>
                  <a:gd name="T39" fmla="*/ 30 h 130"/>
                  <a:gd name="T40" fmla="*/ 68 w 95"/>
                  <a:gd name="T41" fmla="*/ 55 h 130"/>
                  <a:gd name="T42" fmla="*/ 26 w 95"/>
                  <a:gd name="T43" fmla="*/ 55 h 130"/>
                  <a:gd name="T44" fmla="*/ 26 w 95"/>
                  <a:gd name="T45" fmla="*/ 2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 h="130">
                    <a:moveTo>
                      <a:pt x="86" y="55"/>
                    </a:moveTo>
                    <a:cubicBezTo>
                      <a:pt x="86" y="55"/>
                      <a:pt x="86" y="55"/>
                      <a:pt x="83" y="55"/>
                    </a:cubicBezTo>
                    <a:cubicBezTo>
                      <a:pt x="83" y="48"/>
                      <a:pt x="83" y="41"/>
                      <a:pt x="83" y="30"/>
                    </a:cubicBezTo>
                    <a:cubicBezTo>
                      <a:pt x="83" y="21"/>
                      <a:pt x="79" y="12"/>
                      <a:pt x="71" y="7"/>
                    </a:cubicBezTo>
                    <a:cubicBezTo>
                      <a:pt x="65" y="2"/>
                      <a:pt x="56" y="0"/>
                      <a:pt x="48" y="0"/>
                    </a:cubicBezTo>
                    <a:cubicBezTo>
                      <a:pt x="39" y="0"/>
                      <a:pt x="30" y="2"/>
                      <a:pt x="24" y="7"/>
                    </a:cubicBezTo>
                    <a:cubicBezTo>
                      <a:pt x="16" y="12"/>
                      <a:pt x="12" y="20"/>
                      <a:pt x="12" y="29"/>
                    </a:cubicBezTo>
                    <a:cubicBezTo>
                      <a:pt x="12" y="29"/>
                      <a:pt x="12" y="29"/>
                      <a:pt x="12" y="55"/>
                    </a:cubicBezTo>
                    <a:cubicBezTo>
                      <a:pt x="11" y="55"/>
                      <a:pt x="10" y="55"/>
                      <a:pt x="9" y="55"/>
                    </a:cubicBezTo>
                    <a:cubicBezTo>
                      <a:pt x="4" y="55"/>
                      <a:pt x="0" y="58"/>
                      <a:pt x="0" y="63"/>
                    </a:cubicBezTo>
                    <a:cubicBezTo>
                      <a:pt x="0" y="63"/>
                      <a:pt x="0" y="63"/>
                      <a:pt x="0" y="122"/>
                    </a:cubicBezTo>
                    <a:cubicBezTo>
                      <a:pt x="0" y="127"/>
                      <a:pt x="4" y="130"/>
                      <a:pt x="9" y="130"/>
                    </a:cubicBezTo>
                    <a:cubicBezTo>
                      <a:pt x="9" y="130"/>
                      <a:pt x="9" y="130"/>
                      <a:pt x="86" y="130"/>
                    </a:cubicBezTo>
                    <a:cubicBezTo>
                      <a:pt x="91" y="130"/>
                      <a:pt x="95" y="127"/>
                      <a:pt x="95" y="122"/>
                    </a:cubicBezTo>
                    <a:cubicBezTo>
                      <a:pt x="95" y="122"/>
                      <a:pt x="95" y="122"/>
                      <a:pt x="95" y="63"/>
                    </a:cubicBezTo>
                    <a:cubicBezTo>
                      <a:pt x="95" y="58"/>
                      <a:pt x="91" y="55"/>
                      <a:pt x="86" y="55"/>
                    </a:cubicBezTo>
                    <a:close/>
                    <a:moveTo>
                      <a:pt x="26" y="29"/>
                    </a:moveTo>
                    <a:cubicBezTo>
                      <a:pt x="26" y="19"/>
                      <a:pt x="39" y="15"/>
                      <a:pt x="48" y="15"/>
                    </a:cubicBezTo>
                    <a:cubicBezTo>
                      <a:pt x="53" y="15"/>
                      <a:pt x="59" y="16"/>
                      <a:pt x="62" y="19"/>
                    </a:cubicBezTo>
                    <a:cubicBezTo>
                      <a:pt x="66" y="22"/>
                      <a:pt x="68" y="25"/>
                      <a:pt x="68" y="30"/>
                    </a:cubicBezTo>
                    <a:cubicBezTo>
                      <a:pt x="68" y="30"/>
                      <a:pt x="68" y="30"/>
                      <a:pt x="68" y="55"/>
                    </a:cubicBezTo>
                    <a:cubicBezTo>
                      <a:pt x="59" y="55"/>
                      <a:pt x="46" y="55"/>
                      <a:pt x="26" y="55"/>
                    </a:cubicBezTo>
                    <a:cubicBezTo>
                      <a:pt x="26" y="51"/>
                      <a:pt x="26" y="43"/>
                      <a:pt x="26" y="29"/>
                    </a:cubicBezTo>
                    <a:close/>
                  </a:path>
                </a:pathLst>
              </a:custGeom>
              <a:solidFill>
                <a:schemeClr val="tx1"/>
              </a:solidFill>
              <a:ln>
                <a:noFill/>
              </a:ln>
            </p:spPr>
            <p:txBody>
              <a:bodyPr vert="horz" wrap="square" lIns="91353" tIns="45678" rIns="91353" bIns="45678" numCol="1" anchor="t" anchorCtr="0" compatLnSpc="1">
                <a:prstTxWarp prst="textNoShape">
                  <a:avLst/>
                </a:prstTxWarp>
              </a:bodyPr>
              <a:lstStyle/>
              <a:p>
                <a:endParaRPr lang="en-US" sz="1899">
                  <a:gradFill>
                    <a:gsLst>
                      <a:gs pos="1250">
                        <a:schemeClr val="accent2"/>
                      </a:gs>
                      <a:gs pos="100000">
                        <a:schemeClr val="accent2"/>
                      </a:gs>
                    </a:gsLst>
                    <a:lin ang="5400000" scaled="0"/>
                  </a:gradFill>
                </a:endParaRPr>
              </a:p>
            </p:txBody>
          </p:sp>
          <p:sp>
            <p:nvSpPr>
              <p:cNvPr id="111" name="Freeform 7"/>
              <p:cNvSpPr>
                <a:spLocks noEditPoints="1"/>
              </p:cNvSpPr>
              <p:nvPr/>
            </p:nvSpPr>
            <p:spPr bwMode="auto">
              <a:xfrm rot="10800000">
                <a:off x="4917174" y="4940963"/>
                <a:ext cx="1032878" cy="1035892"/>
              </a:xfrm>
              <a:custGeom>
                <a:avLst/>
                <a:gdLst>
                  <a:gd name="T0" fmla="*/ 216 w 435"/>
                  <a:gd name="T1" fmla="*/ 0 h 436"/>
                  <a:gd name="T2" fmla="*/ 0 w 435"/>
                  <a:gd name="T3" fmla="*/ 220 h 436"/>
                  <a:gd name="T4" fmla="*/ 216 w 435"/>
                  <a:gd name="T5" fmla="*/ 436 h 436"/>
                  <a:gd name="T6" fmla="*/ 435 w 435"/>
                  <a:gd name="T7" fmla="*/ 220 h 436"/>
                  <a:gd name="T8" fmla="*/ 216 w 435"/>
                  <a:gd name="T9" fmla="*/ 0 h 436"/>
                  <a:gd name="T10" fmla="*/ 216 w 435"/>
                  <a:gd name="T11" fmla="*/ 410 h 436"/>
                  <a:gd name="T12" fmla="*/ 27 w 435"/>
                  <a:gd name="T13" fmla="*/ 220 h 436"/>
                  <a:gd name="T14" fmla="*/ 216 w 435"/>
                  <a:gd name="T15" fmla="*/ 27 h 436"/>
                  <a:gd name="T16" fmla="*/ 409 w 435"/>
                  <a:gd name="T17" fmla="*/ 220 h 436"/>
                  <a:gd name="T18" fmla="*/ 216 w 435"/>
                  <a:gd name="T19" fmla="*/ 4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6">
                    <a:moveTo>
                      <a:pt x="216" y="0"/>
                    </a:moveTo>
                    <a:cubicBezTo>
                      <a:pt x="97" y="0"/>
                      <a:pt x="0" y="97"/>
                      <a:pt x="0" y="220"/>
                    </a:cubicBezTo>
                    <a:cubicBezTo>
                      <a:pt x="0" y="340"/>
                      <a:pt x="97" y="436"/>
                      <a:pt x="216" y="436"/>
                    </a:cubicBezTo>
                    <a:cubicBezTo>
                      <a:pt x="339" y="436"/>
                      <a:pt x="435" y="340"/>
                      <a:pt x="435" y="220"/>
                    </a:cubicBezTo>
                    <a:cubicBezTo>
                      <a:pt x="435" y="97"/>
                      <a:pt x="339" y="0"/>
                      <a:pt x="216" y="0"/>
                    </a:cubicBezTo>
                    <a:close/>
                    <a:moveTo>
                      <a:pt x="216" y="410"/>
                    </a:moveTo>
                    <a:cubicBezTo>
                      <a:pt x="111" y="410"/>
                      <a:pt x="27" y="325"/>
                      <a:pt x="27" y="220"/>
                    </a:cubicBezTo>
                    <a:cubicBezTo>
                      <a:pt x="27" y="114"/>
                      <a:pt x="111" y="27"/>
                      <a:pt x="216" y="27"/>
                    </a:cubicBezTo>
                    <a:cubicBezTo>
                      <a:pt x="321" y="27"/>
                      <a:pt x="409" y="114"/>
                      <a:pt x="409" y="220"/>
                    </a:cubicBezTo>
                    <a:cubicBezTo>
                      <a:pt x="409" y="325"/>
                      <a:pt x="321" y="410"/>
                      <a:pt x="216" y="410"/>
                    </a:cubicBezTo>
                    <a:close/>
                  </a:path>
                </a:pathLst>
              </a:custGeom>
              <a:solidFill>
                <a:schemeClr val="tx1"/>
              </a:solidFill>
              <a:ln>
                <a:noFill/>
              </a:ln>
              <a:effectLst/>
              <a:extLst/>
            </p:spPr>
            <p:txBody>
              <a:bodyPr vert="horz" wrap="square" lIns="91353" tIns="45678" rIns="91353" bIns="45678" numCol="1" anchor="t" anchorCtr="0" compatLnSpc="1">
                <a:prstTxWarp prst="textNoShape">
                  <a:avLst/>
                </a:prstTxWarp>
              </a:bodyPr>
              <a:lstStyle/>
              <a:p>
                <a:endParaRPr lang="en-US" sz="1899"/>
              </a:p>
            </p:txBody>
          </p:sp>
        </p:grpSp>
        <p:sp>
          <p:nvSpPr>
            <p:cNvPr id="117" name="Rectangle 116"/>
            <p:cNvSpPr/>
            <p:nvPr/>
          </p:nvSpPr>
          <p:spPr>
            <a:xfrm>
              <a:off x="6641299" y="3556115"/>
              <a:ext cx="3810422" cy="1174734"/>
            </a:xfrm>
            <a:prstGeom prst="rect">
              <a:avLst/>
            </a:prstGeom>
          </p:spPr>
          <p:txBody>
            <a:bodyPr wrap="square">
              <a:spAutoFit/>
            </a:bodyPr>
            <a:lstStyle/>
            <a:p>
              <a:pPr marL="285505" indent="-285505" defTabSz="931673" fontAlgn="base">
                <a:lnSpc>
                  <a:spcPct val="90000"/>
                </a:lnSpc>
                <a:spcBef>
                  <a:spcPct val="0"/>
                </a:spcBef>
                <a:spcAft>
                  <a:spcPts val="612"/>
                </a:spcAft>
                <a:buFont typeface="Arial" pitchFamily="34" charset="0"/>
                <a:buChar char="•"/>
              </a:pPr>
              <a:r>
                <a:rPr lang="en-US" sz="1494" dirty="0">
                  <a:gradFill>
                    <a:gsLst>
                      <a:gs pos="0">
                        <a:srgbClr val="FFFFFF"/>
                      </a:gs>
                      <a:gs pos="100000">
                        <a:srgbClr val="FFFFFF"/>
                      </a:gs>
                    </a:gsLst>
                    <a:lin ang="5400000" scaled="0"/>
                  </a:gradFill>
                  <a:ea typeface="Segoe UI" pitchFamily="34" charset="0"/>
                  <a:cs typeface="Segoe UI" pitchFamily="34" charset="0"/>
                </a:rPr>
                <a:t>Single management interface</a:t>
              </a:r>
            </a:p>
            <a:p>
              <a:pPr marL="285505" indent="-285505" defTabSz="931673" fontAlgn="base">
                <a:lnSpc>
                  <a:spcPct val="90000"/>
                </a:lnSpc>
                <a:spcBef>
                  <a:spcPct val="0"/>
                </a:spcBef>
                <a:spcAft>
                  <a:spcPts val="612"/>
                </a:spcAft>
                <a:buFont typeface="Arial" pitchFamily="34" charset="0"/>
                <a:buChar char="•"/>
              </a:pPr>
              <a:r>
                <a:rPr lang="en-US" sz="1494" dirty="0">
                  <a:gradFill>
                    <a:gsLst>
                      <a:gs pos="0">
                        <a:srgbClr val="FFFFFF"/>
                      </a:gs>
                      <a:gs pos="100000">
                        <a:srgbClr val="FFFFFF"/>
                      </a:gs>
                    </a:gsLst>
                    <a:lin ang="5400000" scaled="0"/>
                  </a:gradFill>
                  <a:ea typeface="Segoe UI" pitchFamily="34" charset="0"/>
                  <a:cs typeface="Segoe UI" pitchFamily="34" charset="0"/>
                </a:rPr>
                <a:t>Integrated security and compliance</a:t>
              </a:r>
            </a:p>
            <a:p>
              <a:pPr marL="285505" indent="-285505" defTabSz="931673" fontAlgn="base">
                <a:lnSpc>
                  <a:spcPct val="90000"/>
                </a:lnSpc>
                <a:spcBef>
                  <a:spcPct val="0"/>
                </a:spcBef>
                <a:spcAft>
                  <a:spcPts val="612"/>
                </a:spcAft>
                <a:buFont typeface="Arial" pitchFamily="34" charset="0"/>
                <a:buChar char="•"/>
              </a:pPr>
              <a:r>
                <a:rPr lang="en-US" sz="1494" dirty="0">
                  <a:gradFill>
                    <a:gsLst>
                      <a:gs pos="0">
                        <a:srgbClr val="FFFFFF"/>
                      </a:gs>
                      <a:gs pos="100000">
                        <a:srgbClr val="FFFFFF"/>
                      </a:gs>
                    </a:gsLst>
                    <a:lin ang="5400000" scaled="0"/>
                  </a:gradFill>
                  <a:ea typeface="Segoe UI" pitchFamily="34" charset="0"/>
                  <a:cs typeface="Segoe UI" pitchFamily="34" charset="0"/>
                </a:rPr>
                <a:t>Improve IT efficiency</a:t>
              </a:r>
            </a:p>
            <a:p>
              <a:pPr marL="285505" indent="-285505" defTabSz="931673" fontAlgn="base">
                <a:lnSpc>
                  <a:spcPct val="90000"/>
                </a:lnSpc>
                <a:spcBef>
                  <a:spcPct val="0"/>
                </a:spcBef>
                <a:spcAft>
                  <a:spcPts val="612"/>
                </a:spcAft>
                <a:buFont typeface="Arial" pitchFamily="34" charset="0"/>
                <a:buChar char="•"/>
              </a:pPr>
              <a:r>
                <a:rPr lang="en-US" sz="1494" dirty="0">
                  <a:gradFill>
                    <a:gsLst>
                      <a:gs pos="0">
                        <a:srgbClr val="FFFFFF"/>
                      </a:gs>
                      <a:gs pos="100000">
                        <a:srgbClr val="FFFFFF"/>
                      </a:gs>
                    </a:gsLst>
                    <a:lin ang="5400000" scaled="0"/>
                  </a:gradFill>
                  <a:ea typeface="Segoe UI" pitchFamily="34" charset="0"/>
                  <a:cs typeface="Segoe UI" pitchFamily="34" charset="0"/>
                </a:rPr>
                <a:t>Reduced infrastructure complexity</a:t>
              </a:r>
            </a:p>
          </p:txBody>
        </p:sp>
        <p:sp>
          <p:nvSpPr>
            <p:cNvPr id="122" name="Rectangle 121"/>
            <p:cNvSpPr/>
            <p:nvPr/>
          </p:nvSpPr>
          <p:spPr>
            <a:xfrm>
              <a:off x="7615549" y="2455283"/>
              <a:ext cx="2628528" cy="941697"/>
            </a:xfrm>
            <a:prstGeom prst="rect">
              <a:avLst/>
            </a:prstGeom>
          </p:spPr>
          <p:txBody>
            <a:bodyPr wrap="square">
              <a:spAutoFit/>
            </a:bodyPr>
            <a:lstStyle/>
            <a:p>
              <a:pPr defTabSz="931673" fontAlgn="base">
                <a:lnSpc>
                  <a:spcPct val="90000"/>
                </a:lnSpc>
                <a:spcBef>
                  <a:spcPct val="0"/>
                </a:spcBef>
                <a:spcAft>
                  <a:spcPts val="612"/>
                </a:spcAft>
              </a:pPr>
              <a:r>
                <a:rPr lang="en-US" sz="1998" b="1" dirty="0">
                  <a:gradFill>
                    <a:gsLst>
                      <a:gs pos="0">
                        <a:srgbClr val="FFFFFF"/>
                      </a:gs>
                      <a:gs pos="100000">
                        <a:srgbClr val="FFFFFF"/>
                      </a:gs>
                    </a:gsLst>
                    <a:lin ang="5400000" scaled="0"/>
                  </a:gradFill>
                  <a:ea typeface="Segoe UI" pitchFamily="34" charset="0"/>
                  <a:cs typeface="Segoe UI" pitchFamily="34" charset="0"/>
                </a:rPr>
                <a:t>Unified Management Infrastructure</a:t>
              </a:r>
              <a:endParaRPr lang="en-US" sz="1998" dirty="0">
                <a:gradFill>
                  <a:gsLst>
                    <a:gs pos="0">
                      <a:srgbClr val="FFFFFF"/>
                    </a:gs>
                    <a:gs pos="100000">
                      <a:srgbClr val="FFFFFF"/>
                    </a:gs>
                  </a:gsLst>
                  <a:lin ang="5400000" scaled="0"/>
                </a:gradFill>
                <a:ea typeface="Segoe UI" pitchFamily="34" charset="0"/>
                <a:cs typeface="Segoe UI" pitchFamily="34" charset="0"/>
              </a:endParaRPr>
            </a:p>
          </p:txBody>
        </p:sp>
      </p:grpSp>
      <p:sp>
        <p:nvSpPr>
          <p:cNvPr id="123" name="Rectangle 122"/>
          <p:cNvSpPr/>
          <p:nvPr/>
        </p:nvSpPr>
        <p:spPr>
          <a:xfrm>
            <a:off x="5989114" y="4050591"/>
            <a:ext cx="366334" cy="602192"/>
          </a:xfrm>
          <a:prstGeom prst="rect">
            <a:avLst/>
          </a:prstGeom>
        </p:spPr>
        <p:txBody>
          <a:bodyPr wrap="square">
            <a:spAutoFit/>
          </a:bodyPr>
          <a:lstStyle/>
          <a:p>
            <a:pPr algn="ctr" defTabSz="931673" fontAlgn="base">
              <a:lnSpc>
                <a:spcPct val="90000"/>
              </a:lnSpc>
              <a:spcBef>
                <a:spcPct val="0"/>
              </a:spcBef>
              <a:spcAft>
                <a:spcPts val="612"/>
              </a:spcAft>
            </a:pPr>
            <a:r>
              <a:rPr lang="en-US" sz="3596" b="1" dirty="0">
                <a:gradFill>
                  <a:gsLst>
                    <a:gs pos="0">
                      <a:srgbClr val="FFFFFF"/>
                    </a:gs>
                    <a:gs pos="100000">
                      <a:srgbClr val="FFFFFF"/>
                    </a:gs>
                  </a:gsLst>
                  <a:lin ang="5400000" scaled="0"/>
                </a:gradFill>
                <a:ea typeface="Segoe UI" pitchFamily="34" charset="0"/>
                <a:cs typeface="Segoe UI" pitchFamily="34" charset="0"/>
              </a:rPr>
              <a:t>+</a:t>
            </a:r>
            <a:endParaRPr lang="en-US" sz="3596" dirty="0">
              <a:gradFill>
                <a:gsLst>
                  <a:gs pos="0">
                    <a:srgbClr val="FFFFFF"/>
                  </a:gs>
                  <a:gs pos="100000">
                    <a:srgbClr val="FFFFFF"/>
                  </a:gs>
                </a:gsLst>
                <a:lin ang="5400000" scaled="0"/>
              </a:gradFill>
              <a:ea typeface="Segoe UI" pitchFamily="34" charset="0"/>
              <a:cs typeface="Segoe UI" pitchFamily="34" charset="0"/>
            </a:endParaRPr>
          </a:p>
        </p:txBody>
      </p:sp>
      <p:grpSp>
        <p:nvGrpSpPr>
          <p:cNvPr id="126" name="Group 125"/>
          <p:cNvGrpSpPr/>
          <p:nvPr/>
        </p:nvGrpSpPr>
        <p:grpSpPr>
          <a:xfrm>
            <a:off x="3893643" y="6035114"/>
            <a:ext cx="4650995" cy="578976"/>
            <a:chOff x="8024775" y="5443743"/>
            <a:chExt cx="3497673" cy="435405"/>
          </a:xfrm>
        </p:grpSpPr>
        <p:pic>
          <p:nvPicPr>
            <p:cNvPr id="127" name="Picture 126" descr="C:\Users\mflorida.REDMOND\AppData\Local\Microsoft\Windows\Temporary Internet Files\Content.Outlook\CJ3SCPD3\SysCnt12-ConfigMgr_h_rgb_r.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contrast="-20000"/>
                      </a14:imgEffect>
                    </a14:imgLayer>
                  </a14:imgProps>
                </a:ext>
                <a:ext uri="{28A0092B-C50C-407E-A947-70E740481C1C}">
                  <a14:useLocalDpi xmlns:a14="http://schemas.microsoft.com/office/drawing/2010/main" val="0"/>
                </a:ext>
              </a:extLst>
            </a:blip>
            <a:srcRect/>
            <a:stretch>
              <a:fillRect/>
            </a:stretch>
          </p:blipFill>
          <p:spPr bwMode="auto">
            <a:xfrm>
              <a:off x="9829643" y="5443743"/>
              <a:ext cx="1692805" cy="435405"/>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2"/>
            <p:cNvPicPr>
              <a:picLocks noChangeAspect="1" noChangeArrowheads="1"/>
            </p:cNvPicPr>
            <p:nvPr/>
          </p:nvPicPr>
          <p:blipFill>
            <a:blip r:embed="rId5" cstate="print">
              <a:biLevel thresh="50000"/>
              <a:extLst>
                <a:ext uri="{28A0092B-C50C-407E-A947-70E740481C1C}">
                  <a14:useLocalDpi xmlns:a14="http://schemas.microsoft.com/office/drawing/2010/main" val="0"/>
                </a:ext>
              </a:extLst>
            </a:blip>
            <a:srcRect/>
            <a:stretch>
              <a:fillRect/>
            </a:stretch>
          </p:blipFill>
          <p:spPr bwMode="auto">
            <a:xfrm>
              <a:off x="8024775" y="5443743"/>
              <a:ext cx="1692155" cy="39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a:off x="2130349" y="2986486"/>
            <a:ext cx="3739785" cy="2901567"/>
            <a:chOff x="2127057" y="2194222"/>
            <a:chExt cx="3742795" cy="2903903"/>
          </a:xfrm>
        </p:grpSpPr>
        <p:sp>
          <p:nvSpPr>
            <p:cNvPr id="16" name="Rectangle 15"/>
            <p:cNvSpPr/>
            <p:nvPr/>
          </p:nvSpPr>
          <p:spPr bwMode="auto">
            <a:xfrm>
              <a:off x="2127057" y="2194222"/>
              <a:ext cx="3742795" cy="2903903"/>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099" tIns="146187" rIns="45684" bIns="146187" numCol="1" spcCol="0" rtlCol="0" fromWordArt="0" anchor="t" anchorCtr="0" forceAA="0" compatLnSpc="1">
              <a:prstTxWarp prst="textNoShape">
                <a:avLst/>
              </a:prstTxWarp>
              <a:noAutofit/>
            </a:bodyPr>
            <a:lstStyle/>
            <a:p>
              <a:pPr defTabSz="931734" fontAlgn="base">
                <a:lnSpc>
                  <a:spcPct val="90000"/>
                </a:lnSpc>
                <a:spcBef>
                  <a:spcPct val="0"/>
                </a:spcBef>
                <a:spcAft>
                  <a:spcPts val="612"/>
                </a:spcAft>
              </a:pPr>
              <a:endParaRPr lang="en-US" sz="1494"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12" name="Group 111"/>
            <p:cNvGrpSpPr/>
            <p:nvPr/>
          </p:nvGrpSpPr>
          <p:grpSpPr>
            <a:xfrm>
              <a:off x="2332794" y="2476460"/>
              <a:ext cx="914271" cy="914271"/>
              <a:chOff x="4798638" y="2221561"/>
              <a:chExt cx="1032878" cy="1035892"/>
            </a:xfrm>
            <a:solidFill>
              <a:schemeClr val="bg1"/>
            </a:solidFill>
          </p:grpSpPr>
          <p:sp>
            <p:nvSpPr>
              <p:cNvPr id="113" name="Freeform 7"/>
              <p:cNvSpPr>
                <a:spLocks noEditPoints="1"/>
              </p:cNvSpPr>
              <p:nvPr/>
            </p:nvSpPr>
            <p:spPr bwMode="auto">
              <a:xfrm rot="10800000">
                <a:off x="4798638" y="2221561"/>
                <a:ext cx="1032878" cy="1035892"/>
              </a:xfrm>
              <a:custGeom>
                <a:avLst/>
                <a:gdLst>
                  <a:gd name="T0" fmla="*/ 216 w 435"/>
                  <a:gd name="T1" fmla="*/ 0 h 436"/>
                  <a:gd name="T2" fmla="*/ 0 w 435"/>
                  <a:gd name="T3" fmla="*/ 220 h 436"/>
                  <a:gd name="T4" fmla="*/ 216 w 435"/>
                  <a:gd name="T5" fmla="*/ 436 h 436"/>
                  <a:gd name="T6" fmla="*/ 435 w 435"/>
                  <a:gd name="T7" fmla="*/ 220 h 436"/>
                  <a:gd name="T8" fmla="*/ 216 w 435"/>
                  <a:gd name="T9" fmla="*/ 0 h 436"/>
                  <a:gd name="T10" fmla="*/ 216 w 435"/>
                  <a:gd name="T11" fmla="*/ 410 h 436"/>
                  <a:gd name="T12" fmla="*/ 27 w 435"/>
                  <a:gd name="T13" fmla="*/ 220 h 436"/>
                  <a:gd name="T14" fmla="*/ 216 w 435"/>
                  <a:gd name="T15" fmla="*/ 27 h 436"/>
                  <a:gd name="T16" fmla="*/ 409 w 435"/>
                  <a:gd name="T17" fmla="*/ 220 h 436"/>
                  <a:gd name="T18" fmla="*/ 216 w 435"/>
                  <a:gd name="T19" fmla="*/ 4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6">
                    <a:moveTo>
                      <a:pt x="216" y="0"/>
                    </a:moveTo>
                    <a:cubicBezTo>
                      <a:pt x="97" y="0"/>
                      <a:pt x="0" y="97"/>
                      <a:pt x="0" y="220"/>
                    </a:cubicBezTo>
                    <a:cubicBezTo>
                      <a:pt x="0" y="340"/>
                      <a:pt x="97" y="436"/>
                      <a:pt x="216" y="436"/>
                    </a:cubicBezTo>
                    <a:cubicBezTo>
                      <a:pt x="339" y="436"/>
                      <a:pt x="435" y="340"/>
                      <a:pt x="435" y="220"/>
                    </a:cubicBezTo>
                    <a:cubicBezTo>
                      <a:pt x="435" y="97"/>
                      <a:pt x="339" y="0"/>
                      <a:pt x="216" y="0"/>
                    </a:cubicBezTo>
                    <a:close/>
                    <a:moveTo>
                      <a:pt x="216" y="410"/>
                    </a:moveTo>
                    <a:cubicBezTo>
                      <a:pt x="111" y="410"/>
                      <a:pt x="27" y="325"/>
                      <a:pt x="27" y="220"/>
                    </a:cubicBezTo>
                    <a:cubicBezTo>
                      <a:pt x="27" y="114"/>
                      <a:pt x="111" y="27"/>
                      <a:pt x="216" y="27"/>
                    </a:cubicBezTo>
                    <a:cubicBezTo>
                      <a:pt x="321" y="27"/>
                      <a:pt x="409" y="114"/>
                      <a:pt x="409" y="220"/>
                    </a:cubicBezTo>
                    <a:cubicBezTo>
                      <a:pt x="409" y="325"/>
                      <a:pt x="321" y="410"/>
                      <a:pt x="216" y="410"/>
                    </a:cubicBezTo>
                    <a:close/>
                  </a:path>
                </a:pathLst>
              </a:custGeom>
              <a:solidFill>
                <a:schemeClr val="tx1"/>
              </a:solidFill>
              <a:ln>
                <a:noFill/>
              </a:ln>
              <a:extLst/>
            </p:spPr>
            <p:txBody>
              <a:bodyPr vert="horz" wrap="square" lIns="91353" tIns="45678" rIns="91353" bIns="45678" numCol="1" anchor="t" anchorCtr="0" compatLnSpc="1">
                <a:prstTxWarp prst="textNoShape">
                  <a:avLst/>
                </a:prstTxWarp>
              </a:bodyPr>
              <a:lstStyle/>
              <a:p>
                <a:endParaRPr lang="en-US" sz="1899">
                  <a:solidFill>
                    <a:schemeClr val="bg2">
                      <a:lumMod val="50000"/>
                    </a:schemeClr>
                  </a:solidFill>
                </a:endParaRPr>
              </a:p>
            </p:txBody>
          </p:sp>
          <p:sp>
            <p:nvSpPr>
              <p:cNvPr id="114" name="Freeform 237"/>
              <p:cNvSpPr>
                <a:spLocks noChangeAspect="1"/>
              </p:cNvSpPr>
              <p:nvPr/>
            </p:nvSpPr>
            <p:spPr bwMode="auto">
              <a:xfrm>
                <a:off x="5048176" y="2478359"/>
                <a:ext cx="533474" cy="476574"/>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solidFill>
              <a:ln>
                <a:noFill/>
              </a:ln>
              <a:extLst/>
            </p:spPr>
            <p:txBody>
              <a:bodyPr vert="horz" wrap="square" lIns="91353" tIns="45678" rIns="91353" bIns="45678" numCol="1" anchor="t" anchorCtr="0" compatLnSpc="1">
                <a:prstTxWarp prst="textNoShape">
                  <a:avLst/>
                </a:prstTxWarp>
              </a:bodyPr>
              <a:lstStyle/>
              <a:p>
                <a:endParaRPr lang="en-US" sz="1899">
                  <a:solidFill>
                    <a:schemeClr val="bg2">
                      <a:lumMod val="50000"/>
                    </a:schemeClr>
                  </a:solidFill>
                </a:endParaRPr>
              </a:p>
            </p:txBody>
          </p:sp>
        </p:grpSp>
        <p:sp>
          <p:nvSpPr>
            <p:cNvPr id="15" name="Rectangle 14"/>
            <p:cNvSpPr/>
            <p:nvPr/>
          </p:nvSpPr>
          <p:spPr>
            <a:xfrm>
              <a:off x="3307044" y="2593794"/>
              <a:ext cx="2276152" cy="659201"/>
            </a:xfrm>
            <a:prstGeom prst="rect">
              <a:avLst/>
            </a:prstGeom>
          </p:spPr>
          <p:txBody>
            <a:bodyPr wrap="square">
              <a:spAutoFit/>
            </a:bodyPr>
            <a:lstStyle/>
            <a:p>
              <a:pPr defTabSz="931673" fontAlgn="base">
                <a:lnSpc>
                  <a:spcPct val="90000"/>
                </a:lnSpc>
                <a:spcBef>
                  <a:spcPct val="0"/>
                </a:spcBef>
                <a:spcAft>
                  <a:spcPts val="612"/>
                </a:spcAft>
              </a:pPr>
              <a:r>
                <a:rPr lang="en-US" sz="1998" b="1" dirty="0">
                  <a:gradFill>
                    <a:gsLst>
                      <a:gs pos="0">
                        <a:srgbClr val="FFFFFF"/>
                      </a:gs>
                      <a:gs pos="100000">
                        <a:srgbClr val="FFFFFF"/>
                      </a:gs>
                    </a:gsLst>
                    <a:lin ang="5400000" scaled="0"/>
                  </a:gradFill>
                  <a:ea typeface="Segoe UI" pitchFamily="34" charset="0"/>
                  <a:cs typeface="Segoe UI" pitchFamily="34" charset="0"/>
                </a:rPr>
                <a:t>Empower User Productivity</a:t>
              </a:r>
              <a:endParaRPr lang="en-US" sz="1998" dirty="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p:nvSpPr>
          <p:spPr>
            <a:xfrm>
              <a:off x="2332793" y="3536368"/>
              <a:ext cx="3455381" cy="1385888"/>
            </a:xfrm>
            <a:prstGeom prst="rect">
              <a:avLst/>
            </a:prstGeom>
          </p:spPr>
          <p:txBody>
            <a:bodyPr wrap="square">
              <a:spAutoFit/>
            </a:bodyPr>
            <a:lstStyle/>
            <a:p>
              <a:pPr marL="285524" indent="-285524" defTabSz="931734" fontAlgn="base">
                <a:lnSpc>
                  <a:spcPct val="90000"/>
                </a:lnSpc>
                <a:spcBef>
                  <a:spcPct val="0"/>
                </a:spcBef>
                <a:spcAft>
                  <a:spcPts val="612"/>
                </a:spcAft>
                <a:buFont typeface="Arial" panose="020B0604020202020204" pitchFamily="34" charset="0"/>
                <a:buChar char="•"/>
              </a:pPr>
              <a:r>
                <a:rPr lang="en-US" sz="1494" dirty="0">
                  <a:gradFill>
                    <a:gsLst>
                      <a:gs pos="0">
                        <a:srgbClr val="FFFFFF"/>
                      </a:gs>
                      <a:gs pos="100000">
                        <a:srgbClr val="FFFFFF"/>
                      </a:gs>
                    </a:gsLst>
                    <a:lin ang="5400000" scaled="0"/>
                  </a:gradFill>
                  <a:ea typeface="Segoe UI" pitchFamily="34" charset="0"/>
                  <a:cs typeface="Segoe UI" pitchFamily="34" charset="0"/>
                </a:rPr>
                <a:t>Device choice</a:t>
              </a:r>
            </a:p>
            <a:p>
              <a:pPr marL="285524" indent="-285524" defTabSz="931734" fontAlgn="base">
                <a:lnSpc>
                  <a:spcPct val="90000"/>
                </a:lnSpc>
                <a:spcBef>
                  <a:spcPct val="0"/>
                </a:spcBef>
                <a:spcAft>
                  <a:spcPts val="612"/>
                </a:spcAft>
                <a:buFont typeface="Arial" panose="020B0604020202020204" pitchFamily="34" charset="0"/>
                <a:buChar char="•"/>
              </a:pPr>
              <a:r>
                <a:rPr lang="en-US" sz="1494" dirty="0">
                  <a:gradFill>
                    <a:gsLst>
                      <a:gs pos="0">
                        <a:srgbClr val="FFFFFF"/>
                      </a:gs>
                      <a:gs pos="100000">
                        <a:srgbClr val="FFFFFF"/>
                      </a:gs>
                    </a:gsLst>
                    <a:lin ang="5400000" scaled="0"/>
                  </a:gradFill>
                  <a:ea typeface="Segoe UI" pitchFamily="34" charset="0"/>
                  <a:cs typeface="Segoe UI" pitchFamily="34" charset="0"/>
                </a:rPr>
                <a:t>Application self-service</a:t>
              </a:r>
            </a:p>
            <a:p>
              <a:pPr marL="285524" indent="-285524" defTabSz="931734" fontAlgn="base">
                <a:lnSpc>
                  <a:spcPct val="90000"/>
                </a:lnSpc>
                <a:spcBef>
                  <a:spcPct val="0"/>
                </a:spcBef>
                <a:spcAft>
                  <a:spcPts val="612"/>
                </a:spcAft>
                <a:buFont typeface="Arial" panose="020B0604020202020204" pitchFamily="34" charset="0"/>
                <a:buChar char="•"/>
              </a:pPr>
              <a:r>
                <a:rPr lang="en-US" sz="1494" dirty="0">
                  <a:gradFill>
                    <a:gsLst>
                      <a:gs pos="0">
                        <a:srgbClr val="FFFFFF"/>
                      </a:gs>
                      <a:gs pos="100000">
                        <a:srgbClr val="FFFFFF"/>
                      </a:gs>
                    </a:gsLst>
                    <a:lin ang="5400000" scaled="0"/>
                  </a:gradFill>
                  <a:ea typeface="Segoe UI" pitchFamily="34" charset="0"/>
                  <a:cs typeface="Segoe UI" pitchFamily="34" charset="0"/>
                </a:rPr>
                <a:t>Personalized application Experience</a:t>
              </a:r>
            </a:p>
            <a:p>
              <a:pPr marL="285524" indent="-285524" defTabSz="931734" fontAlgn="base">
                <a:lnSpc>
                  <a:spcPct val="90000"/>
                </a:lnSpc>
                <a:spcBef>
                  <a:spcPct val="0"/>
                </a:spcBef>
                <a:spcAft>
                  <a:spcPts val="612"/>
                </a:spcAft>
                <a:buFont typeface="Arial" panose="020B0604020202020204" pitchFamily="34" charset="0"/>
                <a:buChar char="•"/>
              </a:pPr>
              <a:r>
                <a:rPr lang="en-US" sz="1494" dirty="0">
                  <a:gradFill>
                    <a:gsLst>
                      <a:gs pos="0">
                        <a:srgbClr val="FFFFFF"/>
                      </a:gs>
                      <a:gs pos="100000">
                        <a:srgbClr val="FFFFFF"/>
                      </a:gs>
                    </a:gsLst>
                    <a:lin ang="5400000" scaled="0"/>
                  </a:gradFill>
                  <a:ea typeface="Segoe UI" pitchFamily="34" charset="0"/>
                  <a:cs typeface="Segoe UI" pitchFamily="34" charset="0"/>
                </a:rPr>
                <a:t>Non-intrusive management</a:t>
              </a:r>
            </a:p>
          </p:txBody>
        </p:sp>
      </p:grpSp>
      <p:pic>
        <p:nvPicPr>
          <p:cNvPr id="24" name="Picture 2" descr="C:\Users\ADI\Pictures\People_images\WIN12_Jon_02.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2134718" y="1489647"/>
            <a:ext cx="3735416" cy="149683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C:\Users\ADI\Pictures\People_images\WIN12_Bill_09.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6481078" y="1488649"/>
            <a:ext cx="3739785" cy="1496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00948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a:off x="461834" y="1731748"/>
            <a:ext cx="11561371" cy="4777287"/>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62" tIns="45682" rIns="91362" bIns="45682" numCol="1" rtlCol="0" anchor="ctr" anchorCtr="0" compatLnSpc="1">
            <a:prstTxWarp prst="textNoShape">
              <a:avLst/>
            </a:prstTxWarp>
          </a:bodyPr>
          <a:lstStyle/>
          <a:p>
            <a:pPr algn="ctr" defTabSz="913376"/>
            <a:endParaRPr lang="en-US" sz="2198" dirty="0">
              <a:solidFill>
                <a:schemeClr val="bg1"/>
              </a:solidFill>
            </a:endParaRPr>
          </a:p>
        </p:txBody>
      </p:sp>
      <p:sp>
        <p:nvSpPr>
          <p:cNvPr id="4" name="Title 3"/>
          <p:cNvSpPr>
            <a:spLocks noGrp="1"/>
          </p:cNvSpPr>
          <p:nvPr>
            <p:ph type="title"/>
          </p:nvPr>
        </p:nvSpPr>
        <p:spPr/>
        <p:txBody>
          <a:bodyPr/>
          <a:lstStyle/>
          <a:p>
            <a:r>
              <a:rPr lang="en-US" dirty="0" smtClean="0"/>
              <a:t>Simplifying Management Across Platforms</a:t>
            </a:r>
            <a:endParaRPr lang="en-US" dirty="0"/>
          </a:p>
        </p:txBody>
      </p:sp>
      <p:sp>
        <p:nvSpPr>
          <p:cNvPr id="5" name="Rectangle 4"/>
          <p:cNvSpPr/>
          <p:nvPr/>
        </p:nvSpPr>
        <p:spPr>
          <a:xfrm>
            <a:off x="7322764" y="2064607"/>
            <a:ext cx="4268013" cy="381656"/>
          </a:xfrm>
          <a:prstGeom prst="rect">
            <a:avLst/>
          </a:prstGeom>
          <a:noFill/>
          <a:ln w="12700">
            <a:noFill/>
            <a:prstDash val="sysDot"/>
          </a:ln>
        </p:spPr>
        <p:txBody>
          <a:bodyPr wrap="none" lIns="91366" rIns="137050" anchor="ctr" anchorCtr="0">
            <a:noAutofit/>
          </a:bodyPr>
          <a:lstStyle/>
          <a:p>
            <a:pPr marL="58692" algn="ctr" defTabSz="913376" fontAlgn="base">
              <a:spcBef>
                <a:spcPct val="0"/>
              </a:spcBef>
              <a:spcAft>
                <a:spcPct val="0"/>
              </a:spcAft>
            </a:pPr>
            <a:r>
              <a:rPr lang="en-US" sz="1398" b="1" dirty="0"/>
              <a:t>Devices &amp; Platforms</a:t>
            </a:r>
          </a:p>
        </p:txBody>
      </p:sp>
      <p:sp>
        <p:nvSpPr>
          <p:cNvPr id="23" name="Freeform 237"/>
          <p:cNvSpPr>
            <a:spLocks noChangeAspect="1"/>
          </p:cNvSpPr>
          <p:nvPr/>
        </p:nvSpPr>
        <p:spPr bwMode="auto">
          <a:xfrm>
            <a:off x="734314" y="5129293"/>
            <a:ext cx="1552312" cy="1386547"/>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rgbClr val="FFFFFF"/>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597" tIns="46597" rIns="46597" bIns="46597" numCol="1" spcCol="0" rtlCol="0" fromWordArt="0" anchor="ctr" anchorCtr="0" forceAA="0" compatLnSpc="1">
            <a:prstTxWarp prst="textNoShape">
              <a:avLst/>
            </a:prstTxWarp>
            <a:noAutofit/>
          </a:bodyPr>
          <a:lstStyle/>
          <a:p>
            <a:pPr algn="ctr" defTabSz="931643" fontAlgn="base">
              <a:spcBef>
                <a:spcPct val="0"/>
              </a:spcBef>
              <a:spcAft>
                <a:spcPct val="0"/>
              </a:spcAft>
            </a:pPr>
            <a:endParaRPr lang="en-US" sz="1798">
              <a:gradFill>
                <a:gsLst>
                  <a:gs pos="0">
                    <a:srgbClr val="FFFFFF"/>
                  </a:gs>
                  <a:gs pos="100000">
                    <a:srgbClr val="FFFFFF"/>
                  </a:gs>
                </a:gsLst>
                <a:lin ang="5400000" scaled="0"/>
              </a:gradFill>
              <a:ea typeface="Segoe UI" pitchFamily="34" charset="0"/>
              <a:cs typeface="Segoe UI" pitchFamily="34" charset="0"/>
            </a:endParaRPr>
          </a:p>
        </p:txBody>
      </p:sp>
      <p:sp>
        <p:nvSpPr>
          <p:cNvPr id="24" name="TextBox 23"/>
          <p:cNvSpPr txBox="1"/>
          <p:nvPr/>
        </p:nvSpPr>
        <p:spPr>
          <a:xfrm>
            <a:off x="1201747" y="5996008"/>
            <a:ext cx="617442" cy="633976"/>
          </a:xfrm>
          <a:prstGeom prst="rect">
            <a:avLst/>
          </a:prstGeom>
          <a:noFill/>
        </p:spPr>
        <p:txBody>
          <a:bodyPr wrap="none" lIns="182733" tIns="146187" rIns="182733" bIns="146187" rtlCol="0">
            <a:spAutoFit/>
          </a:bodyPr>
          <a:lstStyle/>
          <a:p>
            <a:pPr algn="ctr">
              <a:lnSpc>
                <a:spcPct val="90000"/>
              </a:lnSpc>
            </a:pPr>
            <a:r>
              <a:rPr lang="en-US" sz="2398" dirty="0">
                <a:gradFill>
                  <a:gsLst>
                    <a:gs pos="2917">
                      <a:schemeClr val="tx1"/>
                    </a:gs>
                    <a:gs pos="30000">
                      <a:schemeClr val="tx1"/>
                    </a:gs>
                  </a:gsLst>
                  <a:lin ang="5400000" scaled="0"/>
                </a:gradFill>
              </a:rPr>
              <a:t>IT</a:t>
            </a:r>
          </a:p>
        </p:txBody>
      </p:sp>
      <p:grpSp>
        <p:nvGrpSpPr>
          <p:cNvPr id="41" name="Group 40"/>
          <p:cNvGrpSpPr/>
          <p:nvPr/>
        </p:nvGrpSpPr>
        <p:grpSpPr>
          <a:xfrm>
            <a:off x="3638127" y="3084090"/>
            <a:ext cx="2932937" cy="2740488"/>
            <a:chOff x="3636048" y="3083757"/>
            <a:chExt cx="2935297" cy="2742694"/>
          </a:xfrm>
        </p:grpSpPr>
        <p:pic>
          <p:nvPicPr>
            <p:cNvPr id="22" name="Picture 21" descr="C:\Users\mflorida.REDMOND\AppData\Local\Microsoft\Windows\Temporary Internet Files\Content.Outlook\CJ3SCPD3\SysCnt12-ConfigMgr_h_rgb_r.png"/>
            <p:cNvPicPr>
              <a:picLocks noChangeAspect="1" noChangeArrowheads="1"/>
            </p:cNvPicPr>
            <p:nvPr/>
          </p:nvPicPr>
          <p:blipFill>
            <a:blip r:embed="rId3">
              <a:biLevel thresh="25000"/>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bwMode="auto">
            <a:xfrm>
              <a:off x="4209382" y="3083757"/>
              <a:ext cx="2289427" cy="60915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0" name="Freeform 320"/>
            <p:cNvSpPr>
              <a:spLocks/>
            </p:cNvSpPr>
            <p:nvPr/>
          </p:nvSpPr>
          <p:spPr bwMode="auto">
            <a:xfrm>
              <a:off x="4699672" y="4992283"/>
              <a:ext cx="1871673" cy="834168"/>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chemeClr val="tx1"/>
            </a:solidFill>
            <a:ln w="9525" cap="flat" cmpd="sng" algn="ctr">
              <a:noFill/>
              <a:prstDash val="solid"/>
              <a:headEnd type="none" w="med" len="med"/>
              <a:tailEnd type="none" w="med" len="med"/>
            </a:ln>
            <a:effectLst/>
            <a:extLst/>
          </p:spPr>
          <p:txBody>
            <a:bodyPr vert="horz" wrap="square" lIns="113750" tIns="0" rIns="113750" bIns="56875" numCol="1" rtlCol="0" anchor="ctr" anchorCtr="0" compatLnSpc="1">
              <a:prstTxWarp prst="textNoShape">
                <a:avLst/>
              </a:prstTxWarp>
            </a:bodyPr>
            <a:lstStyle/>
            <a:p>
              <a:pPr defTabSz="1137193" fontAlgn="base">
                <a:spcBef>
                  <a:spcPct val="0"/>
                </a:spcBef>
                <a:spcAft>
                  <a:spcPct val="0"/>
                </a:spcAft>
              </a:pPr>
              <a:endParaRPr lang="en-US" sz="1398" b="1" kern="0" dirty="0">
                <a:solidFill>
                  <a:schemeClr val="accent1"/>
                </a:solidFill>
                <a:latin typeface="Segoe" pitchFamily="34" charset="0"/>
              </a:endParaRPr>
            </a:p>
            <a:p>
              <a:pPr defTabSz="1137193" fontAlgn="base">
                <a:spcBef>
                  <a:spcPct val="0"/>
                </a:spcBef>
                <a:spcAft>
                  <a:spcPct val="0"/>
                </a:spcAft>
              </a:pPr>
              <a:r>
                <a:rPr lang="en-US" sz="1398" b="1" kern="0" dirty="0">
                  <a:solidFill>
                    <a:schemeClr val="accent1"/>
                  </a:solidFill>
                  <a:latin typeface="Segoe" pitchFamily="34" charset="0"/>
                </a:rPr>
                <a:t>       </a:t>
              </a:r>
            </a:p>
          </p:txBody>
        </p:sp>
        <p:cxnSp>
          <p:nvCxnSpPr>
            <p:cNvPr id="34" name="Straight Arrow Connector 33"/>
            <p:cNvCxnSpPr/>
            <p:nvPr/>
          </p:nvCxnSpPr>
          <p:spPr>
            <a:xfrm flipH="1">
              <a:off x="3636048" y="3608613"/>
              <a:ext cx="512399" cy="735809"/>
            </a:xfrm>
            <a:prstGeom prst="straightConnector1">
              <a:avLst/>
            </a:prstGeom>
            <a:ln w="19050" cap="rnd" cmpd="sng">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3636048" y="4659621"/>
              <a:ext cx="512399" cy="584737"/>
            </a:xfrm>
            <a:prstGeom prst="straightConnector1">
              <a:avLst/>
            </a:prstGeom>
            <a:ln w="19050" cap="rnd" cmpd="sng">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2036700" y="3924034"/>
            <a:ext cx="1869683" cy="1068216"/>
            <a:chOff x="2312733" y="3924377"/>
            <a:chExt cx="1871187" cy="1069076"/>
          </a:xfrm>
        </p:grpSpPr>
        <p:pic>
          <p:nvPicPr>
            <p:cNvPr id="39" name="Picture 38"/>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2399333" y="3924377"/>
              <a:ext cx="1368055" cy="1069076"/>
            </a:xfrm>
            <a:prstGeom prst="rect">
              <a:avLst/>
            </a:prstGeom>
          </p:spPr>
        </p:pic>
        <p:sp>
          <p:nvSpPr>
            <p:cNvPr id="25" name="Rectangle 24"/>
            <p:cNvSpPr/>
            <p:nvPr/>
          </p:nvSpPr>
          <p:spPr>
            <a:xfrm>
              <a:off x="2312733" y="4321892"/>
              <a:ext cx="1871187" cy="470783"/>
            </a:xfrm>
            <a:prstGeom prst="rect">
              <a:avLst/>
            </a:prstGeom>
          </p:spPr>
          <p:txBody>
            <a:bodyPr wrap="square">
              <a:spAutoFit/>
            </a:bodyPr>
            <a:lstStyle/>
            <a:p>
              <a:pPr marL="168142" lvl="1"/>
              <a:r>
                <a:rPr lang="en-US" sz="1198" dirty="0">
                  <a:ea typeface="Calibri"/>
                  <a:cs typeface="Arial" pitchFamily="34" charset="0"/>
                </a:rPr>
                <a:t>Single admin</a:t>
              </a:r>
            </a:p>
            <a:p>
              <a:pPr marL="168142" lvl="1"/>
              <a:r>
                <a:rPr lang="en-US" sz="1198" dirty="0">
                  <a:ea typeface="Calibri"/>
                  <a:cs typeface="Arial" pitchFamily="34" charset="0"/>
                </a:rPr>
                <a:t>console</a:t>
              </a:r>
            </a:p>
          </p:txBody>
        </p:sp>
      </p:grpSp>
      <p:cxnSp>
        <p:nvCxnSpPr>
          <p:cNvPr id="29" name="Straight Arrow Connector 28"/>
          <p:cNvCxnSpPr/>
          <p:nvPr/>
        </p:nvCxnSpPr>
        <p:spPr>
          <a:xfrm flipH="1">
            <a:off x="2039840" y="5117871"/>
            <a:ext cx="426478" cy="503828"/>
          </a:xfrm>
          <a:prstGeom prst="straightConnector1">
            <a:avLst/>
          </a:prstGeom>
          <a:ln w="19050" cap="rnd" cmpd="sng">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7062928" y="2846147"/>
            <a:ext cx="4350210" cy="1552102"/>
            <a:chOff x="7063606" y="2845621"/>
            <a:chExt cx="4353711" cy="1553352"/>
          </a:xfrm>
        </p:grpSpPr>
        <p:grpSp>
          <p:nvGrpSpPr>
            <p:cNvPr id="13" name="Group 12"/>
            <p:cNvGrpSpPr/>
            <p:nvPr/>
          </p:nvGrpSpPr>
          <p:grpSpPr>
            <a:xfrm>
              <a:off x="9583894" y="3649365"/>
              <a:ext cx="943970" cy="749608"/>
              <a:chOff x="10242275" y="-961788"/>
              <a:chExt cx="780141" cy="619510"/>
            </a:xfrm>
          </p:grpSpPr>
          <p:sp>
            <p:nvSpPr>
              <p:cNvPr id="64" name="Freeform 7"/>
              <p:cNvSpPr>
                <a:spLocks noChangeAspect="1" noEditPoints="1"/>
              </p:cNvSpPr>
              <p:nvPr/>
            </p:nvSpPr>
            <p:spPr bwMode="auto">
              <a:xfrm>
                <a:off x="10242275" y="-961788"/>
                <a:ext cx="780141" cy="619510"/>
              </a:xfrm>
              <a:custGeom>
                <a:avLst/>
                <a:gdLst>
                  <a:gd name="T0" fmla="*/ 16 w 1389"/>
                  <a:gd name="T1" fmla="*/ 0 h 878"/>
                  <a:gd name="T2" fmla="*/ 0 w 1389"/>
                  <a:gd name="T3" fmla="*/ 332 h 878"/>
                  <a:gd name="T4" fmla="*/ 0 w 1389"/>
                  <a:gd name="T5" fmla="*/ 788 h 878"/>
                  <a:gd name="T6" fmla="*/ 198 w 1389"/>
                  <a:gd name="T7" fmla="*/ 802 h 878"/>
                  <a:gd name="T8" fmla="*/ 647 w 1389"/>
                  <a:gd name="T9" fmla="*/ 803 h 878"/>
                  <a:gd name="T10" fmla="*/ 647 w 1389"/>
                  <a:gd name="T11" fmla="*/ 826 h 878"/>
                  <a:gd name="T12" fmla="*/ 355 w 1389"/>
                  <a:gd name="T13" fmla="*/ 840 h 878"/>
                  <a:gd name="T14" fmla="*/ 345 w 1389"/>
                  <a:gd name="T15" fmla="*/ 878 h 878"/>
                  <a:gd name="T16" fmla="*/ 1039 w 1389"/>
                  <a:gd name="T17" fmla="*/ 864 h 878"/>
                  <a:gd name="T18" fmla="*/ 1000 w 1389"/>
                  <a:gd name="T19" fmla="*/ 826 h 878"/>
                  <a:gd name="T20" fmla="*/ 721 w 1389"/>
                  <a:gd name="T21" fmla="*/ 804 h 878"/>
                  <a:gd name="T22" fmla="*/ 1374 w 1389"/>
                  <a:gd name="T23" fmla="*/ 803 h 878"/>
                  <a:gd name="T24" fmla="*/ 1389 w 1389"/>
                  <a:gd name="T25" fmla="*/ 14 h 878"/>
                  <a:gd name="T26" fmla="*/ 1126 w 1389"/>
                  <a:gd name="T27" fmla="*/ 781 h 878"/>
                  <a:gd name="T28" fmla="*/ 1107 w 1389"/>
                  <a:gd name="T29" fmla="*/ 778 h 878"/>
                  <a:gd name="T30" fmla="*/ 1126 w 1389"/>
                  <a:gd name="T31" fmla="*/ 774 h 878"/>
                  <a:gd name="T32" fmla="*/ 1126 w 1389"/>
                  <a:gd name="T33" fmla="*/ 781 h 878"/>
                  <a:gd name="T34" fmla="*/ 1144 w 1389"/>
                  <a:gd name="T35" fmla="*/ 781 h 878"/>
                  <a:gd name="T36" fmla="*/ 1144 w 1389"/>
                  <a:gd name="T37" fmla="*/ 774 h 878"/>
                  <a:gd name="T38" fmla="*/ 1164 w 1389"/>
                  <a:gd name="T39" fmla="*/ 778 h 878"/>
                  <a:gd name="T40" fmla="*/ 1194 w 1389"/>
                  <a:gd name="T41" fmla="*/ 781 h 878"/>
                  <a:gd name="T42" fmla="*/ 1174 w 1389"/>
                  <a:gd name="T43" fmla="*/ 778 h 878"/>
                  <a:gd name="T44" fmla="*/ 1194 w 1389"/>
                  <a:gd name="T45" fmla="*/ 774 h 878"/>
                  <a:gd name="T46" fmla="*/ 1194 w 1389"/>
                  <a:gd name="T47" fmla="*/ 781 h 878"/>
                  <a:gd name="T48" fmla="*/ 1211 w 1389"/>
                  <a:gd name="T49" fmla="*/ 781 h 878"/>
                  <a:gd name="T50" fmla="*/ 1211 w 1389"/>
                  <a:gd name="T51" fmla="*/ 774 h 878"/>
                  <a:gd name="T52" fmla="*/ 1231 w 1389"/>
                  <a:gd name="T53" fmla="*/ 778 h 878"/>
                  <a:gd name="T54" fmla="*/ 1261 w 1389"/>
                  <a:gd name="T55" fmla="*/ 781 h 878"/>
                  <a:gd name="T56" fmla="*/ 1241 w 1389"/>
                  <a:gd name="T57" fmla="*/ 778 h 878"/>
                  <a:gd name="T58" fmla="*/ 1261 w 1389"/>
                  <a:gd name="T59" fmla="*/ 774 h 878"/>
                  <a:gd name="T60" fmla="*/ 1261 w 1389"/>
                  <a:gd name="T61" fmla="*/ 781 h 878"/>
                  <a:gd name="T62" fmla="*/ 1278 w 1389"/>
                  <a:gd name="T63" fmla="*/ 781 h 878"/>
                  <a:gd name="T64" fmla="*/ 1278 w 1389"/>
                  <a:gd name="T65" fmla="*/ 774 h 878"/>
                  <a:gd name="T66" fmla="*/ 1298 w 1389"/>
                  <a:gd name="T67" fmla="*/ 778 h 878"/>
                  <a:gd name="T68" fmla="*/ 1316 w 1389"/>
                  <a:gd name="T69" fmla="*/ 787 h 878"/>
                  <a:gd name="T70" fmla="*/ 1316 w 1389"/>
                  <a:gd name="T71" fmla="*/ 768 h 878"/>
                  <a:gd name="T72" fmla="*/ 1316 w 1389"/>
                  <a:gd name="T73" fmla="*/ 787 h 878"/>
                  <a:gd name="T74" fmla="*/ 1326 w 1389"/>
                  <a:gd name="T75" fmla="*/ 754 h 878"/>
                  <a:gd name="T76" fmla="*/ 455 w 1389"/>
                  <a:gd name="T77" fmla="*/ 754 h 878"/>
                  <a:gd name="T78" fmla="*/ 49 w 1389"/>
                  <a:gd name="T79" fmla="*/ 739 h 878"/>
                  <a:gd name="T80" fmla="*/ 49 w 1389"/>
                  <a:gd name="T81" fmla="*/ 332 h 878"/>
                  <a:gd name="T82" fmla="*/ 64 w 1389"/>
                  <a:gd name="T83" fmla="*/ 48 h 878"/>
                  <a:gd name="T84" fmla="*/ 1340 w 1389"/>
                  <a:gd name="T85" fmla="*/ 63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89" h="878">
                    <a:moveTo>
                      <a:pt x="1374" y="0"/>
                    </a:moveTo>
                    <a:cubicBezTo>
                      <a:pt x="16" y="0"/>
                      <a:pt x="16" y="0"/>
                      <a:pt x="16" y="0"/>
                    </a:cubicBezTo>
                    <a:cubicBezTo>
                      <a:pt x="7" y="0"/>
                      <a:pt x="0" y="6"/>
                      <a:pt x="0" y="14"/>
                    </a:cubicBezTo>
                    <a:cubicBezTo>
                      <a:pt x="0" y="139"/>
                      <a:pt x="0" y="244"/>
                      <a:pt x="0" y="332"/>
                    </a:cubicBezTo>
                    <a:cubicBezTo>
                      <a:pt x="0" y="384"/>
                      <a:pt x="0" y="430"/>
                      <a:pt x="0" y="470"/>
                    </a:cubicBezTo>
                    <a:cubicBezTo>
                      <a:pt x="0" y="788"/>
                      <a:pt x="0" y="788"/>
                      <a:pt x="0" y="788"/>
                    </a:cubicBezTo>
                    <a:cubicBezTo>
                      <a:pt x="0" y="796"/>
                      <a:pt x="7" y="802"/>
                      <a:pt x="16" y="802"/>
                    </a:cubicBezTo>
                    <a:cubicBezTo>
                      <a:pt x="16" y="802"/>
                      <a:pt x="16" y="802"/>
                      <a:pt x="198" y="802"/>
                    </a:cubicBezTo>
                    <a:cubicBezTo>
                      <a:pt x="198" y="802"/>
                      <a:pt x="198" y="803"/>
                      <a:pt x="198" y="803"/>
                    </a:cubicBezTo>
                    <a:cubicBezTo>
                      <a:pt x="647" y="803"/>
                      <a:pt x="647" y="803"/>
                      <a:pt x="647" y="803"/>
                    </a:cubicBezTo>
                    <a:cubicBezTo>
                      <a:pt x="647" y="803"/>
                      <a:pt x="647" y="803"/>
                      <a:pt x="647" y="804"/>
                    </a:cubicBezTo>
                    <a:cubicBezTo>
                      <a:pt x="647" y="826"/>
                      <a:pt x="647" y="826"/>
                      <a:pt x="647" y="826"/>
                    </a:cubicBezTo>
                    <a:cubicBezTo>
                      <a:pt x="369" y="826"/>
                      <a:pt x="369" y="826"/>
                      <a:pt x="369" y="826"/>
                    </a:cubicBezTo>
                    <a:cubicBezTo>
                      <a:pt x="362" y="826"/>
                      <a:pt x="355" y="832"/>
                      <a:pt x="355" y="840"/>
                    </a:cubicBezTo>
                    <a:cubicBezTo>
                      <a:pt x="331" y="864"/>
                      <a:pt x="331" y="864"/>
                      <a:pt x="331" y="864"/>
                    </a:cubicBezTo>
                    <a:cubicBezTo>
                      <a:pt x="331" y="872"/>
                      <a:pt x="337" y="878"/>
                      <a:pt x="345" y="878"/>
                    </a:cubicBezTo>
                    <a:cubicBezTo>
                      <a:pt x="1024" y="878"/>
                      <a:pt x="1024" y="878"/>
                      <a:pt x="1024" y="878"/>
                    </a:cubicBezTo>
                    <a:cubicBezTo>
                      <a:pt x="1033" y="878"/>
                      <a:pt x="1039" y="872"/>
                      <a:pt x="1039" y="864"/>
                    </a:cubicBezTo>
                    <a:cubicBezTo>
                      <a:pt x="1015" y="840"/>
                      <a:pt x="1015" y="840"/>
                      <a:pt x="1015" y="840"/>
                    </a:cubicBezTo>
                    <a:cubicBezTo>
                      <a:pt x="1015" y="832"/>
                      <a:pt x="1009" y="826"/>
                      <a:pt x="1000" y="826"/>
                    </a:cubicBezTo>
                    <a:cubicBezTo>
                      <a:pt x="721" y="826"/>
                      <a:pt x="721" y="826"/>
                      <a:pt x="721" y="826"/>
                    </a:cubicBezTo>
                    <a:cubicBezTo>
                      <a:pt x="721" y="804"/>
                      <a:pt x="721" y="804"/>
                      <a:pt x="721" y="804"/>
                    </a:cubicBezTo>
                    <a:cubicBezTo>
                      <a:pt x="721" y="803"/>
                      <a:pt x="721" y="803"/>
                      <a:pt x="721" y="803"/>
                    </a:cubicBezTo>
                    <a:cubicBezTo>
                      <a:pt x="1374" y="803"/>
                      <a:pt x="1374" y="803"/>
                      <a:pt x="1374" y="803"/>
                    </a:cubicBezTo>
                    <a:cubicBezTo>
                      <a:pt x="1383" y="803"/>
                      <a:pt x="1389" y="797"/>
                      <a:pt x="1389" y="789"/>
                    </a:cubicBezTo>
                    <a:cubicBezTo>
                      <a:pt x="1389" y="14"/>
                      <a:pt x="1389" y="14"/>
                      <a:pt x="1389" y="14"/>
                    </a:cubicBezTo>
                    <a:cubicBezTo>
                      <a:pt x="1389" y="6"/>
                      <a:pt x="1383" y="0"/>
                      <a:pt x="1374" y="0"/>
                    </a:cubicBezTo>
                    <a:close/>
                    <a:moveTo>
                      <a:pt x="1126" y="781"/>
                    </a:moveTo>
                    <a:cubicBezTo>
                      <a:pt x="1110" y="781"/>
                      <a:pt x="1110" y="781"/>
                      <a:pt x="1110" y="781"/>
                    </a:cubicBezTo>
                    <a:cubicBezTo>
                      <a:pt x="1108" y="781"/>
                      <a:pt x="1107" y="780"/>
                      <a:pt x="1107" y="778"/>
                    </a:cubicBezTo>
                    <a:cubicBezTo>
                      <a:pt x="1107" y="776"/>
                      <a:pt x="1108" y="774"/>
                      <a:pt x="1110" y="774"/>
                    </a:cubicBezTo>
                    <a:cubicBezTo>
                      <a:pt x="1126" y="774"/>
                      <a:pt x="1126" y="774"/>
                      <a:pt x="1126" y="774"/>
                    </a:cubicBezTo>
                    <a:cubicBezTo>
                      <a:pt x="1129" y="774"/>
                      <a:pt x="1130" y="776"/>
                      <a:pt x="1130" y="778"/>
                    </a:cubicBezTo>
                    <a:cubicBezTo>
                      <a:pt x="1130" y="780"/>
                      <a:pt x="1129" y="781"/>
                      <a:pt x="1126" y="781"/>
                    </a:cubicBezTo>
                    <a:close/>
                    <a:moveTo>
                      <a:pt x="1160" y="781"/>
                    </a:moveTo>
                    <a:cubicBezTo>
                      <a:pt x="1144" y="781"/>
                      <a:pt x="1144" y="781"/>
                      <a:pt x="1144" y="781"/>
                    </a:cubicBezTo>
                    <a:cubicBezTo>
                      <a:pt x="1142" y="781"/>
                      <a:pt x="1140" y="780"/>
                      <a:pt x="1140" y="778"/>
                    </a:cubicBezTo>
                    <a:cubicBezTo>
                      <a:pt x="1140" y="776"/>
                      <a:pt x="1142" y="774"/>
                      <a:pt x="1144" y="774"/>
                    </a:cubicBezTo>
                    <a:cubicBezTo>
                      <a:pt x="1160" y="774"/>
                      <a:pt x="1160" y="774"/>
                      <a:pt x="1160" y="774"/>
                    </a:cubicBezTo>
                    <a:cubicBezTo>
                      <a:pt x="1162" y="774"/>
                      <a:pt x="1164" y="776"/>
                      <a:pt x="1164" y="778"/>
                    </a:cubicBezTo>
                    <a:cubicBezTo>
                      <a:pt x="1164" y="780"/>
                      <a:pt x="1162" y="781"/>
                      <a:pt x="1160" y="781"/>
                    </a:cubicBezTo>
                    <a:close/>
                    <a:moveTo>
                      <a:pt x="1194" y="781"/>
                    </a:moveTo>
                    <a:cubicBezTo>
                      <a:pt x="1177" y="781"/>
                      <a:pt x="1177" y="781"/>
                      <a:pt x="1177" y="781"/>
                    </a:cubicBezTo>
                    <a:cubicBezTo>
                      <a:pt x="1175" y="781"/>
                      <a:pt x="1174" y="780"/>
                      <a:pt x="1174" y="778"/>
                    </a:cubicBezTo>
                    <a:cubicBezTo>
                      <a:pt x="1174" y="776"/>
                      <a:pt x="1175" y="774"/>
                      <a:pt x="1177" y="774"/>
                    </a:cubicBezTo>
                    <a:cubicBezTo>
                      <a:pt x="1194" y="774"/>
                      <a:pt x="1194" y="774"/>
                      <a:pt x="1194" y="774"/>
                    </a:cubicBezTo>
                    <a:cubicBezTo>
                      <a:pt x="1196" y="774"/>
                      <a:pt x="1198" y="776"/>
                      <a:pt x="1198" y="778"/>
                    </a:cubicBezTo>
                    <a:cubicBezTo>
                      <a:pt x="1198" y="780"/>
                      <a:pt x="1196" y="781"/>
                      <a:pt x="1194" y="781"/>
                    </a:cubicBezTo>
                    <a:close/>
                    <a:moveTo>
                      <a:pt x="1228" y="781"/>
                    </a:moveTo>
                    <a:cubicBezTo>
                      <a:pt x="1211" y="781"/>
                      <a:pt x="1211" y="781"/>
                      <a:pt x="1211" y="781"/>
                    </a:cubicBezTo>
                    <a:cubicBezTo>
                      <a:pt x="1209" y="781"/>
                      <a:pt x="1207" y="780"/>
                      <a:pt x="1207" y="778"/>
                    </a:cubicBezTo>
                    <a:cubicBezTo>
                      <a:pt x="1207" y="776"/>
                      <a:pt x="1209" y="774"/>
                      <a:pt x="1211" y="774"/>
                    </a:cubicBezTo>
                    <a:cubicBezTo>
                      <a:pt x="1228" y="774"/>
                      <a:pt x="1228" y="774"/>
                      <a:pt x="1228" y="774"/>
                    </a:cubicBezTo>
                    <a:cubicBezTo>
                      <a:pt x="1230" y="774"/>
                      <a:pt x="1231" y="776"/>
                      <a:pt x="1231" y="778"/>
                    </a:cubicBezTo>
                    <a:cubicBezTo>
                      <a:pt x="1231" y="780"/>
                      <a:pt x="1230" y="781"/>
                      <a:pt x="1228" y="781"/>
                    </a:cubicBezTo>
                    <a:close/>
                    <a:moveTo>
                      <a:pt x="1261" y="781"/>
                    </a:moveTo>
                    <a:cubicBezTo>
                      <a:pt x="1244" y="781"/>
                      <a:pt x="1244" y="781"/>
                      <a:pt x="1244" y="781"/>
                    </a:cubicBezTo>
                    <a:cubicBezTo>
                      <a:pt x="1242" y="781"/>
                      <a:pt x="1241" y="780"/>
                      <a:pt x="1241" y="778"/>
                    </a:cubicBezTo>
                    <a:cubicBezTo>
                      <a:pt x="1241" y="776"/>
                      <a:pt x="1242" y="774"/>
                      <a:pt x="1244" y="774"/>
                    </a:cubicBezTo>
                    <a:cubicBezTo>
                      <a:pt x="1261" y="774"/>
                      <a:pt x="1261" y="774"/>
                      <a:pt x="1261" y="774"/>
                    </a:cubicBezTo>
                    <a:cubicBezTo>
                      <a:pt x="1263" y="774"/>
                      <a:pt x="1265" y="776"/>
                      <a:pt x="1265" y="778"/>
                    </a:cubicBezTo>
                    <a:cubicBezTo>
                      <a:pt x="1265" y="780"/>
                      <a:pt x="1263" y="781"/>
                      <a:pt x="1261" y="781"/>
                    </a:cubicBezTo>
                    <a:close/>
                    <a:moveTo>
                      <a:pt x="1295" y="781"/>
                    </a:moveTo>
                    <a:cubicBezTo>
                      <a:pt x="1278" y="781"/>
                      <a:pt x="1278" y="781"/>
                      <a:pt x="1278" y="781"/>
                    </a:cubicBezTo>
                    <a:cubicBezTo>
                      <a:pt x="1276" y="781"/>
                      <a:pt x="1274" y="780"/>
                      <a:pt x="1274" y="778"/>
                    </a:cubicBezTo>
                    <a:cubicBezTo>
                      <a:pt x="1274" y="776"/>
                      <a:pt x="1276" y="774"/>
                      <a:pt x="1278" y="774"/>
                    </a:cubicBezTo>
                    <a:cubicBezTo>
                      <a:pt x="1295" y="774"/>
                      <a:pt x="1295" y="774"/>
                      <a:pt x="1295" y="774"/>
                    </a:cubicBezTo>
                    <a:cubicBezTo>
                      <a:pt x="1297" y="774"/>
                      <a:pt x="1298" y="776"/>
                      <a:pt x="1298" y="778"/>
                    </a:cubicBezTo>
                    <a:cubicBezTo>
                      <a:pt x="1298" y="780"/>
                      <a:pt x="1297" y="781"/>
                      <a:pt x="1295" y="781"/>
                    </a:cubicBezTo>
                    <a:close/>
                    <a:moveTo>
                      <a:pt x="1316" y="787"/>
                    </a:moveTo>
                    <a:cubicBezTo>
                      <a:pt x="1311" y="787"/>
                      <a:pt x="1307" y="783"/>
                      <a:pt x="1307" y="778"/>
                    </a:cubicBezTo>
                    <a:cubicBezTo>
                      <a:pt x="1307" y="773"/>
                      <a:pt x="1311" y="768"/>
                      <a:pt x="1316" y="768"/>
                    </a:cubicBezTo>
                    <a:cubicBezTo>
                      <a:pt x="1321" y="768"/>
                      <a:pt x="1325" y="773"/>
                      <a:pt x="1325" y="778"/>
                    </a:cubicBezTo>
                    <a:cubicBezTo>
                      <a:pt x="1325" y="783"/>
                      <a:pt x="1321" y="787"/>
                      <a:pt x="1316" y="787"/>
                    </a:cubicBezTo>
                    <a:close/>
                    <a:moveTo>
                      <a:pt x="1340" y="740"/>
                    </a:moveTo>
                    <a:cubicBezTo>
                      <a:pt x="1340" y="748"/>
                      <a:pt x="1334" y="754"/>
                      <a:pt x="1326" y="754"/>
                    </a:cubicBezTo>
                    <a:cubicBezTo>
                      <a:pt x="918" y="754"/>
                      <a:pt x="642" y="754"/>
                      <a:pt x="455" y="754"/>
                    </a:cubicBezTo>
                    <a:cubicBezTo>
                      <a:pt x="455" y="754"/>
                      <a:pt x="455" y="754"/>
                      <a:pt x="455" y="754"/>
                    </a:cubicBezTo>
                    <a:cubicBezTo>
                      <a:pt x="64" y="754"/>
                      <a:pt x="64" y="754"/>
                      <a:pt x="64" y="754"/>
                    </a:cubicBezTo>
                    <a:cubicBezTo>
                      <a:pt x="56" y="754"/>
                      <a:pt x="49" y="747"/>
                      <a:pt x="49" y="739"/>
                    </a:cubicBezTo>
                    <a:cubicBezTo>
                      <a:pt x="49" y="739"/>
                      <a:pt x="49" y="739"/>
                      <a:pt x="49" y="470"/>
                    </a:cubicBezTo>
                    <a:cubicBezTo>
                      <a:pt x="49" y="417"/>
                      <a:pt x="49" y="372"/>
                      <a:pt x="49" y="332"/>
                    </a:cubicBezTo>
                    <a:cubicBezTo>
                      <a:pt x="49" y="63"/>
                      <a:pt x="49" y="63"/>
                      <a:pt x="49" y="63"/>
                    </a:cubicBezTo>
                    <a:cubicBezTo>
                      <a:pt x="49" y="55"/>
                      <a:pt x="56" y="48"/>
                      <a:pt x="64" y="48"/>
                    </a:cubicBezTo>
                    <a:cubicBezTo>
                      <a:pt x="1326" y="48"/>
                      <a:pt x="1326" y="48"/>
                      <a:pt x="1326" y="48"/>
                    </a:cubicBezTo>
                    <a:cubicBezTo>
                      <a:pt x="1334" y="48"/>
                      <a:pt x="1340" y="55"/>
                      <a:pt x="1340" y="63"/>
                    </a:cubicBezTo>
                    <a:cubicBezTo>
                      <a:pt x="1340" y="740"/>
                      <a:pt x="1340" y="740"/>
                      <a:pt x="1340" y="740"/>
                    </a:cubicBezTo>
                    <a:close/>
                  </a:path>
                </a:pathLst>
              </a:custGeom>
              <a:solidFill>
                <a:srgbClr val="FFFFFF"/>
              </a:solidFill>
              <a:ln w="25400" cap="flat" cmpd="sng" algn="ctr">
                <a:noFill/>
                <a:prstDash val="solid"/>
                <a:headEnd type="none" w="med" len="med"/>
                <a:tailEnd type="none" w="med" len="med"/>
              </a:ln>
              <a:effectLst/>
            </p:spPr>
            <p:txBody>
              <a:bodyPr vert="horz" wrap="square" lIns="115947" tIns="57975" rIns="115947" bIns="57975" numCol="1" rtlCol="0" anchor="ctr" anchorCtr="0" compatLnSpc="1">
                <a:prstTxWarp prst="textNoShape">
                  <a:avLst/>
                </a:prstTxWarp>
              </a:bodyPr>
              <a:lstStyle/>
              <a:p>
                <a:pPr defTabSz="1043582">
                  <a:defRPr/>
                </a:pPr>
                <a:endParaRPr lang="en-US" sz="2798" kern="0" spc="-171">
                  <a:solidFill>
                    <a:schemeClr val="bg2"/>
                  </a:solidFill>
                  <a:latin typeface="Segoe Light" pitchFamily="34" charset="0"/>
                </a:endParaRPr>
              </a:p>
            </p:txBody>
          </p:sp>
          <p:pic>
            <p:nvPicPr>
              <p:cNvPr id="68" name="Picture 6" descr="http://www.kizel.com/http:/www.kizel.com/wp-content/img/2010/03/Apple-Logo.pn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0548445" y="-786622"/>
                <a:ext cx="167800" cy="1678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7063606" y="2845621"/>
              <a:ext cx="4353711" cy="1507853"/>
              <a:chOff x="7758291" y="2940514"/>
              <a:chExt cx="3271008" cy="1132871"/>
            </a:xfrm>
          </p:grpSpPr>
          <p:sp>
            <p:nvSpPr>
              <p:cNvPr id="21" name="Rectangle 20"/>
              <p:cNvSpPr/>
              <p:nvPr/>
            </p:nvSpPr>
            <p:spPr bwMode="auto">
              <a:xfrm>
                <a:off x="7758291" y="2948289"/>
                <a:ext cx="1813443" cy="1125096"/>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682" rIns="0" bIns="45682" numCol="1" rtlCol="0" anchor="ctr" anchorCtr="0" compatLnSpc="1">
                <a:prstTxWarp prst="textNoShape">
                  <a:avLst/>
                </a:prstTxWarp>
              </a:bodyPr>
              <a:lstStyle/>
              <a:p>
                <a:pPr algn="ctr" defTabSz="913376" fontAlgn="base">
                  <a:spcBef>
                    <a:spcPct val="0"/>
                  </a:spcBef>
                  <a:spcAft>
                    <a:spcPct val="0"/>
                  </a:spcAft>
                </a:pPr>
                <a:r>
                  <a:rPr lang="en-US" sz="1398" b="1" dirty="0">
                    <a:gradFill>
                      <a:gsLst>
                        <a:gs pos="0">
                          <a:srgbClr val="FFFFFF"/>
                        </a:gs>
                        <a:gs pos="100000">
                          <a:srgbClr val="FFFFFF"/>
                        </a:gs>
                      </a:gsLst>
                      <a:lin ang="5400000" scaled="0"/>
                    </a:gradFill>
                  </a:rPr>
                  <a:t>Windows PCs</a:t>
                </a:r>
              </a:p>
              <a:p>
                <a:pPr algn="ctr" defTabSz="913376" fontAlgn="base">
                  <a:spcBef>
                    <a:spcPct val="0"/>
                  </a:spcBef>
                  <a:spcAft>
                    <a:spcPct val="0"/>
                  </a:spcAft>
                </a:pPr>
                <a:r>
                  <a:rPr lang="en-US" sz="1398" dirty="0">
                    <a:gradFill>
                      <a:gsLst>
                        <a:gs pos="0">
                          <a:srgbClr val="FFFFFF"/>
                        </a:gs>
                        <a:gs pos="100000">
                          <a:srgbClr val="FFFFFF"/>
                        </a:gs>
                      </a:gsLst>
                      <a:lin ang="5400000" scaled="0"/>
                    </a:gradFill>
                  </a:rPr>
                  <a:t>(x86/64, Intel </a:t>
                </a:r>
                <a:r>
                  <a:rPr lang="en-US" sz="1398" dirty="0" err="1">
                    <a:gradFill>
                      <a:gsLst>
                        <a:gs pos="0">
                          <a:srgbClr val="FFFFFF"/>
                        </a:gs>
                        <a:gs pos="100000">
                          <a:srgbClr val="FFFFFF"/>
                        </a:gs>
                      </a:gsLst>
                      <a:lin ang="5400000" scaled="0"/>
                    </a:gradFill>
                  </a:rPr>
                  <a:t>SoC</a:t>
                </a:r>
                <a:r>
                  <a:rPr lang="en-US" sz="1398" dirty="0">
                    <a:gradFill>
                      <a:gsLst>
                        <a:gs pos="0">
                          <a:srgbClr val="FFFFFF"/>
                        </a:gs>
                        <a:gs pos="100000">
                          <a:srgbClr val="FFFFFF"/>
                        </a:gs>
                      </a:gsLst>
                      <a:lin ang="5400000" scaled="0"/>
                    </a:gradFill>
                  </a:rPr>
                  <a:t>), </a:t>
                </a:r>
              </a:p>
              <a:p>
                <a:pPr algn="ctr" defTabSz="913376" fontAlgn="base">
                  <a:spcBef>
                    <a:spcPct val="0"/>
                  </a:spcBef>
                  <a:spcAft>
                    <a:spcPct val="0"/>
                  </a:spcAft>
                </a:pPr>
                <a:r>
                  <a:rPr lang="en-US" sz="1398" dirty="0">
                    <a:gradFill>
                      <a:gsLst>
                        <a:gs pos="0">
                          <a:srgbClr val="FFFFFF"/>
                        </a:gs>
                        <a:gs pos="100000">
                          <a:srgbClr val="FFFFFF"/>
                        </a:gs>
                      </a:gsLst>
                      <a:lin ang="5400000" scaled="0"/>
                    </a:gradFill>
                  </a:rPr>
                  <a:t>Windows to Go</a:t>
                </a:r>
              </a:p>
              <a:p>
                <a:pPr algn="ctr" defTabSz="913376" fontAlgn="base">
                  <a:spcBef>
                    <a:spcPct val="0"/>
                  </a:spcBef>
                  <a:spcAft>
                    <a:spcPct val="0"/>
                  </a:spcAft>
                </a:pPr>
                <a:r>
                  <a:rPr lang="en-US" sz="1398" dirty="0">
                    <a:gradFill>
                      <a:gsLst>
                        <a:gs pos="0">
                          <a:srgbClr val="FFFFFF"/>
                        </a:gs>
                        <a:gs pos="100000">
                          <a:srgbClr val="FFFFFF"/>
                        </a:gs>
                      </a:gsLst>
                      <a:lin ang="5400000" scaled="0"/>
                    </a:gradFill>
                  </a:rPr>
                  <a:t>Windows Embedded</a:t>
                </a:r>
              </a:p>
              <a:p>
                <a:pPr algn="ctr" defTabSz="913376" fontAlgn="base">
                  <a:spcBef>
                    <a:spcPct val="0"/>
                  </a:spcBef>
                  <a:spcAft>
                    <a:spcPct val="0"/>
                  </a:spcAft>
                </a:pPr>
                <a:endParaRPr lang="en-US" sz="1398" dirty="0">
                  <a:gradFill>
                    <a:gsLst>
                      <a:gs pos="0">
                        <a:srgbClr val="FFFFFF"/>
                      </a:gs>
                      <a:gs pos="100000">
                        <a:srgbClr val="FFFFFF"/>
                      </a:gs>
                    </a:gsLst>
                    <a:lin ang="5400000" scaled="0"/>
                  </a:gradFill>
                </a:endParaRPr>
              </a:p>
              <a:p>
                <a:pPr algn="ctr" defTabSz="913376" fontAlgn="base">
                  <a:spcBef>
                    <a:spcPct val="0"/>
                  </a:spcBef>
                  <a:spcAft>
                    <a:spcPct val="0"/>
                  </a:spcAft>
                </a:pPr>
                <a:r>
                  <a:rPr lang="en-US" sz="1398" b="1" dirty="0" smtClean="0">
                    <a:gradFill>
                      <a:gsLst>
                        <a:gs pos="0">
                          <a:srgbClr val="FFFFFF"/>
                        </a:gs>
                        <a:gs pos="100000">
                          <a:srgbClr val="FFFFFF"/>
                        </a:gs>
                      </a:gsLst>
                      <a:lin ang="5400000" scaled="0"/>
                    </a:gradFill>
                  </a:rPr>
                  <a:t>Mac </a:t>
                </a:r>
                <a:r>
                  <a:rPr lang="en-US" sz="1398" b="1" dirty="0">
                    <a:gradFill>
                      <a:gsLst>
                        <a:gs pos="0">
                          <a:srgbClr val="FFFFFF"/>
                        </a:gs>
                        <a:gs pos="100000">
                          <a:srgbClr val="FFFFFF"/>
                        </a:gs>
                      </a:gsLst>
                      <a:lin ang="5400000" scaled="0"/>
                    </a:gradFill>
                  </a:rPr>
                  <a:t>OS X</a:t>
                </a:r>
              </a:p>
            </p:txBody>
          </p:sp>
          <p:grpSp>
            <p:nvGrpSpPr>
              <p:cNvPr id="17" name="Group 16"/>
              <p:cNvGrpSpPr/>
              <p:nvPr/>
            </p:nvGrpSpPr>
            <p:grpSpPr>
              <a:xfrm>
                <a:off x="9731279" y="2940514"/>
                <a:ext cx="1298020" cy="444195"/>
                <a:chOff x="10184101" y="2680957"/>
                <a:chExt cx="1727664" cy="591225"/>
              </a:xfrm>
            </p:grpSpPr>
            <p:grpSp>
              <p:nvGrpSpPr>
                <p:cNvPr id="63" name="Group 62"/>
                <p:cNvGrpSpPr/>
                <p:nvPr/>
              </p:nvGrpSpPr>
              <p:grpSpPr>
                <a:xfrm>
                  <a:off x="11268143" y="2775926"/>
                  <a:ext cx="643622" cy="496256"/>
                  <a:chOff x="13956664" y="2531689"/>
                  <a:chExt cx="483562" cy="372844"/>
                </a:xfrm>
              </p:grpSpPr>
              <p:sp>
                <p:nvSpPr>
                  <p:cNvPr id="76" name="Round Same Side Corner Rectangle 11"/>
                  <p:cNvSpPr/>
                  <p:nvPr/>
                </p:nvSpPr>
                <p:spPr>
                  <a:xfrm>
                    <a:off x="13993624" y="2531689"/>
                    <a:ext cx="409640" cy="283886"/>
                  </a:xfrm>
                  <a:custGeom>
                    <a:avLst/>
                    <a:gdLst/>
                    <a:ahLst/>
                    <a:cxnLst/>
                    <a:rect l="l" t="t" r="r" b="b"/>
                    <a:pathLst>
                      <a:path w="564520" h="361776">
                        <a:moveTo>
                          <a:pt x="21117" y="19360"/>
                        </a:moveTo>
                        <a:lnTo>
                          <a:pt x="21117" y="345592"/>
                        </a:lnTo>
                        <a:lnTo>
                          <a:pt x="543404" y="345592"/>
                        </a:lnTo>
                        <a:lnTo>
                          <a:pt x="543404" y="19360"/>
                        </a:lnTo>
                        <a:close/>
                        <a:moveTo>
                          <a:pt x="17539" y="0"/>
                        </a:moveTo>
                        <a:lnTo>
                          <a:pt x="546981" y="0"/>
                        </a:lnTo>
                        <a:cubicBezTo>
                          <a:pt x="556668" y="0"/>
                          <a:pt x="564520" y="7852"/>
                          <a:pt x="564520" y="17539"/>
                        </a:cubicBezTo>
                        <a:lnTo>
                          <a:pt x="564520" y="361776"/>
                        </a:lnTo>
                        <a:lnTo>
                          <a:pt x="0" y="361776"/>
                        </a:lnTo>
                        <a:lnTo>
                          <a:pt x="0" y="17539"/>
                        </a:lnTo>
                        <a:cubicBezTo>
                          <a:pt x="0" y="7852"/>
                          <a:pt x="7852" y="0"/>
                          <a:pt x="17539" y="0"/>
                        </a:cubicBezTo>
                        <a:close/>
                      </a:path>
                    </a:pathLst>
                  </a:custGeom>
                  <a:solidFill>
                    <a:srgbClr val="FFFFFF"/>
                  </a:solidFill>
                  <a:ln w="25400" cap="flat" cmpd="sng" algn="ctr">
                    <a:noFill/>
                    <a:prstDash val="solid"/>
                  </a:ln>
                  <a:effectLst/>
                </p:spPr>
                <p:txBody>
                  <a:bodyPr rtlCol="0" anchor="ctr"/>
                  <a:lstStyle/>
                  <a:p>
                    <a:pPr algn="ctr" defTabSz="913675">
                      <a:defRPr/>
                    </a:pPr>
                    <a:endParaRPr lang="en-US" sz="1798" kern="0">
                      <a:solidFill>
                        <a:schemeClr val="bg2"/>
                      </a:solidFill>
                      <a:latin typeface="Segoe UI"/>
                    </a:endParaRPr>
                  </a:p>
                </p:txBody>
              </p:sp>
              <p:sp>
                <p:nvSpPr>
                  <p:cNvPr id="77" name="Trapezoid 12"/>
                  <p:cNvSpPr/>
                  <p:nvPr/>
                </p:nvSpPr>
                <p:spPr>
                  <a:xfrm>
                    <a:off x="13956664" y="2816992"/>
                    <a:ext cx="483562" cy="66015"/>
                  </a:xfrm>
                  <a:custGeom>
                    <a:avLst/>
                    <a:gdLst/>
                    <a:ahLst/>
                    <a:cxnLst/>
                    <a:rect l="l" t="t" r="r" b="b"/>
                    <a:pathLst>
                      <a:path w="666391" h="84127">
                        <a:moveTo>
                          <a:pt x="257990" y="52557"/>
                        </a:moveTo>
                        <a:lnTo>
                          <a:pt x="241755" y="79989"/>
                        </a:lnTo>
                        <a:lnTo>
                          <a:pt x="424635" y="79989"/>
                        </a:lnTo>
                        <a:lnTo>
                          <a:pt x="408400" y="52557"/>
                        </a:lnTo>
                        <a:close/>
                        <a:moveTo>
                          <a:pt x="49787" y="0"/>
                        </a:moveTo>
                        <a:lnTo>
                          <a:pt x="616604" y="0"/>
                        </a:lnTo>
                        <a:lnTo>
                          <a:pt x="666391" y="84127"/>
                        </a:lnTo>
                        <a:lnTo>
                          <a:pt x="0" y="84127"/>
                        </a:lnTo>
                        <a:close/>
                      </a:path>
                    </a:pathLst>
                  </a:custGeom>
                  <a:solidFill>
                    <a:srgbClr val="FFFFFF"/>
                  </a:solidFill>
                  <a:ln w="25400" cap="flat" cmpd="sng" algn="ctr">
                    <a:noFill/>
                    <a:prstDash val="solid"/>
                  </a:ln>
                  <a:effectLst/>
                </p:spPr>
                <p:txBody>
                  <a:bodyPr rtlCol="0" anchor="ctr"/>
                  <a:lstStyle/>
                  <a:p>
                    <a:pPr algn="ctr" defTabSz="913675">
                      <a:defRPr/>
                    </a:pPr>
                    <a:endParaRPr lang="en-US" sz="1798" kern="0">
                      <a:solidFill>
                        <a:schemeClr val="bg2"/>
                      </a:solidFill>
                      <a:latin typeface="Segoe UI"/>
                    </a:endParaRPr>
                  </a:p>
                </p:txBody>
              </p:sp>
              <p:sp>
                <p:nvSpPr>
                  <p:cNvPr id="78" name="Rectangle 77"/>
                  <p:cNvSpPr/>
                  <p:nvPr/>
                </p:nvSpPr>
                <p:spPr>
                  <a:xfrm>
                    <a:off x="13956878" y="2883007"/>
                    <a:ext cx="483132" cy="21526"/>
                  </a:xfrm>
                  <a:prstGeom prst="rect">
                    <a:avLst/>
                  </a:prstGeom>
                  <a:solidFill>
                    <a:srgbClr val="FFFFFF"/>
                  </a:solidFill>
                  <a:ln w="25400" cap="flat" cmpd="sng" algn="ctr">
                    <a:noFill/>
                    <a:prstDash val="solid"/>
                  </a:ln>
                  <a:effectLst/>
                </p:spPr>
                <p:txBody>
                  <a:bodyPr rtlCol="0" anchor="ctr"/>
                  <a:lstStyle/>
                  <a:p>
                    <a:pPr algn="ctr" defTabSz="913675">
                      <a:defRPr/>
                    </a:pPr>
                    <a:endParaRPr lang="en-US" sz="1798" kern="0">
                      <a:solidFill>
                        <a:schemeClr val="bg2"/>
                      </a:solidFill>
                      <a:latin typeface="Segoe UI"/>
                    </a:endParaRPr>
                  </a:p>
                </p:txBody>
              </p:sp>
            </p:grpSp>
            <p:grpSp>
              <p:nvGrpSpPr>
                <p:cNvPr id="65" name="Group 64"/>
                <p:cNvGrpSpPr/>
                <p:nvPr/>
              </p:nvGrpSpPr>
              <p:grpSpPr>
                <a:xfrm>
                  <a:off x="10184101" y="2680957"/>
                  <a:ext cx="896614" cy="562248"/>
                  <a:chOff x="2908728" y="2458446"/>
                  <a:chExt cx="551783" cy="346012"/>
                </a:xfrm>
              </p:grpSpPr>
              <p:sp>
                <p:nvSpPr>
                  <p:cNvPr id="74" name="Rounded Rectangle 2058"/>
                  <p:cNvSpPr/>
                  <p:nvPr/>
                </p:nvSpPr>
                <p:spPr bwMode="auto">
                  <a:xfrm>
                    <a:off x="3293208" y="2458446"/>
                    <a:ext cx="167303" cy="344744"/>
                  </a:xfrm>
                  <a:custGeom>
                    <a:avLst/>
                    <a:gdLst/>
                    <a:ahLst/>
                    <a:cxnLst/>
                    <a:rect l="l" t="t" r="r" b="b"/>
                    <a:pathLst>
                      <a:path w="235932" h="524825">
                        <a:moveTo>
                          <a:pt x="26526" y="453142"/>
                        </a:moveTo>
                        <a:lnTo>
                          <a:pt x="26526" y="471430"/>
                        </a:lnTo>
                        <a:lnTo>
                          <a:pt x="209406" y="471430"/>
                        </a:lnTo>
                        <a:lnTo>
                          <a:pt x="209406" y="453142"/>
                        </a:lnTo>
                        <a:close/>
                        <a:moveTo>
                          <a:pt x="26526" y="412660"/>
                        </a:moveTo>
                        <a:lnTo>
                          <a:pt x="26526" y="430948"/>
                        </a:lnTo>
                        <a:lnTo>
                          <a:pt x="63102" y="430948"/>
                        </a:lnTo>
                        <a:lnTo>
                          <a:pt x="63102" y="412660"/>
                        </a:lnTo>
                        <a:close/>
                        <a:moveTo>
                          <a:pt x="26526" y="372178"/>
                        </a:moveTo>
                        <a:lnTo>
                          <a:pt x="26526" y="390466"/>
                        </a:lnTo>
                        <a:lnTo>
                          <a:pt x="63102" y="390466"/>
                        </a:lnTo>
                        <a:lnTo>
                          <a:pt x="63102" y="372178"/>
                        </a:lnTo>
                        <a:close/>
                        <a:moveTo>
                          <a:pt x="26526" y="97526"/>
                        </a:moveTo>
                        <a:lnTo>
                          <a:pt x="26526" y="124958"/>
                        </a:lnTo>
                        <a:lnTo>
                          <a:pt x="209406" y="124958"/>
                        </a:lnTo>
                        <a:lnTo>
                          <a:pt x="209406" y="97526"/>
                        </a:lnTo>
                        <a:close/>
                        <a:moveTo>
                          <a:pt x="26526" y="53758"/>
                        </a:moveTo>
                        <a:lnTo>
                          <a:pt x="26526" y="72046"/>
                        </a:lnTo>
                        <a:lnTo>
                          <a:pt x="209406" y="72046"/>
                        </a:lnTo>
                        <a:lnTo>
                          <a:pt x="209406" y="53758"/>
                        </a:lnTo>
                        <a:close/>
                        <a:moveTo>
                          <a:pt x="31386" y="0"/>
                        </a:moveTo>
                        <a:lnTo>
                          <a:pt x="204546" y="0"/>
                        </a:lnTo>
                        <a:cubicBezTo>
                          <a:pt x="221880" y="0"/>
                          <a:pt x="235932" y="14052"/>
                          <a:pt x="235932" y="31386"/>
                        </a:cubicBezTo>
                        <a:lnTo>
                          <a:pt x="235932" y="493439"/>
                        </a:lnTo>
                        <a:cubicBezTo>
                          <a:pt x="235932" y="510773"/>
                          <a:pt x="221880" y="524825"/>
                          <a:pt x="204546" y="524825"/>
                        </a:cubicBezTo>
                        <a:lnTo>
                          <a:pt x="31386" y="524825"/>
                        </a:lnTo>
                        <a:cubicBezTo>
                          <a:pt x="14052" y="524825"/>
                          <a:pt x="0" y="510773"/>
                          <a:pt x="0" y="493439"/>
                        </a:cubicBezTo>
                        <a:lnTo>
                          <a:pt x="0" y="31386"/>
                        </a:lnTo>
                        <a:cubicBezTo>
                          <a:pt x="0" y="14052"/>
                          <a:pt x="14052" y="0"/>
                          <a:pt x="31386" y="0"/>
                        </a:cubicBez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366" tIns="45684" rIns="45684" bIns="91366" numCol="1" spcCol="0" rtlCol="0" fromWordArt="0" anchor="b" anchorCtr="0" forceAA="0" compatLnSpc="1">
                    <a:prstTxWarp prst="textNoShape">
                      <a:avLst/>
                    </a:prstTxWarp>
                    <a:noAutofit/>
                  </a:bodyPr>
                  <a:lstStyle/>
                  <a:p>
                    <a:pPr algn="ctr" defTabSz="913376" fontAlgn="base">
                      <a:spcBef>
                        <a:spcPct val="0"/>
                      </a:spcBef>
                      <a:spcAft>
                        <a:spcPct val="0"/>
                      </a:spcAft>
                      <a:defRPr/>
                    </a:pPr>
                    <a:endParaRPr lang="en-US" sz="1798" kern="0" spc="-50" dirty="0" err="1">
                      <a:solidFill>
                        <a:srgbClr val="FFFFFF"/>
                      </a:solidFill>
                      <a:latin typeface="Segoe UI" pitchFamily="34" charset="0"/>
                      <a:ea typeface="Segoe UI" pitchFamily="34" charset="0"/>
                      <a:cs typeface="Segoe UI" pitchFamily="34" charset="0"/>
                    </a:endParaRPr>
                  </a:p>
                </p:txBody>
              </p:sp>
              <p:sp>
                <p:nvSpPr>
                  <p:cNvPr id="75" name="Rounded Rectangle 2060"/>
                  <p:cNvSpPr/>
                  <p:nvPr/>
                </p:nvSpPr>
                <p:spPr bwMode="auto">
                  <a:xfrm>
                    <a:off x="2908728" y="2458447"/>
                    <a:ext cx="356324" cy="346011"/>
                  </a:xfrm>
                  <a:custGeom>
                    <a:avLst/>
                    <a:gdLst/>
                    <a:ahLst/>
                    <a:cxnLst/>
                    <a:rect l="l" t="t" r="r" b="b"/>
                    <a:pathLst>
                      <a:path w="542456" h="526753">
                        <a:moveTo>
                          <a:pt x="45804" y="47263"/>
                        </a:moveTo>
                        <a:lnTo>
                          <a:pt x="45804" y="392812"/>
                        </a:lnTo>
                        <a:lnTo>
                          <a:pt x="496653" y="392812"/>
                        </a:lnTo>
                        <a:lnTo>
                          <a:pt x="496653" y="47263"/>
                        </a:lnTo>
                        <a:close/>
                        <a:moveTo>
                          <a:pt x="35310" y="0"/>
                        </a:moveTo>
                        <a:lnTo>
                          <a:pt x="507146" y="0"/>
                        </a:lnTo>
                        <a:cubicBezTo>
                          <a:pt x="526647" y="0"/>
                          <a:pt x="542456" y="15809"/>
                          <a:pt x="542456" y="35310"/>
                        </a:cubicBezTo>
                        <a:lnTo>
                          <a:pt x="542456" y="405128"/>
                        </a:lnTo>
                        <a:cubicBezTo>
                          <a:pt x="542456" y="424629"/>
                          <a:pt x="526647" y="440438"/>
                          <a:pt x="507146" y="440438"/>
                        </a:cubicBezTo>
                        <a:lnTo>
                          <a:pt x="325203" y="440438"/>
                        </a:lnTo>
                        <a:lnTo>
                          <a:pt x="325203" y="485340"/>
                        </a:lnTo>
                        <a:cubicBezTo>
                          <a:pt x="383488" y="490959"/>
                          <a:pt x="432800" y="506124"/>
                          <a:pt x="463161" y="526753"/>
                        </a:cubicBezTo>
                        <a:lnTo>
                          <a:pt x="79298" y="526753"/>
                        </a:lnTo>
                        <a:cubicBezTo>
                          <a:pt x="109659" y="506125"/>
                          <a:pt x="158970" y="490959"/>
                          <a:pt x="217253" y="485341"/>
                        </a:cubicBezTo>
                        <a:lnTo>
                          <a:pt x="217253" y="440438"/>
                        </a:lnTo>
                        <a:lnTo>
                          <a:pt x="35310" y="440438"/>
                        </a:lnTo>
                        <a:cubicBezTo>
                          <a:pt x="15809" y="440438"/>
                          <a:pt x="0" y="424629"/>
                          <a:pt x="0" y="405128"/>
                        </a:cubicBezTo>
                        <a:lnTo>
                          <a:pt x="0" y="35310"/>
                        </a:lnTo>
                        <a:cubicBezTo>
                          <a:pt x="0" y="15809"/>
                          <a:pt x="15809" y="0"/>
                          <a:pt x="35310" y="0"/>
                        </a:cubicBez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366" tIns="45684" rIns="45684" bIns="91366" numCol="1" spcCol="0" rtlCol="0" fromWordArt="0" anchor="b" anchorCtr="0" forceAA="0" compatLnSpc="1">
                    <a:prstTxWarp prst="textNoShape">
                      <a:avLst/>
                    </a:prstTxWarp>
                    <a:noAutofit/>
                  </a:bodyPr>
                  <a:lstStyle/>
                  <a:p>
                    <a:pPr algn="ctr" defTabSz="913376" fontAlgn="base">
                      <a:spcBef>
                        <a:spcPct val="0"/>
                      </a:spcBef>
                      <a:spcAft>
                        <a:spcPct val="0"/>
                      </a:spcAft>
                      <a:defRPr/>
                    </a:pPr>
                    <a:endParaRPr lang="en-US" sz="1798" kern="0" spc="-50" dirty="0" err="1">
                      <a:solidFill>
                        <a:srgbClr val="FFFFFF"/>
                      </a:solidFill>
                      <a:latin typeface="Segoe UI" pitchFamily="34" charset="0"/>
                      <a:ea typeface="Segoe UI" pitchFamily="34" charset="0"/>
                      <a:cs typeface="Segoe UI" pitchFamily="34" charset="0"/>
                    </a:endParaRPr>
                  </a:p>
                </p:txBody>
              </p:sp>
            </p:grpSp>
            <p:grpSp>
              <p:nvGrpSpPr>
                <p:cNvPr id="80" name="Group 79"/>
                <p:cNvGrpSpPr/>
                <p:nvPr/>
              </p:nvGrpSpPr>
              <p:grpSpPr>
                <a:xfrm>
                  <a:off x="10386474" y="2832775"/>
                  <a:ext cx="193434" cy="169468"/>
                  <a:chOff x="3432110" y="2063149"/>
                  <a:chExt cx="3428125" cy="3003387"/>
                </a:xfrm>
              </p:grpSpPr>
              <p:sp>
                <p:nvSpPr>
                  <p:cNvPr id="81" name="Freeform 23"/>
                  <p:cNvSpPr>
                    <a:spLocks/>
                  </p:cNvSpPr>
                  <p:nvPr/>
                </p:nvSpPr>
                <p:spPr bwMode="auto">
                  <a:xfrm>
                    <a:off x="3867543" y="2063149"/>
                    <a:ext cx="1567240" cy="1341459"/>
                  </a:xfrm>
                  <a:custGeom>
                    <a:avLst/>
                    <a:gdLst>
                      <a:gd name="T0" fmla="*/ 125 w 210"/>
                      <a:gd name="T1" fmla="*/ 0 h 180"/>
                      <a:gd name="T2" fmla="*/ 146 w 210"/>
                      <a:gd name="T3" fmla="*/ 1 h 180"/>
                      <a:gd name="T4" fmla="*/ 164 w 210"/>
                      <a:gd name="T5" fmla="*/ 5 h 180"/>
                      <a:gd name="T6" fmla="*/ 181 w 210"/>
                      <a:gd name="T7" fmla="*/ 12 h 180"/>
                      <a:gd name="T8" fmla="*/ 197 w 210"/>
                      <a:gd name="T9" fmla="*/ 20 h 180"/>
                      <a:gd name="T10" fmla="*/ 210 w 210"/>
                      <a:gd name="T11" fmla="*/ 30 h 180"/>
                      <a:gd name="T12" fmla="*/ 168 w 210"/>
                      <a:gd name="T13" fmla="*/ 180 h 180"/>
                      <a:gd name="T14" fmla="*/ 153 w 210"/>
                      <a:gd name="T15" fmla="*/ 172 h 180"/>
                      <a:gd name="T16" fmla="*/ 137 w 210"/>
                      <a:gd name="T17" fmla="*/ 164 h 180"/>
                      <a:gd name="T18" fmla="*/ 121 w 210"/>
                      <a:gd name="T19" fmla="*/ 157 h 180"/>
                      <a:gd name="T20" fmla="*/ 102 w 210"/>
                      <a:gd name="T21" fmla="*/ 153 h 180"/>
                      <a:gd name="T22" fmla="*/ 81 w 210"/>
                      <a:gd name="T23" fmla="*/ 151 h 180"/>
                      <a:gd name="T24" fmla="*/ 58 w 210"/>
                      <a:gd name="T25" fmla="*/ 154 h 180"/>
                      <a:gd name="T26" fmla="*/ 30 w 210"/>
                      <a:gd name="T27" fmla="*/ 160 h 180"/>
                      <a:gd name="T28" fmla="*/ 0 w 210"/>
                      <a:gd name="T29" fmla="*/ 171 h 180"/>
                      <a:gd name="T30" fmla="*/ 44 w 210"/>
                      <a:gd name="T31" fmla="*/ 19 h 180"/>
                      <a:gd name="T32" fmla="*/ 74 w 210"/>
                      <a:gd name="T33" fmla="*/ 8 h 180"/>
                      <a:gd name="T34" fmla="*/ 102 w 210"/>
                      <a:gd name="T35" fmla="*/ 3 h 180"/>
                      <a:gd name="T36" fmla="*/ 125 w 210"/>
                      <a:gd name="T3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0" h="180">
                        <a:moveTo>
                          <a:pt x="125" y="0"/>
                        </a:moveTo>
                        <a:lnTo>
                          <a:pt x="146" y="1"/>
                        </a:lnTo>
                        <a:lnTo>
                          <a:pt x="164" y="5"/>
                        </a:lnTo>
                        <a:lnTo>
                          <a:pt x="181" y="12"/>
                        </a:lnTo>
                        <a:lnTo>
                          <a:pt x="197" y="20"/>
                        </a:lnTo>
                        <a:lnTo>
                          <a:pt x="210" y="30"/>
                        </a:lnTo>
                        <a:lnTo>
                          <a:pt x="168" y="180"/>
                        </a:lnTo>
                        <a:lnTo>
                          <a:pt x="153" y="172"/>
                        </a:lnTo>
                        <a:lnTo>
                          <a:pt x="137" y="164"/>
                        </a:lnTo>
                        <a:lnTo>
                          <a:pt x="121" y="157"/>
                        </a:lnTo>
                        <a:lnTo>
                          <a:pt x="102" y="153"/>
                        </a:lnTo>
                        <a:lnTo>
                          <a:pt x="81" y="151"/>
                        </a:lnTo>
                        <a:lnTo>
                          <a:pt x="58" y="154"/>
                        </a:lnTo>
                        <a:lnTo>
                          <a:pt x="30" y="160"/>
                        </a:lnTo>
                        <a:lnTo>
                          <a:pt x="0" y="171"/>
                        </a:lnTo>
                        <a:lnTo>
                          <a:pt x="44" y="19"/>
                        </a:lnTo>
                        <a:lnTo>
                          <a:pt x="74" y="8"/>
                        </a:lnTo>
                        <a:lnTo>
                          <a:pt x="102" y="3"/>
                        </a:lnTo>
                        <a:lnTo>
                          <a:pt x="125" y="0"/>
                        </a:lnTo>
                        <a:close/>
                      </a:path>
                    </a:pathLst>
                  </a:custGeom>
                  <a:solidFill>
                    <a:srgbClr val="FFFFFF"/>
                  </a:solidFill>
                  <a:ln w="0">
                    <a:noFill/>
                    <a:prstDash val="solid"/>
                    <a:round/>
                    <a:headEnd/>
                    <a:tailEnd/>
                  </a:ln>
                </p:spPr>
                <p:txBody>
                  <a:bodyPr vert="horz" wrap="square" lIns="91366" tIns="45684" rIns="91366" bIns="45684" numCol="1" anchor="t" anchorCtr="0" compatLnSpc="1">
                    <a:prstTxWarp prst="textNoShape">
                      <a:avLst/>
                    </a:prstTxWarp>
                  </a:bodyPr>
                  <a:lstStyle/>
                  <a:p>
                    <a:pPr defTabSz="913487"/>
                    <a:endParaRPr lang="en-US" sz="1898">
                      <a:solidFill>
                        <a:srgbClr val="FFFFFF"/>
                      </a:solidFill>
                    </a:endParaRPr>
                  </a:p>
                </p:txBody>
              </p:sp>
              <p:sp>
                <p:nvSpPr>
                  <p:cNvPr id="82" name="Freeform 24"/>
                  <p:cNvSpPr>
                    <a:spLocks/>
                  </p:cNvSpPr>
                  <p:nvPr/>
                </p:nvSpPr>
                <p:spPr bwMode="auto">
                  <a:xfrm>
                    <a:off x="3432110" y="3322612"/>
                    <a:ext cx="1699343" cy="1475605"/>
                  </a:xfrm>
                  <a:custGeom>
                    <a:avLst/>
                    <a:gdLst>
                      <a:gd name="T0" fmla="*/ 122 w 207"/>
                      <a:gd name="T1" fmla="*/ 0 h 180"/>
                      <a:gd name="T2" fmla="*/ 143 w 207"/>
                      <a:gd name="T3" fmla="*/ 1 h 180"/>
                      <a:gd name="T4" fmla="*/ 161 w 207"/>
                      <a:gd name="T5" fmla="*/ 5 h 180"/>
                      <a:gd name="T6" fmla="*/ 179 w 207"/>
                      <a:gd name="T7" fmla="*/ 12 h 180"/>
                      <a:gd name="T8" fmla="*/ 194 w 207"/>
                      <a:gd name="T9" fmla="*/ 20 h 180"/>
                      <a:gd name="T10" fmla="*/ 207 w 207"/>
                      <a:gd name="T11" fmla="*/ 30 h 180"/>
                      <a:gd name="T12" fmla="*/ 165 w 207"/>
                      <a:gd name="T13" fmla="*/ 180 h 180"/>
                      <a:gd name="T14" fmla="*/ 151 w 207"/>
                      <a:gd name="T15" fmla="*/ 170 h 180"/>
                      <a:gd name="T16" fmla="*/ 136 w 207"/>
                      <a:gd name="T17" fmla="*/ 162 h 180"/>
                      <a:gd name="T18" fmla="*/ 119 w 207"/>
                      <a:gd name="T19" fmla="*/ 157 h 180"/>
                      <a:gd name="T20" fmla="*/ 102 w 207"/>
                      <a:gd name="T21" fmla="*/ 151 h 180"/>
                      <a:gd name="T22" fmla="*/ 81 w 207"/>
                      <a:gd name="T23" fmla="*/ 150 h 180"/>
                      <a:gd name="T24" fmla="*/ 59 w 207"/>
                      <a:gd name="T25" fmla="*/ 151 h 180"/>
                      <a:gd name="T26" fmla="*/ 33 w 207"/>
                      <a:gd name="T27" fmla="*/ 157 h 180"/>
                      <a:gd name="T28" fmla="*/ 4 w 207"/>
                      <a:gd name="T29" fmla="*/ 168 h 180"/>
                      <a:gd name="T30" fmla="*/ 3 w 207"/>
                      <a:gd name="T31" fmla="*/ 168 h 180"/>
                      <a:gd name="T32" fmla="*/ 1 w 207"/>
                      <a:gd name="T33" fmla="*/ 168 h 180"/>
                      <a:gd name="T34" fmla="*/ 0 w 207"/>
                      <a:gd name="T35" fmla="*/ 166 h 180"/>
                      <a:gd name="T36" fmla="*/ 0 w 207"/>
                      <a:gd name="T37" fmla="*/ 163 h 180"/>
                      <a:gd name="T38" fmla="*/ 0 w 207"/>
                      <a:gd name="T39" fmla="*/ 163 h 180"/>
                      <a:gd name="T40" fmla="*/ 41 w 207"/>
                      <a:gd name="T41" fmla="*/ 19 h 180"/>
                      <a:gd name="T42" fmla="*/ 71 w 207"/>
                      <a:gd name="T43" fmla="*/ 8 h 180"/>
                      <a:gd name="T44" fmla="*/ 99 w 207"/>
                      <a:gd name="T45" fmla="*/ 2 h 180"/>
                      <a:gd name="T46" fmla="*/ 122 w 207"/>
                      <a:gd name="T4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7" h="180">
                        <a:moveTo>
                          <a:pt x="122" y="0"/>
                        </a:moveTo>
                        <a:lnTo>
                          <a:pt x="143" y="1"/>
                        </a:lnTo>
                        <a:lnTo>
                          <a:pt x="161" y="5"/>
                        </a:lnTo>
                        <a:lnTo>
                          <a:pt x="179" y="12"/>
                        </a:lnTo>
                        <a:lnTo>
                          <a:pt x="194" y="20"/>
                        </a:lnTo>
                        <a:lnTo>
                          <a:pt x="207" y="30"/>
                        </a:lnTo>
                        <a:lnTo>
                          <a:pt x="165" y="180"/>
                        </a:lnTo>
                        <a:lnTo>
                          <a:pt x="151" y="170"/>
                        </a:lnTo>
                        <a:lnTo>
                          <a:pt x="136" y="162"/>
                        </a:lnTo>
                        <a:lnTo>
                          <a:pt x="119" y="157"/>
                        </a:lnTo>
                        <a:lnTo>
                          <a:pt x="102" y="151"/>
                        </a:lnTo>
                        <a:lnTo>
                          <a:pt x="81" y="150"/>
                        </a:lnTo>
                        <a:lnTo>
                          <a:pt x="59" y="151"/>
                        </a:lnTo>
                        <a:lnTo>
                          <a:pt x="33" y="157"/>
                        </a:lnTo>
                        <a:lnTo>
                          <a:pt x="4" y="168"/>
                        </a:lnTo>
                        <a:lnTo>
                          <a:pt x="3" y="168"/>
                        </a:lnTo>
                        <a:lnTo>
                          <a:pt x="1" y="168"/>
                        </a:lnTo>
                        <a:lnTo>
                          <a:pt x="0" y="166"/>
                        </a:lnTo>
                        <a:lnTo>
                          <a:pt x="0" y="163"/>
                        </a:lnTo>
                        <a:lnTo>
                          <a:pt x="0" y="163"/>
                        </a:lnTo>
                        <a:lnTo>
                          <a:pt x="41" y="19"/>
                        </a:lnTo>
                        <a:lnTo>
                          <a:pt x="71" y="8"/>
                        </a:lnTo>
                        <a:lnTo>
                          <a:pt x="99" y="2"/>
                        </a:lnTo>
                        <a:lnTo>
                          <a:pt x="122" y="0"/>
                        </a:lnTo>
                        <a:close/>
                      </a:path>
                    </a:pathLst>
                  </a:custGeom>
                  <a:solidFill>
                    <a:srgbClr val="FFFFFF"/>
                  </a:solidFill>
                  <a:ln w="0">
                    <a:noFill/>
                    <a:prstDash val="solid"/>
                    <a:round/>
                    <a:headEnd/>
                    <a:tailEnd/>
                  </a:ln>
                </p:spPr>
                <p:txBody>
                  <a:bodyPr vert="horz" wrap="square" lIns="91366" tIns="45684" rIns="91366" bIns="45684" numCol="1" anchor="t" anchorCtr="0" compatLnSpc="1">
                    <a:prstTxWarp prst="textNoShape">
                      <a:avLst/>
                    </a:prstTxWarp>
                  </a:bodyPr>
                  <a:lstStyle/>
                  <a:p>
                    <a:pPr defTabSz="913487"/>
                    <a:endParaRPr lang="en-US" sz="1898">
                      <a:solidFill>
                        <a:srgbClr val="FFFFFF"/>
                      </a:solidFill>
                    </a:endParaRPr>
                  </a:p>
                </p:txBody>
              </p:sp>
              <p:sp>
                <p:nvSpPr>
                  <p:cNvPr id="83" name="Freeform 25"/>
                  <p:cNvSpPr>
                    <a:spLocks/>
                  </p:cNvSpPr>
                  <p:nvPr/>
                </p:nvSpPr>
                <p:spPr bwMode="auto">
                  <a:xfrm>
                    <a:off x="4904914" y="3725077"/>
                    <a:ext cx="1574708" cy="1341459"/>
                  </a:xfrm>
                  <a:custGeom>
                    <a:avLst/>
                    <a:gdLst>
                      <a:gd name="T0" fmla="*/ 44 w 211"/>
                      <a:gd name="T1" fmla="*/ 0 h 180"/>
                      <a:gd name="T2" fmla="*/ 58 w 211"/>
                      <a:gd name="T3" fmla="*/ 10 h 180"/>
                      <a:gd name="T4" fmla="*/ 73 w 211"/>
                      <a:gd name="T5" fmla="*/ 18 h 180"/>
                      <a:gd name="T6" fmla="*/ 91 w 211"/>
                      <a:gd name="T7" fmla="*/ 23 h 180"/>
                      <a:gd name="T8" fmla="*/ 108 w 211"/>
                      <a:gd name="T9" fmla="*/ 29 h 180"/>
                      <a:gd name="T10" fmla="*/ 129 w 211"/>
                      <a:gd name="T11" fmla="*/ 29 h 180"/>
                      <a:gd name="T12" fmla="*/ 154 w 211"/>
                      <a:gd name="T13" fmla="*/ 28 h 180"/>
                      <a:gd name="T14" fmla="*/ 180 w 211"/>
                      <a:gd name="T15" fmla="*/ 21 h 180"/>
                      <a:gd name="T16" fmla="*/ 211 w 211"/>
                      <a:gd name="T17" fmla="*/ 10 h 180"/>
                      <a:gd name="T18" fmla="*/ 167 w 211"/>
                      <a:gd name="T19" fmla="*/ 161 h 180"/>
                      <a:gd name="T20" fmla="*/ 137 w 211"/>
                      <a:gd name="T21" fmla="*/ 172 h 180"/>
                      <a:gd name="T22" fmla="*/ 110 w 211"/>
                      <a:gd name="T23" fmla="*/ 178 h 180"/>
                      <a:gd name="T24" fmla="*/ 86 w 211"/>
                      <a:gd name="T25" fmla="*/ 180 h 180"/>
                      <a:gd name="T26" fmla="*/ 66 w 211"/>
                      <a:gd name="T27" fmla="*/ 179 h 180"/>
                      <a:gd name="T28" fmla="*/ 47 w 211"/>
                      <a:gd name="T29" fmla="*/ 175 h 180"/>
                      <a:gd name="T30" fmla="*/ 30 w 211"/>
                      <a:gd name="T31" fmla="*/ 168 h 180"/>
                      <a:gd name="T32" fmla="*/ 15 w 211"/>
                      <a:gd name="T33" fmla="*/ 160 h 180"/>
                      <a:gd name="T34" fmla="*/ 0 w 211"/>
                      <a:gd name="T35" fmla="*/ 150 h 180"/>
                      <a:gd name="T36" fmla="*/ 44 w 211"/>
                      <a:gd name="T3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1" h="180">
                        <a:moveTo>
                          <a:pt x="44" y="0"/>
                        </a:moveTo>
                        <a:lnTo>
                          <a:pt x="58" y="10"/>
                        </a:lnTo>
                        <a:lnTo>
                          <a:pt x="73" y="18"/>
                        </a:lnTo>
                        <a:lnTo>
                          <a:pt x="91" y="23"/>
                        </a:lnTo>
                        <a:lnTo>
                          <a:pt x="108" y="29"/>
                        </a:lnTo>
                        <a:lnTo>
                          <a:pt x="129" y="29"/>
                        </a:lnTo>
                        <a:lnTo>
                          <a:pt x="154" y="28"/>
                        </a:lnTo>
                        <a:lnTo>
                          <a:pt x="180" y="21"/>
                        </a:lnTo>
                        <a:lnTo>
                          <a:pt x="211" y="10"/>
                        </a:lnTo>
                        <a:lnTo>
                          <a:pt x="167" y="161"/>
                        </a:lnTo>
                        <a:lnTo>
                          <a:pt x="137" y="172"/>
                        </a:lnTo>
                        <a:lnTo>
                          <a:pt x="110" y="178"/>
                        </a:lnTo>
                        <a:lnTo>
                          <a:pt x="86" y="180"/>
                        </a:lnTo>
                        <a:lnTo>
                          <a:pt x="66" y="179"/>
                        </a:lnTo>
                        <a:lnTo>
                          <a:pt x="47" y="175"/>
                        </a:lnTo>
                        <a:lnTo>
                          <a:pt x="30" y="168"/>
                        </a:lnTo>
                        <a:lnTo>
                          <a:pt x="15" y="160"/>
                        </a:lnTo>
                        <a:lnTo>
                          <a:pt x="0" y="150"/>
                        </a:lnTo>
                        <a:lnTo>
                          <a:pt x="44" y="0"/>
                        </a:lnTo>
                        <a:close/>
                      </a:path>
                    </a:pathLst>
                  </a:custGeom>
                  <a:solidFill>
                    <a:srgbClr val="FFFFFF"/>
                  </a:solidFill>
                  <a:ln w="0">
                    <a:noFill/>
                    <a:prstDash val="solid"/>
                    <a:round/>
                    <a:headEnd/>
                    <a:tailEnd/>
                  </a:ln>
                </p:spPr>
                <p:txBody>
                  <a:bodyPr vert="horz" wrap="square" lIns="91366" tIns="45684" rIns="91366" bIns="45684" numCol="1" anchor="t" anchorCtr="0" compatLnSpc="1">
                    <a:prstTxWarp prst="textNoShape">
                      <a:avLst/>
                    </a:prstTxWarp>
                  </a:bodyPr>
                  <a:lstStyle/>
                  <a:p>
                    <a:pPr defTabSz="913487"/>
                    <a:endParaRPr lang="en-US" sz="1898">
                      <a:solidFill>
                        <a:srgbClr val="FFFFFF"/>
                      </a:solidFill>
                    </a:endParaRPr>
                  </a:p>
                </p:txBody>
              </p:sp>
              <p:sp>
                <p:nvSpPr>
                  <p:cNvPr id="84" name="Freeform 26"/>
                  <p:cNvSpPr>
                    <a:spLocks/>
                  </p:cNvSpPr>
                  <p:nvPr/>
                </p:nvSpPr>
                <p:spPr bwMode="auto">
                  <a:xfrm>
                    <a:off x="5285527" y="2398516"/>
                    <a:ext cx="1574708" cy="1356367"/>
                  </a:xfrm>
                  <a:custGeom>
                    <a:avLst/>
                    <a:gdLst>
                      <a:gd name="T0" fmla="*/ 44 w 211"/>
                      <a:gd name="T1" fmla="*/ 0 h 182"/>
                      <a:gd name="T2" fmla="*/ 57 w 211"/>
                      <a:gd name="T3" fmla="*/ 10 h 182"/>
                      <a:gd name="T4" fmla="*/ 72 w 211"/>
                      <a:gd name="T5" fmla="*/ 18 h 182"/>
                      <a:gd name="T6" fmla="*/ 89 w 211"/>
                      <a:gd name="T7" fmla="*/ 25 h 182"/>
                      <a:gd name="T8" fmla="*/ 108 w 211"/>
                      <a:gd name="T9" fmla="*/ 29 h 182"/>
                      <a:gd name="T10" fmla="*/ 129 w 211"/>
                      <a:gd name="T11" fmla="*/ 31 h 182"/>
                      <a:gd name="T12" fmla="*/ 152 w 211"/>
                      <a:gd name="T13" fmla="*/ 28 h 182"/>
                      <a:gd name="T14" fmla="*/ 180 w 211"/>
                      <a:gd name="T15" fmla="*/ 22 h 182"/>
                      <a:gd name="T16" fmla="*/ 211 w 211"/>
                      <a:gd name="T17" fmla="*/ 11 h 182"/>
                      <a:gd name="T18" fmla="*/ 167 w 211"/>
                      <a:gd name="T19" fmla="*/ 161 h 182"/>
                      <a:gd name="T20" fmla="*/ 137 w 211"/>
                      <a:gd name="T21" fmla="*/ 172 h 182"/>
                      <a:gd name="T22" fmla="*/ 110 w 211"/>
                      <a:gd name="T23" fmla="*/ 179 h 182"/>
                      <a:gd name="T24" fmla="*/ 86 w 211"/>
                      <a:gd name="T25" fmla="*/ 182 h 182"/>
                      <a:gd name="T26" fmla="*/ 66 w 211"/>
                      <a:gd name="T27" fmla="*/ 181 h 182"/>
                      <a:gd name="T28" fmla="*/ 46 w 211"/>
                      <a:gd name="T29" fmla="*/ 175 h 182"/>
                      <a:gd name="T30" fmla="*/ 30 w 211"/>
                      <a:gd name="T31" fmla="*/ 170 h 182"/>
                      <a:gd name="T32" fmla="*/ 15 w 211"/>
                      <a:gd name="T33" fmla="*/ 161 h 182"/>
                      <a:gd name="T34" fmla="*/ 0 w 211"/>
                      <a:gd name="T35" fmla="*/ 152 h 182"/>
                      <a:gd name="T36" fmla="*/ 44 w 211"/>
                      <a:gd name="T37"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1" h="182">
                        <a:moveTo>
                          <a:pt x="44" y="0"/>
                        </a:moveTo>
                        <a:lnTo>
                          <a:pt x="57" y="10"/>
                        </a:lnTo>
                        <a:lnTo>
                          <a:pt x="72" y="18"/>
                        </a:lnTo>
                        <a:lnTo>
                          <a:pt x="89" y="25"/>
                        </a:lnTo>
                        <a:lnTo>
                          <a:pt x="108" y="29"/>
                        </a:lnTo>
                        <a:lnTo>
                          <a:pt x="129" y="31"/>
                        </a:lnTo>
                        <a:lnTo>
                          <a:pt x="152" y="28"/>
                        </a:lnTo>
                        <a:lnTo>
                          <a:pt x="180" y="22"/>
                        </a:lnTo>
                        <a:lnTo>
                          <a:pt x="211" y="11"/>
                        </a:lnTo>
                        <a:lnTo>
                          <a:pt x="167" y="161"/>
                        </a:lnTo>
                        <a:lnTo>
                          <a:pt x="137" y="172"/>
                        </a:lnTo>
                        <a:lnTo>
                          <a:pt x="110" y="179"/>
                        </a:lnTo>
                        <a:lnTo>
                          <a:pt x="86" y="182"/>
                        </a:lnTo>
                        <a:lnTo>
                          <a:pt x="66" y="181"/>
                        </a:lnTo>
                        <a:lnTo>
                          <a:pt x="46" y="175"/>
                        </a:lnTo>
                        <a:lnTo>
                          <a:pt x="30" y="170"/>
                        </a:lnTo>
                        <a:lnTo>
                          <a:pt x="15" y="161"/>
                        </a:lnTo>
                        <a:lnTo>
                          <a:pt x="0" y="152"/>
                        </a:lnTo>
                        <a:lnTo>
                          <a:pt x="44" y="0"/>
                        </a:lnTo>
                        <a:close/>
                      </a:path>
                    </a:pathLst>
                  </a:custGeom>
                  <a:solidFill>
                    <a:srgbClr val="FFFFFF"/>
                  </a:solidFill>
                  <a:ln w="0">
                    <a:noFill/>
                    <a:prstDash val="solid"/>
                    <a:round/>
                    <a:headEnd/>
                    <a:tailEnd/>
                  </a:ln>
                </p:spPr>
                <p:txBody>
                  <a:bodyPr vert="horz" wrap="square" lIns="91366" tIns="45684" rIns="91366" bIns="45684" numCol="1" anchor="t" anchorCtr="0" compatLnSpc="1">
                    <a:prstTxWarp prst="textNoShape">
                      <a:avLst/>
                    </a:prstTxWarp>
                  </a:bodyPr>
                  <a:lstStyle/>
                  <a:p>
                    <a:pPr defTabSz="913487"/>
                    <a:endParaRPr lang="en-US" sz="1898">
                      <a:solidFill>
                        <a:srgbClr val="FFFFFF"/>
                      </a:solidFill>
                    </a:endParaRPr>
                  </a:p>
                </p:txBody>
              </p:sp>
            </p:grpSp>
            <p:pic>
              <p:nvPicPr>
                <p:cNvPr id="85" name="Picture 84"/>
                <p:cNvPicPr>
                  <a:picLocks noChangeAspect="1" noChangeArrowheads="1"/>
                </p:cNvPicPr>
                <p:nvPr/>
              </p:nvPicPr>
              <p:blipFill rotWithShape="1">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rcRect r="68617"/>
                <a:stretch/>
              </p:blipFill>
              <p:spPr bwMode="auto">
                <a:xfrm>
                  <a:off x="11390729" y="2804954"/>
                  <a:ext cx="309407" cy="358603"/>
                </a:xfrm>
                <a:prstGeom prst="rect">
                  <a:avLst/>
                </a:prstGeom>
                <a:noFill/>
                <a:extLst>
                  <a:ext uri="{909E8E84-426E-40DD-AFC4-6F175D3DCCD1}">
                    <a14:hiddenFill xmlns:a14="http://schemas.microsoft.com/office/drawing/2010/main">
                      <a:solidFill>
                        <a:srgbClr val="FFFFFF"/>
                      </a:solidFill>
                    </a14:hiddenFill>
                  </a:ext>
                </a:extLst>
              </p:spPr>
            </p:pic>
          </p:grpSp>
        </p:grpSp>
        <p:cxnSp>
          <p:nvCxnSpPr>
            <p:cNvPr id="16" name="Straight Connector 15"/>
            <p:cNvCxnSpPr/>
            <p:nvPr/>
          </p:nvCxnSpPr>
          <p:spPr>
            <a:xfrm>
              <a:off x="7173065" y="2908729"/>
              <a:ext cx="0" cy="1264790"/>
            </a:xfrm>
            <a:prstGeom prst="line">
              <a:avLst/>
            </a:prstGeom>
            <a:ln w="19050" cap="rnd" cmpd="sng">
              <a:solidFill>
                <a:schemeClr val="tx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88" name="Straight Arrow Connector 87"/>
          <p:cNvCxnSpPr/>
          <p:nvPr/>
        </p:nvCxnSpPr>
        <p:spPr>
          <a:xfrm>
            <a:off x="6690983" y="3483889"/>
            <a:ext cx="287766" cy="0"/>
          </a:xfrm>
          <a:prstGeom prst="straightConnector1">
            <a:avLst/>
          </a:prstGeom>
          <a:ln w="19050" cap="rnd" cmpd="sng">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6690983" y="5511258"/>
            <a:ext cx="287766" cy="0"/>
          </a:xfrm>
          <a:prstGeom prst="straightConnector1">
            <a:avLst/>
          </a:prstGeom>
          <a:ln w="19050" cap="rnd" cmpd="sng">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6924916" y="4873549"/>
            <a:ext cx="4420418" cy="1496300"/>
            <a:chOff x="6925482" y="4874656"/>
            <a:chExt cx="4423977" cy="1497504"/>
          </a:xfrm>
        </p:grpSpPr>
        <p:sp>
          <p:nvSpPr>
            <p:cNvPr id="19" name="Rectangle 18"/>
            <p:cNvSpPr/>
            <p:nvPr/>
          </p:nvSpPr>
          <p:spPr bwMode="auto">
            <a:xfrm>
              <a:off x="6925482" y="4874656"/>
              <a:ext cx="2639187" cy="1497504"/>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682" rIns="0" bIns="45682" numCol="1" rtlCol="0" anchor="ctr" anchorCtr="0" compatLnSpc="1">
              <a:prstTxWarp prst="textNoShape">
                <a:avLst/>
              </a:prstTxWarp>
            </a:bodyPr>
            <a:lstStyle/>
            <a:p>
              <a:pPr algn="ctr" defTabSz="913376" fontAlgn="base">
                <a:spcBef>
                  <a:spcPct val="0"/>
                </a:spcBef>
                <a:spcAft>
                  <a:spcPct val="0"/>
                </a:spcAft>
              </a:pPr>
              <a:r>
                <a:rPr lang="en-US" sz="1398" b="1" dirty="0">
                  <a:gradFill>
                    <a:gsLst>
                      <a:gs pos="0">
                        <a:srgbClr val="FFFFFF"/>
                      </a:gs>
                      <a:gs pos="100000">
                        <a:srgbClr val="FFFFFF"/>
                      </a:gs>
                    </a:gsLst>
                    <a:lin ang="5400000" scaled="0"/>
                  </a:gradFill>
                </a:rPr>
                <a:t>Windows RT </a:t>
              </a:r>
              <a:r>
                <a:rPr lang="en-US" sz="1398" dirty="0">
                  <a:gradFill>
                    <a:gsLst>
                      <a:gs pos="0">
                        <a:srgbClr val="FFFFFF"/>
                      </a:gs>
                      <a:gs pos="100000">
                        <a:srgbClr val="FFFFFF"/>
                      </a:gs>
                    </a:gsLst>
                    <a:lin ang="5400000" scaled="0"/>
                  </a:gradFill>
                </a:rPr>
                <a:t/>
              </a:r>
              <a:br>
                <a:rPr lang="en-US" sz="1398" dirty="0">
                  <a:gradFill>
                    <a:gsLst>
                      <a:gs pos="0">
                        <a:srgbClr val="FFFFFF"/>
                      </a:gs>
                      <a:gs pos="100000">
                        <a:srgbClr val="FFFFFF"/>
                      </a:gs>
                    </a:gsLst>
                    <a:lin ang="5400000" scaled="0"/>
                  </a:gradFill>
                </a:rPr>
              </a:br>
              <a:r>
                <a:rPr lang="en-US" sz="1398" b="1" dirty="0">
                  <a:gradFill>
                    <a:gsLst>
                      <a:gs pos="0">
                        <a:srgbClr val="FFFFFF"/>
                      </a:gs>
                      <a:gs pos="100000">
                        <a:srgbClr val="FFFFFF"/>
                      </a:gs>
                    </a:gsLst>
                    <a:lin ang="5400000" scaled="0"/>
                  </a:gradFill>
                </a:rPr>
                <a:t>Windows Phone 8</a:t>
              </a:r>
              <a:br>
                <a:rPr lang="en-US" sz="1398" b="1" dirty="0">
                  <a:gradFill>
                    <a:gsLst>
                      <a:gs pos="0">
                        <a:srgbClr val="FFFFFF"/>
                      </a:gs>
                      <a:gs pos="100000">
                        <a:srgbClr val="FFFFFF"/>
                      </a:gs>
                    </a:gsLst>
                    <a:lin ang="5400000" scaled="0"/>
                  </a:gradFill>
                </a:rPr>
              </a:br>
              <a:r>
                <a:rPr lang="en-US" sz="1398" b="1" dirty="0" err="1">
                  <a:gradFill>
                    <a:gsLst>
                      <a:gs pos="0">
                        <a:srgbClr val="FFFFFF"/>
                      </a:gs>
                      <a:gs pos="100000">
                        <a:srgbClr val="FFFFFF"/>
                      </a:gs>
                    </a:gsLst>
                    <a:lin ang="5400000" scaled="0"/>
                  </a:gradFill>
                </a:rPr>
                <a:t>iOS</a:t>
              </a:r>
              <a:endParaRPr lang="en-US" sz="1398" b="1" dirty="0">
                <a:gradFill>
                  <a:gsLst>
                    <a:gs pos="0">
                      <a:srgbClr val="FFFFFF"/>
                    </a:gs>
                    <a:gs pos="100000">
                      <a:srgbClr val="FFFFFF"/>
                    </a:gs>
                  </a:gsLst>
                  <a:lin ang="5400000" scaled="0"/>
                </a:gradFill>
              </a:endParaRPr>
            </a:p>
            <a:p>
              <a:pPr algn="ctr" defTabSz="913376" fontAlgn="base">
                <a:spcBef>
                  <a:spcPct val="0"/>
                </a:spcBef>
                <a:spcAft>
                  <a:spcPct val="0"/>
                </a:spcAft>
              </a:pPr>
              <a:r>
                <a:rPr lang="en-US" sz="1398" b="1" dirty="0">
                  <a:gradFill>
                    <a:gsLst>
                      <a:gs pos="0">
                        <a:srgbClr val="FFFFFF"/>
                      </a:gs>
                      <a:gs pos="100000">
                        <a:srgbClr val="FFFFFF"/>
                      </a:gs>
                    </a:gsLst>
                    <a:lin ang="5400000" scaled="0"/>
                  </a:gradFill>
                </a:rPr>
                <a:t>Android</a:t>
              </a:r>
            </a:p>
          </p:txBody>
        </p:sp>
        <p:cxnSp>
          <p:nvCxnSpPr>
            <p:cNvPr id="86" name="Straight Connector 85"/>
            <p:cNvCxnSpPr/>
            <p:nvPr/>
          </p:nvCxnSpPr>
          <p:spPr>
            <a:xfrm>
              <a:off x="7173065" y="5055459"/>
              <a:ext cx="0" cy="950255"/>
            </a:xfrm>
            <a:prstGeom prst="line">
              <a:avLst/>
            </a:prstGeom>
            <a:ln w="19050" cap="rnd" cmpd="sng">
              <a:solidFill>
                <a:schemeClr val="tx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9298704" y="5386947"/>
              <a:ext cx="2050755" cy="584290"/>
              <a:chOff x="9298704" y="5386947"/>
              <a:chExt cx="2050755" cy="584290"/>
            </a:xfrm>
          </p:grpSpPr>
          <p:grpSp>
            <p:nvGrpSpPr>
              <p:cNvPr id="10" name="Group 9"/>
              <p:cNvGrpSpPr/>
              <p:nvPr/>
            </p:nvGrpSpPr>
            <p:grpSpPr>
              <a:xfrm>
                <a:off x="9298704" y="5386947"/>
                <a:ext cx="363464" cy="552246"/>
                <a:chOff x="9707868" y="5386947"/>
                <a:chExt cx="363464" cy="552246"/>
              </a:xfrm>
            </p:grpSpPr>
            <p:sp>
              <p:nvSpPr>
                <p:cNvPr id="62" name="Freeform 107"/>
                <p:cNvSpPr>
                  <a:spLocks noEditPoints="1"/>
                </p:cNvSpPr>
                <p:nvPr/>
              </p:nvSpPr>
              <p:spPr bwMode="auto">
                <a:xfrm rot="5400000">
                  <a:off x="9614027" y="5481888"/>
                  <a:ext cx="552246" cy="362364"/>
                </a:xfrm>
                <a:custGeom>
                  <a:avLst/>
                  <a:gdLst/>
                  <a:ahLst/>
                  <a:cxnLst>
                    <a:cxn ang="0">
                      <a:pos x="514" y="0"/>
                    </a:cxn>
                    <a:cxn ang="0">
                      <a:pos x="17" y="0"/>
                    </a:cxn>
                    <a:cxn ang="0">
                      <a:pos x="0" y="17"/>
                    </a:cxn>
                    <a:cxn ang="0">
                      <a:pos x="0" y="356"/>
                    </a:cxn>
                    <a:cxn ang="0">
                      <a:pos x="17" y="373"/>
                    </a:cxn>
                    <a:cxn ang="0">
                      <a:pos x="514" y="373"/>
                    </a:cxn>
                    <a:cxn ang="0">
                      <a:pos x="531" y="356"/>
                    </a:cxn>
                    <a:cxn ang="0">
                      <a:pos x="531" y="17"/>
                    </a:cxn>
                    <a:cxn ang="0">
                      <a:pos x="514" y="0"/>
                    </a:cxn>
                    <a:cxn ang="0">
                      <a:pos x="501" y="329"/>
                    </a:cxn>
                    <a:cxn ang="0">
                      <a:pos x="486" y="343"/>
                    </a:cxn>
                    <a:cxn ang="0">
                      <a:pos x="45" y="343"/>
                    </a:cxn>
                    <a:cxn ang="0">
                      <a:pos x="30" y="329"/>
                    </a:cxn>
                    <a:cxn ang="0">
                      <a:pos x="30" y="45"/>
                    </a:cxn>
                    <a:cxn ang="0">
                      <a:pos x="45" y="30"/>
                    </a:cxn>
                    <a:cxn ang="0">
                      <a:pos x="486" y="30"/>
                    </a:cxn>
                    <a:cxn ang="0">
                      <a:pos x="501" y="45"/>
                    </a:cxn>
                    <a:cxn ang="0">
                      <a:pos x="501" y="329"/>
                    </a:cxn>
                  </a:cxnLst>
                  <a:rect l="0" t="0" r="r" b="b"/>
                  <a:pathLst>
                    <a:path w="531" h="373">
                      <a:moveTo>
                        <a:pt x="514" y="0"/>
                      </a:moveTo>
                      <a:cubicBezTo>
                        <a:pt x="17" y="0"/>
                        <a:pt x="17" y="0"/>
                        <a:pt x="17" y="0"/>
                      </a:cubicBezTo>
                      <a:cubicBezTo>
                        <a:pt x="7" y="0"/>
                        <a:pt x="0" y="8"/>
                        <a:pt x="0" y="17"/>
                      </a:cubicBezTo>
                      <a:cubicBezTo>
                        <a:pt x="0" y="356"/>
                        <a:pt x="0" y="356"/>
                        <a:pt x="0" y="356"/>
                      </a:cubicBezTo>
                      <a:cubicBezTo>
                        <a:pt x="0" y="366"/>
                        <a:pt x="7" y="373"/>
                        <a:pt x="17" y="373"/>
                      </a:cubicBezTo>
                      <a:cubicBezTo>
                        <a:pt x="514" y="373"/>
                        <a:pt x="514" y="373"/>
                        <a:pt x="514" y="373"/>
                      </a:cubicBezTo>
                      <a:cubicBezTo>
                        <a:pt x="524" y="373"/>
                        <a:pt x="531" y="366"/>
                        <a:pt x="531" y="356"/>
                      </a:cubicBezTo>
                      <a:cubicBezTo>
                        <a:pt x="531" y="17"/>
                        <a:pt x="531" y="17"/>
                        <a:pt x="531" y="17"/>
                      </a:cubicBezTo>
                      <a:cubicBezTo>
                        <a:pt x="531" y="8"/>
                        <a:pt x="524" y="0"/>
                        <a:pt x="514" y="0"/>
                      </a:cubicBezTo>
                      <a:close/>
                      <a:moveTo>
                        <a:pt x="501" y="329"/>
                      </a:moveTo>
                      <a:cubicBezTo>
                        <a:pt x="501" y="337"/>
                        <a:pt x="494" y="343"/>
                        <a:pt x="486" y="343"/>
                      </a:cubicBezTo>
                      <a:cubicBezTo>
                        <a:pt x="45" y="343"/>
                        <a:pt x="45" y="343"/>
                        <a:pt x="45" y="343"/>
                      </a:cubicBezTo>
                      <a:cubicBezTo>
                        <a:pt x="37" y="343"/>
                        <a:pt x="30" y="337"/>
                        <a:pt x="30" y="329"/>
                      </a:cubicBezTo>
                      <a:cubicBezTo>
                        <a:pt x="30" y="45"/>
                        <a:pt x="30" y="45"/>
                        <a:pt x="30" y="45"/>
                      </a:cubicBezTo>
                      <a:cubicBezTo>
                        <a:pt x="30" y="37"/>
                        <a:pt x="37" y="30"/>
                        <a:pt x="45" y="30"/>
                      </a:cubicBezTo>
                      <a:cubicBezTo>
                        <a:pt x="486" y="30"/>
                        <a:pt x="486" y="30"/>
                        <a:pt x="486" y="30"/>
                      </a:cubicBezTo>
                      <a:cubicBezTo>
                        <a:pt x="494" y="30"/>
                        <a:pt x="501" y="37"/>
                        <a:pt x="501" y="45"/>
                      </a:cubicBezTo>
                      <a:lnTo>
                        <a:pt x="501" y="329"/>
                      </a:lnTo>
                      <a:close/>
                    </a:path>
                  </a:pathLst>
                </a:custGeom>
                <a:solidFill>
                  <a:srgbClr val="FFFFFF"/>
                </a:solidFill>
                <a:extLst/>
              </p:spPr>
              <p:txBody>
                <a:bodyPr vert="horz" wrap="square" lIns="115953" tIns="57977" rIns="115953" bIns="57977" numCol="1" anchor="t" anchorCtr="0" compatLnSpc="1">
                  <a:prstTxWarp prst="textNoShape">
                    <a:avLst/>
                  </a:prstTxWarp>
                </a:bodyPr>
                <a:lstStyle/>
                <a:p>
                  <a:pPr defTabSz="913675">
                    <a:defRPr/>
                  </a:pPr>
                  <a:endParaRPr lang="en-US" sz="1798" kern="0" dirty="0">
                    <a:solidFill>
                      <a:schemeClr val="bg2"/>
                    </a:solidFill>
                    <a:latin typeface="Segoe UI" pitchFamily="34" charset="0"/>
                  </a:endParaRPr>
                </a:p>
              </p:txBody>
            </p:sp>
            <p:pic>
              <p:nvPicPr>
                <p:cNvPr id="69" name="Picture 68"/>
                <p:cNvPicPr>
                  <a:picLocks noChangeAspect="1" noChangeArrowheads="1"/>
                </p:cNvPicPr>
                <p:nvPr/>
              </p:nvPicPr>
              <p:blipFill rotWithShape="1">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rcRect r="68617"/>
                <a:stretch/>
              </p:blipFill>
              <p:spPr bwMode="auto">
                <a:xfrm>
                  <a:off x="9707868" y="5466539"/>
                  <a:ext cx="309405" cy="3944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9725325" y="5386951"/>
                <a:ext cx="357943" cy="552244"/>
                <a:chOff x="10261489" y="5386951"/>
                <a:chExt cx="357943" cy="552244"/>
              </a:xfrm>
            </p:grpSpPr>
            <p:sp>
              <p:nvSpPr>
                <p:cNvPr id="66" name="Freeform 107"/>
                <p:cNvSpPr>
                  <a:spLocks noEditPoints="1"/>
                </p:cNvSpPr>
                <p:nvPr/>
              </p:nvSpPr>
              <p:spPr bwMode="auto">
                <a:xfrm rot="5400000">
                  <a:off x="10164339" y="5484101"/>
                  <a:ext cx="552244" cy="357943"/>
                </a:xfrm>
                <a:custGeom>
                  <a:avLst/>
                  <a:gdLst/>
                  <a:ahLst/>
                  <a:cxnLst>
                    <a:cxn ang="0">
                      <a:pos x="514" y="0"/>
                    </a:cxn>
                    <a:cxn ang="0">
                      <a:pos x="17" y="0"/>
                    </a:cxn>
                    <a:cxn ang="0">
                      <a:pos x="0" y="17"/>
                    </a:cxn>
                    <a:cxn ang="0">
                      <a:pos x="0" y="356"/>
                    </a:cxn>
                    <a:cxn ang="0">
                      <a:pos x="17" y="373"/>
                    </a:cxn>
                    <a:cxn ang="0">
                      <a:pos x="514" y="373"/>
                    </a:cxn>
                    <a:cxn ang="0">
                      <a:pos x="531" y="356"/>
                    </a:cxn>
                    <a:cxn ang="0">
                      <a:pos x="531" y="17"/>
                    </a:cxn>
                    <a:cxn ang="0">
                      <a:pos x="514" y="0"/>
                    </a:cxn>
                    <a:cxn ang="0">
                      <a:pos x="501" y="329"/>
                    </a:cxn>
                    <a:cxn ang="0">
                      <a:pos x="486" y="343"/>
                    </a:cxn>
                    <a:cxn ang="0">
                      <a:pos x="45" y="343"/>
                    </a:cxn>
                    <a:cxn ang="0">
                      <a:pos x="30" y="329"/>
                    </a:cxn>
                    <a:cxn ang="0">
                      <a:pos x="30" y="45"/>
                    </a:cxn>
                    <a:cxn ang="0">
                      <a:pos x="45" y="30"/>
                    </a:cxn>
                    <a:cxn ang="0">
                      <a:pos x="486" y="30"/>
                    </a:cxn>
                    <a:cxn ang="0">
                      <a:pos x="501" y="45"/>
                    </a:cxn>
                    <a:cxn ang="0">
                      <a:pos x="501" y="329"/>
                    </a:cxn>
                  </a:cxnLst>
                  <a:rect l="0" t="0" r="r" b="b"/>
                  <a:pathLst>
                    <a:path w="531" h="373">
                      <a:moveTo>
                        <a:pt x="514" y="0"/>
                      </a:moveTo>
                      <a:cubicBezTo>
                        <a:pt x="17" y="0"/>
                        <a:pt x="17" y="0"/>
                        <a:pt x="17" y="0"/>
                      </a:cubicBezTo>
                      <a:cubicBezTo>
                        <a:pt x="7" y="0"/>
                        <a:pt x="0" y="8"/>
                        <a:pt x="0" y="17"/>
                      </a:cubicBezTo>
                      <a:cubicBezTo>
                        <a:pt x="0" y="356"/>
                        <a:pt x="0" y="356"/>
                        <a:pt x="0" y="356"/>
                      </a:cubicBezTo>
                      <a:cubicBezTo>
                        <a:pt x="0" y="366"/>
                        <a:pt x="7" y="373"/>
                        <a:pt x="17" y="373"/>
                      </a:cubicBezTo>
                      <a:cubicBezTo>
                        <a:pt x="514" y="373"/>
                        <a:pt x="514" y="373"/>
                        <a:pt x="514" y="373"/>
                      </a:cubicBezTo>
                      <a:cubicBezTo>
                        <a:pt x="524" y="373"/>
                        <a:pt x="531" y="366"/>
                        <a:pt x="531" y="356"/>
                      </a:cubicBezTo>
                      <a:cubicBezTo>
                        <a:pt x="531" y="17"/>
                        <a:pt x="531" y="17"/>
                        <a:pt x="531" y="17"/>
                      </a:cubicBezTo>
                      <a:cubicBezTo>
                        <a:pt x="531" y="8"/>
                        <a:pt x="524" y="0"/>
                        <a:pt x="514" y="0"/>
                      </a:cubicBezTo>
                      <a:close/>
                      <a:moveTo>
                        <a:pt x="501" y="329"/>
                      </a:moveTo>
                      <a:cubicBezTo>
                        <a:pt x="501" y="337"/>
                        <a:pt x="494" y="343"/>
                        <a:pt x="486" y="343"/>
                      </a:cubicBezTo>
                      <a:cubicBezTo>
                        <a:pt x="45" y="343"/>
                        <a:pt x="45" y="343"/>
                        <a:pt x="45" y="343"/>
                      </a:cubicBezTo>
                      <a:cubicBezTo>
                        <a:pt x="37" y="343"/>
                        <a:pt x="30" y="337"/>
                        <a:pt x="30" y="329"/>
                      </a:cubicBezTo>
                      <a:cubicBezTo>
                        <a:pt x="30" y="45"/>
                        <a:pt x="30" y="45"/>
                        <a:pt x="30" y="45"/>
                      </a:cubicBezTo>
                      <a:cubicBezTo>
                        <a:pt x="30" y="37"/>
                        <a:pt x="37" y="30"/>
                        <a:pt x="45" y="30"/>
                      </a:cubicBezTo>
                      <a:cubicBezTo>
                        <a:pt x="486" y="30"/>
                        <a:pt x="486" y="30"/>
                        <a:pt x="486" y="30"/>
                      </a:cubicBezTo>
                      <a:cubicBezTo>
                        <a:pt x="494" y="30"/>
                        <a:pt x="501" y="37"/>
                        <a:pt x="501" y="45"/>
                      </a:cubicBezTo>
                      <a:lnTo>
                        <a:pt x="501" y="329"/>
                      </a:lnTo>
                      <a:close/>
                    </a:path>
                  </a:pathLst>
                </a:custGeom>
                <a:solidFill>
                  <a:srgbClr val="FFFFFF"/>
                </a:solidFill>
                <a:extLst/>
              </p:spPr>
              <p:txBody>
                <a:bodyPr vert="horz" wrap="square" lIns="115953" tIns="57977" rIns="115953" bIns="57977" numCol="1" anchor="t" anchorCtr="0" compatLnSpc="1">
                  <a:prstTxWarp prst="textNoShape">
                    <a:avLst/>
                  </a:prstTxWarp>
                </a:bodyPr>
                <a:lstStyle/>
                <a:p>
                  <a:pPr defTabSz="913675">
                    <a:defRPr/>
                  </a:pPr>
                  <a:endParaRPr lang="en-US" sz="1798" kern="0" dirty="0">
                    <a:solidFill>
                      <a:schemeClr val="bg2"/>
                    </a:solidFill>
                    <a:latin typeface="Segoe UI" pitchFamily="34" charset="0"/>
                  </a:endParaRPr>
                </a:p>
              </p:txBody>
            </p:sp>
            <p:pic>
              <p:nvPicPr>
                <p:cNvPr id="79" name="Picture 6" descr="http://www.kizel.com/http:/www.kizel.com/wp-content/img/2010/03/Apple-Logo.png"/>
                <p:cNvPicPr>
                  <a:picLocks noChangeAspect="1" noChangeArrowheads="1"/>
                </p:cNvPicPr>
                <p:nvPr/>
              </p:nvPicPr>
              <p:blipFill>
                <a:blip r:embed="rId10" cstate="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0356561" y="5552817"/>
                  <a:ext cx="167799" cy="1845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10131476" y="5386952"/>
                <a:ext cx="357943" cy="552244"/>
                <a:chOff x="10693040" y="5386952"/>
                <a:chExt cx="357943" cy="552244"/>
              </a:xfrm>
            </p:grpSpPr>
            <p:pic>
              <p:nvPicPr>
                <p:cNvPr id="52" name="Picture 3" descr="F:\MyPhotos\Logos\Android_B_withBug_060311.png"/>
                <p:cNvPicPr>
                  <a:picLocks noChangeAspect="1" noChangeArrowheads="1"/>
                </p:cNvPicPr>
                <p:nvPr/>
              </p:nvPicPr>
              <p:blipFill rotWithShape="1">
                <a:blip r:embed="rId12" cstate="screen">
                  <a:biLevel thresh="50000"/>
                  <a:extLst>
                    <a:ext uri="{28A0092B-C50C-407E-A947-70E740481C1C}">
                      <a14:useLocalDpi xmlns:a14="http://schemas.microsoft.com/office/drawing/2010/main"/>
                    </a:ext>
                  </a:extLst>
                </a:blip>
                <a:srcRect/>
                <a:stretch/>
              </p:blipFill>
              <p:spPr bwMode="auto">
                <a:xfrm>
                  <a:off x="10792136" y="5564981"/>
                  <a:ext cx="159750" cy="176809"/>
                </a:xfrm>
                <a:prstGeom prst="rect">
                  <a:avLst/>
                </a:prstGeom>
                <a:noFill/>
                <a:extLst>
                  <a:ext uri="{909E8E84-426E-40DD-AFC4-6F175D3DCCD1}">
                    <a14:hiddenFill xmlns:a14="http://schemas.microsoft.com/office/drawing/2010/main">
                      <a:solidFill>
                        <a:srgbClr val="FFFFFF"/>
                      </a:solidFill>
                    </a14:hiddenFill>
                  </a:ext>
                </a:extLst>
              </p:spPr>
            </p:pic>
            <p:sp>
              <p:nvSpPr>
                <p:cNvPr id="53" name="Freeform 107"/>
                <p:cNvSpPr>
                  <a:spLocks noEditPoints="1"/>
                </p:cNvSpPr>
                <p:nvPr/>
              </p:nvSpPr>
              <p:spPr bwMode="auto">
                <a:xfrm rot="5400000">
                  <a:off x="10595890" y="5484102"/>
                  <a:ext cx="552244" cy="357943"/>
                </a:xfrm>
                <a:custGeom>
                  <a:avLst/>
                  <a:gdLst/>
                  <a:ahLst/>
                  <a:cxnLst>
                    <a:cxn ang="0">
                      <a:pos x="514" y="0"/>
                    </a:cxn>
                    <a:cxn ang="0">
                      <a:pos x="17" y="0"/>
                    </a:cxn>
                    <a:cxn ang="0">
                      <a:pos x="0" y="17"/>
                    </a:cxn>
                    <a:cxn ang="0">
                      <a:pos x="0" y="356"/>
                    </a:cxn>
                    <a:cxn ang="0">
                      <a:pos x="17" y="373"/>
                    </a:cxn>
                    <a:cxn ang="0">
                      <a:pos x="514" y="373"/>
                    </a:cxn>
                    <a:cxn ang="0">
                      <a:pos x="531" y="356"/>
                    </a:cxn>
                    <a:cxn ang="0">
                      <a:pos x="531" y="17"/>
                    </a:cxn>
                    <a:cxn ang="0">
                      <a:pos x="514" y="0"/>
                    </a:cxn>
                    <a:cxn ang="0">
                      <a:pos x="501" y="329"/>
                    </a:cxn>
                    <a:cxn ang="0">
                      <a:pos x="486" y="343"/>
                    </a:cxn>
                    <a:cxn ang="0">
                      <a:pos x="45" y="343"/>
                    </a:cxn>
                    <a:cxn ang="0">
                      <a:pos x="30" y="329"/>
                    </a:cxn>
                    <a:cxn ang="0">
                      <a:pos x="30" y="45"/>
                    </a:cxn>
                    <a:cxn ang="0">
                      <a:pos x="45" y="30"/>
                    </a:cxn>
                    <a:cxn ang="0">
                      <a:pos x="486" y="30"/>
                    </a:cxn>
                    <a:cxn ang="0">
                      <a:pos x="501" y="45"/>
                    </a:cxn>
                    <a:cxn ang="0">
                      <a:pos x="501" y="329"/>
                    </a:cxn>
                  </a:cxnLst>
                  <a:rect l="0" t="0" r="r" b="b"/>
                  <a:pathLst>
                    <a:path w="531" h="373">
                      <a:moveTo>
                        <a:pt x="514" y="0"/>
                      </a:moveTo>
                      <a:cubicBezTo>
                        <a:pt x="17" y="0"/>
                        <a:pt x="17" y="0"/>
                        <a:pt x="17" y="0"/>
                      </a:cubicBezTo>
                      <a:cubicBezTo>
                        <a:pt x="7" y="0"/>
                        <a:pt x="0" y="8"/>
                        <a:pt x="0" y="17"/>
                      </a:cubicBezTo>
                      <a:cubicBezTo>
                        <a:pt x="0" y="356"/>
                        <a:pt x="0" y="356"/>
                        <a:pt x="0" y="356"/>
                      </a:cubicBezTo>
                      <a:cubicBezTo>
                        <a:pt x="0" y="366"/>
                        <a:pt x="7" y="373"/>
                        <a:pt x="17" y="373"/>
                      </a:cubicBezTo>
                      <a:cubicBezTo>
                        <a:pt x="514" y="373"/>
                        <a:pt x="514" y="373"/>
                        <a:pt x="514" y="373"/>
                      </a:cubicBezTo>
                      <a:cubicBezTo>
                        <a:pt x="524" y="373"/>
                        <a:pt x="531" y="366"/>
                        <a:pt x="531" y="356"/>
                      </a:cubicBezTo>
                      <a:cubicBezTo>
                        <a:pt x="531" y="17"/>
                        <a:pt x="531" y="17"/>
                        <a:pt x="531" y="17"/>
                      </a:cubicBezTo>
                      <a:cubicBezTo>
                        <a:pt x="531" y="8"/>
                        <a:pt x="524" y="0"/>
                        <a:pt x="514" y="0"/>
                      </a:cubicBezTo>
                      <a:close/>
                      <a:moveTo>
                        <a:pt x="501" y="329"/>
                      </a:moveTo>
                      <a:cubicBezTo>
                        <a:pt x="501" y="337"/>
                        <a:pt x="494" y="343"/>
                        <a:pt x="486" y="343"/>
                      </a:cubicBezTo>
                      <a:cubicBezTo>
                        <a:pt x="45" y="343"/>
                        <a:pt x="45" y="343"/>
                        <a:pt x="45" y="343"/>
                      </a:cubicBezTo>
                      <a:cubicBezTo>
                        <a:pt x="37" y="343"/>
                        <a:pt x="30" y="337"/>
                        <a:pt x="30" y="329"/>
                      </a:cubicBezTo>
                      <a:cubicBezTo>
                        <a:pt x="30" y="45"/>
                        <a:pt x="30" y="45"/>
                        <a:pt x="30" y="45"/>
                      </a:cubicBezTo>
                      <a:cubicBezTo>
                        <a:pt x="30" y="37"/>
                        <a:pt x="37" y="30"/>
                        <a:pt x="45" y="30"/>
                      </a:cubicBezTo>
                      <a:cubicBezTo>
                        <a:pt x="486" y="30"/>
                        <a:pt x="486" y="30"/>
                        <a:pt x="486" y="30"/>
                      </a:cubicBezTo>
                      <a:cubicBezTo>
                        <a:pt x="494" y="30"/>
                        <a:pt x="501" y="37"/>
                        <a:pt x="501" y="45"/>
                      </a:cubicBezTo>
                      <a:lnTo>
                        <a:pt x="501" y="329"/>
                      </a:lnTo>
                      <a:close/>
                    </a:path>
                  </a:pathLst>
                </a:custGeom>
                <a:solidFill>
                  <a:srgbClr val="FFFFFF"/>
                </a:solidFill>
                <a:extLst/>
              </p:spPr>
              <p:txBody>
                <a:bodyPr vert="horz" wrap="square" lIns="115953" tIns="57977" rIns="115953" bIns="57977" numCol="1" anchor="t" anchorCtr="0" compatLnSpc="1">
                  <a:prstTxWarp prst="textNoShape">
                    <a:avLst/>
                  </a:prstTxWarp>
                </a:bodyPr>
                <a:lstStyle/>
                <a:p>
                  <a:pPr defTabSz="913675">
                    <a:defRPr/>
                  </a:pPr>
                  <a:endParaRPr lang="en-US" sz="1798" kern="0" dirty="0">
                    <a:solidFill>
                      <a:schemeClr val="bg2"/>
                    </a:solidFill>
                    <a:latin typeface="Segoe UI" pitchFamily="34" charset="0"/>
                  </a:endParaRPr>
                </a:p>
              </p:txBody>
            </p:sp>
          </p:grpSp>
          <p:grpSp>
            <p:nvGrpSpPr>
              <p:cNvPr id="30" name="Group 29"/>
              <p:cNvGrpSpPr/>
              <p:nvPr/>
            </p:nvGrpSpPr>
            <p:grpSpPr>
              <a:xfrm>
                <a:off x="11178846" y="5553468"/>
                <a:ext cx="170613" cy="360571"/>
                <a:chOff x="11178846" y="5553468"/>
                <a:chExt cx="170613" cy="360571"/>
              </a:xfrm>
            </p:grpSpPr>
            <p:pic>
              <p:nvPicPr>
                <p:cNvPr id="57" name="Picture 3" descr="F:\MyPhotos\Logos\Android_B_withBug_060311.png"/>
                <p:cNvPicPr>
                  <a:picLocks noChangeAspect="1" noChangeArrowheads="1"/>
                </p:cNvPicPr>
                <p:nvPr/>
              </p:nvPicPr>
              <p:blipFill rotWithShape="1">
                <a:blip r:embed="rId12" cstate="screen">
                  <a:biLevel thresh="50000"/>
                  <a:extLst>
                    <a:ext uri="{28A0092B-C50C-407E-A947-70E740481C1C}">
                      <a14:useLocalDpi xmlns:a14="http://schemas.microsoft.com/office/drawing/2010/main"/>
                    </a:ext>
                  </a:extLst>
                </a:blip>
                <a:srcRect/>
                <a:stretch/>
              </p:blipFill>
              <p:spPr bwMode="auto">
                <a:xfrm>
                  <a:off x="11202890" y="5646229"/>
                  <a:ext cx="120023" cy="13283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p:cNvPicPr>
                  <a:picLocks noChangeAspect="1"/>
                </p:cNvPicPr>
                <p:nvPr/>
              </p:nvPicPr>
              <p:blipFill>
                <a:blip r:embed="rId13" cstate="print">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a:ext>
                  </a:extLst>
                </a:blip>
                <a:stretch>
                  <a:fillRect/>
                </a:stretch>
              </p:blipFill>
              <p:spPr>
                <a:xfrm>
                  <a:off x="11178846" y="5553468"/>
                  <a:ext cx="170613" cy="360571"/>
                </a:xfrm>
                <a:prstGeom prst="rect">
                  <a:avLst/>
                </a:prstGeom>
              </p:spPr>
            </p:pic>
          </p:grpSp>
          <p:grpSp>
            <p:nvGrpSpPr>
              <p:cNvPr id="31" name="Group 30"/>
              <p:cNvGrpSpPr/>
              <p:nvPr/>
            </p:nvGrpSpPr>
            <p:grpSpPr>
              <a:xfrm>
                <a:off x="10908518" y="5535431"/>
                <a:ext cx="179783" cy="379950"/>
                <a:chOff x="10908518" y="5535431"/>
                <a:chExt cx="179783" cy="379950"/>
              </a:xfrm>
            </p:grpSpPr>
            <p:grpSp>
              <p:nvGrpSpPr>
                <p:cNvPr id="27" name="Group 26"/>
                <p:cNvGrpSpPr/>
                <p:nvPr/>
              </p:nvGrpSpPr>
              <p:grpSpPr>
                <a:xfrm>
                  <a:off x="10908518" y="5535431"/>
                  <a:ext cx="179783" cy="379950"/>
                  <a:chOff x="13012681" y="-1062706"/>
                  <a:chExt cx="2684519" cy="5673423"/>
                </a:xfrm>
              </p:grpSpPr>
              <p:pic>
                <p:nvPicPr>
                  <p:cNvPr id="61" name="Picture 60"/>
                  <p:cNvPicPr>
                    <a:picLocks noChangeAspect="1"/>
                  </p:cNvPicPr>
                  <p:nvPr/>
                </p:nvPicPr>
                <p:blipFill>
                  <a:blip r:embed="rId13" cstate="print">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a:ext>
                    </a:extLst>
                  </a:blip>
                  <a:stretch>
                    <a:fillRect/>
                  </a:stretch>
                </p:blipFill>
                <p:spPr>
                  <a:xfrm>
                    <a:off x="13012681" y="-1062706"/>
                    <a:ext cx="2684519" cy="5673423"/>
                  </a:xfrm>
                  <a:prstGeom prst="rect">
                    <a:avLst/>
                  </a:prstGeom>
                </p:spPr>
              </p:pic>
              <p:sp>
                <p:nvSpPr>
                  <p:cNvPr id="14" name="Rectangle 13"/>
                  <p:cNvSpPr/>
                  <p:nvPr/>
                </p:nvSpPr>
                <p:spPr bwMode="auto">
                  <a:xfrm>
                    <a:off x="13284200" y="3692912"/>
                    <a:ext cx="622300" cy="70606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33" tIns="146187" rIns="182733" bIns="146187" numCol="1" spcCol="0" rtlCol="0" fromWordArt="0" anchor="t" anchorCtr="0" forceAA="0" compatLnSpc="1">
                    <a:prstTxWarp prst="textNoShape">
                      <a:avLst/>
                    </a:prstTxWarp>
                    <a:noAutofit/>
                  </a:bodyPr>
                  <a:lstStyle/>
                  <a:p>
                    <a:pPr algn="ctr" defTabSz="931734" fontAlgn="base">
                      <a:lnSpc>
                        <a:spcPct val="90000"/>
                      </a:lnSpc>
                      <a:spcBef>
                        <a:spcPct val="0"/>
                      </a:spcBef>
                      <a:spcAft>
                        <a:spcPct val="0"/>
                      </a:spcAft>
                    </a:pPr>
                    <a:endParaRPr lang="en-US" sz="2398" dirty="0" err="1">
                      <a:gradFill>
                        <a:gsLst>
                          <a:gs pos="0">
                            <a:srgbClr val="FFFFFF"/>
                          </a:gs>
                          <a:gs pos="100000">
                            <a:srgbClr val="FFFFFF"/>
                          </a:gs>
                        </a:gsLst>
                        <a:lin ang="5400000" scaled="0"/>
                      </a:gradFill>
                      <a:ea typeface="Segoe UI" pitchFamily="34" charset="0"/>
                      <a:cs typeface="Segoe UI" pitchFamily="34" charset="0"/>
                    </a:endParaRPr>
                  </a:p>
                </p:txBody>
              </p:sp>
              <p:sp>
                <p:nvSpPr>
                  <p:cNvPr id="67" name="Rectangle 66"/>
                  <p:cNvSpPr/>
                  <p:nvPr/>
                </p:nvSpPr>
                <p:spPr bwMode="auto">
                  <a:xfrm>
                    <a:off x="14833600" y="3692912"/>
                    <a:ext cx="622300" cy="70606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33" tIns="146187" rIns="182733" bIns="146187" numCol="1" spcCol="0" rtlCol="0" fromWordArt="0" anchor="t" anchorCtr="0" forceAA="0" compatLnSpc="1">
                    <a:prstTxWarp prst="textNoShape">
                      <a:avLst/>
                    </a:prstTxWarp>
                    <a:noAutofit/>
                  </a:bodyPr>
                  <a:lstStyle/>
                  <a:p>
                    <a:pPr algn="ctr" defTabSz="931734" fontAlgn="base">
                      <a:lnSpc>
                        <a:spcPct val="90000"/>
                      </a:lnSpc>
                      <a:spcBef>
                        <a:spcPct val="0"/>
                      </a:spcBef>
                      <a:spcAft>
                        <a:spcPct val="0"/>
                      </a:spcAft>
                    </a:pPr>
                    <a:endParaRPr lang="en-US" sz="2398" dirty="0" err="1">
                      <a:gradFill>
                        <a:gsLst>
                          <a:gs pos="0">
                            <a:srgbClr val="FFFFFF"/>
                          </a:gs>
                          <a:gs pos="100000">
                            <a:srgbClr val="FFFFFF"/>
                          </a:gs>
                        </a:gsLst>
                        <a:lin ang="5400000" scaled="0"/>
                      </a:gradFill>
                      <a:ea typeface="Segoe UI" pitchFamily="34" charset="0"/>
                      <a:cs typeface="Segoe UI" pitchFamily="34" charset="0"/>
                    </a:endParaRPr>
                  </a:p>
                </p:txBody>
              </p:sp>
              <p:sp>
                <p:nvSpPr>
                  <p:cNvPr id="15" name="Oval 14"/>
                  <p:cNvSpPr/>
                  <p:nvPr/>
                </p:nvSpPr>
                <p:spPr bwMode="auto">
                  <a:xfrm>
                    <a:off x="14160500" y="3873817"/>
                    <a:ext cx="448075" cy="448075"/>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33" tIns="146187" rIns="182733" bIns="146187" numCol="1" spcCol="0" rtlCol="0" fromWordArt="0" anchor="t" anchorCtr="0" forceAA="0" compatLnSpc="1">
                    <a:prstTxWarp prst="textNoShape">
                      <a:avLst/>
                    </a:prstTxWarp>
                    <a:noAutofit/>
                  </a:bodyPr>
                  <a:lstStyle/>
                  <a:p>
                    <a:pPr algn="ctr" defTabSz="931734" fontAlgn="base">
                      <a:lnSpc>
                        <a:spcPct val="90000"/>
                      </a:lnSpc>
                      <a:spcBef>
                        <a:spcPct val="0"/>
                      </a:spcBef>
                      <a:spcAft>
                        <a:spcPct val="0"/>
                      </a:spcAft>
                    </a:pPr>
                    <a:endParaRPr lang="en-US" sz="2398" dirty="0" err="1">
                      <a:gradFill>
                        <a:gsLst>
                          <a:gs pos="0">
                            <a:srgbClr val="FFFFFF"/>
                          </a:gs>
                          <a:gs pos="100000">
                            <a:srgbClr val="FFFFFF"/>
                          </a:gs>
                        </a:gsLst>
                        <a:lin ang="5400000" scaled="0"/>
                      </a:gradFill>
                      <a:ea typeface="Segoe UI" pitchFamily="34" charset="0"/>
                      <a:cs typeface="Segoe UI" pitchFamily="34" charset="0"/>
                    </a:endParaRPr>
                  </a:p>
                </p:txBody>
              </p:sp>
            </p:grpSp>
            <p:pic>
              <p:nvPicPr>
                <p:cNvPr id="70" name="Picture 6" descr="http://www.kizel.com/http:/www.kizel.com/wp-content/img/2010/03/Apple-Logo.png"/>
                <p:cNvPicPr>
                  <a:picLocks noChangeAspect="1" noChangeArrowheads="1"/>
                </p:cNvPicPr>
                <p:nvPr/>
              </p:nvPicPr>
              <p:blipFill>
                <a:blip r:embed="rId15" cstate="print">
                  <a:extLst>
                    <a:ext uri="{BEBA8EAE-BF5A-486C-A8C5-ECC9F3942E4B}">
                      <a14:imgProps xmlns:a14="http://schemas.microsoft.com/office/drawing/2010/main">
                        <a14:imgLayer r:embed="rId1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0945017" y="5653385"/>
                  <a:ext cx="114609" cy="1260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p:cNvGrpSpPr/>
              <p:nvPr/>
            </p:nvGrpSpPr>
            <p:grpSpPr>
              <a:xfrm>
                <a:off x="10542520" y="5495239"/>
                <a:ext cx="351824" cy="475998"/>
                <a:chOff x="10540711" y="3570924"/>
                <a:chExt cx="1778289" cy="2405920"/>
              </a:xfrm>
            </p:grpSpPr>
            <p:pic>
              <p:nvPicPr>
                <p:cNvPr id="51" name="Picture 2" descr="\\MAGNUM\Projects\Microsoft\Cloud Power FY12\Design\ICONS_PNG\Devices.png"/>
                <p:cNvPicPr>
                  <a:picLocks noChangeAspect="1" noChangeArrowheads="1"/>
                </p:cNvPicPr>
                <p:nvPr/>
              </p:nvPicPr>
              <p:blipFill>
                <a:blip r:embed="rId17" cstate="print">
                  <a:biLevel thresh="50000"/>
                </a:blip>
                <a:srcRect l="56000" t="50000" r="10000" b="4000"/>
                <a:stretch>
                  <a:fillRect/>
                </a:stretch>
              </p:blipFill>
              <p:spPr bwMode="auto">
                <a:xfrm>
                  <a:off x="10540711" y="3570924"/>
                  <a:ext cx="1778289" cy="2405920"/>
                </a:xfrm>
                <a:prstGeom prst="rect">
                  <a:avLst/>
                </a:prstGeom>
                <a:noFill/>
                <a:ln>
                  <a:noFill/>
                </a:ln>
              </p:spPr>
            </p:pic>
            <p:sp>
              <p:nvSpPr>
                <p:cNvPr id="32" name="Rectangle 31"/>
                <p:cNvSpPr/>
                <p:nvPr/>
              </p:nvSpPr>
              <p:spPr bwMode="auto">
                <a:xfrm>
                  <a:off x="11095506" y="4165052"/>
                  <a:ext cx="664694" cy="123584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33" tIns="146187" rIns="182733" bIns="146187" numCol="1" spcCol="0" rtlCol="0" fromWordArt="0" anchor="t" anchorCtr="0" forceAA="0" compatLnSpc="1">
                  <a:prstTxWarp prst="textNoShape">
                    <a:avLst/>
                  </a:prstTxWarp>
                  <a:noAutofit/>
                </a:bodyPr>
                <a:lstStyle/>
                <a:p>
                  <a:pPr algn="ctr" defTabSz="931734" fontAlgn="base">
                    <a:lnSpc>
                      <a:spcPct val="90000"/>
                    </a:lnSpc>
                    <a:spcBef>
                      <a:spcPct val="0"/>
                    </a:spcBef>
                    <a:spcAft>
                      <a:spcPct val="0"/>
                    </a:spcAft>
                  </a:pPr>
                  <a:endParaRPr lang="en-US" sz="2398" dirty="0" err="1">
                    <a:gradFill>
                      <a:gsLst>
                        <a:gs pos="0">
                          <a:srgbClr val="FFFFFF"/>
                        </a:gs>
                        <a:gs pos="100000">
                          <a:srgbClr val="FFFFFF"/>
                        </a:gs>
                      </a:gsLst>
                      <a:lin ang="5400000" scaled="0"/>
                    </a:gradFill>
                    <a:ea typeface="Segoe UI" pitchFamily="34" charset="0"/>
                    <a:cs typeface="Segoe UI" pitchFamily="34" charset="0"/>
                  </a:endParaRPr>
                </a:p>
              </p:txBody>
            </p:sp>
            <p:pic>
              <p:nvPicPr>
                <p:cNvPr id="71" name="Picture 70"/>
                <p:cNvPicPr>
                  <a:picLocks noChangeAspect="1" noChangeArrowheads="1"/>
                </p:cNvPicPr>
                <p:nvPr/>
              </p:nvPicPr>
              <p:blipFill rotWithShape="1">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rcRect r="68617"/>
                <a:stretch/>
              </p:blipFill>
              <p:spPr bwMode="auto">
                <a:xfrm>
                  <a:off x="10946134" y="4129352"/>
                  <a:ext cx="882770" cy="1125452"/>
                </a:xfrm>
                <a:prstGeom prst="rect">
                  <a:avLst/>
                </a:prstGeom>
                <a:noFill/>
                <a:extLst>
                  <a:ext uri="{909E8E84-426E-40DD-AFC4-6F175D3DCCD1}">
                    <a14:hiddenFill xmlns:a14="http://schemas.microsoft.com/office/drawing/2010/main">
                      <a:solidFill>
                        <a:srgbClr val="FFFFFF"/>
                      </a:solidFill>
                    </a14:hiddenFill>
                  </a:ext>
                </a:extLst>
              </p:spPr>
            </p:pic>
          </p:grpSp>
        </p:grpSp>
      </p:grpSp>
      <p:pic>
        <p:nvPicPr>
          <p:cNvPr id="72" name="Picture 2"/>
          <p:cNvPicPr>
            <a:picLocks noChangeAspect="1" noChangeArrowheads="1"/>
          </p:cNvPicPr>
          <p:nvPr/>
        </p:nvPicPr>
        <p:blipFill>
          <a:blip r:embed="rId18" cstate="print">
            <a:biLevel thresh="50000"/>
            <a:extLst>
              <a:ext uri="{28A0092B-C50C-407E-A947-70E740481C1C}">
                <a14:useLocalDpi xmlns:a14="http://schemas.microsoft.com/office/drawing/2010/main" val="0"/>
              </a:ext>
            </a:extLst>
          </a:blip>
          <a:srcRect/>
          <a:stretch>
            <a:fillRect/>
          </a:stretch>
        </p:blipFill>
        <p:spPr bwMode="auto">
          <a:xfrm>
            <a:off x="4457903" y="5844338"/>
            <a:ext cx="2210992" cy="465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72" descr="C:\Users\mflorida.REDMOND\AppData\Local\Microsoft\Windows\Temporary Internet Files\Content.Outlook\CJ3SCPD3\SysCnt12-ConfigMgr_h_rgb_r.png"/>
          <p:cNvPicPr>
            <a:picLocks noChangeAspect="1" noChangeArrowheads="1"/>
          </p:cNvPicPr>
          <p:nvPr/>
        </p:nvPicPr>
        <p:blipFill>
          <a:blip r:embed="rId19" cstate="print">
            <a:biLevel thresh="25000"/>
            <a:extLst>
              <a:ext uri="{BEBA8EAE-BF5A-486C-A8C5-ECC9F3942E4B}">
                <a14:imgProps xmlns:a14="http://schemas.microsoft.com/office/drawing/2010/main">
                  <a14:imgLayer r:embed="rId20">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bwMode="auto">
          <a:xfrm>
            <a:off x="568739" y="4275506"/>
            <a:ext cx="1491455" cy="39683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7230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wipe(left)">
                                      <p:cBhvr>
                                        <p:cTn id="12" dur="500"/>
                                        <p:tgtEl>
                                          <p:spTgt spid="88"/>
                                        </p:tgtEl>
                                      </p:cBhvr>
                                    </p:animEffect>
                                  </p:childTnLst>
                                </p:cTn>
                              </p:par>
                              <p:par>
                                <p:cTn id="13" presetID="22" presetClass="entr" presetSubtype="8" fill="hold" nodeType="with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left)">
                                      <p:cBhvr>
                                        <p:cTn id="15" dur="500"/>
                                        <p:tgtEl>
                                          <p:spTgt spid="90"/>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92"/>
          <p:cNvGrpSpPr/>
          <p:nvPr/>
        </p:nvGrpSpPr>
        <p:grpSpPr>
          <a:xfrm>
            <a:off x="26399" y="3380051"/>
            <a:ext cx="12432518" cy="3991840"/>
            <a:chOff x="0" y="771891"/>
            <a:chExt cx="12188825" cy="3122162"/>
          </a:xfrm>
        </p:grpSpPr>
        <p:pic>
          <p:nvPicPr>
            <p:cNvPr id="37" name="Picture 36" descr="blurry-blue-cloud-rays.png"/>
            <p:cNvPicPr>
              <a:picLocks noChangeAspect="1"/>
            </p:cNvPicPr>
            <p:nvPr/>
          </p:nvPicPr>
          <p:blipFill>
            <a:blip r:embed="rId3" cstate="print"/>
            <a:stretch>
              <a:fillRect/>
            </a:stretch>
          </p:blipFill>
          <p:spPr>
            <a:xfrm>
              <a:off x="0" y="771891"/>
              <a:ext cx="12188825" cy="1947558"/>
            </a:xfrm>
            <a:prstGeom prst="rect">
              <a:avLst/>
            </a:prstGeom>
          </p:spPr>
        </p:pic>
        <p:pic>
          <p:nvPicPr>
            <p:cNvPr id="38" name="Picture 37" descr="CLOUD-ARCH-thinner.png"/>
            <p:cNvPicPr>
              <a:picLocks noChangeAspect="1"/>
            </p:cNvPicPr>
            <p:nvPr/>
          </p:nvPicPr>
          <p:blipFill>
            <a:blip r:embed="rId4" cstate="print"/>
            <a:stretch>
              <a:fillRect/>
            </a:stretch>
          </p:blipFill>
          <p:spPr>
            <a:xfrm>
              <a:off x="0" y="2179151"/>
              <a:ext cx="12188825" cy="1714902"/>
            </a:xfrm>
            <a:prstGeom prst="rect">
              <a:avLst/>
            </a:prstGeom>
          </p:spPr>
        </p:pic>
      </p:grpSp>
      <p:sp>
        <p:nvSpPr>
          <p:cNvPr id="2" name="Title 1"/>
          <p:cNvSpPr>
            <a:spLocks noGrp="1"/>
          </p:cNvSpPr>
          <p:nvPr>
            <p:ph type="title"/>
          </p:nvPr>
        </p:nvSpPr>
        <p:spPr/>
        <p:txBody>
          <a:bodyPr>
            <a:normAutofit fontScale="90000"/>
          </a:bodyPr>
          <a:lstStyle/>
          <a:p>
            <a:r>
              <a:rPr lang="en-US" dirty="0" smtClean="0"/>
              <a:t>GROWTH OF EMBEDDED DEVICES</a:t>
            </a:r>
            <a:endParaRPr lang="en-US" dirty="0">
              <a:solidFill>
                <a:schemeClr val="accent2">
                  <a:alpha val="99000"/>
                </a:schemeClr>
              </a:solidFill>
            </a:endParaRPr>
          </a:p>
        </p:txBody>
      </p:sp>
      <p:sp>
        <p:nvSpPr>
          <p:cNvPr id="3" name="Text Placeholder 2"/>
          <p:cNvSpPr>
            <a:spLocks noGrp="1"/>
          </p:cNvSpPr>
          <p:nvPr>
            <p:ph type="body" sz="quarter" idx="10"/>
          </p:nvPr>
        </p:nvSpPr>
        <p:spPr>
          <a:xfrm>
            <a:off x="274638" y="1395736"/>
            <a:ext cx="11598707" cy="627864"/>
          </a:xfrm>
        </p:spPr>
        <p:txBody>
          <a:bodyPr/>
          <a:lstStyle/>
          <a:p>
            <a:endParaRPr lang="en-US"/>
          </a:p>
        </p:txBody>
      </p:sp>
      <p:sp>
        <p:nvSpPr>
          <p:cNvPr id="4" name="Rounded Rectangle 3"/>
          <p:cNvSpPr/>
          <p:nvPr/>
        </p:nvSpPr>
        <p:spPr bwMode="auto">
          <a:xfrm rot="16200000">
            <a:off x="7315800" y="2239915"/>
            <a:ext cx="5664014" cy="3856584"/>
          </a:xfrm>
          <a:prstGeom prst="roundRect">
            <a:avLst>
              <a:gd name="adj" fmla="val 4653"/>
            </a:avLst>
          </a:prstGeom>
          <a:gradFill flip="none" rotWithShape="1">
            <a:gsLst>
              <a:gs pos="2000">
                <a:schemeClr val="bg2">
                  <a:lumMod val="75000"/>
                </a:schemeClr>
              </a:gs>
              <a:gs pos="55000">
                <a:schemeClr val="bg2">
                  <a:lumMod val="60000"/>
                  <a:lumOff val="40000"/>
                  <a:alpha val="0"/>
                </a:schemeClr>
              </a:gs>
              <a:gs pos="30000">
                <a:schemeClr val="bg2">
                  <a:alpha val="37000"/>
                </a:schemeClr>
              </a:gs>
            </a:gsLst>
            <a:lin ang="10800000" scaled="1"/>
            <a:tileRect/>
          </a:gradFill>
          <a:ln w="6350">
            <a:gradFill flip="none" rotWithShape="1">
              <a:gsLst>
                <a:gs pos="0">
                  <a:schemeClr val="accent1">
                    <a:tint val="66000"/>
                    <a:satMod val="160000"/>
                  </a:schemeClr>
                </a:gs>
                <a:gs pos="50000">
                  <a:schemeClr val="accent1">
                    <a:tint val="44500"/>
                    <a:satMod val="160000"/>
                    <a:alpha val="0"/>
                  </a:schemeClr>
                </a:gs>
                <a:gs pos="100000">
                  <a:schemeClr val="accent1">
                    <a:tint val="23500"/>
                    <a:satMod val="160000"/>
                    <a:alpha val="0"/>
                  </a:schemeClr>
                </a:gs>
              </a:gsLst>
              <a:lin ang="10800000" scaled="1"/>
              <a:tileRect/>
            </a:gradFill>
          </a:ln>
          <a:effectLst>
            <a:innerShdw blurRad="393700">
              <a:srgbClr val="564484">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93260" tIns="186521" rIns="93256" bIns="46628" anchor="t"/>
          <a:lstStyle/>
          <a:p>
            <a:pPr algn="ctr" fontAlgn="base">
              <a:spcBef>
                <a:spcPct val="0"/>
              </a:spcBef>
              <a:spcAft>
                <a:spcPct val="0"/>
              </a:spcAft>
              <a:buClr>
                <a:srgbClr val="FFFF99"/>
              </a:buClr>
              <a:buSzPct val="120000"/>
            </a:pPr>
            <a:endParaRPr lang="en-US" sz="2448" spc="-32" dirty="0">
              <a:ln w="3175">
                <a:noFill/>
              </a:ln>
              <a:gradFill>
                <a:gsLst>
                  <a:gs pos="0">
                    <a:srgbClr val="FFFFFF"/>
                  </a:gs>
                  <a:gs pos="50000">
                    <a:srgbClr val="FFFFFF">
                      <a:lumMod val="85000"/>
                    </a:srgbClr>
                  </a:gs>
                  <a:gs pos="100000">
                    <a:srgbClr val="FFFFFF">
                      <a:lumMod val="75000"/>
                    </a:srgbClr>
                  </a:gs>
                </a:gsLst>
                <a:lin ang="5400000" scaled="0"/>
              </a:gradFill>
              <a:effectLst>
                <a:outerShdw blurRad="38100" dist="38100" dir="2700000" algn="tl">
                  <a:srgbClr val="000000">
                    <a:alpha val="43137"/>
                  </a:srgbClr>
                </a:outerShdw>
              </a:effectLst>
              <a:latin typeface="Segoe" pitchFamily="34" charset="0"/>
              <a:cs typeface="Arial" charset="0"/>
            </a:endParaRPr>
          </a:p>
        </p:txBody>
      </p:sp>
      <p:sp>
        <p:nvSpPr>
          <p:cNvPr id="5" name="Rounded Rectangle 4"/>
          <p:cNvSpPr/>
          <p:nvPr/>
        </p:nvSpPr>
        <p:spPr bwMode="auto">
          <a:xfrm rot="16200000">
            <a:off x="3902668" y="2588979"/>
            <a:ext cx="4628959" cy="3856584"/>
          </a:xfrm>
          <a:prstGeom prst="roundRect">
            <a:avLst>
              <a:gd name="adj" fmla="val 6189"/>
            </a:avLst>
          </a:prstGeom>
          <a:gradFill flip="none" rotWithShape="1">
            <a:gsLst>
              <a:gs pos="2000">
                <a:schemeClr val="bg2">
                  <a:lumMod val="75000"/>
                </a:schemeClr>
              </a:gs>
              <a:gs pos="55000">
                <a:schemeClr val="bg2">
                  <a:lumMod val="60000"/>
                  <a:lumOff val="40000"/>
                  <a:alpha val="0"/>
                </a:schemeClr>
              </a:gs>
              <a:gs pos="30000">
                <a:schemeClr val="bg2">
                  <a:alpha val="37000"/>
                </a:schemeClr>
              </a:gs>
            </a:gsLst>
            <a:lin ang="10800000" scaled="1"/>
            <a:tileRect/>
          </a:gradFill>
          <a:ln w="6350">
            <a:gradFill flip="none" rotWithShape="1">
              <a:gsLst>
                <a:gs pos="0">
                  <a:schemeClr val="accent1">
                    <a:tint val="66000"/>
                    <a:satMod val="160000"/>
                  </a:schemeClr>
                </a:gs>
                <a:gs pos="50000">
                  <a:schemeClr val="accent1">
                    <a:tint val="44500"/>
                    <a:satMod val="160000"/>
                    <a:alpha val="0"/>
                  </a:schemeClr>
                </a:gs>
                <a:gs pos="100000">
                  <a:schemeClr val="accent1">
                    <a:tint val="23500"/>
                    <a:satMod val="160000"/>
                    <a:alpha val="0"/>
                  </a:schemeClr>
                </a:gs>
              </a:gsLst>
              <a:lin ang="10800000" scaled="1"/>
              <a:tileRect/>
            </a:gradFill>
          </a:ln>
          <a:effectLst>
            <a:innerShdw blurRad="393700">
              <a:srgbClr val="564484">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93260" tIns="186521" rIns="93256" bIns="46628" anchor="t"/>
          <a:lstStyle/>
          <a:p>
            <a:pPr algn="ctr" fontAlgn="base">
              <a:spcBef>
                <a:spcPct val="0"/>
              </a:spcBef>
              <a:spcAft>
                <a:spcPct val="0"/>
              </a:spcAft>
              <a:buClr>
                <a:srgbClr val="FFFF99"/>
              </a:buClr>
              <a:buSzPct val="120000"/>
            </a:pPr>
            <a:endParaRPr lang="en-US" sz="2448" spc="-32" dirty="0">
              <a:ln w="3175">
                <a:noFill/>
              </a:ln>
              <a:gradFill>
                <a:gsLst>
                  <a:gs pos="0">
                    <a:srgbClr val="FFFFFF"/>
                  </a:gs>
                  <a:gs pos="50000">
                    <a:srgbClr val="FFFFFF">
                      <a:lumMod val="85000"/>
                    </a:srgbClr>
                  </a:gs>
                  <a:gs pos="100000">
                    <a:srgbClr val="FFFFFF">
                      <a:lumMod val="75000"/>
                    </a:srgbClr>
                  </a:gs>
                </a:gsLst>
                <a:lin ang="5400000" scaled="0"/>
              </a:gradFill>
              <a:effectLst>
                <a:outerShdw blurRad="38100" dist="38100" dir="2700000" algn="tl">
                  <a:srgbClr val="000000">
                    <a:alpha val="43137"/>
                  </a:srgbClr>
                </a:outerShdw>
              </a:effectLst>
              <a:latin typeface="Segoe" pitchFamily="34" charset="0"/>
              <a:cs typeface="Arial" charset="0"/>
            </a:endParaRPr>
          </a:p>
        </p:txBody>
      </p:sp>
      <p:sp>
        <p:nvSpPr>
          <p:cNvPr id="6" name="Rounded Rectangle 5"/>
          <p:cNvSpPr/>
          <p:nvPr/>
        </p:nvSpPr>
        <p:spPr bwMode="auto">
          <a:xfrm rot="16200000">
            <a:off x="492057" y="2825076"/>
            <a:ext cx="3588864" cy="3856584"/>
          </a:xfrm>
          <a:prstGeom prst="roundRect">
            <a:avLst>
              <a:gd name="adj" fmla="val 7087"/>
            </a:avLst>
          </a:prstGeom>
          <a:gradFill flip="none" rotWithShape="1">
            <a:gsLst>
              <a:gs pos="2000">
                <a:schemeClr val="bg2">
                  <a:lumMod val="75000"/>
                </a:schemeClr>
              </a:gs>
              <a:gs pos="55000">
                <a:schemeClr val="bg2">
                  <a:lumMod val="60000"/>
                  <a:lumOff val="40000"/>
                  <a:alpha val="0"/>
                </a:schemeClr>
              </a:gs>
              <a:gs pos="30000">
                <a:schemeClr val="bg2">
                  <a:alpha val="37000"/>
                </a:schemeClr>
              </a:gs>
            </a:gsLst>
            <a:lin ang="10800000" scaled="1"/>
            <a:tileRect/>
          </a:gradFill>
          <a:ln w="6350">
            <a:gradFill flip="none" rotWithShape="1">
              <a:gsLst>
                <a:gs pos="0">
                  <a:schemeClr val="accent1">
                    <a:tint val="66000"/>
                    <a:satMod val="160000"/>
                  </a:schemeClr>
                </a:gs>
                <a:gs pos="50000">
                  <a:schemeClr val="accent1">
                    <a:tint val="44500"/>
                    <a:satMod val="160000"/>
                    <a:alpha val="0"/>
                  </a:schemeClr>
                </a:gs>
                <a:gs pos="100000">
                  <a:schemeClr val="accent1">
                    <a:tint val="23500"/>
                    <a:satMod val="160000"/>
                    <a:alpha val="0"/>
                  </a:schemeClr>
                </a:gs>
              </a:gsLst>
              <a:lin ang="10800000" scaled="1"/>
              <a:tileRect/>
            </a:gradFill>
          </a:ln>
          <a:effectLst>
            <a:innerShdw blurRad="393700">
              <a:srgbClr val="564484">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93260" tIns="186521" rIns="93256" bIns="46628" anchor="t"/>
          <a:lstStyle/>
          <a:p>
            <a:pPr algn="ctr" fontAlgn="base">
              <a:spcBef>
                <a:spcPct val="0"/>
              </a:spcBef>
              <a:spcAft>
                <a:spcPct val="0"/>
              </a:spcAft>
              <a:buClr>
                <a:srgbClr val="FFFF99"/>
              </a:buClr>
              <a:buSzPct val="120000"/>
            </a:pPr>
            <a:endParaRPr lang="en-US" sz="2448" spc="-32" dirty="0">
              <a:ln w="3175">
                <a:noFill/>
              </a:ln>
              <a:gradFill>
                <a:gsLst>
                  <a:gs pos="0">
                    <a:srgbClr val="FFFFFF"/>
                  </a:gs>
                  <a:gs pos="50000">
                    <a:srgbClr val="FFFFFF">
                      <a:lumMod val="85000"/>
                    </a:srgbClr>
                  </a:gs>
                  <a:gs pos="100000">
                    <a:srgbClr val="FFFFFF">
                      <a:lumMod val="75000"/>
                    </a:srgbClr>
                  </a:gs>
                </a:gsLst>
                <a:lin ang="5400000" scaled="0"/>
              </a:gradFill>
              <a:effectLst>
                <a:outerShdw blurRad="38100" dist="38100" dir="2700000" algn="tl">
                  <a:srgbClr val="000000">
                    <a:alpha val="43137"/>
                  </a:srgbClr>
                </a:outerShdw>
              </a:effectLst>
              <a:latin typeface="Segoe" pitchFamily="34" charset="0"/>
              <a:cs typeface="Arial" charset="0"/>
            </a:endParaRPr>
          </a:p>
        </p:txBody>
      </p:sp>
      <p:sp useBgFill="1">
        <p:nvSpPr>
          <p:cNvPr id="7" name="Freeform 5"/>
          <p:cNvSpPr>
            <a:spLocks/>
          </p:cNvSpPr>
          <p:nvPr/>
        </p:nvSpPr>
        <p:spPr bwMode="auto">
          <a:xfrm>
            <a:off x="4120" y="4148141"/>
            <a:ext cx="12429854" cy="1115886"/>
          </a:xfrm>
          <a:custGeom>
            <a:avLst/>
            <a:gdLst/>
            <a:ahLst/>
            <a:cxnLst>
              <a:cxn ang="0">
                <a:pos x="0" y="0"/>
              </a:cxn>
              <a:cxn ang="0">
                <a:pos x="2404" y="364"/>
              </a:cxn>
              <a:cxn ang="0">
                <a:pos x="4804" y="0"/>
              </a:cxn>
              <a:cxn ang="0">
                <a:pos x="4804" y="936"/>
              </a:cxn>
              <a:cxn ang="0">
                <a:pos x="0" y="936"/>
              </a:cxn>
              <a:cxn ang="0">
                <a:pos x="0" y="0"/>
              </a:cxn>
            </a:cxnLst>
            <a:rect l="0" t="0" r="r" b="b"/>
            <a:pathLst>
              <a:path w="4804" h="936">
                <a:moveTo>
                  <a:pt x="0" y="0"/>
                </a:moveTo>
                <a:cubicBezTo>
                  <a:pt x="0" y="0"/>
                  <a:pt x="1212" y="364"/>
                  <a:pt x="2404" y="364"/>
                </a:cubicBezTo>
                <a:cubicBezTo>
                  <a:pt x="3614" y="364"/>
                  <a:pt x="4804" y="0"/>
                  <a:pt x="4804" y="0"/>
                </a:cubicBezTo>
                <a:cubicBezTo>
                  <a:pt x="4804" y="936"/>
                  <a:pt x="4804" y="936"/>
                  <a:pt x="4804" y="936"/>
                </a:cubicBezTo>
                <a:cubicBezTo>
                  <a:pt x="0" y="936"/>
                  <a:pt x="0" y="936"/>
                  <a:pt x="0" y="936"/>
                </a:cubicBezTo>
                <a:lnTo>
                  <a:pt x="0" y="0"/>
                </a:lnTo>
                <a:close/>
              </a:path>
            </a:pathLst>
          </a:custGeom>
          <a:ln>
            <a:noFill/>
          </a:ln>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spcFirstLastPara="1" lIns="69940" tIns="279781" rIns="69940" bIns="652822" numCol="1" anchor="t" anchorCtr="0">
            <a:prstTxWarp prst="textArchDown">
              <a:avLst/>
            </a:prstTxWarp>
          </a:bodyPr>
          <a:lstStyle/>
          <a:p>
            <a:pPr algn="ctr" fontAlgn="base">
              <a:lnSpc>
                <a:spcPct val="85000"/>
              </a:lnSpc>
              <a:spcBef>
                <a:spcPct val="0"/>
              </a:spcBef>
              <a:spcAft>
                <a:spcPct val="0"/>
              </a:spcAft>
              <a:defRPr/>
            </a:pPr>
            <a:endParaRPr lang="en-US" altLang="zh-CN" sz="3264" spc="1147" dirty="0">
              <a:ln w="3175">
                <a:noFill/>
              </a:ln>
              <a:gradFill>
                <a:gsLst>
                  <a:gs pos="13000">
                    <a:srgbClr val="FFFFFF"/>
                  </a:gs>
                  <a:gs pos="100000">
                    <a:srgbClr val="FFFFFF"/>
                  </a:gs>
                </a:gsLst>
                <a:path path="circle">
                  <a:fillToRect l="50000" t="50000" r="50000" b="50000"/>
                </a:path>
              </a:gradFill>
              <a:latin typeface="Segoe" pitchFamily="34" charset="0"/>
              <a:cs typeface="Arial" charset="0"/>
            </a:endParaRPr>
          </a:p>
        </p:txBody>
      </p:sp>
      <p:sp>
        <p:nvSpPr>
          <p:cNvPr id="8" name="Freeform 5"/>
          <p:cNvSpPr>
            <a:spLocks/>
          </p:cNvSpPr>
          <p:nvPr/>
        </p:nvSpPr>
        <p:spPr bwMode="auto">
          <a:xfrm>
            <a:off x="2501" y="3856703"/>
            <a:ext cx="12429854" cy="1407324"/>
          </a:xfrm>
          <a:custGeom>
            <a:avLst/>
            <a:gdLst/>
            <a:ahLst/>
            <a:cxnLst>
              <a:cxn ang="0">
                <a:pos x="0" y="0"/>
              </a:cxn>
              <a:cxn ang="0">
                <a:pos x="2404" y="364"/>
              </a:cxn>
              <a:cxn ang="0">
                <a:pos x="4804" y="0"/>
              </a:cxn>
              <a:cxn ang="0">
                <a:pos x="4804" y="936"/>
              </a:cxn>
              <a:cxn ang="0">
                <a:pos x="0" y="936"/>
              </a:cxn>
              <a:cxn ang="0">
                <a:pos x="0" y="0"/>
              </a:cxn>
            </a:cxnLst>
            <a:rect l="0" t="0" r="r" b="b"/>
            <a:pathLst>
              <a:path w="4804" h="936">
                <a:moveTo>
                  <a:pt x="0" y="0"/>
                </a:moveTo>
                <a:cubicBezTo>
                  <a:pt x="0" y="0"/>
                  <a:pt x="1212" y="364"/>
                  <a:pt x="2404" y="364"/>
                </a:cubicBezTo>
                <a:cubicBezTo>
                  <a:pt x="3614" y="364"/>
                  <a:pt x="4804" y="0"/>
                  <a:pt x="4804" y="0"/>
                </a:cubicBezTo>
                <a:cubicBezTo>
                  <a:pt x="4804" y="936"/>
                  <a:pt x="4804" y="936"/>
                  <a:pt x="4804" y="936"/>
                </a:cubicBezTo>
                <a:cubicBezTo>
                  <a:pt x="0" y="936"/>
                  <a:pt x="0" y="936"/>
                  <a:pt x="0" y="936"/>
                </a:cubicBezTo>
                <a:lnTo>
                  <a:pt x="0" y="0"/>
                </a:lnTo>
                <a:close/>
              </a:path>
            </a:pathLst>
          </a:custGeom>
          <a:gradFill>
            <a:gsLst>
              <a:gs pos="2000">
                <a:srgbClr val="000000">
                  <a:alpha val="0"/>
                </a:srgbClr>
              </a:gs>
              <a:gs pos="63000">
                <a:schemeClr val="accent1">
                  <a:lumMod val="40000"/>
                  <a:lumOff val="60000"/>
                  <a:alpha val="0"/>
                </a:schemeClr>
              </a:gs>
              <a:gs pos="100000">
                <a:schemeClr val="accent1">
                  <a:lumMod val="40000"/>
                  <a:lumOff val="60000"/>
                  <a:alpha val="69000"/>
                </a:schemeClr>
              </a:gs>
            </a:gsLst>
            <a:lin ang="16200000" scaled="1"/>
          </a:gradFill>
          <a:ln>
            <a:noFill/>
          </a:ln>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69940" tIns="186521" rIns="69940" bIns="186521" anchor="b"/>
          <a:lstStyle/>
          <a:p>
            <a:pPr algn="ctr" fontAlgn="base">
              <a:lnSpc>
                <a:spcPct val="85000"/>
              </a:lnSpc>
              <a:spcBef>
                <a:spcPct val="0"/>
              </a:spcBef>
              <a:spcAft>
                <a:spcPct val="0"/>
              </a:spcAft>
              <a:defRPr/>
            </a:pPr>
            <a:endParaRPr lang="en-US" altLang="zh-CN" sz="3264" spc="1147" dirty="0">
              <a:ln w="3175">
                <a:noFill/>
              </a:ln>
              <a:gradFill>
                <a:gsLst>
                  <a:gs pos="13000">
                    <a:srgbClr val="FFFFFF"/>
                  </a:gs>
                  <a:gs pos="100000">
                    <a:srgbClr val="FFFFFF"/>
                  </a:gs>
                </a:gsLst>
                <a:path path="circle">
                  <a:fillToRect l="50000" t="50000" r="50000" b="50000"/>
                </a:path>
              </a:gradFill>
              <a:latin typeface="Segoe" pitchFamily="34" charset="0"/>
              <a:cs typeface="Arial" charset="0"/>
            </a:endParaRPr>
          </a:p>
        </p:txBody>
      </p:sp>
      <p:cxnSp>
        <p:nvCxnSpPr>
          <p:cNvPr id="9" name="Straight Connector 8"/>
          <p:cNvCxnSpPr/>
          <p:nvPr/>
        </p:nvCxnSpPr>
        <p:spPr>
          <a:xfrm rot="5400000">
            <a:off x="7008950" y="5494588"/>
            <a:ext cx="2347056" cy="0"/>
          </a:xfrm>
          <a:prstGeom prst="line">
            <a:avLst/>
          </a:prstGeom>
          <a:ln>
            <a:gradFill>
              <a:gsLst>
                <a:gs pos="0">
                  <a:schemeClr val="accent1">
                    <a:tint val="66000"/>
                    <a:satMod val="160000"/>
                    <a:alpha val="0"/>
                  </a:schemeClr>
                </a:gs>
                <a:gs pos="50000">
                  <a:schemeClr val="accent1">
                    <a:lumMod val="40000"/>
                    <a:lumOff val="60000"/>
                  </a:schemeClr>
                </a:gs>
                <a:gs pos="100000">
                  <a:schemeClr val="accent1">
                    <a:tint val="23500"/>
                    <a:satMod val="160000"/>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78290" y="5494588"/>
            <a:ext cx="2347056" cy="0"/>
          </a:xfrm>
          <a:prstGeom prst="line">
            <a:avLst/>
          </a:prstGeom>
          <a:ln>
            <a:gradFill>
              <a:gsLst>
                <a:gs pos="0">
                  <a:schemeClr val="accent1">
                    <a:tint val="66000"/>
                    <a:satMod val="160000"/>
                    <a:alpha val="0"/>
                  </a:schemeClr>
                </a:gs>
                <a:gs pos="50000">
                  <a:schemeClr val="accent1">
                    <a:lumMod val="40000"/>
                    <a:lumOff val="60000"/>
                  </a:schemeClr>
                </a:gs>
                <a:gs pos="100000">
                  <a:schemeClr val="accent1">
                    <a:tint val="23500"/>
                    <a:satMod val="160000"/>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rot="10800000">
            <a:off x="2501" y="5273445"/>
            <a:ext cx="12431473" cy="1315392"/>
          </a:xfrm>
          <a:prstGeom prst="rect">
            <a:avLst/>
          </a:prstGeom>
          <a:gradFill flip="none" rotWithShape="1">
            <a:gsLst>
              <a:gs pos="0">
                <a:srgbClr val="004F8A">
                  <a:alpha val="65000"/>
                </a:srgbClr>
              </a:gs>
              <a:gs pos="100000">
                <a:schemeClr val="tx1">
                  <a:alpha val="0"/>
                </a:schemeClr>
              </a:gs>
            </a:gsLst>
            <a:lin ang="5400000" scaled="1"/>
            <a:tileRect/>
          </a:gradFill>
          <a:ln w="12700">
            <a:noFill/>
            <a:headEnd type="none" w="med" len="med"/>
            <a:tailEnd type="none" w="med" len="med"/>
          </a:ln>
          <a:effectLst/>
          <a:scene3d>
            <a:camera prst="orthographicFront">
              <a:rot lat="0" lon="0" rev="0"/>
            </a:camera>
            <a:lightRig rig="glow" dir="t">
              <a:rot lat="0" lon="0" rev="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24320" tIns="62160" rIns="124320" bIns="62160" numCol="1" rtlCol="0" anchor="ctr" anchorCtr="0" compatLnSpc="1">
            <a:prstTxWarp prst="textNoShape">
              <a:avLst/>
            </a:prstTxWarp>
          </a:bodyPr>
          <a:lstStyle/>
          <a:p>
            <a:pPr algn="ctr" defTabSz="1242835" fontAlgn="base">
              <a:spcBef>
                <a:spcPct val="0"/>
              </a:spcBef>
              <a:spcAft>
                <a:spcPct val="0"/>
              </a:spcAft>
            </a:pPr>
            <a:endParaRPr lang="en-US" sz="3162" dirty="0">
              <a:solidFill>
                <a:srgbClr val="FFFFFF"/>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gray">
          <a:xfrm>
            <a:off x="2501" y="4568106"/>
            <a:ext cx="4696930" cy="705340"/>
          </a:xfrm>
          <a:prstGeom prst="roundRect">
            <a:avLst>
              <a:gd name="adj" fmla="val 8044"/>
            </a:avLst>
          </a:prstGeom>
          <a:gradFill flip="none" rotWithShape="1">
            <a:gsLst>
              <a:gs pos="0">
                <a:schemeClr val="bg1">
                  <a:alpha val="0"/>
                </a:schemeClr>
              </a:gs>
              <a:gs pos="50000">
                <a:schemeClr val="bg1">
                  <a:alpha val="40000"/>
                </a:schemeClr>
              </a:gs>
              <a:gs pos="100000">
                <a:schemeClr val="bg1">
                  <a:alpha val="0"/>
                </a:scheme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4293" tIns="62146" rIns="124293" bIns="62146" numCol="1" rtlCol="0" anchor="ctr" anchorCtr="0" compatLnSpc="1">
            <a:prstTxWarp prst="textNoShape">
              <a:avLst/>
            </a:prstTxWarp>
          </a:bodyPr>
          <a:lstStyle/>
          <a:p>
            <a:pPr algn="ctr" defTabSz="1242577" fontAlgn="base">
              <a:lnSpc>
                <a:spcPct val="80000"/>
              </a:lnSpc>
              <a:spcBef>
                <a:spcPct val="0"/>
              </a:spcBef>
              <a:spcAft>
                <a:spcPct val="0"/>
              </a:spcAft>
              <a:defRPr/>
            </a:pPr>
            <a:endParaRPr lang="en-US" sz="5405" dirty="0">
              <a:gradFill>
                <a:gsLst>
                  <a:gs pos="70000">
                    <a:srgbClr val="FFFFFF"/>
                  </a:gs>
                  <a:gs pos="100000">
                    <a:srgbClr val="FFFFFF"/>
                  </a:gs>
                </a:gsLst>
                <a:lin ang="5400000" scaled="0"/>
              </a:gradFill>
              <a:latin typeface="Segoe" pitchFamily="34" charset="0"/>
            </a:endParaRPr>
          </a:p>
        </p:txBody>
      </p:sp>
      <p:sp>
        <p:nvSpPr>
          <p:cNvPr id="13" name="Rectangle 12"/>
          <p:cNvSpPr/>
          <p:nvPr/>
        </p:nvSpPr>
        <p:spPr>
          <a:xfrm>
            <a:off x="859745" y="4707646"/>
            <a:ext cx="2853488" cy="497603"/>
          </a:xfrm>
          <a:prstGeom prst="rect">
            <a:avLst/>
          </a:prstGeom>
          <a:noFill/>
          <a:ln w="6350">
            <a:noFill/>
          </a:ln>
          <a:effectLst>
            <a:innerShdw blurRad="393700">
              <a:srgbClr val="564484">
                <a:alpha val="50000"/>
              </a:srgbClr>
            </a:innerShdw>
          </a:effectLst>
        </p:spPr>
        <p:txBody>
          <a:bodyPr wrap="square">
            <a:spAutoFit/>
          </a:bodyPr>
          <a:lstStyle/>
          <a:p>
            <a:pPr algn="ctr">
              <a:lnSpc>
                <a:spcPct val="90000"/>
              </a:lnSpc>
            </a:pPr>
            <a:r>
              <a:rPr lang="en-US" altLang="zh-CN" sz="2856" spc="-153" dirty="0">
                <a:ln w="3175">
                  <a:solidFill>
                    <a:srgbClr val="9A180D">
                      <a:alpha val="36000"/>
                    </a:srgbClr>
                  </a:solidFill>
                </a:ln>
                <a:gradFill flip="none" rotWithShape="1">
                  <a:gsLst>
                    <a:gs pos="0">
                      <a:srgbClr val="FFFFB9"/>
                    </a:gs>
                    <a:gs pos="23000">
                      <a:srgbClr val="FFFF99"/>
                    </a:gs>
                    <a:gs pos="83000">
                      <a:srgbClr val="F9C661"/>
                    </a:gs>
                  </a:gsLst>
                  <a:lin ang="5400000" scaled="0"/>
                  <a:tileRect/>
                </a:gradFill>
                <a:effectLst>
                  <a:glow rad="152400">
                    <a:srgbClr val="000000">
                      <a:alpha val="51000"/>
                    </a:srgbClr>
                  </a:glow>
                  <a:outerShdw blurRad="50800" dist="38100" dir="2700000" algn="tl" rotWithShape="0">
                    <a:prstClr val="black">
                      <a:alpha val="40000"/>
                    </a:prstClr>
                  </a:outerShdw>
                </a:effectLst>
                <a:latin typeface="Segoe" pitchFamily="34" charset="0"/>
                <a:cs typeface="Arial" charset="0"/>
              </a:rPr>
              <a:t>PCs/SLATES</a:t>
            </a:r>
          </a:p>
        </p:txBody>
      </p:sp>
      <p:sp>
        <p:nvSpPr>
          <p:cNvPr id="14" name="Rounded Rectangle 13"/>
          <p:cNvSpPr/>
          <p:nvPr/>
        </p:nvSpPr>
        <p:spPr bwMode="gray">
          <a:xfrm>
            <a:off x="4733344" y="4568106"/>
            <a:ext cx="3459111" cy="705340"/>
          </a:xfrm>
          <a:prstGeom prst="roundRect">
            <a:avLst>
              <a:gd name="adj" fmla="val 8044"/>
            </a:avLst>
          </a:prstGeom>
          <a:gradFill flip="none" rotWithShape="1">
            <a:gsLst>
              <a:gs pos="0">
                <a:schemeClr val="bg1">
                  <a:alpha val="0"/>
                </a:schemeClr>
              </a:gs>
              <a:gs pos="50000">
                <a:schemeClr val="bg1">
                  <a:alpha val="40000"/>
                </a:schemeClr>
              </a:gs>
              <a:gs pos="100000">
                <a:schemeClr val="bg1">
                  <a:alpha val="0"/>
                </a:scheme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4293" tIns="62146" rIns="124293" bIns="62146" numCol="1" rtlCol="0" anchor="ctr" anchorCtr="0" compatLnSpc="1">
            <a:prstTxWarp prst="textNoShape">
              <a:avLst/>
            </a:prstTxWarp>
          </a:bodyPr>
          <a:lstStyle/>
          <a:p>
            <a:pPr algn="ctr" defTabSz="1242577" fontAlgn="base">
              <a:lnSpc>
                <a:spcPct val="80000"/>
              </a:lnSpc>
              <a:spcBef>
                <a:spcPct val="0"/>
              </a:spcBef>
              <a:spcAft>
                <a:spcPct val="0"/>
              </a:spcAft>
              <a:defRPr/>
            </a:pPr>
            <a:endParaRPr lang="en-US" sz="5405" dirty="0">
              <a:gradFill>
                <a:gsLst>
                  <a:gs pos="70000">
                    <a:srgbClr val="FFFFFF"/>
                  </a:gs>
                  <a:gs pos="100000">
                    <a:srgbClr val="FFFFFF"/>
                  </a:gs>
                </a:gsLst>
                <a:lin ang="5400000" scaled="0"/>
              </a:gradFill>
              <a:latin typeface="Segoe" pitchFamily="34" charset="0"/>
            </a:endParaRPr>
          </a:p>
        </p:txBody>
      </p:sp>
      <p:sp>
        <p:nvSpPr>
          <p:cNvPr id="15" name="Rectangle 14"/>
          <p:cNvSpPr/>
          <p:nvPr/>
        </p:nvSpPr>
        <p:spPr>
          <a:xfrm>
            <a:off x="4965904" y="4707646"/>
            <a:ext cx="2502486" cy="497603"/>
          </a:xfrm>
          <a:prstGeom prst="rect">
            <a:avLst/>
          </a:prstGeom>
        </p:spPr>
        <p:txBody>
          <a:bodyPr wrap="square">
            <a:spAutoFit/>
          </a:bodyPr>
          <a:lstStyle/>
          <a:p>
            <a:pPr algn="ctr">
              <a:lnSpc>
                <a:spcPct val="90000"/>
              </a:lnSpc>
            </a:pPr>
            <a:r>
              <a:rPr lang="en-US" altLang="zh-CN" sz="2856" spc="-153" dirty="0">
                <a:ln w="3175">
                  <a:solidFill>
                    <a:srgbClr val="9A180D">
                      <a:alpha val="36000"/>
                    </a:srgbClr>
                  </a:solidFill>
                </a:ln>
                <a:gradFill flip="none" rotWithShape="1">
                  <a:gsLst>
                    <a:gs pos="0">
                      <a:srgbClr val="FFFFB9"/>
                    </a:gs>
                    <a:gs pos="23000">
                      <a:srgbClr val="FFFF99"/>
                    </a:gs>
                    <a:gs pos="83000">
                      <a:srgbClr val="F9C661"/>
                    </a:gs>
                  </a:gsLst>
                  <a:lin ang="5400000" scaled="0"/>
                  <a:tileRect/>
                </a:gradFill>
                <a:effectLst>
                  <a:glow rad="152400">
                    <a:srgbClr val="000000">
                      <a:alpha val="51000"/>
                    </a:srgbClr>
                  </a:glow>
                  <a:outerShdw blurRad="50800" dist="38100" dir="2700000" algn="tl" rotWithShape="0">
                    <a:prstClr val="black">
                      <a:alpha val="40000"/>
                    </a:prstClr>
                  </a:outerShdw>
                </a:effectLst>
                <a:latin typeface="Segoe" pitchFamily="34" charset="0"/>
                <a:cs typeface="Arial" charset="0"/>
              </a:rPr>
              <a:t>PHONES</a:t>
            </a:r>
            <a:endParaRPr lang="en-US" altLang="zh-CN" sz="3264" spc="-153" dirty="0">
              <a:ln w="3175">
                <a:solidFill>
                  <a:srgbClr val="9A180D">
                    <a:alpha val="36000"/>
                  </a:srgbClr>
                </a:solidFill>
              </a:ln>
              <a:gradFill flip="none" rotWithShape="1">
                <a:gsLst>
                  <a:gs pos="0">
                    <a:srgbClr val="FFFFB9"/>
                  </a:gs>
                  <a:gs pos="23000">
                    <a:srgbClr val="FFFF99"/>
                  </a:gs>
                  <a:gs pos="83000">
                    <a:srgbClr val="F9C661"/>
                  </a:gs>
                </a:gsLst>
                <a:lin ang="5400000" scaled="0"/>
                <a:tileRect/>
              </a:gradFill>
              <a:effectLst>
                <a:glow rad="152400">
                  <a:srgbClr val="000000">
                    <a:alpha val="51000"/>
                  </a:srgbClr>
                </a:glow>
                <a:outerShdw blurRad="50800" dist="38100" dir="2700000" algn="tl" rotWithShape="0">
                  <a:prstClr val="black">
                    <a:alpha val="40000"/>
                  </a:prstClr>
                </a:outerShdw>
              </a:effectLst>
              <a:latin typeface="Segoe" pitchFamily="34" charset="0"/>
              <a:cs typeface="Arial" charset="0"/>
            </a:endParaRPr>
          </a:p>
        </p:txBody>
      </p:sp>
      <p:sp>
        <p:nvSpPr>
          <p:cNvPr id="16" name="Rounded Rectangle 15"/>
          <p:cNvSpPr/>
          <p:nvPr/>
        </p:nvSpPr>
        <p:spPr bwMode="gray">
          <a:xfrm>
            <a:off x="8158542" y="4568106"/>
            <a:ext cx="4275432" cy="705340"/>
          </a:xfrm>
          <a:prstGeom prst="roundRect">
            <a:avLst>
              <a:gd name="adj" fmla="val 8044"/>
            </a:avLst>
          </a:prstGeom>
          <a:gradFill flip="none" rotWithShape="1">
            <a:gsLst>
              <a:gs pos="0">
                <a:schemeClr val="bg1">
                  <a:alpha val="0"/>
                </a:schemeClr>
              </a:gs>
              <a:gs pos="50000">
                <a:schemeClr val="bg1">
                  <a:alpha val="40000"/>
                </a:schemeClr>
              </a:gs>
              <a:gs pos="100000">
                <a:schemeClr val="bg1">
                  <a:alpha val="0"/>
                </a:scheme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4293" tIns="62146" rIns="124293" bIns="62146" numCol="1" rtlCol="0" anchor="ctr" anchorCtr="0" compatLnSpc="1">
            <a:prstTxWarp prst="textNoShape">
              <a:avLst/>
            </a:prstTxWarp>
          </a:bodyPr>
          <a:lstStyle/>
          <a:p>
            <a:pPr algn="ctr" defTabSz="1242577" fontAlgn="base">
              <a:lnSpc>
                <a:spcPct val="80000"/>
              </a:lnSpc>
              <a:spcBef>
                <a:spcPct val="0"/>
              </a:spcBef>
              <a:spcAft>
                <a:spcPct val="0"/>
              </a:spcAft>
              <a:defRPr/>
            </a:pPr>
            <a:endParaRPr lang="en-US" sz="5405" dirty="0">
              <a:gradFill>
                <a:gsLst>
                  <a:gs pos="70000">
                    <a:srgbClr val="FFFFFF"/>
                  </a:gs>
                  <a:gs pos="100000">
                    <a:srgbClr val="FFFFFF"/>
                  </a:gs>
                </a:gsLst>
                <a:lin ang="5400000" scaled="0"/>
              </a:gradFill>
              <a:latin typeface="Segoe" pitchFamily="34" charset="0"/>
            </a:endParaRPr>
          </a:p>
        </p:txBody>
      </p:sp>
      <p:sp>
        <p:nvSpPr>
          <p:cNvPr id="17" name="Rectangle 16"/>
          <p:cNvSpPr/>
          <p:nvPr/>
        </p:nvSpPr>
        <p:spPr>
          <a:xfrm>
            <a:off x="8155737" y="4707646"/>
            <a:ext cx="4017800" cy="497603"/>
          </a:xfrm>
          <a:prstGeom prst="rect">
            <a:avLst/>
          </a:prstGeom>
        </p:spPr>
        <p:txBody>
          <a:bodyPr wrap="square">
            <a:spAutoFit/>
          </a:bodyPr>
          <a:lstStyle/>
          <a:p>
            <a:pPr algn="ctr">
              <a:lnSpc>
                <a:spcPct val="90000"/>
              </a:lnSpc>
            </a:pPr>
            <a:r>
              <a:rPr lang="en-US" altLang="zh-CN" sz="2856" spc="-153" dirty="0">
                <a:ln w="3175">
                  <a:solidFill>
                    <a:srgbClr val="9A180D">
                      <a:alpha val="36000"/>
                    </a:srgbClr>
                  </a:solidFill>
                </a:ln>
                <a:gradFill flip="none" rotWithShape="1">
                  <a:gsLst>
                    <a:gs pos="0">
                      <a:srgbClr val="FFFFB9"/>
                    </a:gs>
                    <a:gs pos="23000">
                      <a:srgbClr val="FFFF99"/>
                    </a:gs>
                    <a:gs pos="83000">
                      <a:srgbClr val="F9C661"/>
                    </a:gs>
                  </a:gsLst>
                  <a:lin ang="5400000" scaled="0"/>
                  <a:tileRect/>
                </a:gradFill>
                <a:effectLst>
                  <a:glow rad="152400">
                    <a:srgbClr val="000000">
                      <a:alpha val="51000"/>
                    </a:srgbClr>
                  </a:glow>
                  <a:outerShdw blurRad="50800" dist="38100" dir="2700000" algn="tl" rotWithShape="0">
                    <a:prstClr val="black">
                      <a:alpha val="40000"/>
                    </a:prstClr>
                  </a:outerShdw>
                </a:effectLst>
                <a:latin typeface="Segoe" pitchFamily="34" charset="0"/>
                <a:cs typeface="Arial" charset="0"/>
              </a:rPr>
              <a:t>EMBEDDED DEVICES</a:t>
            </a:r>
          </a:p>
        </p:txBody>
      </p:sp>
      <p:sp>
        <p:nvSpPr>
          <p:cNvPr id="19" name="TextBox 18"/>
          <p:cNvSpPr txBox="1"/>
          <p:nvPr/>
        </p:nvSpPr>
        <p:spPr>
          <a:xfrm>
            <a:off x="566272" y="4662773"/>
            <a:ext cx="3440431" cy="1632300"/>
          </a:xfrm>
          <a:prstGeom prst="rect">
            <a:avLst/>
          </a:prstGeom>
          <a:noFill/>
        </p:spPr>
        <p:txBody>
          <a:bodyPr wrap="square" lIns="124326" tIns="62162" rIns="124326" bIns="62162" rtlCol="0">
            <a:noAutofit/>
          </a:bodyPr>
          <a:lstStyle/>
          <a:p>
            <a:pPr algn="ctr">
              <a:spcAft>
                <a:spcPts val="1632"/>
              </a:spcAft>
            </a:pPr>
            <a:r>
              <a:rPr lang="en-US" sz="2754" dirty="0">
                <a:gradFill flip="none" rotWithShape="1">
                  <a:gsLst>
                    <a:gs pos="0">
                      <a:srgbClr val="FFFFFF"/>
                    </a:gs>
                    <a:gs pos="100000">
                      <a:srgbClr val="FFFFFF"/>
                    </a:gs>
                  </a:gsLst>
                  <a:lin ang="16200000" scaled="1"/>
                  <a:tileRect/>
                </a:gradFill>
                <a:latin typeface="Segoe" pitchFamily="34" charset="0"/>
              </a:rPr>
              <a:t> </a:t>
            </a:r>
          </a:p>
          <a:p>
            <a:pPr algn="ctr"/>
            <a:r>
              <a:rPr lang="en-US" sz="2448" dirty="0">
                <a:ln>
                  <a:solidFill>
                    <a:srgbClr val="FFFFFF">
                      <a:alpha val="24000"/>
                    </a:srgbClr>
                  </a:solidFill>
                </a:ln>
                <a:gradFill flip="none" rotWithShape="1">
                  <a:gsLst>
                    <a:gs pos="0">
                      <a:srgbClr val="FFFFFF"/>
                    </a:gs>
                    <a:gs pos="100000">
                      <a:srgbClr val="FFFFFF"/>
                    </a:gs>
                  </a:gsLst>
                  <a:lin ang="16200000" scaled="1"/>
                  <a:tileRect/>
                </a:gradFill>
                <a:effectLst>
                  <a:outerShdw blurRad="114300" algn="ctr" rotWithShape="0">
                    <a:prstClr val="black"/>
                  </a:outerShdw>
                </a:effectLst>
              </a:rPr>
              <a:t>100’s Millions</a:t>
            </a:r>
          </a:p>
          <a:p>
            <a:pPr algn="ctr"/>
            <a:r>
              <a:rPr lang="en-US" sz="1428" dirty="0">
                <a:ln>
                  <a:solidFill>
                    <a:srgbClr val="FFFFFF">
                      <a:alpha val="24000"/>
                    </a:srgbClr>
                  </a:solidFill>
                </a:ln>
                <a:solidFill>
                  <a:srgbClr val="84A8D8">
                    <a:lumMod val="75000"/>
                  </a:srgbClr>
                </a:solidFill>
                <a:effectLst>
                  <a:outerShdw blurRad="114300" algn="ctr" rotWithShape="0">
                    <a:prstClr val="black"/>
                  </a:outerShdw>
                </a:effectLst>
              </a:rPr>
              <a:t>IDC, Gartner</a:t>
            </a:r>
          </a:p>
        </p:txBody>
      </p:sp>
      <p:sp>
        <p:nvSpPr>
          <p:cNvPr id="20" name="TextBox 19"/>
          <p:cNvSpPr txBox="1"/>
          <p:nvPr/>
        </p:nvSpPr>
        <p:spPr>
          <a:xfrm>
            <a:off x="4423320" y="4662773"/>
            <a:ext cx="3587653" cy="1632300"/>
          </a:xfrm>
          <a:prstGeom prst="rect">
            <a:avLst/>
          </a:prstGeom>
          <a:noFill/>
        </p:spPr>
        <p:txBody>
          <a:bodyPr wrap="square" lIns="124326" tIns="62162" rIns="124326" bIns="62162" rtlCol="0">
            <a:noAutofit/>
          </a:bodyPr>
          <a:lstStyle/>
          <a:p>
            <a:pPr algn="ctr">
              <a:spcAft>
                <a:spcPts val="1632"/>
              </a:spcAft>
            </a:pPr>
            <a:r>
              <a:rPr lang="en-US" sz="2754" dirty="0">
                <a:gradFill flip="none" rotWithShape="1">
                  <a:gsLst>
                    <a:gs pos="0">
                      <a:srgbClr val="FFFFFF"/>
                    </a:gs>
                    <a:gs pos="100000">
                      <a:srgbClr val="FFFFFF"/>
                    </a:gs>
                  </a:gsLst>
                  <a:lin ang="16200000" scaled="1"/>
                  <a:tileRect/>
                </a:gradFill>
                <a:latin typeface="Segoe" pitchFamily="34" charset="0"/>
              </a:rPr>
              <a:t> </a:t>
            </a:r>
          </a:p>
          <a:p>
            <a:pPr algn="ctr"/>
            <a:r>
              <a:rPr lang="en-US" sz="2448" dirty="0">
                <a:ln>
                  <a:solidFill>
                    <a:srgbClr val="FFFFFF">
                      <a:alpha val="24000"/>
                    </a:srgbClr>
                  </a:solidFill>
                </a:ln>
                <a:gradFill flip="none" rotWithShape="1">
                  <a:gsLst>
                    <a:gs pos="0">
                      <a:srgbClr val="FFFFFF"/>
                    </a:gs>
                    <a:gs pos="100000">
                      <a:srgbClr val="FFFFFF"/>
                    </a:gs>
                  </a:gsLst>
                  <a:lin ang="16200000" scaled="1"/>
                  <a:tileRect/>
                </a:gradFill>
                <a:effectLst>
                  <a:outerShdw blurRad="114300" algn="ctr" rotWithShape="0">
                    <a:prstClr val="black"/>
                  </a:outerShdw>
                </a:effectLst>
              </a:rPr>
              <a:t>Billions</a:t>
            </a:r>
          </a:p>
          <a:p>
            <a:pPr algn="ctr"/>
            <a:r>
              <a:rPr lang="en-US" sz="1428" dirty="0">
                <a:ln>
                  <a:solidFill>
                    <a:srgbClr val="FFFFFF">
                      <a:alpha val="24000"/>
                    </a:srgbClr>
                  </a:solidFill>
                </a:ln>
                <a:solidFill>
                  <a:srgbClr val="84A8D8">
                    <a:lumMod val="75000"/>
                  </a:srgbClr>
                </a:solidFill>
                <a:effectLst>
                  <a:outerShdw blurRad="114300" algn="ctr" rotWithShape="0">
                    <a:prstClr val="black"/>
                  </a:outerShdw>
                </a:effectLst>
              </a:rPr>
              <a:t>IDC, Consumer </a:t>
            </a:r>
            <a:br>
              <a:rPr lang="en-US" sz="1428" dirty="0">
                <a:ln>
                  <a:solidFill>
                    <a:srgbClr val="FFFFFF">
                      <a:alpha val="24000"/>
                    </a:srgbClr>
                  </a:solidFill>
                </a:ln>
                <a:solidFill>
                  <a:srgbClr val="84A8D8">
                    <a:lumMod val="75000"/>
                  </a:srgbClr>
                </a:solidFill>
                <a:effectLst>
                  <a:outerShdw blurRad="114300" algn="ctr" rotWithShape="0">
                    <a:prstClr val="black"/>
                  </a:outerShdw>
                </a:effectLst>
              </a:rPr>
            </a:br>
            <a:r>
              <a:rPr lang="en-US" sz="1428" dirty="0">
                <a:ln>
                  <a:solidFill>
                    <a:srgbClr val="FFFFFF">
                      <a:alpha val="24000"/>
                    </a:srgbClr>
                  </a:solidFill>
                </a:ln>
                <a:solidFill>
                  <a:srgbClr val="84A8D8">
                    <a:lumMod val="75000"/>
                  </a:srgbClr>
                </a:solidFill>
                <a:effectLst>
                  <a:outerShdw blurRad="114300" algn="ctr" rotWithShape="0">
                    <a:prstClr val="black"/>
                  </a:outerShdw>
                </a:effectLst>
              </a:rPr>
              <a:t>Electronics Association</a:t>
            </a:r>
          </a:p>
        </p:txBody>
      </p:sp>
      <p:sp>
        <p:nvSpPr>
          <p:cNvPr id="21" name="TextBox 20"/>
          <p:cNvSpPr txBox="1"/>
          <p:nvPr/>
        </p:nvSpPr>
        <p:spPr>
          <a:xfrm>
            <a:off x="8335827" y="4662773"/>
            <a:ext cx="3535711" cy="1632300"/>
          </a:xfrm>
          <a:prstGeom prst="rect">
            <a:avLst/>
          </a:prstGeom>
          <a:noFill/>
        </p:spPr>
        <p:txBody>
          <a:bodyPr wrap="square" lIns="124326" tIns="62162" rIns="124326" bIns="62162" rtlCol="0">
            <a:noAutofit/>
          </a:bodyPr>
          <a:lstStyle/>
          <a:p>
            <a:pPr algn="ctr">
              <a:spcAft>
                <a:spcPts val="1632"/>
              </a:spcAft>
            </a:pPr>
            <a:endParaRPr lang="en-US" sz="2754" dirty="0">
              <a:gradFill flip="none" rotWithShape="1">
                <a:gsLst>
                  <a:gs pos="0">
                    <a:srgbClr val="FFFFFF"/>
                  </a:gs>
                  <a:gs pos="100000">
                    <a:srgbClr val="FFFFFF"/>
                  </a:gs>
                </a:gsLst>
                <a:lin ang="16200000" scaled="1"/>
                <a:tileRect/>
              </a:gradFill>
              <a:latin typeface="Segoe" pitchFamily="34" charset="0"/>
            </a:endParaRPr>
          </a:p>
          <a:p>
            <a:pPr algn="ctr"/>
            <a:r>
              <a:rPr lang="en-US" sz="2448" dirty="0">
                <a:ln>
                  <a:solidFill>
                    <a:srgbClr val="FFFFFF">
                      <a:alpha val="24000"/>
                    </a:srgbClr>
                  </a:solidFill>
                </a:ln>
                <a:gradFill flip="none" rotWithShape="1">
                  <a:gsLst>
                    <a:gs pos="0">
                      <a:srgbClr val="FFFFFF"/>
                    </a:gs>
                    <a:gs pos="100000">
                      <a:srgbClr val="FFFFFF"/>
                    </a:gs>
                  </a:gsLst>
                  <a:lin ang="16200000" scaled="1"/>
                  <a:tileRect/>
                </a:gradFill>
                <a:effectLst>
                  <a:outerShdw blurRad="114300" algn="ctr" rotWithShape="0">
                    <a:prstClr val="black"/>
                  </a:outerShdw>
                </a:effectLst>
              </a:rPr>
              <a:t>10’s Billions</a:t>
            </a:r>
          </a:p>
          <a:p>
            <a:pPr algn="ctr"/>
            <a:r>
              <a:rPr lang="en-US" sz="1428" dirty="0">
                <a:ln>
                  <a:solidFill>
                    <a:srgbClr val="FFFFFF">
                      <a:alpha val="24000"/>
                    </a:srgbClr>
                  </a:solidFill>
                </a:ln>
                <a:solidFill>
                  <a:srgbClr val="84A8D8">
                    <a:lumMod val="75000"/>
                  </a:srgbClr>
                </a:solidFill>
                <a:effectLst>
                  <a:outerShdw blurRad="114300" algn="ctr" rotWithShape="0">
                    <a:prstClr val="black"/>
                  </a:outerShdw>
                </a:effectLst>
              </a:rPr>
              <a:t>VDC market reach, IDC</a:t>
            </a:r>
          </a:p>
        </p:txBody>
      </p:sp>
      <p:pic>
        <p:nvPicPr>
          <p:cNvPr id="22" name="eBook" descr="ebook.png"/>
          <p:cNvPicPr>
            <a:picLocks noChangeAspect="1"/>
          </p:cNvPicPr>
          <p:nvPr/>
        </p:nvPicPr>
        <p:blipFill>
          <a:blip r:embed="rId5" cstate="screen"/>
          <a:stretch>
            <a:fillRect/>
          </a:stretch>
        </p:blipFill>
        <p:spPr>
          <a:xfrm rot="510700" flipH="1">
            <a:off x="8928017" y="2460802"/>
            <a:ext cx="1169866" cy="989069"/>
          </a:xfrm>
          <a:prstGeom prst="rect">
            <a:avLst/>
          </a:prstGeom>
          <a:noFill/>
          <a:ln>
            <a:noFill/>
          </a:ln>
          <a:effectLst/>
        </p:spPr>
      </p:pic>
      <p:pic>
        <p:nvPicPr>
          <p:cNvPr id="23" name="nav" descr="DSCF Windows Embedded AutoPC.png"/>
          <p:cNvPicPr>
            <a:picLocks noChangeAspect="1"/>
          </p:cNvPicPr>
          <p:nvPr/>
        </p:nvPicPr>
        <p:blipFill>
          <a:blip r:embed="rId6" cstate="screen"/>
          <a:stretch>
            <a:fillRect/>
          </a:stretch>
        </p:blipFill>
        <p:spPr>
          <a:xfrm rot="175928">
            <a:off x="10577100" y="3320400"/>
            <a:ext cx="1360239" cy="887892"/>
          </a:xfrm>
          <a:prstGeom prst="rect">
            <a:avLst/>
          </a:prstGeom>
          <a:noFill/>
          <a:ln>
            <a:noFill/>
          </a:ln>
          <a:effectLst/>
        </p:spPr>
      </p:pic>
      <p:pic>
        <p:nvPicPr>
          <p:cNvPr id="24" name="surface" descr="surface1sm.png"/>
          <p:cNvPicPr>
            <a:picLocks noChangeAspect="1"/>
          </p:cNvPicPr>
          <p:nvPr/>
        </p:nvPicPr>
        <p:blipFill>
          <a:blip r:embed="rId7" cstate="screen"/>
          <a:stretch>
            <a:fillRect/>
          </a:stretch>
        </p:blipFill>
        <p:spPr>
          <a:xfrm>
            <a:off x="8566120" y="1596969"/>
            <a:ext cx="1339422" cy="1020140"/>
          </a:xfrm>
          <a:prstGeom prst="rect">
            <a:avLst/>
          </a:prstGeom>
          <a:effectLst/>
        </p:spPr>
      </p:pic>
      <p:pic>
        <p:nvPicPr>
          <p:cNvPr id="25" name="digiframe" descr="photoshare_frame.png"/>
          <p:cNvPicPr>
            <a:picLocks noChangeAspect="1"/>
          </p:cNvPicPr>
          <p:nvPr/>
        </p:nvPicPr>
        <p:blipFill>
          <a:blip r:embed="rId8" cstate="email"/>
          <a:stretch>
            <a:fillRect/>
          </a:stretch>
        </p:blipFill>
        <p:spPr>
          <a:xfrm flipH="1">
            <a:off x="8501053" y="3262226"/>
            <a:ext cx="1078809" cy="974254"/>
          </a:xfrm>
          <a:prstGeom prst="rect">
            <a:avLst/>
          </a:prstGeom>
          <a:effectLst/>
        </p:spPr>
      </p:pic>
      <p:pic>
        <p:nvPicPr>
          <p:cNvPr id="26" name="laptop" descr="laptop_media.png"/>
          <p:cNvPicPr>
            <a:picLocks noChangeAspect="1"/>
          </p:cNvPicPr>
          <p:nvPr/>
        </p:nvPicPr>
        <p:blipFill>
          <a:blip r:embed="rId9" cstate="screen"/>
          <a:stretch>
            <a:fillRect/>
          </a:stretch>
        </p:blipFill>
        <p:spPr>
          <a:xfrm>
            <a:off x="1962333" y="2612023"/>
            <a:ext cx="2093055" cy="1377705"/>
          </a:xfrm>
          <a:prstGeom prst="rect">
            <a:avLst/>
          </a:prstGeom>
          <a:effectLst/>
        </p:spPr>
      </p:pic>
      <p:pic>
        <p:nvPicPr>
          <p:cNvPr id="27" name="TV" descr="flat.png"/>
          <p:cNvPicPr>
            <a:picLocks noChangeAspect="1"/>
          </p:cNvPicPr>
          <p:nvPr/>
        </p:nvPicPr>
        <p:blipFill>
          <a:blip r:embed="rId10" cstate="screen"/>
          <a:stretch>
            <a:fillRect/>
          </a:stretch>
        </p:blipFill>
        <p:spPr>
          <a:xfrm>
            <a:off x="10129491" y="1043521"/>
            <a:ext cx="1795904" cy="1361601"/>
          </a:xfrm>
          <a:prstGeom prst="rect">
            <a:avLst/>
          </a:prstGeom>
          <a:noFill/>
          <a:ln>
            <a:noFill/>
          </a:ln>
          <a:effectLst/>
        </p:spPr>
      </p:pic>
      <p:pic>
        <p:nvPicPr>
          <p:cNvPr id="28" name="Zune" descr="zunehd.png"/>
          <p:cNvPicPr>
            <a:picLocks noChangeAspect="1"/>
          </p:cNvPicPr>
          <p:nvPr/>
        </p:nvPicPr>
        <p:blipFill>
          <a:blip r:embed="rId11" cstate="screen"/>
          <a:stretch>
            <a:fillRect/>
          </a:stretch>
        </p:blipFill>
        <p:spPr>
          <a:xfrm>
            <a:off x="9849467" y="2107039"/>
            <a:ext cx="1184497" cy="1121325"/>
          </a:xfrm>
          <a:prstGeom prst="rect">
            <a:avLst/>
          </a:prstGeom>
          <a:effectLst/>
        </p:spPr>
      </p:pic>
      <p:pic>
        <p:nvPicPr>
          <p:cNvPr id="29" name="defibrillator" descr="Zoe well at home Windows CE health monitor.png"/>
          <p:cNvPicPr>
            <a:picLocks noChangeAspect="1"/>
          </p:cNvPicPr>
          <p:nvPr/>
        </p:nvPicPr>
        <p:blipFill>
          <a:blip r:embed="rId12" cstate="email"/>
          <a:stretch>
            <a:fillRect/>
          </a:stretch>
        </p:blipFill>
        <p:spPr>
          <a:xfrm>
            <a:off x="10477684" y="2419934"/>
            <a:ext cx="1746503" cy="1009834"/>
          </a:xfrm>
          <a:prstGeom prst="rect">
            <a:avLst/>
          </a:prstGeom>
          <a:effectLst/>
        </p:spPr>
      </p:pic>
      <p:pic>
        <p:nvPicPr>
          <p:cNvPr id="30" name="handscanner" descr="Intermec Pocket PC.png"/>
          <p:cNvPicPr>
            <a:picLocks noChangeAspect="1"/>
          </p:cNvPicPr>
          <p:nvPr/>
        </p:nvPicPr>
        <p:blipFill>
          <a:blip r:embed="rId13" cstate="email"/>
          <a:stretch>
            <a:fillRect/>
          </a:stretch>
        </p:blipFill>
        <p:spPr>
          <a:xfrm>
            <a:off x="9693118" y="2977425"/>
            <a:ext cx="943038" cy="1048368"/>
          </a:xfrm>
          <a:prstGeom prst="rect">
            <a:avLst/>
          </a:prstGeom>
          <a:effectLst/>
        </p:spPr>
      </p:pic>
      <p:pic>
        <p:nvPicPr>
          <p:cNvPr id="31" name="Picture 30" descr="fernando-phone.png"/>
          <p:cNvPicPr>
            <a:picLocks noChangeAspect="1"/>
          </p:cNvPicPr>
          <p:nvPr/>
        </p:nvPicPr>
        <p:blipFill>
          <a:blip r:embed="rId14" cstate="screen">
            <a:lum contrast="20000"/>
            <a:extLst>
              <a:ext uri="{28A0092B-C50C-407E-A947-70E740481C1C}">
                <a14:useLocalDpi xmlns:a14="http://schemas.microsoft.com/office/drawing/2010/main"/>
              </a:ext>
            </a:extLst>
          </a:blip>
          <a:stretch>
            <a:fillRect/>
          </a:stretch>
        </p:blipFill>
        <p:spPr>
          <a:xfrm>
            <a:off x="6793148" y="3018710"/>
            <a:ext cx="1209472" cy="795666"/>
          </a:xfrm>
          <a:prstGeom prst="rect">
            <a:avLst/>
          </a:prstGeom>
          <a:effectLst>
            <a:outerShdw blurRad="76200" dir="13500000" sy="23000" kx="1200000" algn="br" rotWithShape="0">
              <a:prstClr val="black">
                <a:alpha val="20000"/>
              </a:prstClr>
            </a:outerShdw>
          </a:effectLst>
        </p:spPr>
      </p:pic>
      <p:pic>
        <p:nvPicPr>
          <p:cNvPr id="32" name="phone" descr="phone_htc_windows.png"/>
          <p:cNvPicPr>
            <a:picLocks noChangeAspect="1"/>
          </p:cNvPicPr>
          <p:nvPr/>
        </p:nvPicPr>
        <p:blipFill>
          <a:blip r:embed="rId15" cstate="screen"/>
          <a:stretch>
            <a:fillRect/>
          </a:stretch>
        </p:blipFill>
        <p:spPr>
          <a:xfrm rot="1593447">
            <a:off x="5822616" y="2746290"/>
            <a:ext cx="983104" cy="1324297"/>
          </a:xfrm>
          <a:prstGeom prst="rect">
            <a:avLst/>
          </a:prstGeom>
          <a:noFill/>
          <a:ln>
            <a:noFill/>
          </a:ln>
          <a:effectLst/>
          <a:scene3d>
            <a:camera prst="orthographicFront">
              <a:rot lat="0" lon="2400000" rev="600000"/>
            </a:camera>
            <a:lightRig rig="threePt" dir="t"/>
          </a:scene3d>
        </p:spPr>
      </p:pic>
      <p:pic>
        <p:nvPicPr>
          <p:cNvPr id="33" name="Picture 3" descr="C:\Users\adi\Desktop\_Work_in_Progress\_MS\1134\Working artg\DreamBook-ePad-A10.png"/>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rot="5400000">
            <a:off x="537095" y="2743688"/>
            <a:ext cx="1563401" cy="98646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htc Touch Dual phone.png"/>
          <p:cNvPicPr>
            <a:picLocks noChangeAspect="1"/>
          </p:cNvPicPr>
          <p:nvPr/>
        </p:nvPicPr>
        <p:blipFill>
          <a:blip r:embed="rId17" cstate="screen"/>
          <a:stretch>
            <a:fillRect/>
          </a:stretch>
        </p:blipFill>
        <p:spPr>
          <a:xfrm>
            <a:off x="5438013" y="2614810"/>
            <a:ext cx="559359" cy="1326172"/>
          </a:xfrm>
          <a:prstGeom prst="rect">
            <a:avLst/>
          </a:prstGeom>
          <a:effectLst/>
        </p:spPr>
      </p:pic>
      <p:pic>
        <p:nvPicPr>
          <p:cNvPr id="35" name="Picture 4" descr="C:\Users\roslyn.ADI\Desktop\DVD_ART36\Artwork_Imagery\Hardware Photos\OEM HW\Windows Mobile devices (cell phone, pda)\Smartphone cell phones\Toshiba G900 with keypad Windows Mobile smartphone angled.png"/>
          <p:cNvPicPr>
            <a:picLocks noChangeAspect="1" noChangeArrowheads="1"/>
          </p:cNvPicPr>
          <p:nvPr/>
        </p:nvPicPr>
        <p:blipFill>
          <a:blip r:embed="rId18" cstate="screen">
            <a:extLst>
              <a:ext uri="{28A0092B-C50C-407E-A947-70E740481C1C}">
                <a14:useLocalDpi xmlns:a14="http://schemas.microsoft.com/office/drawing/2010/main"/>
              </a:ext>
            </a:extLst>
          </a:blip>
          <a:stretch>
            <a:fillRect/>
          </a:stretch>
        </p:blipFill>
        <p:spPr bwMode="auto">
          <a:xfrm rot="20970302">
            <a:off x="4661750" y="2715743"/>
            <a:ext cx="822880" cy="1346791"/>
          </a:xfrm>
          <a:prstGeom prst="rect">
            <a:avLst/>
          </a:prstGeom>
          <a:noFill/>
          <a:ln>
            <a:noFill/>
          </a:ln>
        </p:spPr>
      </p:pic>
    </p:spTree>
    <p:extLst>
      <p:ext uri="{BB962C8B-B14F-4D97-AF65-F5344CB8AC3E}">
        <p14:creationId xmlns:p14="http://schemas.microsoft.com/office/powerpoint/2010/main" val="2443875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p:cNvSpPr>
            <a:spLocks noGrp="1"/>
          </p:cNvSpPr>
          <p:nvPr>
            <p:ph type="title"/>
          </p:nvPr>
        </p:nvSpPr>
        <p:spPr/>
        <p:txBody>
          <a:bodyPr>
            <a:normAutofit fontScale="90000"/>
          </a:bodyPr>
          <a:lstStyle/>
          <a:p>
            <a:r>
              <a:rPr lang="en-US" spc="-153" dirty="0"/>
              <a:t>HOW EMBEDDED DEVICES ARE MANAGED TODAY</a:t>
            </a:r>
          </a:p>
        </p:txBody>
      </p:sp>
      <p:sp>
        <p:nvSpPr>
          <p:cNvPr id="51" name="Isosceles Triangle 50"/>
          <p:cNvSpPr/>
          <p:nvPr/>
        </p:nvSpPr>
        <p:spPr>
          <a:xfrm flipH="1">
            <a:off x="4257920" y="2571477"/>
            <a:ext cx="6306296" cy="3730653"/>
          </a:xfrm>
          <a:prstGeom prst="triangle">
            <a:avLst>
              <a:gd name="adj" fmla="val 21976"/>
            </a:avLst>
          </a:prstGeom>
          <a:gradFill flip="none" rotWithShape="1">
            <a:gsLst>
              <a:gs pos="0">
                <a:srgbClr val="4F81BD">
                  <a:alpha val="65000"/>
                </a:srgbClr>
              </a:gs>
              <a:gs pos="100000">
                <a:srgbClr val="1F497D">
                  <a:lumMod val="20000"/>
                  <a:lumOff val="80000"/>
                  <a:alpha val="0"/>
                </a:srgbClr>
              </a:gs>
            </a:gsLst>
            <a:lin ang="5400000" scaled="1"/>
            <a:tileRect/>
          </a:gradFill>
          <a:ln w="6350" cap="flat" cmpd="sng" algn="ctr">
            <a:noFill/>
            <a:prstDash val="solid"/>
          </a:ln>
          <a:effectLst/>
        </p:spPr>
        <p:txBody>
          <a:bodyPr rtlCol="0" anchor="ctr"/>
          <a:lstStyle/>
          <a:p>
            <a:pPr algn="ctr" defTabSz="932597">
              <a:lnSpc>
                <a:spcPct val="90000"/>
              </a:lnSpc>
              <a:defRPr/>
            </a:pPr>
            <a:endParaRPr lang="en-US" sz="1836" kern="0" dirty="0">
              <a:solidFill>
                <a:sysClr val="window" lastClr="FFFFFF"/>
              </a:solidFill>
            </a:endParaRPr>
          </a:p>
        </p:txBody>
      </p:sp>
      <p:sp>
        <p:nvSpPr>
          <p:cNvPr id="52" name="Isosceles Triangle 51"/>
          <p:cNvSpPr/>
          <p:nvPr/>
        </p:nvSpPr>
        <p:spPr>
          <a:xfrm>
            <a:off x="1907747" y="2571477"/>
            <a:ext cx="6306296" cy="3730653"/>
          </a:xfrm>
          <a:prstGeom prst="triangle">
            <a:avLst>
              <a:gd name="adj" fmla="val 21976"/>
            </a:avLst>
          </a:prstGeom>
          <a:gradFill flip="none" rotWithShape="1">
            <a:gsLst>
              <a:gs pos="0">
                <a:srgbClr val="FF8F33">
                  <a:alpha val="65000"/>
                </a:srgbClr>
              </a:gs>
              <a:gs pos="100000">
                <a:srgbClr val="1F497D">
                  <a:lumMod val="20000"/>
                  <a:lumOff val="80000"/>
                  <a:alpha val="0"/>
                </a:srgbClr>
              </a:gs>
            </a:gsLst>
            <a:lin ang="5400000" scaled="1"/>
            <a:tileRect/>
          </a:gradFill>
          <a:ln w="6350" cap="flat" cmpd="sng" algn="ctr">
            <a:noFill/>
            <a:prstDash val="solid"/>
          </a:ln>
          <a:effectLst/>
        </p:spPr>
        <p:txBody>
          <a:bodyPr rtlCol="0" anchor="ctr"/>
          <a:lstStyle/>
          <a:p>
            <a:pPr algn="ctr" defTabSz="932597">
              <a:lnSpc>
                <a:spcPct val="90000"/>
              </a:lnSpc>
              <a:defRPr/>
            </a:pPr>
            <a:endParaRPr lang="en-US" sz="1836" kern="0" dirty="0">
              <a:solidFill>
                <a:sysClr val="window" lastClr="FFFFFF"/>
              </a:solidFill>
            </a:endParaRPr>
          </a:p>
        </p:txBody>
      </p:sp>
      <p:sp>
        <p:nvSpPr>
          <p:cNvPr id="57" name="Oval 56"/>
          <p:cNvSpPr/>
          <p:nvPr/>
        </p:nvSpPr>
        <p:spPr>
          <a:xfrm>
            <a:off x="4527997" y="3352791"/>
            <a:ext cx="3398173" cy="2783239"/>
          </a:xfrm>
          <a:prstGeom prst="ellipse">
            <a:avLst/>
          </a:prstGeom>
          <a:gradFill flip="none" rotWithShape="1">
            <a:gsLst>
              <a:gs pos="0">
                <a:srgbClr val="E5E2D1">
                  <a:lumMod val="50000"/>
                  <a:alpha val="50000"/>
                </a:srgbClr>
              </a:gs>
              <a:gs pos="100000">
                <a:srgbClr val="1F497D">
                  <a:lumMod val="20000"/>
                  <a:lumOff val="80000"/>
                  <a:alpha val="0"/>
                </a:srgbClr>
              </a:gs>
            </a:gsLst>
            <a:lin ang="5400000" scaled="1"/>
            <a:tileRect/>
          </a:gradFill>
          <a:ln w="12700" cap="flat" cmpd="sng" algn="ctr">
            <a:gradFill>
              <a:gsLst>
                <a:gs pos="0">
                  <a:sysClr val="window" lastClr="FFFFFF"/>
                </a:gs>
                <a:gs pos="50000">
                  <a:srgbClr val="4F81BD">
                    <a:tint val="23500"/>
                    <a:satMod val="160000"/>
                    <a:alpha val="0"/>
                  </a:srgbClr>
                </a:gs>
              </a:gsLst>
              <a:lin ang="5400000" scaled="0"/>
            </a:gradFill>
            <a:prstDash val="solid"/>
          </a:ln>
          <a:effectLst/>
        </p:spPr>
        <p:txBody>
          <a:bodyPr rtlCol="0" anchor="ctr"/>
          <a:lstStyle/>
          <a:p>
            <a:pPr algn="ctr" defTabSz="932597">
              <a:lnSpc>
                <a:spcPct val="90000"/>
              </a:lnSpc>
              <a:defRPr/>
            </a:pPr>
            <a:endParaRPr lang="en-US" sz="1836" kern="0">
              <a:solidFill>
                <a:sysClr val="window" lastClr="FFFFFF"/>
              </a:solidFill>
            </a:endParaRPr>
          </a:p>
        </p:txBody>
      </p:sp>
      <p:pic>
        <p:nvPicPr>
          <p:cNvPr id="58" name="img robot"/>
          <p:cNvPicPr>
            <a:picLocks noChangeAspect="1" noChangeArrowheads="1"/>
          </p:cNvPicPr>
          <p:nvPr/>
        </p:nvPicPr>
        <p:blipFill>
          <a:blip r:embed="rId3"/>
          <a:srcRect b="33846"/>
          <a:stretch>
            <a:fillRect/>
          </a:stretch>
        </p:blipFill>
        <p:spPr bwMode="auto">
          <a:xfrm>
            <a:off x="9224821" y="5088665"/>
            <a:ext cx="892054" cy="825787"/>
          </a:xfrm>
          <a:prstGeom prst="roundRect">
            <a:avLst>
              <a:gd name="adj" fmla="val 7916"/>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img ind printer" descr="data center"/>
          <p:cNvPicPr>
            <a:picLocks noChangeAspect="1" noChangeArrowheads="1"/>
          </p:cNvPicPr>
          <p:nvPr/>
        </p:nvPicPr>
        <p:blipFill>
          <a:blip r:embed="rId4" cstate="print"/>
          <a:srcRect l="22277"/>
          <a:stretch>
            <a:fillRect/>
          </a:stretch>
        </p:blipFill>
        <p:spPr bwMode="auto">
          <a:xfrm>
            <a:off x="8539250" y="3620896"/>
            <a:ext cx="1362073" cy="1029747"/>
          </a:xfrm>
          <a:prstGeom prst="rect">
            <a:avLst/>
          </a:prstGeom>
          <a:noFill/>
          <a:ln>
            <a:noFill/>
          </a:ln>
        </p:spPr>
      </p:pic>
      <p:pic>
        <p:nvPicPr>
          <p:cNvPr id="60" name="img atm" descr="C:\Users\a-petbo\Pictures\atm.jpg"/>
          <p:cNvPicPr>
            <a:picLocks noChangeAspect="1" noChangeArrowheads="1"/>
          </p:cNvPicPr>
          <p:nvPr/>
        </p:nvPicPr>
        <p:blipFill>
          <a:blip r:embed="rId5" cstate="print"/>
          <a:stretch>
            <a:fillRect/>
          </a:stretch>
        </p:blipFill>
        <p:spPr bwMode="auto">
          <a:xfrm>
            <a:off x="5795220" y="3423491"/>
            <a:ext cx="816028" cy="1214327"/>
          </a:xfrm>
          <a:prstGeom prst="roundRect">
            <a:avLst>
              <a:gd name="adj" fmla="val 9524"/>
            </a:avLst>
          </a:prstGeom>
          <a:noFill/>
          <a:ln>
            <a:noFill/>
          </a:ln>
        </p:spPr>
      </p:pic>
      <p:pic>
        <p:nvPicPr>
          <p:cNvPr id="61" name="img servbank" descr="C:\Users\a-petbo\Pictures\server farm 4.jpg"/>
          <p:cNvPicPr>
            <a:picLocks noChangeAspect="1" noChangeArrowheads="1"/>
          </p:cNvPicPr>
          <p:nvPr/>
        </p:nvPicPr>
        <p:blipFill>
          <a:blip r:embed="rId6" cstate="print"/>
          <a:stretch>
            <a:fillRect/>
          </a:stretch>
        </p:blipFill>
        <p:spPr bwMode="auto">
          <a:xfrm>
            <a:off x="3251165" y="3476109"/>
            <a:ext cx="806062" cy="863128"/>
          </a:xfrm>
          <a:prstGeom prst="roundRect">
            <a:avLst>
              <a:gd name="adj" fmla="val 10641"/>
            </a:avLst>
          </a:prstGeom>
          <a:noFill/>
          <a:ln>
            <a:noFill/>
          </a:ln>
        </p:spPr>
      </p:pic>
      <p:pic>
        <p:nvPicPr>
          <p:cNvPr id="62" name="img office" descr="office.jpg"/>
          <p:cNvPicPr>
            <a:picLocks noChangeAspect="1"/>
          </p:cNvPicPr>
          <p:nvPr/>
        </p:nvPicPr>
        <p:blipFill>
          <a:blip r:embed="rId7"/>
          <a:srcRect b="17647"/>
          <a:stretch>
            <a:fillRect/>
          </a:stretch>
        </p:blipFill>
        <p:spPr>
          <a:xfrm>
            <a:off x="2769476" y="2218949"/>
            <a:ext cx="1664707" cy="1096747"/>
          </a:xfrm>
          <a:prstGeom prst="roundRect">
            <a:avLst>
              <a:gd name="adj" fmla="val 10467"/>
            </a:avLst>
          </a:prstGeom>
          <a:effectLst>
            <a:outerShdw blurRad="50800" dist="38100" dir="5400000" algn="t" rotWithShape="0">
              <a:prstClr val="black">
                <a:alpha val="40000"/>
              </a:prstClr>
            </a:outerShdw>
          </a:effectLst>
        </p:spPr>
      </p:pic>
      <p:pic>
        <p:nvPicPr>
          <p:cNvPr id="63" name="img worker" descr="industrialcontroller000000947777.jpg"/>
          <p:cNvPicPr>
            <a:picLocks noChangeAspect="1"/>
          </p:cNvPicPr>
          <p:nvPr/>
        </p:nvPicPr>
        <p:blipFill>
          <a:blip r:embed="rId8"/>
          <a:stretch>
            <a:fillRect/>
          </a:stretch>
        </p:blipFill>
        <p:spPr>
          <a:xfrm>
            <a:off x="7999917" y="2218949"/>
            <a:ext cx="1651485" cy="1095809"/>
          </a:xfrm>
          <a:prstGeom prst="roundRect">
            <a:avLst>
              <a:gd name="adj" fmla="val 7802"/>
            </a:avLst>
          </a:prstGeom>
          <a:noFill/>
          <a:ln>
            <a:noFill/>
          </a:ln>
          <a:effectLst>
            <a:outerShdw blurRad="50800" dist="38100" dir="5400000" algn="t" rotWithShape="0">
              <a:prstClr val="black">
                <a:alpha val="40000"/>
              </a:prstClr>
            </a:outerShdw>
          </a:effectLst>
        </p:spPr>
      </p:pic>
      <p:pic>
        <p:nvPicPr>
          <p:cNvPr id="64" name="img sec camera" descr="securitycam.png"/>
          <p:cNvPicPr>
            <a:picLocks noChangeAspect="1"/>
          </p:cNvPicPr>
          <p:nvPr/>
        </p:nvPicPr>
        <p:blipFill>
          <a:blip r:embed="rId9"/>
          <a:stretch>
            <a:fillRect/>
          </a:stretch>
        </p:blipFill>
        <p:spPr>
          <a:xfrm>
            <a:off x="6794226" y="4243873"/>
            <a:ext cx="762949" cy="1102618"/>
          </a:xfrm>
          <a:prstGeom prst="rect">
            <a:avLst/>
          </a:prstGeom>
        </p:spPr>
      </p:pic>
      <p:pic>
        <p:nvPicPr>
          <p:cNvPr id="65" name="img printcopy" descr="printer_large.png"/>
          <p:cNvPicPr>
            <a:picLocks noChangeAspect="1"/>
          </p:cNvPicPr>
          <p:nvPr/>
        </p:nvPicPr>
        <p:blipFill>
          <a:blip r:embed="rId10"/>
          <a:stretch>
            <a:fillRect/>
          </a:stretch>
        </p:blipFill>
        <p:spPr>
          <a:xfrm>
            <a:off x="5709967" y="4941388"/>
            <a:ext cx="835599" cy="1135917"/>
          </a:xfrm>
          <a:prstGeom prst="rect">
            <a:avLst/>
          </a:prstGeom>
        </p:spPr>
      </p:pic>
      <p:pic>
        <p:nvPicPr>
          <p:cNvPr id="66" name="img kiosk" descr="kiosk_03.png"/>
          <p:cNvPicPr>
            <a:picLocks noChangeAspect="1"/>
          </p:cNvPicPr>
          <p:nvPr/>
        </p:nvPicPr>
        <p:blipFill>
          <a:blip r:embed="rId11"/>
          <a:srcRect l="9235" t="5722" r="9235"/>
          <a:stretch>
            <a:fillRect/>
          </a:stretch>
        </p:blipFill>
        <p:spPr>
          <a:xfrm>
            <a:off x="4992711" y="4270457"/>
            <a:ext cx="562103" cy="1251243"/>
          </a:xfrm>
          <a:prstGeom prst="rect">
            <a:avLst/>
          </a:prstGeom>
        </p:spPr>
      </p:pic>
      <p:pic>
        <p:nvPicPr>
          <p:cNvPr id="67" name="img server" descr="server_tower.png"/>
          <p:cNvPicPr>
            <a:picLocks noChangeAspect="1"/>
          </p:cNvPicPr>
          <p:nvPr/>
        </p:nvPicPr>
        <p:blipFill>
          <a:blip r:embed="rId12"/>
          <a:stretch>
            <a:fillRect/>
          </a:stretch>
        </p:blipFill>
        <p:spPr>
          <a:xfrm>
            <a:off x="4141319" y="4224133"/>
            <a:ext cx="665882" cy="972187"/>
          </a:xfrm>
          <a:prstGeom prst="rect">
            <a:avLst/>
          </a:prstGeom>
        </p:spPr>
      </p:pic>
      <p:pic>
        <p:nvPicPr>
          <p:cNvPr id="68" name="img mri"/>
          <p:cNvPicPr>
            <a:picLocks noChangeAspect="1" noChangeArrowheads="1"/>
          </p:cNvPicPr>
          <p:nvPr/>
        </p:nvPicPr>
        <p:blipFill>
          <a:blip r:embed="rId13"/>
          <a:stretch>
            <a:fillRect/>
          </a:stretch>
        </p:blipFill>
        <p:spPr bwMode="auto">
          <a:xfrm>
            <a:off x="7549405" y="5224045"/>
            <a:ext cx="1266572" cy="843153"/>
          </a:xfrm>
          <a:prstGeom prst="roundRect">
            <a:avLst/>
          </a:prstGeom>
          <a:noFill/>
          <a:ln w="9525">
            <a:noFill/>
            <a:miter lim="800000"/>
            <a:headEnd/>
            <a:tailEnd/>
          </a:ln>
          <a:effectLst/>
        </p:spPr>
      </p:pic>
      <p:pic>
        <p:nvPicPr>
          <p:cNvPr id="69" name="img thinclient" descr="thin_client.png"/>
          <p:cNvPicPr>
            <a:picLocks noChangeAspect="1"/>
          </p:cNvPicPr>
          <p:nvPr/>
        </p:nvPicPr>
        <p:blipFill>
          <a:blip r:embed="rId14"/>
          <a:stretch>
            <a:fillRect/>
          </a:stretch>
        </p:blipFill>
        <p:spPr>
          <a:xfrm>
            <a:off x="2215096" y="5128143"/>
            <a:ext cx="587543" cy="844926"/>
          </a:xfrm>
          <a:prstGeom prst="rect">
            <a:avLst/>
          </a:prstGeom>
        </p:spPr>
      </p:pic>
      <p:pic>
        <p:nvPicPr>
          <p:cNvPr id="70" name="img jukebox" descr="internet_jukebox.png"/>
          <p:cNvPicPr>
            <a:picLocks noChangeAspect="1"/>
          </p:cNvPicPr>
          <p:nvPr/>
        </p:nvPicPr>
        <p:blipFill>
          <a:blip r:embed="rId15"/>
          <a:stretch>
            <a:fillRect/>
          </a:stretch>
        </p:blipFill>
        <p:spPr>
          <a:xfrm>
            <a:off x="7902150" y="4127300"/>
            <a:ext cx="712058" cy="889497"/>
          </a:xfrm>
          <a:prstGeom prst="rect">
            <a:avLst/>
          </a:prstGeom>
        </p:spPr>
      </p:pic>
      <p:pic>
        <p:nvPicPr>
          <p:cNvPr id="71" name="img carousel" descr="POScarousel1.png"/>
          <p:cNvPicPr>
            <a:picLocks noChangeAspect="1"/>
          </p:cNvPicPr>
          <p:nvPr/>
        </p:nvPicPr>
        <p:blipFill>
          <a:blip r:embed="rId16"/>
          <a:stretch>
            <a:fillRect/>
          </a:stretch>
        </p:blipFill>
        <p:spPr>
          <a:xfrm>
            <a:off x="3534499" y="5156354"/>
            <a:ext cx="998514" cy="936701"/>
          </a:xfrm>
          <a:prstGeom prst="rect">
            <a:avLst/>
          </a:prstGeom>
        </p:spPr>
      </p:pic>
      <p:sp>
        <p:nvSpPr>
          <p:cNvPr id="72" name="Right Arrow 71"/>
          <p:cNvSpPr/>
          <p:nvPr/>
        </p:nvSpPr>
        <p:spPr>
          <a:xfrm>
            <a:off x="2181933" y="6096736"/>
            <a:ext cx="7990588" cy="509204"/>
          </a:xfrm>
          <a:prstGeom prst="rightArrow">
            <a:avLst>
              <a:gd name="adj1" fmla="val 61447"/>
              <a:gd name="adj2" fmla="val 103419"/>
            </a:avLst>
          </a:prstGeom>
          <a:gradFill flip="none" rotWithShape="1">
            <a:gsLst>
              <a:gs pos="0">
                <a:srgbClr val="4F81BD">
                  <a:alpha val="0"/>
                </a:srgbClr>
              </a:gs>
              <a:gs pos="100000">
                <a:sysClr val="window" lastClr="FFFFFF">
                  <a:lumMod val="65000"/>
                </a:sysClr>
              </a:gs>
            </a:gsLst>
            <a:lin ang="0" scaled="1"/>
            <a:tileRect/>
          </a:gradFill>
          <a:ln w="6350" cap="flat" cmpd="sng" algn="ctr">
            <a:noFill/>
            <a:prstDash val="solid"/>
          </a:ln>
          <a:effectLst/>
        </p:spPr>
        <p:txBody>
          <a:bodyPr rtlCol="0" anchor="ctr"/>
          <a:lstStyle/>
          <a:p>
            <a:pPr algn="ctr" defTabSz="932597">
              <a:lnSpc>
                <a:spcPct val="90000"/>
              </a:lnSpc>
              <a:defRPr/>
            </a:pPr>
            <a:r>
              <a:rPr lang="en-US" sz="1632" i="1" kern="0" dirty="0">
                <a:solidFill>
                  <a:srgbClr val="FFFFFF"/>
                </a:solidFill>
              </a:rPr>
              <a:t>Industry Specific Device</a:t>
            </a:r>
          </a:p>
        </p:txBody>
      </p:sp>
      <p:sp>
        <p:nvSpPr>
          <p:cNvPr id="73" name="Pentagon 72"/>
          <p:cNvSpPr/>
          <p:nvPr/>
        </p:nvSpPr>
        <p:spPr>
          <a:xfrm>
            <a:off x="2502" y="1513897"/>
            <a:ext cx="5352165" cy="548374"/>
          </a:xfrm>
          <a:prstGeom prst="homePlate">
            <a:avLst/>
          </a:prstGeom>
          <a:gradFill>
            <a:gsLst>
              <a:gs pos="0">
                <a:srgbClr val="FF8F33">
                  <a:lumMod val="50000"/>
                </a:srgbClr>
              </a:gs>
              <a:gs pos="100000">
                <a:srgbClr val="FF8F33">
                  <a:lumMod val="75000"/>
                </a:srgbClr>
              </a:gs>
            </a:gsLst>
            <a:lin ang="0" scaled="1"/>
          </a:gradFill>
          <a:ln w="31750" cap="flat" cmpd="sng" algn="ctr">
            <a:noFill/>
            <a:prstDash val="solid"/>
          </a:ln>
          <a:effectLst>
            <a:outerShdw blurRad="50800" dist="38100" dir="5400000" algn="t" rotWithShape="0">
              <a:prstClr val="black">
                <a:alpha val="40000"/>
              </a:prstClr>
            </a:outerShdw>
          </a:effectLst>
        </p:spPr>
        <p:txBody>
          <a:bodyPr rtlCol="0" anchor="ctr"/>
          <a:lstStyle/>
          <a:p>
            <a:pPr algn="ctr" defTabSz="932597">
              <a:lnSpc>
                <a:spcPct val="90000"/>
              </a:lnSpc>
              <a:defRPr/>
            </a:pPr>
            <a:endParaRPr lang="en-US" sz="1836" kern="0" dirty="0">
              <a:solidFill>
                <a:sysClr val="window" lastClr="FFFFFF"/>
              </a:solidFill>
            </a:endParaRPr>
          </a:p>
        </p:txBody>
      </p:sp>
      <p:sp>
        <p:nvSpPr>
          <p:cNvPr id="74" name="Pentagon 73"/>
          <p:cNvSpPr/>
          <p:nvPr/>
        </p:nvSpPr>
        <p:spPr>
          <a:xfrm flipH="1">
            <a:off x="7078126" y="1497126"/>
            <a:ext cx="5355848" cy="548374"/>
          </a:xfrm>
          <a:prstGeom prst="homePlate">
            <a:avLst/>
          </a:prstGeom>
          <a:gradFill>
            <a:gsLst>
              <a:gs pos="0">
                <a:srgbClr val="1F497D">
                  <a:lumMod val="75000"/>
                </a:srgbClr>
              </a:gs>
              <a:gs pos="100000">
                <a:srgbClr val="1F497D"/>
              </a:gs>
            </a:gsLst>
            <a:lin ang="0" scaled="1"/>
          </a:gradFill>
          <a:ln w="31750" cap="flat" cmpd="sng" algn="ctr">
            <a:noFill/>
            <a:prstDash val="solid"/>
          </a:ln>
          <a:effectLst>
            <a:outerShdw blurRad="50800" dist="38100" dir="5400000" algn="t" rotWithShape="0">
              <a:prstClr val="black">
                <a:alpha val="40000"/>
              </a:prstClr>
            </a:outerShdw>
          </a:effectLst>
        </p:spPr>
        <p:txBody>
          <a:bodyPr rtlCol="0" anchor="ctr"/>
          <a:lstStyle/>
          <a:p>
            <a:pPr algn="ctr" defTabSz="932597">
              <a:lnSpc>
                <a:spcPct val="90000"/>
              </a:lnSpc>
              <a:defRPr/>
            </a:pPr>
            <a:endParaRPr lang="en-US" sz="1836" kern="0" dirty="0">
              <a:solidFill>
                <a:sysClr val="window" lastClr="FFFFFF"/>
              </a:solidFill>
            </a:endParaRPr>
          </a:p>
        </p:txBody>
      </p:sp>
      <p:sp>
        <p:nvSpPr>
          <p:cNvPr id="75" name="TextBox 74"/>
          <p:cNvSpPr txBox="1"/>
          <p:nvPr/>
        </p:nvSpPr>
        <p:spPr>
          <a:xfrm>
            <a:off x="2544254" y="1558391"/>
            <a:ext cx="2235845" cy="448213"/>
          </a:xfrm>
          <a:prstGeom prst="rect">
            <a:avLst/>
          </a:prstGeom>
          <a:noFill/>
          <a:ln>
            <a:noFill/>
          </a:ln>
        </p:spPr>
        <p:txBody>
          <a:bodyPr wrap="none" rtlCol="0" anchor="ctr" anchorCtr="0">
            <a:noAutofit/>
          </a:bodyPr>
          <a:lstStyle/>
          <a:p>
            <a:pPr defTabSz="932597">
              <a:defRPr/>
            </a:pPr>
            <a:r>
              <a:rPr lang="en-US" sz="1836" b="1" kern="0" dirty="0">
                <a:solidFill>
                  <a:sysClr val="window" lastClr="FFFFFF"/>
                </a:solidFill>
              </a:rPr>
              <a:t>Enterprise IT Pro</a:t>
            </a:r>
          </a:p>
        </p:txBody>
      </p:sp>
      <p:sp>
        <p:nvSpPr>
          <p:cNvPr id="76" name="TextBox 75"/>
          <p:cNvSpPr txBox="1"/>
          <p:nvPr/>
        </p:nvSpPr>
        <p:spPr>
          <a:xfrm>
            <a:off x="7338092" y="1592237"/>
            <a:ext cx="2951936" cy="419692"/>
          </a:xfrm>
          <a:prstGeom prst="rect">
            <a:avLst/>
          </a:prstGeom>
          <a:noFill/>
        </p:spPr>
        <p:txBody>
          <a:bodyPr wrap="none" rtlCol="0" anchor="ctr" anchorCtr="0">
            <a:noAutofit/>
          </a:bodyPr>
          <a:lstStyle/>
          <a:p>
            <a:pPr indent="-349724" algn="ctr" defTabSz="1332093">
              <a:lnSpc>
                <a:spcPct val="80000"/>
              </a:lnSpc>
              <a:defRPr/>
            </a:pPr>
            <a:r>
              <a:rPr lang="en-US" sz="1836" b="1" kern="0" dirty="0">
                <a:solidFill>
                  <a:sysClr val="window" lastClr="FFFFFF"/>
                </a:solidFill>
              </a:rPr>
              <a:t>Device Manufacturer /</a:t>
            </a:r>
          </a:p>
          <a:p>
            <a:pPr indent="-349724" algn="ctr" defTabSz="1332093">
              <a:lnSpc>
                <a:spcPct val="80000"/>
              </a:lnSpc>
              <a:defRPr/>
            </a:pPr>
            <a:r>
              <a:rPr lang="en-US" sz="1836" b="1" kern="0" dirty="0">
                <a:solidFill>
                  <a:sysClr val="window" lastClr="FFFFFF"/>
                </a:solidFill>
              </a:rPr>
              <a:t> Service Provider</a:t>
            </a:r>
            <a:endParaRPr lang="en-US" sz="2040" b="1" kern="0" dirty="0">
              <a:solidFill>
                <a:sysClr val="window" lastClr="FFFFFF"/>
              </a:solidFill>
            </a:endParaRPr>
          </a:p>
        </p:txBody>
      </p:sp>
      <p:sp>
        <p:nvSpPr>
          <p:cNvPr id="77" name="Rounded Rectangle 76"/>
          <p:cNvSpPr/>
          <p:nvPr/>
        </p:nvSpPr>
        <p:spPr>
          <a:xfrm>
            <a:off x="2779270" y="2218949"/>
            <a:ext cx="1645122" cy="1096747"/>
          </a:xfrm>
          <a:prstGeom prst="roundRect">
            <a:avLst>
              <a:gd name="adj" fmla="val 10249"/>
            </a:avLst>
          </a:prstGeom>
          <a:noFill/>
          <a:ln w="25400" cap="flat" cmpd="sng" algn="ctr">
            <a:solidFill>
              <a:srgbClr val="FF8F33"/>
            </a:solidFill>
            <a:prstDash val="solid"/>
          </a:ln>
          <a:effectLst/>
        </p:spPr>
        <p:txBody>
          <a:bodyPr rtlCol="0" anchor="ctr"/>
          <a:lstStyle/>
          <a:p>
            <a:pPr algn="ctr" defTabSz="932597">
              <a:lnSpc>
                <a:spcPct val="90000"/>
              </a:lnSpc>
              <a:defRPr/>
            </a:pPr>
            <a:endParaRPr lang="en-US" sz="1836" kern="0" dirty="0">
              <a:solidFill>
                <a:sysClr val="window" lastClr="FFFFFF"/>
              </a:solidFill>
            </a:endParaRPr>
          </a:p>
        </p:txBody>
      </p:sp>
      <p:sp>
        <p:nvSpPr>
          <p:cNvPr id="78" name="Rounded Rectangle 77"/>
          <p:cNvSpPr/>
          <p:nvPr/>
        </p:nvSpPr>
        <p:spPr>
          <a:xfrm>
            <a:off x="8006282" y="2218949"/>
            <a:ext cx="1645122" cy="1096747"/>
          </a:xfrm>
          <a:prstGeom prst="roundRect">
            <a:avLst>
              <a:gd name="adj" fmla="val 10249"/>
            </a:avLst>
          </a:prstGeom>
          <a:noFill/>
          <a:ln w="25400" cap="flat" cmpd="sng" algn="ctr">
            <a:solidFill>
              <a:srgbClr val="1F497D"/>
            </a:solidFill>
            <a:prstDash val="solid"/>
          </a:ln>
          <a:effectLst/>
        </p:spPr>
        <p:txBody>
          <a:bodyPr rtlCol="0" anchor="ctr"/>
          <a:lstStyle/>
          <a:p>
            <a:pPr algn="ctr" defTabSz="932597">
              <a:lnSpc>
                <a:spcPct val="90000"/>
              </a:lnSpc>
              <a:defRPr/>
            </a:pPr>
            <a:endParaRPr lang="en-US" sz="1836" kern="0" dirty="0">
              <a:solidFill>
                <a:sysClr val="window" lastClr="FFFFFF"/>
              </a:solidFill>
            </a:endParaRPr>
          </a:p>
        </p:txBody>
      </p:sp>
      <p:pic>
        <p:nvPicPr>
          <p:cNvPr id="79" name="imgDS" descr="digital_signage1.png"/>
          <p:cNvPicPr>
            <a:picLocks noChangeAspect="1"/>
          </p:cNvPicPr>
          <p:nvPr/>
        </p:nvPicPr>
        <p:blipFill>
          <a:blip r:embed="rId17"/>
          <a:stretch>
            <a:fillRect/>
          </a:stretch>
        </p:blipFill>
        <p:spPr>
          <a:xfrm>
            <a:off x="2815179" y="4427206"/>
            <a:ext cx="711170" cy="997391"/>
          </a:xfrm>
          <a:prstGeom prst="rect">
            <a:avLst/>
          </a:prstGeom>
        </p:spPr>
      </p:pic>
    </p:spTree>
    <p:extLst>
      <p:ext uri="{BB962C8B-B14F-4D97-AF65-F5344CB8AC3E}">
        <p14:creationId xmlns:p14="http://schemas.microsoft.com/office/powerpoint/2010/main" val="1300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up)">
                                      <p:cBhvr>
                                        <p:cTn id="7" dur="500"/>
                                        <p:tgtEl>
                                          <p:spTgt spid="52"/>
                                        </p:tgtEl>
                                      </p:cBhvr>
                                    </p:animEffect>
                                  </p:childTnLst>
                                </p:cTn>
                              </p:par>
                              <p:par>
                                <p:cTn id="8" presetID="10" presetClass="entr" presetSubtype="0" fill="hold" nodeType="withEffect">
                                  <p:stCondLst>
                                    <p:cond delay="20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par>
                                <p:cTn id="11" presetID="10" presetClass="entr" presetSubtype="0" fill="hold" nodeType="withEffect">
                                  <p:stCondLst>
                                    <p:cond delay="300"/>
                                  </p:stCondLst>
                                  <p:childTnLst>
                                    <p:set>
                                      <p:cBhvr>
                                        <p:cTn id="12" dur="1" fill="hold">
                                          <p:stCondLst>
                                            <p:cond delay="0"/>
                                          </p:stCondLst>
                                        </p:cTn>
                                        <p:tgtEl>
                                          <p:spTgt spid="67"/>
                                        </p:tgtEl>
                                        <p:attrNameLst>
                                          <p:attrName>style.visibility</p:attrName>
                                        </p:attrNameLst>
                                      </p:cBhvr>
                                      <p:to>
                                        <p:strVal val="visible"/>
                                      </p:to>
                                    </p:set>
                                    <p:animEffect transition="in" filter="fade">
                                      <p:cBhvr>
                                        <p:cTn id="13" dur="500"/>
                                        <p:tgtEl>
                                          <p:spTgt spid="67"/>
                                        </p:tgtEl>
                                      </p:cBhvr>
                                    </p:animEffect>
                                  </p:childTnLst>
                                </p:cTn>
                              </p:par>
                              <p:par>
                                <p:cTn id="14" presetID="10" presetClass="entr" presetSubtype="0" fill="hold" nodeType="withEffect">
                                  <p:stCondLst>
                                    <p:cond delay="400"/>
                                  </p:stCondLst>
                                  <p:childTnLst>
                                    <p:set>
                                      <p:cBhvr>
                                        <p:cTn id="15" dur="1" fill="hold">
                                          <p:stCondLst>
                                            <p:cond delay="0"/>
                                          </p:stCondLst>
                                        </p:cTn>
                                        <p:tgtEl>
                                          <p:spTgt spid="79"/>
                                        </p:tgtEl>
                                        <p:attrNameLst>
                                          <p:attrName>style.visibility</p:attrName>
                                        </p:attrNameLst>
                                      </p:cBhvr>
                                      <p:to>
                                        <p:strVal val="visible"/>
                                      </p:to>
                                    </p:set>
                                    <p:animEffect transition="in" filter="fade">
                                      <p:cBhvr>
                                        <p:cTn id="16" dur="500"/>
                                        <p:tgtEl>
                                          <p:spTgt spid="79"/>
                                        </p:tgtEl>
                                      </p:cBhvr>
                                    </p:animEffect>
                                  </p:childTnLst>
                                </p:cTn>
                              </p:par>
                              <p:par>
                                <p:cTn id="17" presetID="10" presetClass="entr" presetSubtype="0" fill="hold" nodeType="withEffect">
                                  <p:stCondLst>
                                    <p:cond delay="50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500"/>
                                        <p:tgtEl>
                                          <p:spTgt spid="69"/>
                                        </p:tgtEl>
                                      </p:cBhvr>
                                    </p:animEffect>
                                  </p:childTnLst>
                                </p:cTn>
                              </p:par>
                              <p:par>
                                <p:cTn id="20" presetID="10" presetClass="entr" presetSubtype="0" fill="hold" nodeType="withEffect">
                                  <p:stCondLst>
                                    <p:cond delay="600"/>
                                  </p:stCondLst>
                                  <p:childTnLst>
                                    <p:set>
                                      <p:cBhvr>
                                        <p:cTn id="21" dur="1" fill="hold">
                                          <p:stCondLst>
                                            <p:cond delay="0"/>
                                          </p:stCondLst>
                                        </p:cTn>
                                        <p:tgtEl>
                                          <p:spTgt spid="71"/>
                                        </p:tgtEl>
                                        <p:attrNameLst>
                                          <p:attrName>style.visibility</p:attrName>
                                        </p:attrNameLst>
                                      </p:cBhvr>
                                      <p:to>
                                        <p:strVal val="visible"/>
                                      </p:to>
                                    </p:set>
                                    <p:animEffect transition="in" filter="fade">
                                      <p:cBhvr>
                                        <p:cTn id="22" dur="500"/>
                                        <p:tgtEl>
                                          <p:spTgt spid="7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wipe(up)">
                                      <p:cBhvr>
                                        <p:cTn id="27" dur="500"/>
                                        <p:tgtEl>
                                          <p:spTgt spid="51"/>
                                        </p:tgtEl>
                                      </p:cBhvr>
                                    </p:animEffect>
                                  </p:childTnLst>
                                </p:cTn>
                              </p:par>
                              <p:par>
                                <p:cTn id="28" presetID="10" presetClass="entr" presetSubtype="0" fill="hold" nodeType="withEffect">
                                  <p:stCondLst>
                                    <p:cond delay="200"/>
                                  </p:stCondLst>
                                  <p:childTnLst>
                                    <p:set>
                                      <p:cBhvr>
                                        <p:cTn id="29" dur="1" fill="hold">
                                          <p:stCondLst>
                                            <p:cond delay="0"/>
                                          </p:stCondLst>
                                        </p:cTn>
                                        <p:tgtEl>
                                          <p:spTgt spid="70"/>
                                        </p:tgtEl>
                                        <p:attrNameLst>
                                          <p:attrName>style.visibility</p:attrName>
                                        </p:attrNameLst>
                                      </p:cBhvr>
                                      <p:to>
                                        <p:strVal val="visible"/>
                                      </p:to>
                                    </p:set>
                                    <p:animEffect transition="in" filter="fade">
                                      <p:cBhvr>
                                        <p:cTn id="30" dur="500"/>
                                        <p:tgtEl>
                                          <p:spTgt spid="70"/>
                                        </p:tgtEl>
                                      </p:cBhvr>
                                    </p:animEffect>
                                  </p:childTnLst>
                                </p:cTn>
                              </p:par>
                              <p:par>
                                <p:cTn id="31" presetID="10" presetClass="entr" presetSubtype="0" fill="hold" nodeType="withEffect">
                                  <p:stCondLst>
                                    <p:cond delay="30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500"/>
                                        <p:tgtEl>
                                          <p:spTgt spid="59"/>
                                        </p:tgtEl>
                                      </p:cBhvr>
                                    </p:animEffect>
                                  </p:childTnLst>
                                </p:cTn>
                              </p:par>
                              <p:par>
                                <p:cTn id="34" presetID="10" presetClass="entr" presetSubtype="0" fill="hold" nodeType="withEffect">
                                  <p:stCondLst>
                                    <p:cond delay="400"/>
                                  </p:stCondLst>
                                  <p:childTnLst>
                                    <p:set>
                                      <p:cBhvr>
                                        <p:cTn id="35" dur="1" fill="hold">
                                          <p:stCondLst>
                                            <p:cond delay="0"/>
                                          </p:stCondLst>
                                        </p:cTn>
                                        <p:tgtEl>
                                          <p:spTgt spid="58"/>
                                        </p:tgtEl>
                                        <p:attrNameLst>
                                          <p:attrName>style.visibility</p:attrName>
                                        </p:attrNameLst>
                                      </p:cBhvr>
                                      <p:to>
                                        <p:strVal val="visible"/>
                                      </p:to>
                                    </p:set>
                                    <p:animEffect transition="in" filter="fade">
                                      <p:cBhvr>
                                        <p:cTn id="36" dur="500"/>
                                        <p:tgtEl>
                                          <p:spTgt spid="58"/>
                                        </p:tgtEl>
                                      </p:cBhvr>
                                    </p:animEffect>
                                  </p:childTnLst>
                                </p:cTn>
                              </p:par>
                              <p:par>
                                <p:cTn id="37" presetID="10" presetClass="entr" presetSubtype="0" fill="hold" nodeType="withEffect">
                                  <p:stCondLst>
                                    <p:cond delay="500"/>
                                  </p:stCondLst>
                                  <p:childTnLst>
                                    <p:set>
                                      <p:cBhvr>
                                        <p:cTn id="38" dur="1" fill="hold">
                                          <p:stCondLst>
                                            <p:cond delay="0"/>
                                          </p:stCondLst>
                                        </p:cTn>
                                        <p:tgtEl>
                                          <p:spTgt spid="68"/>
                                        </p:tgtEl>
                                        <p:attrNameLst>
                                          <p:attrName>style.visibility</p:attrName>
                                        </p:attrNameLst>
                                      </p:cBhvr>
                                      <p:to>
                                        <p:strVal val="visible"/>
                                      </p:to>
                                    </p:set>
                                    <p:animEffect transition="in" filter="fade">
                                      <p:cBhvr>
                                        <p:cTn id="39" dur="500"/>
                                        <p:tgtEl>
                                          <p:spTgt spid="68"/>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heel(1)">
                                      <p:cBhvr>
                                        <p:cTn id="44" dur="1600"/>
                                        <p:tgtEl>
                                          <p:spTgt spid="57"/>
                                        </p:tgtEl>
                                      </p:cBhvr>
                                    </p:animEffect>
                                  </p:childTnLst>
                                </p:cTn>
                              </p:par>
                              <p:par>
                                <p:cTn id="45" presetID="10" presetClass="entr" presetSubtype="0" fill="hold" nodeType="with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fade">
                                      <p:cBhvr>
                                        <p:cTn id="47" dur="500"/>
                                        <p:tgtEl>
                                          <p:spTgt spid="60"/>
                                        </p:tgtEl>
                                      </p:cBhvr>
                                    </p:animEffect>
                                  </p:childTnLst>
                                </p:cTn>
                              </p:par>
                              <p:par>
                                <p:cTn id="48" presetID="10" presetClass="entr" presetSubtype="0" fill="hold" nodeType="withEffect">
                                  <p:stCondLst>
                                    <p:cond delay="30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500"/>
                                        <p:tgtEl>
                                          <p:spTgt spid="64"/>
                                        </p:tgtEl>
                                      </p:cBhvr>
                                    </p:animEffect>
                                  </p:childTnLst>
                                </p:cTn>
                              </p:par>
                              <p:par>
                                <p:cTn id="51" presetID="10" presetClass="entr" presetSubtype="0" fill="hold" nodeType="withEffect">
                                  <p:stCondLst>
                                    <p:cond delay="60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500"/>
                                        <p:tgtEl>
                                          <p:spTgt spid="65"/>
                                        </p:tgtEl>
                                      </p:cBhvr>
                                    </p:animEffect>
                                  </p:childTnLst>
                                </p:cTn>
                              </p:par>
                              <p:par>
                                <p:cTn id="54" presetID="10" presetClass="entr" presetSubtype="0" fill="hold" nodeType="withEffect">
                                  <p:stCondLst>
                                    <p:cond delay="900"/>
                                  </p:stCondLst>
                                  <p:childTnLst>
                                    <p:set>
                                      <p:cBhvr>
                                        <p:cTn id="55" dur="1" fill="hold">
                                          <p:stCondLst>
                                            <p:cond delay="0"/>
                                          </p:stCondLst>
                                        </p:cTn>
                                        <p:tgtEl>
                                          <p:spTgt spid="66"/>
                                        </p:tgtEl>
                                        <p:attrNameLst>
                                          <p:attrName>style.visibility</p:attrName>
                                        </p:attrNameLst>
                                      </p:cBhvr>
                                      <p:to>
                                        <p:strVal val="visible"/>
                                      </p:to>
                                    </p:set>
                                    <p:animEffect transition="in" filter="fade">
                                      <p:cBhvr>
                                        <p:cTn id="5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bwMode="auto">
          <a:xfrm>
            <a:off x="1964936" y="4814717"/>
            <a:ext cx="10446047" cy="470035"/>
          </a:xfrm>
          <a:prstGeom prst="rect">
            <a:avLst/>
          </a:prstGeom>
          <a:gradFill flip="none" rotWithShape="1">
            <a:gsLst>
              <a:gs pos="0">
                <a:schemeClr val="accent6">
                  <a:alpha val="50000"/>
                </a:schemeClr>
              </a:gs>
              <a:gs pos="100000">
                <a:schemeClr val="bg2">
                  <a:lumMod val="50000"/>
                  <a:alpha val="0"/>
                </a:schemeClr>
              </a:gs>
            </a:gsLst>
            <a:lin ang="0" scaled="1"/>
            <a:tileRect/>
          </a:gra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2" tIns="46628" rIns="93256" bIns="46628" numCol="1" rtlCol="0" anchor="ctr" anchorCtr="0" compatLnSpc="1">
            <a:prstTxWarp prst="textNoShape">
              <a:avLst/>
            </a:prstTxWarp>
          </a:bodyPr>
          <a:lstStyle/>
          <a:p>
            <a:pPr defTabSz="932290" fontAlgn="base">
              <a:spcBef>
                <a:spcPct val="0"/>
              </a:spcBef>
              <a:spcAft>
                <a:spcPct val="0"/>
              </a:spcAft>
            </a:pPr>
            <a:r>
              <a:rPr lang="en-US" sz="2040" dirty="0">
                <a:solidFill>
                  <a:srgbClr val="D85727">
                    <a:lumMod val="40000"/>
                    <a:lumOff val="60000"/>
                  </a:srgbClr>
                </a:solidFill>
              </a:rPr>
              <a:t>Updating the OEM embedded device/image</a:t>
            </a:r>
          </a:p>
        </p:txBody>
      </p:sp>
      <p:sp>
        <p:nvSpPr>
          <p:cNvPr id="7" name="Rectangle 6"/>
          <p:cNvSpPr/>
          <p:nvPr/>
        </p:nvSpPr>
        <p:spPr bwMode="auto">
          <a:xfrm>
            <a:off x="2021522" y="3030960"/>
            <a:ext cx="10446047" cy="470035"/>
          </a:xfrm>
          <a:prstGeom prst="rect">
            <a:avLst/>
          </a:prstGeom>
          <a:gradFill flip="none" rotWithShape="1">
            <a:gsLst>
              <a:gs pos="0">
                <a:schemeClr val="accent6">
                  <a:alpha val="50000"/>
                </a:schemeClr>
              </a:gs>
              <a:gs pos="100000">
                <a:schemeClr val="bg2">
                  <a:lumMod val="50000"/>
                  <a:alpha val="0"/>
                </a:schemeClr>
              </a:gs>
            </a:gsLst>
            <a:lin ang="0" scaled="1"/>
            <a:tileRect/>
          </a:gra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2" tIns="46628" rIns="93256" bIns="46628" numCol="1" rtlCol="0" anchor="ctr" anchorCtr="0" compatLnSpc="1">
            <a:prstTxWarp prst="textNoShape">
              <a:avLst/>
            </a:prstTxWarp>
          </a:bodyPr>
          <a:lstStyle/>
          <a:p>
            <a:pPr defTabSz="932290" fontAlgn="base">
              <a:spcBef>
                <a:spcPct val="0"/>
              </a:spcBef>
              <a:spcAft>
                <a:spcPct val="0"/>
              </a:spcAft>
            </a:pPr>
            <a:r>
              <a:rPr lang="en-US" sz="2040" dirty="0">
                <a:solidFill>
                  <a:srgbClr val="D85727">
                    <a:lumMod val="40000"/>
                    <a:lumOff val="60000"/>
                  </a:srgbClr>
                </a:solidFill>
              </a:rPr>
              <a:t>Write Filters are used to help maintain embedded devices</a:t>
            </a:r>
          </a:p>
        </p:txBody>
      </p:sp>
      <p:sp>
        <p:nvSpPr>
          <p:cNvPr id="20" name="Rectangle 19"/>
          <p:cNvSpPr/>
          <p:nvPr/>
        </p:nvSpPr>
        <p:spPr bwMode="auto">
          <a:xfrm>
            <a:off x="1989546" y="3497262"/>
            <a:ext cx="10446047" cy="470035"/>
          </a:xfrm>
          <a:prstGeom prst="rect">
            <a:avLst/>
          </a:prstGeom>
          <a:gradFill flip="none" rotWithShape="1">
            <a:gsLst>
              <a:gs pos="0">
                <a:schemeClr val="accent6">
                  <a:alpha val="50000"/>
                </a:schemeClr>
              </a:gs>
              <a:gs pos="100000">
                <a:schemeClr val="bg2">
                  <a:lumMod val="50000"/>
                  <a:alpha val="0"/>
                </a:schemeClr>
              </a:gs>
            </a:gsLst>
            <a:lin ang="0" scaled="1"/>
            <a:tileRect/>
          </a:gra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2" tIns="46628" rIns="93256" bIns="46628" numCol="1" rtlCol="0" anchor="ctr" anchorCtr="0" compatLnSpc="1">
            <a:prstTxWarp prst="textNoShape">
              <a:avLst/>
            </a:prstTxWarp>
          </a:bodyPr>
          <a:lstStyle/>
          <a:p>
            <a:pPr defTabSz="932290" fontAlgn="base">
              <a:spcBef>
                <a:spcPct val="0"/>
              </a:spcBef>
              <a:spcAft>
                <a:spcPct val="0"/>
              </a:spcAft>
            </a:pPr>
            <a:r>
              <a:rPr lang="en-US" sz="2040" dirty="0">
                <a:solidFill>
                  <a:srgbClr val="D85727">
                    <a:lumMod val="40000"/>
                    <a:lumOff val="60000"/>
                  </a:srgbClr>
                </a:solidFill>
              </a:rPr>
              <a:t>Embedded devices are widely varied vs. PCs/Servers</a:t>
            </a:r>
          </a:p>
        </p:txBody>
      </p:sp>
      <p:sp>
        <p:nvSpPr>
          <p:cNvPr id="2" name="Title 1"/>
          <p:cNvSpPr>
            <a:spLocks noGrp="1"/>
          </p:cNvSpPr>
          <p:nvPr>
            <p:ph type="title"/>
          </p:nvPr>
        </p:nvSpPr>
        <p:spPr/>
        <p:txBody>
          <a:bodyPr>
            <a:normAutofit fontScale="90000"/>
          </a:bodyPr>
          <a:lstStyle/>
          <a:p>
            <a:r>
              <a:rPr lang="en-US" dirty="0" smtClean="0"/>
              <a:t>CHALLENGES MANAGING EMBEDDED DEVICES</a:t>
            </a:r>
            <a:endParaRPr lang="en-US" dirty="0"/>
          </a:p>
        </p:txBody>
      </p:sp>
      <p:sp>
        <p:nvSpPr>
          <p:cNvPr id="3" name="Rectangle 2"/>
          <p:cNvSpPr/>
          <p:nvPr/>
        </p:nvSpPr>
        <p:spPr bwMode="auto">
          <a:xfrm>
            <a:off x="1987927" y="2020640"/>
            <a:ext cx="10446047" cy="470035"/>
          </a:xfrm>
          <a:prstGeom prst="rect">
            <a:avLst/>
          </a:prstGeom>
          <a:gradFill flip="none" rotWithShape="1">
            <a:gsLst>
              <a:gs pos="0">
                <a:schemeClr val="accent6">
                  <a:alpha val="50000"/>
                </a:schemeClr>
              </a:gs>
              <a:gs pos="100000">
                <a:schemeClr val="bg2">
                  <a:lumMod val="50000"/>
                  <a:alpha val="0"/>
                </a:schemeClr>
              </a:gs>
            </a:gsLst>
            <a:lin ang="0" scaled="1"/>
            <a:tileRect/>
          </a:gra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2" tIns="46628" rIns="93256" bIns="46628" numCol="1" rtlCol="0" anchor="ctr" anchorCtr="0" compatLnSpc="1">
            <a:prstTxWarp prst="textNoShape">
              <a:avLst/>
            </a:prstTxWarp>
          </a:bodyPr>
          <a:lstStyle/>
          <a:p>
            <a:pPr defTabSz="932290" fontAlgn="base">
              <a:spcBef>
                <a:spcPct val="0"/>
              </a:spcBef>
              <a:spcAft>
                <a:spcPct val="0"/>
              </a:spcAft>
            </a:pPr>
            <a:r>
              <a:rPr lang="en-US" sz="2040" dirty="0">
                <a:solidFill>
                  <a:srgbClr val="D85727">
                    <a:lumMod val="40000"/>
                    <a:lumOff val="60000"/>
                  </a:srgbClr>
                </a:solidFill>
              </a:rPr>
              <a:t>Identifying Windows Embedded devices in ConfigMgr</a:t>
            </a:r>
          </a:p>
        </p:txBody>
      </p:sp>
      <p:sp>
        <p:nvSpPr>
          <p:cNvPr id="4" name="Round Same Side Corner Rectangle 3"/>
          <p:cNvSpPr/>
          <p:nvPr/>
        </p:nvSpPr>
        <p:spPr bwMode="auto">
          <a:xfrm rot="5400000">
            <a:off x="681858" y="2356762"/>
            <a:ext cx="979239" cy="2337948"/>
          </a:xfrm>
          <a:prstGeom prst="round2SameRect">
            <a:avLst>
              <a:gd name="adj1" fmla="val 50000"/>
              <a:gd name="adj2" fmla="val 0"/>
            </a:avLst>
          </a:prstGeom>
          <a:gradFill>
            <a:gsLst>
              <a:gs pos="0">
                <a:srgbClr val="FF9201"/>
              </a:gs>
              <a:gs pos="100000">
                <a:schemeClr val="bg2">
                  <a:lumMod val="50000"/>
                  <a:alpha val="0"/>
                </a:schemeClr>
              </a:gs>
            </a:gsLst>
            <a:lin ang="5400000" scaled="1"/>
          </a:gradFill>
          <a:ln w="6350">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non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1836" dirty="0">
              <a:solidFill>
                <a:srgbClr val="FFFFFF"/>
              </a:solidFill>
            </a:endParaRPr>
          </a:p>
        </p:txBody>
      </p:sp>
      <p:sp>
        <p:nvSpPr>
          <p:cNvPr id="8" name="Round Same Side Corner Rectangle 7"/>
          <p:cNvSpPr/>
          <p:nvPr/>
        </p:nvSpPr>
        <p:spPr bwMode="auto">
          <a:xfrm rot="5400000">
            <a:off x="681858" y="3868020"/>
            <a:ext cx="979239" cy="2337948"/>
          </a:xfrm>
          <a:prstGeom prst="round2SameRect">
            <a:avLst>
              <a:gd name="adj1" fmla="val 50000"/>
              <a:gd name="adj2" fmla="val 0"/>
            </a:avLst>
          </a:prstGeom>
          <a:gradFill>
            <a:gsLst>
              <a:gs pos="0">
                <a:srgbClr val="FF9201"/>
              </a:gs>
              <a:gs pos="100000">
                <a:schemeClr val="bg2">
                  <a:lumMod val="50000"/>
                  <a:alpha val="0"/>
                </a:schemeClr>
              </a:gs>
            </a:gsLst>
            <a:lin ang="5400000" scaled="1"/>
          </a:gradFill>
          <a:ln w="6350">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non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1836" dirty="0">
              <a:solidFill>
                <a:srgbClr val="FFFFFF"/>
              </a:solidFill>
            </a:endParaRPr>
          </a:p>
        </p:txBody>
      </p:sp>
      <p:pic>
        <p:nvPicPr>
          <p:cNvPr id="18" name="Picture 17" descr="imageres.dll_I003b_0409.png"/>
          <p:cNvPicPr>
            <a:picLocks noChangeAspect="1"/>
          </p:cNvPicPr>
          <p:nvPr/>
        </p:nvPicPr>
        <p:blipFill>
          <a:blip r:embed="rId3">
            <a:grayscl/>
            <a:lum bright="-6000" contrast="21000"/>
          </a:blip>
          <a:stretch>
            <a:fillRect/>
          </a:stretch>
        </p:blipFill>
        <p:spPr>
          <a:xfrm>
            <a:off x="1341951" y="2865297"/>
            <a:ext cx="998500" cy="998500"/>
          </a:xfrm>
          <a:prstGeom prst="rect">
            <a:avLst/>
          </a:prstGeom>
        </p:spPr>
      </p:pic>
      <p:pic>
        <p:nvPicPr>
          <p:cNvPr id="29" name="Picture 28" descr="AnnHelp.png"/>
          <p:cNvPicPr>
            <a:picLocks noChangeAspect="1"/>
          </p:cNvPicPr>
          <p:nvPr/>
        </p:nvPicPr>
        <p:blipFill>
          <a:blip r:embed="rId4"/>
          <a:stretch>
            <a:fillRect/>
          </a:stretch>
        </p:blipFill>
        <p:spPr>
          <a:xfrm>
            <a:off x="1088919" y="4656173"/>
            <a:ext cx="861730" cy="861730"/>
          </a:xfrm>
          <a:prstGeom prst="rect">
            <a:avLst/>
          </a:prstGeom>
          <a:solidFill>
            <a:schemeClr val="bg2"/>
          </a:solidFill>
          <a:ln>
            <a:noFill/>
          </a:ln>
          <a:scene3d>
            <a:camera prst="perspectiveHeroicExtremeRightFacing">
              <a:rot lat="18452294" lon="19691553" rev="2203881"/>
            </a:camera>
            <a:lightRig rig="threePt" dir="t"/>
          </a:scene3d>
          <a:sp3d extrusionH="95250">
            <a:extrusionClr>
              <a:schemeClr val="bg2"/>
            </a:extrusionClr>
          </a:sp3d>
        </p:spPr>
      </p:pic>
      <p:sp>
        <p:nvSpPr>
          <p:cNvPr id="16" name="Rectangle 15"/>
          <p:cNvSpPr/>
          <p:nvPr/>
        </p:nvSpPr>
        <p:spPr bwMode="auto">
          <a:xfrm>
            <a:off x="1987927" y="1554338"/>
            <a:ext cx="10446047" cy="470035"/>
          </a:xfrm>
          <a:prstGeom prst="rect">
            <a:avLst/>
          </a:prstGeom>
          <a:gradFill flip="none" rotWithShape="1">
            <a:gsLst>
              <a:gs pos="0">
                <a:schemeClr val="accent6">
                  <a:alpha val="50000"/>
                </a:schemeClr>
              </a:gs>
              <a:gs pos="100000">
                <a:schemeClr val="bg2">
                  <a:lumMod val="50000"/>
                  <a:alpha val="0"/>
                </a:schemeClr>
              </a:gs>
            </a:gsLst>
            <a:lin ang="0" scaled="1"/>
            <a:tileRect/>
          </a:gra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2" tIns="46628" rIns="93256" bIns="46628" numCol="1" rtlCol="0" anchor="ctr" anchorCtr="0" compatLnSpc="1">
            <a:prstTxWarp prst="textNoShape">
              <a:avLst/>
            </a:prstTxWarp>
          </a:bodyPr>
          <a:lstStyle/>
          <a:p>
            <a:pPr defTabSz="932290" fontAlgn="base">
              <a:spcBef>
                <a:spcPct val="0"/>
              </a:spcBef>
              <a:spcAft>
                <a:spcPct val="0"/>
              </a:spcAft>
            </a:pPr>
            <a:r>
              <a:rPr lang="en-US" sz="2040" dirty="0">
                <a:solidFill>
                  <a:srgbClr val="D85727">
                    <a:lumMod val="40000"/>
                    <a:lumOff val="60000"/>
                  </a:srgbClr>
                </a:solidFill>
              </a:rPr>
              <a:t>Embedded devices OS are customized vs. the homogeneous OS in PCs/Servers</a:t>
            </a:r>
          </a:p>
        </p:txBody>
      </p:sp>
      <p:sp>
        <p:nvSpPr>
          <p:cNvPr id="17" name="Round Same Side Corner Rectangle 16"/>
          <p:cNvSpPr/>
          <p:nvPr/>
        </p:nvSpPr>
        <p:spPr bwMode="auto">
          <a:xfrm rot="5400000">
            <a:off x="681858" y="869990"/>
            <a:ext cx="979239" cy="2337948"/>
          </a:xfrm>
          <a:prstGeom prst="round2SameRect">
            <a:avLst>
              <a:gd name="adj1" fmla="val 50000"/>
              <a:gd name="adj2" fmla="val 0"/>
            </a:avLst>
          </a:prstGeom>
          <a:gradFill>
            <a:gsLst>
              <a:gs pos="0">
                <a:srgbClr val="FF9201"/>
              </a:gs>
              <a:gs pos="100000">
                <a:schemeClr val="bg2">
                  <a:lumMod val="50000"/>
                  <a:alpha val="0"/>
                </a:schemeClr>
              </a:gs>
            </a:gsLst>
            <a:lin ang="5400000" scaled="1"/>
          </a:gradFill>
          <a:ln w="6350">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non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1836" dirty="0">
              <a:solidFill>
                <a:srgbClr val="FFFFFF"/>
              </a:solidFill>
            </a:endParaRPr>
          </a:p>
        </p:txBody>
      </p:sp>
      <p:grpSp>
        <p:nvGrpSpPr>
          <p:cNvPr id="21" name="Group 20"/>
          <p:cNvGrpSpPr/>
          <p:nvPr/>
        </p:nvGrpSpPr>
        <p:grpSpPr>
          <a:xfrm>
            <a:off x="1126196" y="1471005"/>
            <a:ext cx="1123316" cy="1039701"/>
            <a:chOff x="7246562" y="4350720"/>
            <a:chExt cx="2841970" cy="2630425"/>
          </a:xfrm>
        </p:grpSpPr>
        <p:pic>
          <p:nvPicPr>
            <p:cNvPr id="22" name="Picture 21" descr="imageres.dll_I0044_0409.png"/>
            <p:cNvPicPr>
              <a:picLocks noChangeAspect="1"/>
            </p:cNvPicPr>
            <p:nvPr/>
          </p:nvPicPr>
          <p:blipFill>
            <a:blip r:embed="rId5"/>
            <a:stretch>
              <a:fillRect/>
            </a:stretch>
          </p:blipFill>
          <p:spPr>
            <a:xfrm>
              <a:off x="7246562" y="4542745"/>
              <a:ext cx="2438400" cy="2438400"/>
            </a:xfrm>
            <a:prstGeom prst="rect">
              <a:avLst/>
            </a:prstGeom>
          </p:spPr>
        </p:pic>
        <p:pic>
          <p:nvPicPr>
            <p:cNvPr id="23" name="Picture 22" descr="AnnHelp.png"/>
            <p:cNvPicPr>
              <a:picLocks noChangeAspect="1"/>
            </p:cNvPicPr>
            <p:nvPr/>
          </p:nvPicPr>
          <p:blipFill>
            <a:blip r:embed="rId4"/>
            <a:stretch>
              <a:fillRect/>
            </a:stretch>
          </p:blipFill>
          <p:spPr>
            <a:xfrm>
              <a:off x="8513927" y="4350720"/>
              <a:ext cx="1574605" cy="1574605"/>
            </a:xfrm>
            <a:prstGeom prst="rect">
              <a:avLst/>
            </a:prstGeom>
          </p:spPr>
        </p:pic>
      </p:grpSp>
      <p:pic>
        <p:nvPicPr>
          <p:cNvPr id="24" name="img kiosk" descr="kiosk_03.png"/>
          <p:cNvPicPr>
            <a:picLocks noChangeAspect="1"/>
          </p:cNvPicPr>
          <p:nvPr/>
        </p:nvPicPr>
        <p:blipFill>
          <a:blip r:embed="rId6"/>
          <a:srcRect l="9235" t="5722" r="9235"/>
          <a:stretch>
            <a:fillRect/>
          </a:stretch>
        </p:blipFill>
        <p:spPr>
          <a:xfrm>
            <a:off x="1616123" y="4053621"/>
            <a:ext cx="562103" cy="1251243"/>
          </a:xfrm>
          <a:prstGeom prst="rect">
            <a:avLst/>
          </a:prstGeom>
        </p:spPr>
      </p:pic>
    </p:spTree>
    <p:extLst>
      <p:ext uri="{BB962C8B-B14F-4D97-AF65-F5344CB8AC3E}">
        <p14:creationId xmlns:p14="http://schemas.microsoft.com/office/powerpoint/2010/main" val="3861752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par>
                                <p:cTn id="42" presetID="10"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7" grpId="0" animBg="1"/>
      <p:bldP spid="20" grpId="0" animBg="1"/>
      <p:bldP spid="3" grpId="0" animBg="1"/>
      <p:bldP spid="4" grpId="0" animBg="1"/>
      <p:bldP spid="8" grpId="0" animBg="1"/>
      <p:bldP spid="16" grpId="0" animBg="1"/>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88|58.5"/>
</p:tagLst>
</file>

<file path=ppt/tags/tag2.xml><?xml version="1.0" encoding="utf-8"?>
<p:tagLst xmlns:a="http://schemas.openxmlformats.org/drawingml/2006/main" xmlns:r="http://schemas.openxmlformats.org/officeDocument/2006/relationships" xmlns:p="http://schemas.openxmlformats.org/presentationml/2006/main">
  <p:tag name="MT_TILE" val="YES"/>
</p:tagLst>
</file>

<file path=ppt/tags/tag3.xml><?xml version="1.0" encoding="utf-8"?>
<p:tagLst xmlns:a="http://schemas.openxmlformats.org/drawingml/2006/main" xmlns:r="http://schemas.openxmlformats.org/officeDocument/2006/relationships" xmlns:p="http://schemas.openxmlformats.org/presentationml/2006/main">
  <p:tag name="MT_TILE" val="YES"/>
</p:tagLst>
</file>

<file path=ppt/tags/tag4.xml><?xml version="1.0" encoding="utf-8"?>
<p:tagLst xmlns:a="http://schemas.openxmlformats.org/drawingml/2006/main" xmlns:r="http://schemas.openxmlformats.org/officeDocument/2006/relationships" xmlns:p="http://schemas.openxmlformats.org/presentationml/2006/main">
  <p:tag name="MT_TILE" val="YES"/>
</p:tagLst>
</file>

<file path=ppt/tags/tag5.xml><?xml version="1.0" encoding="utf-8"?>
<p:tagLst xmlns:a="http://schemas.openxmlformats.org/drawingml/2006/main" xmlns:r="http://schemas.openxmlformats.org/officeDocument/2006/relationships" xmlns:p="http://schemas.openxmlformats.org/presentationml/2006/main">
  <p:tag name="MT_TILE" val="YES"/>
</p:tagLst>
</file>

<file path=ppt/tags/tag6.xml><?xml version="1.0" encoding="utf-8"?>
<p:tagLst xmlns:a="http://schemas.openxmlformats.org/drawingml/2006/main" xmlns:r="http://schemas.openxmlformats.org/officeDocument/2006/relationships" xmlns:p="http://schemas.openxmlformats.org/presentationml/2006/main">
  <p:tag name="MT_TILE" val="YES"/>
</p:tagLst>
</file>

<file path=ppt/tags/tag7.xml><?xml version="1.0" encoding="utf-8"?>
<p:tagLst xmlns:a="http://schemas.openxmlformats.org/drawingml/2006/main" xmlns:r="http://schemas.openxmlformats.org/officeDocument/2006/relationships" xmlns:p="http://schemas.openxmlformats.org/presentationml/2006/main">
  <p:tag name="MT_TILE" val="YES"/>
</p:tagLst>
</file>

<file path=ppt/tags/tag8.xml><?xml version="1.0" encoding="utf-8"?>
<p:tagLst xmlns:a="http://schemas.openxmlformats.org/drawingml/2006/main" xmlns:r="http://schemas.openxmlformats.org/officeDocument/2006/relationships" xmlns:p="http://schemas.openxmlformats.org/presentationml/2006/main">
  <p:tag name="MT_TILE" val="YES"/>
</p:tagLst>
</file>

<file path=ppt/tags/tag9.xml><?xml version="1.0" encoding="utf-8"?>
<p:tagLst xmlns:a="http://schemas.openxmlformats.org/drawingml/2006/main" xmlns:r="http://schemas.openxmlformats.org/officeDocument/2006/relationships" xmlns:p="http://schemas.openxmlformats.org/presentationml/2006/main">
  <p:tag name="MT_TILE" val="YES"/>
</p:tagLst>
</file>

<file path=ppt/theme/theme1.xml><?xml version="1.0" encoding="utf-8"?>
<a:theme xmlns:a="http://schemas.openxmlformats.org/drawingml/2006/main" name="MMS13 Speaker PPT Template">
  <a:themeElements>
    <a:clrScheme name="Custom 24">
      <a:dk1>
        <a:srgbClr val="505050"/>
      </a:dk1>
      <a:lt1>
        <a:srgbClr val="FFFFFF"/>
      </a:lt1>
      <a:dk2>
        <a:srgbClr val="7FBA00"/>
      </a:dk2>
      <a:lt2>
        <a:srgbClr val="D2D2D2"/>
      </a:lt2>
      <a:accent1>
        <a:srgbClr val="505050"/>
      </a:accent1>
      <a:accent2>
        <a:srgbClr val="00BCF2"/>
      </a:accent2>
      <a:accent3>
        <a:srgbClr val="7FBA00"/>
      </a:accent3>
      <a:accent4>
        <a:srgbClr val="969696"/>
      </a:accent4>
      <a:accent5>
        <a:srgbClr val="0072C6"/>
      </a:accent5>
      <a:accent6>
        <a:srgbClr val="002050"/>
      </a:accent6>
      <a:hlink>
        <a:srgbClr val="008272"/>
      </a:hlink>
      <a:folHlink>
        <a:srgbClr val="00827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1" id="{3F9EC4A2-6801-4012-8E45-5684DDF50FD7}" vid="{263DE432-2E49-4CA5-93DD-249057C6CDCF}"/>
    </a:ext>
  </a:extLst>
</a:theme>
</file>

<file path=ppt/theme/theme2.xml><?xml version="1.0" encoding="utf-8"?>
<a:theme xmlns:a="http://schemas.openxmlformats.org/drawingml/2006/main" name="MMS_2013_Template_Dark_Gray_16x9">
  <a:themeElements>
    <a:clrScheme name="Custom 56">
      <a:dk1>
        <a:srgbClr val="000000"/>
      </a:dk1>
      <a:lt1>
        <a:srgbClr val="FFFFFF"/>
      </a:lt1>
      <a:dk2>
        <a:srgbClr val="505050"/>
      </a:dk2>
      <a:lt2>
        <a:srgbClr val="7FBA00"/>
      </a:lt2>
      <a:accent1>
        <a:srgbClr val="969696"/>
      </a:accent1>
      <a:accent2>
        <a:srgbClr val="0072C6"/>
      </a:accent2>
      <a:accent3>
        <a:srgbClr val="7FBA00"/>
      </a:accent3>
      <a:accent4>
        <a:srgbClr val="00188F"/>
      </a:accent4>
      <a:accent5>
        <a:srgbClr val="00BCF2"/>
      </a:accent5>
      <a:accent6>
        <a:srgbClr val="002050"/>
      </a:accent6>
      <a:hlink>
        <a:srgbClr val="E2E584"/>
      </a:hlink>
      <a:folHlink>
        <a:srgbClr val="E2E584"/>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1" id="{3F9EC4A2-6801-4012-8E45-5684DDF50FD7}" vid="{ACE32DA2-549A-4582-AB7C-5A9E85BFF95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ontrol xmlns="http://schemas.microsoft.com/VisualStudio/2011/storyboarding/control">
  <Id Name="System.Storyboarding.Icons.File" RevisionId="05cd6d03-c0b2-488e-98a7-d68de69a2cfc" Stencil="System.Storyboarding.Icons" StencilRevisionId="05cd6d03-c0b2-488e-98a7-d68de69a2cfc" StencilVersion="0.1"/>
</Control>
</file>

<file path=customXml/item10.xml><?xml version="1.0" encoding="utf-8"?>
<ct:contentTypeSchema xmlns:ct="http://schemas.microsoft.com/office/2006/metadata/contentType" xmlns:ma="http://schemas.microsoft.com/office/2006/metadata/properties/metaAttributes" ct:_="" ma:_="" ma:contentTypeName="Document" ma:contentTypeID="0x01010025B0E7E46444004D9D85B2EDB9215618" ma:contentTypeVersion="0" ma:contentTypeDescription="Create a new document." ma:contentTypeScope="" ma:versionID="3b260da1e13990388490d0ad0c7102ae">
  <xsd:schema xmlns:xsd="http://www.w3.org/2001/XMLSchema" xmlns:xs="http://www.w3.org/2001/XMLSchema" xmlns:p="http://schemas.microsoft.com/office/2006/metadata/properties" targetNamespace="http://schemas.microsoft.com/office/2006/metadata/properties" ma:root="true" ma:fieldsID="aa1222beb234debe96d12a98d24ff8a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1.xml><?xml version="1.0" encoding="utf-8"?>
<Control xmlns="http://schemas.microsoft.com/VisualStudio/2011/storyboarding/control">
  <Id Name="System.Storyboarding.Icons.File" RevisionId="05cd6d03-c0b2-488e-98a7-d68de69a2cfc" Stencil="System.Storyboarding.Icons" StencilRevisionId="05cd6d03-c0b2-488e-98a7-d68de69a2cfc" StencilVersion="0.1"/>
</Control>
</file>

<file path=customXml/item12.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ontrol xmlns="http://schemas.microsoft.com/VisualStudio/2011/storyboarding/control">
  <Id Name="System.Storyboarding.Icons.File" RevisionId="05cd6d03-c0b2-488e-98a7-d68de69a2cfc" Stencil="System.Storyboarding.Icons" StencilRevisionId="05cd6d03-c0b2-488e-98a7-d68de69a2cfc" StencilVersion="0.1"/>
</Control>
</file>

<file path=customXml/item3.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Control xmlns="http://schemas.microsoft.com/VisualStudio/2011/storyboarding/control">
  <Id Name="System.Storyboarding.Icons.File" RevisionId="05cd6d03-c0b2-488e-98a7-d68de69a2cfc" Stencil="System.Storyboarding.Icons" StencilRevisionId="05cd6d03-c0b2-488e-98a7-d68de69a2cfc" StencilVersion="0.1"/>
</Control>
</file>

<file path=customXml/item5.xml><?xml version="1.0" encoding="utf-8"?>
<Control xmlns="http://schemas.microsoft.com/VisualStudio/2011/storyboarding/control">
  <Id Name="System.Storyboarding.Icons.File" RevisionId="05cd6d03-c0b2-488e-98a7-d68de69a2cfc" Stencil="System.Storyboarding.Icons" StencilRevisionId="05cd6d03-c0b2-488e-98a7-d68de69a2cfc" StencilVersion="0.1"/>
</Control>
</file>

<file path=customXml/item6.xml><?xml version="1.0" encoding="utf-8"?>
<Control xmlns="http://schemas.microsoft.com/VisualStudio/2011/storyboarding/control">
  <Id Name="System.Storyboarding.Icons.File" RevisionId="05cd6d03-c0b2-488e-98a7-d68de69a2cfc" Stencil="System.Storyboarding.Icons" StencilRevisionId="05cd6d03-c0b2-488e-98a7-d68de69a2cfc" StencilVersion="0.1"/>
</Control>
</file>

<file path=customXml/item7.xml><?xml version="1.0" encoding="utf-8"?>
<Control xmlns="http://schemas.microsoft.com/VisualStudio/2011/storyboarding/control">
  <Id Name="System.Storyboarding.Icons.File" RevisionId="05cd6d03-c0b2-488e-98a7-d68de69a2cfc" Stencil="System.Storyboarding.Icons" StencilRevisionId="05cd6d03-c0b2-488e-98a7-d68de69a2cfc" StencilVersion="0.1"/>
</Control>
</file>

<file path=customXml/item8.xml><?xml version="1.0" encoding="utf-8"?>
<?mso-contentType ?>
<FormTemplates xmlns="http://schemas.microsoft.com/sharepoint/v3/contenttype/forms">
  <Display>DocumentLibraryForm</Display>
  <Edit>DocumentLibraryForm</Edit>
  <New>DocumentLibraryForm</New>
</FormTemplates>
</file>

<file path=customXml/item9.xml><?xml version="1.0" encoding="utf-8"?>
<Control xmlns="http://schemas.microsoft.com/VisualStudio/2011/storyboarding/control">
  <Id Name="System.Storyboarding.Icons.File" RevisionId="05cd6d03-c0b2-488e-98a7-d68de69a2cfc" Stencil="System.Storyboarding.Icons" StencilRevisionId="05cd6d03-c0b2-488e-98a7-d68de69a2cfc" StencilVersion="0.1"/>
</Control>
</file>

<file path=customXml/itemProps1.xml><?xml version="1.0" encoding="utf-8"?>
<ds:datastoreItem xmlns:ds="http://schemas.openxmlformats.org/officeDocument/2006/customXml" ds:itemID="{275CB6D7-BD8B-415F-9A1A-3EEB934A3EC3}">
  <ds:schemaRefs>
    <ds:schemaRef ds:uri="http://schemas.microsoft.com/VisualStudio/2011/storyboarding/control"/>
  </ds:schemaRefs>
</ds:datastoreItem>
</file>

<file path=customXml/itemProps10.xml><?xml version="1.0" encoding="utf-8"?>
<ds:datastoreItem xmlns:ds="http://schemas.openxmlformats.org/officeDocument/2006/customXml" ds:itemID="{8537EF3E-6D34-4F80-9C1F-88CC92975E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11.xml><?xml version="1.0" encoding="utf-8"?>
<ds:datastoreItem xmlns:ds="http://schemas.openxmlformats.org/officeDocument/2006/customXml" ds:itemID="{F33C559F-C1E5-44C0-B53E-71BF4C03CB93}">
  <ds:schemaRefs>
    <ds:schemaRef ds:uri="http://schemas.microsoft.com/VisualStudio/2011/storyboarding/control"/>
  </ds:schemaRefs>
</ds:datastoreItem>
</file>

<file path=customXml/itemProps12.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95E31BE2-D87F-4237-A6E5-D1817F521509}">
  <ds:schemaRefs>
    <ds:schemaRef ds:uri="http://schemas.microsoft.com/VisualStudio/2011/storyboarding/control"/>
  </ds:schemaRefs>
</ds:datastoreItem>
</file>

<file path=customXml/itemProps3.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4.xml><?xml version="1.0" encoding="utf-8"?>
<ds:datastoreItem xmlns:ds="http://schemas.openxmlformats.org/officeDocument/2006/customXml" ds:itemID="{70B19204-55B7-4DE8-AB39-D68640740D50}">
  <ds:schemaRefs>
    <ds:schemaRef ds:uri="http://schemas.microsoft.com/VisualStudio/2011/storyboarding/control"/>
  </ds:schemaRefs>
</ds:datastoreItem>
</file>

<file path=customXml/itemProps5.xml><?xml version="1.0" encoding="utf-8"?>
<ds:datastoreItem xmlns:ds="http://schemas.openxmlformats.org/officeDocument/2006/customXml" ds:itemID="{ADEEBBDA-7F44-44FE-A583-CDCF0DDDD5B5}">
  <ds:schemaRefs>
    <ds:schemaRef ds:uri="http://schemas.microsoft.com/VisualStudio/2011/storyboarding/control"/>
  </ds:schemaRefs>
</ds:datastoreItem>
</file>

<file path=customXml/itemProps6.xml><?xml version="1.0" encoding="utf-8"?>
<ds:datastoreItem xmlns:ds="http://schemas.openxmlformats.org/officeDocument/2006/customXml" ds:itemID="{97D6BCB2-4D8B-4183-80DC-CE9520E5B4AE}">
  <ds:schemaRefs>
    <ds:schemaRef ds:uri="http://schemas.microsoft.com/VisualStudio/2011/storyboarding/control"/>
  </ds:schemaRefs>
</ds:datastoreItem>
</file>

<file path=customXml/itemProps7.xml><?xml version="1.0" encoding="utf-8"?>
<ds:datastoreItem xmlns:ds="http://schemas.openxmlformats.org/officeDocument/2006/customXml" ds:itemID="{CF9967B6-9566-4561-A841-4E61D6CECB7C}">
  <ds:schemaRefs>
    <ds:schemaRef ds:uri="http://schemas.microsoft.com/VisualStudio/2011/storyboarding/control"/>
  </ds:schemaRefs>
</ds:datastoreItem>
</file>

<file path=customXml/itemProps8.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9.xml><?xml version="1.0" encoding="utf-8"?>
<ds:datastoreItem xmlns:ds="http://schemas.openxmlformats.org/officeDocument/2006/customXml" ds:itemID="{C26DD575-9245-477B-8F39-29064C9FD80A}">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emplate>MMS13 Speaker PPT Template - FINAL_v03</Template>
  <TotalTime>11</TotalTime>
  <Words>1807</Words>
  <Application>Microsoft Office PowerPoint</Application>
  <PresentationFormat>Custom</PresentationFormat>
  <Paragraphs>318</Paragraphs>
  <Slides>34</Slides>
  <Notes>28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34</vt:i4>
      </vt:variant>
    </vt:vector>
  </HeadingPairs>
  <TitlesOfParts>
    <vt:vector size="44" baseType="lpstr">
      <vt:lpstr>Arial</vt:lpstr>
      <vt:lpstr>Calibri</vt:lpstr>
      <vt:lpstr>Consolas</vt:lpstr>
      <vt:lpstr>Segoe</vt:lpstr>
      <vt:lpstr>Segoe Light</vt:lpstr>
      <vt:lpstr>Segoe UI</vt:lpstr>
      <vt:lpstr>Segoe UI Light</vt:lpstr>
      <vt:lpstr>Wingdings</vt:lpstr>
      <vt:lpstr>MMS13 Speaker PPT Template</vt:lpstr>
      <vt:lpstr>MMS_2013_Template_Dark_Gray_16x9</vt:lpstr>
      <vt:lpstr>PowerPoint Presentation</vt:lpstr>
      <vt:lpstr>Managing Windows Embedded devices with System Center 2012 Configuration Manager SP1 </vt:lpstr>
      <vt:lpstr>Agenda</vt:lpstr>
      <vt:lpstr>Enabling users to be productive, responsibly Finding the right balance</vt:lpstr>
      <vt:lpstr>Unified Device Management</vt:lpstr>
      <vt:lpstr>Simplifying Management Across Platforms</vt:lpstr>
      <vt:lpstr>GROWTH OF EMBEDDED DEVICES</vt:lpstr>
      <vt:lpstr>HOW EMBEDDED DEVICES ARE MANAGED TODAY</vt:lpstr>
      <vt:lpstr>CHALLENGES MANAGING EMBEDDED DEVICES</vt:lpstr>
      <vt:lpstr>What is supported in SP1?</vt:lpstr>
      <vt:lpstr>Supported Embedded Operating Systems </vt:lpstr>
      <vt:lpstr>System Center 2012 SP1  Embedded Management Capability Overview</vt:lpstr>
      <vt:lpstr>Native Support for Key Embedded Scenarios in SP1</vt:lpstr>
      <vt:lpstr>Write Filters and Overlays</vt:lpstr>
      <vt:lpstr>Demo</vt:lpstr>
      <vt:lpstr>Why Maintenance Windows Matter</vt:lpstr>
      <vt:lpstr>Without a Maintenance Window</vt:lpstr>
      <vt:lpstr>With a Maintenance Window</vt:lpstr>
      <vt:lpstr>Endpoint Protection</vt:lpstr>
      <vt:lpstr>With Persistence</vt:lpstr>
      <vt:lpstr>Without Persistence</vt:lpstr>
      <vt:lpstr>What can be forced to persist?</vt:lpstr>
      <vt:lpstr>One More Persistence Issue</vt:lpstr>
      <vt:lpstr>With File Based Write Filters</vt:lpstr>
      <vt:lpstr>Supported Write Filters</vt:lpstr>
      <vt:lpstr>Improvements</vt:lpstr>
      <vt:lpstr>Client Side Improvements</vt:lpstr>
      <vt:lpstr>Write Filter considerations</vt:lpstr>
      <vt:lpstr>Best Practices</vt:lpstr>
      <vt:lpstr>Related Content</vt:lpstr>
      <vt:lpstr>Related Content</vt:lpstr>
      <vt:lpstr>Evaluation</vt:lpstr>
      <vt:lpstr>Resources</vt:lpstr>
      <vt:lpstr>PowerPoint Presentation</vt:lpstr>
    </vt:vector>
  </TitlesOfParts>
  <Manager>&lt;Comms manager/speech writer&gt;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UD-B318Managing Windows Embedded devices with System Center 2012 Configuration Manager SP1 </dc:title>
  <dc:subject>MMS 2013</dc:subject>
  <dc:creator>Bryan Keller, Hema Rajalakshmi</dc:creator>
  <cp:keywords>MMS 2013</cp:keywords>
  <dc:description>Template by: Robin E. Warren, Artitudes Design, Inc.
Formatting by: Brett Perry Silver Fox Productions
Audience Type: External</dc:description>
  <cp:lastModifiedBy>Shows</cp:lastModifiedBy>
  <cp:revision>7</cp:revision>
  <dcterms:created xsi:type="dcterms:W3CDTF">2013-04-08T15:56:11Z</dcterms:created>
  <dcterms:modified xsi:type="dcterms:W3CDTF">2013-04-11T23:48:15Z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