
<file path=[Content_Types].xml><?xml version="1.0" encoding="utf-8"?>
<Types xmlns="http://schemas.openxmlformats.org/package/2006/content-types">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71" r:id="rId5"/>
  </p:sldMasterIdLst>
  <p:notesMasterIdLst>
    <p:notesMasterId r:id="rId31"/>
  </p:notesMasterIdLst>
  <p:handoutMasterIdLst>
    <p:handoutMasterId r:id="rId32"/>
  </p:handoutMasterIdLst>
  <p:sldIdLst>
    <p:sldId id="1053" r:id="rId6"/>
    <p:sldId id="1136" r:id="rId7"/>
    <p:sldId id="1238" r:id="rId8"/>
    <p:sldId id="1239" r:id="rId9"/>
    <p:sldId id="1240" r:id="rId10"/>
    <p:sldId id="1241" r:id="rId11"/>
    <p:sldId id="1242" r:id="rId12"/>
    <p:sldId id="1243" r:id="rId13"/>
    <p:sldId id="1244" r:id="rId14"/>
    <p:sldId id="1245" r:id="rId15"/>
    <p:sldId id="1246" r:id="rId16"/>
    <p:sldId id="1247" r:id="rId17"/>
    <p:sldId id="1248" r:id="rId18"/>
    <p:sldId id="1249" r:id="rId19"/>
    <p:sldId id="1250" r:id="rId20"/>
    <p:sldId id="1251" r:id="rId21"/>
    <p:sldId id="1252" r:id="rId22"/>
    <p:sldId id="1253" r:id="rId23"/>
    <p:sldId id="1254" r:id="rId24"/>
    <p:sldId id="1255" r:id="rId25"/>
    <p:sldId id="1257" r:id="rId26"/>
    <p:sldId id="1258" r:id="rId27"/>
    <p:sldId id="1232" r:id="rId28"/>
    <p:sldId id="1233" r:id="rId29"/>
    <p:sldId id="1076" r:id="rId30"/>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MS 2013 White Template layouts - Microsoft as lead brand" id="{6DD5C800-9A2C-4823-B056-4AFFC9A97500}">
          <p14:sldIdLst>
            <p14:sldId id="1053"/>
            <p14:sldId id="1136"/>
            <p14:sldId id="1238"/>
            <p14:sldId id="1239"/>
            <p14:sldId id="1240"/>
            <p14:sldId id="1241"/>
            <p14:sldId id="1242"/>
            <p14:sldId id="1243"/>
            <p14:sldId id="1244"/>
            <p14:sldId id="1245"/>
            <p14:sldId id="1246"/>
            <p14:sldId id="1247"/>
            <p14:sldId id="1248"/>
            <p14:sldId id="1249"/>
            <p14:sldId id="1250"/>
            <p14:sldId id="1251"/>
            <p14:sldId id="1252"/>
            <p14:sldId id="1253"/>
            <p14:sldId id="1254"/>
            <p14:sldId id="1255"/>
            <p14:sldId id="1257"/>
            <p14:sldId id="1258"/>
            <p14:sldId id="1232"/>
            <p14:sldId id="1233"/>
            <p14:sldId id="1076"/>
          </p14:sldIdLst>
        </p14:section>
      </p14:sectionLst>
    </p:ext>
    <p:ext uri="{EFAFB233-063F-42B5-8137-9DF3F51BA10A}">
      <p15:sldGuideLst xmlns:p15="http://schemas.microsoft.com/office/powerpoint/2012/main">
        <p15:guide id="1" orient="horz" pos="2203">
          <p15:clr>
            <a:srgbClr val="A4A3A4"/>
          </p15:clr>
        </p15:guide>
        <p15:guide id="2" pos="391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DE00"/>
    <a:srgbClr val="0072C6"/>
    <a:srgbClr val="008272"/>
    <a:srgbClr val="68217A"/>
    <a:srgbClr val="000000"/>
    <a:srgbClr val="D1D1D1"/>
    <a:srgbClr val="C0C0C0"/>
    <a:srgbClr val="442359"/>
    <a:srgbClr val="FFFFFF"/>
    <a:srgbClr val="33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6" autoAdjust="0"/>
    <p:restoredTop sz="96305" autoAdjust="0"/>
  </p:normalViewPr>
  <p:slideViewPr>
    <p:cSldViewPr snapToGrid="0">
      <p:cViewPr varScale="1">
        <p:scale>
          <a:sx n="92" d="100"/>
          <a:sy n="92" d="100"/>
        </p:scale>
        <p:origin x="96" y="372"/>
      </p:cViewPr>
      <p:guideLst>
        <p:guide orient="horz" pos="2203"/>
        <p:guide pos="391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5" d="100"/>
        <a:sy n="55" d="100"/>
      </p:scale>
      <p:origin x="0" y="0"/>
    </p:cViewPr>
  </p:sorterViewPr>
  <p:notesViewPr>
    <p:cSldViewPr snapToGrid="0" showGuides="1">
      <p:cViewPr>
        <p:scale>
          <a:sx n="69" d="100"/>
          <a:sy n="69" d="100"/>
        </p:scale>
        <p:origin x="3426" y="47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latin typeface="Segoe UI" pitchFamily="34" charset="0"/>
              </a:rPr>
              <a:t>Microsoft Management Summit 2013</a:t>
            </a:r>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6A60E7-2D53-4E43-BBED-95418411E14A}" type="datetime8">
              <a:rPr lang="en-US" smtClean="0">
                <a:latin typeface="Segoe UI" pitchFamily="34" charset="0"/>
              </a:rPr>
              <a:t>4/10/2013 6:43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Microsoft Management Summit 2013</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2DFDA5C7-BBAE-481E-8BF7-731156A2E2C1}" type="datetime8">
              <a:rPr lang="en-US" smtClean="0"/>
              <a:t>4/10/2013 6:34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1</a:t>
            </a:fld>
            <a:endParaRPr lang="en-US" dirty="0"/>
          </a:p>
        </p:txBody>
      </p:sp>
      <p:sp>
        <p:nvSpPr>
          <p:cNvPr id="10" name="Date Placeholder 9"/>
          <p:cNvSpPr>
            <a:spLocks noGrp="1"/>
          </p:cNvSpPr>
          <p:nvPr>
            <p:ph type="dt" idx="13"/>
          </p:nvPr>
        </p:nvSpPr>
        <p:spPr/>
        <p:txBody>
          <a:bodyPr/>
          <a:lstStyle/>
          <a:p>
            <a:fld id="{22729718-D09D-45C7-B2CD-A62DB18B932F}" type="datetime8">
              <a:rPr lang="en-US" smtClean="0"/>
              <a:t>4/10/2013 6:34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5097220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4/10/2013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14</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8418139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4/10/2013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15</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8136309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4/10/2013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16</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23330013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4/10/2013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17</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27932873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4/10/2013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18</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39631518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256D73B-C094-406A-8EBB-61257477E017}" type="datetime1">
              <a:rPr lang="en-US" smtClean="0"/>
              <a:t>4/10/2013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608624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4/10/2013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20</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40411356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900" kern="1200" dirty="0" smtClean="0">
              <a:solidFill>
                <a:schemeClr val="tx1"/>
              </a:solidFill>
              <a:latin typeface="Segoe UI" pitchFamily="34" charset="0"/>
              <a:ea typeface="+mn-ea"/>
              <a:cs typeface="+mn-cs"/>
            </a:endParaRPr>
          </a:p>
        </p:txBody>
      </p:sp>
      <p:sp>
        <p:nvSpPr>
          <p:cNvPr id="5" name="Date Placeholder 4"/>
          <p:cNvSpPr>
            <a:spLocks noGrp="1"/>
          </p:cNvSpPr>
          <p:nvPr>
            <p:ph type="dt" idx="10"/>
          </p:nvPr>
        </p:nvSpPr>
        <p:spPr/>
        <p:txBody>
          <a:bodyPr/>
          <a:lstStyle/>
          <a:p>
            <a:fld id="{F22B3E36-5CE0-4CB7-82DE-38A88C71BFA8}" type="datetime1">
              <a:rPr lang="en-US" smtClean="0"/>
              <a:pPr/>
              <a:t>4/10/2013</a:t>
            </a:fld>
            <a:endParaRPr lang="en-US" dirty="0"/>
          </a:p>
        </p:txBody>
      </p:sp>
      <p:sp>
        <p:nvSpPr>
          <p:cNvPr id="6" name="Footer Placeholder 5"/>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pPr/>
              <a:t>21</a:t>
            </a:fld>
            <a:endParaRPr lang="en-US" dirty="0"/>
          </a:p>
        </p:txBody>
      </p:sp>
      <p:sp>
        <p:nvSpPr>
          <p:cNvPr id="8" name="Header Placeholder 7"/>
          <p:cNvSpPr>
            <a:spLocks noGrp="1"/>
          </p:cNvSpPr>
          <p:nvPr>
            <p:ph type="hdr" sz="quarter" idx="13"/>
          </p:nvPr>
        </p:nvSpPr>
        <p:spPr/>
        <p:txBody>
          <a:bodyPr/>
          <a:lstStyle/>
          <a:p>
            <a:r>
              <a:rPr lang="en-US" dirty="0"/>
              <a:t>Tech Ready 15</a:t>
            </a:r>
          </a:p>
        </p:txBody>
      </p:sp>
    </p:spTree>
    <p:extLst>
      <p:ext uri="{BB962C8B-B14F-4D97-AF65-F5344CB8AC3E}">
        <p14:creationId xmlns:p14="http://schemas.microsoft.com/office/powerpoint/2010/main" val="11844600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4300" indent="-114300" eaLnBrk="1" hangingPunct="1">
              <a:spcBef>
                <a:spcPct val="0"/>
              </a:spcBef>
              <a:buFont typeface="Wingdings" pitchFamily="2" charset="2"/>
              <a:buNone/>
            </a:pPr>
            <a:endParaRPr lang="en-US" dirty="0"/>
          </a:p>
        </p:txBody>
      </p:sp>
      <p:sp>
        <p:nvSpPr>
          <p:cNvPr id="8" name="Date Placeholder 7"/>
          <p:cNvSpPr>
            <a:spLocks noGrp="1"/>
          </p:cNvSpPr>
          <p:nvPr>
            <p:ph type="dt" idx="10"/>
          </p:nvPr>
        </p:nvSpPr>
        <p:spPr/>
        <p:txBody>
          <a:bodyPr/>
          <a:lstStyle/>
          <a:p>
            <a:fld id="{4E52F265-F367-4F41-8133-621F21EFA5ED}" type="datetime1">
              <a:rPr lang="en-US" smtClean="0"/>
              <a:pPr/>
              <a:t>4/10/2013</a:t>
            </a:fld>
            <a:endParaRPr lang="en-US" dirty="0"/>
          </a:p>
        </p:txBody>
      </p:sp>
      <p:sp>
        <p:nvSpPr>
          <p:cNvPr id="9" name="Footer Placeholder 8"/>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22</a:t>
            </a:fld>
            <a:endParaRPr lang="en-US" dirty="0"/>
          </a:p>
        </p:txBody>
      </p:sp>
      <p:sp>
        <p:nvSpPr>
          <p:cNvPr id="11" name="Header Placeholder 10"/>
          <p:cNvSpPr>
            <a:spLocks noGrp="1"/>
          </p:cNvSpPr>
          <p:nvPr>
            <p:ph type="hdr" sz="quarter" idx="13"/>
          </p:nvPr>
        </p:nvSpPr>
        <p:spPr/>
        <p:txBody>
          <a:bodyPr/>
          <a:lstStyle/>
          <a:p>
            <a:r>
              <a:rPr lang="en-US" dirty="0"/>
              <a:t>Tech Ready 15</a:t>
            </a:r>
          </a:p>
        </p:txBody>
      </p:sp>
    </p:spTree>
    <p:extLst>
      <p:ext uri="{BB962C8B-B14F-4D97-AF65-F5344CB8AC3E}">
        <p14:creationId xmlns:p14="http://schemas.microsoft.com/office/powerpoint/2010/main" val="25665362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25</a:t>
            </a:fld>
            <a:endParaRPr lang="en-US" dirty="0">
              <a:solidFill>
                <a:prstClr val="black"/>
              </a:solidFill>
            </a:endParaRPr>
          </a:p>
        </p:txBody>
      </p:sp>
      <p:sp>
        <p:nvSpPr>
          <p:cNvPr id="11" name="Date Placeholder 10"/>
          <p:cNvSpPr>
            <a:spLocks noGrp="1"/>
          </p:cNvSpPr>
          <p:nvPr>
            <p:ph type="dt" idx="14"/>
          </p:nvPr>
        </p:nvSpPr>
        <p:spPr/>
        <p:txBody>
          <a:bodyPr/>
          <a:lstStyle/>
          <a:p>
            <a:fld id="{88A14CBB-3B41-4EA9-BAC8-6B73863190D9}" type="datetime8">
              <a:rPr lang="en-US" smtClean="0"/>
              <a:t>4/10/2013 6:43 PM</a:t>
            </a:fld>
            <a:endParaRPr lang="en-US" dirty="0"/>
          </a:p>
        </p:txBody>
      </p:sp>
      <p:sp>
        <p:nvSpPr>
          <p:cNvPr id="12" name="Footer Placeholder 11"/>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3" name="Header Placeholder 12"/>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512661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a:t>
            </a:fld>
            <a:endParaRPr lang="en-US" dirty="0"/>
          </a:p>
        </p:txBody>
      </p:sp>
      <p:sp>
        <p:nvSpPr>
          <p:cNvPr id="10" name="Date Placeholder 9"/>
          <p:cNvSpPr>
            <a:spLocks noGrp="1"/>
          </p:cNvSpPr>
          <p:nvPr>
            <p:ph type="dt" idx="13"/>
          </p:nvPr>
        </p:nvSpPr>
        <p:spPr/>
        <p:txBody>
          <a:bodyPr/>
          <a:lstStyle/>
          <a:p>
            <a:fld id="{965C8E21-5F47-4A0A-BB24-2281BCE390EC}" type="datetime8">
              <a:rPr lang="en-US" smtClean="0"/>
              <a:t>4/10/2013 6:34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2272746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4/10/2013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6</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4507456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4/10/2013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7</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18011627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4/10/2013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8</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26527716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4/10/2013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9</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25483194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4/10/2013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11</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29592124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4/10/2013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12</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19157974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256D73B-C094-406A-8EBB-61257477E017}" type="datetime1">
              <a:rPr lang="en-US" smtClean="0"/>
              <a:t>4/10/2013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20871610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grpSp>
        <p:nvGrpSpPr>
          <p:cNvPr id="15" name="Group 14"/>
          <p:cNvGrpSpPr/>
          <p:nvPr userDrawn="1"/>
        </p:nvGrpSpPr>
        <p:grpSpPr>
          <a:xfrm>
            <a:off x="0" y="0"/>
            <a:ext cx="12436475" cy="6994525"/>
            <a:chOff x="0" y="0"/>
            <a:chExt cx="12436475" cy="6994525"/>
          </a:xfrm>
        </p:grpSpPr>
        <p:grpSp>
          <p:nvGrpSpPr>
            <p:cNvPr id="16" name="Group 15"/>
            <p:cNvGrpSpPr/>
            <p:nvPr userDrawn="1"/>
          </p:nvGrpSpPr>
          <p:grpSpPr>
            <a:xfrm>
              <a:off x="0" y="0"/>
              <a:ext cx="12436475" cy="6994525"/>
              <a:chOff x="0" y="0"/>
              <a:chExt cx="12436475" cy="6994525"/>
            </a:xfrm>
          </p:grpSpPr>
          <p:sp>
            <p:nvSpPr>
              <p:cNvPr id="18" name="Frame 1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9" name="Group 18"/>
              <p:cNvGrpSpPr/>
              <p:nvPr userDrawn="1"/>
            </p:nvGrpSpPr>
            <p:grpSpPr>
              <a:xfrm>
                <a:off x="182886" y="190969"/>
                <a:ext cx="12118113" cy="6607864"/>
                <a:chOff x="182886" y="190969"/>
                <a:chExt cx="12118113" cy="6607864"/>
              </a:xfrm>
            </p:grpSpPr>
            <p:sp>
              <p:nvSpPr>
                <p:cNvPr id="20" name="Rectangle 1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7" name="Rectangle 1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0" y="2125663"/>
            <a:ext cx="9418638" cy="3657600"/>
          </a:xfrm>
          <a:prstGeom prst="rect">
            <a:avLst/>
          </a:prstGeom>
          <a:solidFill>
            <a:srgbClr val="00BCF2">
              <a:alpha val="86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3" name="Freeform 12"/>
          <p:cNvSpPr>
            <a:spLocks noEditPoints="1"/>
          </p:cNvSpPr>
          <p:nvPr userDrawn="1"/>
        </p:nvSpPr>
        <p:spPr bwMode="black">
          <a:xfrm>
            <a:off x="8878307"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endParaRPr>
          </a:p>
        </p:txBody>
      </p:sp>
      <p:sp>
        <p:nvSpPr>
          <p:cNvPr id="14" name="Right Triangle 13"/>
          <p:cNvSpPr/>
          <p:nvPr userDrawn="1"/>
        </p:nvSpPr>
        <p:spPr bwMode="auto">
          <a:xfrm rot="10800000">
            <a:off x="0" y="5783263"/>
            <a:ext cx="263347" cy="237147"/>
          </a:xfrm>
          <a:prstGeom prst="rtTriangle">
            <a:avLst/>
          </a:prstGeom>
          <a:solidFill>
            <a:schemeClr val="accent2"/>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 name="Title 1"/>
          <p:cNvSpPr>
            <a:spLocks noGrp="1"/>
          </p:cNvSpPr>
          <p:nvPr>
            <p:ph type="title" hasCustomPrompt="1"/>
          </p:nvPr>
        </p:nvSpPr>
        <p:spPr>
          <a:xfrm>
            <a:off x="274702" y="2125678"/>
            <a:ext cx="8994130"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8838" y="480502"/>
            <a:ext cx="2557747" cy="547905"/>
          </a:xfrm>
          <a:prstGeom prst="rect">
            <a:avLst/>
          </a:prstGeom>
        </p:spPr>
      </p:pic>
      <p:sp>
        <p:nvSpPr>
          <p:cNvPr id="5" name="Text Placeholder 4"/>
          <p:cNvSpPr>
            <a:spLocks noGrp="1"/>
          </p:cNvSpPr>
          <p:nvPr>
            <p:ph type="body" sz="quarter" idx="12" hasCustomPrompt="1"/>
          </p:nvPr>
        </p:nvSpPr>
        <p:spPr>
          <a:xfrm>
            <a:off x="274701" y="3955786"/>
            <a:ext cx="9143937" cy="1828007"/>
          </a:xfrm>
          <a:noFill/>
        </p:spPr>
        <p:txBody>
          <a:bodyPr lIns="182880" tIns="146304" rIns="182880" bIns="146304">
            <a:noAutofit/>
          </a:bodyPr>
          <a:lstStyle>
            <a:lvl1pPr marL="0" indent="0">
              <a:spcBef>
                <a:spcPts val="0"/>
              </a:spcBef>
              <a:buNone/>
              <a:defRPr sz="3200" spc="0" baseline="0">
                <a:gradFill>
                  <a:gsLst>
                    <a:gs pos="2917">
                      <a:srgbClr val="FFFFFF"/>
                    </a:gs>
                    <a:gs pos="30000">
                      <a:srgbClr val="FFFFFF"/>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3412447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with 2 lines of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ight Triangle 12"/>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67813"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702873"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Line Title &amp; 2-color Non-bulleted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hasCustomPrompt="1"/>
          </p:nvPr>
        </p:nvSpPr>
        <p:spPr>
          <a:xfrm>
            <a:off x="274320" y="471031"/>
            <a:ext cx="10867813" cy="743441"/>
          </a:xfrm>
        </p:spPr>
        <p:txBody>
          <a:bodyPr anchor="t" anchorCtr="0"/>
          <a:lstStyle>
            <a:lvl1pPr>
              <a:defRPr>
                <a:solidFill>
                  <a:schemeClr val="accent2">
                    <a:alpha val="99000"/>
                  </a:schemeClr>
                </a:solidFill>
              </a:defRPr>
            </a:lvl1pPr>
          </a:lstStyle>
          <a:p>
            <a:r>
              <a:rPr lang="en-US" dirty="0" smtClean="0"/>
              <a:t>Click to edit </a:t>
            </a:r>
            <a:br>
              <a:rPr lang="en-US" dirty="0" smtClean="0"/>
            </a:br>
            <a:r>
              <a:rPr lang="en-US" dirty="0" smtClean="0"/>
              <a:t>Master title style</a:t>
            </a:r>
            <a:endParaRPr lang="en-US" dirty="0"/>
          </a:p>
        </p:txBody>
      </p:sp>
      <p:sp>
        <p:nvSpPr>
          <p:cNvPr id="6" name="Text Placeholder 5"/>
          <p:cNvSpPr>
            <a:spLocks noGrp="1"/>
          </p:cNvSpPr>
          <p:nvPr>
            <p:ph type="body" sz="quarter" idx="10"/>
          </p:nvPr>
        </p:nvSpPr>
        <p:spPr>
          <a:xfrm>
            <a:off x="274638" y="1931326"/>
            <a:ext cx="11702873"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97027545"/>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ight Triangle 12"/>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5236"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725451"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Title 5"/>
          <p:cNvSpPr>
            <a:spLocks noGrp="1"/>
          </p:cNvSpPr>
          <p:nvPr>
            <p:ph type="title"/>
          </p:nvPr>
        </p:nvSpPr>
        <p:spPr>
          <a:xfrm>
            <a:off x="274320" y="471031"/>
            <a:ext cx="10867813" cy="743441"/>
          </a:xfrm>
        </p:spPr>
        <p:txBody>
          <a:bodyPr anchor="t" anchorCtr="0"/>
          <a:lstStyle>
            <a:lvl1pPr>
              <a:defRPr>
                <a:gradFill>
                  <a:gsLst>
                    <a:gs pos="1250">
                      <a:schemeClr val="bg1"/>
                    </a:gs>
                    <a:gs pos="100000">
                      <a:schemeClr val="bg1"/>
                    </a:gs>
                  </a:gsLst>
                  <a:lin ang="5400000" scaled="0"/>
                </a:gradFill>
              </a:defRPr>
            </a:lvl1pPr>
          </a:lstStyle>
          <a:p>
            <a:r>
              <a:rPr lang="en-US" smtClean="0"/>
              <a:t>Click to edit Master title style</a:t>
            </a:r>
            <a:endParaRPr lang="en-US" dirty="0"/>
          </a:p>
        </p:txBody>
      </p:sp>
      <p:sp>
        <p:nvSpPr>
          <p:cNvPr id="7" name="Content Placeholder 6"/>
          <p:cNvSpPr>
            <a:spLocks noGrp="1"/>
          </p:cNvSpPr>
          <p:nvPr>
            <p:ph sz="quarter" idx="10"/>
          </p:nvPr>
        </p:nvSpPr>
        <p:spPr>
          <a:xfrm>
            <a:off x="274638" y="1214438"/>
            <a:ext cx="11770606" cy="535569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grpSp>
        <p:nvGrpSpPr>
          <p:cNvPr id="5" name="Group 4"/>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3"/>
          <p:cNvSpPr>
            <a:spLocks noGrp="1"/>
          </p:cNvSpPr>
          <p:nvPr>
            <p:ph type="body" sz="quarter" idx="10"/>
          </p:nvPr>
        </p:nvSpPr>
        <p:spPr>
          <a:xfrm>
            <a:off x="274638" y="1898668"/>
            <a:ext cx="11770606" cy="1778949"/>
          </a:xfrm>
        </p:spPr>
        <p:txBody>
          <a:bodyPr wrap="square">
            <a:spAutoFit/>
          </a:bodyPr>
          <a:lstStyle>
            <a:lvl1pPr>
              <a:buClr>
                <a:schemeClr val="tx2"/>
              </a:buCl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438370"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6254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91440" rIns="146304"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p:grpSpPr>
        <p:grpSp>
          <p:nvGrpSpPr>
            <p:cNvPr id="4" name="Group 3"/>
            <p:cNvGrpSpPr/>
            <p:nvPr userDrawn="1"/>
          </p:nvGrpSpPr>
          <p:grpSpPr>
            <a:xfrm>
              <a:off x="0" y="0"/>
              <a:ext cx="12436475" cy="6994525"/>
              <a:chOff x="0" y="0"/>
              <a:chExt cx="12436475" cy="6994525"/>
            </a:xfrm>
          </p:grpSpPr>
          <p:sp>
            <p:nvSpPr>
              <p:cNvPr id="6" name="Frame 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p:grpSpPr>
            <p:sp>
              <p:nvSpPr>
                <p:cNvPr id="8" name="Rectangle 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0" name="Rectangle 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ight Triangle 10"/>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12"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grpSp>
        <p:nvGrpSpPr>
          <p:cNvPr id="10" name="Group 9"/>
          <p:cNvGrpSpPr/>
          <p:nvPr userDrawn="1"/>
        </p:nvGrpSpPr>
        <p:grpSpPr>
          <a:xfrm>
            <a:off x="0" y="0"/>
            <a:ext cx="12436475" cy="6994525"/>
            <a:chOff x="0" y="0"/>
            <a:chExt cx="12436475" cy="6994525"/>
          </a:xfrm>
        </p:grpSpPr>
        <p:grpSp>
          <p:nvGrpSpPr>
            <p:cNvPr id="11" name="Group 10"/>
            <p:cNvGrpSpPr/>
            <p:nvPr userDrawn="1"/>
          </p:nvGrpSpPr>
          <p:grpSpPr>
            <a:xfrm>
              <a:off x="0" y="0"/>
              <a:ext cx="12436475" cy="6994525"/>
              <a:chOff x="0" y="0"/>
              <a:chExt cx="12436475" cy="6994525"/>
            </a:xfrm>
          </p:grpSpPr>
          <p:sp>
            <p:nvSpPr>
              <p:cNvPr id="13" name="Frame 12"/>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4" name="Group 13"/>
              <p:cNvGrpSpPr/>
              <p:nvPr userDrawn="1"/>
            </p:nvGrpSpPr>
            <p:grpSpPr>
              <a:xfrm>
                <a:off x="182886" y="190969"/>
                <a:ext cx="12118113" cy="6607864"/>
                <a:chOff x="182886" y="190969"/>
                <a:chExt cx="12118113" cy="6607864"/>
              </a:xfrm>
            </p:grpSpPr>
            <p:sp>
              <p:nvSpPr>
                <p:cNvPr id="15" name="Rectangle 14"/>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2" name="Rectangle 11"/>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7" name="Right Triangle 6"/>
          <p:cNvSpPr/>
          <p:nvPr userDrawn="1"/>
        </p:nvSpPr>
        <p:spPr bwMode="auto">
          <a:xfrm rot="10800000" flipH="1">
            <a:off x="12173128" y="578326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283"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1205283" y="5783263"/>
            <a:ext cx="10058401" cy="811501"/>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Line Title Only">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p:grpSpPr>
        <p:grpSp>
          <p:nvGrpSpPr>
            <p:cNvPr id="4" name="Group 3"/>
            <p:cNvGrpSpPr/>
            <p:nvPr userDrawn="1"/>
          </p:nvGrpSpPr>
          <p:grpSpPr>
            <a:xfrm>
              <a:off x="0" y="0"/>
              <a:ext cx="12436475" cy="6994525"/>
              <a:chOff x="0" y="0"/>
              <a:chExt cx="12436475" cy="6994525"/>
            </a:xfrm>
          </p:grpSpPr>
          <p:sp>
            <p:nvSpPr>
              <p:cNvPr id="6" name="Frame 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p:grpSpPr>
            <p:sp>
              <p:nvSpPr>
                <p:cNvPr id="8" name="Rectangle 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p:nvPr>
        </p:nvSpPr>
        <p:spPr>
          <a:xfrm>
            <a:off x="274320" y="471031"/>
            <a:ext cx="10971749" cy="743441"/>
          </a:xfrm>
        </p:spPr>
        <p:txBody>
          <a:bodyPr anchor="t" anchorCtr="0"/>
          <a:lstStyle>
            <a:lvl1pPr>
              <a:defRPr>
                <a:solidFill>
                  <a:schemeClr val="accent2">
                    <a:alpha val="99000"/>
                  </a:schemeClr>
                </a:solidFill>
              </a:defRPr>
            </a:lvl1pPr>
          </a:lstStyle>
          <a:p>
            <a:r>
              <a:rPr lang="en-US" smtClean="0"/>
              <a:t>Click to edit Master title style</a:t>
            </a:r>
            <a:endParaRPr lang="en-US" dirty="0"/>
          </a:p>
        </p:txBody>
      </p:sp>
      <p:sp>
        <p:nvSpPr>
          <p:cNvPr id="12"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93119838"/>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Walkin">
    <p:bg bwMode="ltGray">
      <p:bgPr>
        <a:solidFill>
          <a:schemeClr val="bg2"/>
        </a:solidFill>
        <a:effectLst/>
      </p:bgPr>
    </p:bg>
    <p:spTree>
      <p:nvGrpSpPr>
        <p:cNvPr id="1" name=""/>
        <p:cNvGrpSpPr/>
        <p:nvPr/>
      </p:nvGrpSpPr>
      <p:grpSpPr>
        <a:xfrm>
          <a:off x="0" y="0"/>
          <a:ext cx="0" cy="0"/>
          <a:chOff x="0" y="0"/>
          <a:chExt cx="0" cy="0"/>
        </a:xfrm>
      </p:grpSpPr>
      <p:grpSp>
        <p:nvGrpSpPr>
          <p:cNvPr id="23" name="Group 22"/>
          <p:cNvGrpSpPr/>
          <p:nvPr userDrawn="1"/>
        </p:nvGrpSpPr>
        <p:grpSpPr>
          <a:xfrm>
            <a:off x="0" y="0"/>
            <a:ext cx="12436475" cy="6994525"/>
            <a:chOff x="0" y="0"/>
            <a:chExt cx="12436475" cy="6994525"/>
          </a:xfrm>
        </p:grpSpPr>
        <p:grpSp>
          <p:nvGrpSpPr>
            <p:cNvPr id="19" name="Group 18"/>
            <p:cNvGrpSpPr/>
            <p:nvPr userDrawn="1"/>
          </p:nvGrpSpPr>
          <p:grpSpPr>
            <a:xfrm>
              <a:off x="0" y="0"/>
              <a:ext cx="12436475" cy="6994525"/>
              <a:chOff x="0" y="0"/>
              <a:chExt cx="12436475" cy="6994525"/>
            </a:xfrm>
          </p:grpSpPr>
          <p:sp>
            <p:nvSpPr>
              <p:cNvPr id="3" name="Frame 2"/>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8" name="Group 17"/>
              <p:cNvGrpSpPr/>
              <p:nvPr userDrawn="1"/>
            </p:nvGrpSpPr>
            <p:grpSpPr>
              <a:xfrm>
                <a:off x="182886" y="190969"/>
                <a:ext cx="12118113" cy="6607864"/>
                <a:chOff x="182886" y="190969"/>
                <a:chExt cx="12118113" cy="6607864"/>
              </a:xfrm>
            </p:grpSpPr>
            <p:sp>
              <p:nvSpPr>
                <p:cNvPr id="2" name="Rectangle 1"/>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2" name="Rectangle 21"/>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65789" y="480502"/>
            <a:ext cx="2543844" cy="547905"/>
          </a:xfrm>
          <a:prstGeom prst="rect">
            <a:avLst/>
          </a:prstGeom>
        </p:spPr>
      </p:pic>
      <p:sp>
        <p:nvSpPr>
          <p:cNvPr id="9" name="Right Triangle 8"/>
          <p:cNvSpPr/>
          <p:nvPr userDrawn="1"/>
        </p:nvSpPr>
        <p:spPr bwMode="auto">
          <a:xfrm rot="10800000" flipH="1">
            <a:off x="12154021" y="5783259"/>
            <a:ext cx="286141" cy="237147"/>
          </a:xfrm>
          <a:prstGeom prst="rtTriangle">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black">
          <a:xfrm>
            <a:off x="4845269" y="3039991"/>
            <a:ext cx="7591206" cy="2743200"/>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2"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654566" y="3565164"/>
            <a:ext cx="5717941" cy="1726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userDrawn="1"/>
        </p:nvSpPr>
        <p:spPr bwMode="auto">
          <a:xfrm>
            <a:off x="11785600" y="5128701"/>
            <a:ext cx="654562" cy="6545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Freeform 9"/>
          <p:cNvSpPr>
            <a:spLocks noEditPoints="1"/>
          </p:cNvSpPr>
          <p:nvPr userDrawn="1"/>
        </p:nvSpPr>
        <p:spPr bwMode="black">
          <a:xfrm>
            <a:off x="11932866"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653351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grpSp>
        <p:nvGrpSpPr>
          <p:cNvPr id="29" name="Group 28"/>
          <p:cNvGrpSpPr/>
          <p:nvPr userDrawn="1"/>
        </p:nvGrpSpPr>
        <p:grpSpPr>
          <a:xfrm>
            <a:off x="0" y="0"/>
            <a:ext cx="12436475" cy="6994525"/>
            <a:chOff x="0" y="0"/>
            <a:chExt cx="12436475" cy="6994525"/>
          </a:xfrm>
        </p:grpSpPr>
        <p:grpSp>
          <p:nvGrpSpPr>
            <p:cNvPr id="30" name="Group 29"/>
            <p:cNvGrpSpPr/>
            <p:nvPr userDrawn="1"/>
          </p:nvGrpSpPr>
          <p:grpSpPr>
            <a:xfrm>
              <a:off x="0" y="0"/>
              <a:ext cx="12436475" cy="6994525"/>
              <a:chOff x="0" y="0"/>
              <a:chExt cx="12436475" cy="6994525"/>
            </a:xfrm>
          </p:grpSpPr>
          <p:sp>
            <p:nvSpPr>
              <p:cNvPr id="32" name="Frame 3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33" name="Group 32"/>
              <p:cNvGrpSpPr/>
              <p:nvPr userDrawn="1"/>
            </p:nvGrpSpPr>
            <p:grpSpPr>
              <a:xfrm>
                <a:off x="182886" y="190969"/>
                <a:ext cx="12118113" cy="6607864"/>
                <a:chOff x="182886" y="190969"/>
                <a:chExt cx="12118113" cy="6607864"/>
              </a:xfrm>
            </p:grpSpPr>
            <p:sp>
              <p:nvSpPr>
                <p:cNvPr id="34" name="Rectangle 3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31" name="Rectangle 3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65789" y="480502"/>
            <a:ext cx="2543844" cy="547905"/>
          </a:xfrm>
          <a:prstGeom prst="rect">
            <a:avLst/>
          </a:prstGeom>
        </p:spPr>
      </p:pic>
      <p:sp>
        <p:nvSpPr>
          <p:cNvPr id="11" name="Rectangle 10"/>
          <p:cNvSpPr/>
          <p:nvPr userDrawn="1"/>
        </p:nvSpPr>
        <p:spPr bwMode="auto">
          <a:xfrm>
            <a:off x="0" y="2125663"/>
            <a:ext cx="9418638" cy="3657600"/>
          </a:xfrm>
          <a:prstGeom prst="rect">
            <a:avLst/>
          </a:prstGeom>
          <a:solidFill>
            <a:srgbClr val="00BCF2">
              <a:alpha val="86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3" name="Freeform 12"/>
          <p:cNvSpPr>
            <a:spLocks noEditPoints="1"/>
          </p:cNvSpPr>
          <p:nvPr userDrawn="1"/>
        </p:nvSpPr>
        <p:spPr bwMode="black">
          <a:xfrm>
            <a:off x="8878307"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endParaRPr>
          </a:p>
        </p:txBody>
      </p:sp>
      <p:sp>
        <p:nvSpPr>
          <p:cNvPr id="9" name="Title 1"/>
          <p:cNvSpPr>
            <a:spLocks noGrp="1"/>
          </p:cNvSpPr>
          <p:nvPr>
            <p:ph type="title" hasCustomPrompt="1"/>
          </p:nvPr>
        </p:nvSpPr>
        <p:spPr>
          <a:xfrm>
            <a:off x="274703" y="2125677"/>
            <a:ext cx="9052560" cy="1828800"/>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6540" y="3954457"/>
            <a:ext cx="8424115" cy="1830388"/>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12" name="Right Triangle 11"/>
          <p:cNvSpPr/>
          <p:nvPr userDrawn="1"/>
        </p:nvSpPr>
        <p:spPr bwMode="auto">
          <a:xfrm rot="10800000">
            <a:off x="0" y="5783263"/>
            <a:ext cx="263347" cy="237147"/>
          </a:xfrm>
          <a:prstGeom prst="rtTriangle">
            <a:avLst/>
          </a:prstGeom>
          <a:solidFill>
            <a:schemeClr val="accent2"/>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10067889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a:solidFill>
            <a:schemeClr val="tx1"/>
          </a:solidFill>
        </p:grpSpPr>
        <p:grpSp>
          <p:nvGrpSpPr>
            <p:cNvPr id="7" name="Group 6"/>
            <p:cNvGrpSpPr/>
            <p:nvPr userDrawn="1"/>
          </p:nvGrpSpPr>
          <p:grpSpPr>
            <a:xfrm>
              <a:off x="0" y="0"/>
              <a:ext cx="12436475" cy="6994525"/>
              <a:chOff x="0" y="0"/>
              <a:chExt cx="12436475" cy="6994525"/>
            </a:xfrm>
            <a:grpFill/>
          </p:grpSpPr>
          <p:sp>
            <p:nvSpPr>
              <p:cNvPr id="9" name="Frame 8"/>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a:grpFill/>
            </p:grpSpPr>
            <p:sp>
              <p:nvSpPr>
                <p:cNvPr id="11" name="Rectangle 10"/>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ight Triangle 12"/>
          <p:cNvSpPr/>
          <p:nvPr userDrawn="1"/>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ectangle 13"/>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12409"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1212345" y="5783263"/>
            <a:ext cx="10058401" cy="786870"/>
          </a:xfrm>
          <a:noFill/>
        </p:spPr>
        <p:txBody>
          <a:bodyPr lIns="182880" tIns="146304" rIns="182880" bIns="146304" anchor="t" anchorCtr="0">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2069049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1887199"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70611966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1887200"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41492986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grpSp>
        <p:nvGrpSpPr>
          <p:cNvPr id="5" name="Group 4"/>
          <p:cNvGrpSpPr/>
          <p:nvPr userDrawn="1"/>
        </p:nvGrpSpPr>
        <p:grpSpPr>
          <a:xfrm>
            <a:off x="0" y="0"/>
            <a:ext cx="12436475" cy="6994525"/>
            <a:chOff x="0" y="0"/>
            <a:chExt cx="12436475" cy="6994525"/>
          </a:xfrm>
          <a:solidFill>
            <a:schemeClr val="tx1"/>
          </a:solidFill>
        </p:grpSpPr>
        <p:grpSp>
          <p:nvGrpSpPr>
            <p:cNvPr id="6" name="Group 5"/>
            <p:cNvGrpSpPr/>
            <p:nvPr userDrawn="1"/>
          </p:nvGrpSpPr>
          <p:grpSpPr>
            <a:xfrm>
              <a:off x="0" y="0"/>
              <a:ext cx="12436475" cy="6994525"/>
              <a:chOff x="0" y="0"/>
              <a:chExt cx="12436475" cy="6994525"/>
            </a:xfrm>
            <a:grpFill/>
          </p:grpSpPr>
          <p:sp>
            <p:nvSpPr>
              <p:cNvPr id="8" name="Frame 7"/>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a:grpFill/>
            </p:grpSpPr>
            <p:sp>
              <p:nvSpPr>
                <p:cNvPr id="10" name="Rectangle 9"/>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ight Triangle 11"/>
          <p:cNvSpPr/>
          <p:nvPr userDrawn="1"/>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91440" rIns="146304"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347" y="3940191"/>
            <a:ext cx="10056812" cy="1843070"/>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30484192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3730591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Section Title Accent Color 1">
    <p:bg>
      <p:bgPr>
        <a:solidFill>
          <a:schemeClr val="bg2"/>
        </a:solidFill>
        <a:effectLst/>
      </p:bgPr>
    </p:bg>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a:solidFill>
            <a:schemeClr val="tx1"/>
          </a:solidFill>
        </p:grpSpPr>
        <p:grpSp>
          <p:nvGrpSpPr>
            <p:cNvPr id="4" name="Group 3"/>
            <p:cNvGrpSpPr/>
            <p:nvPr userDrawn="1"/>
          </p:nvGrpSpPr>
          <p:grpSpPr>
            <a:xfrm>
              <a:off x="0" y="0"/>
              <a:ext cx="12436475" cy="6994525"/>
              <a:chOff x="0" y="0"/>
              <a:chExt cx="12436475" cy="6994525"/>
            </a:xfrm>
            <a:grpFill/>
          </p:grpSpPr>
          <p:sp>
            <p:nvSpPr>
              <p:cNvPr id="6" name="Frame 5"/>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a:grpFill/>
            </p:grpSpPr>
            <p:sp>
              <p:nvSpPr>
                <p:cNvPr id="8" name="Rectangle 7"/>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0" name="Right Triangle 9"/>
          <p:cNvSpPr/>
          <p:nvPr userDrawn="1"/>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347" y="3951287"/>
            <a:ext cx="1030303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949609810"/>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2428469"/>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672552767"/>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719617533"/>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4" name="Rectangle 3"/>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09316" cy="748169"/>
          </a:xfrm>
        </p:spPr>
        <p:txBody>
          <a:bodyPr anchor="t" anchorCtr="0"/>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395736"/>
            <a:ext cx="11598707" cy="1914370"/>
          </a:xfrm>
        </p:spPr>
        <p:txBody>
          <a:bodyPr/>
          <a:lstStyle>
            <a:lvl1pPr marL="0" indent="0">
              <a:buNone/>
              <a:defRPr>
                <a:gradFill>
                  <a:gsLst>
                    <a:gs pos="1250">
                      <a:schemeClr val="accent3"/>
                    </a:gs>
                    <a:gs pos="99000">
                      <a:schemeClr val="accent3"/>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Right Triangle 25"/>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543477319"/>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Line Title &amp; 2-color Non-bulleted text">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hasCustomPrompt="1"/>
          </p:nvPr>
        </p:nvSpPr>
        <p:spPr>
          <a:xfrm>
            <a:off x="274320" y="471031"/>
            <a:ext cx="10809316" cy="748169"/>
          </a:xfrm>
        </p:spPr>
        <p:txBody>
          <a:bodyPr anchor="t" anchorCtr="0"/>
          <a:lstStyle>
            <a:lvl1pPr>
              <a:defRPr>
                <a:solidFill>
                  <a:srgbClr val="00BCF2">
                    <a:alpha val="99000"/>
                  </a:srgbClr>
                </a:solidFill>
              </a:defRPr>
            </a:lvl1pPr>
          </a:lstStyle>
          <a:p>
            <a:r>
              <a:rPr lang="en-US" dirty="0" smtClean="0"/>
              <a:t>Click to edit </a:t>
            </a:r>
            <a:br>
              <a:rPr lang="en-US" dirty="0" smtClean="0"/>
            </a:br>
            <a:r>
              <a:rPr lang="en-US" dirty="0" smtClean="0"/>
              <a:t>Master title style</a:t>
            </a:r>
            <a:endParaRPr lang="en-US" dirty="0"/>
          </a:p>
        </p:txBody>
      </p:sp>
      <p:sp>
        <p:nvSpPr>
          <p:cNvPr id="6" name="Text Placeholder 5"/>
          <p:cNvSpPr>
            <a:spLocks noGrp="1"/>
          </p:cNvSpPr>
          <p:nvPr>
            <p:ph type="body" sz="quarter" idx="10"/>
          </p:nvPr>
        </p:nvSpPr>
        <p:spPr>
          <a:xfrm>
            <a:off x="274638" y="2048896"/>
            <a:ext cx="11598707" cy="1914370"/>
          </a:xfrm>
        </p:spPr>
        <p:txBody>
          <a:bodyPr/>
          <a:lstStyle>
            <a:lvl1pPr marL="0" indent="0">
              <a:buNone/>
              <a:defRPr>
                <a:gradFill>
                  <a:gsLst>
                    <a:gs pos="1250">
                      <a:schemeClr val="accent3"/>
                    </a:gs>
                    <a:gs pos="99000">
                      <a:schemeClr val="accent3"/>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7"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785797581"/>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grpSp>
        <p:nvGrpSpPr>
          <p:cNvPr id="15" name="Group 14"/>
          <p:cNvGrpSpPr/>
          <p:nvPr userDrawn="1"/>
        </p:nvGrpSpPr>
        <p:grpSpPr>
          <a:xfrm>
            <a:off x="0" y="0"/>
            <a:ext cx="12436475" cy="6994525"/>
            <a:chOff x="0" y="0"/>
            <a:chExt cx="12436475" cy="6994525"/>
          </a:xfrm>
        </p:grpSpPr>
        <p:grpSp>
          <p:nvGrpSpPr>
            <p:cNvPr id="16" name="Group 15"/>
            <p:cNvGrpSpPr/>
            <p:nvPr userDrawn="1"/>
          </p:nvGrpSpPr>
          <p:grpSpPr>
            <a:xfrm>
              <a:off x="0" y="0"/>
              <a:ext cx="12436475" cy="6994525"/>
              <a:chOff x="0" y="0"/>
              <a:chExt cx="12436475" cy="6994525"/>
            </a:xfrm>
          </p:grpSpPr>
          <p:sp>
            <p:nvSpPr>
              <p:cNvPr id="18" name="Frame 1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9" name="Group 18"/>
              <p:cNvGrpSpPr/>
              <p:nvPr userDrawn="1"/>
            </p:nvGrpSpPr>
            <p:grpSpPr>
              <a:xfrm>
                <a:off x="182886" y="190969"/>
                <a:ext cx="12118113" cy="6607864"/>
                <a:chOff x="182886" y="190969"/>
                <a:chExt cx="12118113" cy="6607864"/>
              </a:xfrm>
            </p:grpSpPr>
            <p:sp>
              <p:nvSpPr>
                <p:cNvPr id="20" name="Rectangle 1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7" name="Rectangle 1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2" name="Rectangle 2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Right Triangle 22"/>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773784" cy="748169"/>
          </a:xfrm>
        </p:spPr>
        <p:txBody>
          <a:bodyPr anchor="t" anchorCtr="0"/>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395736"/>
            <a:ext cx="1162332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182470064"/>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grpSp>
        <p:nvGrpSpPr>
          <p:cNvPr id="9" name="Group 8"/>
          <p:cNvGrpSpPr/>
          <p:nvPr userDrawn="1"/>
        </p:nvGrpSpPr>
        <p:grpSpPr>
          <a:xfrm>
            <a:off x="0" y="0"/>
            <a:ext cx="12436475" cy="6994525"/>
            <a:chOff x="0" y="0"/>
            <a:chExt cx="12436475" cy="6994525"/>
          </a:xfrm>
        </p:grpSpPr>
        <p:grpSp>
          <p:nvGrpSpPr>
            <p:cNvPr id="10" name="Group 9"/>
            <p:cNvGrpSpPr/>
            <p:nvPr userDrawn="1"/>
          </p:nvGrpSpPr>
          <p:grpSpPr>
            <a:xfrm>
              <a:off x="0" y="0"/>
              <a:ext cx="12436475" cy="6994525"/>
              <a:chOff x="0" y="0"/>
              <a:chExt cx="12436475" cy="6994525"/>
            </a:xfrm>
          </p:grpSpPr>
          <p:sp>
            <p:nvSpPr>
              <p:cNvPr id="12" name="Frame 1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3" name="Group 12"/>
              <p:cNvGrpSpPr/>
              <p:nvPr userDrawn="1"/>
            </p:nvGrpSpPr>
            <p:grpSpPr>
              <a:xfrm>
                <a:off x="182886" y="190969"/>
                <a:ext cx="12118113" cy="6607864"/>
                <a:chOff x="182886" y="190969"/>
                <a:chExt cx="12118113" cy="6607864"/>
              </a:xfrm>
            </p:grpSpPr>
            <p:sp>
              <p:nvSpPr>
                <p:cNvPr id="14" name="Rectangle 1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Rectangle 1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1" name="Rectangle 1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5" name="Right Triangle 4"/>
          <p:cNvSpPr/>
          <p:nvPr userDrawn="1"/>
        </p:nvSpPr>
        <p:spPr bwMode="auto">
          <a:xfrm rot="10800000" flipH="1">
            <a:off x="12173128" y="578326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82880" rIns="182880" bIns="18288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347"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46304" rIns="146304"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Title 5"/>
          <p:cNvSpPr>
            <a:spLocks noGrp="1"/>
          </p:cNvSpPr>
          <p:nvPr>
            <p:ph type="title"/>
          </p:nvPr>
        </p:nvSpPr>
        <p:spPr>
          <a:xfrm>
            <a:off x="274320" y="471031"/>
            <a:ext cx="10784541" cy="748169"/>
          </a:xfrm>
        </p:spPr>
        <p:txBody>
          <a:bodyPr anchor="t" anchorCtr="0"/>
          <a:lstStyle/>
          <a:p>
            <a:r>
              <a:rPr lang="en-US" dirty="0" smtClean="0"/>
              <a:t>Click to edit Master title style</a:t>
            </a:r>
            <a:endParaRPr lang="en-US" dirty="0"/>
          </a:p>
        </p:txBody>
      </p:sp>
      <p:sp>
        <p:nvSpPr>
          <p:cNvPr id="7" name="Content Placeholder 6"/>
          <p:cNvSpPr>
            <a:spLocks noGrp="1"/>
          </p:cNvSpPr>
          <p:nvPr>
            <p:ph sz="quarter" idx="10"/>
          </p:nvPr>
        </p:nvSpPr>
        <p:spPr>
          <a:xfrm>
            <a:off x="274638" y="1397325"/>
            <a:ext cx="11709381" cy="512181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956950458"/>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with 2 lines of tex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3"/>
          <p:cNvSpPr>
            <a:spLocks noGrp="1"/>
          </p:cNvSpPr>
          <p:nvPr>
            <p:ph type="body" sz="quarter" idx="10"/>
          </p:nvPr>
        </p:nvSpPr>
        <p:spPr>
          <a:xfrm>
            <a:off x="274637" y="1406494"/>
            <a:ext cx="11644835" cy="1778949"/>
          </a:xfrm>
        </p:spPr>
        <p:txBody>
          <a:bodyPr wrap="square">
            <a:spAutoFit/>
          </a:bodyPr>
          <a:lstStyle>
            <a:lvl1pPr>
              <a:buClr>
                <a:schemeClr val="accent3"/>
              </a:buClr>
              <a:defRPr>
                <a:gradFill>
                  <a:gsLst>
                    <a:gs pos="1250">
                      <a:schemeClr val="accent3"/>
                    </a:gs>
                    <a:gs pos="99000">
                      <a:schemeClr val="accent3"/>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a:xfrm>
            <a:off x="274320" y="471031"/>
            <a:ext cx="10816814" cy="748169"/>
          </a:xfrm>
        </p:spPr>
        <p:txBody>
          <a:bodyPr anchor="t" anchorCtr="0"/>
          <a:lstStyle/>
          <a:p>
            <a:r>
              <a:rPr lang="en-US" dirty="0" smtClean="0"/>
              <a:t>Click to edit Master title style</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580398904"/>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70602"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accent3"/>
                    </a:gs>
                    <a:gs pos="99000">
                      <a:schemeClr val="accent3"/>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255877" y="1395735"/>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accent3"/>
                    </a:gs>
                    <a:gs pos="99000">
                      <a:schemeClr val="accent3"/>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452451097"/>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9087"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252160" y="1395735"/>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866651841"/>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38329"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460279" y="1395735"/>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529245642"/>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795299"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2536079"/>
          </a:xfrm>
        </p:spPr>
        <p:txBody>
          <a:bodyPr wrap="square">
            <a:spAutoFit/>
          </a:bodyPr>
          <a:lstStyle>
            <a:lvl1pPr marL="287338" indent="-287338">
              <a:spcBef>
                <a:spcPts val="1224"/>
              </a:spcBef>
              <a:buClr>
                <a:schemeClr val="accent3"/>
              </a:buClr>
              <a:buFont typeface="Arial" pitchFamily="34" charset="0"/>
              <a:buChar char="•"/>
              <a:defRPr sz="3600">
                <a:gradFill>
                  <a:gsLst>
                    <a:gs pos="1250">
                      <a:schemeClr val="accent3"/>
                    </a:gs>
                    <a:gs pos="99000">
                      <a:schemeClr val="accent3"/>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363457" y="1395735"/>
            <a:ext cx="5486399" cy="2536079"/>
          </a:xfrm>
        </p:spPr>
        <p:txBody>
          <a:bodyPr wrap="square">
            <a:spAutoFit/>
          </a:bodyPr>
          <a:lstStyle>
            <a:lvl1pPr marL="287338" indent="-287338">
              <a:spcBef>
                <a:spcPts val="1224"/>
              </a:spcBef>
              <a:buClr>
                <a:schemeClr val="accent3"/>
              </a:buClr>
              <a:buFont typeface="Arial" pitchFamily="34" charset="0"/>
              <a:buChar char="•"/>
              <a:defRPr sz="3600">
                <a:gradFill>
                  <a:gsLst>
                    <a:gs pos="1250">
                      <a:schemeClr val="accent3"/>
                    </a:gs>
                    <a:gs pos="99000">
                      <a:schemeClr val="accent3"/>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662558861"/>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6" name="Rectangle 25"/>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9087" cy="748167"/>
          </a:xfrm>
        </p:spPr>
        <p:txBody>
          <a:bodyPr anchor="t" anchorCtr="0"/>
          <a:lstStyle/>
          <a:p>
            <a:r>
              <a:rPr lang="en-US" dirty="0" smtClean="0"/>
              <a:t>Click to edit Master title style</a:t>
            </a:r>
            <a:endParaRPr lang="en-US" dirty="0"/>
          </a:p>
        </p:txBody>
      </p:sp>
      <p:sp>
        <p:nvSpPr>
          <p:cNvPr id="28" name="Right Triangle 27"/>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082159173"/>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wo Line Title Only">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p:nvPr>
        </p:nvSpPr>
        <p:spPr>
          <a:xfrm>
            <a:off x="274320" y="471031"/>
            <a:ext cx="10849087" cy="748167"/>
          </a:xfrm>
        </p:spPr>
        <p:txBody>
          <a:bodyPr anchor="t" anchorCtr="0"/>
          <a:lstStyle>
            <a:lvl1pPr>
              <a:defRPr>
                <a:solidFill>
                  <a:srgbClr val="00BCF2">
                    <a:alpha val="99000"/>
                  </a:srgbClr>
                </a:solidFill>
              </a:defRPr>
            </a:lvl1pPr>
          </a:lstStyle>
          <a:p>
            <a:r>
              <a:rPr lang="en-US" dirty="0" smtClean="0"/>
              <a:t>Click to edit Master title style</a:t>
            </a:r>
            <a:endParaRPr lang="en-US" dirty="0"/>
          </a:p>
        </p:txBody>
      </p:sp>
      <p:sp>
        <p:nvSpPr>
          <p:cNvPr id="29"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693912184"/>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6126091"/>
      </p:ext>
    </p:extLst>
  </p:cSld>
  <p:clrMapOvr>
    <a:masterClrMapping/>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7322948"/>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82792687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0103958"/>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9716612"/>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92178410"/>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27251815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lIns="146304"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Section Title Accent Color 2">
    <p:bg>
      <p:bgPr>
        <a:solidFill>
          <a:schemeClr val="tx1"/>
        </a:solidFill>
        <a:effectLst/>
      </p:bgPr>
    </p:bg>
    <p:spTree>
      <p:nvGrpSpPr>
        <p:cNvPr id="1" name=""/>
        <p:cNvGrpSpPr/>
        <p:nvPr/>
      </p:nvGrpSpPr>
      <p:grpSpPr>
        <a:xfrm>
          <a:off x="0" y="0"/>
          <a:ext cx="0" cy="0"/>
          <a:chOff x="0" y="0"/>
          <a:chExt cx="0" cy="0"/>
        </a:xfrm>
      </p:grpSpPr>
      <p:grpSp>
        <p:nvGrpSpPr>
          <p:cNvPr id="11" name="Group 10"/>
          <p:cNvGrpSpPr/>
          <p:nvPr userDrawn="1"/>
        </p:nvGrpSpPr>
        <p:grpSpPr>
          <a:xfrm>
            <a:off x="0" y="0"/>
            <a:ext cx="12436475" cy="6994525"/>
            <a:chOff x="0" y="0"/>
            <a:chExt cx="12436475" cy="6994525"/>
          </a:xfrm>
          <a:solidFill>
            <a:schemeClr val="accent1"/>
          </a:solidFill>
        </p:grpSpPr>
        <p:grpSp>
          <p:nvGrpSpPr>
            <p:cNvPr id="12" name="Group 11"/>
            <p:cNvGrpSpPr/>
            <p:nvPr userDrawn="1"/>
          </p:nvGrpSpPr>
          <p:grpSpPr>
            <a:xfrm>
              <a:off x="0" y="0"/>
              <a:ext cx="12436475" cy="6994525"/>
              <a:chOff x="0" y="0"/>
              <a:chExt cx="12436475" cy="6994525"/>
            </a:xfrm>
            <a:grpFill/>
          </p:grpSpPr>
          <p:sp>
            <p:nvSpPr>
              <p:cNvPr id="14" name="Frame 13"/>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5" name="Group 14"/>
              <p:cNvGrpSpPr/>
              <p:nvPr userDrawn="1"/>
            </p:nvGrpSpPr>
            <p:grpSpPr>
              <a:xfrm>
                <a:off x="182886" y="190969"/>
                <a:ext cx="12118113" cy="6607864"/>
                <a:chOff x="182886" y="190969"/>
                <a:chExt cx="12118113" cy="6607864"/>
              </a:xfrm>
              <a:grpFill/>
            </p:grpSpPr>
            <p:sp>
              <p:nvSpPr>
                <p:cNvPr id="16" name="Rectangle 15"/>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3" name="Rectangle 12"/>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8" name="Right Triangle 7"/>
          <p:cNvSpPr/>
          <p:nvPr userDrawn="1"/>
        </p:nvSpPr>
        <p:spPr bwMode="auto">
          <a:xfrm rot="10800000" flipH="1">
            <a:off x="12173128" y="5783262"/>
            <a:ext cx="263347" cy="237147"/>
          </a:xfrm>
          <a:prstGeom prst="rtTriangle">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 name="Rectangle 8"/>
          <p:cNvSpPr/>
          <p:nvPr userDrawn="1"/>
        </p:nvSpPr>
        <p:spPr bwMode="gray">
          <a:xfrm>
            <a:off x="1205347" y="3940191"/>
            <a:ext cx="11231128" cy="1843071"/>
          </a:xfrm>
          <a:prstGeom prst="rect">
            <a:avLst/>
          </a:prstGeom>
          <a:solidFill>
            <a:srgbClr val="00BCF2">
              <a:alpha val="85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0"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505050"/>
              </a:solidFill>
              <a:effectLst/>
              <a:uLnTx/>
              <a:uFillTx/>
            </a:endParaRPr>
          </a:p>
        </p:txBody>
      </p:sp>
      <p:sp>
        <p:nvSpPr>
          <p:cNvPr id="2" name="Title 1"/>
          <p:cNvSpPr>
            <a:spLocks noGrp="1"/>
          </p:cNvSpPr>
          <p:nvPr>
            <p:ph type="title" hasCustomPrompt="1"/>
          </p:nvPr>
        </p:nvSpPr>
        <p:spPr>
          <a:xfrm>
            <a:off x="1205347" y="3951287"/>
            <a:ext cx="10196944"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09234802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26" Type="http://schemas.openxmlformats.org/officeDocument/2006/relationships/slideLayout" Target="../slideLayouts/slideLayout52.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5" Type="http://schemas.openxmlformats.org/officeDocument/2006/relationships/slideLayout" Target="../slideLayouts/slideLayout51.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slideLayout" Target="../slideLayouts/slideLayout50.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28" Type="http://schemas.openxmlformats.org/officeDocument/2006/relationships/theme" Target="../theme/theme2.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 Id="rId27"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1778949"/>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166" r:id="rId1"/>
    <p:sldLayoutId id="2147484105" r:id="rId2"/>
    <p:sldLayoutId id="2147484185" r:id="rId3"/>
    <p:sldLayoutId id="2147484182" r:id="rId4"/>
    <p:sldLayoutId id="2147484186" r:id="rId5"/>
    <p:sldLayoutId id="2147484130" r:id="rId6"/>
    <p:sldLayoutId id="2147484101" r:id="rId7"/>
    <p:sldLayoutId id="2147484102" r:id="rId8"/>
    <p:sldLayoutId id="2147484299" r:id="rId9"/>
    <p:sldLayoutId id="2147484087" r:id="rId10"/>
    <p:sldLayoutId id="2147484304" r:id="rId11"/>
    <p:sldLayoutId id="2147484098" r:id="rId12"/>
    <p:sldLayoutId id="2147484086" r:id="rId13"/>
    <p:sldLayoutId id="2147484107" r:id="rId14"/>
    <p:sldLayoutId id="2147484099" r:id="rId15"/>
    <p:sldLayoutId id="2147484100" r:id="rId16"/>
    <p:sldLayoutId id="2147484089" r:id="rId17"/>
    <p:sldLayoutId id="2147484106" r:id="rId18"/>
    <p:sldLayoutId id="2147484092" r:id="rId19"/>
    <p:sldLayoutId id="2147484301" r:id="rId20"/>
    <p:sldLayoutId id="2147484093" r:id="rId21"/>
    <p:sldLayoutId id="2147484127" r:id="rId22"/>
    <p:sldLayoutId id="2147484128" r:id="rId23"/>
    <p:sldLayoutId id="2147484129" r:id="rId24"/>
    <p:sldLayoutId id="2147484094" r:id="rId25"/>
    <p:sldLayoutId id="2147484096" r:id="rId26"/>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orient="horz" pos="763" userDrawn="1">
          <p15:clr>
            <a:srgbClr val="A4A3A4"/>
          </p15:clr>
        </p15:guide>
        <p15:guide id="4" orient="horz" pos="1339" userDrawn="1">
          <p15:clr>
            <a:srgbClr val="A4A3A4"/>
          </p15:clr>
        </p15:guide>
        <p15:guide id="5" orient="horz" pos="1915" userDrawn="1">
          <p15:clr>
            <a:srgbClr val="A4A3A4"/>
          </p15:clr>
        </p15:guide>
        <p15:guide id="6" orient="horz" pos="2491" userDrawn="1">
          <p15:clr>
            <a:srgbClr val="A4A3A4"/>
          </p15:clr>
        </p15:guide>
        <p15:guide id="7" orient="horz" pos="3067" userDrawn="1">
          <p15:clr>
            <a:srgbClr val="A4A3A4"/>
          </p15:clr>
        </p15:guide>
        <p15:guide id="8" orient="horz" pos="3643" userDrawn="1">
          <p15:clr>
            <a:srgbClr val="A4A3A4"/>
          </p15:clr>
        </p15:guide>
        <p15:guide id="9" orient="horz" pos="4219" userDrawn="1">
          <p15:clr>
            <a:srgbClr val="5ACBF0"/>
          </p15:clr>
        </p15:guide>
        <p15:guide id="10" pos="749" userDrawn="1">
          <p15:clr>
            <a:srgbClr val="A4A3A4"/>
          </p15:clr>
        </p15:guide>
        <p15:guide id="11" pos="1325" userDrawn="1">
          <p15:clr>
            <a:srgbClr val="A4A3A4"/>
          </p15:clr>
        </p15:guide>
        <p15:guide id="12" pos="1901" userDrawn="1">
          <p15:clr>
            <a:srgbClr val="A4A3A4"/>
          </p15:clr>
        </p15:guide>
        <p15:guide id="13" pos="2477" userDrawn="1">
          <p15:clr>
            <a:srgbClr val="A4A3A4"/>
          </p15:clr>
        </p15:guide>
        <p15:guide id="14" pos="3053" userDrawn="1">
          <p15:clr>
            <a:srgbClr val="A4A3A4"/>
          </p15:clr>
        </p15:guide>
        <p15:guide id="15" pos="3629" userDrawn="1">
          <p15:clr>
            <a:srgbClr val="A4A3A4"/>
          </p15:clr>
        </p15:guide>
        <p15:guide id="16" pos="4205" userDrawn="1">
          <p15:clr>
            <a:srgbClr val="A4A3A4"/>
          </p15:clr>
        </p15:guide>
        <p15:guide id="17" pos="4781" userDrawn="1">
          <p15:clr>
            <a:srgbClr val="A4A3A4"/>
          </p15:clr>
        </p15:guide>
        <p15:guide id="18" pos="5357" userDrawn="1">
          <p15:clr>
            <a:srgbClr val="A4A3A4"/>
          </p15:clr>
        </p15:guide>
        <p15:guide id="19" pos="5933" userDrawn="1">
          <p15:clr>
            <a:srgbClr val="A4A3A4"/>
          </p15:clr>
        </p15:guide>
        <p15:guide id="20" pos="6509" userDrawn="1">
          <p15:clr>
            <a:srgbClr val="A4A3A4"/>
          </p15:clr>
        </p15:guide>
        <p15:guide id="21" pos="7085" userDrawn="1">
          <p15:clr>
            <a:srgbClr val="A4A3A4"/>
          </p15:clr>
        </p15:guide>
        <p15:guide id="22" pos="7661"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345666"/>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469739"/>
            <a:ext cx="11887198" cy="1778949"/>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76316670"/>
      </p:ext>
    </p:extLst>
  </p:cSld>
  <p:clrMap bg1="dk1" tx1="lt1" bg2="dk2" tx2="lt2" accent1="accent1" accent2="accent2" accent3="accent3" accent4="accent4" accent5="accent5" accent6="accent6" hlink="hlink" folHlink="folHlink"/>
  <p:sldLayoutIdLst>
    <p:sldLayoutId id="2147484272" r:id="rId1"/>
    <p:sldLayoutId id="2147484273" r:id="rId2"/>
    <p:sldLayoutId id="2147484277" r:id="rId3"/>
    <p:sldLayoutId id="2147484278" r:id="rId4"/>
    <p:sldLayoutId id="2147484279" r:id="rId5"/>
    <p:sldLayoutId id="2147484280" r:id="rId6"/>
    <p:sldLayoutId id="2147484300" r:id="rId7"/>
    <p:sldLayoutId id="2147484281" r:id="rId8"/>
    <p:sldLayoutId id="2147484282" r:id="rId9"/>
    <p:sldLayoutId id="2147484283" r:id="rId10"/>
    <p:sldLayoutId id="2147484284" r:id="rId11"/>
    <p:sldLayoutId id="2147484303" r:id="rId12"/>
    <p:sldLayoutId id="2147484285" r:id="rId13"/>
    <p:sldLayoutId id="2147484286" r:id="rId14"/>
    <p:sldLayoutId id="2147484287" r:id="rId15"/>
    <p:sldLayoutId id="2147484288" r:id="rId16"/>
    <p:sldLayoutId id="2147484289" r:id="rId17"/>
    <p:sldLayoutId id="2147484290" r:id="rId18"/>
    <p:sldLayoutId id="2147484291" r:id="rId19"/>
    <p:sldLayoutId id="2147484292" r:id="rId20"/>
    <p:sldLayoutId id="2147484302" r:id="rId21"/>
    <p:sldLayoutId id="2147484293" r:id="rId22"/>
    <p:sldLayoutId id="2147484294" r:id="rId23"/>
    <p:sldLayoutId id="2147484295" r:id="rId24"/>
    <p:sldLayoutId id="2147484296" r:id="rId25"/>
    <p:sldLayoutId id="2147484297" r:id="rId26"/>
    <p:sldLayoutId id="2147484298" r:id="rId27"/>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2.xml"/><Relationship Id="rId4" Type="http://schemas.openxmlformats.org/officeDocument/2006/relationships/image" Target="../media/image4.w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hyperlink" Target="http://blogs.technet.com/neilp" TargetMode="External"/><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hyperlink" Target="http://gallery.technet.microsoft.com/Cluster-Patching-Runbooks-5bda907a"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7917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Patching Clusters</a:t>
            </a:r>
            <a:br>
              <a:rPr lang="en-US" dirty="0" smtClean="0"/>
            </a:br>
            <a:r>
              <a:rPr lang="en-US" sz="5999" dirty="0"/>
              <a:t>With System Center 2012 SP1</a:t>
            </a:r>
          </a:p>
        </p:txBody>
      </p:sp>
    </p:spTree>
    <p:extLst>
      <p:ext uri="{BB962C8B-B14F-4D97-AF65-F5344CB8AC3E}">
        <p14:creationId xmlns:p14="http://schemas.microsoft.com/office/powerpoint/2010/main" val="3150583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Center 2012 SP1</a:t>
            </a:r>
            <a:br>
              <a:rPr lang="en-US" dirty="0" smtClean="0"/>
            </a:br>
            <a:r>
              <a:rPr lang="en-US" sz="4000" dirty="0">
                <a:gradFill>
                  <a:gsLst>
                    <a:gs pos="1250">
                      <a:schemeClr val="tx2"/>
                    </a:gs>
                    <a:gs pos="99000">
                      <a:schemeClr val="tx2"/>
                    </a:gs>
                  </a:gsLst>
                  <a:lin ang="5400000" scaled="0"/>
                </a:gradFill>
              </a:rPr>
              <a:t>Sample Solution Components</a:t>
            </a:r>
          </a:p>
        </p:txBody>
      </p:sp>
      <p:sp>
        <p:nvSpPr>
          <p:cNvPr id="3" name="Text Placeholder 2"/>
          <p:cNvSpPr>
            <a:spLocks noGrp="1"/>
          </p:cNvSpPr>
          <p:nvPr>
            <p:ph idx="4294967295"/>
          </p:nvPr>
        </p:nvSpPr>
        <p:spPr>
          <a:xfrm>
            <a:off x="855768" y="1861968"/>
            <a:ext cx="10724938" cy="4419671"/>
          </a:xfrm>
          <a:prstGeom prst="rect">
            <a:avLst/>
          </a:prstGeom>
        </p:spPr>
        <p:txBody>
          <a:bodyPr/>
          <a:lstStyle/>
          <a:p>
            <a:r>
              <a:rPr lang="en-US" dirty="0"/>
              <a:t>Windows 2012 </a:t>
            </a:r>
            <a:r>
              <a:rPr lang="en-US" dirty="0" smtClean="0"/>
              <a:t>Failover </a:t>
            </a:r>
            <a:r>
              <a:rPr lang="en-US" dirty="0"/>
              <a:t>Cluster</a:t>
            </a:r>
          </a:p>
          <a:p>
            <a:r>
              <a:rPr lang="en-US" dirty="0"/>
              <a:t>System Center 2012 Orchestrator SP1</a:t>
            </a:r>
          </a:p>
          <a:p>
            <a:r>
              <a:rPr lang="en-US" dirty="0"/>
              <a:t>System Center 2012 Configuration Manager SP1</a:t>
            </a:r>
          </a:p>
          <a:p>
            <a:r>
              <a:rPr lang="en-US" dirty="0"/>
              <a:t>System Center 2012 SP1 Integration </a:t>
            </a:r>
            <a:r>
              <a:rPr lang="en-US" dirty="0" smtClean="0"/>
              <a:t>Packs</a:t>
            </a:r>
          </a:p>
          <a:p>
            <a:r>
              <a:rPr lang="en-US" dirty="0" smtClean="0"/>
              <a:t>System Center SP1 Service Manager SP1 (optional) </a:t>
            </a:r>
            <a:endParaRPr lang="en-US" dirty="0"/>
          </a:p>
          <a:p>
            <a:r>
              <a:rPr lang="en-US" dirty="0"/>
              <a:t>System Center 2012 Operations Manager SP1 (optional)</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355602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Cluster Patching </a:t>
            </a:r>
            <a:r>
              <a:rPr lang="en-US" dirty="0" err="1" smtClean="0"/>
              <a:t>Runbooks</a:t>
            </a:r>
            <a:r>
              <a:rPr lang="en-US" dirty="0" smtClean="0"/>
              <a:t/>
            </a:r>
            <a:br>
              <a:rPr lang="en-US" dirty="0" smtClean="0"/>
            </a:br>
            <a:r>
              <a:rPr lang="en-US" sz="4000" dirty="0">
                <a:gradFill>
                  <a:gsLst>
                    <a:gs pos="1250">
                      <a:schemeClr val="tx2"/>
                    </a:gs>
                    <a:gs pos="99000">
                      <a:schemeClr val="tx2"/>
                    </a:gs>
                  </a:gsLst>
                  <a:lin ang="5400000" scaled="0"/>
                </a:gradFill>
              </a:rPr>
              <a:t>Automation Steps</a:t>
            </a:r>
          </a:p>
        </p:txBody>
      </p:sp>
      <p:sp>
        <p:nvSpPr>
          <p:cNvPr id="3" name="Text Placeholder 2"/>
          <p:cNvSpPr>
            <a:spLocks noGrp="1"/>
          </p:cNvSpPr>
          <p:nvPr>
            <p:ph idx="4294967295"/>
          </p:nvPr>
        </p:nvSpPr>
        <p:spPr>
          <a:xfrm>
            <a:off x="855768" y="1861968"/>
            <a:ext cx="10724938" cy="4437962"/>
          </a:xfrm>
          <a:prstGeom prst="rect">
            <a:avLst/>
          </a:prstGeom>
        </p:spPr>
        <p:txBody>
          <a:bodyPr>
            <a:normAutofit/>
          </a:bodyPr>
          <a:lstStyle/>
          <a:p>
            <a:pPr>
              <a:buFont typeface="+mj-lt"/>
              <a:buAutoNum type="arabicPeriod"/>
            </a:pPr>
            <a:r>
              <a:rPr lang="en-US" sz="1600" dirty="0" smtClean="0"/>
              <a:t>Update request is initiated from Service Manager </a:t>
            </a:r>
            <a:r>
              <a:rPr lang="en-US" sz="1600" dirty="0"/>
              <a:t>S</a:t>
            </a:r>
            <a:r>
              <a:rPr lang="en-US" sz="1600" dirty="0" smtClean="0"/>
              <a:t>ervice catalog</a:t>
            </a:r>
            <a:endParaRPr lang="en-US" sz="1600" dirty="0"/>
          </a:p>
          <a:p>
            <a:pPr>
              <a:buFont typeface="+mj-lt"/>
              <a:buAutoNum type="arabicPeriod"/>
            </a:pPr>
            <a:r>
              <a:rPr lang="en-US" sz="1600" dirty="0"/>
              <a:t>Prepare the Configuration Manager Collections and Update Deployments</a:t>
            </a:r>
          </a:p>
          <a:p>
            <a:pPr>
              <a:buFont typeface="+mj-lt"/>
              <a:buAutoNum type="arabicPeriod"/>
            </a:pPr>
            <a:r>
              <a:rPr lang="en-US" sz="1600" dirty="0"/>
              <a:t>Examine cluster and determine nodes and cluster state</a:t>
            </a:r>
          </a:p>
          <a:p>
            <a:pPr>
              <a:buFont typeface="+mj-lt"/>
              <a:buAutoNum type="arabicPeriod"/>
            </a:pPr>
            <a:r>
              <a:rPr lang="en-US" sz="1600" dirty="0"/>
              <a:t>First node is placed into Operations Manager maintenance mode, paused, and then drained of all roles</a:t>
            </a:r>
          </a:p>
          <a:p>
            <a:pPr>
              <a:buFont typeface="+mj-lt"/>
              <a:buAutoNum type="arabicPeriod"/>
            </a:pPr>
            <a:r>
              <a:rPr lang="en-US" sz="1600" dirty="0"/>
              <a:t>Node is the added to the Configuration Manager collection, Policy refresh is executed</a:t>
            </a:r>
          </a:p>
          <a:p>
            <a:pPr>
              <a:buFont typeface="+mj-lt"/>
              <a:buAutoNum type="arabicPeriod"/>
            </a:pPr>
            <a:r>
              <a:rPr lang="en-US" sz="1600" dirty="0"/>
              <a:t>Updates are applied</a:t>
            </a:r>
          </a:p>
          <a:p>
            <a:pPr>
              <a:buFont typeface="+mj-lt"/>
              <a:buAutoNum type="arabicPeriod"/>
            </a:pPr>
            <a:r>
              <a:rPr lang="en-US" sz="1600" dirty="0"/>
              <a:t>Node is examined to determine when the update application has completed and if a reboot is required</a:t>
            </a:r>
          </a:p>
          <a:p>
            <a:pPr>
              <a:buFont typeface="+mj-lt"/>
              <a:buAutoNum type="arabicPeriod"/>
            </a:pPr>
            <a:r>
              <a:rPr lang="en-US" sz="1600" dirty="0"/>
              <a:t>If a reboot is required, this is executed</a:t>
            </a:r>
          </a:p>
          <a:p>
            <a:pPr>
              <a:buFont typeface="+mj-lt"/>
              <a:buAutoNum type="arabicPeriod"/>
            </a:pPr>
            <a:r>
              <a:rPr lang="en-US" sz="1600" dirty="0"/>
              <a:t>Node is rejoined to the cluster and then removed from Operations Manager maintenance mode</a:t>
            </a:r>
          </a:p>
          <a:p>
            <a:pPr>
              <a:buFont typeface="+mj-lt"/>
              <a:buAutoNum type="arabicPeriod"/>
            </a:pPr>
            <a:r>
              <a:rPr lang="en-US" sz="1600" dirty="0"/>
              <a:t>Repeat these steps for each node in the cluster</a:t>
            </a:r>
          </a:p>
          <a:p>
            <a:pPr>
              <a:buFont typeface="+mj-lt"/>
              <a:buAutoNum type="arabicPeriod"/>
            </a:pPr>
            <a:r>
              <a:rPr lang="en-US" sz="1600" dirty="0" smtClean="0"/>
              <a:t>Service Request is updated and closed</a:t>
            </a:r>
            <a:endParaRPr lang="en-US" sz="1600" dirty="0"/>
          </a:p>
          <a:p>
            <a:pPr>
              <a:buFont typeface="+mj-lt"/>
              <a:buAutoNum type="arabicPeriod"/>
            </a:pPr>
            <a:r>
              <a:rPr lang="en-US" sz="1600" dirty="0"/>
              <a:t>Configuration Manager environment is then cleaned up</a:t>
            </a:r>
          </a:p>
          <a:p>
            <a:pPr>
              <a:buFont typeface="+mj-lt"/>
              <a:buAutoNum type="arabicPeriod"/>
            </a:pPr>
            <a:r>
              <a:rPr lang="en-US" sz="1600" b="1" dirty="0"/>
              <a:t>Meanwhile …….</a:t>
            </a:r>
          </a:p>
          <a:p>
            <a:endParaRPr lang="en-US" dirty="0"/>
          </a:p>
          <a:p>
            <a:endParaRPr lang="en-US" dirty="0"/>
          </a:p>
        </p:txBody>
      </p:sp>
      <p:pic>
        <p:nvPicPr>
          <p:cNvPr id="1026" name="Picture 2" descr="C:\Program Files (x86)\Microsoft Office\MEDIA\CAGCAT10\j0285698.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95247" y="3878208"/>
            <a:ext cx="2134013" cy="228091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308578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a:prstGeom prst="rect">
            <a:avLst/>
          </a:prstGeom>
        </p:spPr>
        <p:txBody>
          <a:bodyPr/>
          <a:lstStyle/>
          <a:p>
            <a:r>
              <a:rPr lang="en-US" dirty="0" smtClean="0"/>
              <a:t>Configuration and Execution of Sample Solution</a:t>
            </a:r>
            <a:endParaRPr lang="en-US" dirty="0"/>
          </a:p>
        </p:txBody>
      </p:sp>
    </p:spTree>
    <p:extLst>
      <p:ext uri="{BB962C8B-B14F-4D97-AF65-F5344CB8AC3E}">
        <p14:creationId xmlns:p14="http://schemas.microsoft.com/office/powerpoint/2010/main" val="574506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Runbook</a:t>
            </a:r>
            <a:r>
              <a:rPr lang="en-US" dirty="0" smtClean="0"/>
              <a:t> Development</a:t>
            </a:r>
            <a:br>
              <a:rPr lang="en-US" dirty="0" smtClean="0"/>
            </a:br>
            <a:r>
              <a:rPr lang="en-US" sz="4000" dirty="0">
                <a:gradFill>
                  <a:gsLst>
                    <a:gs pos="1250">
                      <a:schemeClr val="tx2"/>
                    </a:gs>
                    <a:gs pos="99000">
                      <a:schemeClr val="tx2"/>
                    </a:gs>
                  </a:gsLst>
                  <a:lin ang="5400000" scaled="0"/>
                </a:gradFill>
              </a:rPr>
              <a:t>Challenges and Lessons Learned</a:t>
            </a:r>
          </a:p>
        </p:txBody>
      </p:sp>
      <p:sp>
        <p:nvSpPr>
          <p:cNvPr id="3" name="Text Placeholder 2"/>
          <p:cNvSpPr>
            <a:spLocks noGrp="1"/>
          </p:cNvSpPr>
          <p:nvPr>
            <p:ph idx="4294967295"/>
          </p:nvPr>
        </p:nvSpPr>
        <p:spPr>
          <a:xfrm>
            <a:off x="855768" y="1861968"/>
            <a:ext cx="10724938" cy="4437962"/>
          </a:xfrm>
          <a:prstGeom prst="rect">
            <a:avLst/>
          </a:prstGeom>
        </p:spPr>
        <p:txBody>
          <a:bodyPr/>
          <a:lstStyle/>
          <a:p>
            <a:r>
              <a:rPr lang="en-US" sz="3600" dirty="0"/>
              <a:t>No native cluster integration pack (PowerShell FTW)</a:t>
            </a:r>
          </a:p>
          <a:p>
            <a:pPr lvl="1"/>
            <a:r>
              <a:rPr lang="en-US" sz="2000" dirty="0"/>
              <a:t>Run </a:t>
            </a:r>
            <a:r>
              <a:rPr lang="en-US" sz="2000" dirty="0" err="1"/>
              <a:t>.Net</a:t>
            </a:r>
            <a:r>
              <a:rPr lang="en-US" sz="2000" dirty="0"/>
              <a:t> script 32bit native session</a:t>
            </a:r>
          </a:p>
          <a:p>
            <a:r>
              <a:rPr lang="en-US" sz="3600" dirty="0"/>
              <a:t>Multi value data handling</a:t>
            </a:r>
          </a:p>
          <a:p>
            <a:r>
              <a:rPr lang="en-US" sz="3600" dirty="0"/>
              <a:t>Detecting Configuration Manager policy arrival</a:t>
            </a:r>
          </a:p>
          <a:p>
            <a:r>
              <a:rPr lang="en-US" sz="3600" dirty="0"/>
              <a:t>Appropriately handling reboot / non reboots</a:t>
            </a:r>
          </a:p>
        </p:txBody>
      </p:sp>
    </p:spTree>
    <p:extLst>
      <p:ext uri="{BB962C8B-B14F-4D97-AF65-F5344CB8AC3E}">
        <p14:creationId xmlns:p14="http://schemas.microsoft.com/office/powerpoint/2010/main" val="2721220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1</a:t>
            </a:r>
            <a:br>
              <a:rPr lang="en-US" dirty="0" smtClean="0"/>
            </a:br>
            <a:r>
              <a:rPr lang="en-US" sz="4000" dirty="0">
                <a:gradFill>
                  <a:gsLst>
                    <a:gs pos="1250">
                      <a:schemeClr val="tx2"/>
                    </a:gs>
                    <a:gs pos="99000">
                      <a:schemeClr val="tx2"/>
                    </a:gs>
                  </a:gsLst>
                  <a:lin ang="5400000" scaled="0"/>
                </a:gradFill>
              </a:rPr>
              <a:t>PowerShell script (IP and 32 vs. 64)</a:t>
            </a:r>
          </a:p>
        </p:txBody>
      </p:sp>
      <p:sp>
        <p:nvSpPr>
          <p:cNvPr id="3" name="Text Placeholder 2"/>
          <p:cNvSpPr>
            <a:spLocks noGrp="1"/>
          </p:cNvSpPr>
          <p:nvPr>
            <p:ph idx="4294967295"/>
          </p:nvPr>
        </p:nvSpPr>
        <p:spPr>
          <a:xfrm>
            <a:off x="855768" y="1861968"/>
            <a:ext cx="10724938" cy="4437962"/>
          </a:xfrm>
          <a:prstGeom prst="rect">
            <a:avLst/>
          </a:prstGeom>
        </p:spPr>
        <p:txBody>
          <a:bodyPr/>
          <a:lstStyle/>
          <a:p>
            <a:pPr marL="0" indent="0">
              <a:buNone/>
            </a:pPr>
            <a:r>
              <a:rPr lang="en-US" sz="2400" dirty="0"/>
              <a:t>$</a:t>
            </a:r>
            <a:r>
              <a:rPr lang="en-US" sz="2400" dirty="0" err="1"/>
              <a:t>AllNodes</a:t>
            </a:r>
            <a:r>
              <a:rPr lang="en-US" sz="2400" dirty="0"/>
              <a:t> = .$</a:t>
            </a:r>
            <a:r>
              <a:rPr lang="en-US" sz="2400" dirty="0" err="1"/>
              <a:t>env:windir</a:t>
            </a:r>
            <a:r>
              <a:rPr lang="en-US" sz="2400" dirty="0"/>
              <a:t>\</a:t>
            </a:r>
            <a:r>
              <a:rPr lang="en-US" sz="2400" dirty="0" err="1"/>
              <a:t>sysnative</a:t>
            </a:r>
            <a:r>
              <a:rPr lang="en-US" sz="2400" dirty="0"/>
              <a:t>\</a:t>
            </a:r>
            <a:r>
              <a:rPr lang="en-US" sz="2400" dirty="0" err="1"/>
              <a:t>WindowsPowerShell</a:t>
            </a:r>
            <a:r>
              <a:rPr lang="en-US" sz="2400" dirty="0"/>
              <a:t>\v1.0\powershell.exe {</a:t>
            </a:r>
          </a:p>
          <a:p>
            <a:pPr marL="0" indent="0">
              <a:buNone/>
            </a:pPr>
            <a:endParaRPr lang="en-US" sz="2400" dirty="0"/>
          </a:p>
          <a:p>
            <a:pPr marL="0" indent="0">
              <a:buNone/>
            </a:pPr>
            <a:r>
              <a:rPr lang="en-US" sz="2400" dirty="0"/>
              <a:t>Get-</a:t>
            </a:r>
            <a:r>
              <a:rPr lang="en-US" sz="2400" dirty="0" err="1"/>
              <a:t>ClusterNode</a:t>
            </a:r>
            <a:r>
              <a:rPr lang="en-US" sz="2400" dirty="0"/>
              <a:t> -Cluster &lt;Cluster Name&gt;</a:t>
            </a:r>
          </a:p>
          <a:p>
            <a:pPr marL="0" indent="0">
              <a:buNone/>
            </a:pPr>
            <a:endParaRPr lang="en-US" sz="2400" dirty="0"/>
          </a:p>
          <a:p>
            <a:pPr marL="0" indent="0">
              <a:buNone/>
            </a:pPr>
            <a:r>
              <a:rPr lang="en-US" sz="2400" dirty="0"/>
              <a:t>}</a:t>
            </a:r>
          </a:p>
        </p:txBody>
      </p:sp>
    </p:spTree>
    <p:extLst>
      <p:ext uri="{BB962C8B-B14F-4D97-AF65-F5344CB8AC3E}">
        <p14:creationId xmlns:p14="http://schemas.microsoft.com/office/powerpoint/2010/main" val="48991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2</a:t>
            </a:r>
            <a:br>
              <a:rPr lang="en-US" dirty="0" smtClean="0"/>
            </a:br>
            <a:r>
              <a:rPr lang="en-US" sz="4000" dirty="0">
                <a:gradFill>
                  <a:gsLst>
                    <a:gs pos="1250">
                      <a:schemeClr val="tx2"/>
                    </a:gs>
                    <a:gs pos="99000">
                      <a:schemeClr val="tx2"/>
                    </a:gs>
                  </a:gsLst>
                  <a:lin ang="5400000" scaled="0"/>
                </a:gradFill>
              </a:rPr>
              <a:t>Multi Value Data Handling</a:t>
            </a:r>
          </a:p>
        </p:txBody>
      </p:sp>
      <p:sp>
        <p:nvSpPr>
          <p:cNvPr id="3" name="Text Placeholder 2"/>
          <p:cNvSpPr>
            <a:spLocks noGrp="1"/>
          </p:cNvSpPr>
          <p:nvPr>
            <p:ph idx="4294967295"/>
          </p:nvPr>
        </p:nvSpPr>
        <p:spPr>
          <a:xfrm>
            <a:off x="855768" y="1861968"/>
            <a:ext cx="10724938" cy="4437962"/>
          </a:xfrm>
          <a:prstGeom prst="rect">
            <a:avLst/>
          </a:prstGeom>
        </p:spPr>
        <p:txBody>
          <a:bodyPr/>
          <a:lstStyle/>
          <a:p>
            <a:pPr marL="0" indent="0">
              <a:buNone/>
            </a:pPr>
            <a:r>
              <a:rPr lang="en-US" sz="3600" dirty="0"/>
              <a:t>Because multiple nodes are discovered, a collection or array is created, which introduces multiple threads to the </a:t>
            </a:r>
            <a:r>
              <a:rPr lang="en-US" sz="3600" dirty="0" err="1"/>
              <a:t>Runbook</a:t>
            </a:r>
            <a:r>
              <a:rPr lang="en-US" sz="3600" dirty="0"/>
              <a:t> execution.</a:t>
            </a:r>
          </a:p>
        </p:txBody>
      </p:sp>
      <p:pic>
        <p:nvPicPr>
          <p:cNvPr id="1028" name="Picture 4" descr="C:\Users\NPETER~1.TWO\AppData\Local\Temp\SNAGHTML2ae60f4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2280" y="3889663"/>
            <a:ext cx="5705475" cy="246697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53420" y="3507929"/>
            <a:ext cx="4143577" cy="28487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ight Arrow 6"/>
          <p:cNvSpPr/>
          <p:nvPr/>
        </p:nvSpPr>
        <p:spPr bwMode="auto">
          <a:xfrm>
            <a:off x="4014532" y="5254062"/>
            <a:ext cx="744718" cy="74294"/>
          </a:xfrm>
          <a:prstGeom prst="rightArrow">
            <a:avLst/>
          </a:prstGeom>
          <a:solidFill>
            <a:srgbClr val="99DE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8" name="Right Arrow 7"/>
          <p:cNvSpPr/>
          <p:nvPr/>
        </p:nvSpPr>
        <p:spPr bwMode="auto">
          <a:xfrm>
            <a:off x="4014532" y="4856020"/>
            <a:ext cx="744718" cy="74294"/>
          </a:xfrm>
          <a:prstGeom prst="rightArrow">
            <a:avLst/>
          </a:prstGeom>
          <a:solidFill>
            <a:srgbClr val="99DE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902955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3</a:t>
            </a:r>
            <a:br>
              <a:rPr lang="en-US" dirty="0" smtClean="0"/>
            </a:br>
            <a:r>
              <a:rPr lang="en-US" sz="4000" dirty="0">
                <a:gradFill>
                  <a:gsLst>
                    <a:gs pos="1250">
                      <a:schemeClr val="tx2"/>
                    </a:gs>
                    <a:gs pos="99000">
                      <a:schemeClr val="tx2"/>
                    </a:gs>
                  </a:gsLst>
                  <a:lin ang="5400000" scaled="0"/>
                </a:gradFill>
              </a:rPr>
              <a:t>Confirming proper policy has been applied</a:t>
            </a:r>
          </a:p>
        </p:txBody>
      </p:sp>
      <p:sp>
        <p:nvSpPr>
          <p:cNvPr id="3" name="Text Placeholder 2"/>
          <p:cNvSpPr>
            <a:spLocks noGrp="1"/>
          </p:cNvSpPr>
          <p:nvPr>
            <p:ph idx="4294967295"/>
          </p:nvPr>
        </p:nvSpPr>
        <p:spPr>
          <a:xfrm>
            <a:off x="855768" y="1861968"/>
            <a:ext cx="10724938" cy="4437962"/>
          </a:xfrm>
          <a:prstGeom prst="rect">
            <a:avLst/>
          </a:prstGeom>
        </p:spPr>
        <p:txBody>
          <a:bodyPr/>
          <a:lstStyle/>
          <a:p>
            <a:r>
              <a:rPr lang="en-US" sz="3600" dirty="0"/>
              <a:t>Configuration Manager SP1 PowerShell </a:t>
            </a:r>
            <a:r>
              <a:rPr lang="en-US" sz="3600" dirty="0" err="1"/>
              <a:t>cmdlet</a:t>
            </a:r>
            <a:r>
              <a:rPr lang="en-US" sz="3600" dirty="0"/>
              <a:t> to get deployment ID</a:t>
            </a:r>
          </a:p>
          <a:p>
            <a:pPr lvl="1"/>
            <a:r>
              <a:rPr lang="en-US" sz="2000" dirty="0"/>
              <a:t>Get-Deployment –collection &lt;collection name&gt;</a:t>
            </a:r>
            <a:endParaRPr lang="en-US" sz="400" dirty="0"/>
          </a:p>
          <a:p>
            <a:r>
              <a:rPr lang="en-US" sz="3600" dirty="0"/>
              <a:t>WMI Query to validate deployment specific policy</a:t>
            </a:r>
          </a:p>
          <a:p>
            <a:pPr lvl="1"/>
            <a:r>
              <a:rPr lang="en-US" sz="2000" dirty="0"/>
              <a:t>Namespace: </a:t>
            </a:r>
            <a:r>
              <a:rPr lang="en-US" sz="2000" dirty="0" err="1"/>
              <a:t>ccm</a:t>
            </a:r>
            <a:r>
              <a:rPr lang="en-US" sz="2000" dirty="0"/>
              <a:t>\</a:t>
            </a:r>
            <a:r>
              <a:rPr lang="en-US" sz="2000" dirty="0" err="1"/>
              <a:t>softwareUpdates</a:t>
            </a:r>
            <a:r>
              <a:rPr lang="en-US" sz="2000" dirty="0"/>
              <a:t>\</a:t>
            </a:r>
            <a:r>
              <a:rPr lang="en-US" sz="2000" dirty="0" err="1"/>
              <a:t>DeploymentAgent</a:t>
            </a:r>
            <a:endParaRPr lang="en-US" sz="2000" dirty="0"/>
          </a:p>
          <a:p>
            <a:pPr lvl="1"/>
            <a:r>
              <a:rPr lang="en-US" sz="2000" dirty="0"/>
              <a:t>Query: Select * FROM CCM_TargetUpdateEx1 WHERE </a:t>
            </a:r>
            <a:r>
              <a:rPr lang="en-US" sz="2000" dirty="0" err="1"/>
              <a:t>refAssignment</a:t>
            </a:r>
            <a:r>
              <a:rPr lang="en-US" sz="2000" dirty="0"/>
              <a:t> Like %&lt;Deployment ID&gt;%</a:t>
            </a:r>
          </a:p>
        </p:txBody>
      </p:sp>
    </p:spTree>
    <p:extLst>
      <p:ext uri="{BB962C8B-B14F-4D97-AF65-F5344CB8AC3E}">
        <p14:creationId xmlns:p14="http://schemas.microsoft.com/office/powerpoint/2010/main" val="2997919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4</a:t>
            </a:r>
            <a:br>
              <a:rPr lang="en-US" dirty="0" smtClean="0"/>
            </a:br>
            <a:r>
              <a:rPr lang="en-US" sz="4000" dirty="0">
                <a:gradFill>
                  <a:gsLst>
                    <a:gs pos="1250">
                      <a:schemeClr val="tx2"/>
                    </a:gs>
                    <a:gs pos="99000">
                      <a:schemeClr val="tx2"/>
                    </a:gs>
                  </a:gsLst>
                  <a:lin ang="5400000" scaled="0"/>
                </a:gradFill>
              </a:rPr>
              <a:t>Detecting update application state and reboot</a:t>
            </a:r>
          </a:p>
        </p:txBody>
      </p:sp>
      <p:sp>
        <p:nvSpPr>
          <p:cNvPr id="3" name="Text Placeholder 2"/>
          <p:cNvSpPr>
            <a:spLocks noGrp="1"/>
          </p:cNvSpPr>
          <p:nvPr>
            <p:ph idx="4294967295"/>
          </p:nvPr>
        </p:nvSpPr>
        <p:spPr>
          <a:xfrm>
            <a:off x="855768" y="1861968"/>
            <a:ext cx="10724938" cy="4437962"/>
          </a:xfrm>
          <a:prstGeom prst="rect">
            <a:avLst/>
          </a:prstGeom>
        </p:spPr>
        <p:txBody>
          <a:bodyPr/>
          <a:lstStyle/>
          <a:p>
            <a:r>
              <a:rPr lang="en-US" sz="3600" dirty="0"/>
              <a:t>WMI Query</a:t>
            </a:r>
          </a:p>
          <a:p>
            <a:pPr lvl="1"/>
            <a:r>
              <a:rPr lang="en-US" sz="2000" dirty="0"/>
              <a:t>Namespace: </a:t>
            </a:r>
            <a:r>
              <a:rPr lang="en-US" sz="2000" dirty="0" err="1"/>
              <a:t>ccm</a:t>
            </a:r>
            <a:r>
              <a:rPr lang="en-US" sz="2000" dirty="0"/>
              <a:t>\</a:t>
            </a:r>
            <a:r>
              <a:rPr lang="en-US" sz="2000"/>
              <a:t>ClientSDK</a:t>
            </a:r>
            <a:endParaRPr lang="en-US" sz="2000" dirty="0"/>
          </a:p>
          <a:p>
            <a:pPr lvl="1"/>
            <a:r>
              <a:rPr lang="en-US" sz="2000" dirty="0"/>
              <a:t>Query: Select </a:t>
            </a:r>
            <a:r>
              <a:rPr lang="en-US" sz="2000" dirty="0" err="1"/>
              <a:t>EvaluationState</a:t>
            </a:r>
            <a:r>
              <a:rPr lang="en-US" sz="2000" dirty="0"/>
              <a:t> From </a:t>
            </a:r>
            <a:r>
              <a:rPr lang="en-US" sz="2000" dirty="0" err="1"/>
              <a:t>CCM_SoftwareUpdate</a:t>
            </a:r>
            <a:endParaRPr lang="en-US" sz="2000" dirty="0"/>
          </a:p>
          <a:p>
            <a:pPr marL="0" indent="0">
              <a:buNone/>
            </a:pPr>
            <a:endParaRPr lang="en-US" sz="3600" dirty="0"/>
          </a:p>
        </p:txBody>
      </p:sp>
      <p:pic>
        <p:nvPicPr>
          <p:cNvPr id="1026" name="Picture 2" descr="C:\Users\nepeters\AppData\Local\Temp\SNAGHTML4bf049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93199" y="1821101"/>
            <a:ext cx="2682279" cy="4343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8633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a:prstGeom prst="rect">
            <a:avLst/>
          </a:prstGeom>
        </p:spPr>
        <p:txBody>
          <a:bodyPr/>
          <a:lstStyle/>
          <a:p>
            <a:r>
              <a:rPr lang="en-US" dirty="0" smtClean="0"/>
              <a:t>Cluster Execution Completion</a:t>
            </a:r>
            <a:endParaRPr lang="en-US" dirty="0"/>
          </a:p>
        </p:txBody>
      </p:sp>
    </p:spTree>
    <p:extLst>
      <p:ext uri="{BB962C8B-B14F-4D97-AF65-F5344CB8AC3E}">
        <p14:creationId xmlns:p14="http://schemas.microsoft.com/office/powerpoint/2010/main" val="2354723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Complex Maintenance with Configuration Manager and Orchestrator – Patching Clusters </a:t>
            </a:r>
          </a:p>
        </p:txBody>
      </p:sp>
      <p:sp>
        <p:nvSpPr>
          <p:cNvPr id="5" name="Text Placeholder 4"/>
          <p:cNvSpPr>
            <a:spLocks noGrp="1"/>
          </p:cNvSpPr>
          <p:nvPr>
            <p:ph type="body" sz="quarter" idx="12"/>
          </p:nvPr>
        </p:nvSpPr>
        <p:spPr/>
        <p:txBody>
          <a:bodyPr/>
          <a:lstStyle/>
          <a:p>
            <a:r>
              <a:rPr lang="en-US" dirty="0" smtClean="0"/>
              <a:t>Neil Peterson</a:t>
            </a:r>
          </a:p>
          <a:p>
            <a:r>
              <a:rPr lang="en-US" dirty="0" smtClean="0"/>
              <a:t>Senior Premier Field Engineer</a:t>
            </a:r>
          </a:p>
          <a:p>
            <a:r>
              <a:rPr lang="en-US" dirty="0" smtClean="0"/>
              <a:t>Microsoft</a:t>
            </a:r>
            <a:endParaRPr lang="en-US" dirty="0"/>
          </a:p>
        </p:txBody>
      </p:sp>
      <p:sp>
        <p:nvSpPr>
          <p:cNvPr id="2" name="Rectangle 1"/>
          <p:cNvSpPr/>
          <p:nvPr/>
        </p:nvSpPr>
        <p:spPr>
          <a:xfrm>
            <a:off x="370027" y="6013267"/>
            <a:ext cx="1106393" cy="369332"/>
          </a:xfrm>
          <a:prstGeom prst="rect">
            <a:avLst/>
          </a:prstGeom>
        </p:spPr>
        <p:txBody>
          <a:bodyPr wrap="none">
            <a:spAutoFit/>
          </a:bodyPr>
          <a:lstStyle/>
          <a:p>
            <a:r>
              <a:rPr lang="en-US" dirty="0"/>
              <a:t>UD-B341</a:t>
            </a:r>
          </a:p>
        </p:txBody>
      </p:sp>
    </p:spTree>
    <p:extLst>
      <p:ext uri="{BB962C8B-B14F-4D97-AF65-F5344CB8AC3E}">
        <p14:creationId xmlns:p14="http://schemas.microsoft.com/office/powerpoint/2010/main" val="3621952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Beyond Sample Solution</a:t>
            </a:r>
            <a:r>
              <a:rPr lang="en-US" dirty="0" smtClean="0"/>
              <a:t/>
            </a:r>
            <a:br>
              <a:rPr lang="en-US" dirty="0" smtClean="0"/>
            </a:br>
            <a:r>
              <a:rPr lang="en-US" sz="4000" dirty="0">
                <a:gradFill>
                  <a:gsLst>
                    <a:gs pos="1250">
                      <a:schemeClr val="tx2"/>
                    </a:gs>
                    <a:gs pos="99000">
                      <a:schemeClr val="tx2"/>
                    </a:gs>
                  </a:gsLst>
                  <a:lin ang="5400000" scaled="0"/>
                </a:gradFill>
              </a:rPr>
              <a:t>Take it further</a:t>
            </a:r>
          </a:p>
        </p:txBody>
      </p:sp>
      <p:sp>
        <p:nvSpPr>
          <p:cNvPr id="3" name="Text Placeholder 2"/>
          <p:cNvSpPr>
            <a:spLocks noGrp="1"/>
          </p:cNvSpPr>
          <p:nvPr>
            <p:ph idx="4294967295"/>
          </p:nvPr>
        </p:nvSpPr>
        <p:spPr>
          <a:xfrm>
            <a:off x="855768" y="1861968"/>
            <a:ext cx="10724938" cy="2252924"/>
          </a:xfrm>
          <a:prstGeom prst="rect">
            <a:avLst/>
          </a:prstGeom>
        </p:spPr>
        <p:txBody>
          <a:bodyPr/>
          <a:lstStyle/>
          <a:p>
            <a:r>
              <a:rPr lang="en-US" dirty="0" smtClean="0"/>
              <a:t>Real time reporting</a:t>
            </a:r>
          </a:p>
          <a:p>
            <a:r>
              <a:rPr lang="en-US" dirty="0" smtClean="0"/>
              <a:t>Enhanced </a:t>
            </a:r>
            <a:r>
              <a:rPr lang="en-US" dirty="0"/>
              <a:t>Service Manager </a:t>
            </a:r>
            <a:r>
              <a:rPr lang="en-US" dirty="0" smtClean="0"/>
              <a:t>Integration</a:t>
            </a:r>
            <a:endParaRPr lang="en-US" dirty="0"/>
          </a:p>
          <a:p>
            <a:r>
              <a:rPr lang="en-US" dirty="0" smtClean="0"/>
              <a:t>Email Notification</a:t>
            </a:r>
          </a:p>
          <a:p>
            <a:r>
              <a:rPr lang="en-US" dirty="0" smtClean="0"/>
              <a:t>To infinity and Beyond……. Be Creative!!!</a:t>
            </a:r>
          </a:p>
        </p:txBody>
      </p:sp>
    </p:spTree>
    <p:extLst>
      <p:ext uri="{BB962C8B-B14F-4D97-AF65-F5344CB8AC3E}">
        <p14:creationId xmlns:p14="http://schemas.microsoft.com/office/powerpoint/2010/main" val="339848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Session Objectives </a:t>
            </a:r>
            <a:r>
              <a:rPr lang="en-US" dirty="0" smtClean="0"/>
              <a:t>And </a:t>
            </a:r>
            <a:r>
              <a:rPr lang="en-US" dirty="0"/>
              <a:t>Takeaways</a:t>
            </a:r>
          </a:p>
        </p:txBody>
      </p:sp>
      <p:sp>
        <p:nvSpPr>
          <p:cNvPr id="5" name="Text Placeholder 4"/>
          <p:cNvSpPr>
            <a:spLocks noGrp="1"/>
          </p:cNvSpPr>
          <p:nvPr>
            <p:ph idx="4294967295"/>
          </p:nvPr>
        </p:nvSpPr>
        <p:spPr>
          <a:xfrm>
            <a:off x="855768" y="1861968"/>
            <a:ext cx="10724938" cy="4437962"/>
          </a:xfrm>
          <a:prstGeom prst="rect">
            <a:avLst/>
          </a:prstGeom>
        </p:spPr>
        <p:txBody>
          <a:bodyPr>
            <a:normAutofit lnSpcReduction="10000"/>
          </a:bodyPr>
          <a:lstStyle/>
          <a:p>
            <a:r>
              <a:rPr lang="en-US" dirty="0"/>
              <a:t>Session Objective(s</a:t>
            </a:r>
            <a:r>
              <a:rPr lang="en-US" dirty="0" smtClean="0"/>
              <a:t>): </a:t>
            </a:r>
            <a:endParaRPr lang="en-US" dirty="0"/>
          </a:p>
          <a:p>
            <a:pPr lvl="1"/>
            <a:endParaRPr lang="en-US" dirty="0" smtClean="0"/>
          </a:p>
          <a:p>
            <a:r>
              <a:rPr lang="en-US" dirty="0"/>
              <a:t>Demonstrate that complex maintenance does not have to be tedious, inefficient, nor complicated</a:t>
            </a:r>
          </a:p>
          <a:p>
            <a:endParaRPr lang="en-US" dirty="0"/>
          </a:p>
          <a:p>
            <a:r>
              <a:rPr lang="en-US" dirty="0"/>
              <a:t>Position Configuration Manager and Orchestrator as an ideal solution for complex maintenance</a:t>
            </a:r>
          </a:p>
          <a:p>
            <a:endParaRPr lang="en-US" dirty="0"/>
          </a:p>
          <a:p>
            <a:r>
              <a:rPr lang="en-US" dirty="0"/>
              <a:t>Provide an end to end Sample solution</a:t>
            </a:r>
          </a:p>
        </p:txBody>
      </p:sp>
    </p:spTree>
    <p:extLst>
      <p:ext uri="{BB962C8B-B14F-4D97-AF65-F5344CB8AC3E}">
        <p14:creationId xmlns:p14="http://schemas.microsoft.com/office/powerpoint/2010/main" val="2262856685"/>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Related Content</a:t>
            </a:r>
          </a:p>
        </p:txBody>
      </p:sp>
      <p:sp>
        <p:nvSpPr>
          <p:cNvPr id="6" name="Text Placeholder 5"/>
          <p:cNvSpPr>
            <a:spLocks noGrp="1"/>
          </p:cNvSpPr>
          <p:nvPr>
            <p:ph idx="4294967295"/>
          </p:nvPr>
        </p:nvSpPr>
        <p:spPr>
          <a:xfrm>
            <a:off x="855767" y="1861968"/>
            <a:ext cx="10906741" cy="4114781"/>
          </a:xfrm>
          <a:prstGeom prst="rect">
            <a:avLst/>
          </a:prstGeom>
        </p:spPr>
        <p:txBody>
          <a:bodyPr/>
          <a:lstStyle/>
          <a:p>
            <a:pPr marL="293031" indent="-293031">
              <a:spcBef>
                <a:spcPts val="1224"/>
              </a:spcBef>
            </a:pPr>
            <a:r>
              <a:rPr lang="en-US" dirty="0" smtClean="0"/>
              <a:t>Additional Resources</a:t>
            </a:r>
            <a:endParaRPr lang="en-US" dirty="0"/>
          </a:p>
          <a:p>
            <a:pPr marL="586059" lvl="1" indent="-293031"/>
            <a:r>
              <a:rPr lang="en-US" sz="2040" dirty="0">
                <a:hlinkClick r:id="rId3"/>
              </a:rPr>
              <a:t>http://blogs.technet.com/neilp</a:t>
            </a:r>
            <a:endParaRPr lang="en-US" sz="2040" dirty="0"/>
          </a:p>
          <a:p>
            <a:pPr marL="586059" lvl="1" indent="-293031"/>
            <a:r>
              <a:rPr lang="en-US" sz="2040" dirty="0">
                <a:hlinkClick r:id="rId4"/>
              </a:rPr>
              <a:t>http://</a:t>
            </a:r>
            <a:r>
              <a:rPr lang="en-US" sz="2040" dirty="0" smtClean="0">
                <a:hlinkClick r:id="rId4"/>
              </a:rPr>
              <a:t>gallery.technet.microsoft.com/Cluster-Patching-Runbooks-5bda907a</a:t>
            </a:r>
            <a:endParaRPr lang="en-US" sz="2040" dirty="0" smtClean="0"/>
          </a:p>
          <a:p>
            <a:pPr marL="586059" lvl="1" indent="-293031"/>
            <a:endParaRPr lang="en-US" sz="2040" dirty="0"/>
          </a:p>
          <a:p>
            <a:pPr marL="293031" indent="-293031">
              <a:spcBef>
                <a:spcPts val="1224"/>
              </a:spcBef>
            </a:pPr>
            <a:r>
              <a:rPr lang="en-US" dirty="0" smtClean="0"/>
              <a:t>Related MMS 2013 Content</a:t>
            </a:r>
            <a:endParaRPr lang="en-US" dirty="0"/>
          </a:p>
          <a:p>
            <a:pPr marL="586059" lvl="1" indent="-293031"/>
            <a:r>
              <a:rPr lang="en-US" dirty="0"/>
              <a:t>WS-B317 Introduction to Failover Clustering with Windows Server </a:t>
            </a:r>
            <a:r>
              <a:rPr lang="en-US" dirty="0" smtClean="0"/>
              <a:t>2012: Tuesday 8:30 – 9:45</a:t>
            </a:r>
          </a:p>
          <a:p>
            <a:pPr marL="586059" lvl="1" indent="-293031"/>
            <a:r>
              <a:rPr lang="en-US" dirty="0"/>
              <a:t>SD-B317 Best Practices For </a:t>
            </a:r>
            <a:r>
              <a:rPr lang="en-US" dirty="0" err="1"/>
              <a:t>Runbook</a:t>
            </a:r>
            <a:r>
              <a:rPr lang="en-US" dirty="0"/>
              <a:t> Authoring and Managing </a:t>
            </a:r>
            <a:r>
              <a:rPr lang="en-US" dirty="0" smtClean="0"/>
              <a:t>Orchestrator: Wednesday 8:30 – 9:45</a:t>
            </a:r>
          </a:p>
          <a:p>
            <a:pPr marL="586059" lvl="1" indent="-293031"/>
            <a:r>
              <a:rPr lang="en-US" dirty="0"/>
              <a:t>UD-B342 Configuration Manager 2012 and Orchestrator </a:t>
            </a:r>
            <a:r>
              <a:rPr lang="en-US" dirty="0" smtClean="0"/>
              <a:t>2012: Monday 4:00 – 5:15</a:t>
            </a:r>
          </a:p>
          <a:p>
            <a:pPr marL="293028" lvl="1" indent="0">
              <a:buNone/>
            </a:pPr>
            <a:endParaRPr lang="en-US" sz="2040" dirty="0"/>
          </a:p>
          <a:p>
            <a:pPr marL="586059" lvl="1" indent="-293031"/>
            <a:endParaRPr lang="en-US" sz="2040" dirty="0"/>
          </a:p>
        </p:txBody>
      </p:sp>
    </p:spTree>
    <p:extLst>
      <p:ext uri="{BB962C8B-B14F-4D97-AF65-F5344CB8AC3E}">
        <p14:creationId xmlns:p14="http://schemas.microsoft.com/office/powerpoint/2010/main" val="3188166624"/>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4" name="Text Placeholder 4"/>
          <p:cNvSpPr txBox="1">
            <a:spLocks/>
          </p:cNvSpPr>
          <p:nvPr/>
        </p:nvSpPr>
        <p:spPr>
          <a:xfrm>
            <a:off x="464924" y="2888028"/>
            <a:ext cx="8748349" cy="3139321"/>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3200" dirty="0" smtClean="0">
                <a:solidFill>
                  <a:schemeClr val="tx2">
                    <a:alpha val="99000"/>
                  </a:schemeClr>
                </a:solidFill>
              </a:rPr>
              <a:t>Complete your session evaluations today and enter to win prizes daily. </a:t>
            </a:r>
          </a:p>
          <a:p>
            <a:pPr marL="0" indent="0">
              <a:buNone/>
            </a:pPr>
            <a:r>
              <a:rPr lang="en-US" sz="3200" dirty="0" smtClean="0">
                <a:solidFill>
                  <a:schemeClr val="tx2">
                    <a:alpha val="99000"/>
                  </a:schemeClr>
                </a:solidFill>
                <a:latin typeface="Segoe UI Light" pitchFamily="34" charset="0"/>
              </a:rPr>
              <a:t>Provide your feedback at a CommNet kiosk or log on at </a:t>
            </a:r>
            <a:r>
              <a:rPr lang="en-US" sz="3200" b="1" dirty="0" smtClean="0">
                <a:solidFill>
                  <a:schemeClr val="tx2">
                    <a:alpha val="99000"/>
                  </a:schemeClr>
                </a:solidFill>
                <a:latin typeface="+mn-lt"/>
              </a:rPr>
              <a:t>www.2013mms.com</a:t>
            </a:r>
            <a:r>
              <a:rPr lang="en-US" sz="3200" dirty="0" smtClean="0">
                <a:solidFill>
                  <a:schemeClr val="tx2">
                    <a:alpha val="99000"/>
                  </a:schemeClr>
                </a:solidFill>
                <a:latin typeface="Segoe UI Light" pitchFamily="34" charset="0"/>
              </a:rPr>
              <a:t>.</a:t>
            </a:r>
          </a:p>
          <a:p>
            <a:pPr marL="0" indent="0">
              <a:buNone/>
            </a:pPr>
            <a:endParaRPr lang="en-US" sz="1600" dirty="0" smtClean="0">
              <a:solidFill>
                <a:schemeClr val="tx2">
                  <a:alpha val="99000"/>
                </a:schemeClr>
              </a:solidFill>
              <a:latin typeface="Segoe UI Light" pitchFamily="34" charset="0"/>
            </a:endParaRPr>
          </a:p>
          <a:p>
            <a:pPr marL="0" indent="0">
              <a:buNone/>
            </a:pPr>
            <a:r>
              <a:rPr lang="en-US" sz="1600" dirty="0" smtClean="0">
                <a:solidFill>
                  <a:schemeClr val="tx2">
                    <a:alpha val="99000"/>
                  </a:schemeClr>
                </a:solidFill>
                <a:latin typeface="Segoe UI Light" pitchFamily="34" charset="0"/>
              </a:rPr>
              <a:t>Upon submission you will receive instant notification if you have won a prize. </a:t>
            </a:r>
          </a:p>
          <a:p>
            <a:pPr marL="0" indent="0">
              <a:buNone/>
            </a:pPr>
            <a:r>
              <a:rPr lang="en-US" sz="1600" dirty="0" smtClean="0">
                <a:solidFill>
                  <a:schemeClr val="tx2">
                    <a:alpha val="99000"/>
                  </a:schemeClr>
                </a:solidFill>
                <a:latin typeface="Segoe UI Light" pitchFamily="34" charset="0"/>
              </a:rPr>
              <a:t>Prize pickup is at the Information Desk located in Attendee Services in the Mandalay Bay Foyer. </a:t>
            </a:r>
          </a:p>
          <a:p>
            <a:pPr marL="0" indent="0">
              <a:buNone/>
            </a:pPr>
            <a:r>
              <a:rPr lang="en-US" sz="1600" dirty="0" smtClean="0">
                <a:solidFill>
                  <a:schemeClr val="tx2">
                    <a:alpha val="99000"/>
                  </a:schemeClr>
                </a:solidFill>
                <a:latin typeface="Segoe UI Light" pitchFamily="34" charset="0"/>
              </a:rPr>
              <a:t>Entry details can be found on the MMS website.</a:t>
            </a:r>
            <a:endParaRPr lang="en-US" sz="1600" dirty="0">
              <a:solidFill>
                <a:schemeClr val="tx2">
                  <a:alpha val="99000"/>
                </a:schemeClr>
              </a:solidFill>
              <a:latin typeface="Segoe UI Light" pitchFamily="34" charset="0"/>
            </a:endParaRPr>
          </a:p>
        </p:txBody>
      </p:sp>
      <p:sp>
        <p:nvSpPr>
          <p:cNvPr id="5" name="Text Placeholder 4"/>
          <p:cNvSpPr txBox="1">
            <a:spLocks/>
          </p:cNvSpPr>
          <p:nvPr/>
        </p:nvSpPr>
        <p:spPr>
          <a:xfrm>
            <a:off x="441551" y="1803090"/>
            <a:ext cx="10784967" cy="1015663"/>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3600" kern="1200" spc="0" baseline="0">
                <a:gradFill>
                  <a:gsLst>
                    <a:gs pos="1250">
                      <a:schemeClr val="tx1"/>
                    </a:gs>
                    <a:gs pos="99000">
                      <a:schemeClr val="tx1"/>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18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6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6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6000" spc="-200" dirty="0" smtClean="0"/>
              <a:t>We want to hear from you!</a:t>
            </a:r>
            <a:endParaRPr lang="en-US" sz="6000" spc="-200" dirty="0"/>
          </a:p>
        </p:txBody>
      </p:sp>
    </p:spTree>
    <p:extLst>
      <p:ext uri="{BB962C8B-B14F-4D97-AF65-F5344CB8AC3E}">
        <p14:creationId xmlns:p14="http://schemas.microsoft.com/office/powerpoint/2010/main" val="4279075940"/>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4" name="TextBox 3"/>
          <p:cNvSpPr txBox="1"/>
          <p:nvPr/>
        </p:nvSpPr>
        <p:spPr>
          <a:xfrm>
            <a:off x="605053" y="5801556"/>
            <a:ext cx="9771797" cy="492443"/>
          </a:xfrm>
          <a:prstGeom prst="rect">
            <a:avLst/>
          </a:prstGeom>
          <a:noFill/>
        </p:spPr>
        <p:txBody>
          <a:bodyPr wrap="square" lIns="0" tIns="0" rIns="0" bIns="0" rtlCol="0">
            <a:spAutoFit/>
          </a:bodyPr>
          <a:lstStyle/>
          <a:p>
            <a:r>
              <a:rPr lang="en-US" sz="3200" b="1" dirty="0" smtClean="0">
                <a:gradFill>
                  <a:gsLst>
                    <a:gs pos="0">
                      <a:schemeClr val="tx1"/>
                    </a:gs>
                    <a:gs pos="100000">
                      <a:schemeClr val="tx1"/>
                    </a:gs>
                  </a:gsLst>
                  <a:path path="circle">
                    <a:fillToRect l="50000" t="50000" r="50000" b="50000"/>
                  </a:path>
                </a:gradFill>
                <a:ea typeface="Segoe UI" pitchFamily="34" charset="0"/>
                <a:cs typeface="Segoe UI" pitchFamily="34" charset="0"/>
              </a:rPr>
              <a:t>http://channel9.msdn.com/Events</a:t>
            </a:r>
          </a:p>
        </p:txBody>
      </p:sp>
      <p:sp>
        <p:nvSpPr>
          <p:cNvPr id="5" name="Text Placeholder 4"/>
          <p:cNvSpPr txBox="1">
            <a:spLocks/>
          </p:cNvSpPr>
          <p:nvPr/>
        </p:nvSpPr>
        <p:spPr>
          <a:xfrm>
            <a:off x="464923" y="1918492"/>
            <a:ext cx="5082049" cy="2843855"/>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4800" dirty="0" smtClean="0"/>
              <a:t>Access MMS Online to view session recordings after the event.</a:t>
            </a:r>
            <a:endParaRPr lang="en-US" sz="4800" dirty="0"/>
          </a:p>
        </p:txBody>
      </p:sp>
      <p:grpSp>
        <p:nvGrpSpPr>
          <p:cNvPr id="12" name="Group 11"/>
          <p:cNvGrpSpPr/>
          <p:nvPr/>
        </p:nvGrpSpPr>
        <p:grpSpPr>
          <a:xfrm>
            <a:off x="6616829" y="1624828"/>
            <a:ext cx="4176738" cy="4176728"/>
            <a:chOff x="5074452" y="2723295"/>
            <a:chExt cx="905203" cy="905203"/>
          </a:xfrm>
        </p:grpSpPr>
        <p:pic>
          <p:nvPicPr>
            <p:cNvPr id="13" name="Picture 12"/>
            <p:cNvPicPr>
              <a:picLocks noChangeAspect="1"/>
            </p:cNvPicPr>
            <p:nvPr/>
          </p:nvPicPr>
          <p:blipFill>
            <a:blip r:embed="rId2">
              <a:duotone>
                <a:prstClr val="black"/>
                <a:schemeClr val="accent1">
                  <a:tint val="45000"/>
                  <a:satMod val="400000"/>
                </a:schemeClr>
              </a:duotone>
              <a:lum bright="-40000" contrast="-40000"/>
            </a:blip>
            <a:stretch>
              <a:fillRect/>
            </a:stretch>
          </p:blipFill>
          <p:spPr>
            <a:xfrm>
              <a:off x="5273928" y="2973396"/>
              <a:ext cx="506250" cy="405000"/>
            </a:xfrm>
            <a:prstGeom prst="rect">
              <a:avLst/>
            </a:prstGeom>
          </p:spPr>
        </p:pic>
        <p:sp>
          <p:nvSpPr>
            <p:cNvPr id="14" name="Donut 13"/>
            <p:cNvSpPr/>
            <p:nvPr/>
          </p:nvSpPr>
          <p:spPr bwMode="auto">
            <a:xfrm>
              <a:off x="5074452" y="2723295"/>
              <a:ext cx="905203" cy="905203"/>
            </a:xfrm>
            <a:prstGeom prst="donut">
              <a:avLst>
                <a:gd name="adj" fmla="val 5228"/>
              </a:avLst>
            </a:prstGeom>
            <a:solidFill>
              <a:schemeClr val="accent1"/>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mn-ea"/>
                <a:cs typeface="+mn-cs"/>
              </a:endParaRPr>
            </a:p>
          </p:txBody>
        </p:sp>
      </p:grpSp>
    </p:spTree>
    <p:extLst>
      <p:ext uri="{BB962C8B-B14F-4D97-AF65-F5344CB8AC3E}">
        <p14:creationId xmlns:p14="http://schemas.microsoft.com/office/powerpoint/2010/main" val="38835731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2013 Microsoft Corporation. All rights reserved. Microsoft, Windows and 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Session Objectives And Takeaways</a:t>
            </a:r>
            <a:endParaRPr lang="en-US" dirty="0"/>
          </a:p>
        </p:txBody>
      </p:sp>
      <p:sp>
        <p:nvSpPr>
          <p:cNvPr id="7" name="Text Placeholder 6"/>
          <p:cNvSpPr>
            <a:spLocks noGrp="1"/>
          </p:cNvSpPr>
          <p:nvPr>
            <p:ph type="body" sz="quarter" idx="10"/>
          </p:nvPr>
        </p:nvSpPr>
        <p:spPr>
          <a:xfrm>
            <a:off x="274638" y="1212850"/>
            <a:ext cx="11702873" cy="3681008"/>
          </a:xfrm>
        </p:spPr>
        <p:txBody>
          <a:bodyPr/>
          <a:lstStyle/>
          <a:p>
            <a:r>
              <a:rPr lang="en-US" dirty="0" smtClean="0"/>
              <a:t>Demonstrate that complex maintenance does not have to be tedious, inefficient, nor a complicated task</a:t>
            </a:r>
          </a:p>
          <a:p>
            <a:endParaRPr lang="en-US" dirty="0"/>
          </a:p>
          <a:p>
            <a:r>
              <a:rPr lang="en-US" dirty="0" smtClean="0"/>
              <a:t>Position Configuration Manager and Orchestrator as an ideal solution for complex maintenance</a:t>
            </a:r>
          </a:p>
          <a:p>
            <a:endParaRPr lang="en-US" dirty="0"/>
          </a:p>
          <a:p>
            <a:r>
              <a:rPr lang="en-US" dirty="0" smtClean="0"/>
              <a:t>Provide an end to end sample solution</a:t>
            </a:r>
          </a:p>
        </p:txBody>
      </p:sp>
    </p:spTree>
    <p:extLst>
      <p:ext uri="{BB962C8B-B14F-4D97-AF65-F5344CB8AC3E}">
        <p14:creationId xmlns:p14="http://schemas.microsoft.com/office/powerpoint/2010/main" val="68363648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Agenda</a:t>
            </a:r>
            <a:endParaRPr lang="en-US" dirty="0"/>
          </a:p>
        </p:txBody>
      </p:sp>
      <p:sp>
        <p:nvSpPr>
          <p:cNvPr id="5" name="Rectangle 4"/>
          <p:cNvSpPr/>
          <p:nvPr/>
        </p:nvSpPr>
        <p:spPr bwMode="auto">
          <a:xfrm>
            <a:off x="2062088" y="2225058"/>
            <a:ext cx="2315764" cy="2016955"/>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198" fontAlgn="base">
              <a:spcBef>
                <a:spcPct val="0"/>
              </a:spcBef>
              <a:spcAft>
                <a:spcPct val="0"/>
              </a:spcAft>
            </a:pPr>
            <a:r>
              <a:rPr lang="en-US" sz="2353" dirty="0">
                <a:gradFill>
                  <a:gsLst>
                    <a:gs pos="0">
                      <a:srgbClr val="FFFFFF"/>
                    </a:gs>
                    <a:gs pos="100000">
                      <a:srgbClr val="FFFFFF"/>
                    </a:gs>
                  </a:gsLst>
                  <a:lin ang="5400000" scaled="0"/>
                </a:gradFill>
              </a:rPr>
              <a:t>Cluster Maintenance Overview</a:t>
            </a:r>
          </a:p>
        </p:txBody>
      </p:sp>
      <p:sp>
        <p:nvSpPr>
          <p:cNvPr id="6" name="Rectangle 5"/>
          <p:cNvSpPr/>
          <p:nvPr/>
        </p:nvSpPr>
        <p:spPr bwMode="auto">
          <a:xfrm>
            <a:off x="4734405" y="2201753"/>
            <a:ext cx="2315764" cy="2016955"/>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198" fontAlgn="base">
              <a:spcBef>
                <a:spcPct val="0"/>
              </a:spcBef>
              <a:spcAft>
                <a:spcPct val="0"/>
              </a:spcAft>
            </a:pPr>
            <a:r>
              <a:rPr lang="en-US" sz="2353" dirty="0">
                <a:gradFill>
                  <a:gsLst>
                    <a:gs pos="0">
                      <a:srgbClr val="FFFFFF"/>
                    </a:gs>
                    <a:gs pos="100000">
                      <a:srgbClr val="FFFFFF"/>
                    </a:gs>
                  </a:gsLst>
                  <a:lin ang="5400000" scaled="0"/>
                </a:gradFill>
              </a:rPr>
              <a:t>System Center 2012 SP1 Solution</a:t>
            </a:r>
          </a:p>
        </p:txBody>
      </p:sp>
      <p:sp>
        <p:nvSpPr>
          <p:cNvPr id="7" name="Rectangle 6"/>
          <p:cNvSpPr/>
          <p:nvPr/>
        </p:nvSpPr>
        <p:spPr bwMode="auto">
          <a:xfrm>
            <a:off x="7440637" y="2210485"/>
            <a:ext cx="2315764" cy="2016955"/>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198" fontAlgn="base">
              <a:spcBef>
                <a:spcPct val="0"/>
              </a:spcBef>
              <a:spcAft>
                <a:spcPct val="0"/>
              </a:spcAft>
            </a:pPr>
            <a:r>
              <a:rPr lang="en-US" sz="2353" dirty="0">
                <a:gradFill>
                  <a:gsLst>
                    <a:gs pos="0">
                      <a:srgbClr val="FFFFFF"/>
                    </a:gs>
                    <a:gs pos="100000">
                      <a:srgbClr val="FFFFFF"/>
                    </a:gs>
                  </a:gsLst>
                  <a:lin ang="5400000" scaled="0"/>
                </a:gradFill>
              </a:rPr>
              <a:t>Challenges and Extension </a:t>
            </a:r>
          </a:p>
        </p:txBody>
      </p:sp>
    </p:spTree>
    <p:extLst>
      <p:ext uri="{BB962C8B-B14F-4D97-AF65-F5344CB8AC3E}">
        <p14:creationId xmlns:p14="http://schemas.microsoft.com/office/powerpoint/2010/main" val="8016722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0" presetClass="emph" presetSubtype="0" fill="remove" grpId="1" nodeType="afterEffect">
                                  <p:stCondLst>
                                    <p:cond delay="0"/>
                                  </p:stCondLst>
                                  <p:childTnLst>
                                    <p:animClr clrSpc="hsl" dir="cw">
                                      <p:cBhvr override="childStyle">
                                        <p:cTn id="12" dur="500" fill="hold"/>
                                        <p:tgtEl>
                                          <p:spTgt spid="5"/>
                                        </p:tgtEl>
                                        <p:attrNameLst>
                                          <p:attrName>style.color</p:attrName>
                                        </p:attrNameLst>
                                      </p:cBhvr>
                                      <p:by>
                                        <p:hsl h="0" s="12549" l="25098"/>
                                      </p:by>
                                    </p:animClr>
                                    <p:animClr clrSpc="hsl" dir="cw">
                                      <p:cBhvr>
                                        <p:cTn id="13" dur="500" fill="hold"/>
                                        <p:tgtEl>
                                          <p:spTgt spid="5"/>
                                        </p:tgtEl>
                                        <p:attrNameLst>
                                          <p:attrName>fillcolor</p:attrName>
                                        </p:attrNameLst>
                                      </p:cBhvr>
                                      <p:by>
                                        <p:hsl h="0" s="12549" l="25098"/>
                                      </p:by>
                                    </p:animClr>
                                    <p:animClr clrSpc="hsl" dir="cw">
                                      <p:cBhvr>
                                        <p:cTn id="14" dur="500" fill="hold"/>
                                        <p:tgtEl>
                                          <p:spTgt spid="5"/>
                                        </p:tgtEl>
                                        <p:attrNameLst>
                                          <p:attrName>stroke.color</p:attrName>
                                        </p:attrNameLst>
                                      </p:cBhvr>
                                      <p:by>
                                        <p:hsl h="0" s="12549" l="25098"/>
                                      </p:by>
                                    </p:animClr>
                                    <p:set>
                                      <p:cBhvr>
                                        <p:cTn id="15" dur="500" fill="hold"/>
                                        <p:tgtEl>
                                          <p:spTgt spid="5"/>
                                        </p:tgtEl>
                                        <p:attrNameLst>
                                          <p:attrName>fill.type</p:attrName>
                                        </p:attrNameLst>
                                      </p:cBhvr>
                                      <p:to>
                                        <p:strVal val="solid"/>
                                      </p:to>
                                    </p:se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21" presetClass="emph" presetSubtype="0" fill="remove" grpId="1" nodeType="afterEffect">
                                  <p:stCondLst>
                                    <p:cond delay="0"/>
                                  </p:stCondLst>
                                  <p:childTnLst>
                                    <p:animClr clrSpc="hsl" dir="cw">
                                      <p:cBhvr override="childStyle">
                                        <p:cTn id="25" dur="500" fill="hold"/>
                                        <p:tgtEl>
                                          <p:spTgt spid="6"/>
                                        </p:tgtEl>
                                        <p:attrNameLst>
                                          <p:attrName>style.color</p:attrName>
                                        </p:attrNameLst>
                                      </p:cBhvr>
                                      <p:by>
                                        <p:hsl h="7200000" s="0" l="0"/>
                                      </p:by>
                                    </p:animClr>
                                    <p:animClr clrSpc="hsl" dir="cw">
                                      <p:cBhvr>
                                        <p:cTn id="26" dur="500" fill="hold"/>
                                        <p:tgtEl>
                                          <p:spTgt spid="6"/>
                                        </p:tgtEl>
                                        <p:attrNameLst>
                                          <p:attrName>fillcolor</p:attrName>
                                        </p:attrNameLst>
                                      </p:cBhvr>
                                      <p:by>
                                        <p:hsl h="7200000" s="0" l="0"/>
                                      </p:by>
                                    </p:animClr>
                                    <p:animClr clrSpc="hsl" dir="cw">
                                      <p:cBhvr>
                                        <p:cTn id="27" dur="500" fill="hold"/>
                                        <p:tgtEl>
                                          <p:spTgt spid="6"/>
                                        </p:tgtEl>
                                        <p:attrNameLst>
                                          <p:attrName>stroke.color</p:attrName>
                                        </p:attrNameLst>
                                      </p:cBhvr>
                                      <p:by>
                                        <p:hsl h="7200000" s="0" l="0"/>
                                      </p:by>
                                    </p:animClr>
                                    <p:set>
                                      <p:cBhvr>
                                        <p:cTn id="28" dur="500" fill="hold"/>
                                        <p:tgtEl>
                                          <p:spTgt spid="6"/>
                                        </p:tgtEl>
                                        <p:attrNameLst>
                                          <p:attrName>fill.type</p:attrName>
                                        </p:attrNameLst>
                                      </p:cBhvr>
                                      <p:to>
                                        <p:strVal val="solid"/>
                                      </p:to>
                                    </p:se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par>
                          <p:cTn id="36" fill="hold">
                            <p:stCondLst>
                              <p:cond delay="1000"/>
                            </p:stCondLst>
                            <p:childTnLst>
                              <p:par>
                                <p:cTn id="37" presetID="21" presetClass="emph" presetSubtype="0" fill="remove" grpId="1" nodeType="afterEffect">
                                  <p:stCondLst>
                                    <p:cond delay="0"/>
                                  </p:stCondLst>
                                  <p:childTnLst>
                                    <p:animClr clrSpc="hsl" dir="cw">
                                      <p:cBhvr override="childStyle">
                                        <p:cTn id="38" dur="500" fill="hold"/>
                                        <p:tgtEl>
                                          <p:spTgt spid="7"/>
                                        </p:tgtEl>
                                        <p:attrNameLst>
                                          <p:attrName>style.color</p:attrName>
                                        </p:attrNameLst>
                                      </p:cBhvr>
                                      <p:by>
                                        <p:hsl h="7200000" s="0" l="0"/>
                                      </p:by>
                                    </p:animClr>
                                    <p:animClr clrSpc="hsl" dir="cw">
                                      <p:cBhvr>
                                        <p:cTn id="39" dur="500" fill="hold"/>
                                        <p:tgtEl>
                                          <p:spTgt spid="7"/>
                                        </p:tgtEl>
                                        <p:attrNameLst>
                                          <p:attrName>fillcolor</p:attrName>
                                        </p:attrNameLst>
                                      </p:cBhvr>
                                      <p:by>
                                        <p:hsl h="7200000" s="0" l="0"/>
                                      </p:by>
                                    </p:animClr>
                                    <p:animClr clrSpc="hsl" dir="cw">
                                      <p:cBhvr>
                                        <p:cTn id="40" dur="500" fill="hold"/>
                                        <p:tgtEl>
                                          <p:spTgt spid="7"/>
                                        </p:tgtEl>
                                        <p:attrNameLst>
                                          <p:attrName>stroke.color</p:attrName>
                                        </p:attrNameLst>
                                      </p:cBhvr>
                                      <p:by>
                                        <p:hsl h="7200000" s="0" l="0"/>
                                      </p:by>
                                    </p:animClr>
                                    <p:set>
                                      <p:cBhvr>
                                        <p:cTn id="41" dur="500" fill="hold"/>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Patching Clusters</a:t>
            </a:r>
            <a:endParaRPr lang="en-US" dirty="0"/>
          </a:p>
        </p:txBody>
      </p:sp>
    </p:spTree>
    <p:extLst>
      <p:ext uri="{BB962C8B-B14F-4D97-AF65-F5344CB8AC3E}">
        <p14:creationId xmlns:p14="http://schemas.microsoft.com/office/powerpoint/2010/main" val="78055546"/>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Talk about Patching Clusters</a:t>
            </a:r>
            <a:br>
              <a:rPr lang="en-US" dirty="0" smtClean="0"/>
            </a:br>
            <a:r>
              <a:rPr lang="en-US" sz="4000" dirty="0">
                <a:gradFill>
                  <a:gsLst>
                    <a:gs pos="1250">
                      <a:schemeClr val="tx2"/>
                    </a:gs>
                    <a:gs pos="99000">
                      <a:schemeClr val="tx2"/>
                    </a:gs>
                  </a:gsLst>
                  <a:lin ang="5400000" scaled="0"/>
                </a:gradFill>
              </a:rPr>
              <a:t>Traditional manual maintenance</a:t>
            </a:r>
          </a:p>
        </p:txBody>
      </p:sp>
      <p:sp>
        <p:nvSpPr>
          <p:cNvPr id="3" name="Text Placeholder 2"/>
          <p:cNvSpPr>
            <a:spLocks noGrp="1"/>
          </p:cNvSpPr>
          <p:nvPr>
            <p:ph idx="4294967295"/>
          </p:nvPr>
        </p:nvSpPr>
        <p:spPr>
          <a:xfrm>
            <a:off x="855768" y="1861968"/>
            <a:ext cx="10724938" cy="4437962"/>
          </a:xfrm>
          <a:prstGeom prst="rect">
            <a:avLst/>
          </a:prstGeom>
        </p:spPr>
        <p:txBody>
          <a:bodyPr>
            <a:normAutofit/>
          </a:bodyPr>
          <a:lstStyle/>
          <a:p>
            <a:pPr marL="742885" indent="-742885">
              <a:buAutoNum type="arabicPeriod"/>
            </a:pPr>
            <a:r>
              <a:rPr lang="en-US" sz="1600" dirty="0"/>
              <a:t>Determine Cluster State</a:t>
            </a:r>
          </a:p>
          <a:p>
            <a:pPr marL="742885" indent="-742885">
              <a:buAutoNum type="arabicPeriod"/>
            </a:pPr>
            <a:r>
              <a:rPr lang="en-US" sz="1600" dirty="0"/>
              <a:t>Pause </a:t>
            </a:r>
            <a:r>
              <a:rPr lang="en-US" sz="1600" dirty="0" smtClean="0"/>
              <a:t>/ Drain </a:t>
            </a:r>
            <a:r>
              <a:rPr lang="en-US" sz="1600" dirty="0"/>
              <a:t>‘Node 1’</a:t>
            </a:r>
          </a:p>
          <a:p>
            <a:pPr marL="742885" indent="-742885">
              <a:buAutoNum type="arabicPeriod"/>
            </a:pPr>
            <a:r>
              <a:rPr lang="en-US" sz="1600" dirty="0"/>
              <a:t>Place Node into Operations Manager maintenance mode</a:t>
            </a:r>
          </a:p>
          <a:p>
            <a:pPr marL="742885" indent="-742885">
              <a:buAutoNum type="arabicPeriod"/>
            </a:pPr>
            <a:r>
              <a:rPr lang="en-US" sz="1600" dirty="0"/>
              <a:t>Log into ‘Node 1’</a:t>
            </a:r>
          </a:p>
          <a:p>
            <a:pPr marL="742885" indent="-742885">
              <a:buAutoNum type="arabicPeriod"/>
            </a:pPr>
            <a:r>
              <a:rPr lang="en-US" sz="1600" dirty="0"/>
              <a:t>Launch Windows Update / Other Update Method</a:t>
            </a:r>
          </a:p>
          <a:p>
            <a:pPr marL="742885" indent="-742885">
              <a:buAutoNum type="arabicPeriod"/>
            </a:pPr>
            <a:r>
              <a:rPr lang="en-US" sz="1600" dirty="0"/>
              <a:t>Start Update Process</a:t>
            </a:r>
          </a:p>
          <a:p>
            <a:pPr marL="742885" indent="-742885">
              <a:buAutoNum type="arabicPeriod"/>
            </a:pPr>
            <a:r>
              <a:rPr lang="en-US" sz="1600" dirty="0"/>
              <a:t>Wait for Updates to Complete (</a:t>
            </a:r>
            <a:r>
              <a:rPr lang="en-US" sz="1600" dirty="0" err="1"/>
              <a:t>tick..tick..tick</a:t>
            </a:r>
            <a:r>
              <a:rPr lang="en-US" sz="1600" dirty="0"/>
              <a:t>..)</a:t>
            </a:r>
          </a:p>
          <a:p>
            <a:pPr marL="742885" indent="-742885">
              <a:buAutoNum type="arabicPeriod"/>
            </a:pPr>
            <a:r>
              <a:rPr lang="en-US" sz="1600" dirty="0"/>
              <a:t>Reboot Node</a:t>
            </a:r>
          </a:p>
          <a:p>
            <a:pPr marL="742885" indent="-742885">
              <a:buAutoNum type="arabicPeriod"/>
            </a:pPr>
            <a:r>
              <a:rPr lang="en-US" sz="1600" dirty="0"/>
              <a:t>Wait for Node to post</a:t>
            </a:r>
          </a:p>
          <a:p>
            <a:pPr marL="742885" indent="-742885">
              <a:buAutoNum type="arabicPeriod"/>
            </a:pPr>
            <a:r>
              <a:rPr lang="en-US" sz="1600" dirty="0"/>
              <a:t>Validate updates have been applied correctly</a:t>
            </a:r>
          </a:p>
          <a:p>
            <a:pPr marL="742885" indent="-742885">
              <a:buAutoNum type="arabicPeriod"/>
            </a:pPr>
            <a:r>
              <a:rPr lang="en-US" sz="1600" dirty="0"/>
              <a:t>Validate cluster services have started</a:t>
            </a:r>
          </a:p>
          <a:p>
            <a:pPr marL="742885" indent="-742885">
              <a:buAutoNum type="arabicPeriod"/>
            </a:pPr>
            <a:r>
              <a:rPr lang="en-US" sz="1600" dirty="0"/>
              <a:t>Resume Node (add Node back to cluster)</a:t>
            </a:r>
          </a:p>
          <a:p>
            <a:pPr marL="742885" indent="-742885">
              <a:buAutoNum type="arabicPeriod"/>
            </a:pPr>
            <a:r>
              <a:rPr lang="en-US" sz="1600" dirty="0"/>
              <a:t>Remove Node from Operation Manager maintenance mode</a:t>
            </a:r>
          </a:p>
          <a:p>
            <a:pPr marL="742885" indent="-742885">
              <a:buAutoNum type="arabicPeriod"/>
            </a:pPr>
            <a:r>
              <a:rPr lang="en-US" sz="1600" dirty="0"/>
              <a:t>Repeat for each cluster node (16 node clusters – </a:t>
            </a:r>
            <a:r>
              <a:rPr lang="en-US" sz="1600" dirty="0" err="1"/>
              <a:t>eeek</a:t>
            </a:r>
            <a:r>
              <a:rPr lang="en-US" sz="1600" dirty="0"/>
              <a:t>!!)</a:t>
            </a:r>
          </a:p>
          <a:p>
            <a:pPr marL="742885" indent="-742885">
              <a:buAutoNum type="arabicPeriod"/>
            </a:pPr>
            <a:r>
              <a:rPr lang="en-US" sz="1600" dirty="0"/>
              <a:t>Move cluster services as appropriate</a:t>
            </a:r>
          </a:p>
          <a:p>
            <a:pPr marL="742885" indent="-742885">
              <a:buAutoNum type="arabicPeriod"/>
            </a:pPr>
            <a:r>
              <a:rPr lang="en-US" sz="1600" dirty="0"/>
              <a:t>Validate completion, functionality, and create completion notification</a:t>
            </a:r>
          </a:p>
          <a:p>
            <a:pPr marL="742885" indent="-742885">
              <a:buAutoNum type="arabicPeriod"/>
            </a:pPr>
            <a:endParaRPr lang="en-US" sz="1800" dirty="0"/>
          </a:p>
          <a:p>
            <a:pPr marL="742885" indent="-742885">
              <a:buAutoNum type="arabicPeriod"/>
            </a:pPr>
            <a:endParaRPr lang="en-US" sz="1800" dirty="0"/>
          </a:p>
          <a:p>
            <a:pPr marL="742885" indent="-742885">
              <a:buAutoNum type="arabicPeriod"/>
            </a:pPr>
            <a:endParaRPr lang="en-US" dirty="0" smtClean="0"/>
          </a:p>
          <a:p>
            <a:pPr marL="742885" indent="-742885">
              <a:buAutoNum type="arabicPeriod"/>
            </a:pPr>
            <a:endParaRPr lang="en-US" dirty="0" smtClean="0"/>
          </a:p>
          <a:p>
            <a:endParaRPr lang="en-US" dirty="0" smtClean="0">
              <a:solidFill>
                <a:schemeClr val="tx2"/>
              </a:solidFill>
            </a:endParaRPr>
          </a:p>
        </p:txBody>
      </p:sp>
    </p:spTree>
    <p:custDataLst>
      <p:tags r:id="rId1"/>
    </p:custDataLst>
    <p:extLst>
      <p:ext uri="{BB962C8B-B14F-4D97-AF65-F5344CB8AC3E}">
        <p14:creationId xmlns:p14="http://schemas.microsoft.com/office/powerpoint/2010/main" val="1219624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is this maintenance completed</a:t>
            </a:r>
            <a:br>
              <a:rPr lang="en-US" dirty="0" smtClean="0"/>
            </a:br>
            <a:r>
              <a:rPr lang="en-US" sz="4000" dirty="0">
                <a:gradFill>
                  <a:gsLst>
                    <a:gs pos="1250">
                      <a:schemeClr val="tx2"/>
                    </a:gs>
                    <a:gs pos="99000">
                      <a:schemeClr val="tx2"/>
                    </a:gs>
                  </a:gsLst>
                  <a:lin ang="5400000" scaled="0"/>
                </a:gradFill>
              </a:rPr>
              <a:t>Traditional maintenance methods</a:t>
            </a:r>
          </a:p>
        </p:txBody>
      </p:sp>
      <p:sp>
        <p:nvSpPr>
          <p:cNvPr id="3" name="Text Placeholder 2"/>
          <p:cNvSpPr>
            <a:spLocks noGrp="1"/>
          </p:cNvSpPr>
          <p:nvPr>
            <p:ph idx="4294967295"/>
          </p:nvPr>
        </p:nvSpPr>
        <p:spPr>
          <a:xfrm>
            <a:off x="855768" y="1861968"/>
            <a:ext cx="10724938" cy="4437962"/>
          </a:xfrm>
          <a:prstGeom prst="rect">
            <a:avLst/>
          </a:prstGeom>
        </p:spPr>
        <p:txBody>
          <a:bodyPr/>
          <a:lstStyle/>
          <a:p>
            <a:r>
              <a:rPr lang="en-US" dirty="0"/>
              <a:t>Manual Execution (yuck!)</a:t>
            </a:r>
          </a:p>
          <a:p>
            <a:r>
              <a:rPr lang="en-US" dirty="0"/>
              <a:t>Complex configurations of Configuration Manager </a:t>
            </a:r>
            <a:r>
              <a:rPr lang="en-US" dirty="0">
                <a:solidFill>
                  <a:schemeClr val="tx2"/>
                </a:solidFill>
              </a:rPr>
              <a:t>collections</a:t>
            </a:r>
            <a:r>
              <a:rPr lang="en-US" dirty="0"/>
              <a:t> and </a:t>
            </a:r>
            <a:r>
              <a:rPr lang="en-US" dirty="0">
                <a:solidFill>
                  <a:schemeClr val="tx2"/>
                </a:solidFill>
              </a:rPr>
              <a:t>maintenance windows</a:t>
            </a:r>
          </a:p>
          <a:p>
            <a:r>
              <a:rPr lang="en-US" dirty="0"/>
              <a:t>Complex configurations of </a:t>
            </a:r>
            <a:r>
              <a:rPr lang="en-US" dirty="0">
                <a:solidFill>
                  <a:schemeClr val="tx2"/>
                </a:solidFill>
              </a:rPr>
              <a:t>scripts</a:t>
            </a:r>
            <a:r>
              <a:rPr lang="en-US" dirty="0"/>
              <a:t>, </a:t>
            </a:r>
            <a:r>
              <a:rPr lang="en-US" dirty="0">
                <a:solidFill>
                  <a:schemeClr val="tx2"/>
                </a:solidFill>
              </a:rPr>
              <a:t>scheduled tasks, alternate voodoo</a:t>
            </a:r>
          </a:p>
          <a:p>
            <a:r>
              <a:rPr lang="en-US" dirty="0"/>
              <a:t>In many cases complex system are excluded from scheduled maintenance all together</a:t>
            </a:r>
            <a:endParaRPr lang="en-US" b="1" dirty="0">
              <a:solidFill>
                <a:srgbClr val="FFFF00"/>
              </a:solidFill>
            </a:endParaRPr>
          </a:p>
          <a:p>
            <a:endParaRPr lang="en-US" dirty="0" smtClean="0">
              <a:solidFill>
                <a:schemeClr val="tx2"/>
              </a:solidFill>
            </a:endParaRPr>
          </a:p>
        </p:txBody>
      </p:sp>
    </p:spTree>
    <p:extLst>
      <p:ext uri="{BB962C8B-B14F-4D97-AF65-F5344CB8AC3E}">
        <p14:creationId xmlns:p14="http://schemas.microsoft.com/office/powerpoint/2010/main" val="3596215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Modern Methods for Patching Clusters</a:t>
            </a:r>
            <a:br>
              <a:rPr lang="en-US" dirty="0" smtClean="0"/>
            </a:br>
            <a:r>
              <a:rPr lang="en-US" sz="4000">
                <a:gradFill>
                  <a:gsLst>
                    <a:gs pos="1250">
                      <a:schemeClr val="tx2"/>
                    </a:gs>
                    <a:gs pos="99000">
                      <a:schemeClr val="tx2"/>
                    </a:gs>
                  </a:gsLst>
                  <a:lin ang="5400000" scaled="0"/>
                </a:gradFill>
              </a:rPr>
              <a:t>Now we’re </a:t>
            </a:r>
            <a:r>
              <a:rPr lang="en-US" sz="4000" dirty="0">
                <a:gradFill>
                  <a:gsLst>
                    <a:gs pos="1250">
                      <a:schemeClr val="tx2"/>
                    </a:gs>
                    <a:gs pos="99000">
                      <a:schemeClr val="tx2"/>
                    </a:gs>
                  </a:gsLst>
                  <a:lin ang="5400000" scaled="0"/>
                </a:gradFill>
              </a:rPr>
              <a:t>talking</a:t>
            </a:r>
          </a:p>
        </p:txBody>
      </p:sp>
      <p:sp>
        <p:nvSpPr>
          <p:cNvPr id="3" name="Text Placeholder 2"/>
          <p:cNvSpPr>
            <a:spLocks noGrp="1"/>
          </p:cNvSpPr>
          <p:nvPr>
            <p:ph idx="4294967295"/>
          </p:nvPr>
        </p:nvSpPr>
        <p:spPr>
          <a:xfrm>
            <a:off x="855768" y="1861968"/>
            <a:ext cx="10724938" cy="4437962"/>
          </a:xfrm>
          <a:prstGeom prst="rect">
            <a:avLst/>
          </a:prstGeom>
        </p:spPr>
        <p:txBody>
          <a:bodyPr/>
          <a:lstStyle/>
          <a:p>
            <a:r>
              <a:rPr lang="en-US" dirty="0"/>
              <a:t>Windows 2012 Cluster Aware Updating</a:t>
            </a:r>
          </a:p>
          <a:p>
            <a:r>
              <a:rPr lang="en-US" dirty="0"/>
              <a:t>System Center 2012 SP1 Virtual Machine Manager </a:t>
            </a:r>
          </a:p>
          <a:p>
            <a:r>
              <a:rPr lang="en-US" dirty="0"/>
              <a:t>System Center 2012 SP1 – Orchestrator Automation</a:t>
            </a:r>
          </a:p>
          <a:p>
            <a:r>
              <a:rPr lang="en-US" dirty="0"/>
              <a:t>Potentially others</a:t>
            </a:r>
          </a:p>
        </p:txBody>
      </p:sp>
    </p:spTree>
    <p:extLst>
      <p:ext uri="{BB962C8B-B14F-4D97-AF65-F5344CB8AC3E}">
        <p14:creationId xmlns:p14="http://schemas.microsoft.com/office/powerpoint/2010/main" val="3825496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We Start</a:t>
            </a:r>
            <a:br>
              <a:rPr lang="en-US" dirty="0" smtClean="0"/>
            </a:br>
            <a:r>
              <a:rPr lang="en-US" sz="4000" dirty="0">
                <a:gradFill>
                  <a:gsLst>
                    <a:gs pos="1250">
                      <a:schemeClr val="tx2"/>
                    </a:gs>
                    <a:gs pos="99000">
                      <a:schemeClr val="tx2"/>
                    </a:gs>
                  </a:gsLst>
                  <a:lin ang="5400000" scaled="0"/>
                </a:gradFill>
              </a:rPr>
              <a:t>2012 Cluster Aware Updating</a:t>
            </a:r>
          </a:p>
        </p:txBody>
      </p:sp>
      <p:sp>
        <p:nvSpPr>
          <p:cNvPr id="3" name="Text Placeholder 2"/>
          <p:cNvSpPr>
            <a:spLocks noGrp="1"/>
          </p:cNvSpPr>
          <p:nvPr>
            <p:ph idx="4294967295"/>
          </p:nvPr>
        </p:nvSpPr>
        <p:spPr>
          <a:xfrm>
            <a:off x="855768" y="1861968"/>
            <a:ext cx="10724938" cy="4437962"/>
          </a:xfrm>
          <a:prstGeom prst="rect">
            <a:avLst/>
          </a:prstGeom>
        </p:spPr>
        <p:txBody>
          <a:bodyPr/>
          <a:lstStyle/>
          <a:p>
            <a:r>
              <a:rPr lang="en-US" dirty="0"/>
              <a:t>One click cluster aware updates</a:t>
            </a:r>
          </a:p>
          <a:p>
            <a:r>
              <a:rPr lang="en-US" dirty="0"/>
              <a:t>Integrates with WSUS</a:t>
            </a:r>
          </a:p>
          <a:p>
            <a:r>
              <a:rPr lang="en-US" dirty="0"/>
              <a:t>Configuration Manager not needed</a:t>
            </a:r>
          </a:p>
          <a:p>
            <a:r>
              <a:rPr lang="en-US" dirty="0"/>
              <a:t>Can be automated / extended with included PowerShell </a:t>
            </a:r>
            <a:r>
              <a:rPr lang="en-US" dirty="0" err="1"/>
              <a:t>cmdlets</a:t>
            </a:r>
            <a:endParaRPr lang="en-US" dirty="0"/>
          </a:p>
          <a:p>
            <a:r>
              <a:rPr lang="en-US" dirty="0"/>
              <a:t>Windows 2012 Required</a:t>
            </a:r>
          </a:p>
        </p:txBody>
      </p:sp>
    </p:spTree>
    <p:extLst>
      <p:ext uri="{BB962C8B-B14F-4D97-AF65-F5344CB8AC3E}">
        <p14:creationId xmlns:p14="http://schemas.microsoft.com/office/powerpoint/2010/main" val="2286086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6.5|13|16.8|13.8|2.4|3|2.4|10.7|4.9|1.9|3.5|10.6|2.8|6.4|9.8|5.1"/>
</p:tagLst>
</file>

<file path=ppt/tags/tag2.xml><?xml version="1.0" encoding="utf-8"?>
<p:tagLst xmlns:a="http://schemas.openxmlformats.org/drawingml/2006/main" xmlns:r="http://schemas.openxmlformats.org/officeDocument/2006/relationships" xmlns:p="http://schemas.openxmlformats.org/presentationml/2006/main">
  <p:tag name="TIMING" val="|8.4|18.5|7.2|31.9|19.2|18.2|2.8|9.9|4.2|24.8|4.5|3.7|6.5|1.7"/>
</p:tagLst>
</file>

<file path=ppt/theme/theme1.xml><?xml version="1.0" encoding="utf-8"?>
<a:theme xmlns:a="http://schemas.openxmlformats.org/drawingml/2006/main" name="MMS13 Speaker PPT Template">
  <a:themeElements>
    <a:clrScheme name="Custom 24">
      <a:dk1>
        <a:srgbClr val="505050"/>
      </a:dk1>
      <a:lt1>
        <a:srgbClr val="FFFFFF"/>
      </a:lt1>
      <a:dk2>
        <a:srgbClr val="7FBA00"/>
      </a:dk2>
      <a:lt2>
        <a:srgbClr val="D2D2D2"/>
      </a:lt2>
      <a:accent1>
        <a:srgbClr val="505050"/>
      </a:accent1>
      <a:accent2>
        <a:srgbClr val="00BCF2"/>
      </a:accent2>
      <a:accent3>
        <a:srgbClr val="7FBA00"/>
      </a:accent3>
      <a:accent4>
        <a:srgbClr val="969696"/>
      </a:accent4>
      <a:accent5>
        <a:srgbClr val="0072C6"/>
      </a:accent5>
      <a:accent6>
        <a:srgbClr val="002050"/>
      </a:accent6>
      <a:hlink>
        <a:srgbClr val="008272"/>
      </a:hlink>
      <a:folHlink>
        <a:srgbClr val="00827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SVID_TT_BRAND_16-9_WHITE_LIGHT_BLACK_DARK.potx" id="{F88D7E8C-41C2-4F80-B50F-AF7F4BA402DF}" vid="{1E52C5CB-7F3B-4964-8160-750367E06676}"/>
    </a:ext>
  </a:extLst>
</a:theme>
</file>

<file path=ppt/theme/theme2.xml><?xml version="1.0" encoding="utf-8"?>
<a:theme xmlns:a="http://schemas.openxmlformats.org/drawingml/2006/main" name="MMS_2013_Template_Dark_Gray_16x9">
  <a:themeElements>
    <a:clrScheme name="Custom 56">
      <a:dk1>
        <a:srgbClr val="000000"/>
      </a:dk1>
      <a:lt1>
        <a:srgbClr val="FFFFFF"/>
      </a:lt1>
      <a:dk2>
        <a:srgbClr val="505050"/>
      </a:dk2>
      <a:lt2>
        <a:srgbClr val="7FBA00"/>
      </a:lt2>
      <a:accent1>
        <a:srgbClr val="969696"/>
      </a:accent1>
      <a:accent2>
        <a:srgbClr val="0072C6"/>
      </a:accent2>
      <a:accent3>
        <a:srgbClr val="7FBA00"/>
      </a:accent3>
      <a:accent4>
        <a:srgbClr val="00188F"/>
      </a:accent4>
      <a:accent5>
        <a:srgbClr val="00BCF2"/>
      </a:accent5>
      <a:accent6>
        <a:srgbClr val="002050"/>
      </a:accent6>
      <a:hlink>
        <a:srgbClr val="E2E584"/>
      </a:hlink>
      <a:folHlink>
        <a:srgbClr val="E2E584"/>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SVID_TT_BRAND_16-9_WHITE_LIGHT_BLACK_DARK.potx" id="{F88D7E8C-41C2-4F80-B50F-AF7F4BA402DF}" vid="{32F9B32C-E28C-497F-B5B0-2D3F4BD5BC5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2B0BB5962AB3C45A9A1CE1EC4C4F647" ma:contentTypeVersion="0" ma:contentTypeDescription="Create a new document." ma:contentTypeScope="" ma:versionID="16b75628e77f02951c453071cf8a016e">
  <xsd:schema xmlns:xsd="http://www.w3.org/2001/XMLSchema" xmlns:xs="http://www.w3.org/2001/XMLSchema" xmlns:p="http://schemas.microsoft.com/office/2006/metadata/properties" targetNamespace="http://schemas.microsoft.com/office/2006/metadata/properties" ma:root="true" ma:fieldsID="3bf1d1d65b83a35312c7df0375d09d6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23A54C81-9AB5-446A-878C-797D859B38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F990F116-B58F-4255-B05B-DA3808E0E5C6}">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MMS13 Speaker PPT Template</Template>
  <TotalTime>82</TotalTime>
  <Words>3023</Words>
  <Application>Microsoft Office PowerPoint</Application>
  <PresentationFormat>Custom</PresentationFormat>
  <Paragraphs>226</Paragraphs>
  <Slides>25</Slides>
  <Notes>19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25</vt:i4>
      </vt:variant>
    </vt:vector>
  </HeadingPairs>
  <TitlesOfParts>
    <vt:vector size="32" baseType="lpstr">
      <vt:lpstr>Arial</vt:lpstr>
      <vt:lpstr>Consolas</vt:lpstr>
      <vt:lpstr>Segoe UI</vt:lpstr>
      <vt:lpstr>Segoe UI Light</vt:lpstr>
      <vt:lpstr>Wingdings</vt:lpstr>
      <vt:lpstr>MMS13 Speaker PPT Template</vt:lpstr>
      <vt:lpstr>MMS_2013_Template_Dark_Gray_16x9</vt:lpstr>
      <vt:lpstr>PowerPoint Presentation</vt:lpstr>
      <vt:lpstr>Complex Maintenance with Configuration Manager and Orchestrator – Patching Clusters </vt:lpstr>
      <vt:lpstr>Session Objectives And Takeaways</vt:lpstr>
      <vt:lpstr>Agenda</vt:lpstr>
      <vt:lpstr>Patching Clusters</vt:lpstr>
      <vt:lpstr>Lets Talk about Patching Clusters Traditional manual maintenance</vt:lpstr>
      <vt:lpstr>How is this maintenance completed Traditional maintenance methods</vt:lpstr>
      <vt:lpstr>Modern Methods for Patching Clusters Now we’re talking</vt:lpstr>
      <vt:lpstr>Before We Start 2012 Cluster Aware Updating</vt:lpstr>
      <vt:lpstr>Patching Clusters With System Center 2012 SP1</vt:lpstr>
      <vt:lpstr>System Center 2012 SP1 Sample Solution Components</vt:lpstr>
      <vt:lpstr>Cluster Patching Runbooks Automation Steps</vt:lpstr>
      <vt:lpstr>Demo</vt:lpstr>
      <vt:lpstr>Runbook Development Challenges and Lessons Learned</vt:lpstr>
      <vt:lpstr>Challenge 1 PowerShell script (IP and 32 vs. 64)</vt:lpstr>
      <vt:lpstr>Challenge 2 Multi Value Data Handling</vt:lpstr>
      <vt:lpstr>Challenge 3 Confirming proper policy has been applied</vt:lpstr>
      <vt:lpstr>Challenge 4 Detecting update application state and reboot</vt:lpstr>
      <vt:lpstr>Demo</vt:lpstr>
      <vt:lpstr>Beyond Sample Solution Take it further</vt:lpstr>
      <vt:lpstr>Session Objectives And Takeaways</vt:lpstr>
      <vt:lpstr>Related Content</vt:lpstr>
      <vt:lpstr>Evaluation</vt:lpstr>
      <vt:lpstr>Resources</vt:lpstr>
      <vt:lpstr>PowerPoint Presentation</vt:lpstr>
    </vt:vector>
  </TitlesOfParts>
  <Manager>&lt;Comms manager/speech writer&gt;</Manager>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UD-B341 Complex Maintenance with Configuration Manager and Orchestrator – Patching Clusters</dc:title>
  <dc:subject>MMS 2013</dc:subject>
  <dc:creator>Neil Peterson</dc:creator>
  <cp:keywords>MMS 2013</cp:keywords>
  <dc:description>Template by: Robin E. Warren, Artitudes Design, Inc.
Formatting by: Brett Perry Silver Fox Productions
Audience Type: External</dc:description>
  <cp:lastModifiedBy>Shows</cp:lastModifiedBy>
  <cp:revision>12</cp:revision>
  <dcterms:created xsi:type="dcterms:W3CDTF">2013-03-18T02:56:50Z</dcterms:created>
  <dcterms:modified xsi:type="dcterms:W3CDTF">2013-04-11T01:44:22Z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0x010100A2B0BB5962AB3C45A9A1CE1EC4C4F647</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ies>
</file>