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6" r:id="rId4"/>
    <p:sldMasterId id="2147484258" r:id="rId5"/>
  </p:sldMasterIdLst>
  <p:notesMasterIdLst>
    <p:notesMasterId r:id="rId26"/>
  </p:notesMasterIdLst>
  <p:handoutMasterIdLst>
    <p:handoutMasterId r:id="rId27"/>
  </p:handoutMasterIdLst>
  <p:sldIdLst>
    <p:sldId id="1161" r:id="rId6"/>
    <p:sldId id="1155" r:id="rId7"/>
    <p:sldId id="1150" r:id="rId8"/>
    <p:sldId id="1148" r:id="rId9"/>
    <p:sldId id="1160" r:id="rId10"/>
    <p:sldId id="1132" r:id="rId11"/>
    <p:sldId id="1134" r:id="rId12"/>
    <p:sldId id="1119" r:id="rId13"/>
    <p:sldId id="1144" r:id="rId14"/>
    <p:sldId id="1136" r:id="rId15"/>
    <p:sldId id="1145" r:id="rId16"/>
    <p:sldId id="1153" r:id="rId17"/>
    <p:sldId id="1149" r:id="rId18"/>
    <p:sldId id="1151" r:id="rId19"/>
    <p:sldId id="1152" r:id="rId20"/>
    <p:sldId id="1127" r:id="rId21"/>
    <p:sldId id="1159" r:id="rId22"/>
    <p:sldId id="1157" r:id="rId23"/>
    <p:sldId id="1156" r:id="rId24"/>
    <p:sldId id="1158" r:id="rId25"/>
  </p:sldIdLst>
  <p:sldSz cx="12436475" cy="6994525"/>
  <p:notesSz cx="6858000" cy="9144000"/>
  <p:defaultText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2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302">
          <p15:clr>
            <a:srgbClr val="A4A3A4"/>
          </p15:clr>
        </p15:guide>
        <p15:guide id="10" orient="horz" pos="4104">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guide id="25" pos="288">
          <p15:clr>
            <a:srgbClr val="A4A3A4"/>
          </p15:clr>
        </p15:guide>
        <p15:guide id="26" pos="75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B4121"/>
    <a:srgbClr val="CCECFF"/>
    <a:srgbClr val="D9F1FF"/>
    <a:srgbClr val="00BCF2"/>
    <a:srgbClr val="7FBA00"/>
    <a:srgbClr val="00D8CC"/>
    <a:srgbClr val="00188F"/>
    <a:srgbClr val="FF188F"/>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6" autoAdjust="0"/>
    <p:restoredTop sz="96433" autoAdjust="0"/>
  </p:normalViewPr>
  <p:slideViewPr>
    <p:cSldViewPr>
      <p:cViewPr varScale="1">
        <p:scale>
          <a:sx n="105" d="100"/>
          <a:sy n="105" d="100"/>
        </p:scale>
        <p:origin x="432" y="96"/>
      </p:cViewPr>
      <p:guideLst>
        <p:guide orient="horz" pos="188"/>
        <p:guide orient="horz" pos="763"/>
        <p:guide orient="horz" pos="1329"/>
        <p:guide orient="horz" pos="2491"/>
        <p:guide orient="horz" pos="4218"/>
        <p:guide orient="horz" pos="3643"/>
        <p:guide orient="horz" pos="3067"/>
        <p:guide orient="horz" pos="1915"/>
        <p:guide orient="horz" pos="302"/>
        <p:guide orient="horz" pos="4104"/>
        <p:guide pos="173"/>
        <p:guide pos="1325"/>
        <p:guide pos="7661"/>
        <p:guide pos="749"/>
        <p:guide pos="7085"/>
        <p:guide pos="3629"/>
        <p:guide pos="1901"/>
        <p:guide pos="2477"/>
        <p:guide pos="4205"/>
        <p:guide pos="4781"/>
        <p:guide pos="5357"/>
        <p:guide pos="6509"/>
        <p:guide pos="3053"/>
        <p:guide pos="5933"/>
        <p:guide pos="288"/>
        <p:guide pos="75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4/11/2013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4/11/2013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62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34" indent="-107942" algn="l" defTabSz="93262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621" indent="-117388" algn="l" defTabSz="93262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87" indent="-149770" algn="l" defTabSz="93262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416" indent="-117388" algn="l" defTabSz="93262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558" algn="l" defTabSz="932623" rtl="0" eaLnBrk="1" latinLnBrk="0" hangingPunct="1">
      <a:defRPr sz="1200" kern="1200">
        <a:solidFill>
          <a:schemeClr val="tx1"/>
        </a:solidFill>
        <a:latin typeface="+mn-lt"/>
        <a:ea typeface="+mn-ea"/>
        <a:cs typeface="+mn-cs"/>
      </a:defRPr>
    </a:lvl6pPr>
    <a:lvl7pPr marL="2797868" algn="l" defTabSz="932623" rtl="0" eaLnBrk="1" latinLnBrk="0" hangingPunct="1">
      <a:defRPr sz="1200" kern="1200">
        <a:solidFill>
          <a:schemeClr val="tx1"/>
        </a:solidFill>
        <a:latin typeface="+mn-lt"/>
        <a:ea typeface="+mn-ea"/>
        <a:cs typeface="+mn-cs"/>
      </a:defRPr>
    </a:lvl7pPr>
    <a:lvl8pPr marL="3264180" algn="l" defTabSz="932623" rtl="0" eaLnBrk="1" latinLnBrk="0" hangingPunct="1">
      <a:defRPr sz="1200" kern="1200">
        <a:solidFill>
          <a:schemeClr val="tx1"/>
        </a:solidFill>
        <a:latin typeface="+mn-lt"/>
        <a:ea typeface="+mn-ea"/>
        <a:cs typeface="+mn-cs"/>
      </a:defRPr>
    </a:lvl8pPr>
    <a:lvl9pPr marL="3730491" algn="l" defTabSz="9326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22729718-D09D-45C7-B2CD-A62DB18B932F}" type="datetime8">
              <a:rPr lang="en-US" smtClean="0"/>
              <a:t>4/11/2013 1:39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92364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10" eaLnBrk="0" hangingPunct="0">
              <a:defRPr sz="2300" b="1">
                <a:solidFill>
                  <a:schemeClr val="tx1"/>
                </a:solidFill>
                <a:latin typeface="Arial" charset="0"/>
                <a:ea typeface="ＭＳ Ｐゴシック" pitchFamily="34" charset="-128"/>
              </a:defRPr>
            </a:lvl1pPr>
            <a:lvl2pPr marL="702701" indent="-270270" defTabSz="911410" eaLnBrk="0" hangingPunct="0">
              <a:defRPr sz="2300" b="1">
                <a:solidFill>
                  <a:schemeClr val="tx1"/>
                </a:solidFill>
                <a:latin typeface="Arial" charset="0"/>
                <a:ea typeface="ＭＳ Ｐゴシック" pitchFamily="34" charset="-128"/>
              </a:defRPr>
            </a:lvl2pPr>
            <a:lvl3pPr marL="1081078" indent="-216216" defTabSz="911410" eaLnBrk="0" hangingPunct="0">
              <a:defRPr sz="2300" b="1">
                <a:solidFill>
                  <a:schemeClr val="tx1"/>
                </a:solidFill>
                <a:latin typeface="Arial" charset="0"/>
                <a:ea typeface="ＭＳ Ｐゴシック" pitchFamily="34" charset="-128"/>
              </a:defRPr>
            </a:lvl3pPr>
            <a:lvl4pPr marL="1513509" indent="-216216" defTabSz="911410" eaLnBrk="0" hangingPunct="0">
              <a:defRPr sz="2300" b="1">
                <a:solidFill>
                  <a:schemeClr val="tx1"/>
                </a:solidFill>
                <a:latin typeface="Arial" charset="0"/>
                <a:ea typeface="ＭＳ Ｐゴシック" pitchFamily="34" charset="-128"/>
              </a:defRPr>
            </a:lvl4pPr>
            <a:lvl5pPr marL="1945941" indent="-216216" defTabSz="911410" eaLnBrk="0" hangingPunct="0">
              <a:defRPr sz="2300" b="1">
                <a:solidFill>
                  <a:schemeClr val="tx1"/>
                </a:solidFill>
                <a:latin typeface="Arial" charset="0"/>
                <a:ea typeface="ＭＳ Ｐゴシック" pitchFamily="34" charset="-128"/>
              </a:defRPr>
            </a:lvl5pPr>
            <a:lvl6pPr marL="2378372"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6pPr>
            <a:lvl7pPr marL="2810804"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7pPr>
            <a:lvl8pPr marL="3243235"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8pPr>
            <a:lvl9pPr marL="3675667"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9pPr>
          </a:lstStyle>
          <a:p>
            <a:fld id="{DC387504-93CE-4282-B8BF-743F4129DCDB}" type="slidenum">
              <a:rPr lang="en-US" sz="1200" b="0"/>
              <a:pPr/>
              <a:t>13</a:t>
            </a:fld>
            <a:endParaRPr lang="en-US" sz="12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306497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4862B64-8F41-40A7-B5D9-E7F1C97F1115}" type="datetime1">
              <a:rPr lang="en-US" smtClean="0"/>
              <a:t>4/11/2013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11762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10" eaLnBrk="0" hangingPunct="0">
              <a:defRPr sz="2300" b="1">
                <a:solidFill>
                  <a:schemeClr val="tx1"/>
                </a:solidFill>
                <a:latin typeface="Arial" charset="0"/>
                <a:ea typeface="ＭＳ Ｐゴシック" pitchFamily="34" charset="-128"/>
              </a:defRPr>
            </a:lvl1pPr>
            <a:lvl2pPr marL="702701" indent="-270270" defTabSz="911410" eaLnBrk="0" hangingPunct="0">
              <a:defRPr sz="2300" b="1">
                <a:solidFill>
                  <a:schemeClr val="tx1"/>
                </a:solidFill>
                <a:latin typeface="Arial" charset="0"/>
                <a:ea typeface="ＭＳ Ｐゴシック" pitchFamily="34" charset="-128"/>
              </a:defRPr>
            </a:lvl2pPr>
            <a:lvl3pPr marL="1081078" indent="-216216" defTabSz="911410" eaLnBrk="0" hangingPunct="0">
              <a:defRPr sz="2300" b="1">
                <a:solidFill>
                  <a:schemeClr val="tx1"/>
                </a:solidFill>
                <a:latin typeface="Arial" charset="0"/>
                <a:ea typeface="ＭＳ Ｐゴシック" pitchFamily="34" charset="-128"/>
              </a:defRPr>
            </a:lvl3pPr>
            <a:lvl4pPr marL="1513509" indent="-216216" defTabSz="911410" eaLnBrk="0" hangingPunct="0">
              <a:defRPr sz="2300" b="1">
                <a:solidFill>
                  <a:schemeClr val="tx1"/>
                </a:solidFill>
                <a:latin typeface="Arial" charset="0"/>
                <a:ea typeface="ＭＳ Ｐゴシック" pitchFamily="34" charset="-128"/>
              </a:defRPr>
            </a:lvl4pPr>
            <a:lvl5pPr marL="1945941" indent="-216216" defTabSz="911410" eaLnBrk="0" hangingPunct="0">
              <a:defRPr sz="2300" b="1">
                <a:solidFill>
                  <a:schemeClr val="tx1"/>
                </a:solidFill>
                <a:latin typeface="Arial" charset="0"/>
                <a:ea typeface="ＭＳ Ｐゴシック" pitchFamily="34" charset="-128"/>
              </a:defRPr>
            </a:lvl5pPr>
            <a:lvl6pPr marL="2378372"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6pPr>
            <a:lvl7pPr marL="2810804"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7pPr>
            <a:lvl8pPr marL="3243235"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8pPr>
            <a:lvl9pPr marL="3675667"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9pPr>
          </a:lstStyle>
          <a:p>
            <a:fld id="{2BC3CD57-03CC-4190-A97A-2FD4B4B29114}" type="slidenum">
              <a:rPr lang="en-US" sz="1200" b="0"/>
              <a:pPr/>
              <a:t>15</a:t>
            </a:fld>
            <a:endParaRPr lang="en-U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extLst>
      <p:ext uri="{BB962C8B-B14F-4D97-AF65-F5344CB8AC3E}">
        <p14:creationId xmlns:p14="http://schemas.microsoft.com/office/powerpoint/2010/main" val="287233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12081"/>
            <a:fld id="{A38BC896-4DD4-48E0-9679-59DE806ECB01}" type="slidenum">
              <a:rPr lang="en-US" smtClean="0"/>
              <a:pPr defTabSz="912081"/>
              <a:t>16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281421" indent="-281421"/>
            <a:endParaRPr lang="en-US" dirty="0"/>
          </a:p>
        </p:txBody>
      </p:sp>
    </p:spTree>
    <p:extLst>
      <p:ext uri="{BB962C8B-B14F-4D97-AF65-F5344CB8AC3E}">
        <p14:creationId xmlns:p14="http://schemas.microsoft.com/office/powerpoint/2010/main" val="194543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4/11/2013 1:40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164836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4/11/2013 1:40 PM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269119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10" eaLnBrk="0" hangingPunct="0">
              <a:defRPr sz="2300" b="1">
                <a:solidFill>
                  <a:schemeClr val="tx1"/>
                </a:solidFill>
                <a:latin typeface="Arial" charset="0"/>
                <a:ea typeface="ＭＳ Ｐゴシック" pitchFamily="34" charset="-128"/>
              </a:defRPr>
            </a:lvl1pPr>
            <a:lvl2pPr marL="702701" indent="-270270" defTabSz="911410" eaLnBrk="0" hangingPunct="0">
              <a:defRPr sz="2300" b="1">
                <a:solidFill>
                  <a:schemeClr val="tx1"/>
                </a:solidFill>
                <a:latin typeface="Arial" charset="0"/>
                <a:ea typeface="ＭＳ Ｐゴシック" pitchFamily="34" charset="-128"/>
              </a:defRPr>
            </a:lvl2pPr>
            <a:lvl3pPr marL="1081078" indent="-216216" defTabSz="911410" eaLnBrk="0" hangingPunct="0">
              <a:defRPr sz="2300" b="1">
                <a:solidFill>
                  <a:schemeClr val="tx1"/>
                </a:solidFill>
                <a:latin typeface="Arial" charset="0"/>
                <a:ea typeface="ＭＳ Ｐゴシック" pitchFamily="34" charset="-128"/>
              </a:defRPr>
            </a:lvl3pPr>
            <a:lvl4pPr marL="1513509" indent="-216216" defTabSz="911410" eaLnBrk="0" hangingPunct="0">
              <a:defRPr sz="2300" b="1">
                <a:solidFill>
                  <a:schemeClr val="tx1"/>
                </a:solidFill>
                <a:latin typeface="Arial" charset="0"/>
                <a:ea typeface="ＭＳ Ｐゴシック" pitchFamily="34" charset="-128"/>
              </a:defRPr>
            </a:lvl4pPr>
            <a:lvl5pPr marL="1945941" indent="-216216" defTabSz="911410" eaLnBrk="0" hangingPunct="0">
              <a:defRPr sz="2300" b="1">
                <a:solidFill>
                  <a:schemeClr val="tx1"/>
                </a:solidFill>
                <a:latin typeface="Arial" charset="0"/>
                <a:ea typeface="ＭＳ Ｐゴシック" pitchFamily="34" charset="-128"/>
              </a:defRPr>
            </a:lvl5pPr>
            <a:lvl6pPr marL="2378372"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6pPr>
            <a:lvl7pPr marL="2810804"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7pPr>
            <a:lvl8pPr marL="3243235"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8pPr>
            <a:lvl9pPr marL="3675667"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9pPr>
          </a:lstStyle>
          <a:p>
            <a:fld id="{2BC3CD57-03CC-4190-A97A-2FD4B4B29114}" type="slidenum">
              <a:rPr lang="en-US" sz="1200" b="0"/>
              <a:pPr/>
              <a:t>3</a:t>
            </a:fld>
            <a:endParaRPr lang="en-U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170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3A0B455-E218-459E-844B-82593068B7AF}" type="datetime1">
              <a:rPr lang="en-US" smtClean="0"/>
              <a:t>4/11/2013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15503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6D0D8BD-093C-4969-BD71-85CEAEE6A6BF}" type="datetime1">
              <a:rPr lang="en-US" smtClean="0"/>
              <a:t>4/11/2013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18095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10" eaLnBrk="0" hangingPunct="0">
              <a:defRPr sz="2300" b="1">
                <a:solidFill>
                  <a:schemeClr val="tx1"/>
                </a:solidFill>
                <a:latin typeface="Arial" charset="0"/>
                <a:ea typeface="ＭＳ Ｐゴシック" pitchFamily="34" charset="-128"/>
              </a:defRPr>
            </a:lvl1pPr>
            <a:lvl2pPr marL="702701" indent="-270270" defTabSz="911410" eaLnBrk="0" hangingPunct="0">
              <a:defRPr sz="2300" b="1">
                <a:solidFill>
                  <a:schemeClr val="tx1"/>
                </a:solidFill>
                <a:latin typeface="Arial" charset="0"/>
                <a:ea typeface="ＭＳ Ｐゴシック" pitchFamily="34" charset="-128"/>
              </a:defRPr>
            </a:lvl2pPr>
            <a:lvl3pPr marL="1081078" indent="-216216" defTabSz="911410" eaLnBrk="0" hangingPunct="0">
              <a:defRPr sz="2300" b="1">
                <a:solidFill>
                  <a:schemeClr val="tx1"/>
                </a:solidFill>
                <a:latin typeface="Arial" charset="0"/>
                <a:ea typeface="ＭＳ Ｐゴシック" pitchFamily="34" charset="-128"/>
              </a:defRPr>
            </a:lvl3pPr>
            <a:lvl4pPr marL="1513509" indent="-216216" defTabSz="911410" eaLnBrk="0" hangingPunct="0">
              <a:defRPr sz="2300" b="1">
                <a:solidFill>
                  <a:schemeClr val="tx1"/>
                </a:solidFill>
                <a:latin typeface="Arial" charset="0"/>
                <a:ea typeface="ＭＳ Ｐゴシック" pitchFamily="34" charset="-128"/>
              </a:defRPr>
            </a:lvl4pPr>
            <a:lvl5pPr marL="1945941" indent="-216216" defTabSz="911410" eaLnBrk="0" hangingPunct="0">
              <a:defRPr sz="2300" b="1">
                <a:solidFill>
                  <a:schemeClr val="tx1"/>
                </a:solidFill>
                <a:latin typeface="Arial" charset="0"/>
                <a:ea typeface="ＭＳ Ｐゴシック" pitchFamily="34" charset="-128"/>
              </a:defRPr>
            </a:lvl5pPr>
            <a:lvl6pPr marL="2378372"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6pPr>
            <a:lvl7pPr marL="2810804"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7pPr>
            <a:lvl8pPr marL="3243235"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8pPr>
            <a:lvl9pPr marL="3675667"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9pPr>
          </a:lstStyle>
          <a:p>
            <a:fld id="{DC387504-93CE-4282-B8BF-743F4129DCDB}" type="slidenum">
              <a:rPr lang="en-US" sz="1200" b="0"/>
              <a:pPr/>
              <a:t>8</a:t>
            </a:fld>
            <a:endParaRPr lang="en-US" sz="12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21940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4862B64-8F41-40A7-B5D9-E7F1C97F1115}" type="datetime1">
              <a:rPr lang="en-US" smtClean="0"/>
              <a:t>4/11/2013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82979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CA1FA-0E35-4A31-8F42-6FB5520CBB7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2565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B71B57-8311-41D2-A2FE-9B491958F17B}" type="datetime1">
              <a:rPr lang="en-US" smtClean="0"/>
              <a:t>4/11/2013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0604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10" eaLnBrk="0" hangingPunct="0">
              <a:defRPr sz="2300" b="1">
                <a:solidFill>
                  <a:schemeClr val="tx1"/>
                </a:solidFill>
                <a:latin typeface="Arial" charset="0"/>
                <a:ea typeface="ＭＳ Ｐゴシック" pitchFamily="34" charset="-128"/>
              </a:defRPr>
            </a:lvl1pPr>
            <a:lvl2pPr marL="702701" indent="-270270" defTabSz="911410" eaLnBrk="0" hangingPunct="0">
              <a:defRPr sz="2300" b="1">
                <a:solidFill>
                  <a:schemeClr val="tx1"/>
                </a:solidFill>
                <a:latin typeface="Arial" charset="0"/>
                <a:ea typeface="ＭＳ Ｐゴシック" pitchFamily="34" charset="-128"/>
              </a:defRPr>
            </a:lvl2pPr>
            <a:lvl3pPr marL="1081078" indent="-216216" defTabSz="911410" eaLnBrk="0" hangingPunct="0">
              <a:defRPr sz="2300" b="1">
                <a:solidFill>
                  <a:schemeClr val="tx1"/>
                </a:solidFill>
                <a:latin typeface="Arial" charset="0"/>
                <a:ea typeface="ＭＳ Ｐゴシック" pitchFamily="34" charset="-128"/>
              </a:defRPr>
            </a:lvl3pPr>
            <a:lvl4pPr marL="1513509" indent="-216216" defTabSz="911410" eaLnBrk="0" hangingPunct="0">
              <a:defRPr sz="2300" b="1">
                <a:solidFill>
                  <a:schemeClr val="tx1"/>
                </a:solidFill>
                <a:latin typeface="Arial" charset="0"/>
                <a:ea typeface="ＭＳ Ｐゴシック" pitchFamily="34" charset="-128"/>
              </a:defRPr>
            </a:lvl4pPr>
            <a:lvl5pPr marL="1945941" indent="-216216" defTabSz="911410" eaLnBrk="0" hangingPunct="0">
              <a:defRPr sz="2300" b="1">
                <a:solidFill>
                  <a:schemeClr val="tx1"/>
                </a:solidFill>
                <a:latin typeface="Arial" charset="0"/>
                <a:ea typeface="ＭＳ Ｐゴシック" pitchFamily="34" charset="-128"/>
              </a:defRPr>
            </a:lvl5pPr>
            <a:lvl6pPr marL="2378372"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6pPr>
            <a:lvl7pPr marL="2810804"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7pPr>
            <a:lvl8pPr marL="3243235"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8pPr>
            <a:lvl9pPr marL="3675667" indent="-216216" defTabSz="911410" eaLnBrk="0" fontAlgn="base" hangingPunct="0">
              <a:spcBef>
                <a:spcPct val="0"/>
              </a:spcBef>
              <a:spcAft>
                <a:spcPct val="0"/>
              </a:spcAft>
              <a:defRPr sz="2300" b="1">
                <a:solidFill>
                  <a:schemeClr val="tx1"/>
                </a:solidFill>
                <a:latin typeface="Arial" charset="0"/>
                <a:ea typeface="ＭＳ Ｐゴシック" pitchFamily="34" charset="-128"/>
              </a:defRPr>
            </a:lvl9pPr>
          </a:lstStyle>
          <a:p>
            <a:fld id="{DC387504-93CE-4282-B8BF-743F4129DCDB}" type="slidenum">
              <a:rPr lang="en-US" sz="1200" b="0"/>
              <a:pPr/>
              <a:t>12</a:t>
            </a:fld>
            <a:endParaRPr lang="en-US" sz="12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2257800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solidFill>
          <a:schemeClr val="bg2"/>
        </a:solidFill>
        <a:effectLst/>
      </p:bgPr>
    </p:bg>
    <p:spTree>
      <p:nvGrpSpPr>
        <p:cNvPr id="1" name=""/>
        <p:cNvGrpSpPr/>
        <p:nvPr/>
      </p:nvGrpSpPr>
      <p:grpSpPr>
        <a:xfrm>
          <a:off x="0" y="0"/>
          <a:ext cx="0" cy="0"/>
          <a:chOff x="0" y="0"/>
          <a:chExt cx="0" cy="0"/>
        </a:xfrm>
      </p:grpSpPr>
      <p:grpSp>
        <p:nvGrpSpPr>
          <p:cNvPr id="23" name="Group 22"/>
          <p:cNvGrpSpPr/>
          <p:nvPr/>
        </p:nvGrpSpPr>
        <p:grpSpPr>
          <a:xfrm>
            <a:off x="0" y="0"/>
            <a:ext cx="12436475" cy="6994525"/>
            <a:chOff x="0" y="0"/>
            <a:chExt cx="12436475" cy="6994525"/>
          </a:xfrm>
        </p:grpSpPr>
        <p:grpSp>
          <p:nvGrpSpPr>
            <p:cNvPr id="19" name="Group 18"/>
            <p:cNvGrpSpPr/>
            <p:nvPr userDrawn="1"/>
          </p:nvGrpSpPr>
          <p:grpSpPr>
            <a:xfrm>
              <a:off x="0" y="0"/>
              <a:ext cx="12436475" cy="6994525"/>
              <a:chOff x="0" y="0"/>
              <a:chExt cx="12436475" cy="6994525"/>
            </a:xfrm>
          </p:grpSpPr>
          <p:sp>
            <p:nvSpPr>
              <p:cNvPr id="3" name="Frame 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userDrawn="1"/>
            </p:nvGrpSpPr>
            <p:grpSpPr>
              <a:xfrm>
                <a:off x="182886" y="190969"/>
                <a:ext cx="12118113" cy="6607864"/>
                <a:chOff x="182886" y="190969"/>
                <a:chExt cx="12118113" cy="6607864"/>
              </a:xfrm>
            </p:grpSpPr>
            <p:sp>
              <p:nvSpPr>
                <p:cNvPr id="2" name="Rectangle 1"/>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2" name="Rectangle 2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9" name="Right Triangle 8"/>
          <p:cNvSpPr/>
          <p:nvPr/>
        </p:nvSpPr>
        <p:spPr bwMode="auto">
          <a:xfrm rot="10800000" flipH="1">
            <a:off x="12154021" y="5783259"/>
            <a:ext cx="286141"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black">
          <a:xfrm>
            <a:off x="4845269" y="3039991"/>
            <a:ext cx="7591206" cy="2743200"/>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566" y="3565164"/>
            <a:ext cx="5717941" cy="17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11785600" y="5128701"/>
            <a:ext cx="654562" cy="6545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p:nvSpPr>
        <p:spPr bwMode="black">
          <a:xfrm>
            <a:off x="11932866"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BCF2"/>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66791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8546775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Line 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09316" cy="748169"/>
          </a:xfrm>
        </p:spPr>
        <p:txBody>
          <a:bodyPr anchor="t" anchorCtr="0"/>
          <a:lstStyle>
            <a:lvl1pPr>
              <a:defRPr>
                <a:solidFill>
                  <a:srgbClr val="00BCF2">
                    <a:alpha val="99000"/>
                  </a:srgb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204889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8221469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grpSp>
        <p:nvGrpSpPr>
          <p:cNvPr id="15" name="Group 14"/>
          <p:cNvGrpSpPr/>
          <p:nvPr/>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ectangle 21"/>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Triangle 22"/>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73784"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62332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060872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46304" rIns="146304"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784541" cy="748169"/>
          </a:xfrm>
        </p:spPr>
        <p:txBody>
          <a:bodyPr anchor="t" anchorCtr="0"/>
          <a:lstStyle/>
          <a:p>
            <a:r>
              <a:rPr lang="en-US" smtClean="0"/>
              <a:t>Click to edit Master title style</a:t>
            </a:r>
            <a:endParaRPr lang="en-US" dirty="0"/>
          </a:p>
        </p:txBody>
      </p:sp>
      <p:sp>
        <p:nvSpPr>
          <p:cNvPr id="7" name="Content Placeholder 6"/>
          <p:cNvSpPr>
            <a:spLocks noGrp="1"/>
          </p:cNvSpPr>
          <p:nvPr>
            <p:ph sz="quarter" idx="10"/>
          </p:nvPr>
        </p:nvSpPr>
        <p:spPr>
          <a:xfrm>
            <a:off x="274638" y="1397325"/>
            <a:ext cx="11709381" cy="51218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370979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th 2 lines of text">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7" y="1406494"/>
            <a:ext cx="11644835" cy="1778949"/>
          </a:xfrm>
        </p:spPr>
        <p:txBody>
          <a:bodyPr wrap="square">
            <a:spAutoFit/>
          </a:bodyPr>
          <a:lstStyle>
            <a:lvl1pPr>
              <a:buClr>
                <a:schemeClr val="accent3"/>
              </a:buClr>
              <a:defRPr>
                <a:gradFill>
                  <a:gsLst>
                    <a:gs pos="1250">
                      <a:schemeClr val="accent3"/>
                    </a:gs>
                    <a:gs pos="99000">
                      <a:schemeClr val="accent3"/>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816814" cy="748169"/>
          </a:xfrm>
        </p:spPr>
        <p:txBody>
          <a:bodyPr anchor="t" anchorCtr="0"/>
          <a:lstStyle/>
          <a:p>
            <a:r>
              <a:rPr lang="en-US" smtClean="0"/>
              <a:t>Click to edit Master title style</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674250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70602" cy="748169"/>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395735"/>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255877" y="1395735"/>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accent3"/>
                    </a:gs>
                    <a:gs pos="99000">
                      <a:schemeClr val="accent3"/>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99070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9"/>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395735"/>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252160" y="1395735"/>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079914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38329" cy="748169"/>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395735"/>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60279" y="1395735"/>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847277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grpSp>
        <p:nvGrpSpPr>
          <p:cNvPr id="13" name="Group 12"/>
          <p:cNvGrpSpPr/>
          <p:nvPr/>
        </p:nvGrpSpPr>
        <p:grpSpPr>
          <a:xfrm>
            <a:off x="0" y="0"/>
            <a:ext cx="12436475" cy="6994525"/>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795299" cy="748169"/>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395735"/>
            <a:ext cx="5486399" cy="2536079"/>
          </a:xfrm>
        </p:spPr>
        <p:txBody>
          <a:bodyPr wrap="square">
            <a:spAutoFit/>
          </a:bodyPr>
          <a:lstStyle>
            <a:lvl1pPr marL="287338" indent="-287338">
              <a:spcBef>
                <a:spcPts val="1224"/>
              </a:spcBef>
              <a:buClr>
                <a:schemeClr val="accent3"/>
              </a:buClr>
              <a:buFont typeface="Arial" pitchFamily="34" charset="0"/>
              <a:buChar char="•"/>
              <a:defRPr sz="3600">
                <a:gradFill>
                  <a:gsLst>
                    <a:gs pos="1250">
                      <a:schemeClr val="accent3"/>
                    </a:gs>
                    <a:gs pos="99000">
                      <a:schemeClr val="accent3"/>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363457" y="1395735"/>
            <a:ext cx="5486399" cy="2536079"/>
          </a:xfrm>
        </p:spPr>
        <p:txBody>
          <a:bodyPr wrap="square">
            <a:spAutoFit/>
          </a:bodyPr>
          <a:lstStyle>
            <a:lvl1pPr marL="287338" indent="-287338">
              <a:spcBef>
                <a:spcPts val="1224"/>
              </a:spcBef>
              <a:buClr>
                <a:schemeClr val="accent3"/>
              </a:buClr>
              <a:buFont typeface="Arial" pitchFamily="34" charset="0"/>
              <a:buChar char="•"/>
              <a:defRPr sz="3600">
                <a:gradFill>
                  <a:gsLst>
                    <a:gs pos="1250">
                      <a:schemeClr val="accent3"/>
                    </a:gs>
                    <a:gs pos="99000">
                      <a:schemeClr val="accent3"/>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279309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6" name="Rectangle 25"/>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9087" cy="748167"/>
          </a:xfrm>
        </p:spPr>
        <p:txBody>
          <a:bodyPr anchor="t" anchorCtr="0"/>
          <a:lstStyle/>
          <a:p>
            <a:r>
              <a:rPr lang="en-US" smtClean="0"/>
              <a:t>Click to edit Master title style</a:t>
            </a:r>
            <a:endParaRPr lang="en-US" dirty="0"/>
          </a:p>
        </p:txBody>
      </p:sp>
      <p:sp>
        <p:nvSpPr>
          <p:cNvPr id="28" name="Right Triangle 27"/>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5000500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grpSp>
        <p:nvGrpSpPr>
          <p:cNvPr id="29" name="Group 28"/>
          <p:cNvGrpSpPr/>
          <p:nvPr/>
        </p:nvGrpSpPr>
        <p:grpSpPr>
          <a:xfrm>
            <a:off x="0" y="0"/>
            <a:ext cx="12436475" cy="6994525"/>
            <a:chOff x="0" y="0"/>
            <a:chExt cx="12436475" cy="6994525"/>
          </a:xfrm>
        </p:grpSpPr>
        <p:grpSp>
          <p:nvGrpSpPr>
            <p:cNvPr id="30" name="Group 29"/>
            <p:cNvGrpSpPr/>
            <p:nvPr userDrawn="1"/>
          </p:nvGrpSpPr>
          <p:grpSpPr>
            <a:xfrm>
              <a:off x="0" y="0"/>
              <a:ext cx="12436475" cy="6994525"/>
              <a:chOff x="0" y="0"/>
              <a:chExt cx="12436475" cy="6994525"/>
            </a:xfrm>
          </p:grpSpPr>
          <p:sp>
            <p:nvSpPr>
              <p:cNvPr id="32" name="Frame 3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userDrawn="1"/>
            </p:nvGrpSpPr>
            <p:grpSpPr>
              <a:xfrm>
                <a:off x="182886" y="190969"/>
                <a:ext cx="12118113" cy="6607864"/>
                <a:chOff x="182886" y="190969"/>
                <a:chExt cx="12118113" cy="6607864"/>
              </a:xfrm>
            </p:grpSpPr>
            <p:sp>
              <p:nvSpPr>
                <p:cNvPr id="34" name="Rectangle 3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1" name="Rectangle 3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5789" y="480502"/>
            <a:ext cx="2543844" cy="547905"/>
          </a:xfrm>
          <a:prstGeom prst="rect">
            <a:avLst/>
          </a:prstGeom>
        </p:spPr>
      </p:pic>
      <p:sp>
        <p:nvSpPr>
          <p:cNvPr id="11" name="Rectangle 10"/>
          <p:cNvSpPr/>
          <p:nvPr/>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9" name="Title 1"/>
          <p:cNvSpPr>
            <a:spLocks noGrp="1"/>
          </p:cNvSpPr>
          <p:nvPr>
            <p:ph type="title" hasCustomPrompt="1"/>
          </p:nvPr>
        </p:nvSpPr>
        <p:spPr>
          <a:xfrm>
            <a:off x="274703" y="2125677"/>
            <a:ext cx="9052560"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6540" y="3954457"/>
            <a:ext cx="8424115" cy="1830388"/>
          </a:xfrm>
          <a:noFill/>
        </p:spPr>
        <p:txBody>
          <a:bodyPr lIns="182880" tIns="146304" rIns="182880" bIns="146304">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2" name="Right Triangle 11"/>
          <p:cNvSpPr/>
          <p:nvPr/>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078109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bg>
      <p:bgPr>
        <a:solidFill>
          <a:srgbClr val="595959"/>
        </a:solidFill>
        <a:effectLst/>
      </p:bgPr>
    </p:bg>
    <p:spTree>
      <p:nvGrpSpPr>
        <p:cNvPr id="1" name=""/>
        <p:cNvGrpSpPr/>
        <p:nvPr/>
      </p:nvGrpSpPr>
      <p:grpSpPr>
        <a:xfrm>
          <a:off x="0" y="0"/>
          <a:ext cx="0" cy="0"/>
          <a:chOff x="0" y="0"/>
          <a:chExt cx="0" cy="0"/>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userDrawn="1">
            <p:ph type="title"/>
          </p:nvPr>
        </p:nvSpPr>
        <p:spPr>
          <a:xfrm>
            <a:off x="274320" y="471031"/>
            <a:ext cx="10849087" cy="748167"/>
          </a:xfrm>
        </p:spPr>
        <p:txBody>
          <a:bodyPr anchor="t" anchorCtr="0"/>
          <a:lstStyle/>
          <a:p>
            <a:r>
              <a:rPr lang="en-US" smtClean="0"/>
              <a:t>Click to edit Master title style</a:t>
            </a:r>
            <a:endParaRPr lang="en-US" dirty="0"/>
          </a:p>
        </p:txBody>
      </p:sp>
      <p:sp>
        <p:nvSpPr>
          <p:cNvPr id="28" name="Right Triangle 27"/>
          <p:cNvSpPr/>
          <p:nvPr userDrawn="1"/>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2403243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Line Title Only">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849087" cy="748167"/>
          </a:xfrm>
        </p:spPr>
        <p:txBody>
          <a:bodyPr anchor="t" anchorCtr="0"/>
          <a:lstStyle>
            <a:lvl1pPr>
              <a:defRPr>
                <a:solidFill>
                  <a:srgbClr val="00BCF2">
                    <a:alpha val="99000"/>
                  </a:srgbClr>
                </a:solidFill>
              </a:defRPr>
            </a:lvl1pPr>
          </a:lstStyle>
          <a:p>
            <a:r>
              <a:rPr lang="en-US" smtClean="0"/>
              <a:t>Click to edit Master title style</a:t>
            </a:r>
            <a:endParaRPr lang="en-US" dirty="0"/>
          </a:p>
        </p:txBody>
      </p:sp>
      <p:sp>
        <p:nvSpPr>
          <p:cNvPr id="29"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563914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3206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90243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8963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45326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245481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533908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DB4121"/>
                </a:solidFill>
              </a:defRPr>
            </a:lvl1pPr>
          </a:lstStyle>
          <a:p>
            <a:r>
              <a:rPr lang="en-US" dirty="0" smtClean="0"/>
              <a:t>Click to edit Master title style</a:t>
            </a:r>
            <a:endParaRPr lang="en-US" dirty="0"/>
          </a:p>
        </p:txBody>
      </p:sp>
      <p:sp>
        <p:nvSpPr>
          <p:cNvPr id="7" name="Rectangle 6"/>
          <p:cNvSpPr/>
          <p:nvPr userDrawn="1"/>
        </p:nvSpPr>
        <p:spPr bwMode="auto">
          <a:xfrm>
            <a:off x="0" y="1211264"/>
            <a:ext cx="3932238" cy="402333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3932262" y="1211264"/>
            <a:ext cx="3932238" cy="40233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7864139" y="1211264"/>
            <a:ext cx="3932238" cy="402333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 Placeholder 5"/>
          <p:cNvSpPr>
            <a:spLocks noGrp="1"/>
          </p:cNvSpPr>
          <p:nvPr>
            <p:ph type="body" sz="quarter" idx="10" hasCustomPrompt="1"/>
          </p:nvPr>
        </p:nvSpPr>
        <p:spPr>
          <a:xfrm>
            <a:off x="274638" y="5234603"/>
            <a:ext cx="3474746" cy="466772"/>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1" indent="0">
              <a:buNone/>
              <a:defRPr/>
            </a:lvl3pPr>
            <a:lvl4pPr marL="457141" indent="0">
              <a:buNone/>
              <a:defRPr/>
            </a:lvl4pPr>
            <a:lvl5pPr marL="685712" indent="0">
              <a:buNone/>
              <a:defRPr/>
            </a:lvl5pPr>
          </a:lstStyle>
          <a:p>
            <a:pPr lvl="1"/>
            <a:r>
              <a:rPr lang="en-US" dirty="0" smtClean="0"/>
              <a:t>Second level</a:t>
            </a:r>
          </a:p>
        </p:txBody>
      </p:sp>
      <p:sp>
        <p:nvSpPr>
          <p:cNvPr id="18" name="Text Placeholder 5"/>
          <p:cNvSpPr>
            <a:spLocks noGrp="1"/>
          </p:cNvSpPr>
          <p:nvPr>
            <p:ph type="body" sz="quarter" idx="11" hasCustomPrompt="1"/>
          </p:nvPr>
        </p:nvSpPr>
        <p:spPr>
          <a:xfrm>
            <a:off x="3932262" y="5234603"/>
            <a:ext cx="3657624" cy="466772"/>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1" indent="0">
              <a:buNone/>
              <a:defRPr/>
            </a:lvl3pPr>
            <a:lvl4pPr marL="457141" indent="0">
              <a:buNone/>
              <a:defRPr/>
            </a:lvl4pPr>
            <a:lvl5pPr marL="685712" indent="0">
              <a:buNone/>
              <a:defRPr/>
            </a:lvl5pPr>
          </a:lstStyle>
          <a:p>
            <a:pPr lvl="1"/>
            <a:r>
              <a:rPr lang="en-US" dirty="0" smtClean="0"/>
              <a:t>Second level</a:t>
            </a:r>
          </a:p>
        </p:txBody>
      </p:sp>
      <p:sp>
        <p:nvSpPr>
          <p:cNvPr id="19" name="Text Placeholder 5"/>
          <p:cNvSpPr>
            <a:spLocks noGrp="1"/>
          </p:cNvSpPr>
          <p:nvPr>
            <p:ph type="body" sz="quarter" idx="12" hasCustomPrompt="1"/>
          </p:nvPr>
        </p:nvSpPr>
        <p:spPr>
          <a:xfrm>
            <a:off x="7864139" y="5234603"/>
            <a:ext cx="3657624" cy="466772"/>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1" indent="0">
              <a:buNone/>
              <a:defRPr/>
            </a:lvl3pPr>
            <a:lvl4pPr marL="457141" indent="0">
              <a:buNone/>
              <a:defRPr/>
            </a:lvl4pPr>
            <a:lvl5pPr marL="685712" indent="0">
              <a:buNone/>
              <a:defRPr/>
            </a:lvl5pPr>
          </a:lstStyle>
          <a:p>
            <a:pPr lvl="1"/>
            <a:r>
              <a:rPr lang="en-US" dirty="0" smtClean="0"/>
              <a:t>Second level</a:t>
            </a:r>
          </a:p>
        </p:txBody>
      </p:sp>
    </p:spTree>
    <p:extLst>
      <p:ext uri="{BB962C8B-B14F-4D97-AF65-F5344CB8AC3E}">
        <p14:creationId xmlns:p14="http://schemas.microsoft.com/office/powerpoint/2010/main" val="34110352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lgn="l" defTabSz="932742" rtl="0" eaLnBrk="1" latinLnBrk="0" hangingPunct="1">
              <a:lnSpc>
                <a:spcPct val="90000"/>
              </a:lnSpc>
              <a:spcBef>
                <a:spcPct val="0"/>
              </a:spcBef>
              <a:buNone/>
              <a:defRPr lang="en-US" sz="5500"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2140822"/>
          </a:xfrm>
        </p:spPr>
        <p:txBody>
          <a:bodyPr/>
          <a:lstStyle>
            <a:lvl1pPr marL="0" indent="0">
              <a:spcBef>
                <a:spcPts val="0"/>
              </a:spcBef>
              <a:spcAft>
                <a:spcPts val="0"/>
              </a:spcAft>
              <a:buFont typeface="Arial" pitchFamily="34" charset="0"/>
              <a:buNone/>
              <a:defRPr lang="en-US" sz="3300" kern="1200" dirty="0" smtClean="0">
                <a:gradFill>
                  <a:gsLst>
                    <a:gs pos="0">
                      <a:srgbClr val="595959"/>
                    </a:gs>
                    <a:gs pos="86000">
                      <a:srgbClr val="595959"/>
                    </a:gs>
                  </a:gsLst>
                  <a:lin ang="5400000" scaled="0"/>
                </a:gradFill>
                <a:latin typeface="+mn-lt"/>
                <a:ea typeface="+mn-ea"/>
                <a:cs typeface="+mn-cs"/>
              </a:defRPr>
            </a:lvl1pPr>
            <a:lvl2pPr marL="702823" indent="-349792">
              <a:spcBef>
                <a:spcPts val="0"/>
              </a:spcBef>
              <a:spcAft>
                <a:spcPts val="0"/>
              </a:spcAft>
              <a:buFont typeface="Arial" pitchFamily="34" charset="0"/>
              <a:buChar char="•"/>
              <a:defRPr lang="en-US" sz="29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8"/>
              </a:spcAft>
              <a:buNone/>
              <a:defRPr sz="2000"/>
            </a:lvl3pPr>
            <a:lvl4pPr marL="0" indent="0">
              <a:spcBef>
                <a:spcPts val="0"/>
              </a:spcBef>
              <a:spcAft>
                <a:spcPts val="408"/>
              </a:spcAft>
              <a:buNone/>
              <a:defRPr/>
            </a:lvl4pPr>
            <a:lvl5pPr marL="349792" indent="-349792">
              <a:spcBef>
                <a:spcPts val="0"/>
              </a:spcBef>
              <a:spcAft>
                <a:spcPts val="408"/>
              </a:spcAft>
              <a:buFont typeface="Arial" pitchFamily="34" charset="0"/>
              <a:buChar char="•"/>
              <a:defRPr/>
            </a:lvl5pPr>
            <a:lvl6pPr marL="1054235" indent="-349792">
              <a:buFont typeface="Arial" pitchFamily="34" charset="0"/>
              <a:buChar char="•"/>
              <a:defRPr sz="2400">
                <a:gradFill>
                  <a:gsLst>
                    <a:gs pos="0">
                      <a:srgbClr val="595959"/>
                    </a:gs>
                    <a:gs pos="86000">
                      <a:srgbClr val="595959"/>
                    </a:gs>
                  </a:gsLst>
                  <a:lin ang="5400000" scaled="0"/>
                </a:gradFill>
              </a:defRPr>
            </a:lvl6pPr>
            <a:lvl7pPr marL="1280953" indent="-229956">
              <a:defRPr>
                <a:gradFill>
                  <a:gsLst>
                    <a:gs pos="0">
                      <a:srgbClr val="595959"/>
                    </a:gs>
                    <a:gs pos="86000">
                      <a:srgbClr val="595959"/>
                    </a:gs>
                  </a:gsLst>
                  <a:lin ang="5400000" scaled="0"/>
                </a:gradFill>
              </a:defRPr>
            </a:lvl7pPr>
            <a:lvl8pPr marL="1517387" indent="-236434">
              <a:defRPr>
                <a:gradFill>
                  <a:gsLst>
                    <a:gs pos="0">
                      <a:srgbClr val="595959"/>
                    </a:gs>
                    <a:gs pos="86000">
                      <a:srgbClr val="595959"/>
                    </a:gs>
                  </a:gsLst>
                  <a:lin ang="5400000" scaled="0"/>
                </a:gradFill>
              </a:defRPr>
            </a:lvl8pPr>
          </a:lstStyle>
          <a:p>
            <a:pPr marL="353031" lvl="0" indent="-353031" algn="l" defTabSz="932742" rtl="0" eaLnBrk="1" latinLnBrk="0" hangingPunct="1">
              <a:lnSpc>
                <a:spcPct val="90000"/>
              </a:lnSpc>
              <a:spcBef>
                <a:spcPct val="20000"/>
              </a:spcBef>
              <a:buSzPct val="90000"/>
              <a:buFont typeface="Arial" pitchFamily="34" charset="0"/>
              <a:buChar char="•"/>
            </a:pPr>
            <a:r>
              <a:rPr lang="en-US" smtClean="0"/>
              <a:t>Click to edit Master text styles</a:t>
            </a:r>
          </a:p>
          <a:p>
            <a:pPr marL="353031" lvl="1" indent="-353031" algn="l" defTabSz="932742" rtl="0" eaLnBrk="1" latinLnBrk="0" hangingPunct="1">
              <a:lnSpc>
                <a:spcPct val="90000"/>
              </a:lnSpc>
              <a:spcBef>
                <a:spcPct val="20000"/>
              </a:spcBef>
              <a:buSzPct val="90000"/>
              <a:buFont typeface="Arial" pitchFamily="34" charset="0"/>
              <a:buChar char="•"/>
            </a:pPr>
            <a:r>
              <a:rPr lang="en-US" smtClean="0"/>
              <a:t>Second level</a:t>
            </a:r>
          </a:p>
          <a:p>
            <a:pPr marL="353031" lvl="2" indent="-353031" algn="l" defTabSz="932742" rtl="0" eaLnBrk="1" latinLnBrk="0" hangingPunct="1">
              <a:lnSpc>
                <a:spcPct val="90000"/>
              </a:lnSpc>
              <a:spcBef>
                <a:spcPct val="20000"/>
              </a:spcBef>
              <a:buSzPct val="90000"/>
              <a:buFont typeface="Arial" pitchFamily="34" charset="0"/>
              <a:buChar char="•"/>
            </a:pPr>
            <a:r>
              <a:rPr lang="en-US" smtClean="0"/>
              <a:t>Third level</a:t>
            </a:r>
          </a:p>
          <a:p>
            <a:pPr marL="353031" lvl="3" indent="-353031" algn="l" defTabSz="932742" rtl="0" eaLnBrk="1" latinLnBrk="0" hangingPunct="1">
              <a:lnSpc>
                <a:spcPct val="90000"/>
              </a:lnSpc>
              <a:spcBef>
                <a:spcPct val="20000"/>
              </a:spcBef>
              <a:buSzPct val="90000"/>
              <a:buFont typeface="Arial" pitchFamily="34" charset="0"/>
              <a:buChar char="•"/>
            </a:pPr>
            <a:r>
              <a:rPr lang="en-US" smtClean="0"/>
              <a:t>Fourth level</a:t>
            </a:r>
          </a:p>
          <a:p>
            <a:pPr marL="353031" lvl="4" indent="-353031" algn="l" defTabSz="932742"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spTree>
    <p:extLst>
      <p:ext uri="{BB962C8B-B14F-4D97-AF65-F5344CB8AC3E}">
        <p14:creationId xmlns:p14="http://schemas.microsoft.com/office/powerpoint/2010/main" val="205878133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pSp>
        <p:nvGrpSpPr>
          <p:cNvPr id="6" name="Group 5"/>
          <p:cNvGrpSpPr/>
          <p:nvPr/>
        </p:nvGrpSpPr>
        <p:grpSpPr>
          <a:xfrm>
            <a:off x="0" y="0"/>
            <a:ext cx="12436475" cy="6994525"/>
            <a:chOff x="0" y="0"/>
            <a:chExt cx="12436475" cy="6994525"/>
          </a:xfrm>
          <a:solidFill>
            <a:schemeClr val="tx1"/>
          </a:solidFill>
        </p:grpSpPr>
        <p:grpSp>
          <p:nvGrpSpPr>
            <p:cNvPr id="7" name="Group 6"/>
            <p:cNvGrpSpPr/>
            <p:nvPr userDrawn="1"/>
          </p:nvGrpSpPr>
          <p:grpSpPr>
            <a:xfrm>
              <a:off x="0" y="0"/>
              <a:ext cx="12436475" cy="6994525"/>
              <a:chOff x="0" y="0"/>
              <a:chExt cx="12436475" cy="6994525"/>
            </a:xfrm>
            <a:grpFill/>
          </p:grpSpPr>
          <p:sp>
            <p:nvSpPr>
              <p:cNvPr id="9" name="Frame 8"/>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a:grpFill/>
            </p:grpSpPr>
            <p:sp>
              <p:nvSpPr>
                <p:cNvPr id="11" name="Rectangle 10"/>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ight Triangle 12"/>
          <p:cNvSpPr/>
          <p:nvPr/>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12409"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12345" y="5783263"/>
            <a:ext cx="10058401" cy="786870"/>
          </a:xfrm>
          <a:noFill/>
        </p:spPr>
        <p:txBody>
          <a:bodyPr lIns="182880" tIns="146304" rIns="182880" bIns="146304" anchor="t" anchorCtr="0">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794106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276541" y="3954457"/>
            <a:ext cx="6399212" cy="1830388"/>
          </a:xfrm>
          <a:noFill/>
        </p:spPr>
        <p:txBody>
          <a:bodyPr lIns="146286" tIns="109714" rIns="146286" bIns="109714">
            <a:noAutofit/>
          </a:bodyPr>
          <a:lstStyle>
            <a:lvl1pPr marL="0" indent="0">
              <a:spcBef>
                <a:spcPts val="0"/>
              </a:spcBef>
              <a:buNone/>
              <a:defRPr sz="3500" spc="0" baseline="0">
                <a:solidFill>
                  <a:schemeClr val="tx1"/>
                </a:solidFill>
                <a:latin typeface="+mj-lt"/>
              </a:defRPr>
            </a:lvl1pPr>
          </a:lstStyle>
          <a:p>
            <a:pPr lvl="0"/>
            <a:r>
              <a:rPr lang="en-US" dirty="0" smtClean="0"/>
              <a:t>Speaker Name</a:t>
            </a:r>
          </a:p>
        </p:txBody>
      </p:sp>
      <p:sp>
        <p:nvSpPr>
          <p:cNvPr id="5" name="Title 1"/>
          <p:cNvSpPr>
            <a:spLocks noGrp="1"/>
          </p:cNvSpPr>
          <p:nvPr>
            <p:ph type="title" hasCustomPrompt="1"/>
          </p:nvPr>
        </p:nvSpPr>
        <p:spPr>
          <a:xfrm>
            <a:off x="274703" y="2117165"/>
            <a:ext cx="10058336" cy="1837298"/>
          </a:xfrm>
          <a:noFill/>
        </p:spPr>
        <p:txBody>
          <a:bodyPr lIns="146286" tIns="91429" rIns="146286" bIns="91429" anchor="t" anchorCtr="0"/>
          <a:lstStyle>
            <a:lvl1pPr>
              <a:defRPr sz="6000" spc="-101" baseline="0">
                <a:solidFill>
                  <a:srgbClr val="DB4121"/>
                </a:soli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141" y="296897"/>
            <a:ext cx="3931878" cy="1310626"/>
          </a:xfrm>
          <a:prstGeom prst="rect">
            <a:avLst/>
          </a:prstGeom>
        </p:spPr>
      </p:pic>
    </p:spTree>
    <p:extLst>
      <p:ext uri="{BB962C8B-B14F-4D97-AF65-F5344CB8AC3E}">
        <p14:creationId xmlns:p14="http://schemas.microsoft.com/office/powerpoint/2010/main" val="104959546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190285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15" name="Group 14"/>
          <p:cNvGrpSpPr/>
          <p:nvPr userDrawn="1"/>
        </p:nvGrpSpPr>
        <p:grpSpPr>
          <a:xfrm>
            <a:off x="0" y="0"/>
            <a:ext cx="12436475" cy="6994525"/>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0" y="2125663"/>
            <a:ext cx="9418638" cy="3657600"/>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userDrawn="1"/>
        </p:nvSpPr>
        <p:spPr bwMode="black">
          <a:xfrm>
            <a:off x="8878307"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 name="Right Triangle 13"/>
          <p:cNvSpPr/>
          <p:nvPr userDrawn="1"/>
        </p:nvSpPr>
        <p:spPr bwMode="auto">
          <a:xfrm rot="10800000">
            <a:off x="0" y="5783263"/>
            <a:ext cx="263347" cy="237147"/>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274702" y="2125678"/>
            <a:ext cx="8994130"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2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95843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10" name="Group 9"/>
          <p:cNvGrpSpPr/>
          <p:nvPr userDrawn="1"/>
        </p:nvGrpSpPr>
        <p:grpSpPr>
          <a:xfrm>
            <a:off x="0" y="0"/>
            <a:ext cx="12436475" cy="6994525"/>
            <a:chOff x="0" y="0"/>
            <a:chExt cx="12436475" cy="6994525"/>
          </a:xfrm>
        </p:grpSpPr>
        <p:grpSp>
          <p:nvGrpSpPr>
            <p:cNvPr id="11" name="Group 10"/>
            <p:cNvGrpSpPr/>
            <p:nvPr userDrawn="1"/>
          </p:nvGrpSpPr>
          <p:grpSpPr>
            <a:xfrm>
              <a:off x="0" y="0"/>
              <a:ext cx="12436475" cy="6994525"/>
              <a:chOff x="0" y="0"/>
              <a:chExt cx="12436475" cy="6994525"/>
            </a:xfrm>
          </p:grpSpPr>
          <p:sp>
            <p:nvSpPr>
              <p:cNvPr id="13" name="Frame 1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userDrawn="1"/>
            </p:nvGrpSpPr>
            <p:grpSpPr>
              <a:xfrm>
                <a:off x="182886" y="190969"/>
                <a:ext cx="12118113" cy="6607864"/>
                <a:chOff x="182886" y="190969"/>
                <a:chExt cx="12118113" cy="6607864"/>
              </a:xfrm>
            </p:grpSpPr>
            <p:sp>
              <p:nvSpPr>
                <p:cNvPr id="15" name="Rectangle 14"/>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 name="Rectangle 1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Right Triangle 6"/>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283"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205283" y="5783263"/>
            <a:ext cx="10058401" cy="811501"/>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3608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1887199"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529831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9" name="Group 8"/>
          <p:cNvGrpSpPr/>
          <p:nvPr userDrawn="1"/>
        </p:nvGrpSpPr>
        <p:grpSpPr>
          <a:xfrm>
            <a:off x="0" y="0"/>
            <a:ext cx="12436475" cy="6994525"/>
            <a:chOff x="0" y="0"/>
            <a:chExt cx="12436475" cy="6994525"/>
          </a:xfrm>
        </p:grpSpPr>
        <p:grpSp>
          <p:nvGrpSpPr>
            <p:cNvPr id="10" name="Group 9"/>
            <p:cNvGrpSpPr/>
            <p:nvPr userDrawn="1"/>
          </p:nvGrpSpPr>
          <p:grpSpPr>
            <a:xfrm>
              <a:off x="0" y="0"/>
              <a:ext cx="12436475" cy="6994525"/>
              <a:chOff x="0" y="0"/>
              <a:chExt cx="12436475" cy="6994525"/>
            </a:xfrm>
          </p:grpSpPr>
          <p:sp>
            <p:nvSpPr>
              <p:cNvPr id="12" name="Frame 1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userDrawn="1"/>
            </p:nvGrpSpPr>
            <p:grpSpPr>
              <a:xfrm>
                <a:off x="182886" y="190969"/>
                <a:ext cx="12118113" cy="6607864"/>
                <a:chOff x="182886" y="190969"/>
                <a:chExt cx="12118113" cy="6607864"/>
              </a:xfrm>
            </p:grpSpPr>
            <p:sp>
              <p:nvSpPr>
                <p:cNvPr id="14" name="Rectangle 1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 name="Rectangle 1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 name="Right Triangle 4"/>
          <p:cNvSpPr/>
          <p:nvPr userDrawn="1"/>
        </p:nvSpPr>
        <p:spPr bwMode="auto">
          <a:xfrm rot="10800000" flipH="1">
            <a:off x="12173128" y="578326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40191"/>
            <a:ext cx="10056812" cy="1843071"/>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72445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79645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lIns="146304"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94369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58194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272143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pSp>
        <p:nvGrpSpPr>
          <p:cNvPr id="5" name="Group 4"/>
          <p:cNvGrpSpPr/>
          <p:nvPr/>
        </p:nvGrpSpPr>
        <p:grpSpPr>
          <a:xfrm>
            <a:off x="0" y="0"/>
            <a:ext cx="12436475" cy="6994525"/>
            <a:chOff x="0" y="0"/>
            <a:chExt cx="12436475" cy="6994525"/>
          </a:xfrm>
          <a:solidFill>
            <a:schemeClr val="tx1"/>
          </a:solidFill>
        </p:grpSpPr>
        <p:grpSp>
          <p:nvGrpSpPr>
            <p:cNvPr id="6" name="Group 5"/>
            <p:cNvGrpSpPr/>
            <p:nvPr userDrawn="1"/>
          </p:nvGrpSpPr>
          <p:grpSpPr>
            <a:xfrm>
              <a:off x="0" y="0"/>
              <a:ext cx="12436475" cy="6994525"/>
              <a:chOff x="0" y="0"/>
              <a:chExt cx="12436475" cy="6994525"/>
            </a:xfrm>
            <a:grpFill/>
          </p:grpSpPr>
          <p:sp>
            <p:nvSpPr>
              <p:cNvPr id="8" name="Frame 7"/>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a:grpFill/>
            </p:grpSpPr>
            <p:sp>
              <p:nvSpPr>
                <p:cNvPr id="10" name="Rectangle 9"/>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ight Triangle 11"/>
          <p:cNvSpPr/>
          <p:nvPr/>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40191"/>
            <a:ext cx="10056812" cy="184307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89981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436475" cy="6994525"/>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2173128" y="5783262"/>
            <a:ext cx="263347" cy="237147"/>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userDrawn="1"/>
        </p:nvSpPr>
        <p:spPr bwMode="gray">
          <a:xfrm>
            <a:off x="1205347" y="3940191"/>
            <a:ext cx="11231128" cy="1843071"/>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2" name="Title 1"/>
          <p:cNvSpPr>
            <a:spLocks noGrp="1"/>
          </p:cNvSpPr>
          <p:nvPr>
            <p:ph type="title" hasCustomPrompt="1"/>
          </p:nvPr>
        </p:nvSpPr>
        <p:spPr>
          <a:xfrm>
            <a:off x="1205347" y="3951287"/>
            <a:ext cx="10196944"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58304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0881168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67813" cy="743441"/>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1931326"/>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440394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5236"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25451"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850843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867813" cy="743441"/>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74638" y="1214438"/>
            <a:ext cx="11770606" cy="53556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771446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280930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253799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6254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8228168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060391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95840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96506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780790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971749" cy="743441"/>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5479072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8648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34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5543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8023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860939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478871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12436475" cy="6994525"/>
            <a:chOff x="0" y="0"/>
            <a:chExt cx="12436475" cy="6994525"/>
          </a:xfrm>
          <a:solidFill>
            <a:schemeClr val="tx1"/>
          </a:solidFill>
        </p:grpSpPr>
        <p:grpSp>
          <p:nvGrpSpPr>
            <p:cNvPr id="4" name="Group 3"/>
            <p:cNvGrpSpPr/>
            <p:nvPr userDrawn="1"/>
          </p:nvGrpSpPr>
          <p:grpSpPr>
            <a:xfrm>
              <a:off x="0" y="0"/>
              <a:ext cx="12436475" cy="6994525"/>
              <a:chOff x="0" y="0"/>
              <a:chExt cx="12436475" cy="6994525"/>
            </a:xfrm>
            <a:grpFill/>
          </p:grpSpPr>
          <p:sp>
            <p:nvSpPr>
              <p:cNvPr id="6" name="Frame 5"/>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a:grpFill/>
            </p:grpSpPr>
            <p:sp>
              <p:nvSpPr>
                <p:cNvPr id="8" name="Rectangle 7"/>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ight Triangle 9"/>
          <p:cNvSpPr/>
          <p:nvPr/>
        </p:nvSpPr>
        <p:spPr bwMode="auto">
          <a:xfrm rot="10800000" flipH="1">
            <a:off x="12161838" y="5783261"/>
            <a:ext cx="27463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gray">
          <a:xfrm>
            <a:off x="1205347" y="3940191"/>
            <a:ext cx="11231128" cy="1843071"/>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9"/>
          <p:cNvSpPr>
            <a:spLocks noEditPoints="1"/>
          </p:cNvSpPr>
          <p:nvPr/>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1205347" y="3951287"/>
            <a:ext cx="1030303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5163878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731418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2245459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365458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34566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469739"/>
            <a:ext cx="11887198" cy="1778949"/>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7573873"/>
      </p:ext>
    </p:extLst>
  </p:cSld>
  <p:clrMap bg1="dk1" tx1="lt1" bg2="dk2" tx2="lt2" accent1="accent1" accent2="accent2" accent3="accent3" accent4="accent4" accent5="accent5" accent6="accent6" hlink="hlink" folHlink="folHlink"/>
  <p:sldLayoutIdLst>
    <p:sldLayoutId id="2147484227" r:id="rId1"/>
    <p:sldLayoutId id="2147484228" r:id="rId2"/>
    <p:sldLayoutId id="2147484229"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86" r:id="rId20"/>
    <p:sldLayoutId id="2147484247" r:id="rId21"/>
    <p:sldLayoutId id="2147484248" r:id="rId22"/>
    <p:sldLayoutId id="2147484249" r:id="rId23"/>
    <p:sldLayoutId id="2147484250" r:id="rId24"/>
    <p:sldLayoutId id="2147484251" r:id="rId25"/>
    <p:sldLayoutId id="2147484252" r:id="rId26"/>
    <p:sldLayoutId id="2147484253" r:id="rId27"/>
    <p:sldLayoutId id="2147484256" r:id="rId28"/>
    <p:sldLayoutId id="2147484257" r:id="rId29"/>
    <p:sldLayoutId id="2147484254" r:id="rId30"/>
    <p:sldLayoutId id="2147484285"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778949"/>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2459760"/>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 id="2147484276" r:id="rId18"/>
    <p:sldLayoutId id="2147484277" r:id="rId19"/>
    <p:sldLayoutId id="2147484278" r:id="rId20"/>
    <p:sldLayoutId id="2147484279" r:id="rId21"/>
    <p:sldLayoutId id="2147484280" r:id="rId22"/>
    <p:sldLayoutId id="2147484281" r:id="rId23"/>
    <p:sldLayoutId id="2147484282" r:id="rId24"/>
    <p:sldLayoutId id="2147484283" r:id="rId25"/>
    <p:sldLayoutId id="2147484284"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55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Additional security capabilities</a:t>
            </a:r>
            <a:endParaRPr lang="en-US" dirty="0">
              <a:solidFill>
                <a:schemeClr val="tx1"/>
              </a:solidFill>
            </a:endParaRPr>
          </a:p>
        </p:txBody>
      </p:sp>
      <p:sp>
        <p:nvSpPr>
          <p:cNvPr id="5" name="Text Placeholder 4"/>
          <p:cNvSpPr>
            <a:spLocks noGrp="1"/>
          </p:cNvSpPr>
          <p:nvPr>
            <p:ph type="body" sz="quarter" idx="10"/>
          </p:nvPr>
        </p:nvSpPr>
        <p:spPr>
          <a:xfrm>
            <a:off x="274321" y="1577043"/>
            <a:ext cx="8869964" cy="3877985"/>
          </a:xfrm>
        </p:spPr>
        <p:txBody>
          <a:bodyPr/>
          <a:lstStyle/>
          <a:p>
            <a:r>
              <a:rPr lang="en-US" sz="4000" dirty="0" smtClean="0">
                <a:solidFill>
                  <a:schemeClr val="tx2"/>
                </a:solidFill>
                <a:latin typeface="+mj-lt"/>
              </a:rPr>
              <a:t>PIN Security</a:t>
            </a:r>
            <a:r>
              <a:rPr lang="en-US" sz="2000" b="1" dirty="0" smtClean="0">
                <a:solidFill>
                  <a:schemeClr val="tx2"/>
                </a:solidFill>
                <a:latin typeface="+mj-lt"/>
              </a:rPr>
              <a:t/>
            </a:r>
            <a:br>
              <a:rPr lang="en-US" sz="2000" b="1" dirty="0" smtClean="0">
                <a:solidFill>
                  <a:schemeClr val="tx2"/>
                </a:solidFill>
                <a:latin typeface="+mj-lt"/>
              </a:rPr>
            </a:br>
            <a:r>
              <a:rPr lang="en-US" sz="2000" dirty="0" smtClean="0">
                <a:latin typeface="+mn-lt"/>
              </a:rPr>
              <a:t>Require users to also enter a secret PIN to authenticate. </a:t>
            </a:r>
          </a:p>
          <a:p>
            <a:endParaRPr lang="en-US" sz="2000" dirty="0" smtClean="0">
              <a:latin typeface="+mn-lt"/>
            </a:endParaRPr>
          </a:p>
          <a:p>
            <a:r>
              <a:rPr lang="en-US" sz="4000" dirty="0" smtClean="0">
                <a:solidFill>
                  <a:schemeClr val="tx2"/>
                </a:solidFill>
                <a:latin typeface="+mj-lt"/>
              </a:rPr>
              <a:t>Fraud Alerts</a:t>
            </a:r>
            <a:r>
              <a:rPr lang="en-US" sz="2000" b="1" dirty="0" smtClean="0">
                <a:solidFill>
                  <a:schemeClr val="tx2"/>
                </a:solidFill>
                <a:latin typeface="+mj-lt"/>
              </a:rPr>
              <a:t/>
            </a:r>
            <a:br>
              <a:rPr lang="en-US" sz="2000" b="1" dirty="0" smtClean="0">
                <a:solidFill>
                  <a:schemeClr val="tx2"/>
                </a:solidFill>
                <a:latin typeface="+mj-lt"/>
              </a:rPr>
            </a:br>
            <a:r>
              <a:rPr lang="en-US" sz="2000" dirty="0" smtClean="0">
                <a:latin typeface="+mn-lt"/>
              </a:rPr>
              <a:t>Receive instant notification if a user’s credentials have been compromised and an attack is in progress. </a:t>
            </a:r>
          </a:p>
          <a:p>
            <a:endParaRPr lang="en-US" sz="2000" dirty="0" smtClean="0">
              <a:latin typeface="+mn-lt"/>
            </a:endParaRPr>
          </a:p>
          <a:p>
            <a:r>
              <a:rPr lang="en-US" sz="4000" dirty="0" smtClean="0">
                <a:solidFill>
                  <a:schemeClr val="tx2"/>
                </a:solidFill>
                <a:latin typeface="+mj-lt"/>
              </a:rPr>
              <a:t>Voice Biometrics</a:t>
            </a:r>
            <a:r>
              <a:rPr lang="en-US" sz="2000" b="1" dirty="0" smtClean="0">
                <a:solidFill>
                  <a:schemeClr val="tx2"/>
                </a:solidFill>
                <a:latin typeface="+mj-lt"/>
              </a:rPr>
              <a:t/>
            </a:r>
            <a:br>
              <a:rPr lang="en-US" sz="2000" b="1" dirty="0" smtClean="0">
                <a:solidFill>
                  <a:schemeClr val="tx2"/>
                </a:solidFill>
                <a:latin typeface="+mj-lt"/>
              </a:rPr>
            </a:br>
            <a:r>
              <a:rPr lang="en-US" sz="2000" dirty="0" smtClean="0">
                <a:latin typeface="+mn-lt"/>
              </a:rPr>
              <a:t>Verify the user’s voiceprint  during the authentication call. </a:t>
            </a:r>
            <a:endParaRPr lang="en-US" sz="2000" dirty="0">
              <a:latin typeface="+mn-lt"/>
            </a:endParaRPr>
          </a:p>
        </p:txBody>
      </p:sp>
    </p:spTree>
    <p:extLst>
      <p:ext uri="{BB962C8B-B14F-4D97-AF65-F5344CB8AC3E}">
        <p14:creationId xmlns:p14="http://schemas.microsoft.com/office/powerpoint/2010/main" val="424742373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bwMode="auto">
          <a:xfrm>
            <a:off x="5891460" y="3190444"/>
            <a:ext cx="5813117" cy="3217284"/>
          </a:xfrm>
          <a:prstGeom prst="cloud">
            <a:avLst/>
          </a:prstGeom>
          <a:solidFill>
            <a:srgbClr val="D9F1FF"/>
          </a:solidFill>
          <a:ln w="57150">
            <a:solidFill>
              <a:srgbClr val="CCEC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9" name="Straight Arrow Connector 51"/>
          <p:cNvCxnSpPr>
            <a:cxnSpLocks noChangeShapeType="1"/>
            <a:endCxn id="106" idx="1"/>
          </p:cNvCxnSpPr>
          <p:nvPr/>
        </p:nvCxnSpPr>
        <p:spPr bwMode="auto">
          <a:xfrm rot="5400000">
            <a:off x="3221599" y="5347946"/>
            <a:ext cx="779104" cy="651517"/>
          </a:xfrm>
          <a:prstGeom prst="straightConnector1">
            <a:avLst/>
          </a:prstGeom>
          <a:noFill/>
          <a:ln w="38100" algn="ctr">
            <a:solidFill>
              <a:schemeClr val="bg2">
                <a:lumMod val="90000"/>
              </a:schemeClr>
            </a:solidFill>
            <a:round/>
            <a:headEnd/>
            <a:tailEnd type="arrow" w="med" len="med"/>
          </a:ln>
        </p:spPr>
      </p:cxnSp>
      <p:cxnSp>
        <p:nvCxnSpPr>
          <p:cNvPr id="60" name="Straight Arrow Connector 62"/>
          <p:cNvCxnSpPr>
            <a:cxnSpLocks noChangeShapeType="1"/>
            <a:stCxn id="65" idx="2"/>
            <a:endCxn id="63" idx="1"/>
          </p:cNvCxnSpPr>
          <p:nvPr/>
        </p:nvCxnSpPr>
        <p:spPr bwMode="auto">
          <a:xfrm rot="16200000" flipH="1">
            <a:off x="4664437" y="4556623"/>
            <a:ext cx="760103" cy="2215159"/>
          </a:xfrm>
          <a:prstGeom prst="straightConnector1">
            <a:avLst/>
          </a:prstGeom>
          <a:noFill/>
          <a:ln w="38100" algn="ctr">
            <a:solidFill>
              <a:schemeClr val="bg2">
                <a:lumMod val="90000"/>
              </a:schemeClr>
            </a:solidFill>
            <a:round/>
            <a:headEnd/>
            <a:tailEnd type="arrow" w="med" len="med"/>
          </a:ln>
        </p:spPr>
      </p:cxnSp>
      <p:cxnSp>
        <p:nvCxnSpPr>
          <p:cNvPr id="61" name="Straight Arrow Connector 64"/>
          <p:cNvCxnSpPr>
            <a:cxnSpLocks noChangeShapeType="1"/>
            <a:stCxn id="65" idx="2"/>
            <a:endCxn id="91" idx="0"/>
          </p:cNvCxnSpPr>
          <p:nvPr/>
        </p:nvCxnSpPr>
        <p:spPr bwMode="auto">
          <a:xfrm rot="5400000">
            <a:off x="2470995" y="4600058"/>
            <a:ext cx="781820" cy="2150006"/>
          </a:xfrm>
          <a:prstGeom prst="straightConnector1">
            <a:avLst/>
          </a:prstGeom>
          <a:noFill/>
          <a:ln w="38100" algn="ctr">
            <a:solidFill>
              <a:schemeClr val="bg2">
                <a:lumMod val="90000"/>
              </a:schemeClr>
            </a:solidFill>
            <a:round/>
            <a:headEnd/>
            <a:tailEnd type="arrow" w="med" len="med"/>
          </a:ln>
        </p:spPr>
      </p:cxnSp>
      <p:cxnSp>
        <p:nvCxnSpPr>
          <p:cNvPr id="62" name="Straight Arrow Connector 51"/>
          <p:cNvCxnSpPr>
            <a:cxnSpLocks noChangeShapeType="1"/>
            <a:endCxn id="64" idx="1"/>
          </p:cNvCxnSpPr>
          <p:nvPr/>
        </p:nvCxnSpPr>
        <p:spPr bwMode="auto">
          <a:xfrm>
            <a:off x="3936908" y="5284152"/>
            <a:ext cx="781820" cy="760103"/>
          </a:xfrm>
          <a:prstGeom prst="straightConnector1">
            <a:avLst/>
          </a:prstGeom>
          <a:noFill/>
          <a:ln w="38100" algn="ctr">
            <a:solidFill>
              <a:schemeClr val="bg2">
                <a:lumMod val="90000"/>
              </a:schemeClr>
            </a:solidFill>
            <a:round/>
            <a:headEnd/>
            <a:tailEnd type="arrow" w="med" len="med"/>
          </a:ln>
        </p:spPr>
      </p:cxnSp>
      <p:sp>
        <p:nvSpPr>
          <p:cNvPr id="63" name="Flowchart: Magnetic Disk 62"/>
          <p:cNvSpPr/>
          <p:nvPr/>
        </p:nvSpPr>
        <p:spPr bwMode="auto">
          <a:xfrm>
            <a:off x="5500550" y="6044255"/>
            <a:ext cx="1303035" cy="542931"/>
          </a:xfrm>
          <a:prstGeom prst="flowChartMagneticDisk">
            <a:avLst/>
          </a:prstGeom>
          <a:gradFill>
            <a:gsLst>
              <a:gs pos="0">
                <a:schemeClr val="bg1">
                  <a:lumMod val="65000"/>
                  <a:alpha val="71000"/>
                </a:schemeClr>
              </a:gs>
              <a:gs pos="100000">
                <a:schemeClr val="bg1">
                  <a:lumMod val="65000"/>
                </a:schemeClr>
              </a:gs>
            </a:gsLst>
            <a:lin ang="5400000" scaled="0"/>
          </a:gradFill>
          <a:ln w="19050"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a:p>
        </p:txBody>
      </p:sp>
      <p:sp>
        <p:nvSpPr>
          <p:cNvPr id="64" name="Flowchart: Magnetic Disk 63"/>
          <p:cNvSpPr/>
          <p:nvPr/>
        </p:nvSpPr>
        <p:spPr bwMode="auto">
          <a:xfrm>
            <a:off x="4067213" y="6044255"/>
            <a:ext cx="1303035" cy="542931"/>
          </a:xfrm>
          <a:prstGeom prst="flowChartMagneticDisk">
            <a:avLst/>
          </a:prstGeom>
          <a:gradFill>
            <a:gsLst>
              <a:gs pos="0">
                <a:schemeClr val="bg1">
                  <a:lumMod val="65000"/>
                  <a:alpha val="71000"/>
                </a:schemeClr>
              </a:gs>
              <a:gs pos="100000">
                <a:schemeClr val="bg1">
                  <a:lumMod val="65000"/>
                </a:schemeClr>
              </a:gs>
            </a:gsLst>
            <a:lin ang="5400000" scaled="0"/>
          </a:gradFill>
          <a:ln w="19050"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a:p>
        </p:txBody>
      </p:sp>
      <p:sp>
        <p:nvSpPr>
          <p:cNvPr id="65" name="Rectangle 90"/>
          <p:cNvSpPr>
            <a:spLocks noChangeArrowheads="1"/>
          </p:cNvSpPr>
          <p:nvPr/>
        </p:nvSpPr>
        <p:spPr bwMode="auto">
          <a:xfrm>
            <a:off x="1982356" y="4100561"/>
            <a:ext cx="3909104" cy="1183590"/>
          </a:xfrm>
          <a:prstGeom prst="rect">
            <a:avLst/>
          </a:prstGeom>
          <a:gradFill rotWithShape="0">
            <a:gsLst>
              <a:gs pos="0">
                <a:srgbClr val="E2593E">
                  <a:alpha val="79999"/>
                </a:srgbClr>
              </a:gs>
              <a:gs pos="100000">
                <a:srgbClr val="DB4121"/>
              </a:gs>
            </a:gsLst>
            <a:lin ang="5400000"/>
          </a:gradFill>
          <a:ln w="38100" algn="ctr">
            <a:solidFill>
              <a:srgbClr val="DB4121"/>
            </a:solidFill>
            <a:round/>
            <a:headEnd/>
            <a:tailEnd/>
          </a:ln>
        </p:spPr>
        <p:txBody>
          <a:bodyPr/>
          <a:lstStyle/>
          <a:p>
            <a:pPr eaLnBrk="0" hangingPunct="0"/>
            <a:endParaRPr lang="en-US"/>
          </a:p>
        </p:txBody>
      </p:sp>
      <p:sp>
        <p:nvSpPr>
          <p:cNvPr id="66" name="TextBox 66"/>
          <p:cNvSpPr txBox="1">
            <a:spLocks noChangeArrowheads="1"/>
          </p:cNvSpPr>
          <p:nvPr/>
        </p:nvSpPr>
        <p:spPr bwMode="auto">
          <a:xfrm>
            <a:off x="1852054" y="4672641"/>
            <a:ext cx="2475765" cy="451406"/>
          </a:xfrm>
          <a:prstGeom prst="rect">
            <a:avLst/>
          </a:prstGeom>
          <a:noFill/>
          <a:ln w="9525">
            <a:noFill/>
            <a:miter lim="800000"/>
            <a:headEnd/>
            <a:tailEnd/>
          </a:ln>
        </p:spPr>
        <p:txBody>
          <a:bodyPr>
            <a:spAutoFit/>
          </a:bodyPr>
          <a:lstStyle/>
          <a:p>
            <a:pPr algn="ctr" eaLnBrk="0" hangingPunct="0">
              <a:lnSpc>
                <a:spcPts val="1400"/>
              </a:lnSpc>
            </a:pPr>
            <a:r>
              <a:rPr lang="en-US" sz="1600" b="1" dirty="0">
                <a:solidFill>
                  <a:schemeClr val="bg1"/>
                </a:solidFill>
                <a:latin typeface="Lucida Sans" pitchFamily="34" charset="0"/>
              </a:rPr>
              <a:t>Agent</a:t>
            </a:r>
          </a:p>
          <a:p>
            <a:pPr algn="ctr" eaLnBrk="0" hangingPunct="0">
              <a:lnSpc>
                <a:spcPts val="1400"/>
              </a:lnSpc>
            </a:pPr>
            <a:r>
              <a:rPr lang="en-US" sz="1200" b="1" dirty="0">
                <a:solidFill>
                  <a:schemeClr val="bg1"/>
                </a:solidFill>
                <a:latin typeface="Lucida Sans" pitchFamily="34" charset="0"/>
              </a:rPr>
              <a:t>Web Services | Gateway</a:t>
            </a:r>
            <a:endParaRPr lang="en-US" sz="1600" b="1" dirty="0">
              <a:solidFill>
                <a:schemeClr val="bg1"/>
              </a:solidFill>
              <a:latin typeface="Lucida Sans" pitchFamily="34" charset="0"/>
            </a:endParaRPr>
          </a:p>
        </p:txBody>
      </p:sp>
      <p:cxnSp>
        <p:nvCxnSpPr>
          <p:cNvPr id="67" name="Straight Connector 49"/>
          <p:cNvCxnSpPr>
            <a:cxnSpLocks noChangeShapeType="1"/>
          </p:cNvCxnSpPr>
          <p:nvPr/>
        </p:nvCxnSpPr>
        <p:spPr bwMode="auto">
          <a:xfrm rot="5400000" flipH="1" flipV="1">
            <a:off x="3676301" y="2276314"/>
            <a:ext cx="521214" cy="0"/>
          </a:xfrm>
          <a:prstGeom prst="line">
            <a:avLst/>
          </a:prstGeom>
          <a:noFill/>
          <a:ln w="38100" algn="ctr">
            <a:solidFill>
              <a:schemeClr val="bg2">
                <a:lumMod val="90000"/>
              </a:schemeClr>
            </a:solidFill>
            <a:round/>
            <a:headEnd/>
            <a:tailEnd/>
          </a:ln>
        </p:spPr>
      </p:cxnSp>
      <p:cxnSp>
        <p:nvCxnSpPr>
          <p:cNvPr id="68" name="Straight Connector 53"/>
          <p:cNvCxnSpPr>
            <a:cxnSpLocks noChangeShapeType="1"/>
          </p:cNvCxnSpPr>
          <p:nvPr/>
        </p:nvCxnSpPr>
        <p:spPr bwMode="auto">
          <a:xfrm>
            <a:off x="2764178" y="2015707"/>
            <a:ext cx="2475765" cy="0"/>
          </a:xfrm>
          <a:prstGeom prst="line">
            <a:avLst/>
          </a:prstGeom>
          <a:noFill/>
          <a:ln w="38100" algn="ctr">
            <a:solidFill>
              <a:schemeClr val="bg2">
                <a:lumMod val="90000"/>
              </a:schemeClr>
            </a:solidFill>
            <a:round/>
            <a:headEnd/>
            <a:tailEnd/>
          </a:ln>
        </p:spPr>
      </p:cxnSp>
      <p:sp>
        <p:nvSpPr>
          <p:cNvPr id="69" name="Oval 103"/>
          <p:cNvSpPr>
            <a:spLocks noChangeArrowheads="1"/>
          </p:cNvSpPr>
          <p:nvPr/>
        </p:nvSpPr>
        <p:spPr bwMode="auto">
          <a:xfrm>
            <a:off x="3545998" y="1494492"/>
            <a:ext cx="781820" cy="781820"/>
          </a:xfrm>
          <a:prstGeom prst="ellipse">
            <a:avLst/>
          </a:prstGeom>
          <a:solidFill>
            <a:schemeClr val="bg1"/>
          </a:solidFill>
          <a:ln w="19050" algn="ctr">
            <a:noFill/>
            <a:round/>
            <a:headEnd/>
            <a:tailEnd/>
          </a:ln>
        </p:spPr>
        <p:txBody>
          <a:bodyPr/>
          <a:lstStyle/>
          <a:p>
            <a:pPr eaLnBrk="0" hangingPunct="0"/>
            <a:endParaRPr lang="en-US"/>
          </a:p>
        </p:txBody>
      </p:sp>
      <p:sp>
        <p:nvSpPr>
          <p:cNvPr id="70" name="Oval 69"/>
          <p:cNvSpPr/>
          <p:nvPr/>
        </p:nvSpPr>
        <p:spPr bwMode="auto">
          <a:xfrm>
            <a:off x="8758137" y="2276314"/>
            <a:ext cx="781820" cy="781820"/>
          </a:xfrm>
          <a:prstGeom prst="ellipse">
            <a:avLst/>
          </a:prstGeom>
          <a:gradFill>
            <a:gsLst>
              <a:gs pos="0">
                <a:srgbClr val="E2593E">
                  <a:alpha val="65000"/>
                </a:srgbClr>
              </a:gs>
              <a:gs pos="50000">
                <a:srgbClr val="DB4121">
                  <a:alpha val="85000"/>
                </a:srgbClr>
              </a:gs>
              <a:gs pos="100000">
                <a:srgbClr val="DB4121"/>
              </a:gs>
            </a:gsLst>
            <a:lin ang="5400000" scaled="0"/>
          </a:gradFill>
          <a:ln w="19050" cap="flat" cmpd="sng" algn="ctr">
            <a:solidFill>
              <a:srgbClr val="E2593E"/>
            </a:solidFill>
            <a:prstDash val="solid"/>
            <a:round/>
            <a:headEnd type="none" w="med" len="med"/>
            <a:tailEnd type="none" w="med" len="med"/>
          </a:ln>
          <a:effectLst/>
        </p:spPr>
        <p:txBody>
          <a:bodyPr/>
          <a:lstStyle/>
          <a:p>
            <a:pPr eaLnBrk="0" hangingPunct="0">
              <a:defRPr/>
            </a:pPr>
            <a:endParaRPr lang="en-US"/>
          </a:p>
        </p:txBody>
      </p:sp>
      <p:cxnSp>
        <p:nvCxnSpPr>
          <p:cNvPr id="71" name="Straight Arrow Connector 60"/>
          <p:cNvCxnSpPr>
            <a:cxnSpLocks noChangeShapeType="1"/>
          </p:cNvCxnSpPr>
          <p:nvPr/>
        </p:nvCxnSpPr>
        <p:spPr bwMode="auto">
          <a:xfrm rot="10800000">
            <a:off x="5161219" y="2018422"/>
            <a:ext cx="1251454" cy="2715"/>
          </a:xfrm>
          <a:prstGeom prst="straightConnector1">
            <a:avLst/>
          </a:prstGeom>
          <a:noFill/>
          <a:ln w="38100" algn="ctr">
            <a:solidFill>
              <a:schemeClr val="bg2">
                <a:lumMod val="90000"/>
              </a:schemeClr>
            </a:solidFill>
            <a:round/>
            <a:headEnd/>
            <a:tailEnd type="arrow" w="med" len="med"/>
          </a:ln>
        </p:spPr>
      </p:cxnSp>
      <p:sp>
        <p:nvSpPr>
          <p:cNvPr id="72" name="Rectangle 71"/>
          <p:cNvSpPr/>
          <p:nvPr/>
        </p:nvSpPr>
        <p:spPr bwMode="auto">
          <a:xfrm>
            <a:off x="2242964" y="2536920"/>
            <a:ext cx="1042427" cy="781820"/>
          </a:xfrm>
          <a:prstGeom prst="rect">
            <a:avLst/>
          </a:prstGeom>
          <a:gradFill>
            <a:gsLst>
              <a:gs pos="1000">
                <a:srgbClr val="B8B400">
                  <a:alpha val="80000"/>
                </a:srgbClr>
              </a:gs>
              <a:gs pos="100000">
                <a:srgbClr val="ACA800"/>
              </a:gs>
            </a:gsLst>
            <a:lin ang="5400000" scaled="0"/>
          </a:gradFill>
          <a:ln w="19050" cap="flat" cmpd="sng" algn="ctr">
            <a:solidFill>
              <a:srgbClr val="ACA800"/>
            </a:solidFill>
            <a:prstDash val="solid"/>
            <a:round/>
            <a:headEnd type="none" w="med" len="med"/>
            <a:tailEnd type="none" w="med" len="med"/>
          </a:ln>
          <a:effectLst/>
        </p:spPr>
        <p:txBody>
          <a:bodyPr/>
          <a:lstStyle/>
          <a:p>
            <a:pPr eaLnBrk="0" hangingPunct="0">
              <a:defRPr/>
            </a:pPr>
            <a:endParaRPr lang="en-US">
              <a:solidFill>
                <a:schemeClr val="accent3"/>
              </a:solidFill>
            </a:endParaRPr>
          </a:p>
        </p:txBody>
      </p:sp>
      <p:sp>
        <p:nvSpPr>
          <p:cNvPr id="73" name="Rectangle 72"/>
          <p:cNvSpPr/>
          <p:nvPr/>
        </p:nvSpPr>
        <p:spPr bwMode="auto">
          <a:xfrm>
            <a:off x="3415696" y="2536920"/>
            <a:ext cx="1042427" cy="781820"/>
          </a:xfrm>
          <a:prstGeom prst="rect">
            <a:avLst/>
          </a:prstGeom>
          <a:gradFill>
            <a:gsLst>
              <a:gs pos="1000">
                <a:srgbClr val="B8B400">
                  <a:alpha val="80000"/>
                </a:srgbClr>
              </a:gs>
              <a:gs pos="100000">
                <a:srgbClr val="ACA800"/>
              </a:gs>
            </a:gsLst>
            <a:lin ang="5400000" scaled="0"/>
          </a:gradFill>
          <a:ln w="19050" cap="flat" cmpd="sng" algn="ctr">
            <a:solidFill>
              <a:srgbClr val="ACA800"/>
            </a:solidFill>
            <a:prstDash val="solid"/>
            <a:round/>
            <a:headEnd type="none" w="med" len="med"/>
            <a:tailEnd type="none" w="med" len="med"/>
          </a:ln>
          <a:effectLst/>
        </p:spPr>
        <p:txBody>
          <a:bodyPr/>
          <a:lstStyle/>
          <a:p>
            <a:pPr eaLnBrk="0" hangingPunct="0">
              <a:defRPr/>
            </a:pPr>
            <a:endParaRPr lang="en-US">
              <a:solidFill>
                <a:schemeClr val="accent3"/>
              </a:solidFill>
            </a:endParaRPr>
          </a:p>
        </p:txBody>
      </p:sp>
      <p:sp>
        <p:nvSpPr>
          <p:cNvPr id="74" name="Rectangle 73"/>
          <p:cNvSpPr/>
          <p:nvPr/>
        </p:nvSpPr>
        <p:spPr bwMode="auto">
          <a:xfrm>
            <a:off x="4588426" y="2536920"/>
            <a:ext cx="1042427" cy="781820"/>
          </a:xfrm>
          <a:prstGeom prst="rect">
            <a:avLst/>
          </a:prstGeom>
          <a:gradFill>
            <a:gsLst>
              <a:gs pos="1000">
                <a:srgbClr val="B8B400">
                  <a:alpha val="80000"/>
                </a:srgbClr>
              </a:gs>
              <a:gs pos="100000">
                <a:srgbClr val="ACA800"/>
              </a:gs>
            </a:gsLst>
            <a:lin ang="5400000" scaled="0"/>
          </a:gradFill>
          <a:ln w="19050" cap="flat" cmpd="sng" algn="ctr">
            <a:solidFill>
              <a:srgbClr val="ACA800"/>
            </a:solidFill>
            <a:prstDash val="solid"/>
            <a:round/>
            <a:headEnd type="none" w="med" len="med"/>
            <a:tailEnd type="none" w="med" len="med"/>
          </a:ln>
          <a:effectLst/>
        </p:spPr>
        <p:txBody>
          <a:bodyPr/>
          <a:lstStyle/>
          <a:p>
            <a:pPr eaLnBrk="0" hangingPunct="0">
              <a:defRPr/>
            </a:pPr>
            <a:endParaRPr lang="en-US">
              <a:solidFill>
                <a:schemeClr val="accent3"/>
              </a:solidFill>
            </a:endParaRPr>
          </a:p>
        </p:txBody>
      </p:sp>
      <p:sp>
        <p:nvSpPr>
          <p:cNvPr id="75" name="Rectangle 8"/>
          <p:cNvSpPr>
            <a:spLocks noChangeArrowheads="1"/>
          </p:cNvSpPr>
          <p:nvPr/>
        </p:nvSpPr>
        <p:spPr bwMode="auto">
          <a:xfrm>
            <a:off x="6606674" y="3839954"/>
            <a:ext cx="716863" cy="461664"/>
          </a:xfrm>
          <a:prstGeom prst="rect">
            <a:avLst/>
          </a:prstGeom>
          <a:noFill/>
          <a:ln w="9525">
            <a:noFill/>
            <a:miter lim="800000"/>
            <a:headEnd/>
            <a:tailEnd/>
          </a:ln>
        </p:spPr>
        <p:txBody>
          <a:bodyPr wrap="none">
            <a:spAutoFit/>
          </a:bodyPr>
          <a:lstStyle/>
          <a:p>
            <a:pPr algn="ctr" eaLnBrk="0" hangingPunct="0"/>
            <a:r>
              <a:rPr lang="en-US" sz="2400" b="1" dirty="0">
                <a:solidFill>
                  <a:srgbClr val="DB4121"/>
                </a:solidFill>
                <a:latin typeface="Lucida Sans" pitchFamily="34" charset="0"/>
              </a:rPr>
              <a:t>SSL</a:t>
            </a:r>
          </a:p>
        </p:txBody>
      </p:sp>
      <p:sp>
        <p:nvSpPr>
          <p:cNvPr id="76" name="Rectangle 9"/>
          <p:cNvSpPr>
            <a:spLocks noChangeArrowheads="1"/>
          </p:cNvSpPr>
          <p:nvPr/>
        </p:nvSpPr>
        <p:spPr bwMode="auto">
          <a:xfrm>
            <a:off x="7843022" y="3389322"/>
            <a:ext cx="2517036" cy="400110"/>
          </a:xfrm>
          <a:prstGeom prst="rect">
            <a:avLst/>
          </a:prstGeom>
          <a:noFill/>
          <a:ln w="9525">
            <a:noFill/>
            <a:miter lim="800000"/>
            <a:headEnd/>
            <a:tailEnd/>
          </a:ln>
        </p:spPr>
        <p:txBody>
          <a:bodyPr wrap="none">
            <a:spAutoFit/>
          </a:bodyPr>
          <a:lstStyle/>
          <a:p>
            <a:pPr algn="ctr" eaLnBrk="0" hangingPunct="0"/>
            <a:r>
              <a:rPr lang="en-US" sz="2000" b="1" dirty="0">
                <a:solidFill>
                  <a:srgbClr val="DB4121"/>
                </a:solidFill>
                <a:latin typeface="Lucida Sans" pitchFamily="34" charset="0"/>
              </a:rPr>
              <a:t>PHONE NETWORK</a:t>
            </a:r>
          </a:p>
        </p:txBody>
      </p:sp>
      <p:sp>
        <p:nvSpPr>
          <p:cNvPr id="77" name="Rectangle 76"/>
          <p:cNvSpPr>
            <a:spLocks noChangeArrowheads="1"/>
          </p:cNvSpPr>
          <p:nvPr/>
        </p:nvSpPr>
        <p:spPr bwMode="auto">
          <a:xfrm>
            <a:off x="7455102" y="5688634"/>
            <a:ext cx="3127282" cy="400110"/>
          </a:xfrm>
          <a:prstGeom prst="rect">
            <a:avLst/>
          </a:prstGeom>
          <a:noFill/>
          <a:ln w="9525">
            <a:noFill/>
            <a:miter lim="800000"/>
            <a:headEnd/>
            <a:tailEnd/>
          </a:ln>
        </p:spPr>
        <p:txBody>
          <a:bodyPr>
            <a:spAutoFit/>
          </a:bodyPr>
          <a:lstStyle/>
          <a:p>
            <a:pPr algn="ctr" eaLnBrk="0" hangingPunct="0">
              <a:defRPr/>
            </a:pPr>
            <a:r>
              <a:rPr lang="en-US" sz="2000" b="1" dirty="0">
                <a:solidFill>
                  <a:schemeClr val="tx1">
                    <a:lumMod val="75000"/>
                    <a:lumOff val="25000"/>
                  </a:schemeClr>
                </a:solidFill>
                <a:latin typeface="Lucida Sans" pitchFamily="34" charset="0"/>
                <a:ea typeface="ＭＳ Ｐゴシック" pitchFamily="48" charset="-128"/>
                <a:cs typeface="ＭＳ Ｐゴシック"/>
              </a:rPr>
              <a:t>PhoneFactor Service</a:t>
            </a:r>
          </a:p>
        </p:txBody>
      </p:sp>
      <p:sp>
        <p:nvSpPr>
          <p:cNvPr id="78" name="Rectangle 13"/>
          <p:cNvSpPr>
            <a:spLocks noChangeArrowheads="1"/>
          </p:cNvSpPr>
          <p:nvPr/>
        </p:nvSpPr>
        <p:spPr bwMode="auto">
          <a:xfrm>
            <a:off x="2503571" y="4100561"/>
            <a:ext cx="2866677" cy="369331"/>
          </a:xfrm>
          <a:prstGeom prst="rect">
            <a:avLst/>
          </a:prstGeom>
          <a:noFill/>
          <a:ln w="9525">
            <a:noFill/>
            <a:miter lim="800000"/>
            <a:headEnd/>
            <a:tailEnd/>
          </a:ln>
        </p:spPr>
        <p:txBody>
          <a:bodyPr>
            <a:spAutoFit/>
          </a:bodyPr>
          <a:lstStyle/>
          <a:p>
            <a:pPr algn="ctr" eaLnBrk="0" hangingPunct="0"/>
            <a:r>
              <a:rPr lang="en-US" b="1" dirty="0">
                <a:solidFill>
                  <a:schemeClr val="bg1"/>
                </a:solidFill>
                <a:latin typeface="Lucida Sans" pitchFamily="34" charset="0"/>
              </a:rPr>
              <a:t>PhoneFactor</a:t>
            </a:r>
          </a:p>
        </p:txBody>
      </p:sp>
      <p:sp>
        <p:nvSpPr>
          <p:cNvPr id="79" name="Rectangle 41"/>
          <p:cNvSpPr>
            <a:spLocks noChangeArrowheads="1"/>
          </p:cNvSpPr>
          <p:nvPr/>
        </p:nvSpPr>
        <p:spPr bwMode="auto">
          <a:xfrm>
            <a:off x="8627833" y="2276314"/>
            <a:ext cx="1042427" cy="707886"/>
          </a:xfrm>
          <a:prstGeom prst="rect">
            <a:avLst/>
          </a:prstGeom>
          <a:noFill/>
          <a:ln w="9525">
            <a:noFill/>
            <a:miter lim="800000"/>
            <a:headEnd/>
            <a:tailEnd/>
          </a:ln>
        </p:spPr>
        <p:txBody>
          <a:bodyPr>
            <a:spAutoFit/>
          </a:bodyPr>
          <a:lstStyle/>
          <a:p>
            <a:pPr algn="ctr" eaLnBrk="0" hangingPunct="0"/>
            <a:r>
              <a:rPr lang="en-US" sz="800" b="1" dirty="0">
                <a:solidFill>
                  <a:schemeClr val="bg1"/>
                </a:solidFill>
                <a:latin typeface="Lucida Sans" pitchFamily="34" charset="0"/>
              </a:rPr>
              <a:t/>
            </a:r>
            <a:br>
              <a:rPr lang="en-US" sz="800" b="1" dirty="0">
                <a:solidFill>
                  <a:schemeClr val="bg1"/>
                </a:solidFill>
                <a:latin typeface="Lucida Sans" pitchFamily="34" charset="0"/>
              </a:rPr>
            </a:br>
            <a:r>
              <a:rPr lang="en-US" sz="1600" b="1" dirty="0">
                <a:solidFill>
                  <a:schemeClr val="bg1"/>
                </a:solidFill>
                <a:latin typeface="Lucida Sans" pitchFamily="34" charset="0"/>
              </a:rPr>
              <a:t>Step</a:t>
            </a:r>
          </a:p>
          <a:p>
            <a:pPr algn="ctr" eaLnBrk="0" hangingPunct="0"/>
            <a:r>
              <a:rPr lang="en-US" sz="1600" b="1" dirty="0">
                <a:solidFill>
                  <a:schemeClr val="bg1"/>
                </a:solidFill>
                <a:latin typeface="Lucida Sans" pitchFamily="34" charset="0"/>
              </a:rPr>
              <a:t>2</a:t>
            </a:r>
          </a:p>
        </p:txBody>
      </p:sp>
      <p:sp>
        <p:nvSpPr>
          <p:cNvPr id="80" name="Rectangle 21"/>
          <p:cNvSpPr>
            <a:spLocks noChangeArrowheads="1"/>
          </p:cNvSpPr>
          <p:nvPr/>
        </p:nvSpPr>
        <p:spPr bwMode="auto">
          <a:xfrm>
            <a:off x="2112661" y="2667224"/>
            <a:ext cx="1303035" cy="523219"/>
          </a:xfrm>
          <a:prstGeom prst="rect">
            <a:avLst/>
          </a:prstGeom>
          <a:noFill/>
          <a:ln w="9525">
            <a:noFill/>
            <a:miter lim="800000"/>
            <a:headEnd/>
            <a:tailEnd/>
          </a:ln>
        </p:spPr>
        <p:txBody>
          <a:bodyPr>
            <a:spAutoFit/>
          </a:bodyPr>
          <a:lstStyle/>
          <a:p>
            <a:pPr algn="ctr" eaLnBrk="0" hangingPunct="0"/>
            <a:r>
              <a:rPr lang="en-US" sz="1400" b="1" dirty="0">
                <a:solidFill>
                  <a:schemeClr val="bg1"/>
                </a:solidFill>
                <a:latin typeface="Lucida Sans" pitchFamily="34" charset="0"/>
              </a:rPr>
              <a:t>Remote</a:t>
            </a:r>
          </a:p>
          <a:p>
            <a:pPr algn="ctr" eaLnBrk="0" hangingPunct="0"/>
            <a:r>
              <a:rPr lang="en-US" sz="1400" b="1" dirty="0">
                <a:solidFill>
                  <a:schemeClr val="bg1"/>
                </a:solidFill>
                <a:latin typeface="Lucida Sans" pitchFamily="34" charset="0"/>
              </a:rPr>
              <a:t>Login</a:t>
            </a:r>
          </a:p>
        </p:txBody>
      </p:sp>
      <p:sp>
        <p:nvSpPr>
          <p:cNvPr id="81" name="Rectangle 22"/>
          <p:cNvSpPr>
            <a:spLocks noChangeArrowheads="1"/>
          </p:cNvSpPr>
          <p:nvPr/>
        </p:nvSpPr>
        <p:spPr bwMode="auto">
          <a:xfrm>
            <a:off x="3328826" y="2667224"/>
            <a:ext cx="1281318" cy="523219"/>
          </a:xfrm>
          <a:prstGeom prst="rect">
            <a:avLst/>
          </a:prstGeom>
          <a:noFill/>
          <a:ln w="9525">
            <a:noFill/>
            <a:miter lim="800000"/>
            <a:headEnd/>
            <a:tailEnd/>
          </a:ln>
        </p:spPr>
        <p:txBody>
          <a:bodyPr>
            <a:spAutoFit/>
          </a:bodyPr>
          <a:lstStyle/>
          <a:p>
            <a:pPr algn="ctr" eaLnBrk="0" hangingPunct="0">
              <a:defRPr/>
            </a:pPr>
            <a:r>
              <a:rPr lang="en-US" sz="1400" b="1" dirty="0" smtClean="0">
                <a:solidFill>
                  <a:schemeClr val="bg1"/>
                </a:solidFill>
                <a:latin typeface="Lucida Sans" pitchFamily="34" charset="0"/>
                <a:ea typeface="ＭＳ Ｐゴシック" pitchFamily="34" charset="-128"/>
              </a:rPr>
              <a:t>Cloud</a:t>
            </a:r>
            <a:endParaRPr lang="en-US" sz="1400" b="1" dirty="0">
              <a:solidFill>
                <a:schemeClr val="bg1"/>
              </a:solidFill>
              <a:latin typeface="Lucida Sans" pitchFamily="34" charset="0"/>
              <a:ea typeface="ＭＳ Ｐゴシック" pitchFamily="34" charset="-128"/>
            </a:endParaRPr>
          </a:p>
          <a:p>
            <a:pPr algn="ctr" eaLnBrk="0" hangingPunct="0">
              <a:defRPr/>
            </a:pPr>
            <a:r>
              <a:rPr lang="en-US" sz="1400" b="1" dirty="0">
                <a:solidFill>
                  <a:schemeClr val="bg1"/>
                </a:solidFill>
                <a:latin typeface="Lucida Sans" pitchFamily="34" charset="0"/>
                <a:ea typeface="ＭＳ Ｐゴシック" pitchFamily="34" charset="-128"/>
              </a:rPr>
              <a:t>Login</a:t>
            </a:r>
          </a:p>
        </p:txBody>
      </p:sp>
      <p:sp>
        <p:nvSpPr>
          <p:cNvPr id="82" name="Rectangle 23"/>
          <p:cNvSpPr>
            <a:spLocks noChangeArrowheads="1"/>
          </p:cNvSpPr>
          <p:nvPr/>
        </p:nvSpPr>
        <p:spPr bwMode="auto">
          <a:xfrm>
            <a:off x="4458123" y="2667224"/>
            <a:ext cx="1303035" cy="523219"/>
          </a:xfrm>
          <a:prstGeom prst="rect">
            <a:avLst/>
          </a:prstGeom>
          <a:noFill/>
          <a:ln w="9525">
            <a:noFill/>
            <a:miter lim="800000"/>
            <a:headEnd/>
            <a:tailEnd/>
          </a:ln>
        </p:spPr>
        <p:txBody>
          <a:bodyPr>
            <a:spAutoFit/>
          </a:bodyPr>
          <a:lstStyle/>
          <a:p>
            <a:pPr algn="ctr" eaLnBrk="0" hangingPunct="0"/>
            <a:r>
              <a:rPr lang="en-US" sz="1400" b="1" dirty="0" smtClean="0">
                <a:solidFill>
                  <a:schemeClr val="bg1"/>
                </a:solidFill>
                <a:latin typeface="Lucida Sans" pitchFamily="34" charset="0"/>
              </a:rPr>
              <a:t>Funds</a:t>
            </a:r>
          </a:p>
          <a:p>
            <a:pPr algn="ctr" eaLnBrk="0" hangingPunct="0"/>
            <a:r>
              <a:rPr lang="en-US" sz="1400" b="1" dirty="0" smtClean="0">
                <a:solidFill>
                  <a:schemeClr val="bg1"/>
                </a:solidFill>
                <a:latin typeface="Lucida Sans" pitchFamily="34" charset="0"/>
              </a:rPr>
              <a:t>Transfer</a:t>
            </a:r>
            <a:endParaRPr lang="en-US" sz="1400" b="1" dirty="0">
              <a:solidFill>
                <a:schemeClr val="bg1"/>
              </a:solidFill>
              <a:latin typeface="Lucida Sans" pitchFamily="34" charset="0"/>
            </a:endParaRPr>
          </a:p>
        </p:txBody>
      </p:sp>
      <p:pic>
        <p:nvPicPr>
          <p:cNvPr id="83" name="Picture 24" descr="servericon.jpg"/>
          <p:cNvPicPr>
            <a:picLocks noChangeAspect="1"/>
          </p:cNvPicPr>
          <p:nvPr/>
        </p:nvPicPr>
        <p:blipFill>
          <a:blip r:embed="rId3" cstate="print"/>
          <a:srcRect/>
          <a:stretch>
            <a:fillRect/>
          </a:stretch>
        </p:blipFill>
        <p:spPr bwMode="auto">
          <a:xfrm>
            <a:off x="8378085" y="3845383"/>
            <a:ext cx="1384473" cy="1799816"/>
          </a:xfrm>
          <a:prstGeom prst="rect">
            <a:avLst/>
          </a:prstGeom>
          <a:noFill/>
          <a:ln w="9525">
            <a:noFill/>
            <a:miter lim="800000"/>
            <a:headEnd/>
            <a:tailEnd/>
          </a:ln>
        </p:spPr>
      </p:pic>
      <p:grpSp>
        <p:nvGrpSpPr>
          <p:cNvPr id="84" name="Group 57"/>
          <p:cNvGrpSpPr>
            <a:grpSpLocks/>
          </p:cNvGrpSpPr>
          <p:nvPr/>
        </p:nvGrpSpPr>
        <p:grpSpPr bwMode="auto">
          <a:xfrm>
            <a:off x="6366526" y="1375048"/>
            <a:ext cx="2011558" cy="1870398"/>
            <a:chOff x="5410200" y="1719942"/>
            <a:chExt cx="1676400" cy="1556657"/>
          </a:xfrm>
        </p:grpSpPr>
        <p:pic>
          <p:nvPicPr>
            <p:cNvPr id="85" name="Picture 27" descr="PF Equation.eps"/>
            <p:cNvPicPr>
              <a:picLocks noChangeAspect="1"/>
            </p:cNvPicPr>
            <p:nvPr/>
          </p:nvPicPr>
          <p:blipFill>
            <a:blip r:embed="rId4" cstate="print"/>
            <a:srcRect r="78677"/>
            <a:stretch>
              <a:fillRect/>
            </a:stretch>
          </p:blipFill>
          <p:spPr bwMode="auto">
            <a:xfrm>
              <a:off x="5410200" y="1905000"/>
              <a:ext cx="914400" cy="1117600"/>
            </a:xfrm>
            <a:prstGeom prst="rect">
              <a:avLst/>
            </a:prstGeom>
            <a:noFill/>
            <a:ln w="9525">
              <a:noFill/>
              <a:miter lim="800000"/>
              <a:headEnd/>
              <a:tailEnd/>
            </a:ln>
          </p:spPr>
        </p:pic>
        <p:pic>
          <p:nvPicPr>
            <p:cNvPr id="86" name="Picture 28" descr="PF Equation.eps"/>
            <p:cNvPicPr>
              <a:picLocks noChangeAspect="1"/>
            </p:cNvPicPr>
            <p:nvPr/>
          </p:nvPicPr>
          <p:blipFill>
            <a:blip r:embed="rId4" cstate="print"/>
            <a:srcRect l="46198" r="37219"/>
            <a:stretch>
              <a:fillRect/>
            </a:stretch>
          </p:blipFill>
          <p:spPr bwMode="auto">
            <a:xfrm>
              <a:off x="6096000" y="1719942"/>
              <a:ext cx="990600" cy="1556657"/>
            </a:xfrm>
            <a:prstGeom prst="rect">
              <a:avLst/>
            </a:prstGeom>
            <a:noFill/>
            <a:ln w="9525">
              <a:noFill/>
              <a:miter lim="800000"/>
              <a:headEnd/>
              <a:tailEnd/>
            </a:ln>
          </p:spPr>
        </p:pic>
      </p:grpSp>
      <p:cxnSp>
        <p:nvCxnSpPr>
          <p:cNvPr id="87" name="Straight Arrow Connector 70"/>
          <p:cNvCxnSpPr>
            <a:cxnSpLocks noChangeShapeType="1"/>
          </p:cNvCxnSpPr>
          <p:nvPr/>
        </p:nvCxnSpPr>
        <p:spPr bwMode="auto">
          <a:xfrm rot="16200000" flipH="1">
            <a:off x="2780466" y="3432757"/>
            <a:ext cx="732956" cy="548360"/>
          </a:xfrm>
          <a:prstGeom prst="straightConnector1">
            <a:avLst/>
          </a:prstGeom>
          <a:noFill/>
          <a:ln w="38100" algn="ctr">
            <a:solidFill>
              <a:schemeClr val="bg2">
                <a:lumMod val="90000"/>
              </a:schemeClr>
            </a:solidFill>
            <a:round/>
            <a:headEnd type="stealth" w="lg" len="lg"/>
            <a:tailEnd type="stealth" w="lg" len="lg"/>
          </a:ln>
        </p:spPr>
      </p:cxnSp>
      <p:cxnSp>
        <p:nvCxnSpPr>
          <p:cNvPr id="88" name="Straight Arrow Connector 71"/>
          <p:cNvCxnSpPr>
            <a:cxnSpLocks noChangeShapeType="1"/>
          </p:cNvCxnSpPr>
          <p:nvPr/>
        </p:nvCxnSpPr>
        <p:spPr bwMode="auto">
          <a:xfrm rot="20700000" flipH="1">
            <a:off x="4382112" y="3430042"/>
            <a:ext cx="730243" cy="548360"/>
          </a:xfrm>
          <a:prstGeom prst="straightConnector1">
            <a:avLst/>
          </a:prstGeom>
          <a:noFill/>
          <a:ln w="38100" algn="ctr">
            <a:solidFill>
              <a:schemeClr val="bg2">
                <a:lumMod val="90000"/>
              </a:schemeClr>
            </a:solidFill>
            <a:round/>
            <a:headEnd type="stealth" w="lg" len="lg"/>
            <a:tailEnd type="stealth" w="lg" len="lg"/>
          </a:ln>
        </p:spPr>
      </p:cxnSp>
      <p:cxnSp>
        <p:nvCxnSpPr>
          <p:cNvPr id="89" name="Straight Arrow Connector 72"/>
          <p:cNvCxnSpPr>
            <a:cxnSpLocks noChangeShapeType="1"/>
          </p:cNvCxnSpPr>
          <p:nvPr/>
        </p:nvCxnSpPr>
        <p:spPr bwMode="auto">
          <a:xfrm rot="5280000" flipH="1" flipV="1">
            <a:off x="3577216" y="3689292"/>
            <a:ext cx="762818" cy="21717"/>
          </a:xfrm>
          <a:prstGeom prst="straightConnector1">
            <a:avLst/>
          </a:prstGeom>
          <a:noFill/>
          <a:ln w="38100" algn="ctr">
            <a:solidFill>
              <a:schemeClr val="bg2">
                <a:lumMod val="90000"/>
              </a:schemeClr>
            </a:solidFill>
            <a:round/>
            <a:headEnd type="stealth" w="lg" len="lg"/>
            <a:tailEnd type="stealth" w="lg" len="lg"/>
          </a:ln>
        </p:spPr>
      </p:cxnSp>
      <p:cxnSp>
        <p:nvCxnSpPr>
          <p:cNvPr id="90" name="Straight Arrow Connector 73"/>
          <p:cNvCxnSpPr>
            <a:cxnSpLocks noChangeShapeType="1"/>
          </p:cNvCxnSpPr>
          <p:nvPr/>
        </p:nvCxnSpPr>
        <p:spPr bwMode="auto">
          <a:xfrm rot="16200000" flipH="1">
            <a:off x="8099833" y="2668581"/>
            <a:ext cx="822540" cy="640659"/>
          </a:xfrm>
          <a:prstGeom prst="straightConnector1">
            <a:avLst/>
          </a:prstGeom>
          <a:noFill/>
          <a:ln w="38100" algn="ctr">
            <a:solidFill>
              <a:schemeClr val="bg2">
                <a:lumMod val="90000"/>
              </a:schemeClr>
            </a:solidFill>
            <a:round/>
            <a:headEnd type="stealth" w="lg" len="lg"/>
            <a:tailEnd type="stealth" w="lg" len="lg"/>
          </a:ln>
        </p:spPr>
      </p:cxnSp>
      <p:sp>
        <p:nvSpPr>
          <p:cNvPr id="91" name="Rectangle 90"/>
          <p:cNvSpPr/>
          <p:nvPr/>
        </p:nvSpPr>
        <p:spPr bwMode="auto">
          <a:xfrm>
            <a:off x="1070234" y="6065972"/>
            <a:ext cx="1433337" cy="521214"/>
          </a:xfrm>
          <a:prstGeom prst="rect">
            <a:avLst/>
          </a:prstGeom>
          <a:gradFill>
            <a:gsLst>
              <a:gs pos="0">
                <a:schemeClr val="bg1">
                  <a:lumMod val="65000"/>
                  <a:alpha val="71000"/>
                </a:schemeClr>
              </a:gs>
              <a:gs pos="100000">
                <a:schemeClr val="bg1">
                  <a:lumMod val="65000"/>
                </a:schemeClr>
              </a:gs>
            </a:gsLst>
            <a:lin ang="5400000" scaled="0"/>
          </a:gradFill>
          <a:ln w="19050"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a:p>
        </p:txBody>
      </p:sp>
      <p:sp>
        <p:nvSpPr>
          <p:cNvPr id="92" name="Rectangle 21"/>
          <p:cNvSpPr>
            <a:spLocks noChangeArrowheads="1"/>
          </p:cNvSpPr>
          <p:nvPr/>
        </p:nvSpPr>
        <p:spPr bwMode="auto">
          <a:xfrm>
            <a:off x="1070234" y="6065972"/>
            <a:ext cx="1433337" cy="461664"/>
          </a:xfrm>
          <a:prstGeom prst="rect">
            <a:avLst/>
          </a:prstGeom>
          <a:noFill/>
          <a:ln w="9525">
            <a:noFill/>
            <a:miter lim="800000"/>
            <a:headEnd/>
            <a:tailEnd/>
          </a:ln>
        </p:spPr>
        <p:txBody>
          <a:bodyPr>
            <a:spAutoFit/>
          </a:bodyPr>
          <a:lstStyle/>
          <a:p>
            <a:pPr algn="ctr" eaLnBrk="0" hangingPunct="0"/>
            <a:r>
              <a:rPr lang="en-US" sz="1200" b="1" dirty="0">
                <a:solidFill>
                  <a:schemeClr val="bg1"/>
                </a:solidFill>
                <a:latin typeface="Lucida Sans" pitchFamily="34" charset="0"/>
              </a:rPr>
              <a:t>Custom</a:t>
            </a:r>
          </a:p>
          <a:p>
            <a:pPr algn="ctr" eaLnBrk="0" hangingPunct="0"/>
            <a:r>
              <a:rPr lang="en-US" sz="1200" b="1" dirty="0">
                <a:solidFill>
                  <a:schemeClr val="bg1"/>
                </a:solidFill>
                <a:latin typeface="Lucida Sans" pitchFamily="34" charset="0"/>
              </a:rPr>
              <a:t>Applications</a:t>
            </a:r>
          </a:p>
        </p:txBody>
      </p:sp>
      <p:sp>
        <p:nvSpPr>
          <p:cNvPr id="93" name="Rectangle 21"/>
          <p:cNvSpPr>
            <a:spLocks noChangeArrowheads="1"/>
          </p:cNvSpPr>
          <p:nvPr/>
        </p:nvSpPr>
        <p:spPr bwMode="auto">
          <a:xfrm>
            <a:off x="4067213" y="6224028"/>
            <a:ext cx="1303035" cy="307776"/>
          </a:xfrm>
          <a:prstGeom prst="rect">
            <a:avLst/>
          </a:prstGeom>
          <a:noFill/>
          <a:ln w="9525">
            <a:noFill/>
            <a:miter lim="800000"/>
            <a:headEnd/>
            <a:tailEnd/>
          </a:ln>
        </p:spPr>
        <p:txBody>
          <a:bodyPr>
            <a:spAutoFit/>
          </a:bodyPr>
          <a:lstStyle/>
          <a:p>
            <a:pPr algn="ctr" eaLnBrk="0" hangingPunct="0"/>
            <a:r>
              <a:rPr lang="en-US" sz="1400" b="1" dirty="0" smtClean="0">
                <a:solidFill>
                  <a:schemeClr val="bg1"/>
                </a:solidFill>
                <a:latin typeface="Lucida Sans" pitchFamily="34" charset="0"/>
              </a:rPr>
              <a:t>AD/LDAP</a:t>
            </a:r>
            <a:endParaRPr lang="en-US" sz="1400" b="1" dirty="0">
              <a:solidFill>
                <a:schemeClr val="bg1"/>
              </a:solidFill>
              <a:latin typeface="Lucida Sans" pitchFamily="34" charset="0"/>
            </a:endParaRPr>
          </a:p>
        </p:txBody>
      </p:sp>
      <p:sp>
        <p:nvSpPr>
          <p:cNvPr id="94" name="Rectangle 21"/>
          <p:cNvSpPr>
            <a:spLocks noChangeArrowheads="1"/>
          </p:cNvSpPr>
          <p:nvPr/>
        </p:nvSpPr>
        <p:spPr bwMode="auto">
          <a:xfrm>
            <a:off x="5370246" y="6221315"/>
            <a:ext cx="1563642" cy="307776"/>
          </a:xfrm>
          <a:prstGeom prst="rect">
            <a:avLst/>
          </a:prstGeom>
          <a:noFill/>
          <a:ln w="9525">
            <a:noFill/>
            <a:miter lim="800000"/>
            <a:headEnd/>
            <a:tailEnd/>
          </a:ln>
        </p:spPr>
        <p:txBody>
          <a:bodyPr>
            <a:spAutoFit/>
          </a:bodyPr>
          <a:lstStyle/>
          <a:p>
            <a:pPr algn="ctr" eaLnBrk="0" hangingPunct="0"/>
            <a:r>
              <a:rPr lang="en-US" sz="1400" b="1" dirty="0" smtClean="0">
                <a:solidFill>
                  <a:schemeClr val="bg1"/>
                </a:solidFill>
                <a:latin typeface="Lucida Sans" pitchFamily="34" charset="0"/>
              </a:rPr>
              <a:t>SQL</a:t>
            </a:r>
            <a:endParaRPr lang="en-US" sz="1400" b="1" dirty="0">
              <a:solidFill>
                <a:schemeClr val="bg1"/>
              </a:solidFill>
              <a:latin typeface="Lucida Sans" pitchFamily="34" charset="0"/>
            </a:endParaRPr>
          </a:p>
        </p:txBody>
      </p:sp>
      <p:cxnSp>
        <p:nvCxnSpPr>
          <p:cNvPr id="95" name="Straight Connector 48"/>
          <p:cNvCxnSpPr>
            <a:cxnSpLocks noChangeShapeType="1"/>
          </p:cNvCxnSpPr>
          <p:nvPr/>
        </p:nvCxnSpPr>
        <p:spPr bwMode="auto">
          <a:xfrm rot="5400000" flipH="1" flipV="1">
            <a:off x="2503571" y="2276314"/>
            <a:ext cx="521214" cy="0"/>
          </a:xfrm>
          <a:prstGeom prst="line">
            <a:avLst/>
          </a:prstGeom>
          <a:noFill/>
          <a:ln w="38100" algn="ctr">
            <a:solidFill>
              <a:schemeClr val="bg2">
                <a:lumMod val="90000"/>
              </a:schemeClr>
            </a:solidFill>
            <a:round/>
            <a:headEnd/>
            <a:tailEnd/>
          </a:ln>
        </p:spPr>
      </p:cxnSp>
      <p:cxnSp>
        <p:nvCxnSpPr>
          <p:cNvPr id="96" name="Straight Connector 50"/>
          <p:cNvCxnSpPr>
            <a:cxnSpLocks noChangeShapeType="1"/>
          </p:cNvCxnSpPr>
          <p:nvPr/>
        </p:nvCxnSpPr>
        <p:spPr bwMode="auto">
          <a:xfrm rot="5400000" flipH="1" flipV="1">
            <a:off x="4849033" y="2276314"/>
            <a:ext cx="521214" cy="0"/>
          </a:xfrm>
          <a:prstGeom prst="line">
            <a:avLst/>
          </a:prstGeom>
          <a:noFill/>
          <a:ln w="38100" algn="ctr">
            <a:solidFill>
              <a:schemeClr val="bg2">
                <a:lumMod val="90000"/>
              </a:schemeClr>
            </a:solidFill>
            <a:round/>
            <a:headEnd/>
            <a:tailEnd/>
          </a:ln>
        </p:spPr>
      </p:cxnSp>
      <p:cxnSp>
        <p:nvCxnSpPr>
          <p:cNvPr id="97" name="Straight Arrow Connector 71"/>
          <p:cNvCxnSpPr>
            <a:cxnSpLocks noChangeShapeType="1"/>
          </p:cNvCxnSpPr>
          <p:nvPr/>
        </p:nvCxnSpPr>
        <p:spPr bwMode="auto">
          <a:xfrm rot="10800000" flipV="1">
            <a:off x="5891461" y="4358454"/>
            <a:ext cx="2475765" cy="0"/>
          </a:xfrm>
          <a:prstGeom prst="straightConnector1">
            <a:avLst/>
          </a:prstGeom>
          <a:noFill/>
          <a:ln w="38100" algn="ctr">
            <a:solidFill>
              <a:schemeClr val="bg2">
                <a:lumMod val="90000"/>
              </a:schemeClr>
            </a:solidFill>
            <a:round/>
            <a:headEnd type="arrow" w="med" len="med"/>
            <a:tailEnd type="arrow" w="med" len="med"/>
          </a:ln>
        </p:spPr>
      </p:cxnSp>
      <p:cxnSp>
        <p:nvCxnSpPr>
          <p:cNvPr id="98" name="Straight Connector 74"/>
          <p:cNvCxnSpPr>
            <a:cxnSpLocks noChangeShapeType="1"/>
          </p:cNvCxnSpPr>
          <p:nvPr/>
        </p:nvCxnSpPr>
        <p:spPr bwMode="auto">
          <a:xfrm>
            <a:off x="1982356" y="4491471"/>
            <a:ext cx="3909104" cy="0"/>
          </a:xfrm>
          <a:prstGeom prst="line">
            <a:avLst/>
          </a:prstGeom>
          <a:noFill/>
          <a:ln w="28575" algn="ctr">
            <a:solidFill>
              <a:srgbClr val="DB4121"/>
            </a:solidFill>
            <a:round/>
            <a:headEnd/>
            <a:tailEnd/>
          </a:ln>
        </p:spPr>
      </p:cxnSp>
      <p:cxnSp>
        <p:nvCxnSpPr>
          <p:cNvPr id="99" name="Straight Arrow Connector 92"/>
          <p:cNvCxnSpPr>
            <a:cxnSpLocks noChangeShapeType="1"/>
          </p:cNvCxnSpPr>
          <p:nvPr/>
        </p:nvCxnSpPr>
        <p:spPr bwMode="auto">
          <a:xfrm rot="10800000">
            <a:off x="1461144" y="4898671"/>
            <a:ext cx="521215" cy="2716"/>
          </a:xfrm>
          <a:prstGeom prst="straightConnector1">
            <a:avLst/>
          </a:prstGeom>
          <a:noFill/>
          <a:ln w="38100" algn="ctr">
            <a:solidFill>
              <a:schemeClr val="bg2">
                <a:lumMod val="90000"/>
              </a:schemeClr>
            </a:solidFill>
            <a:round/>
            <a:headEnd type="arrow" w="med" len="med"/>
            <a:tailEnd type="arrow" w="med" len="med"/>
          </a:ln>
        </p:spPr>
      </p:cxnSp>
      <p:sp>
        <p:nvSpPr>
          <p:cNvPr id="100" name="Rectangle 99"/>
          <p:cNvSpPr/>
          <p:nvPr/>
        </p:nvSpPr>
        <p:spPr bwMode="auto">
          <a:xfrm>
            <a:off x="549019" y="4632634"/>
            <a:ext cx="912125" cy="521214"/>
          </a:xfrm>
          <a:prstGeom prst="rect">
            <a:avLst/>
          </a:prstGeom>
          <a:gradFill>
            <a:gsLst>
              <a:gs pos="0">
                <a:srgbClr val="E2593E">
                  <a:alpha val="65000"/>
                </a:srgbClr>
              </a:gs>
              <a:gs pos="50000">
                <a:srgbClr val="DB4121">
                  <a:alpha val="85000"/>
                </a:srgbClr>
              </a:gs>
              <a:gs pos="100000">
                <a:srgbClr val="DB4121"/>
              </a:gs>
            </a:gsLst>
            <a:lin ang="5400000" scaled="0"/>
          </a:gradFill>
          <a:ln w="19050" cap="flat" cmpd="sng" algn="ctr">
            <a:solidFill>
              <a:srgbClr val="DB4121"/>
            </a:solidFill>
            <a:prstDash val="solid"/>
            <a:round/>
            <a:headEnd type="none" w="med" len="med"/>
            <a:tailEnd type="none" w="med" len="med"/>
          </a:ln>
          <a:effectLst/>
        </p:spPr>
        <p:txBody>
          <a:bodyPr/>
          <a:lstStyle/>
          <a:p>
            <a:pPr eaLnBrk="0" hangingPunct="0">
              <a:defRPr/>
            </a:pPr>
            <a:endParaRPr lang="en-US"/>
          </a:p>
        </p:txBody>
      </p:sp>
      <p:sp>
        <p:nvSpPr>
          <p:cNvPr id="101" name="TextBox 97"/>
          <p:cNvSpPr txBox="1">
            <a:spLocks noChangeArrowheads="1"/>
          </p:cNvSpPr>
          <p:nvPr/>
        </p:nvSpPr>
        <p:spPr bwMode="auto">
          <a:xfrm>
            <a:off x="549019" y="4632634"/>
            <a:ext cx="912125" cy="523219"/>
          </a:xfrm>
          <a:prstGeom prst="rect">
            <a:avLst/>
          </a:prstGeom>
          <a:noFill/>
          <a:ln w="9525">
            <a:noFill/>
            <a:miter lim="800000"/>
            <a:headEnd/>
            <a:tailEnd/>
          </a:ln>
        </p:spPr>
        <p:txBody>
          <a:bodyPr>
            <a:spAutoFit/>
          </a:bodyPr>
          <a:lstStyle/>
          <a:p>
            <a:pPr algn="ctr" eaLnBrk="0" hangingPunct="0"/>
            <a:r>
              <a:rPr lang="en-US" sz="1400" b="1" dirty="0">
                <a:solidFill>
                  <a:schemeClr val="bg1"/>
                </a:solidFill>
                <a:latin typeface="Lucida Sans" pitchFamily="34" charset="0"/>
              </a:rPr>
              <a:t>User Portal</a:t>
            </a:r>
          </a:p>
        </p:txBody>
      </p:sp>
      <p:sp>
        <p:nvSpPr>
          <p:cNvPr id="102" name="Oval 101"/>
          <p:cNvSpPr/>
          <p:nvPr/>
        </p:nvSpPr>
        <p:spPr bwMode="auto">
          <a:xfrm>
            <a:off x="3545998" y="1494492"/>
            <a:ext cx="781820" cy="781820"/>
          </a:xfrm>
          <a:prstGeom prst="ellipse">
            <a:avLst/>
          </a:prstGeom>
          <a:gradFill>
            <a:gsLst>
              <a:gs pos="0">
                <a:srgbClr val="E2593E">
                  <a:alpha val="65000"/>
                </a:srgbClr>
              </a:gs>
              <a:gs pos="50000">
                <a:srgbClr val="DB4121">
                  <a:alpha val="85000"/>
                </a:srgbClr>
              </a:gs>
              <a:gs pos="100000">
                <a:srgbClr val="DB4121"/>
              </a:gs>
            </a:gsLst>
            <a:lin ang="5400000" scaled="0"/>
          </a:gradFill>
          <a:ln w="19050" cap="flat" cmpd="sng" algn="ctr">
            <a:solidFill>
              <a:srgbClr val="E2593E"/>
            </a:solidFill>
            <a:prstDash val="solid"/>
            <a:round/>
            <a:headEnd type="none" w="med" len="med"/>
            <a:tailEnd type="none" w="med" len="med"/>
          </a:ln>
          <a:effectLst/>
        </p:spPr>
        <p:txBody>
          <a:bodyPr/>
          <a:lstStyle/>
          <a:p>
            <a:pPr eaLnBrk="0" hangingPunct="0">
              <a:defRPr/>
            </a:pPr>
            <a:endParaRPr lang="en-US"/>
          </a:p>
        </p:txBody>
      </p:sp>
      <p:sp>
        <p:nvSpPr>
          <p:cNvPr id="103" name="Rectangle 41"/>
          <p:cNvSpPr>
            <a:spLocks noChangeArrowheads="1"/>
          </p:cNvSpPr>
          <p:nvPr/>
        </p:nvSpPr>
        <p:spPr bwMode="auto">
          <a:xfrm>
            <a:off x="3415696" y="1494492"/>
            <a:ext cx="1042427" cy="707886"/>
          </a:xfrm>
          <a:prstGeom prst="rect">
            <a:avLst/>
          </a:prstGeom>
          <a:noFill/>
          <a:ln w="9525">
            <a:noFill/>
            <a:miter lim="800000"/>
            <a:headEnd/>
            <a:tailEnd/>
          </a:ln>
        </p:spPr>
        <p:txBody>
          <a:bodyPr>
            <a:spAutoFit/>
          </a:bodyPr>
          <a:lstStyle/>
          <a:p>
            <a:pPr algn="ctr" eaLnBrk="0" hangingPunct="0"/>
            <a:r>
              <a:rPr lang="en-US" sz="800" b="1" dirty="0">
                <a:solidFill>
                  <a:schemeClr val="bg1"/>
                </a:solidFill>
                <a:latin typeface="Lucida Sans" pitchFamily="34" charset="0"/>
              </a:rPr>
              <a:t/>
            </a:r>
            <a:br>
              <a:rPr lang="en-US" sz="800" b="1" dirty="0">
                <a:solidFill>
                  <a:schemeClr val="bg1"/>
                </a:solidFill>
                <a:latin typeface="Lucida Sans" pitchFamily="34" charset="0"/>
              </a:rPr>
            </a:br>
            <a:r>
              <a:rPr lang="en-US" sz="1600" b="1" dirty="0">
                <a:solidFill>
                  <a:schemeClr val="bg1"/>
                </a:solidFill>
                <a:latin typeface="Lucida Sans" pitchFamily="34" charset="0"/>
              </a:rPr>
              <a:t>Step</a:t>
            </a:r>
          </a:p>
          <a:p>
            <a:pPr algn="ctr" eaLnBrk="0" hangingPunct="0"/>
            <a:r>
              <a:rPr lang="en-US" sz="1600" b="1" dirty="0">
                <a:solidFill>
                  <a:schemeClr val="bg1"/>
                </a:solidFill>
                <a:latin typeface="Lucida Sans" pitchFamily="34" charset="0"/>
              </a:rPr>
              <a:t>1</a:t>
            </a:r>
          </a:p>
        </p:txBody>
      </p:sp>
      <p:cxnSp>
        <p:nvCxnSpPr>
          <p:cNvPr id="104" name="Straight Connector 74"/>
          <p:cNvCxnSpPr>
            <a:cxnSpLocks noChangeShapeType="1"/>
          </p:cNvCxnSpPr>
          <p:nvPr/>
        </p:nvCxnSpPr>
        <p:spPr bwMode="auto">
          <a:xfrm rot="5400000" flipH="1" flipV="1">
            <a:off x="3801177" y="4887811"/>
            <a:ext cx="792680" cy="0"/>
          </a:xfrm>
          <a:prstGeom prst="line">
            <a:avLst/>
          </a:prstGeom>
          <a:noFill/>
          <a:ln w="19050" algn="ctr">
            <a:solidFill>
              <a:srgbClr val="DB4121"/>
            </a:solidFill>
            <a:round/>
            <a:headEnd/>
            <a:tailEnd/>
          </a:ln>
        </p:spPr>
      </p:cxnSp>
      <p:sp>
        <p:nvSpPr>
          <p:cNvPr id="105" name="TextBox 66"/>
          <p:cNvSpPr txBox="1">
            <a:spLocks noChangeArrowheads="1"/>
          </p:cNvSpPr>
          <p:nvPr/>
        </p:nvSpPr>
        <p:spPr bwMode="auto">
          <a:xfrm>
            <a:off x="4067213" y="4672641"/>
            <a:ext cx="1954552" cy="451406"/>
          </a:xfrm>
          <a:prstGeom prst="rect">
            <a:avLst/>
          </a:prstGeom>
          <a:noFill/>
          <a:ln w="9525">
            <a:noFill/>
            <a:miter lim="800000"/>
            <a:headEnd/>
            <a:tailEnd/>
          </a:ln>
        </p:spPr>
        <p:txBody>
          <a:bodyPr>
            <a:spAutoFit/>
          </a:bodyPr>
          <a:lstStyle/>
          <a:p>
            <a:pPr algn="ctr" eaLnBrk="0" hangingPunct="0">
              <a:lnSpc>
                <a:spcPts val="1400"/>
              </a:lnSpc>
              <a:defRPr/>
            </a:pPr>
            <a:r>
              <a:rPr lang="en-US" sz="1600" b="1" dirty="0">
                <a:solidFill>
                  <a:schemeClr val="bg1"/>
                </a:solidFill>
                <a:latin typeface="Lucida Sans" pitchFamily="34" charset="0"/>
                <a:ea typeface="ＭＳ Ｐゴシック" pitchFamily="34" charset="-128"/>
              </a:rPr>
              <a:t>Direct SDK</a:t>
            </a:r>
          </a:p>
          <a:p>
            <a:pPr algn="ctr" eaLnBrk="0" hangingPunct="0">
              <a:lnSpc>
                <a:spcPts val="1400"/>
              </a:lnSpc>
              <a:defRPr/>
            </a:pPr>
            <a:r>
              <a:rPr lang="en-US" sz="1200" b="1" dirty="0" smtClean="0">
                <a:solidFill>
                  <a:schemeClr val="bg1"/>
                </a:solidFill>
                <a:latin typeface="Lucida Sans" pitchFamily="34" charset="0"/>
                <a:ea typeface="ＭＳ Ｐゴシック" pitchFamily="34" charset="-128"/>
              </a:rPr>
              <a:t>.</a:t>
            </a:r>
            <a:r>
              <a:rPr lang="en-US" sz="1200" b="1" dirty="0">
                <a:solidFill>
                  <a:schemeClr val="bg1"/>
                </a:solidFill>
                <a:latin typeface="Lucida Sans" pitchFamily="34" charset="0"/>
                <a:ea typeface="ＭＳ Ｐゴシック" pitchFamily="34" charset="-128"/>
              </a:rPr>
              <a:t>NET | Java | </a:t>
            </a:r>
            <a:r>
              <a:rPr lang="en-US" sz="1200" b="1" dirty="0" smtClean="0">
                <a:solidFill>
                  <a:schemeClr val="bg1"/>
                </a:solidFill>
                <a:latin typeface="Lucida Sans" pitchFamily="34" charset="0"/>
                <a:ea typeface="ＭＳ Ｐゴシック" pitchFamily="34" charset="-128"/>
              </a:rPr>
              <a:t>More</a:t>
            </a:r>
            <a:endParaRPr lang="en-US" sz="1200" b="1" dirty="0">
              <a:solidFill>
                <a:schemeClr val="bg1"/>
              </a:solidFill>
              <a:latin typeface="Lucida Sans" pitchFamily="34" charset="0"/>
              <a:ea typeface="ＭＳ Ｐゴシック" pitchFamily="34" charset="-128"/>
            </a:endParaRPr>
          </a:p>
        </p:txBody>
      </p:sp>
      <p:sp>
        <p:nvSpPr>
          <p:cNvPr id="106" name="Flowchart: Magnetic Disk 105"/>
          <p:cNvSpPr/>
          <p:nvPr/>
        </p:nvSpPr>
        <p:spPr bwMode="auto">
          <a:xfrm>
            <a:off x="2633874" y="6063257"/>
            <a:ext cx="1303035" cy="542931"/>
          </a:xfrm>
          <a:prstGeom prst="flowChartMagneticDisk">
            <a:avLst/>
          </a:prstGeom>
          <a:gradFill>
            <a:gsLst>
              <a:gs pos="0">
                <a:schemeClr val="bg1">
                  <a:lumMod val="65000"/>
                  <a:alpha val="71000"/>
                </a:schemeClr>
              </a:gs>
              <a:gs pos="100000">
                <a:schemeClr val="bg1">
                  <a:lumMod val="65000"/>
                </a:schemeClr>
              </a:gs>
            </a:gsLst>
            <a:lin ang="5400000" scaled="0"/>
          </a:gradFill>
          <a:ln w="19050"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a:p>
        </p:txBody>
      </p:sp>
      <p:sp>
        <p:nvSpPr>
          <p:cNvPr id="107" name="Rectangle 21"/>
          <p:cNvSpPr>
            <a:spLocks noChangeArrowheads="1"/>
          </p:cNvSpPr>
          <p:nvPr/>
        </p:nvSpPr>
        <p:spPr bwMode="auto">
          <a:xfrm>
            <a:off x="2633874" y="6243032"/>
            <a:ext cx="1303035" cy="307776"/>
          </a:xfrm>
          <a:prstGeom prst="rect">
            <a:avLst/>
          </a:prstGeom>
          <a:noFill/>
          <a:ln w="9525">
            <a:noFill/>
            <a:miter lim="800000"/>
            <a:headEnd/>
            <a:tailEnd/>
          </a:ln>
        </p:spPr>
        <p:txBody>
          <a:bodyPr>
            <a:spAutoFit/>
          </a:bodyPr>
          <a:lstStyle/>
          <a:p>
            <a:pPr algn="ctr" eaLnBrk="0" hangingPunct="0"/>
            <a:r>
              <a:rPr lang="en-US" sz="1400" b="1" dirty="0">
                <a:solidFill>
                  <a:schemeClr val="bg1"/>
                </a:solidFill>
                <a:latin typeface="Lucida Sans" pitchFamily="34" charset="0"/>
              </a:rPr>
              <a:t>RADIUS</a:t>
            </a:r>
          </a:p>
        </p:txBody>
      </p:sp>
      <p:cxnSp>
        <p:nvCxnSpPr>
          <p:cNvPr id="108" name="Straight Arrow Connector 92"/>
          <p:cNvCxnSpPr>
            <a:cxnSpLocks noChangeShapeType="1"/>
          </p:cNvCxnSpPr>
          <p:nvPr/>
        </p:nvCxnSpPr>
        <p:spPr bwMode="auto">
          <a:xfrm rot="10800000">
            <a:off x="9800565" y="4898671"/>
            <a:ext cx="521215" cy="2716"/>
          </a:xfrm>
          <a:prstGeom prst="straightConnector1">
            <a:avLst/>
          </a:prstGeom>
          <a:noFill/>
          <a:ln w="38100" algn="ctr">
            <a:solidFill>
              <a:schemeClr val="bg2">
                <a:lumMod val="90000"/>
              </a:schemeClr>
            </a:solidFill>
            <a:round/>
            <a:headEnd type="arrow" w="med" len="med"/>
            <a:tailEnd type="arrow" w="med" len="med"/>
          </a:ln>
        </p:spPr>
      </p:cxnSp>
      <p:sp>
        <p:nvSpPr>
          <p:cNvPr id="109" name="Rectangle 108"/>
          <p:cNvSpPr/>
          <p:nvPr/>
        </p:nvSpPr>
        <p:spPr bwMode="auto">
          <a:xfrm>
            <a:off x="10321777" y="4632634"/>
            <a:ext cx="912125" cy="521214"/>
          </a:xfrm>
          <a:prstGeom prst="rect">
            <a:avLst/>
          </a:prstGeom>
          <a:gradFill>
            <a:gsLst>
              <a:gs pos="0">
                <a:srgbClr val="E2593E">
                  <a:alpha val="65000"/>
                </a:srgbClr>
              </a:gs>
              <a:gs pos="50000">
                <a:srgbClr val="DB4121">
                  <a:alpha val="85000"/>
                </a:srgbClr>
              </a:gs>
              <a:gs pos="100000">
                <a:srgbClr val="DB4121"/>
              </a:gs>
            </a:gsLst>
            <a:lin ang="5400000" scaled="0"/>
          </a:gradFill>
          <a:ln w="19050" cap="flat" cmpd="sng" algn="ctr">
            <a:solidFill>
              <a:srgbClr val="DB4121"/>
            </a:solidFill>
            <a:prstDash val="solid"/>
            <a:round/>
            <a:headEnd type="none" w="med" len="med"/>
            <a:tailEnd type="none" w="med" len="med"/>
          </a:ln>
          <a:effectLst/>
        </p:spPr>
        <p:txBody>
          <a:bodyPr/>
          <a:lstStyle/>
          <a:p>
            <a:pPr eaLnBrk="0" hangingPunct="0">
              <a:defRPr/>
            </a:pPr>
            <a:endParaRPr lang="en-US"/>
          </a:p>
        </p:txBody>
      </p:sp>
      <p:sp>
        <p:nvSpPr>
          <p:cNvPr id="110" name="TextBox 97"/>
          <p:cNvSpPr txBox="1">
            <a:spLocks noChangeArrowheads="1"/>
          </p:cNvSpPr>
          <p:nvPr/>
        </p:nvSpPr>
        <p:spPr bwMode="auto">
          <a:xfrm>
            <a:off x="10321777" y="4632634"/>
            <a:ext cx="912125" cy="523219"/>
          </a:xfrm>
          <a:prstGeom prst="rect">
            <a:avLst/>
          </a:prstGeom>
          <a:noFill/>
          <a:ln w="9525">
            <a:noFill/>
            <a:miter lim="800000"/>
            <a:headEnd/>
            <a:tailEnd/>
          </a:ln>
        </p:spPr>
        <p:txBody>
          <a:bodyPr wrap="square">
            <a:spAutoFit/>
          </a:bodyPr>
          <a:lstStyle/>
          <a:p>
            <a:pPr algn="ctr" eaLnBrk="0" hangingPunct="0"/>
            <a:r>
              <a:rPr lang="en-US" sz="1400" b="1" dirty="0" smtClean="0">
                <a:solidFill>
                  <a:schemeClr val="bg1"/>
                </a:solidFill>
                <a:latin typeface="Lucida Sans" pitchFamily="34" charset="0"/>
              </a:rPr>
              <a:t>Mgmt.</a:t>
            </a:r>
            <a:br>
              <a:rPr lang="en-US" sz="1400" b="1" dirty="0" smtClean="0">
                <a:solidFill>
                  <a:schemeClr val="bg1"/>
                </a:solidFill>
                <a:latin typeface="Lucida Sans" pitchFamily="34" charset="0"/>
              </a:rPr>
            </a:br>
            <a:r>
              <a:rPr lang="en-US" sz="1400" b="1" dirty="0" smtClean="0">
                <a:solidFill>
                  <a:schemeClr val="bg1"/>
                </a:solidFill>
                <a:latin typeface="Lucida Sans" pitchFamily="34" charset="0"/>
              </a:rPr>
              <a:t>Portal</a:t>
            </a:r>
            <a:endParaRPr lang="en-US" sz="1400" b="1" dirty="0">
              <a:solidFill>
                <a:schemeClr val="bg1"/>
              </a:solidFill>
              <a:latin typeface="Lucida Sans" pitchFamily="34" charset="0"/>
            </a:endParaRPr>
          </a:p>
        </p:txBody>
      </p:sp>
      <p:sp>
        <p:nvSpPr>
          <p:cNvPr id="6" name="Title 5"/>
          <p:cNvSpPr>
            <a:spLocks noGrp="1"/>
          </p:cNvSpPr>
          <p:nvPr>
            <p:ph type="title"/>
          </p:nvPr>
        </p:nvSpPr>
        <p:spPr/>
        <p:txBody>
          <a:bodyPr/>
          <a:lstStyle/>
          <a:p>
            <a:r>
              <a:rPr lang="en-US" dirty="0" smtClean="0">
                <a:solidFill>
                  <a:schemeClr val="bg1"/>
                </a:solidFill>
              </a:rPr>
              <a:t>Architecture</a:t>
            </a:r>
            <a:endParaRPr lang="en-US" dirty="0">
              <a:solidFill>
                <a:schemeClr val="bg1"/>
              </a:solidFill>
            </a:endParaRPr>
          </a:p>
        </p:txBody>
      </p:sp>
    </p:spTree>
    <p:extLst>
      <p:ext uri="{BB962C8B-B14F-4D97-AF65-F5344CB8AC3E}">
        <p14:creationId xmlns:p14="http://schemas.microsoft.com/office/powerpoint/2010/main" val="197073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AutoShape 3" descr="image001"/>
          <p:cNvSpPr>
            <a:spLocks noChangeAspect="1" noChangeArrowheads="1"/>
          </p:cNvSpPr>
          <p:nvPr/>
        </p:nvSpPr>
        <p:spPr bwMode="auto">
          <a:xfrm>
            <a:off x="5991533" y="582877"/>
            <a:ext cx="2966617" cy="9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26" tIns="55513" rIns="111026" bIns="55513"/>
          <a:lstStyle/>
          <a:p>
            <a:pPr eaLnBrk="0" hangingPunct="0"/>
            <a:endParaRPr lang="en-US"/>
          </a:p>
        </p:txBody>
      </p:sp>
      <p:sp>
        <p:nvSpPr>
          <p:cNvPr id="3" name="Title 2"/>
          <p:cNvSpPr>
            <a:spLocks noGrp="1"/>
          </p:cNvSpPr>
          <p:nvPr>
            <p:ph type="title"/>
          </p:nvPr>
        </p:nvSpPr>
        <p:spPr/>
        <p:txBody>
          <a:bodyPr/>
          <a:lstStyle/>
          <a:p>
            <a:r>
              <a:rPr lang="en-US" dirty="0" smtClean="0">
                <a:solidFill>
                  <a:schemeClr val="tx1"/>
                </a:solidFill>
              </a:rPr>
              <a:t>Current Microsoft authentication scenarios</a:t>
            </a:r>
            <a:endParaRPr lang="en-US" dirty="0">
              <a:solidFill>
                <a:schemeClr val="tx1"/>
              </a:solidFill>
            </a:endParaRPr>
          </a:p>
        </p:txBody>
      </p:sp>
      <p:sp>
        <p:nvSpPr>
          <p:cNvPr id="7" name="Text Placeholder 6"/>
          <p:cNvSpPr>
            <a:spLocks noGrp="1"/>
          </p:cNvSpPr>
          <p:nvPr>
            <p:ph type="body" sz="quarter" idx="10"/>
          </p:nvPr>
        </p:nvSpPr>
        <p:spPr>
          <a:xfrm>
            <a:off x="283807" y="2308555"/>
            <a:ext cx="11880395" cy="1754326"/>
          </a:xfrm>
        </p:spPr>
        <p:txBody>
          <a:bodyPr numCol="2"/>
          <a:lstStyle/>
          <a:p>
            <a:r>
              <a:rPr lang="en-US" sz="2000" dirty="0" smtClean="0">
                <a:solidFill>
                  <a:schemeClr val="tx1"/>
                </a:solidFill>
                <a:latin typeface="+mn-lt"/>
              </a:rPr>
              <a:t>Microsoft </a:t>
            </a:r>
            <a:r>
              <a:rPr lang="en-US" sz="2000" dirty="0">
                <a:solidFill>
                  <a:schemeClr val="tx1"/>
                </a:solidFill>
                <a:latin typeface="+mn-lt"/>
              </a:rPr>
              <a:t>VPN/RRAS </a:t>
            </a:r>
            <a:r>
              <a:rPr lang="en-US" sz="2000" dirty="0" smtClean="0">
                <a:solidFill>
                  <a:schemeClr val="tx1"/>
                </a:solidFill>
                <a:latin typeface="+mn-lt"/>
              </a:rPr>
              <a:t>(RADIUS)</a:t>
            </a:r>
            <a:endParaRPr lang="en-US" sz="2000" dirty="0">
              <a:solidFill>
                <a:schemeClr val="tx1"/>
              </a:solidFill>
              <a:latin typeface="+mn-lt"/>
            </a:endParaRPr>
          </a:p>
          <a:p>
            <a:r>
              <a:rPr lang="en-US" sz="2000" dirty="0" smtClean="0">
                <a:solidFill>
                  <a:schemeClr val="tx1"/>
                </a:solidFill>
                <a:latin typeface="+mn-lt"/>
              </a:rPr>
              <a:t>Universal </a:t>
            </a:r>
            <a:r>
              <a:rPr lang="en-US" sz="2000" dirty="0">
                <a:solidFill>
                  <a:schemeClr val="tx1"/>
                </a:solidFill>
                <a:latin typeface="+mn-lt"/>
              </a:rPr>
              <a:t>Access </a:t>
            </a:r>
            <a:r>
              <a:rPr lang="en-US" sz="2000" dirty="0" smtClean="0">
                <a:solidFill>
                  <a:schemeClr val="tx1"/>
                </a:solidFill>
                <a:latin typeface="+mn-lt"/>
              </a:rPr>
              <a:t>Gateway </a:t>
            </a:r>
            <a:r>
              <a:rPr lang="en-US" sz="2000" dirty="0">
                <a:solidFill>
                  <a:schemeClr val="tx1"/>
                </a:solidFill>
                <a:latin typeface="+mn-lt"/>
              </a:rPr>
              <a:t>(RADIUS</a:t>
            </a:r>
            <a:r>
              <a:rPr lang="en-US" sz="2000" dirty="0" smtClean="0">
                <a:solidFill>
                  <a:schemeClr val="tx1"/>
                </a:solidFill>
                <a:latin typeface="+mn-lt"/>
              </a:rPr>
              <a:t>)</a:t>
            </a:r>
            <a:endParaRPr lang="en-US" sz="2000" dirty="0">
              <a:solidFill>
                <a:schemeClr val="tx1"/>
              </a:solidFill>
              <a:latin typeface="+mn-lt"/>
            </a:endParaRPr>
          </a:p>
          <a:p>
            <a:r>
              <a:rPr lang="en-US" sz="2000" dirty="0" smtClean="0">
                <a:solidFill>
                  <a:schemeClr val="tx1"/>
                </a:solidFill>
                <a:latin typeface="+mn-lt"/>
              </a:rPr>
              <a:t>Terminal </a:t>
            </a:r>
            <a:r>
              <a:rPr lang="en-US" sz="2000" dirty="0">
                <a:solidFill>
                  <a:schemeClr val="tx1"/>
                </a:solidFill>
                <a:latin typeface="+mn-lt"/>
              </a:rPr>
              <a:t>Services </a:t>
            </a:r>
            <a:r>
              <a:rPr lang="en-US" sz="2000" dirty="0" smtClean="0">
                <a:solidFill>
                  <a:schemeClr val="tx1"/>
                </a:solidFill>
                <a:latin typeface="+mn-lt"/>
              </a:rPr>
              <a:t>(Windows)</a:t>
            </a:r>
            <a:endParaRPr lang="en-US" sz="2000" dirty="0">
              <a:solidFill>
                <a:schemeClr val="tx1"/>
              </a:solidFill>
              <a:latin typeface="+mn-lt"/>
            </a:endParaRPr>
          </a:p>
          <a:p>
            <a:r>
              <a:rPr lang="en-US" sz="2000" dirty="0" smtClean="0">
                <a:solidFill>
                  <a:schemeClr val="tx1"/>
                </a:solidFill>
                <a:latin typeface="+mn-lt"/>
              </a:rPr>
              <a:t>SharePoint (IIS)</a:t>
            </a:r>
          </a:p>
          <a:p>
            <a:r>
              <a:rPr lang="en-US" sz="2000" dirty="0" smtClean="0">
                <a:solidFill>
                  <a:schemeClr val="tx1"/>
                </a:solidFill>
                <a:latin typeface="+mn-lt"/>
              </a:rPr>
              <a:t>Outlook </a:t>
            </a:r>
            <a:r>
              <a:rPr lang="en-US" sz="2000" dirty="0">
                <a:solidFill>
                  <a:schemeClr val="tx1"/>
                </a:solidFill>
                <a:latin typeface="+mn-lt"/>
              </a:rPr>
              <a:t>Web </a:t>
            </a:r>
            <a:r>
              <a:rPr lang="en-US" sz="2000" dirty="0" smtClean="0">
                <a:solidFill>
                  <a:schemeClr val="tx1"/>
                </a:solidFill>
                <a:latin typeface="+mn-lt"/>
              </a:rPr>
              <a:t>Access (IIS)</a:t>
            </a:r>
          </a:p>
          <a:p>
            <a:r>
              <a:rPr lang="en-US" sz="2000" dirty="0" smtClean="0">
                <a:solidFill>
                  <a:schemeClr val="tx1"/>
                </a:solidFill>
                <a:latin typeface="+mn-lt"/>
              </a:rPr>
              <a:t>Remote Desktop Gateway (RADIUS)</a:t>
            </a:r>
          </a:p>
          <a:p>
            <a:r>
              <a:rPr lang="en-US" sz="2000" dirty="0" smtClean="0">
                <a:solidFill>
                  <a:schemeClr val="tx1"/>
                </a:solidFill>
                <a:latin typeface="+mn-lt"/>
              </a:rPr>
              <a:t>Remote Desktop Web (IIS)</a:t>
            </a:r>
          </a:p>
          <a:p>
            <a:r>
              <a:rPr lang="en-US" sz="2000" dirty="0" smtClean="0">
                <a:solidFill>
                  <a:schemeClr val="tx1"/>
                </a:solidFill>
                <a:latin typeface="+mn-lt"/>
              </a:rPr>
              <a:t>AD Federation Services (IIS)</a:t>
            </a:r>
          </a:p>
        </p:txBody>
      </p:sp>
      <p:sp>
        <p:nvSpPr>
          <p:cNvPr id="11" name="Text Placeholder 10"/>
          <p:cNvSpPr>
            <a:spLocks noGrp="1"/>
          </p:cNvSpPr>
          <p:nvPr>
            <p:ph type="body" sz="quarter" idx="11"/>
          </p:nvPr>
        </p:nvSpPr>
        <p:spPr>
          <a:xfrm>
            <a:off x="283807" y="4411652"/>
            <a:ext cx="11880395" cy="1600438"/>
          </a:xfrm>
        </p:spPr>
        <p:txBody>
          <a:bodyPr/>
          <a:lstStyle/>
          <a:p>
            <a:r>
              <a:rPr lang="en-US" sz="4000" dirty="0" smtClean="0">
                <a:solidFill>
                  <a:schemeClr val="tx2"/>
                </a:solidFill>
              </a:rPr>
              <a:t>Cloud Services</a:t>
            </a:r>
          </a:p>
          <a:p>
            <a:r>
              <a:rPr lang="en-US" sz="2000" dirty="0">
                <a:solidFill>
                  <a:schemeClr val="tx1"/>
                </a:solidFill>
                <a:latin typeface="+mn-lt"/>
              </a:rPr>
              <a:t>Office 365 (</a:t>
            </a:r>
            <a:r>
              <a:rPr lang="en-US" sz="2000" dirty="0" smtClean="0">
                <a:solidFill>
                  <a:schemeClr val="tx1"/>
                </a:solidFill>
                <a:latin typeface="+mn-lt"/>
              </a:rPr>
              <a:t>ADFS)</a:t>
            </a:r>
          </a:p>
          <a:p>
            <a:r>
              <a:rPr lang="en-US" sz="2000" dirty="0" smtClean="0">
                <a:solidFill>
                  <a:schemeClr val="tx1"/>
                </a:solidFill>
                <a:latin typeface="+mn-lt"/>
              </a:rPr>
              <a:t>Azure AD Admin Logins</a:t>
            </a:r>
          </a:p>
        </p:txBody>
      </p:sp>
      <p:sp>
        <p:nvSpPr>
          <p:cNvPr id="2" name="TextBox 1"/>
          <p:cNvSpPr txBox="1"/>
          <p:nvPr/>
        </p:nvSpPr>
        <p:spPr>
          <a:xfrm>
            <a:off x="274639" y="1534910"/>
            <a:ext cx="11612816" cy="849463"/>
          </a:xfrm>
          <a:prstGeom prst="rect">
            <a:avLst/>
          </a:prstGeom>
          <a:noFill/>
        </p:spPr>
        <p:txBody>
          <a:bodyPr wrap="square" lIns="182880" tIns="146304" rIns="182880" bIns="146304" rtlCol="0">
            <a:spAutoFit/>
          </a:bodyPr>
          <a:lstStyle/>
          <a:p>
            <a:pPr>
              <a:lnSpc>
                <a:spcPct val="90000"/>
              </a:lnSpc>
            </a:pPr>
            <a:r>
              <a:rPr lang="en-US" sz="4000" dirty="0">
                <a:solidFill>
                  <a:schemeClr val="tx2"/>
                </a:solidFill>
                <a:latin typeface="+mj-lt"/>
              </a:rPr>
              <a:t>On-Premises </a:t>
            </a:r>
            <a:r>
              <a:rPr lang="en-US" sz="4000" dirty="0" smtClean="0">
                <a:solidFill>
                  <a:schemeClr val="tx2"/>
                </a:solidFill>
                <a:latin typeface="+mj-lt"/>
              </a:rPr>
              <a:t>Applications</a:t>
            </a:r>
            <a:endParaRPr lang="en-US" sz="4000" dirty="0">
              <a:solidFill>
                <a:schemeClr val="tx2"/>
              </a:solidFill>
              <a:latin typeface="+mj-lt"/>
            </a:endParaRPr>
          </a:p>
        </p:txBody>
      </p:sp>
      <p:sp>
        <p:nvSpPr>
          <p:cNvPr id="8" name="Text Placeholder 10"/>
          <p:cNvSpPr txBox="1">
            <a:spLocks/>
          </p:cNvSpPr>
          <p:nvPr/>
        </p:nvSpPr>
        <p:spPr>
          <a:xfrm>
            <a:off x="6309676" y="5495048"/>
            <a:ext cx="4748153" cy="517042"/>
          </a:xfrm>
          <a:prstGeom prst="rect">
            <a:avLst/>
          </a:prstGeom>
        </p:spPr>
        <p:txBody>
          <a:bodyPr vert="horz" wrap="square" lIns="146286" tIns="91429" rIns="146286" bIns="91429" rtlCol="0">
            <a:spAutoFit/>
          </a:bodyPr>
          <a:lstStyle>
            <a:lvl1pPr marL="0" marR="0" indent="0" algn="l" defTabSz="932623" rtl="0" eaLnBrk="1" fontAlgn="auto" latinLnBrk="0" hangingPunct="1">
              <a:lnSpc>
                <a:spcPct val="90000"/>
              </a:lnSpc>
              <a:spcBef>
                <a:spcPts val="1224"/>
              </a:spcBef>
              <a:spcAft>
                <a:spcPts val="0"/>
              </a:spcAft>
              <a:buClr>
                <a:schemeClr val="tx1"/>
              </a:buClr>
              <a:buSzPct val="90000"/>
              <a:buFont typeface="Wingdings" pitchFamily="2" charset="2"/>
              <a:buNone/>
              <a:tabLst/>
              <a:defRPr sz="3500" kern="1200" spc="0" baseline="0">
                <a:solidFill>
                  <a:srgbClr val="DB4121"/>
                </a:solidFill>
                <a:latin typeface="+mj-lt"/>
                <a:ea typeface="+mn-ea"/>
                <a:cs typeface="+mn-cs"/>
              </a:defRPr>
            </a:lvl1pPr>
            <a:lvl2pPr marL="0" marR="0" indent="0" algn="l" defTabSz="93262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31745" marR="0" indent="0" algn="l" defTabSz="93262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0316" marR="0" indent="0" algn="l" defTabSz="93262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712" marR="0" indent="0" algn="l" defTabSz="93262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400" dirty="0" smtClean="0">
                <a:solidFill>
                  <a:schemeClr val="accent5"/>
                </a:solidFill>
              </a:rPr>
              <a:t>More To Come…</a:t>
            </a:r>
            <a:endParaRPr lang="en-US" sz="1800" dirty="0" smtClean="0">
              <a:solidFill>
                <a:schemeClr val="accent5"/>
              </a:solidFill>
            </a:endParaRPr>
          </a:p>
        </p:txBody>
      </p:sp>
    </p:spTree>
    <p:extLst>
      <p:ext uri="{BB962C8B-B14F-4D97-AF65-F5344CB8AC3E}">
        <p14:creationId xmlns:p14="http://schemas.microsoft.com/office/powerpoint/2010/main" val="38635997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AutoShape 3" descr="image001"/>
          <p:cNvSpPr>
            <a:spLocks noChangeAspect="1" noChangeArrowheads="1"/>
          </p:cNvSpPr>
          <p:nvPr/>
        </p:nvSpPr>
        <p:spPr bwMode="auto">
          <a:xfrm>
            <a:off x="5991533" y="582877"/>
            <a:ext cx="2966617" cy="9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26" tIns="55513" rIns="111026" bIns="55513"/>
          <a:lstStyle/>
          <a:p>
            <a:pPr eaLnBrk="0" hangingPunct="0"/>
            <a:endParaRPr lang="en-US"/>
          </a:p>
        </p:txBody>
      </p:sp>
      <p:sp>
        <p:nvSpPr>
          <p:cNvPr id="3" name="Title 2"/>
          <p:cNvSpPr>
            <a:spLocks noGrp="1"/>
          </p:cNvSpPr>
          <p:nvPr>
            <p:ph type="title"/>
          </p:nvPr>
        </p:nvSpPr>
        <p:spPr/>
        <p:txBody>
          <a:bodyPr/>
          <a:lstStyle/>
          <a:p>
            <a:r>
              <a:rPr lang="en-US" dirty="0" smtClean="0">
                <a:solidFill>
                  <a:schemeClr val="tx1"/>
                </a:solidFill>
              </a:rPr>
              <a:t>System components</a:t>
            </a:r>
            <a:endParaRPr lang="en-US" dirty="0">
              <a:solidFill>
                <a:schemeClr val="tx1"/>
              </a:solidFill>
            </a:endParaRPr>
          </a:p>
        </p:txBody>
      </p:sp>
      <p:sp>
        <p:nvSpPr>
          <p:cNvPr id="7" name="Text Placeholder 6"/>
          <p:cNvSpPr>
            <a:spLocks noGrp="1"/>
          </p:cNvSpPr>
          <p:nvPr>
            <p:ph type="body" sz="quarter" idx="10"/>
          </p:nvPr>
        </p:nvSpPr>
        <p:spPr>
          <a:xfrm>
            <a:off x="579162" y="1395736"/>
            <a:ext cx="3261661" cy="676552"/>
          </a:xfrm>
        </p:spPr>
        <p:txBody>
          <a:bodyPr/>
          <a:lstStyle/>
          <a:p>
            <a:r>
              <a:rPr lang="en-US" dirty="0" smtClean="0">
                <a:solidFill>
                  <a:schemeClr val="tx2"/>
                </a:solidFill>
              </a:rPr>
              <a:t>Agent</a:t>
            </a:r>
            <a:endParaRPr lang="en-US" dirty="0">
              <a:solidFill>
                <a:schemeClr val="tx2"/>
              </a:solidFill>
            </a:endParaRPr>
          </a:p>
        </p:txBody>
      </p:sp>
      <p:sp>
        <p:nvSpPr>
          <p:cNvPr id="9" name="Text Placeholder 8"/>
          <p:cNvSpPr>
            <a:spLocks noGrp="1"/>
          </p:cNvSpPr>
          <p:nvPr>
            <p:ph type="body" sz="quarter" idx="4294967295"/>
          </p:nvPr>
        </p:nvSpPr>
        <p:spPr>
          <a:xfrm>
            <a:off x="7980794" y="1406373"/>
            <a:ext cx="3104502" cy="534005"/>
          </a:xfrm>
        </p:spPr>
        <p:txBody>
          <a:bodyPr/>
          <a:lstStyle/>
          <a:p>
            <a:pPr marL="0" indent="0">
              <a:buNone/>
            </a:pPr>
            <a:r>
              <a:rPr lang="en-US" dirty="0" smtClean="0">
                <a:solidFill>
                  <a:schemeClr val="tx2"/>
                </a:solidFill>
              </a:rPr>
              <a:t>Mgmt. Portal</a:t>
            </a:r>
            <a:endParaRPr lang="en-US" dirty="0">
              <a:solidFill>
                <a:schemeClr val="tx2"/>
              </a:solidFill>
            </a:endParaRPr>
          </a:p>
        </p:txBody>
      </p:sp>
      <p:sp>
        <p:nvSpPr>
          <p:cNvPr id="2" name="TextBox 1"/>
          <p:cNvSpPr txBox="1"/>
          <p:nvPr/>
        </p:nvSpPr>
        <p:spPr>
          <a:xfrm>
            <a:off x="607920" y="4427431"/>
            <a:ext cx="3617996" cy="2183162"/>
          </a:xfrm>
          <a:prstGeom prst="rect">
            <a:avLst/>
          </a:prstGeom>
          <a:noFill/>
        </p:spPr>
        <p:txBody>
          <a:bodyPr wrap="square" lIns="182880" tIns="146304" rIns="182880" bIns="146304" rtlCol="0">
            <a:spAutoFit/>
          </a:bodyPr>
          <a:lstStyle/>
          <a:p>
            <a:pPr eaLnBrk="0" hangingPunct="0">
              <a:spcBef>
                <a:spcPts val="600"/>
              </a:spcBef>
              <a:spcAft>
                <a:spcPts val="200"/>
              </a:spcAft>
            </a:pPr>
            <a:r>
              <a:rPr lang="en-US" sz="1600" dirty="0" smtClean="0"/>
              <a:t>On-premises software</a:t>
            </a:r>
          </a:p>
          <a:p>
            <a:pPr eaLnBrk="0" hangingPunct="0">
              <a:spcBef>
                <a:spcPts val="600"/>
              </a:spcBef>
              <a:spcAft>
                <a:spcPts val="200"/>
              </a:spcAft>
            </a:pPr>
            <a:r>
              <a:rPr lang="en-US" sz="1600" dirty="0" smtClean="0"/>
              <a:t>Manages settings </a:t>
            </a:r>
            <a:r>
              <a:rPr lang="en-US" sz="1600" dirty="0"/>
              <a:t>and users</a:t>
            </a:r>
          </a:p>
          <a:p>
            <a:pPr eaLnBrk="0" hangingPunct="0">
              <a:spcBef>
                <a:spcPts val="600"/>
              </a:spcBef>
              <a:spcAft>
                <a:spcPts val="200"/>
              </a:spcAft>
            </a:pPr>
            <a:r>
              <a:rPr lang="en-US" sz="1600" dirty="0" smtClean="0"/>
              <a:t>Synchronizes </a:t>
            </a:r>
            <a:r>
              <a:rPr lang="en-US" sz="1600" dirty="0"/>
              <a:t>with </a:t>
            </a:r>
            <a:r>
              <a:rPr lang="en-US" sz="1600" dirty="0" smtClean="0"/>
              <a:t>Active Directory</a:t>
            </a:r>
          </a:p>
          <a:p>
            <a:pPr eaLnBrk="0" hangingPunct="0">
              <a:spcBef>
                <a:spcPts val="600"/>
              </a:spcBef>
              <a:spcAft>
                <a:spcPts val="200"/>
              </a:spcAft>
            </a:pPr>
            <a:r>
              <a:rPr lang="en-US" sz="1600" dirty="0" smtClean="0"/>
              <a:t>Supports RADIUS, IIS, Forms-Based </a:t>
            </a:r>
            <a:r>
              <a:rPr lang="en-US" sz="1600" dirty="0" err="1" smtClean="0"/>
              <a:t>Auth</a:t>
            </a:r>
            <a:r>
              <a:rPr lang="en-US" sz="1600" dirty="0" smtClean="0"/>
              <a:t>, Windows </a:t>
            </a:r>
            <a:r>
              <a:rPr lang="en-US" sz="1600" dirty="0" err="1" smtClean="0"/>
              <a:t>Auth</a:t>
            </a:r>
            <a:r>
              <a:rPr lang="en-US" sz="1600" dirty="0" smtClean="0"/>
              <a:t>, SAML</a:t>
            </a:r>
            <a:endParaRPr lang="en-US" sz="1600" dirty="0"/>
          </a:p>
          <a:p>
            <a:pPr eaLnBrk="0" hangingPunct="0">
              <a:spcBef>
                <a:spcPts val="600"/>
              </a:spcBef>
              <a:spcAft>
                <a:spcPts val="200"/>
              </a:spcAft>
            </a:pPr>
            <a:r>
              <a:rPr lang="en-US" sz="1600" dirty="0" smtClean="0"/>
              <a:t>Web Services APIs</a:t>
            </a:r>
            <a:endParaRPr lang="en-US" sz="1600" dirty="0"/>
          </a:p>
        </p:txBody>
      </p:sp>
      <p:sp>
        <p:nvSpPr>
          <p:cNvPr id="13" name="TextBox 12"/>
          <p:cNvSpPr txBox="1"/>
          <p:nvPr/>
        </p:nvSpPr>
        <p:spPr>
          <a:xfrm>
            <a:off x="4320846" y="4403579"/>
            <a:ext cx="3287537" cy="1731756"/>
          </a:xfrm>
          <a:prstGeom prst="rect">
            <a:avLst/>
          </a:prstGeom>
          <a:noFill/>
        </p:spPr>
        <p:txBody>
          <a:bodyPr wrap="square" lIns="182880" tIns="146304" rIns="182880" bIns="146304" rtlCol="0">
            <a:spAutoFit/>
          </a:bodyPr>
          <a:lstStyle/>
          <a:p>
            <a:pPr eaLnBrk="0" hangingPunct="0">
              <a:spcBef>
                <a:spcPts val="600"/>
              </a:spcBef>
              <a:spcAft>
                <a:spcPts val="200"/>
              </a:spcAft>
            </a:pPr>
            <a:r>
              <a:rPr lang="en-US" sz="1600" dirty="0" smtClean="0"/>
              <a:t>On-premises web portal</a:t>
            </a:r>
          </a:p>
          <a:p>
            <a:pPr eaLnBrk="0" hangingPunct="0">
              <a:spcBef>
                <a:spcPts val="600"/>
              </a:spcBef>
              <a:spcAft>
                <a:spcPts val="200"/>
              </a:spcAft>
            </a:pPr>
            <a:r>
              <a:rPr lang="en-US" sz="1600" dirty="0" smtClean="0"/>
              <a:t>Enables user self-enrollment and user account management</a:t>
            </a:r>
          </a:p>
          <a:p>
            <a:pPr eaLnBrk="0" hangingPunct="0">
              <a:spcBef>
                <a:spcPts val="600"/>
              </a:spcBef>
              <a:spcAft>
                <a:spcPts val="200"/>
              </a:spcAft>
            </a:pPr>
            <a:r>
              <a:rPr lang="en-US" sz="1600" dirty="0" smtClean="0"/>
              <a:t>Offers interface for IT and help desk staff to support end users</a:t>
            </a:r>
            <a:endParaRPr lang="en-US" sz="1600" dirty="0"/>
          </a:p>
        </p:txBody>
      </p:sp>
      <p:pic>
        <p:nvPicPr>
          <p:cNvPr id="11" name="Picture 6"/>
          <p:cNvPicPr>
            <a:picLocks noChangeAspect="1" noChangeArrowheads="1"/>
          </p:cNvPicPr>
          <p:nvPr/>
        </p:nvPicPr>
        <p:blipFill>
          <a:blip r:embed="rId3" cstate="print"/>
          <a:srcRect/>
          <a:stretch>
            <a:fillRect/>
          </a:stretch>
        </p:blipFill>
        <p:spPr bwMode="auto">
          <a:xfrm>
            <a:off x="607920" y="2034238"/>
            <a:ext cx="3400333" cy="2215937"/>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4320846" y="2034239"/>
            <a:ext cx="3287538" cy="2369340"/>
          </a:xfrm>
          <a:prstGeom prst="rect">
            <a:avLst/>
          </a:prstGeom>
          <a:noFill/>
          <a:ln w="9525">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7955578" y="2069436"/>
            <a:ext cx="3291804" cy="2295262"/>
          </a:xfrm>
          <a:prstGeom prst="rect">
            <a:avLst/>
          </a:prstGeom>
          <a:noFill/>
          <a:ln w="9525">
            <a:noFill/>
            <a:miter lim="800000"/>
            <a:headEnd/>
            <a:tailEnd/>
          </a:ln>
        </p:spPr>
      </p:pic>
      <p:sp>
        <p:nvSpPr>
          <p:cNvPr id="16" name="TextBox 15"/>
          <p:cNvSpPr txBox="1"/>
          <p:nvPr/>
        </p:nvSpPr>
        <p:spPr>
          <a:xfrm>
            <a:off x="7976370" y="4427431"/>
            <a:ext cx="3636768" cy="1588127"/>
          </a:xfrm>
          <a:prstGeom prst="rect">
            <a:avLst/>
          </a:prstGeom>
          <a:noFill/>
        </p:spPr>
        <p:txBody>
          <a:bodyPr wrap="square" lIns="182880" tIns="146304" rIns="182880" bIns="146304" rtlCol="0">
            <a:spAutoFit/>
          </a:bodyPr>
          <a:lstStyle/>
          <a:p>
            <a:pPr eaLnBrk="0" hangingPunct="0">
              <a:spcBef>
                <a:spcPts val="600"/>
              </a:spcBef>
              <a:spcAft>
                <a:spcPts val="200"/>
              </a:spcAft>
            </a:pPr>
            <a:r>
              <a:rPr lang="en-US" sz="1600" dirty="0" smtClean="0"/>
              <a:t>Part of the cloud service</a:t>
            </a:r>
          </a:p>
          <a:p>
            <a:pPr eaLnBrk="0" hangingPunct="0">
              <a:spcBef>
                <a:spcPts val="600"/>
              </a:spcBef>
              <a:spcAft>
                <a:spcPts val="200"/>
              </a:spcAft>
            </a:pPr>
            <a:r>
              <a:rPr lang="en-US" sz="1600" dirty="0" smtClean="0"/>
              <a:t>Configures authentication settings</a:t>
            </a:r>
          </a:p>
          <a:p>
            <a:pPr eaLnBrk="0" hangingPunct="0">
              <a:spcBef>
                <a:spcPts val="600"/>
              </a:spcBef>
              <a:spcAft>
                <a:spcPts val="200"/>
              </a:spcAft>
            </a:pPr>
            <a:r>
              <a:rPr lang="en-US" sz="1600" dirty="0" smtClean="0"/>
              <a:t>Offers centralized usage reports</a:t>
            </a:r>
          </a:p>
          <a:p>
            <a:pPr eaLnBrk="0" hangingPunct="0">
              <a:spcBef>
                <a:spcPts val="600"/>
              </a:spcBef>
              <a:spcAft>
                <a:spcPts val="200"/>
              </a:spcAft>
            </a:pPr>
            <a:endParaRPr lang="en-US" sz="1600" dirty="0"/>
          </a:p>
        </p:txBody>
      </p:sp>
      <p:sp>
        <p:nvSpPr>
          <p:cNvPr id="17" name="Text Placeholder 7"/>
          <p:cNvSpPr txBox="1">
            <a:spLocks/>
          </p:cNvSpPr>
          <p:nvPr/>
        </p:nvSpPr>
        <p:spPr>
          <a:xfrm>
            <a:off x="4294463" y="1406374"/>
            <a:ext cx="3112482" cy="6278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rPr>
              <a:t>User Portal</a:t>
            </a:r>
            <a:endParaRPr lang="en-US" dirty="0">
              <a:solidFill>
                <a:schemeClr val="tx2"/>
              </a:solidFill>
            </a:endParaRPr>
          </a:p>
        </p:txBody>
      </p:sp>
    </p:spTree>
    <p:extLst>
      <p:ext uri="{BB962C8B-B14F-4D97-AF65-F5344CB8AC3E}">
        <p14:creationId xmlns:p14="http://schemas.microsoft.com/office/powerpoint/2010/main" val="404847570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dirty="0" smtClean="0"/>
              <a:t>Demo:</a:t>
            </a:r>
            <a:br>
              <a:rPr lang="en-US" sz="6000" dirty="0" smtClean="0"/>
            </a:br>
            <a:r>
              <a:rPr lang="en-US" sz="6000" dirty="0" smtClean="0"/>
              <a:t>Setup and Enrollment</a:t>
            </a:r>
            <a:endParaRPr lang="en-US" sz="6000" dirty="0"/>
          </a:p>
        </p:txBody>
      </p:sp>
    </p:spTree>
    <p:extLst>
      <p:ext uri="{BB962C8B-B14F-4D97-AF65-F5344CB8AC3E}">
        <p14:creationId xmlns:p14="http://schemas.microsoft.com/office/powerpoint/2010/main" val="3702922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18186" y="1058894"/>
            <a:ext cx="224285" cy="48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1026" tIns="55513" rIns="111026" bIns="55513">
            <a:spAutoFit/>
          </a:bodyPr>
          <a:lstStyle/>
          <a:p>
            <a:endParaRPr lang="en-US" sz="2400">
              <a:solidFill>
                <a:srgbClr val="C31A21"/>
              </a:solidFill>
            </a:endParaRPr>
          </a:p>
        </p:txBody>
      </p:sp>
      <p:sp>
        <p:nvSpPr>
          <p:cNvPr id="2" name="Title 1"/>
          <p:cNvSpPr>
            <a:spLocks noGrp="1"/>
          </p:cNvSpPr>
          <p:nvPr>
            <p:ph type="title"/>
          </p:nvPr>
        </p:nvSpPr>
        <p:spPr>
          <a:xfrm>
            <a:off x="274320" y="554557"/>
            <a:ext cx="10784541" cy="748169"/>
          </a:xfrm>
        </p:spPr>
        <p:txBody>
          <a:bodyPr/>
          <a:lstStyle/>
          <a:p>
            <a:pPr>
              <a:lnSpc>
                <a:spcPct val="80000"/>
              </a:lnSpc>
              <a:spcBef>
                <a:spcPct val="20000"/>
              </a:spcBef>
            </a:pPr>
            <a:r>
              <a:rPr lang="en-US" dirty="0" smtClean="0">
                <a:solidFill>
                  <a:schemeClr val="tx1"/>
                </a:solidFill>
              </a:rPr>
              <a:t>Scale, performance, and security</a:t>
            </a:r>
            <a:endParaRPr lang="en-US" dirty="0">
              <a:solidFill>
                <a:schemeClr val="tx1"/>
              </a:solidFill>
            </a:endParaRPr>
          </a:p>
        </p:txBody>
      </p:sp>
      <p:sp>
        <p:nvSpPr>
          <p:cNvPr id="4099" name="Rectangle 3"/>
          <p:cNvSpPr>
            <a:spLocks noGrp="1" noChangeArrowheads="1"/>
          </p:cNvSpPr>
          <p:nvPr>
            <p:ph sz="quarter" idx="10"/>
          </p:nvPr>
        </p:nvSpPr>
        <p:spPr>
          <a:xfrm>
            <a:off x="274638" y="1556095"/>
            <a:ext cx="11247061" cy="4431241"/>
          </a:xfrm>
          <a:prstGeom prst="rect">
            <a:avLst/>
          </a:prstGeom>
        </p:spPr>
        <p:txBody>
          <a:bodyPr lIns="111026" tIns="55513" rIns="111026" bIns="55513"/>
          <a:lstStyle/>
          <a:p>
            <a:pPr marL="0" indent="0">
              <a:spcBef>
                <a:spcPts val="1093"/>
              </a:spcBef>
              <a:spcAft>
                <a:spcPts val="1093"/>
              </a:spcAft>
              <a:buNone/>
            </a:pPr>
            <a:r>
              <a:rPr lang="en-US" sz="3000" dirty="0" smtClean="0"/>
              <a:t>PhoneFactor cloud service designed for stability and performance</a:t>
            </a:r>
          </a:p>
          <a:p>
            <a:pPr marL="0" indent="0">
              <a:spcBef>
                <a:spcPts val="1093"/>
              </a:spcBef>
              <a:spcAft>
                <a:spcPts val="1093"/>
              </a:spcAft>
              <a:buNone/>
            </a:pPr>
            <a:r>
              <a:rPr lang="en-US" sz="3000" dirty="0" smtClean="0"/>
              <a:t>Agent optimized to support large numbers of users </a:t>
            </a:r>
            <a:br>
              <a:rPr lang="en-US" sz="3000" dirty="0" smtClean="0"/>
            </a:br>
            <a:r>
              <a:rPr lang="en-US" sz="3000" dirty="0" smtClean="0"/>
              <a:t>and authentications</a:t>
            </a:r>
          </a:p>
          <a:p>
            <a:pPr marL="0" indent="0">
              <a:spcBef>
                <a:spcPts val="1093"/>
              </a:spcBef>
              <a:spcAft>
                <a:spcPts val="1093"/>
              </a:spcAft>
              <a:buNone/>
            </a:pPr>
            <a:r>
              <a:rPr lang="en-US" sz="3000" dirty="0" smtClean="0"/>
              <a:t>Extensive reporting and logging capabilities</a:t>
            </a:r>
          </a:p>
          <a:p>
            <a:pPr marL="0" indent="0">
              <a:spcBef>
                <a:spcPts val="1093"/>
              </a:spcBef>
              <a:spcAft>
                <a:spcPts val="1093"/>
              </a:spcAft>
              <a:buNone/>
            </a:pPr>
            <a:r>
              <a:rPr lang="en-US" sz="3000" dirty="0" smtClean="0"/>
              <a:t>PhoneFactor integrates security at every point</a:t>
            </a:r>
          </a:p>
          <a:p>
            <a:pPr marL="0" indent="0">
              <a:spcBef>
                <a:spcPts val="1093"/>
              </a:spcBef>
              <a:spcAft>
                <a:spcPts val="1093"/>
              </a:spcAft>
              <a:buNone/>
            </a:pPr>
            <a:r>
              <a:rPr lang="en-US" sz="3000" dirty="0" smtClean="0"/>
              <a:t>Scalable operational capabilities</a:t>
            </a:r>
          </a:p>
          <a:p>
            <a:pPr marL="0" indent="0">
              <a:spcBef>
                <a:spcPts val="1093"/>
              </a:spcBef>
              <a:spcAft>
                <a:spcPts val="1093"/>
              </a:spcAft>
              <a:buNone/>
            </a:pPr>
            <a:r>
              <a:rPr lang="en-US" sz="3000" dirty="0" smtClean="0"/>
              <a:t>24/7 support</a:t>
            </a:r>
            <a:endParaRPr lang="en-US" sz="3000" dirty="0"/>
          </a:p>
        </p:txBody>
      </p:sp>
    </p:spTree>
    <p:extLst>
      <p:ext uri="{BB962C8B-B14F-4D97-AF65-F5344CB8AC3E}">
        <p14:creationId xmlns:p14="http://schemas.microsoft.com/office/powerpoint/2010/main" val="30980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1485604"/>
            <a:ext cx="5029145" cy="5029145"/>
          </a:xfrm>
          <a:prstGeom prst="rect">
            <a:avLst/>
          </a:prstGeom>
          <a:solidFill>
            <a:schemeClr val="tx1">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482" name="Rectangle 3"/>
          <p:cNvSpPr>
            <a:spLocks noGrp="1" noChangeArrowheads="1"/>
          </p:cNvSpPr>
          <p:nvPr>
            <p:ph sz="quarter" idx="10"/>
          </p:nvPr>
        </p:nvSpPr>
        <p:spPr>
          <a:xfrm>
            <a:off x="414550" y="1955288"/>
            <a:ext cx="6352322" cy="4228850"/>
          </a:xfrm>
        </p:spPr>
        <p:txBody>
          <a:bodyPr/>
          <a:lstStyle/>
          <a:p>
            <a:pPr marL="0" indent="0">
              <a:spcBef>
                <a:spcPts val="1800"/>
              </a:spcBef>
              <a:spcAft>
                <a:spcPts val="1800"/>
              </a:spcAft>
              <a:buNone/>
            </a:pPr>
            <a:r>
              <a:rPr lang="en-US" dirty="0">
                <a:solidFill>
                  <a:schemeClr val="tx1"/>
                </a:solidFill>
                <a:latin typeface="Segoe UI Light" panose="020B0502040204020203" pitchFamily="34" charset="0"/>
                <a:cs typeface="Segoe UI Light" panose="020B0502040204020203" pitchFamily="34" charset="0"/>
              </a:rPr>
              <a:t>Strong Security</a:t>
            </a:r>
          </a:p>
          <a:p>
            <a:pPr marL="0" indent="0">
              <a:spcBef>
                <a:spcPts val="1800"/>
              </a:spcBef>
              <a:spcAft>
                <a:spcPts val="1800"/>
              </a:spcAft>
              <a:buNone/>
            </a:pPr>
            <a:r>
              <a:rPr lang="en-US" dirty="0" smtClean="0">
                <a:solidFill>
                  <a:schemeClr val="tx1"/>
                </a:solidFill>
                <a:latin typeface="Segoe UI Light" panose="020B0502040204020203" pitchFamily="34" charset="0"/>
                <a:cs typeface="Segoe UI Light" panose="020B0502040204020203" pitchFamily="34" charset="0"/>
              </a:rPr>
              <a:t>Convenient </a:t>
            </a:r>
            <a:r>
              <a:rPr lang="en-US" dirty="0">
                <a:solidFill>
                  <a:schemeClr val="tx1"/>
                </a:solidFill>
                <a:latin typeface="Segoe UI Light" panose="020B0502040204020203" pitchFamily="34" charset="0"/>
                <a:cs typeface="Segoe UI Light" panose="020B0502040204020203" pitchFamily="34" charset="0"/>
              </a:rPr>
              <a:t>for Users</a:t>
            </a:r>
          </a:p>
          <a:p>
            <a:pPr marL="0" indent="0">
              <a:spcBef>
                <a:spcPts val="1800"/>
              </a:spcBef>
              <a:spcAft>
                <a:spcPts val="1800"/>
              </a:spcAft>
              <a:buNone/>
            </a:pPr>
            <a:r>
              <a:rPr lang="en-US" dirty="0" smtClean="0">
                <a:solidFill>
                  <a:schemeClr val="tx1"/>
                </a:solidFill>
                <a:latin typeface="Segoe UI Light" panose="020B0502040204020203" pitchFamily="34" charset="0"/>
                <a:cs typeface="Segoe UI Light" panose="020B0502040204020203" pitchFamily="34" charset="0"/>
              </a:rPr>
              <a:t>Easy </a:t>
            </a:r>
            <a:r>
              <a:rPr lang="en-US" dirty="0">
                <a:solidFill>
                  <a:schemeClr val="tx1"/>
                </a:solidFill>
                <a:latin typeface="Segoe UI Light" panose="020B0502040204020203" pitchFamily="34" charset="0"/>
                <a:cs typeface="Segoe UI Light" panose="020B0502040204020203" pitchFamily="34" charset="0"/>
              </a:rPr>
              <a:t>for IT to Deploy </a:t>
            </a:r>
            <a:r>
              <a:rPr lang="en-US" dirty="0" smtClean="0">
                <a:solidFill>
                  <a:schemeClr val="tx1"/>
                </a:solidFill>
                <a:latin typeface="Segoe UI Light" panose="020B0502040204020203" pitchFamily="34" charset="0"/>
                <a:cs typeface="Segoe UI Light" panose="020B0502040204020203" pitchFamily="34" charset="0"/>
              </a:rPr>
              <a:t/>
            </a:r>
            <a:br>
              <a:rPr lang="en-US" dirty="0" smtClean="0">
                <a:solidFill>
                  <a:schemeClr val="tx1"/>
                </a:solidFill>
                <a:latin typeface="Segoe UI Light" panose="020B0502040204020203" pitchFamily="34" charset="0"/>
                <a:cs typeface="Segoe UI Light" panose="020B0502040204020203" pitchFamily="34" charset="0"/>
              </a:rPr>
            </a:br>
            <a:r>
              <a:rPr lang="en-US" dirty="0" smtClean="0">
                <a:solidFill>
                  <a:schemeClr val="tx1"/>
                </a:solidFill>
                <a:latin typeface="Segoe UI Light" panose="020B0502040204020203" pitchFamily="34" charset="0"/>
                <a:cs typeface="Segoe UI Light" panose="020B0502040204020203" pitchFamily="34" charset="0"/>
              </a:rPr>
              <a:t>and Maintain</a:t>
            </a:r>
          </a:p>
          <a:p>
            <a:pPr marL="0" indent="0">
              <a:spcBef>
                <a:spcPts val="1800"/>
              </a:spcBef>
              <a:spcAft>
                <a:spcPts val="1800"/>
              </a:spcAft>
              <a:buNone/>
            </a:pPr>
            <a:r>
              <a:rPr lang="en-US" dirty="0" smtClean="0">
                <a:solidFill>
                  <a:schemeClr val="tx1"/>
                </a:solidFill>
                <a:latin typeface="Segoe UI Light" panose="020B0502040204020203" pitchFamily="34" charset="0"/>
                <a:cs typeface="Segoe UI Light" panose="020B0502040204020203" pitchFamily="34" charset="0"/>
              </a:rPr>
              <a:t>Supports Wide Range of Authentication Scenarios</a:t>
            </a:r>
            <a:endParaRPr lang="en-US" dirty="0">
              <a:solidFill>
                <a:schemeClr val="tx1"/>
              </a:solidFill>
              <a:latin typeface="Segoe UI Light" panose="020B0502040204020203" pitchFamily="34" charset="0"/>
              <a:cs typeface="Segoe UI Light" panose="020B0502040204020203" pitchFamily="34" charset="0"/>
            </a:endParaRPr>
          </a:p>
        </p:txBody>
      </p:sp>
      <p:sp>
        <p:nvSpPr>
          <p:cNvPr id="20483" name="Text Box 4"/>
          <p:cNvSpPr txBox="1">
            <a:spLocks noChangeArrowheads="1"/>
          </p:cNvSpPr>
          <p:nvPr/>
        </p:nvSpPr>
        <p:spPr bwMode="auto">
          <a:xfrm>
            <a:off x="414549" y="557490"/>
            <a:ext cx="12021926" cy="653797"/>
          </a:xfrm>
          <a:prstGeom prst="rect">
            <a:avLst/>
          </a:prstGeom>
          <a:noFill/>
          <a:ln w="9525">
            <a:noFill/>
            <a:miter lim="800000"/>
            <a:headEnd/>
            <a:tailEnd/>
          </a:ln>
        </p:spPr>
        <p:txBody>
          <a:bodyPr lIns="111026" tIns="55513" rIns="111026" bIns="55513">
            <a:spAutoFit/>
          </a:bodyPr>
          <a:lstStyle/>
          <a:p>
            <a:pPr eaLnBrk="0" hangingPunct="0">
              <a:lnSpc>
                <a:spcPct val="80000"/>
              </a:lnSpc>
              <a:spcBef>
                <a:spcPct val="20000"/>
              </a:spcBef>
            </a:pPr>
            <a:r>
              <a:rPr lang="en-US" sz="4400" dirty="0">
                <a:latin typeface="Segoe UI Light" pitchFamily="34" charset="0"/>
              </a:rPr>
              <a:t>Why PhoneFactor?</a:t>
            </a:r>
          </a:p>
        </p:txBody>
      </p:sp>
      <p:sp>
        <p:nvSpPr>
          <p:cNvPr id="6" name="TextBox 5"/>
          <p:cNvSpPr txBox="1"/>
          <p:nvPr/>
        </p:nvSpPr>
        <p:spPr>
          <a:xfrm>
            <a:off x="6401115" y="1394165"/>
            <a:ext cx="4706423" cy="4805703"/>
          </a:xfrm>
          <a:prstGeom prst="rect">
            <a:avLst/>
          </a:prstGeom>
          <a:noFill/>
          <a:ln>
            <a:noFill/>
          </a:ln>
        </p:spPr>
        <p:txBody>
          <a:bodyPr wrap="square" lIns="111026" tIns="55513" rIns="111026" bIns="55513">
            <a:spAutoFit/>
          </a:bodyPr>
          <a:lstStyle/>
          <a:p>
            <a:pPr eaLnBrk="0" hangingPunct="0">
              <a:defRPr/>
            </a:pPr>
            <a:endParaRPr lang="en-US" sz="1600" dirty="0">
              <a:solidFill>
                <a:srgbClr val="CC3300"/>
              </a:solidFill>
              <a:latin typeface="Segoe UI Light" panose="020B0502040204020203" pitchFamily="34" charset="0"/>
              <a:cs typeface="Segoe UI Light" panose="020B0502040204020203" pitchFamily="34" charset="0"/>
            </a:endParaRPr>
          </a:p>
          <a:p>
            <a:pPr algn="ctr" eaLnBrk="0" hangingPunct="0">
              <a:defRPr/>
            </a:pPr>
            <a:r>
              <a:rPr lang="en-US" sz="2800" b="1" dirty="0">
                <a:solidFill>
                  <a:schemeClr val="tx2"/>
                </a:solidFill>
                <a:latin typeface="Segoe UI Light" panose="020B0502040204020203" pitchFamily="34" charset="0"/>
                <a:cs typeface="Segoe UI Light" panose="020B0502040204020203" pitchFamily="34" charset="0"/>
              </a:rPr>
              <a:t>BUSINESS IMPACTS</a:t>
            </a:r>
          </a:p>
          <a:p>
            <a:pPr eaLnBrk="0" hangingPunct="0">
              <a:spcBef>
                <a:spcPts val="1200"/>
              </a:spcBef>
              <a:spcAft>
                <a:spcPts val="600"/>
              </a:spcAft>
              <a:defRPr/>
            </a:pPr>
            <a:r>
              <a:rPr lang="en-US" sz="2000" dirty="0" smtClean="0">
                <a:solidFill>
                  <a:schemeClr val="bg2"/>
                </a:solidFill>
                <a:cs typeface="Segoe UI Light" panose="020B0502040204020203" pitchFamily="34" charset="0"/>
              </a:rPr>
              <a:t>Decreased </a:t>
            </a:r>
            <a:r>
              <a:rPr lang="en-US" sz="2000" dirty="0">
                <a:solidFill>
                  <a:schemeClr val="bg2"/>
                </a:solidFill>
                <a:cs typeface="Segoe UI Light" panose="020B0502040204020203" pitchFamily="34" charset="0"/>
              </a:rPr>
              <a:t>risk of a </a:t>
            </a:r>
            <a:r>
              <a:rPr lang="en-US" sz="2000" dirty="0" smtClean="0">
                <a:solidFill>
                  <a:schemeClr val="bg2"/>
                </a:solidFill>
                <a:cs typeface="Segoe UI Light" panose="020B0502040204020203" pitchFamily="34" charset="0"/>
              </a:rPr>
              <a:t>breach </a:t>
            </a:r>
            <a:endParaRPr lang="en-US" sz="2000" dirty="0">
              <a:solidFill>
                <a:schemeClr val="bg2"/>
              </a:solidFill>
              <a:cs typeface="Segoe UI Light" panose="020B0502040204020203" pitchFamily="34" charset="0"/>
            </a:endParaRPr>
          </a:p>
          <a:p>
            <a:pPr eaLnBrk="0" hangingPunct="0">
              <a:spcBef>
                <a:spcPts val="1200"/>
              </a:spcBef>
              <a:spcAft>
                <a:spcPts val="600"/>
              </a:spcAft>
              <a:defRPr/>
            </a:pPr>
            <a:r>
              <a:rPr lang="en-US" sz="2000" dirty="0" smtClean="0">
                <a:solidFill>
                  <a:schemeClr val="bg2"/>
                </a:solidFill>
                <a:cs typeface="Segoe UI Light" panose="020B0502040204020203" pitchFamily="34" charset="0"/>
              </a:rPr>
              <a:t>Regulatory </a:t>
            </a:r>
            <a:r>
              <a:rPr lang="en-US" sz="2000" dirty="0">
                <a:solidFill>
                  <a:schemeClr val="bg2"/>
                </a:solidFill>
                <a:cs typeface="Segoe UI Light" panose="020B0502040204020203" pitchFamily="34" charset="0"/>
              </a:rPr>
              <a:t>compliance – PCI, HIPAA, NIST, etc.</a:t>
            </a:r>
          </a:p>
          <a:p>
            <a:pPr eaLnBrk="0" hangingPunct="0">
              <a:spcBef>
                <a:spcPts val="1200"/>
              </a:spcBef>
              <a:spcAft>
                <a:spcPts val="600"/>
              </a:spcAft>
              <a:defRPr/>
            </a:pPr>
            <a:r>
              <a:rPr lang="en-US" sz="2000" dirty="0" smtClean="0">
                <a:solidFill>
                  <a:schemeClr val="bg2"/>
                </a:solidFill>
                <a:cs typeface="Segoe UI Light" panose="020B0502040204020203" pitchFamily="34" charset="0"/>
              </a:rPr>
              <a:t>Rapid deployment</a:t>
            </a:r>
            <a:endParaRPr lang="en-US" sz="2000" dirty="0">
              <a:solidFill>
                <a:schemeClr val="bg2"/>
              </a:solidFill>
              <a:cs typeface="Segoe UI Light" panose="020B0502040204020203" pitchFamily="34" charset="0"/>
            </a:endParaRPr>
          </a:p>
          <a:p>
            <a:pPr eaLnBrk="0" hangingPunct="0">
              <a:spcBef>
                <a:spcPts val="1200"/>
              </a:spcBef>
              <a:spcAft>
                <a:spcPts val="600"/>
              </a:spcAft>
              <a:defRPr/>
            </a:pPr>
            <a:r>
              <a:rPr lang="en-US" sz="2000" dirty="0" smtClean="0">
                <a:solidFill>
                  <a:schemeClr val="bg2"/>
                </a:solidFill>
                <a:cs typeface="Segoe UI Light" panose="020B0502040204020203" pitchFamily="34" charset="0"/>
              </a:rPr>
              <a:t>Limited maintenance</a:t>
            </a:r>
            <a:endParaRPr lang="en-US" sz="2000" dirty="0">
              <a:solidFill>
                <a:schemeClr val="bg2"/>
              </a:solidFill>
              <a:cs typeface="Segoe UI Light" panose="020B0502040204020203" pitchFamily="34" charset="0"/>
            </a:endParaRPr>
          </a:p>
          <a:p>
            <a:pPr eaLnBrk="0" hangingPunct="0">
              <a:spcBef>
                <a:spcPts val="1200"/>
              </a:spcBef>
              <a:spcAft>
                <a:spcPts val="600"/>
              </a:spcAft>
              <a:defRPr/>
            </a:pPr>
            <a:r>
              <a:rPr lang="en-US" sz="2000" dirty="0" smtClean="0">
                <a:solidFill>
                  <a:schemeClr val="bg2"/>
                </a:solidFill>
                <a:cs typeface="Segoe UI Light" panose="020B0502040204020203" pitchFamily="34" charset="0"/>
              </a:rPr>
              <a:t>Increased </a:t>
            </a:r>
            <a:r>
              <a:rPr lang="en-US" sz="2000" dirty="0">
                <a:solidFill>
                  <a:schemeClr val="bg2"/>
                </a:solidFill>
                <a:cs typeface="Segoe UI Light" panose="020B0502040204020203" pitchFamily="34" charset="0"/>
              </a:rPr>
              <a:t>employee productivity</a:t>
            </a:r>
          </a:p>
          <a:p>
            <a:pPr eaLnBrk="0" hangingPunct="0">
              <a:spcBef>
                <a:spcPts val="1200"/>
              </a:spcBef>
              <a:spcAft>
                <a:spcPts val="600"/>
              </a:spcAft>
              <a:defRPr/>
            </a:pPr>
            <a:r>
              <a:rPr lang="en-US" sz="2000" dirty="0" smtClean="0">
                <a:solidFill>
                  <a:schemeClr val="bg2"/>
                </a:solidFill>
                <a:cs typeface="Segoe UI Light" panose="020B0502040204020203" pitchFamily="34" charset="0"/>
              </a:rPr>
              <a:t>Significant </a:t>
            </a:r>
            <a:r>
              <a:rPr lang="en-US" sz="2000" dirty="0">
                <a:solidFill>
                  <a:schemeClr val="bg2"/>
                </a:solidFill>
                <a:cs typeface="Segoe UI Light" panose="020B0502040204020203" pitchFamily="34" charset="0"/>
              </a:rPr>
              <a:t>savings over tokens and other two-factor solutions</a:t>
            </a:r>
            <a:r>
              <a:rPr lang="en-US" sz="1000" dirty="0">
                <a:solidFill>
                  <a:schemeClr val="bg1"/>
                </a:solidFill>
                <a:latin typeface="Segoe UI Light" panose="020B0502040204020203" pitchFamily="34" charset="0"/>
                <a:cs typeface="Segoe UI Light" panose="020B0502040204020203" pitchFamily="34" charset="0"/>
              </a:rPr>
              <a:t/>
            </a:r>
            <a:br>
              <a:rPr lang="en-US" sz="1000" dirty="0">
                <a:solidFill>
                  <a:schemeClr val="bg1"/>
                </a:solidFill>
                <a:latin typeface="Segoe UI Light" panose="020B0502040204020203" pitchFamily="34" charset="0"/>
                <a:cs typeface="Segoe UI Light" panose="020B0502040204020203" pitchFamily="34" charset="0"/>
              </a:rPr>
            </a:br>
            <a:endParaRPr lang="en-US" sz="16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478466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125663"/>
            <a:ext cx="11887200" cy="1831975"/>
          </a:xfrm>
        </p:spPr>
        <p:txBody>
          <a:bodyPr/>
          <a:lstStyle/>
          <a:p>
            <a:r>
              <a:rPr lang="en-US" sz="8800" dirty="0" smtClean="0"/>
              <a:t>Questions?</a:t>
            </a:r>
            <a:endParaRPr lang="en-US" sz="8800" dirty="0"/>
          </a:p>
        </p:txBody>
      </p:sp>
    </p:spTree>
    <p:extLst>
      <p:ext uri="{BB962C8B-B14F-4D97-AF65-F5344CB8AC3E}">
        <p14:creationId xmlns:p14="http://schemas.microsoft.com/office/powerpoint/2010/main" val="243109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xtBox 3"/>
          <p:cNvSpPr txBox="1"/>
          <p:nvPr/>
        </p:nvSpPr>
        <p:spPr>
          <a:xfrm>
            <a:off x="605053" y="5801556"/>
            <a:ext cx="9771797" cy="492443"/>
          </a:xfrm>
          <a:prstGeom prst="rect">
            <a:avLst/>
          </a:prstGeom>
          <a:noFill/>
        </p:spPr>
        <p:txBody>
          <a:bodyPr wrap="square" lIns="0" tIns="0" rIns="0" bIns="0" rtlCol="0">
            <a:spAutoFit/>
          </a:bodyPr>
          <a:lstStyle/>
          <a:p>
            <a:r>
              <a:rPr lang="en-US" sz="3200" b="1" dirty="0" smtClean="0"/>
              <a:t>www.phonefactor.com</a:t>
            </a:r>
            <a:endParaRPr lang="en-US" sz="3200" b="1" dirty="0" smtClean="0">
              <a:gradFill>
                <a:gsLst>
                  <a:gs pos="0">
                    <a:schemeClr val="tx1"/>
                  </a:gs>
                  <a:gs pos="100000">
                    <a:schemeClr val="tx1"/>
                  </a:gs>
                </a:gsLst>
                <a:path path="circle">
                  <a:fillToRect l="50000" t="50000" r="50000" b="50000"/>
                </a:path>
              </a:gradFill>
              <a:ea typeface="Segoe UI" pitchFamily="34" charset="0"/>
              <a:cs typeface="Segoe UI" pitchFamily="34" charset="0"/>
            </a:endParaRPr>
          </a:p>
        </p:txBody>
      </p:sp>
      <p:sp>
        <p:nvSpPr>
          <p:cNvPr id="5" name="Text Placeholder 4"/>
          <p:cNvSpPr txBox="1">
            <a:spLocks/>
          </p:cNvSpPr>
          <p:nvPr/>
        </p:nvSpPr>
        <p:spPr>
          <a:xfrm>
            <a:off x="464923" y="1918492"/>
            <a:ext cx="5082049" cy="284385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smtClean="0"/>
              <a:t>Online Demos</a:t>
            </a:r>
          </a:p>
          <a:p>
            <a:pPr marL="0" indent="0">
              <a:buNone/>
            </a:pPr>
            <a:r>
              <a:rPr lang="en-US" sz="4800" dirty="0" smtClean="0"/>
              <a:t>Free Download</a:t>
            </a:r>
          </a:p>
          <a:p>
            <a:pPr marL="0" indent="0">
              <a:buNone/>
            </a:pPr>
            <a:r>
              <a:rPr lang="en-US" sz="4800" dirty="0" smtClean="0"/>
              <a:t>Whitepapers</a:t>
            </a:r>
          </a:p>
        </p:txBody>
      </p:sp>
      <p:grpSp>
        <p:nvGrpSpPr>
          <p:cNvPr id="12" name="Group 11"/>
          <p:cNvGrpSpPr/>
          <p:nvPr/>
        </p:nvGrpSpPr>
        <p:grpSpPr>
          <a:xfrm>
            <a:off x="6616829" y="1624828"/>
            <a:ext cx="4176738" cy="4176728"/>
            <a:chOff x="5074452" y="2723295"/>
            <a:chExt cx="905203" cy="905203"/>
          </a:xfrm>
        </p:grpSpPr>
        <p:pic>
          <p:nvPicPr>
            <p:cNvPr id="13" name="Picture 12"/>
            <p:cNvPicPr>
              <a:picLocks noChangeAspect="1"/>
            </p:cNvPicPr>
            <p:nvPr/>
          </p:nvPicPr>
          <p:blipFill>
            <a:blip r:embed="rId2"/>
            <a:stretch>
              <a:fillRect/>
            </a:stretch>
          </p:blipFill>
          <p:spPr>
            <a:xfrm>
              <a:off x="5273928" y="2973396"/>
              <a:ext cx="506250" cy="405000"/>
            </a:xfrm>
            <a:prstGeom prst="rect">
              <a:avLst/>
            </a:prstGeom>
          </p:spPr>
        </p:pic>
        <p:sp>
          <p:nvSpPr>
            <p:cNvPr id="14" name="Donut 13"/>
            <p:cNvSpPr/>
            <p:nvPr/>
          </p:nvSpPr>
          <p:spPr bwMode="auto">
            <a:xfrm>
              <a:off x="5074452" y="2723295"/>
              <a:ext cx="905203" cy="905203"/>
            </a:xfrm>
            <a:prstGeom prst="donut">
              <a:avLst>
                <a:gd name="adj" fmla="val 5228"/>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spTree>
    <p:extLst>
      <p:ext uri="{BB962C8B-B14F-4D97-AF65-F5344CB8AC3E}">
        <p14:creationId xmlns:p14="http://schemas.microsoft.com/office/powerpoint/2010/main" val="320719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4" name="Text Placeholder 4"/>
          <p:cNvSpPr txBox="1">
            <a:spLocks/>
          </p:cNvSpPr>
          <p:nvPr/>
        </p:nvSpPr>
        <p:spPr>
          <a:xfrm>
            <a:off x="464924" y="2888028"/>
            <a:ext cx="8748349" cy="31393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smtClean="0">
                <a:solidFill>
                  <a:schemeClr val="tx2">
                    <a:alpha val="99000"/>
                  </a:schemeClr>
                </a:solidFill>
              </a:rPr>
              <a:t>Complete your session evaluations today and enter to win prizes daily. </a:t>
            </a:r>
          </a:p>
          <a:p>
            <a:pPr marL="0" indent="0">
              <a:buNone/>
            </a:pPr>
            <a:r>
              <a:rPr lang="en-US" sz="3200" dirty="0" smtClean="0">
                <a:solidFill>
                  <a:schemeClr val="tx2">
                    <a:alpha val="99000"/>
                  </a:schemeClr>
                </a:solidFill>
                <a:latin typeface="Segoe UI Light" pitchFamily="34" charset="0"/>
              </a:rPr>
              <a:t>Provide your feedback at a CommNet kiosk or log on at </a:t>
            </a:r>
            <a:r>
              <a:rPr lang="en-US" sz="3200" b="1" dirty="0" smtClean="0">
                <a:solidFill>
                  <a:schemeClr val="tx2">
                    <a:alpha val="99000"/>
                  </a:schemeClr>
                </a:solidFill>
                <a:latin typeface="+mn-lt"/>
              </a:rPr>
              <a:t>www.2013mms.com</a:t>
            </a:r>
            <a:r>
              <a:rPr lang="en-US" sz="3200" dirty="0" smtClean="0">
                <a:solidFill>
                  <a:schemeClr val="tx2">
                    <a:alpha val="99000"/>
                  </a:schemeClr>
                </a:solidFill>
                <a:latin typeface="Segoe UI Light" pitchFamily="34" charset="0"/>
              </a:rPr>
              <a:t>.</a:t>
            </a:r>
          </a:p>
          <a:p>
            <a:pPr marL="0" indent="0">
              <a:buNone/>
            </a:pPr>
            <a:endParaRPr lang="en-US" sz="1600" dirty="0" smtClean="0">
              <a:solidFill>
                <a:schemeClr val="tx2">
                  <a:alpha val="99000"/>
                </a:schemeClr>
              </a:solidFill>
              <a:latin typeface="Segoe UI Light" pitchFamily="34" charset="0"/>
            </a:endParaRPr>
          </a:p>
          <a:p>
            <a:pPr marL="0" indent="0">
              <a:buNone/>
            </a:pPr>
            <a:r>
              <a:rPr lang="en-US" sz="1600" dirty="0" smtClean="0">
                <a:solidFill>
                  <a:schemeClr val="tx2">
                    <a:alpha val="99000"/>
                  </a:schemeClr>
                </a:solidFill>
                <a:latin typeface="Segoe UI Light" pitchFamily="34" charset="0"/>
              </a:rPr>
              <a:t>Upon submission you will receive instant notification if you have won a prize. </a:t>
            </a:r>
          </a:p>
          <a:p>
            <a:pPr marL="0" indent="0">
              <a:buNone/>
            </a:pPr>
            <a:r>
              <a:rPr lang="en-US" sz="1600" dirty="0" smtClean="0">
                <a:solidFill>
                  <a:schemeClr val="tx2">
                    <a:alpha val="99000"/>
                  </a:schemeClr>
                </a:solidFill>
                <a:latin typeface="Segoe UI Light" pitchFamily="34" charset="0"/>
              </a:rPr>
              <a:t>Prize pickup is at the Information Desk located in Attendee Services in the Mandalay Bay Foyer. </a:t>
            </a:r>
          </a:p>
          <a:p>
            <a:pPr marL="0" indent="0">
              <a:buNone/>
            </a:pPr>
            <a:r>
              <a:rPr lang="en-US" sz="1600" dirty="0" smtClean="0">
                <a:solidFill>
                  <a:schemeClr val="tx2">
                    <a:alpha val="99000"/>
                  </a:schemeClr>
                </a:solidFill>
                <a:latin typeface="Segoe UI Light" pitchFamily="34" charset="0"/>
              </a:rPr>
              <a:t>Entry details can be found on the MMS website.</a:t>
            </a:r>
            <a:endParaRPr lang="en-US" sz="1600" dirty="0">
              <a:solidFill>
                <a:schemeClr val="tx2">
                  <a:alpha val="99000"/>
                </a:schemeClr>
              </a:solidFill>
              <a:latin typeface="Segoe UI Light" pitchFamily="34" charset="0"/>
            </a:endParaRPr>
          </a:p>
        </p:txBody>
      </p:sp>
      <p:sp>
        <p:nvSpPr>
          <p:cNvPr id="5" name="Text Placeholder 4"/>
          <p:cNvSpPr txBox="1">
            <a:spLocks/>
          </p:cNvSpPr>
          <p:nvPr/>
        </p:nvSpPr>
        <p:spPr>
          <a:xfrm>
            <a:off x="441551" y="1803090"/>
            <a:ext cx="10784967" cy="10156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18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0" spc="-200" dirty="0" smtClean="0"/>
              <a:t>We want to hear from you!</a:t>
            </a:r>
            <a:endParaRPr lang="en-US" sz="6000" spc="-200" dirty="0"/>
          </a:p>
        </p:txBody>
      </p:sp>
    </p:spTree>
    <p:extLst>
      <p:ext uri="{BB962C8B-B14F-4D97-AF65-F5344CB8AC3E}">
        <p14:creationId xmlns:p14="http://schemas.microsoft.com/office/powerpoint/2010/main" val="42036036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User Access with Multi-Factor Authentication </a:t>
            </a:r>
          </a:p>
        </p:txBody>
      </p:sp>
      <p:sp>
        <p:nvSpPr>
          <p:cNvPr id="3" name="Text Placeholder 2"/>
          <p:cNvSpPr>
            <a:spLocks noGrp="1"/>
          </p:cNvSpPr>
          <p:nvPr>
            <p:ph type="body" sz="quarter" idx="12"/>
          </p:nvPr>
        </p:nvSpPr>
        <p:spPr/>
        <p:txBody>
          <a:bodyPr/>
          <a:lstStyle/>
          <a:p>
            <a:pPr>
              <a:spcBef>
                <a:spcPts val="1200"/>
              </a:spcBef>
            </a:pPr>
            <a:r>
              <a:rPr lang="en-US" sz="1400" dirty="0" smtClean="0"/>
              <a:t/>
            </a:r>
            <a:br>
              <a:rPr lang="en-US" sz="1400" dirty="0" smtClean="0"/>
            </a:br>
            <a:r>
              <a:rPr lang="en-US" sz="2400" dirty="0" smtClean="0"/>
              <a:t>Sarah </a:t>
            </a:r>
            <a:r>
              <a:rPr lang="en-US" sz="2400" dirty="0"/>
              <a:t>Fender, Director of Product Marketing </a:t>
            </a:r>
          </a:p>
          <a:p>
            <a:pPr>
              <a:spcBef>
                <a:spcPts val="1200"/>
              </a:spcBef>
            </a:pPr>
            <a:r>
              <a:rPr lang="en-US" sz="2400" dirty="0"/>
              <a:t>Steve Dispensa, Partner </a:t>
            </a:r>
            <a:r>
              <a:rPr lang="en-US" sz="2400" dirty="0" err="1"/>
              <a:t>Dev</a:t>
            </a:r>
            <a:r>
              <a:rPr lang="en-US" sz="2400" dirty="0"/>
              <a:t> Manager/PhoneFactor CTO</a:t>
            </a:r>
          </a:p>
        </p:txBody>
      </p:sp>
      <p:sp>
        <p:nvSpPr>
          <p:cNvPr id="4" name="TextBox 3"/>
          <p:cNvSpPr txBox="1"/>
          <p:nvPr/>
        </p:nvSpPr>
        <p:spPr>
          <a:xfrm>
            <a:off x="274703" y="6151310"/>
            <a:ext cx="1310295"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WS-B338</a:t>
            </a:r>
          </a:p>
        </p:txBody>
      </p:sp>
    </p:spTree>
    <p:extLst>
      <p:ext uri="{BB962C8B-B14F-4D97-AF65-F5344CB8AC3E}">
        <p14:creationId xmlns:p14="http://schemas.microsoft.com/office/powerpoint/2010/main" val="7102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a:gradFill>
                  <a:gsLst>
                    <a:gs pos="0">
                      <a:srgbClr val="FFFFFF"/>
                    </a:gs>
                    <a:gs pos="100000">
                      <a:srgbClr val="FFFFFF"/>
                    </a:gs>
                  </a:gsLst>
                  <a:lin ang="5400000" scaled="0"/>
                </a:gradFill>
                <a:cs typeface="Segoe UI" pitchFamily="34" charset="0"/>
              </a:rPr>
              <a:t>MICROSOFT MAKES NO WARRANTIES, EXPRESS, IMPLIED OR STATUTORY, AS TO THE INFORMATION IN THIS PRESENTATION.</a:t>
            </a:r>
            <a:endParaRPr lang="en-US" sz="700" dirty="0">
              <a:gradFill>
                <a:gsLst>
                  <a:gs pos="0">
                    <a:srgbClr val="FFFFFF"/>
                  </a:gs>
                  <a:gs pos="100000">
                    <a:srgbClr val="FFFFFF"/>
                  </a:gs>
                </a:gsLst>
                <a:lin ang="5400000" scaled="0"/>
              </a:gradFill>
              <a:cs typeface="Segoe U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62650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18186" y="1058894"/>
            <a:ext cx="224285" cy="48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1026" tIns="55513" rIns="111026" bIns="55513">
            <a:spAutoFit/>
          </a:bodyPr>
          <a:lstStyle/>
          <a:p>
            <a:endParaRPr lang="en-US" sz="2400">
              <a:solidFill>
                <a:srgbClr val="C31A21"/>
              </a:solidFill>
            </a:endParaRPr>
          </a:p>
        </p:txBody>
      </p:sp>
      <p:sp>
        <p:nvSpPr>
          <p:cNvPr id="2" name="Title 1"/>
          <p:cNvSpPr>
            <a:spLocks noGrp="1"/>
          </p:cNvSpPr>
          <p:nvPr>
            <p:ph type="title"/>
          </p:nvPr>
        </p:nvSpPr>
        <p:spPr>
          <a:xfrm>
            <a:off x="274320" y="554559"/>
            <a:ext cx="10849087" cy="748167"/>
          </a:xfrm>
        </p:spPr>
        <p:txBody>
          <a:bodyPr/>
          <a:lstStyle/>
          <a:p>
            <a:pPr>
              <a:lnSpc>
                <a:spcPct val="80000"/>
              </a:lnSpc>
              <a:spcBef>
                <a:spcPct val="20000"/>
              </a:spcBef>
            </a:pPr>
            <a:r>
              <a:rPr lang="en-US" dirty="0" smtClean="0">
                <a:solidFill>
                  <a:schemeClr val="tx1"/>
                </a:solidFill>
              </a:rPr>
              <a:t>Authentication in motion</a:t>
            </a:r>
            <a:endParaRPr lang="en-US" dirty="0">
              <a:solidFill>
                <a:schemeClr val="tx1"/>
              </a:solidFill>
            </a:endParaRPr>
          </a:p>
        </p:txBody>
      </p:sp>
      <p:grpSp>
        <p:nvGrpSpPr>
          <p:cNvPr id="11" name="Group 10"/>
          <p:cNvGrpSpPr/>
          <p:nvPr/>
        </p:nvGrpSpPr>
        <p:grpSpPr>
          <a:xfrm>
            <a:off x="8195939" y="1272797"/>
            <a:ext cx="2659244" cy="1605981"/>
            <a:chOff x="1411369" y="3975421"/>
            <a:chExt cx="1714604" cy="1035908"/>
          </a:xfrm>
          <a:solidFill>
            <a:schemeClr val="tx1"/>
          </a:solidFill>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grpFill/>
            <a:ln>
              <a:noFill/>
            </a:ln>
          </p:spPr>
          <p:txBody>
            <a:bodyPr vert="horz" wrap="square" lIns="91440" tIns="45720" rIns="91440" bIns="45720" numCol="1" anchor="t" anchorCtr="0" compatLnSpc="1">
              <a:prstTxWarp prst="textNoShape">
                <a:avLst/>
              </a:prstTxWarp>
            </a:bodyPr>
            <a:lstStyle/>
            <a:p>
              <a:pPr defTabSz="932742"/>
              <a:endParaRPr lang="en-US">
                <a:solidFill>
                  <a:srgbClr val="292929"/>
                </a:solidFill>
              </a:endParaRPr>
            </a:p>
          </p:txBody>
        </p:sp>
        <p:sp>
          <p:nvSpPr>
            <p:cNvPr id="13"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grpFill/>
            <a:ln>
              <a:noFill/>
            </a:ln>
          </p:spPr>
          <p:txBody>
            <a:bodyPr vert="horz" wrap="square" lIns="91440" tIns="45720" rIns="91440" bIns="45720" numCol="1" anchor="t" anchorCtr="0" compatLnSpc="1">
              <a:prstTxWarp prst="textNoShape">
                <a:avLst/>
              </a:prstTxWarp>
            </a:bodyPr>
            <a:lstStyle/>
            <a:p>
              <a:pPr defTabSz="932742"/>
              <a:endParaRPr lang="en-US">
                <a:solidFill>
                  <a:srgbClr val="292929"/>
                </a:solidFill>
              </a:endParaRPr>
            </a:p>
          </p:txBody>
        </p:sp>
      </p:grpSp>
      <p:grpSp>
        <p:nvGrpSpPr>
          <p:cNvPr id="5" name="Group 4"/>
          <p:cNvGrpSpPr/>
          <p:nvPr/>
        </p:nvGrpSpPr>
        <p:grpSpPr>
          <a:xfrm>
            <a:off x="5303847" y="2306783"/>
            <a:ext cx="1303554" cy="3309975"/>
            <a:chOff x="7558088" y="1685925"/>
            <a:chExt cx="1322387" cy="3359150"/>
          </a:xfrm>
          <a:solidFill>
            <a:schemeClr val="tx1"/>
          </a:solidFill>
        </p:grpSpPr>
        <p:sp>
          <p:nvSpPr>
            <p:cNvPr id="6"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292929"/>
                </a:solidFill>
              </a:endParaRPr>
            </a:p>
          </p:txBody>
        </p:sp>
        <p:sp>
          <p:nvSpPr>
            <p:cNvPr id="7" name="Freeform 6"/>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292929"/>
                </a:solidFill>
              </a:endParaRPr>
            </a:p>
          </p:txBody>
        </p:sp>
      </p:grpSp>
      <p:sp>
        <p:nvSpPr>
          <p:cNvPr id="8" name="Oval 7"/>
          <p:cNvSpPr/>
          <p:nvPr/>
        </p:nvSpPr>
        <p:spPr bwMode="auto">
          <a:xfrm>
            <a:off x="4115140" y="2098199"/>
            <a:ext cx="3657560" cy="3657560"/>
          </a:xfrm>
          <a:prstGeom prst="ellipse">
            <a:avLst/>
          </a:prstGeom>
          <a:noFill/>
          <a:ln w="1079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ight Arrow 8"/>
          <p:cNvSpPr/>
          <p:nvPr/>
        </p:nvSpPr>
        <p:spPr bwMode="auto">
          <a:xfrm>
            <a:off x="7948985" y="3476958"/>
            <a:ext cx="608243" cy="82295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4"/>
          <p:cNvSpPr/>
          <p:nvPr/>
        </p:nvSpPr>
        <p:spPr bwMode="auto">
          <a:xfrm rot="16200000">
            <a:off x="5649936" y="1224532"/>
            <a:ext cx="608243" cy="82295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ight Arrow 15"/>
          <p:cNvSpPr/>
          <p:nvPr/>
        </p:nvSpPr>
        <p:spPr bwMode="auto">
          <a:xfrm rot="10800000">
            <a:off x="3383628" y="3476957"/>
            <a:ext cx="608243" cy="82295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ight Arrow 16"/>
          <p:cNvSpPr/>
          <p:nvPr/>
        </p:nvSpPr>
        <p:spPr bwMode="auto">
          <a:xfrm rot="5400000">
            <a:off x="5633688" y="5799152"/>
            <a:ext cx="608243" cy="82295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Freeform 133"/>
          <p:cNvSpPr>
            <a:spLocks noEditPoints="1"/>
          </p:cNvSpPr>
          <p:nvPr/>
        </p:nvSpPr>
        <p:spPr bwMode="black">
          <a:xfrm>
            <a:off x="1716214" y="5539517"/>
            <a:ext cx="559156" cy="559953"/>
          </a:xfrm>
          <a:custGeom>
            <a:avLst/>
            <a:gdLst>
              <a:gd name="T0" fmla="*/ 902 w 1099"/>
              <a:gd name="T1" fmla="*/ 0 h 1099"/>
              <a:gd name="T2" fmla="*/ 197 w 1099"/>
              <a:gd name="T3" fmla="*/ 0 h 1099"/>
              <a:gd name="T4" fmla="*/ 0 w 1099"/>
              <a:gd name="T5" fmla="*/ 197 h 1099"/>
              <a:gd name="T6" fmla="*/ 0 w 1099"/>
              <a:gd name="T7" fmla="*/ 902 h 1099"/>
              <a:gd name="T8" fmla="*/ 197 w 1099"/>
              <a:gd name="T9" fmla="*/ 1099 h 1099"/>
              <a:gd name="T10" fmla="*/ 902 w 1099"/>
              <a:gd name="T11" fmla="*/ 1099 h 1099"/>
              <a:gd name="T12" fmla="*/ 1099 w 1099"/>
              <a:gd name="T13" fmla="*/ 902 h 1099"/>
              <a:gd name="T14" fmla="*/ 1099 w 1099"/>
              <a:gd name="T15" fmla="*/ 197 h 1099"/>
              <a:gd name="T16" fmla="*/ 902 w 1099"/>
              <a:gd name="T17" fmla="*/ 0 h 1099"/>
              <a:gd name="T18" fmla="*/ 932 w 1099"/>
              <a:gd name="T19" fmla="*/ 285 h 1099"/>
              <a:gd name="T20" fmla="*/ 859 w 1099"/>
              <a:gd name="T21" fmla="*/ 285 h 1099"/>
              <a:gd name="T22" fmla="*/ 793 w 1099"/>
              <a:gd name="T23" fmla="*/ 351 h 1099"/>
              <a:gd name="T24" fmla="*/ 793 w 1099"/>
              <a:gd name="T25" fmla="*/ 400 h 1099"/>
              <a:gd name="T26" fmla="*/ 932 w 1099"/>
              <a:gd name="T27" fmla="*/ 400 h 1099"/>
              <a:gd name="T28" fmla="*/ 932 w 1099"/>
              <a:gd name="T29" fmla="*/ 550 h 1099"/>
              <a:gd name="T30" fmla="*/ 793 w 1099"/>
              <a:gd name="T31" fmla="*/ 550 h 1099"/>
              <a:gd name="T32" fmla="*/ 793 w 1099"/>
              <a:gd name="T33" fmla="*/ 1010 h 1099"/>
              <a:gd name="T34" fmla="*/ 596 w 1099"/>
              <a:gd name="T35" fmla="*/ 1010 h 1099"/>
              <a:gd name="T36" fmla="*/ 596 w 1099"/>
              <a:gd name="T37" fmla="*/ 550 h 1099"/>
              <a:gd name="T38" fmla="*/ 470 w 1099"/>
              <a:gd name="T39" fmla="*/ 550 h 1099"/>
              <a:gd name="T40" fmla="*/ 470 w 1099"/>
              <a:gd name="T41" fmla="*/ 400 h 1099"/>
              <a:gd name="T42" fmla="*/ 596 w 1099"/>
              <a:gd name="T43" fmla="*/ 400 h 1099"/>
              <a:gd name="T44" fmla="*/ 596 w 1099"/>
              <a:gd name="T45" fmla="*/ 311 h 1099"/>
              <a:gd name="T46" fmla="*/ 772 w 1099"/>
              <a:gd name="T47" fmla="*/ 135 h 1099"/>
              <a:gd name="T48" fmla="*/ 932 w 1099"/>
              <a:gd name="T49" fmla="*/ 135 h 1099"/>
              <a:gd name="T50" fmla="*/ 932 w 1099"/>
              <a:gd name="T51" fmla="*/ 285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9" h="1099">
                <a:moveTo>
                  <a:pt x="902" y="0"/>
                </a:moveTo>
                <a:cubicBezTo>
                  <a:pt x="197" y="0"/>
                  <a:pt x="197" y="0"/>
                  <a:pt x="197" y="0"/>
                </a:cubicBezTo>
                <a:cubicBezTo>
                  <a:pt x="88" y="0"/>
                  <a:pt x="0" y="88"/>
                  <a:pt x="0" y="197"/>
                </a:cubicBezTo>
                <a:cubicBezTo>
                  <a:pt x="0" y="902"/>
                  <a:pt x="0" y="902"/>
                  <a:pt x="0" y="902"/>
                </a:cubicBezTo>
                <a:cubicBezTo>
                  <a:pt x="0" y="1010"/>
                  <a:pt x="88" y="1099"/>
                  <a:pt x="197" y="1099"/>
                </a:cubicBezTo>
                <a:cubicBezTo>
                  <a:pt x="902" y="1099"/>
                  <a:pt x="902" y="1099"/>
                  <a:pt x="902" y="1099"/>
                </a:cubicBezTo>
                <a:cubicBezTo>
                  <a:pt x="1010" y="1099"/>
                  <a:pt x="1099" y="1010"/>
                  <a:pt x="1099" y="902"/>
                </a:cubicBezTo>
                <a:cubicBezTo>
                  <a:pt x="1099" y="197"/>
                  <a:pt x="1099" y="197"/>
                  <a:pt x="1099" y="197"/>
                </a:cubicBezTo>
                <a:cubicBezTo>
                  <a:pt x="1099" y="88"/>
                  <a:pt x="1010" y="0"/>
                  <a:pt x="902" y="0"/>
                </a:cubicBezTo>
                <a:close/>
                <a:moveTo>
                  <a:pt x="932" y="285"/>
                </a:moveTo>
                <a:cubicBezTo>
                  <a:pt x="932" y="285"/>
                  <a:pt x="932" y="285"/>
                  <a:pt x="859" y="285"/>
                </a:cubicBezTo>
                <a:cubicBezTo>
                  <a:pt x="822" y="285"/>
                  <a:pt x="793" y="314"/>
                  <a:pt x="793" y="351"/>
                </a:cubicBezTo>
                <a:cubicBezTo>
                  <a:pt x="793" y="351"/>
                  <a:pt x="793" y="351"/>
                  <a:pt x="793" y="400"/>
                </a:cubicBezTo>
                <a:cubicBezTo>
                  <a:pt x="793" y="400"/>
                  <a:pt x="793" y="400"/>
                  <a:pt x="932" y="400"/>
                </a:cubicBezTo>
                <a:cubicBezTo>
                  <a:pt x="932" y="400"/>
                  <a:pt x="932" y="400"/>
                  <a:pt x="932" y="550"/>
                </a:cubicBezTo>
                <a:cubicBezTo>
                  <a:pt x="932" y="550"/>
                  <a:pt x="932" y="550"/>
                  <a:pt x="793" y="550"/>
                </a:cubicBezTo>
                <a:cubicBezTo>
                  <a:pt x="793" y="550"/>
                  <a:pt x="793" y="550"/>
                  <a:pt x="793" y="1010"/>
                </a:cubicBezTo>
                <a:cubicBezTo>
                  <a:pt x="793" y="1010"/>
                  <a:pt x="793" y="1010"/>
                  <a:pt x="596" y="1010"/>
                </a:cubicBezTo>
                <a:cubicBezTo>
                  <a:pt x="596" y="1010"/>
                  <a:pt x="596" y="1010"/>
                  <a:pt x="596" y="550"/>
                </a:cubicBezTo>
                <a:cubicBezTo>
                  <a:pt x="596" y="550"/>
                  <a:pt x="596" y="550"/>
                  <a:pt x="470" y="550"/>
                </a:cubicBezTo>
                <a:cubicBezTo>
                  <a:pt x="470" y="550"/>
                  <a:pt x="470" y="550"/>
                  <a:pt x="470" y="400"/>
                </a:cubicBezTo>
                <a:cubicBezTo>
                  <a:pt x="470" y="400"/>
                  <a:pt x="470" y="400"/>
                  <a:pt x="596" y="400"/>
                </a:cubicBezTo>
                <a:cubicBezTo>
                  <a:pt x="596" y="400"/>
                  <a:pt x="596" y="400"/>
                  <a:pt x="596" y="311"/>
                </a:cubicBezTo>
                <a:cubicBezTo>
                  <a:pt x="596" y="214"/>
                  <a:pt x="675" y="135"/>
                  <a:pt x="772" y="135"/>
                </a:cubicBezTo>
                <a:cubicBezTo>
                  <a:pt x="772" y="135"/>
                  <a:pt x="772" y="135"/>
                  <a:pt x="932" y="135"/>
                </a:cubicBezTo>
                <a:cubicBezTo>
                  <a:pt x="932" y="135"/>
                  <a:pt x="932" y="135"/>
                  <a:pt x="932" y="28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651"/>
            <a:endParaRPr lang="en-US" dirty="0">
              <a:solidFill>
                <a:srgbClr val="292929"/>
              </a:solidFill>
            </a:endParaRPr>
          </a:p>
        </p:txBody>
      </p:sp>
      <p:pic>
        <p:nvPicPr>
          <p:cNvPr id="22" name="Picture 17" descr="C:\Users\Justin\Desktop\_Work_in_Progress\_MS\1463\yaho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731" y="5566724"/>
            <a:ext cx="689234" cy="430598"/>
          </a:xfrm>
          <a:prstGeom prst="rect">
            <a:avLst/>
          </a:prstGeom>
          <a:ln>
            <a:noFill/>
          </a:ln>
          <a:effectLst/>
          <a:extLst/>
        </p:spPr>
      </p:pic>
      <p:pic>
        <p:nvPicPr>
          <p:cNvPr id="23" name="Picture 18" descr="C:\Users\Justin\Desktop\_Work_in_Progress\_MS\1463\googl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337" y="5516697"/>
            <a:ext cx="539241" cy="530651"/>
          </a:xfrm>
          <a:prstGeom prst="rect">
            <a:avLst/>
          </a:prstGeom>
          <a:ln>
            <a:noFill/>
          </a:ln>
          <a:effectLst/>
          <a:extLst/>
        </p:spPr>
      </p:pic>
      <p:sp>
        <p:nvSpPr>
          <p:cNvPr id="24" name="Freeform 6"/>
          <p:cNvSpPr>
            <a:spLocks noEditPoints="1"/>
          </p:cNvSpPr>
          <p:nvPr/>
        </p:nvSpPr>
        <p:spPr bwMode="auto">
          <a:xfrm>
            <a:off x="987971" y="5539517"/>
            <a:ext cx="545365" cy="559953"/>
          </a:xfrm>
          <a:custGeom>
            <a:avLst/>
            <a:gdLst>
              <a:gd name="T0" fmla="*/ 2014 w 2229"/>
              <a:gd name="T1" fmla="*/ 21 h 2289"/>
              <a:gd name="T2" fmla="*/ 638 w 2229"/>
              <a:gd name="T3" fmla="*/ 21 h 2289"/>
              <a:gd name="T4" fmla="*/ 1062 w 2229"/>
              <a:gd name="T5" fmla="*/ 177 h 2289"/>
              <a:gd name="T6" fmla="*/ 1842 w 2229"/>
              <a:gd name="T7" fmla="*/ 177 h 2289"/>
              <a:gd name="T8" fmla="*/ 1982 w 2229"/>
              <a:gd name="T9" fmla="*/ 301 h 2289"/>
              <a:gd name="T10" fmla="*/ 1642 w 2229"/>
              <a:gd name="T11" fmla="*/ 1561 h 2289"/>
              <a:gd name="T12" fmla="*/ 1514 w 2229"/>
              <a:gd name="T13" fmla="*/ 1693 h 2289"/>
              <a:gd name="T14" fmla="*/ 1446 w 2229"/>
              <a:gd name="T15" fmla="*/ 1693 h 2289"/>
              <a:gd name="T16" fmla="*/ 1394 w 2229"/>
              <a:gd name="T17" fmla="*/ 1901 h 2289"/>
              <a:gd name="T18" fmla="*/ 1522 w 2229"/>
              <a:gd name="T19" fmla="*/ 1901 h 2289"/>
              <a:gd name="T20" fmla="*/ 1830 w 2229"/>
              <a:gd name="T21" fmla="*/ 1601 h 2289"/>
              <a:gd name="T22" fmla="*/ 2154 w 2229"/>
              <a:gd name="T23" fmla="*/ 313 h 2289"/>
              <a:gd name="T24" fmla="*/ 2014 w 2229"/>
              <a:gd name="T25" fmla="*/ 21 h 2289"/>
              <a:gd name="T26" fmla="*/ 1607 w 2229"/>
              <a:gd name="T27" fmla="*/ 426 h 2289"/>
              <a:gd name="T28" fmla="*/ 535 w 2229"/>
              <a:gd name="T29" fmla="*/ 13 h 2289"/>
              <a:gd name="T30" fmla="*/ 482 w 2229"/>
              <a:gd name="T31" fmla="*/ 37 h 2289"/>
              <a:gd name="T32" fmla="*/ 260 w 2229"/>
              <a:gd name="T33" fmla="*/ 856 h 2289"/>
              <a:gd name="T34" fmla="*/ 778 w 2229"/>
              <a:gd name="T35" fmla="*/ 856 h 2289"/>
              <a:gd name="T36" fmla="*/ 778 w 2229"/>
              <a:gd name="T37" fmla="*/ 447 h 2289"/>
              <a:gd name="T38" fmla="*/ 1442 w 2229"/>
              <a:gd name="T39" fmla="*/ 1111 h 2289"/>
              <a:gd name="T40" fmla="*/ 778 w 2229"/>
              <a:gd name="T41" fmla="*/ 1775 h 2289"/>
              <a:gd name="T42" fmla="*/ 778 w 2229"/>
              <a:gd name="T43" fmla="*/ 1336 h 2289"/>
              <a:gd name="T44" fmla="*/ 130 w 2229"/>
              <a:gd name="T45" fmla="*/ 1336 h 2289"/>
              <a:gd name="T46" fmla="*/ 18 w 2229"/>
              <a:gd name="T47" fmla="*/ 1746 h 2289"/>
              <a:gd name="T48" fmla="*/ 34 w 2229"/>
              <a:gd name="T49" fmla="*/ 1809 h 2289"/>
              <a:gd name="T50" fmla="*/ 1117 w 2229"/>
              <a:gd name="T51" fmla="*/ 2234 h 2289"/>
              <a:gd name="T52" fmla="*/ 1269 w 2229"/>
              <a:gd name="T53" fmla="*/ 2186 h 2289"/>
              <a:gd name="T54" fmla="*/ 1695 w 2229"/>
              <a:gd name="T55" fmla="*/ 661 h 2289"/>
              <a:gd name="T56" fmla="*/ 1607 w 2229"/>
              <a:gd name="T57" fmla="*/ 426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29" h="2289">
                <a:moveTo>
                  <a:pt x="2014" y="21"/>
                </a:moveTo>
                <a:cubicBezTo>
                  <a:pt x="638" y="21"/>
                  <a:pt x="638" y="21"/>
                  <a:pt x="638" y="21"/>
                </a:cubicBezTo>
                <a:cubicBezTo>
                  <a:pt x="1062" y="177"/>
                  <a:pt x="1062" y="177"/>
                  <a:pt x="1062" y="177"/>
                </a:cubicBezTo>
                <a:cubicBezTo>
                  <a:pt x="1842" y="177"/>
                  <a:pt x="1842" y="177"/>
                  <a:pt x="1842" y="177"/>
                </a:cubicBezTo>
                <a:cubicBezTo>
                  <a:pt x="2026" y="177"/>
                  <a:pt x="1982" y="301"/>
                  <a:pt x="1982" y="301"/>
                </a:cubicBezTo>
                <a:cubicBezTo>
                  <a:pt x="1642" y="1561"/>
                  <a:pt x="1642" y="1561"/>
                  <a:pt x="1642" y="1561"/>
                </a:cubicBezTo>
                <a:cubicBezTo>
                  <a:pt x="1600" y="1696"/>
                  <a:pt x="1514" y="1693"/>
                  <a:pt x="1514" y="1693"/>
                </a:cubicBezTo>
                <a:cubicBezTo>
                  <a:pt x="1446" y="1693"/>
                  <a:pt x="1446" y="1693"/>
                  <a:pt x="1446" y="1693"/>
                </a:cubicBezTo>
                <a:cubicBezTo>
                  <a:pt x="1394" y="1901"/>
                  <a:pt x="1394" y="1901"/>
                  <a:pt x="1394" y="1901"/>
                </a:cubicBezTo>
                <a:cubicBezTo>
                  <a:pt x="1522" y="1901"/>
                  <a:pt x="1522" y="1901"/>
                  <a:pt x="1522" y="1901"/>
                </a:cubicBezTo>
                <a:cubicBezTo>
                  <a:pt x="1764" y="1900"/>
                  <a:pt x="1830" y="1601"/>
                  <a:pt x="1830" y="1601"/>
                </a:cubicBezTo>
                <a:cubicBezTo>
                  <a:pt x="2154" y="313"/>
                  <a:pt x="2154" y="313"/>
                  <a:pt x="2154" y="313"/>
                </a:cubicBezTo>
                <a:cubicBezTo>
                  <a:pt x="2229" y="15"/>
                  <a:pt x="2014" y="21"/>
                  <a:pt x="2014" y="21"/>
                </a:cubicBezTo>
                <a:close/>
                <a:moveTo>
                  <a:pt x="1607" y="426"/>
                </a:moveTo>
                <a:cubicBezTo>
                  <a:pt x="535" y="13"/>
                  <a:pt x="535" y="13"/>
                  <a:pt x="535" y="13"/>
                </a:cubicBezTo>
                <a:cubicBezTo>
                  <a:pt x="493" y="0"/>
                  <a:pt x="482" y="37"/>
                  <a:pt x="482" y="37"/>
                </a:cubicBezTo>
                <a:cubicBezTo>
                  <a:pt x="260" y="856"/>
                  <a:pt x="260" y="856"/>
                  <a:pt x="260" y="856"/>
                </a:cubicBezTo>
                <a:cubicBezTo>
                  <a:pt x="778" y="856"/>
                  <a:pt x="778" y="856"/>
                  <a:pt x="778" y="856"/>
                </a:cubicBezTo>
                <a:cubicBezTo>
                  <a:pt x="778" y="447"/>
                  <a:pt x="778" y="447"/>
                  <a:pt x="778" y="447"/>
                </a:cubicBezTo>
                <a:cubicBezTo>
                  <a:pt x="1442" y="1111"/>
                  <a:pt x="1442" y="1111"/>
                  <a:pt x="1442" y="1111"/>
                </a:cubicBezTo>
                <a:cubicBezTo>
                  <a:pt x="778" y="1775"/>
                  <a:pt x="778" y="1775"/>
                  <a:pt x="778" y="1775"/>
                </a:cubicBezTo>
                <a:cubicBezTo>
                  <a:pt x="778" y="1336"/>
                  <a:pt x="778" y="1336"/>
                  <a:pt x="778" y="1336"/>
                </a:cubicBezTo>
                <a:cubicBezTo>
                  <a:pt x="130" y="1336"/>
                  <a:pt x="130" y="1336"/>
                  <a:pt x="130" y="1336"/>
                </a:cubicBezTo>
                <a:cubicBezTo>
                  <a:pt x="18" y="1746"/>
                  <a:pt x="18" y="1746"/>
                  <a:pt x="18" y="1746"/>
                </a:cubicBezTo>
                <a:cubicBezTo>
                  <a:pt x="0" y="1798"/>
                  <a:pt x="34" y="1809"/>
                  <a:pt x="34" y="1809"/>
                </a:cubicBezTo>
                <a:cubicBezTo>
                  <a:pt x="1117" y="2234"/>
                  <a:pt x="1117" y="2234"/>
                  <a:pt x="1117" y="2234"/>
                </a:cubicBezTo>
                <a:cubicBezTo>
                  <a:pt x="1245" y="2289"/>
                  <a:pt x="1269" y="2186"/>
                  <a:pt x="1269" y="2186"/>
                </a:cubicBezTo>
                <a:cubicBezTo>
                  <a:pt x="1695" y="661"/>
                  <a:pt x="1695" y="661"/>
                  <a:pt x="1695" y="661"/>
                </a:cubicBezTo>
                <a:cubicBezTo>
                  <a:pt x="1754" y="450"/>
                  <a:pt x="1607" y="426"/>
                  <a:pt x="1607" y="4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32651"/>
            <a:endParaRPr lang="en-US" dirty="0">
              <a:solidFill>
                <a:srgbClr val="292929"/>
              </a:solidFill>
            </a:endParaRPr>
          </a:p>
        </p:txBody>
      </p:sp>
      <p:sp>
        <p:nvSpPr>
          <p:cNvPr id="4" name="Rectangle 3"/>
          <p:cNvSpPr/>
          <p:nvPr/>
        </p:nvSpPr>
        <p:spPr bwMode="auto">
          <a:xfrm>
            <a:off x="666836" y="5143164"/>
            <a:ext cx="3539743" cy="1248316"/>
          </a:xfrm>
          <a:prstGeom prst="rect">
            <a:avLst/>
          </a:prstGeom>
          <a:no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6" name="Group 25"/>
          <p:cNvGrpSpPr/>
          <p:nvPr/>
        </p:nvGrpSpPr>
        <p:grpSpPr>
          <a:xfrm>
            <a:off x="4400867" y="2919973"/>
            <a:ext cx="841346" cy="2136340"/>
            <a:chOff x="7558088" y="1685925"/>
            <a:chExt cx="1322387" cy="3359150"/>
          </a:xfrm>
          <a:solidFill>
            <a:schemeClr val="tx1"/>
          </a:solidFill>
        </p:grpSpPr>
        <p:sp>
          <p:nvSpPr>
            <p:cNvPr id="27"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292929"/>
                </a:solidFill>
              </a:endParaRPr>
            </a:p>
          </p:txBody>
        </p:sp>
        <p:sp>
          <p:nvSpPr>
            <p:cNvPr id="28" name="Freeform 27"/>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292929"/>
                </a:solidFill>
              </a:endParaRPr>
            </a:p>
          </p:txBody>
        </p:sp>
      </p:grpSp>
      <p:grpSp>
        <p:nvGrpSpPr>
          <p:cNvPr id="29" name="Group 28"/>
          <p:cNvGrpSpPr/>
          <p:nvPr/>
        </p:nvGrpSpPr>
        <p:grpSpPr>
          <a:xfrm>
            <a:off x="6675432" y="2915385"/>
            <a:ext cx="841346" cy="2136340"/>
            <a:chOff x="7558088" y="1685925"/>
            <a:chExt cx="1322387" cy="3359150"/>
          </a:xfrm>
          <a:solidFill>
            <a:schemeClr val="tx1"/>
          </a:solidFill>
        </p:grpSpPr>
        <p:sp>
          <p:nvSpPr>
            <p:cNvPr id="30"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292929"/>
                </a:solidFill>
              </a:endParaRPr>
            </a:p>
          </p:txBody>
        </p:sp>
        <p:sp>
          <p:nvSpPr>
            <p:cNvPr id="31" name="Freeform 30"/>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292929"/>
                </a:solidFill>
              </a:endParaRPr>
            </a:p>
          </p:txBody>
        </p:sp>
      </p:gr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739" y="3202047"/>
            <a:ext cx="2181603" cy="1464519"/>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0089" y="3016676"/>
            <a:ext cx="1090189" cy="1782030"/>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877" y="1470948"/>
            <a:ext cx="1254501" cy="1254501"/>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9628" y="3220408"/>
            <a:ext cx="1413141" cy="1413141"/>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6514" y="5023288"/>
            <a:ext cx="2041437" cy="1517467"/>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7954" y="1460449"/>
            <a:ext cx="825397" cy="1346032"/>
          </a:xfrm>
          <a:prstGeom prst="rect">
            <a:avLst/>
          </a:prstGeom>
        </p:spPr>
      </p:pic>
    </p:spTree>
    <p:extLst>
      <p:ext uri="{BB962C8B-B14F-4D97-AF65-F5344CB8AC3E}">
        <p14:creationId xmlns:p14="http://schemas.microsoft.com/office/powerpoint/2010/main" val="112227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Multi-factor authentication</a:t>
            </a:r>
            <a:endParaRPr lang="en-US" dirty="0">
              <a:solidFill>
                <a:srgbClr val="DB4121"/>
              </a:solidFill>
            </a:endParaRPr>
          </a:p>
        </p:txBody>
      </p:sp>
      <p:sp>
        <p:nvSpPr>
          <p:cNvPr id="6" name="Content Placeholder 5"/>
          <p:cNvSpPr>
            <a:spLocks noGrp="1"/>
          </p:cNvSpPr>
          <p:nvPr>
            <p:ph sz="quarter" idx="4294967295"/>
          </p:nvPr>
        </p:nvSpPr>
        <p:spPr>
          <a:xfrm>
            <a:off x="274320" y="1421628"/>
            <a:ext cx="11501175" cy="4167295"/>
          </a:xfrm>
        </p:spPr>
        <p:txBody>
          <a:bodyPr/>
          <a:lstStyle/>
          <a:p>
            <a:pPr marL="0" indent="0">
              <a:buFontTx/>
              <a:buNone/>
              <a:defRPr/>
            </a:pPr>
            <a:r>
              <a:rPr lang="en-US" sz="4000" dirty="0" smtClean="0">
                <a:solidFill>
                  <a:schemeClr val="tx2"/>
                </a:solidFill>
              </a:rPr>
              <a:t>Any two or more of the following factors:</a:t>
            </a:r>
            <a:endParaRPr lang="en-US" b="1" dirty="0"/>
          </a:p>
          <a:p>
            <a:pPr marL="57150" indent="0">
              <a:buNone/>
              <a:defRPr/>
            </a:pPr>
            <a:r>
              <a:rPr lang="en-US" sz="2000" dirty="0" smtClean="0">
                <a:latin typeface="+mn-lt"/>
              </a:rPr>
              <a:t>Something </a:t>
            </a:r>
            <a:r>
              <a:rPr lang="en-US" sz="2000" dirty="0">
                <a:latin typeface="+mn-lt"/>
              </a:rPr>
              <a:t>you know - a password or PIN</a:t>
            </a:r>
          </a:p>
          <a:p>
            <a:pPr marL="57150" indent="0">
              <a:buNone/>
              <a:defRPr/>
            </a:pPr>
            <a:r>
              <a:rPr lang="en-US" sz="2000" dirty="0">
                <a:latin typeface="+mn-lt"/>
              </a:rPr>
              <a:t>Something you have - a phone, credit card or hardware token</a:t>
            </a:r>
          </a:p>
          <a:p>
            <a:pPr marL="57150" indent="0">
              <a:buNone/>
              <a:defRPr/>
            </a:pPr>
            <a:r>
              <a:rPr lang="en-US" sz="2000" dirty="0">
                <a:latin typeface="+mn-lt"/>
              </a:rPr>
              <a:t>Something you are - a fingerprint, retinal scan or other biometric</a:t>
            </a:r>
          </a:p>
          <a:p>
            <a:pPr marL="57150" indent="0">
              <a:buNone/>
              <a:defRPr/>
            </a:pPr>
            <a:r>
              <a:rPr lang="en-US" sz="2000" dirty="0">
                <a:latin typeface="+mn-lt"/>
              </a:rPr>
              <a:t>Stronger when using two different channels (out-of-band)</a:t>
            </a:r>
          </a:p>
          <a:p>
            <a:pPr marL="398463" indent="-341313">
              <a:defRPr/>
            </a:pPr>
            <a:endParaRPr lang="en-US" sz="2800" dirty="0"/>
          </a:p>
          <a:p>
            <a:pPr marL="398463" indent="-398463">
              <a:buFontTx/>
              <a:buNone/>
              <a:defRPr/>
            </a:pPr>
            <a:r>
              <a:rPr lang="en-US" sz="4000" dirty="0">
                <a:solidFill>
                  <a:schemeClr val="tx2"/>
                </a:solidFill>
              </a:rPr>
              <a:t>Types of multi-factor authentication:</a:t>
            </a:r>
          </a:p>
          <a:p>
            <a:pPr marL="231775" indent="-231775">
              <a:lnSpc>
                <a:spcPct val="105000"/>
              </a:lnSpc>
              <a:defRPr/>
            </a:pPr>
            <a:endParaRPr lang="en-US" sz="2800" dirty="0"/>
          </a:p>
          <a:p>
            <a:pPr marL="231775" indent="-231775">
              <a:lnSpc>
                <a:spcPct val="105000"/>
              </a:lnSpc>
              <a:defRPr/>
            </a:pPr>
            <a:endParaRPr lang="en-US" sz="2000" dirty="0"/>
          </a:p>
        </p:txBody>
      </p:sp>
      <p:sp>
        <p:nvSpPr>
          <p:cNvPr id="15" name="TextBox 14"/>
          <p:cNvSpPr txBox="1"/>
          <p:nvPr/>
        </p:nvSpPr>
        <p:spPr>
          <a:xfrm>
            <a:off x="366141" y="4570990"/>
            <a:ext cx="10757266" cy="1264962"/>
          </a:xfrm>
          <a:prstGeom prst="rect">
            <a:avLst/>
          </a:prstGeom>
          <a:noFill/>
        </p:spPr>
        <p:txBody>
          <a:bodyPr wrap="square" lIns="182880" tIns="146304" rIns="182880" bIns="146304" numCol="2" rtlCol="0">
            <a:spAutoFit/>
          </a:bodyPr>
          <a:lstStyle/>
          <a:p>
            <a:pPr>
              <a:lnSpc>
                <a:spcPct val="105000"/>
              </a:lnSpc>
              <a:defRPr/>
            </a:pPr>
            <a:r>
              <a:rPr lang="en-US" sz="2000" dirty="0" smtClean="0"/>
              <a:t>Smart Cards</a:t>
            </a:r>
            <a:endParaRPr lang="en-US" sz="2000" dirty="0"/>
          </a:p>
          <a:p>
            <a:pPr>
              <a:lnSpc>
                <a:spcPct val="105000"/>
              </a:lnSpc>
              <a:defRPr/>
            </a:pPr>
            <a:r>
              <a:rPr lang="en-US" sz="2000" dirty="0"/>
              <a:t>Hardware OTP Tokens </a:t>
            </a:r>
          </a:p>
          <a:p>
            <a:pPr>
              <a:lnSpc>
                <a:spcPct val="105000"/>
              </a:lnSpc>
              <a:defRPr/>
            </a:pPr>
            <a:r>
              <a:rPr lang="en-US" sz="2000" dirty="0"/>
              <a:t>Software OTP </a:t>
            </a:r>
            <a:r>
              <a:rPr lang="en-US" sz="2000" dirty="0" smtClean="0"/>
              <a:t>Tokens</a:t>
            </a:r>
            <a:endParaRPr lang="en-US" sz="2000" dirty="0"/>
          </a:p>
          <a:p>
            <a:pPr>
              <a:lnSpc>
                <a:spcPct val="105000"/>
              </a:lnSpc>
              <a:defRPr/>
            </a:pPr>
            <a:r>
              <a:rPr lang="en-US" sz="2000" dirty="0" smtClean="0"/>
              <a:t>Certificates </a:t>
            </a:r>
            <a:endParaRPr lang="en-US" sz="2000" dirty="0"/>
          </a:p>
          <a:p>
            <a:pPr>
              <a:lnSpc>
                <a:spcPct val="105000"/>
              </a:lnSpc>
              <a:defRPr/>
            </a:pPr>
            <a:r>
              <a:rPr lang="en-US" sz="2000" dirty="0"/>
              <a:t>Biometrics</a:t>
            </a:r>
          </a:p>
          <a:p>
            <a:pPr>
              <a:lnSpc>
                <a:spcPct val="105000"/>
              </a:lnSpc>
              <a:defRPr/>
            </a:pPr>
            <a:r>
              <a:rPr lang="en-US" sz="2000" dirty="0"/>
              <a:t>Out-of-band </a:t>
            </a:r>
            <a:r>
              <a:rPr lang="en-US" sz="2000" dirty="0" smtClean="0"/>
              <a:t>Authentication</a:t>
            </a:r>
            <a:endParaRPr lang="en-US" sz="2000" dirty="0"/>
          </a:p>
        </p:txBody>
      </p:sp>
    </p:spTree>
    <p:extLst>
      <p:ext uri="{BB962C8B-B14F-4D97-AF65-F5344CB8AC3E}">
        <p14:creationId xmlns:p14="http://schemas.microsoft.com/office/powerpoint/2010/main" val="2908415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Introducing PhoneFactor</a:t>
            </a:r>
            <a:endParaRPr lang="en-US" dirty="0"/>
          </a:p>
        </p:txBody>
      </p:sp>
      <p:sp>
        <p:nvSpPr>
          <p:cNvPr id="4" name="Text Placeholder 3"/>
          <p:cNvSpPr>
            <a:spLocks noGrp="1"/>
          </p:cNvSpPr>
          <p:nvPr>
            <p:ph type="body" sz="quarter" idx="10"/>
          </p:nvPr>
        </p:nvSpPr>
        <p:spPr>
          <a:xfrm>
            <a:off x="274638" y="1395736"/>
            <a:ext cx="11623320" cy="5066002"/>
          </a:xfrm>
        </p:spPr>
        <p:txBody>
          <a:bodyPr/>
          <a:lstStyle/>
          <a:p>
            <a:pPr>
              <a:lnSpc>
                <a:spcPct val="100000"/>
              </a:lnSpc>
            </a:pPr>
            <a:r>
              <a:rPr lang="en-US" sz="3600" dirty="0" smtClean="0">
                <a:solidFill>
                  <a:schemeClr val="accent5"/>
                </a:solidFill>
              </a:rPr>
              <a:t>Multi-factor authentication using any phone</a:t>
            </a:r>
          </a:p>
          <a:p>
            <a:pPr>
              <a:lnSpc>
                <a:spcPct val="100000"/>
              </a:lnSpc>
            </a:pPr>
            <a:r>
              <a:rPr lang="en-US" sz="3000" dirty="0" smtClean="0"/>
              <a:t>Works </a:t>
            </a:r>
            <a:r>
              <a:rPr lang="en-US" sz="3000" dirty="0"/>
              <a:t>with the user’s existing phone, anywhere in the world</a:t>
            </a:r>
          </a:p>
          <a:p>
            <a:pPr>
              <a:lnSpc>
                <a:spcPct val="100000"/>
              </a:lnSpc>
            </a:pPr>
            <a:r>
              <a:rPr lang="en-US" sz="3000" dirty="0"/>
              <a:t>Offers out-of-band protection from malware threats</a:t>
            </a:r>
          </a:p>
          <a:p>
            <a:pPr>
              <a:lnSpc>
                <a:spcPct val="100000"/>
              </a:lnSpc>
            </a:pPr>
            <a:r>
              <a:rPr lang="en-US" sz="3000" dirty="0"/>
              <a:t>Verifies user logins, financial transactions, and more</a:t>
            </a:r>
          </a:p>
          <a:p>
            <a:pPr>
              <a:lnSpc>
                <a:spcPct val="100000"/>
              </a:lnSpc>
            </a:pPr>
            <a:r>
              <a:rPr lang="en-US" sz="3000" dirty="0"/>
              <a:t>Features built-in support for leading on-premises applications </a:t>
            </a:r>
            <a:br>
              <a:rPr lang="en-US" sz="3000" dirty="0"/>
            </a:br>
            <a:r>
              <a:rPr lang="en-US" sz="3000" dirty="0"/>
              <a:t>and cloud services</a:t>
            </a:r>
          </a:p>
          <a:p>
            <a:pPr>
              <a:lnSpc>
                <a:spcPct val="100000"/>
              </a:lnSpc>
            </a:pPr>
            <a:r>
              <a:rPr lang="en-US" sz="3000" dirty="0"/>
              <a:t>Streamlines user management and enrollment</a:t>
            </a:r>
          </a:p>
          <a:p>
            <a:pPr>
              <a:lnSpc>
                <a:spcPct val="100000"/>
              </a:lnSpc>
            </a:pPr>
            <a:r>
              <a:rPr lang="en-US" sz="3000" dirty="0"/>
              <a:t>Backed by a scalable cloud service</a:t>
            </a:r>
          </a:p>
          <a:p>
            <a:endParaRPr lang="en-US" dirty="0"/>
          </a:p>
        </p:txBody>
      </p:sp>
    </p:spTree>
    <p:extLst>
      <p:ext uri="{BB962C8B-B14F-4D97-AF65-F5344CB8AC3E}">
        <p14:creationId xmlns:p14="http://schemas.microsoft.com/office/powerpoint/2010/main" val="942977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08" y="476590"/>
            <a:ext cx="11889564" cy="917575"/>
          </a:xfrm>
        </p:spPr>
        <p:txBody>
          <a:bodyPr/>
          <a:lstStyle/>
          <a:p>
            <a:r>
              <a:rPr lang="en-US" dirty="0">
                <a:solidFill>
                  <a:schemeClr val="tx1"/>
                </a:solidFill>
              </a:rPr>
              <a:t>Securing </a:t>
            </a:r>
            <a:r>
              <a:rPr lang="en-US" b="1" dirty="0" smtClean="0">
                <a:solidFill>
                  <a:schemeClr val="tx1"/>
                </a:solidFill>
              </a:rPr>
              <a:t>corporate</a:t>
            </a:r>
            <a:r>
              <a:rPr lang="en-US" dirty="0" smtClean="0">
                <a:solidFill>
                  <a:schemeClr val="tx1"/>
                </a:solidFill>
              </a:rPr>
              <a:t> data and applications</a:t>
            </a:r>
            <a:endParaRPr lang="en-US" dirty="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70" t="13889" r="16403" b="-751"/>
          <a:stretch/>
        </p:blipFill>
        <p:spPr>
          <a:xfrm>
            <a:off x="640457" y="1712804"/>
            <a:ext cx="3383243" cy="2859376"/>
          </a:xfrm>
          <a:prstGeom prst="rect">
            <a:avLst/>
          </a:prstGeom>
        </p:spPr>
      </p:pic>
      <p:sp>
        <p:nvSpPr>
          <p:cNvPr id="6" name="Rectangle 5"/>
          <p:cNvSpPr>
            <a:spLocks/>
          </p:cNvSpPr>
          <p:nvPr/>
        </p:nvSpPr>
        <p:spPr bwMode="auto">
          <a:xfrm>
            <a:off x="4023661" y="1485990"/>
            <a:ext cx="7406599" cy="50287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32" tIns="146286" rIns="186532" bIns="146286" numCol="1" spcCol="0" rtlCol="0" fromWordArt="0" anchor="t" anchorCtr="0" forceAA="0" compatLnSpc="1">
            <a:prstTxWarp prst="textNoShape">
              <a:avLst/>
            </a:prstTxWarp>
            <a:noAutofit/>
          </a:bodyPr>
          <a:lstStyle/>
          <a:p>
            <a:pPr marL="236538" lvl="1">
              <a:spcBef>
                <a:spcPts val="1200"/>
              </a:spcBef>
              <a:spcAft>
                <a:spcPts val="600"/>
              </a:spcAft>
              <a:buClr>
                <a:schemeClr val="bg1"/>
              </a:buClr>
            </a:pPr>
            <a:r>
              <a:rPr lang="en-US" sz="2000" dirty="0" smtClean="0">
                <a:solidFill>
                  <a:schemeClr val="tx1"/>
                </a:solidFill>
              </a:rPr>
              <a:t>Authenticates employee/contractor/partner access to on-premises and cloud applications</a:t>
            </a:r>
          </a:p>
          <a:p>
            <a:pPr marL="236538" lvl="1">
              <a:spcBef>
                <a:spcPts val="1200"/>
              </a:spcBef>
              <a:spcAft>
                <a:spcPts val="600"/>
              </a:spcAft>
              <a:buClr>
                <a:schemeClr val="bg1"/>
              </a:buClr>
            </a:pPr>
            <a:r>
              <a:rPr lang="en-US" sz="2000" dirty="0" smtClean="0">
                <a:solidFill>
                  <a:schemeClr val="tx1"/>
                </a:solidFill>
              </a:rPr>
              <a:t>Provides </a:t>
            </a:r>
            <a:r>
              <a:rPr lang="en-US" sz="2000" dirty="0">
                <a:solidFill>
                  <a:schemeClr val="tx1"/>
                </a:solidFill>
              </a:rPr>
              <a:t>off-the-shelf integration with leading VPNs, virtual desktops, web apps, and more </a:t>
            </a:r>
            <a:endParaRPr lang="en-US" sz="2000" dirty="0" smtClean="0">
              <a:solidFill>
                <a:schemeClr val="tx1"/>
              </a:solidFill>
            </a:endParaRPr>
          </a:p>
          <a:p>
            <a:pPr marL="236538" lvl="1">
              <a:spcBef>
                <a:spcPts val="1200"/>
              </a:spcBef>
              <a:spcAft>
                <a:spcPts val="600"/>
              </a:spcAft>
              <a:buClr>
                <a:schemeClr val="bg1"/>
              </a:buClr>
            </a:pPr>
            <a:r>
              <a:rPr lang="en-US" sz="2000" dirty="0" smtClean="0">
                <a:solidFill>
                  <a:schemeClr val="tx1"/>
                </a:solidFill>
              </a:rPr>
              <a:t>Synchronizes with existing user directories</a:t>
            </a:r>
          </a:p>
          <a:p>
            <a:pPr marL="236538" lvl="1">
              <a:spcBef>
                <a:spcPts val="1200"/>
              </a:spcBef>
              <a:spcAft>
                <a:spcPts val="600"/>
              </a:spcAft>
              <a:buClr>
                <a:schemeClr val="bg1"/>
              </a:buClr>
            </a:pPr>
            <a:r>
              <a:rPr lang="en-US" sz="2000" dirty="0" smtClean="0">
                <a:solidFill>
                  <a:schemeClr val="tx1"/>
                </a:solidFill>
              </a:rPr>
              <a:t>Supports federated identities</a:t>
            </a:r>
            <a:endParaRPr lang="en-US" sz="2000" dirty="0">
              <a:solidFill>
                <a:schemeClr val="tx1"/>
              </a:solidFill>
            </a:endParaRPr>
          </a:p>
          <a:p>
            <a:pPr marL="236538" lvl="1">
              <a:spcBef>
                <a:spcPts val="1200"/>
              </a:spcBef>
              <a:spcAft>
                <a:spcPts val="600"/>
              </a:spcAft>
              <a:buClr>
                <a:schemeClr val="bg1"/>
              </a:buClr>
            </a:pPr>
            <a:r>
              <a:rPr lang="en-US" sz="2000" dirty="0" smtClean="0">
                <a:solidFill>
                  <a:schemeClr val="tx1"/>
                </a:solidFill>
              </a:rPr>
              <a:t>Simplifies user enrollment and management</a:t>
            </a:r>
          </a:p>
          <a:p>
            <a:pPr marL="236538" lvl="1">
              <a:spcBef>
                <a:spcPts val="1200"/>
              </a:spcBef>
              <a:spcAft>
                <a:spcPts val="600"/>
              </a:spcAft>
              <a:buClr>
                <a:schemeClr val="bg1"/>
              </a:buClr>
            </a:pPr>
            <a:r>
              <a:rPr lang="en-US" sz="2000" dirty="0" smtClean="0">
                <a:solidFill>
                  <a:schemeClr val="tx1"/>
                </a:solidFill>
              </a:rPr>
              <a:t>Low </a:t>
            </a:r>
            <a:r>
              <a:rPr lang="en-US" sz="2000" dirty="0">
                <a:solidFill>
                  <a:schemeClr val="tx1"/>
                </a:solidFill>
              </a:rPr>
              <a:t>TCO and a better user experience are driving migration from security </a:t>
            </a:r>
            <a:r>
              <a:rPr lang="en-US" sz="2000" dirty="0" smtClean="0">
                <a:solidFill>
                  <a:schemeClr val="tx1"/>
                </a:solidFill>
              </a:rPr>
              <a:t>tokens</a:t>
            </a:r>
          </a:p>
          <a:p>
            <a:pPr marL="236538" lvl="1">
              <a:spcBef>
                <a:spcPts val="1200"/>
              </a:spcBef>
              <a:spcAft>
                <a:spcPts val="600"/>
              </a:spcAft>
              <a:buClr>
                <a:schemeClr val="bg1"/>
              </a:buClr>
            </a:pPr>
            <a:r>
              <a:rPr lang="en-US" sz="2000" dirty="0">
                <a:solidFill>
                  <a:schemeClr val="tx1"/>
                </a:solidFill>
              </a:rPr>
              <a:t>Addresses strengthening regulatory requirements for multi-factor </a:t>
            </a:r>
            <a:r>
              <a:rPr lang="en-US" sz="2000" dirty="0" smtClean="0">
                <a:solidFill>
                  <a:schemeClr val="tx1"/>
                </a:solidFill>
              </a:rPr>
              <a:t>authentication</a:t>
            </a:r>
            <a:endParaRPr lang="en-US" sz="2000" dirty="0">
              <a:solidFill>
                <a:schemeClr val="tx1"/>
              </a:solidFill>
            </a:endParaRPr>
          </a:p>
        </p:txBody>
      </p:sp>
      <p:sp>
        <p:nvSpPr>
          <p:cNvPr id="7" name="Rectangle 6"/>
          <p:cNvSpPr>
            <a:spLocks/>
          </p:cNvSpPr>
          <p:nvPr/>
        </p:nvSpPr>
        <p:spPr bwMode="auto">
          <a:xfrm>
            <a:off x="457580" y="4572180"/>
            <a:ext cx="3748999" cy="216938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32" tIns="146286" rIns="186532" bIns="146286" numCol="1" spcCol="0" rtlCol="0" fromWordArt="0" anchor="t" anchorCtr="0" forceAA="0" compatLnSpc="1">
            <a:prstTxWarp prst="textNoShape">
              <a:avLst/>
            </a:prstTxWarp>
            <a:noAutofit/>
          </a:bodyPr>
          <a:lstStyle/>
          <a:p>
            <a:pPr marL="111125"/>
            <a:r>
              <a:rPr lang="en-US" sz="1600" dirty="0">
                <a:solidFill>
                  <a:schemeClr val="accent5"/>
                </a:solidFill>
              </a:rPr>
              <a:t>Jerry is working from home today. He logs into the corporate network using his user ID &amp; password. Instantly, he receives a call from PhoneFactor. He answers the call and presses # to verify his login.</a:t>
            </a:r>
          </a:p>
        </p:txBody>
      </p:sp>
    </p:spTree>
    <p:extLst>
      <p:ext uri="{BB962C8B-B14F-4D97-AF65-F5344CB8AC3E}">
        <p14:creationId xmlns:p14="http://schemas.microsoft.com/office/powerpoint/2010/main" val="34807640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Securing </a:t>
            </a:r>
            <a:r>
              <a:rPr lang="en-US" b="1" dirty="0" smtClean="0">
                <a:solidFill>
                  <a:schemeClr val="tx1"/>
                </a:solidFill>
              </a:rPr>
              <a:t>customer</a:t>
            </a:r>
            <a:r>
              <a:rPr lang="en-US" dirty="0" smtClean="0">
                <a:solidFill>
                  <a:schemeClr val="tx1"/>
                </a:solidFill>
              </a:rPr>
              <a:t> data and applications</a:t>
            </a:r>
            <a:endParaRPr lang="en-US" dirty="0">
              <a:solidFill>
                <a:schemeClr val="tx1"/>
              </a:solidFill>
            </a:endParaRPr>
          </a:p>
        </p:txBody>
      </p:sp>
      <p:sp>
        <p:nvSpPr>
          <p:cNvPr id="6" name="Rectangle 5"/>
          <p:cNvSpPr>
            <a:spLocks/>
          </p:cNvSpPr>
          <p:nvPr/>
        </p:nvSpPr>
        <p:spPr bwMode="auto">
          <a:xfrm>
            <a:off x="274321" y="1485990"/>
            <a:ext cx="7133594" cy="50287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32" tIns="146286" rIns="186532" bIns="146286" numCol="1" spcCol="0" rtlCol="0" fromWordArt="0" anchor="t" anchorCtr="0" forceAA="0" compatLnSpc="1">
            <a:prstTxWarp prst="textNoShape">
              <a:avLst/>
            </a:prstTxWarp>
            <a:noAutofit/>
          </a:bodyPr>
          <a:lstStyle/>
          <a:p>
            <a:pPr marL="236537" lvl="1">
              <a:spcBef>
                <a:spcPts val="1200"/>
              </a:spcBef>
              <a:spcAft>
                <a:spcPts val="600"/>
              </a:spcAft>
              <a:buClr>
                <a:schemeClr val="bg1"/>
              </a:buClr>
            </a:pPr>
            <a:r>
              <a:rPr lang="en-US" sz="2000" dirty="0" smtClean="0"/>
              <a:t>Authenticates customer access to online portals and applications, as well as financial transactions</a:t>
            </a:r>
          </a:p>
          <a:p>
            <a:pPr marL="236537" lvl="1">
              <a:spcBef>
                <a:spcPts val="1200"/>
              </a:spcBef>
              <a:spcAft>
                <a:spcPts val="600"/>
              </a:spcAft>
              <a:buClr>
                <a:schemeClr val="bg1"/>
              </a:buClr>
            </a:pPr>
            <a:r>
              <a:rPr lang="en-US" sz="2000" dirty="0" smtClean="0"/>
              <a:t>Direct SDK and Web Services available for implementation with websites and custom applications</a:t>
            </a:r>
          </a:p>
          <a:p>
            <a:pPr marL="236537" lvl="1">
              <a:spcBef>
                <a:spcPts val="1200"/>
              </a:spcBef>
              <a:spcAft>
                <a:spcPts val="600"/>
              </a:spcAft>
              <a:buClr>
                <a:schemeClr val="bg1"/>
              </a:buClr>
            </a:pPr>
            <a:r>
              <a:rPr lang="en-US" sz="2000" dirty="0" smtClean="0"/>
              <a:t>Out-of-band methods require no interface changes, work seamlessly across all user devices</a:t>
            </a:r>
          </a:p>
          <a:p>
            <a:pPr marL="236537" lvl="1">
              <a:spcBef>
                <a:spcPts val="1200"/>
              </a:spcBef>
              <a:spcAft>
                <a:spcPts val="600"/>
              </a:spcAft>
              <a:buClr>
                <a:schemeClr val="bg1"/>
              </a:buClr>
            </a:pPr>
            <a:r>
              <a:rPr lang="en-US" sz="2000" dirty="0" smtClean="0"/>
              <a:t>Scales to meet the needs of large global user communities</a:t>
            </a:r>
          </a:p>
          <a:p>
            <a:pPr marL="236537" lvl="1">
              <a:spcBef>
                <a:spcPts val="1200"/>
              </a:spcBef>
              <a:spcAft>
                <a:spcPts val="600"/>
              </a:spcAft>
              <a:buClr>
                <a:schemeClr val="bg1"/>
              </a:buClr>
            </a:pPr>
            <a:r>
              <a:rPr lang="en-US" sz="2000" b="1" dirty="0" smtClean="0"/>
              <a:t>The Standard </a:t>
            </a:r>
            <a:r>
              <a:rPr lang="en-US" sz="2000" dirty="0" smtClean="0"/>
              <a:t>for strongly authenticating customer access (</a:t>
            </a:r>
            <a:r>
              <a:rPr lang="en-US" sz="2000" dirty="0" err="1" smtClean="0"/>
              <a:t>eg</a:t>
            </a:r>
            <a:r>
              <a:rPr lang="en-US" sz="2000" dirty="0" smtClean="0"/>
              <a:t>: Xbox, Facebook, Apple, Google)</a:t>
            </a:r>
          </a:p>
          <a:p>
            <a:pPr marL="236537" lvl="1">
              <a:spcBef>
                <a:spcPts val="1200"/>
              </a:spcBef>
              <a:spcAft>
                <a:spcPts val="600"/>
              </a:spcAft>
              <a:buClr>
                <a:schemeClr val="bg1"/>
              </a:buClr>
            </a:pPr>
            <a:endParaRPr lang="en-US" sz="2000" dirty="0" smtClean="0"/>
          </a:p>
        </p:txBody>
      </p:sp>
      <p:sp>
        <p:nvSpPr>
          <p:cNvPr id="7" name="Rectangle 6"/>
          <p:cNvSpPr>
            <a:spLocks/>
          </p:cNvSpPr>
          <p:nvPr/>
        </p:nvSpPr>
        <p:spPr bwMode="auto">
          <a:xfrm>
            <a:off x="7407914" y="4603531"/>
            <a:ext cx="4023335" cy="19112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32" tIns="146286" rIns="186532" bIns="146286" numCol="1" spcCol="0" rtlCol="0" fromWordArt="0" anchor="t" anchorCtr="0" forceAA="0" compatLnSpc="1">
            <a:prstTxWarp prst="textNoShape">
              <a:avLst/>
            </a:prstTxWarp>
            <a:noAutofit/>
          </a:bodyPr>
          <a:lstStyle/>
          <a:p>
            <a:pPr>
              <a:tabLst>
                <a:tab pos="3311525" algn="l"/>
              </a:tabLst>
            </a:pPr>
            <a:r>
              <a:rPr lang="en-US" sz="1600" dirty="0">
                <a:solidFill>
                  <a:schemeClr val="accent5"/>
                </a:solidFill>
              </a:rPr>
              <a:t>Julie logs </a:t>
            </a:r>
            <a:r>
              <a:rPr lang="en-US" sz="1600" dirty="0" smtClean="0">
                <a:solidFill>
                  <a:schemeClr val="accent5"/>
                </a:solidFill>
              </a:rPr>
              <a:t>in to </a:t>
            </a:r>
            <a:r>
              <a:rPr lang="en-US" sz="1600" dirty="0">
                <a:solidFill>
                  <a:schemeClr val="accent5"/>
                </a:solidFill>
              </a:rPr>
              <a:t>her online account with her user ID &amp; </a:t>
            </a:r>
            <a:r>
              <a:rPr lang="en-US" sz="1600" dirty="0" smtClean="0">
                <a:solidFill>
                  <a:schemeClr val="accent5"/>
                </a:solidFill>
              </a:rPr>
              <a:t>password </a:t>
            </a:r>
            <a:r>
              <a:rPr lang="en-US" sz="1600" dirty="0">
                <a:solidFill>
                  <a:schemeClr val="accent5"/>
                </a:solidFill>
              </a:rPr>
              <a:t>to transfer money. </a:t>
            </a:r>
            <a:r>
              <a:rPr lang="en-US" sz="1600" dirty="0" smtClean="0">
                <a:solidFill>
                  <a:schemeClr val="accent5"/>
                </a:solidFill>
              </a:rPr>
              <a:t>Before the transfer goes through, a notification is pushed to her phone. She reviews the details and taps Authenticate to authorize the </a:t>
            </a:r>
            <a:r>
              <a:rPr lang="en-US" sz="1600" dirty="0">
                <a:solidFill>
                  <a:schemeClr val="accent5"/>
                </a:solidFill>
              </a:rPr>
              <a:t>transfer. </a:t>
            </a:r>
          </a:p>
        </p:txBody>
      </p:sp>
      <p:pic>
        <p:nvPicPr>
          <p:cNvPr id="8"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3626" t="4117" r="10" b="4117"/>
          <a:stretch/>
        </p:blipFill>
        <p:spPr>
          <a:xfrm>
            <a:off x="7682241" y="1485604"/>
            <a:ext cx="3474682" cy="3117927"/>
          </a:xfrm>
          <a:prstGeom prst="rect">
            <a:avLst/>
          </a:prstGeom>
        </p:spPr>
      </p:pic>
    </p:spTree>
    <p:extLst>
      <p:ext uri="{BB962C8B-B14F-4D97-AF65-F5344CB8AC3E}">
        <p14:creationId xmlns:p14="http://schemas.microsoft.com/office/powerpoint/2010/main" val="42020349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AutoShape 3" descr="image001"/>
          <p:cNvSpPr>
            <a:spLocks noChangeAspect="1" noChangeArrowheads="1"/>
          </p:cNvSpPr>
          <p:nvPr/>
        </p:nvSpPr>
        <p:spPr bwMode="auto">
          <a:xfrm>
            <a:off x="5991533" y="582877"/>
            <a:ext cx="2966617" cy="9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26" tIns="55513" rIns="111026" bIns="55513"/>
          <a:lstStyle/>
          <a:p>
            <a:pPr eaLnBrk="0" hangingPunct="0"/>
            <a:endParaRPr lang="en-US"/>
          </a:p>
        </p:txBody>
      </p:sp>
      <p:sp>
        <p:nvSpPr>
          <p:cNvPr id="3" name="Title 2"/>
          <p:cNvSpPr>
            <a:spLocks noGrp="1"/>
          </p:cNvSpPr>
          <p:nvPr>
            <p:ph type="title"/>
          </p:nvPr>
        </p:nvSpPr>
        <p:spPr/>
        <p:txBody>
          <a:bodyPr/>
          <a:lstStyle/>
          <a:p>
            <a:r>
              <a:rPr lang="en-US" dirty="0" smtClean="0">
                <a:solidFill>
                  <a:schemeClr val="tx1"/>
                </a:solidFill>
              </a:rPr>
              <a:t>Out-of-Band and OTP Methods</a:t>
            </a:r>
            <a:endParaRPr lang="en-US" dirty="0">
              <a:solidFill>
                <a:schemeClr val="tx1"/>
              </a:solidFill>
            </a:endParaRPr>
          </a:p>
        </p:txBody>
      </p:sp>
      <p:sp>
        <p:nvSpPr>
          <p:cNvPr id="7" name="Text Placeholder 6"/>
          <p:cNvSpPr>
            <a:spLocks noGrp="1"/>
          </p:cNvSpPr>
          <p:nvPr>
            <p:ph type="body" sz="quarter" idx="4294967295"/>
          </p:nvPr>
        </p:nvSpPr>
        <p:spPr>
          <a:xfrm>
            <a:off x="564806" y="1574800"/>
            <a:ext cx="3475038" cy="627063"/>
          </a:xfrm>
        </p:spPr>
        <p:txBody>
          <a:bodyPr/>
          <a:lstStyle/>
          <a:p>
            <a:pPr marL="0" indent="0">
              <a:buNone/>
            </a:pPr>
            <a:r>
              <a:rPr lang="en-US" dirty="0" smtClean="0">
                <a:solidFill>
                  <a:schemeClr val="accent3"/>
                </a:solidFill>
              </a:rPr>
              <a:t>Phone Call</a:t>
            </a:r>
            <a:endParaRPr lang="en-US" dirty="0">
              <a:solidFill>
                <a:schemeClr val="accent3"/>
              </a:solidFill>
            </a:endParaRPr>
          </a:p>
        </p:txBody>
      </p:sp>
      <p:sp>
        <p:nvSpPr>
          <p:cNvPr id="9" name="Text Placeholder 8"/>
          <p:cNvSpPr>
            <a:spLocks noGrp="1"/>
          </p:cNvSpPr>
          <p:nvPr>
            <p:ph type="body" sz="quarter" idx="4294967295"/>
          </p:nvPr>
        </p:nvSpPr>
        <p:spPr>
          <a:xfrm>
            <a:off x="7465787" y="1576388"/>
            <a:ext cx="3657600" cy="628650"/>
          </a:xfrm>
        </p:spPr>
        <p:txBody>
          <a:bodyPr/>
          <a:lstStyle/>
          <a:p>
            <a:pPr marL="0" indent="0">
              <a:buNone/>
            </a:pPr>
            <a:r>
              <a:rPr lang="en-US" dirty="0" smtClean="0">
                <a:solidFill>
                  <a:schemeClr val="accent3"/>
                </a:solidFill>
              </a:rPr>
              <a:t>Mobile Apps</a:t>
            </a:r>
            <a:endParaRPr lang="en-US" dirty="0">
              <a:solidFill>
                <a:schemeClr val="accent3"/>
              </a:solidFill>
            </a:endParaRPr>
          </a:p>
        </p:txBody>
      </p:sp>
      <p:sp>
        <p:nvSpPr>
          <p:cNvPr id="8" name="Text Placeholder 7"/>
          <p:cNvSpPr>
            <a:spLocks noGrp="1"/>
          </p:cNvSpPr>
          <p:nvPr>
            <p:ph type="body" sz="quarter" idx="4294967295"/>
          </p:nvPr>
        </p:nvSpPr>
        <p:spPr>
          <a:xfrm>
            <a:off x="3840783" y="1587500"/>
            <a:ext cx="3657600" cy="628650"/>
          </a:xfrm>
        </p:spPr>
        <p:txBody>
          <a:bodyPr/>
          <a:lstStyle/>
          <a:p>
            <a:pPr marL="0" indent="0">
              <a:buNone/>
            </a:pPr>
            <a:r>
              <a:rPr lang="en-US" dirty="0" smtClean="0">
                <a:solidFill>
                  <a:schemeClr val="accent3"/>
                </a:solidFill>
              </a:rPr>
              <a:t>Text Message</a:t>
            </a:r>
            <a:endParaRPr lang="en-US" dirty="0">
              <a:solidFill>
                <a:schemeClr val="accent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97" y="2319515"/>
            <a:ext cx="1828800" cy="35293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667" y="2319515"/>
            <a:ext cx="1828800" cy="35293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1261" y="2319515"/>
            <a:ext cx="1828800" cy="352935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8150" y="2562228"/>
            <a:ext cx="1828800" cy="3529354"/>
          </a:xfrm>
          <a:prstGeom prst="rect">
            <a:avLst/>
          </a:prstGeom>
        </p:spPr>
      </p:pic>
    </p:spTree>
    <p:extLst>
      <p:ext uri="{BB962C8B-B14F-4D97-AF65-F5344CB8AC3E}">
        <p14:creationId xmlns:p14="http://schemas.microsoft.com/office/powerpoint/2010/main" val="17871562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dirty="0" smtClean="0"/>
              <a:t>Demo: </a:t>
            </a:r>
            <a:br>
              <a:rPr lang="en-US" sz="6000" dirty="0" smtClean="0"/>
            </a:br>
            <a:r>
              <a:rPr lang="en-US" sz="6000" dirty="0" smtClean="0"/>
              <a:t>Authentication Process</a:t>
            </a:r>
            <a:endParaRPr lang="en-US" sz="6000" dirty="0"/>
          </a:p>
        </p:txBody>
      </p:sp>
    </p:spTree>
    <p:extLst>
      <p:ext uri="{BB962C8B-B14F-4D97-AF65-F5344CB8AC3E}">
        <p14:creationId xmlns:p14="http://schemas.microsoft.com/office/powerpoint/2010/main" val="2547713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MS_2013_Template_Dark_Gray_16x9">
  <a:themeElements>
    <a:clrScheme name="Custom 56">
      <a:dk1>
        <a:srgbClr val="000000"/>
      </a:dk1>
      <a:lt1>
        <a:srgbClr val="FFFFFF"/>
      </a:lt1>
      <a:dk2>
        <a:srgbClr val="505050"/>
      </a:dk2>
      <a:lt2>
        <a:srgbClr val="7FBA00"/>
      </a:lt2>
      <a:accent1>
        <a:srgbClr val="969696"/>
      </a:accent1>
      <a:accent2>
        <a:srgbClr val="0072C6"/>
      </a:accent2>
      <a:accent3>
        <a:srgbClr val="7FBA00"/>
      </a:accent3>
      <a:accent4>
        <a:srgbClr val="00188F"/>
      </a:accent4>
      <a:accent5>
        <a:srgbClr val="00BCF2"/>
      </a:accent5>
      <a:accent6>
        <a:srgbClr val="002050"/>
      </a:accent6>
      <a:hlink>
        <a:srgbClr val="E2E584"/>
      </a:hlink>
      <a:folHlink>
        <a:srgbClr val="E2E58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MS13 Speaker PPT Template [Read-Only]" id="{11D4789A-B1EC-49EF-AEF5-8AFDB49007D2}" vid="{A830BEE1-A8F6-4B90-81C3-EC3D2830DE39}"/>
    </a:ext>
  </a:extLst>
</a:theme>
</file>

<file path=ppt/theme/theme2.xml><?xml version="1.0" encoding="utf-8"?>
<a:theme xmlns:a="http://schemas.openxmlformats.org/drawingml/2006/main" name="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MS13 Speaker PPT Template [Read-Only]" id="{11D4789A-B1EC-49EF-AEF5-8AFDB49007D2}" vid="{C6DE7C17-7EC2-48E0-85E0-2FACDC1D01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 xsi:nil="true"/>
    <Event_x0020_Start_x0020_Date xmlns="2295e2e7-0eeb-498e-8716-217bb2ee6ee3" xsi:nil="tru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e51362f4-782c-41a8-bb7b-e0cfc8669933</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217</Value>
    </TaxCatchAll>
    <Event_x0020_VenueTaxHTField0 xmlns="2295e2e7-0eeb-498e-8716-217bb2ee6ee3">
      <Terms xmlns="http://schemas.microsoft.com/office/infopath/2007/PartnerControl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8b529f77-48ab-4581-b468-93f09345b8aa"/>
    <ds:schemaRef ds:uri="http://schemas.microsoft.com/office/infopath/2007/PartnerControls"/>
    <ds:schemaRef ds:uri="http://purl.org/dc/terms/"/>
    <ds:schemaRef ds:uri="http://schemas.microsoft.com/office/2006/documentManagement/types"/>
    <ds:schemaRef ds:uri="http://purl.org/dc/dcmitype/"/>
    <ds:schemaRef ds:uri="http://schemas.openxmlformats.org/package/2006/metadata/core-properties"/>
    <ds:schemaRef ds:uri="2295e2e7-0eeb-498e-8716-217bb2ee6ee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4A71FB1-3FB8-468F-9C64-2246CB74C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Azure_PPT_template 1.potx</Template>
  <TotalTime>20152</TotalTime>
  <Words>1749</Words>
  <Application>Microsoft Office PowerPoint</Application>
  <PresentationFormat>Custom</PresentationFormat>
  <Paragraphs>182</Paragraphs>
  <Slides>20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ＭＳ Ｐゴシック</vt:lpstr>
      <vt:lpstr>Arial</vt:lpstr>
      <vt:lpstr>Consolas</vt:lpstr>
      <vt:lpstr>Lucida Sans</vt:lpstr>
      <vt:lpstr>Segoe UI</vt:lpstr>
      <vt:lpstr>Segoe UI Light</vt:lpstr>
      <vt:lpstr>Wingdings</vt:lpstr>
      <vt:lpstr>MMS_2013_Template_Dark_Gray_16x9</vt:lpstr>
      <vt:lpstr>MMS13 Speaker PPT Template</vt:lpstr>
      <vt:lpstr>PowerPoint Presentation</vt:lpstr>
      <vt:lpstr>Securing User Access with Multi-Factor Authentication </vt:lpstr>
      <vt:lpstr>Authentication in motion</vt:lpstr>
      <vt:lpstr>Multi-factor authentication</vt:lpstr>
      <vt:lpstr>Introducing PhoneFactor</vt:lpstr>
      <vt:lpstr>Securing corporate data and applications</vt:lpstr>
      <vt:lpstr>Securing customer data and applications</vt:lpstr>
      <vt:lpstr>Out-of-Band and OTP Methods</vt:lpstr>
      <vt:lpstr>Demo:  Authentication Process</vt:lpstr>
      <vt:lpstr>Additional security capabilities</vt:lpstr>
      <vt:lpstr>Architecture</vt:lpstr>
      <vt:lpstr>Current Microsoft authentication scenarios</vt:lpstr>
      <vt:lpstr>System components</vt:lpstr>
      <vt:lpstr>Demo: Setup and Enrollment</vt:lpstr>
      <vt:lpstr>Scale, performance, and security</vt:lpstr>
      <vt:lpstr>PowerPoint Presentation</vt:lpstr>
      <vt:lpstr>Questions?</vt:lpstr>
      <vt:lpstr>Resources</vt:lpstr>
      <vt:lpstr>Evaluation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User Access with Multi-Factor Authentication </dc:title>
  <dc:subject>MMS 2013</dc:subject>
  <dc:creator>Sarah Fender;Steve Dispensa</dc:creator>
  <cp:keywords>MMS 2013</cp:keywords>
  <dc:description>Template by: Robin E. Warren, Artitudes Design, Inc.
Formatting by: Dan Tyler, Silver Fox Productions
Audience Type: External</dc:description>
  <cp:lastModifiedBy>Shows</cp:lastModifiedBy>
  <cp:revision>1100</cp:revision>
  <cp:lastPrinted>2012-12-11T16:50:02Z</cp:lastPrinted>
  <dcterms:created xsi:type="dcterms:W3CDTF">2012-05-22T07:38:31Z</dcterms:created>
  <dcterms:modified xsi:type="dcterms:W3CDTF">2013-04-11T20:47:40Z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