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7"/>
  </p:notesMasterIdLst>
  <p:handoutMasterIdLst>
    <p:handoutMasterId r:id="rId48"/>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6" r:id="rId45"/>
    <p:sldId id="295"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249"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17749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32004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45535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95569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185858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553354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07277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48868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F131D4C-07E1-448B-8B7E-8646E99E332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56954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F131D4C-07E1-448B-8B7E-8646E99E332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88974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F131D4C-07E1-448B-8B7E-8646E99E332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96127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286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357392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F131D4C-07E1-448B-8B7E-8646E99E332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77056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F131D4C-07E1-448B-8B7E-8646E99E332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08013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57983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49EDC8-EB77-40FF-8F2C-2A68EE5EBFD9}"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4082683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416272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847286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78120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71084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E418D330-00C2-4D68-9C01-E80678326DB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89285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3/4/2014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41775481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349902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711414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917624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198617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EF83449-0FBA-47BD-8F09-0F6D207D2E88}"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908127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031604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891415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037830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05955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925811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926726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30811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36636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62147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29398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012234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6475949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7343170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784816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869436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349128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582317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85833508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521086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5201539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168863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793376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54965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558601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759288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12769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67659680"/>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67592442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78604718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3608381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31685786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4574592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69543186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8805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0317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95126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208126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4012622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00734272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9.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1.xml"/><Relationship Id="rId1" Type="http://schemas.openxmlformats.org/officeDocument/2006/relationships/slideLayout" Target="../slideLayouts/slideLayout45.xml"/><Relationship Id="rId4" Type="http://schemas.openxmlformats.org/officeDocument/2006/relationships/image" Target="../media/image15.emf"/></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5.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5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54.xml"/><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3" Type="http://schemas.openxmlformats.org/officeDocument/2006/relationships/hyperlink" Target="http://blogs.msdn.com/b/spses/" TargetMode="External"/><Relationship Id="rId2" Type="http://schemas.openxmlformats.org/officeDocument/2006/relationships/notesSlide" Target="../notesSlides/notesSlide35.xml"/><Relationship Id="rId1" Type="http://schemas.openxmlformats.org/officeDocument/2006/relationships/slideLayout" Target="../slideLayouts/slideLayout38.xml"/><Relationship Id="rId6" Type="http://schemas.openxmlformats.org/officeDocument/2006/relationships/hyperlink" Target="http://blogs.technet.com/b/speschka/archive/2013/10/11/architecture-design-recommendation-for-sharepoint-2013-hybrid-search-features.aspx" TargetMode="External"/><Relationship Id="rId5" Type="http://schemas.openxmlformats.org/officeDocument/2006/relationships/hyperlink" Target="http://aka.ms/sphyb" TargetMode="External"/><Relationship Id="rId4" Type="http://schemas.openxmlformats.org/officeDocument/2006/relationships/hyperlink" Target="http://blogs.technet.com/b/speschka/archive/2013/12/23/configuring-windows-server-2012-r2-web-application-proxy-for-sharepoint-2013-hybrid-features.aspx"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myspc.sharepointconference.com/cfc/Papers/Details/12931?mySessions=True" TargetMode="External"/><Relationship Id="rId13" Type="http://schemas.openxmlformats.org/officeDocument/2006/relationships/hyperlink" Target="http://myspc.sharepointconference.com/cfc/Papers/Details/12871?mySessions=True" TargetMode="External"/><Relationship Id="rId3" Type="http://schemas.openxmlformats.org/officeDocument/2006/relationships/hyperlink" Target="http://myspc.sharepointconference.com/cfc/Papers/Details/12852?mySessions=True" TargetMode="External"/><Relationship Id="rId7" Type="http://schemas.openxmlformats.org/officeDocument/2006/relationships/hyperlink" Target="http://myspc.sharepointconference.com/cfc/Papers/Details/12853?mySessions=True" TargetMode="External"/><Relationship Id="rId12" Type="http://schemas.openxmlformats.org/officeDocument/2006/relationships/hyperlink" Target="http://myspc.sharepointconference.com/cfc/Papers/Details/12882?mySessions=True" TargetMode="External"/><Relationship Id="rId2" Type="http://schemas.openxmlformats.org/officeDocument/2006/relationships/hyperlink" Target="http://myspc.sharepointconference.com/cfc/Papers/Details/12850?mySessions=True" TargetMode="External"/><Relationship Id="rId1" Type="http://schemas.openxmlformats.org/officeDocument/2006/relationships/slideLayout" Target="../slideLayouts/slideLayout45.xml"/><Relationship Id="rId6" Type="http://schemas.openxmlformats.org/officeDocument/2006/relationships/hyperlink" Target="http://myspc.sharepointconference.com/cfc/Papers/Details/12890?mySessions=True" TargetMode="External"/><Relationship Id="rId11" Type="http://schemas.openxmlformats.org/officeDocument/2006/relationships/hyperlink" Target="http://myspc.sharepointconference.com/cfc/Papers/Details/12930?mySessions=True" TargetMode="External"/><Relationship Id="rId5" Type="http://schemas.openxmlformats.org/officeDocument/2006/relationships/hyperlink" Target="http://myspc.sharepointconference.com/cfc/Papers/Details/12897?mySessions=True" TargetMode="External"/><Relationship Id="rId10" Type="http://schemas.openxmlformats.org/officeDocument/2006/relationships/hyperlink" Target="http://myspc.sharepointconference.com/cfc/Papers/Details/12860?mySessions=True" TargetMode="External"/><Relationship Id="rId4" Type="http://schemas.openxmlformats.org/officeDocument/2006/relationships/hyperlink" Target="http://myspc.sharepointconference.com/cfc/Papers/Details/12936?mySessions=True" TargetMode="External"/><Relationship Id="rId9" Type="http://schemas.openxmlformats.org/officeDocument/2006/relationships/hyperlink" Target="http://myspc.sharepointconference.com/cfc/Papers/Details/12870?mySessions=True" TargetMode="External"/><Relationship Id="rId14" Type="http://schemas.openxmlformats.org/officeDocument/2006/relationships/hyperlink" Target="http://myspc.sharepointconference.com/cfc/Papers/Details/12908?mySessions=True"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3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51575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663089"/>
          </a:xfrm>
        </p:spPr>
        <p:txBody>
          <a:bodyPr/>
          <a:lstStyle/>
          <a:p>
            <a:r>
              <a:rPr lang="en-US" dirty="0"/>
              <a:t>Provide integrated search results allowing for a single place to find content</a:t>
            </a:r>
          </a:p>
          <a:p>
            <a:r>
              <a:rPr lang="en-US" dirty="0"/>
              <a:t>One Enterprise Search center to reduce User Interface complexity</a:t>
            </a:r>
          </a:p>
          <a:p>
            <a:r>
              <a:rPr lang="en-US" dirty="0"/>
              <a:t>Query all of your SharePoint content at the same time</a:t>
            </a:r>
          </a:p>
          <a:p>
            <a:r>
              <a:rPr lang="en-US" dirty="0"/>
              <a:t>Allow O365 and On-Premises solutions to coexist</a:t>
            </a:r>
          </a:p>
          <a:p>
            <a:r>
              <a:rPr lang="en-US" dirty="0"/>
              <a:t>Provides a solution allowing customers to move to the cloud on their own terms</a:t>
            </a:r>
          </a:p>
        </p:txBody>
      </p:sp>
      <p:sp>
        <p:nvSpPr>
          <p:cNvPr id="17" name="Title 16"/>
          <p:cNvSpPr>
            <a:spLocks noGrp="1"/>
          </p:cNvSpPr>
          <p:nvPr>
            <p:ph type="title"/>
          </p:nvPr>
        </p:nvSpPr>
        <p:spPr/>
        <p:txBody>
          <a:bodyPr/>
          <a:lstStyle/>
          <a:p>
            <a:r>
              <a:rPr lang="en-US" dirty="0"/>
              <a:t>How </a:t>
            </a:r>
            <a:r>
              <a:rPr lang="en-US" dirty="0" smtClean="0"/>
              <a:t>Can Hybrid Search Help?</a:t>
            </a:r>
            <a:endParaRPr lang="en-US" dirty="0"/>
          </a:p>
        </p:txBody>
      </p:sp>
    </p:spTree>
    <p:extLst>
      <p:ext uri="{BB962C8B-B14F-4D97-AF65-F5344CB8AC3E}">
        <p14:creationId xmlns:p14="http://schemas.microsoft.com/office/powerpoint/2010/main" val="171563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877985"/>
          </a:xfrm>
        </p:spPr>
        <p:txBody>
          <a:bodyPr/>
          <a:lstStyle/>
          <a:p>
            <a:r>
              <a:rPr lang="en-US" dirty="0" smtClean="0"/>
              <a:t>Reduce operation cost</a:t>
            </a:r>
          </a:p>
          <a:p>
            <a:r>
              <a:rPr lang="en-US" dirty="0" smtClean="0"/>
              <a:t>Take advantage of newer SharePoint feature updates in O365</a:t>
            </a:r>
          </a:p>
          <a:p>
            <a:r>
              <a:rPr lang="en-US" dirty="0" smtClean="0"/>
              <a:t>Hybrid search solves many problems as data is moving from on-premises to O365 </a:t>
            </a:r>
            <a:endParaRPr lang="en-US" dirty="0"/>
          </a:p>
          <a:p>
            <a:endParaRPr lang="en-US" dirty="0" smtClean="0"/>
          </a:p>
        </p:txBody>
      </p:sp>
      <p:sp>
        <p:nvSpPr>
          <p:cNvPr id="17" name="Title 16"/>
          <p:cNvSpPr>
            <a:spLocks noGrp="1"/>
          </p:cNvSpPr>
          <p:nvPr>
            <p:ph type="title"/>
          </p:nvPr>
        </p:nvSpPr>
        <p:spPr>
          <a:xfrm>
            <a:off x="274639" y="295274"/>
            <a:ext cx="11889564" cy="917575"/>
          </a:xfrm>
        </p:spPr>
        <p:txBody>
          <a:bodyPr/>
          <a:lstStyle/>
          <a:p>
            <a:r>
              <a:rPr lang="en-US" dirty="0" smtClean="0"/>
              <a:t>Hybrid is great!</a:t>
            </a:r>
            <a:endParaRPr lang="en-US" dirty="0"/>
          </a:p>
        </p:txBody>
      </p:sp>
    </p:spTree>
    <p:extLst>
      <p:ext uri="{BB962C8B-B14F-4D97-AF65-F5344CB8AC3E}">
        <p14:creationId xmlns:p14="http://schemas.microsoft.com/office/powerpoint/2010/main" val="2275399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firmly believe in the hybrid computing point of </a:t>
            </a:r>
            <a:r>
              <a:rPr lang="en-US" dirty="0" smtClean="0"/>
              <a:t>view…”</a:t>
            </a:r>
            <a:endParaRPr lang="en-US" dirty="0"/>
          </a:p>
        </p:txBody>
      </p:sp>
      <p:sp>
        <p:nvSpPr>
          <p:cNvPr id="6" name="Text Placeholder 5"/>
          <p:cNvSpPr>
            <a:spLocks noGrp="1"/>
          </p:cNvSpPr>
          <p:nvPr>
            <p:ph type="body" sz="quarter" idx="10"/>
          </p:nvPr>
        </p:nvSpPr>
        <p:spPr>
          <a:xfrm>
            <a:off x="5761038" y="4868847"/>
            <a:ext cx="5486400" cy="627864"/>
          </a:xfrm>
        </p:spPr>
        <p:txBody>
          <a:bodyPr/>
          <a:lstStyle/>
          <a:p>
            <a:r>
              <a:rPr lang="en-US" dirty="0" smtClean="0"/>
              <a:t>Satya </a:t>
            </a:r>
            <a:r>
              <a:rPr lang="en-US" dirty="0" err="1" smtClean="0"/>
              <a:t>Nadella</a:t>
            </a:r>
            <a:r>
              <a:rPr lang="en-US" dirty="0" smtClean="0"/>
              <a:t>, Microsoft CEO</a:t>
            </a:r>
          </a:p>
        </p:txBody>
      </p:sp>
    </p:spTree>
    <p:extLst>
      <p:ext uri="{BB962C8B-B14F-4D97-AF65-F5344CB8AC3E}">
        <p14:creationId xmlns:p14="http://schemas.microsoft.com/office/powerpoint/2010/main" val="9465639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Outbound Hybrid Search</a:t>
            </a:r>
            <a:endParaRPr lang="en-US" dirty="0"/>
          </a:p>
        </p:txBody>
      </p:sp>
    </p:spTree>
    <p:extLst>
      <p:ext uri="{BB962C8B-B14F-4D97-AF65-F5344CB8AC3E}">
        <p14:creationId xmlns:p14="http://schemas.microsoft.com/office/powerpoint/2010/main" val="145471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14600"/>
          </a:xfrm>
        </p:spPr>
        <p:txBody>
          <a:bodyPr/>
          <a:lstStyle/>
          <a:p>
            <a:r>
              <a:rPr lang="en-US" dirty="0"/>
              <a:t>Architecture /</a:t>
            </a:r>
            <a:r>
              <a:rPr lang="en-US" dirty="0" smtClean="0"/>
              <a:t>Scenarios</a:t>
            </a:r>
            <a:br>
              <a:rPr lang="en-US" dirty="0" smtClean="0"/>
            </a:br>
            <a:r>
              <a:rPr lang="en-US" dirty="0" smtClean="0"/>
              <a:t>Best Practices</a:t>
            </a:r>
            <a:endParaRPr lang="en-US" dirty="0"/>
          </a:p>
        </p:txBody>
      </p:sp>
    </p:spTree>
    <p:extLst>
      <p:ext uri="{BB962C8B-B14F-4D97-AF65-F5344CB8AC3E}">
        <p14:creationId xmlns:p14="http://schemas.microsoft.com/office/powerpoint/2010/main" val="284149107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2092881"/>
          </a:xfrm>
        </p:spPr>
        <p:txBody>
          <a:bodyPr/>
          <a:lstStyle/>
          <a:p>
            <a:r>
              <a:rPr lang="en-US" dirty="0"/>
              <a:t>One-way Outbound</a:t>
            </a:r>
          </a:p>
          <a:p>
            <a:r>
              <a:rPr lang="en-US" dirty="0"/>
              <a:t>One-way Inbound </a:t>
            </a:r>
          </a:p>
          <a:p>
            <a:r>
              <a:rPr lang="en-US" dirty="0"/>
              <a:t>Two-way (Bidirectional</a:t>
            </a:r>
            <a:r>
              <a:rPr lang="en-US" dirty="0" smtClean="0"/>
              <a:t>)</a:t>
            </a:r>
          </a:p>
        </p:txBody>
      </p:sp>
      <p:sp>
        <p:nvSpPr>
          <p:cNvPr id="17" name="Title 16"/>
          <p:cNvSpPr>
            <a:spLocks noGrp="1"/>
          </p:cNvSpPr>
          <p:nvPr>
            <p:ph type="title"/>
          </p:nvPr>
        </p:nvSpPr>
        <p:spPr/>
        <p:txBody>
          <a:bodyPr/>
          <a:lstStyle/>
          <a:p>
            <a:r>
              <a:rPr lang="en-US" dirty="0" smtClean="0"/>
              <a:t>Hybrid </a:t>
            </a:r>
            <a:r>
              <a:rPr lang="en-US" dirty="0"/>
              <a:t>Search </a:t>
            </a:r>
            <a:r>
              <a:rPr lang="en-US" dirty="0" smtClean="0"/>
              <a:t>Topologies – Part 1</a:t>
            </a:r>
            <a:endParaRPr lang="en-US" dirty="0"/>
          </a:p>
        </p:txBody>
      </p:sp>
    </p:spTree>
    <p:extLst>
      <p:ext uri="{BB962C8B-B14F-4D97-AF65-F5344CB8AC3E}">
        <p14:creationId xmlns:p14="http://schemas.microsoft.com/office/powerpoint/2010/main" val="259678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Related Session</a:t>
            </a:r>
            <a:endParaRPr lang="en-US" dirty="0"/>
          </a:p>
        </p:txBody>
      </p:sp>
      <p:sp>
        <p:nvSpPr>
          <p:cNvPr id="6" name="Text Placeholder 5"/>
          <p:cNvSpPr>
            <a:spLocks noGrp="1"/>
          </p:cNvSpPr>
          <p:nvPr>
            <p:ph type="body" sz="quarter" idx="11"/>
          </p:nvPr>
        </p:nvSpPr>
        <p:spPr>
          <a:xfrm>
            <a:off x="274639" y="1212849"/>
            <a:ext cx="11889564" cy="1551194"/>
          </a:xfrm>
        </p:spPr>
        <p:txBody>
          <a:bodyPr/>
          <a:lstStyle/>
          <a:p>
            <a:r>
              <a:rPr lang="en-US" dirty="0" smtClean="0"/>
              <a:t>SPC 320</a:t>
            </a:r>
          </a:p>
          <a:p>
            <a:pPr marL="0" lvl="1"/>
            <a:r>
              <a:rPr lang="en-US" sz="2400" dirty="0" smtClean="0"/>
              <a:t>Configuring </a:t>
            </a:r>
            <a:r>
              <a:rPr lang="en-US" sz="2400" dirty="0"/>
              <a:t>Hybrid Search with SharePoint 2013 and SharePoint </a:t>
            </a:r>
            <a:r>
              <a:rPr lang="en-US" sz="2400" dirty="0" smtClean="0"/>
              <a:t>Online</a:t>
            </a:r>
          </a:p>
          <a:p>
            <a:pPr marL="0" lvl="1"/>
            <a:r>
              <a:rPr lang="en-US" sz="2400" dirty="0"/>
              <a:t>Neil Hodgkinson and Manas </a:t>
            </a:r>
            <a:r>
              <a:rPr lang="en-US" sz="2400" dirty="0" smtClean="0"/>
              <a:t>Biswas</a:t>
            </a:r>
          </a:p>
        </p:txBody>
      </p:sp>
    </p:spTree>
    <p:extLst>
      <p:ext uri="{BB962C8B-B14F-4D97-AF65-F5344CB8AC3E}">
        <p14:creationId xmlns:p14="http://schemas.microsoft.com/office/powerpoint/2010/main" val="2284878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398836" y="373062"/>
            <a:ext cx="5960069" cy="6108478"/>
          </a:xfrm>
          <a:prstGeom prst="rect">
            <a:avLst/>
          </a:prstGeom>
        </p:spPr>
      </p:pic>
    </p:spTree>
    <p:extLst>
      <p:ext uri="{BB962C8B-B14F-4D97-AF65-F5344CB8AC3E}">
        <p14:creationId xmlns:p14="http://schemas.microsoft.com/office/powerpoint/2010/main" val="312129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77912" y="210130"/>
            <a:ext cx="5054925" cy="6563732"/>
          </a:xfrm>
          <a:prstGeom prst="rect">
            <a:avLst/>
          </a:prstGeom>
        </p:spPr>
      </p:pic>
    </p:spTree>
    <p:extLst>
      <p:ext uri="{BB962C8B-B14F-4D97-AF65-F5344CB8AC3E}">
        <p14:creationId xmlns:p14="http://schemas.microsoft.com/office/powerpoint/2010/main" val="290626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627437" y="144462"/>
            <a:ext cx="5131125" cy="6654195"/>
          </a:xfrm>
          <a:prstGeom prst="rect">
            <a:avLst/>
          </a:prstGeom>
        </p:spPr>
      </p:pic>
    </p:spTree>
    <p:extLst>
      <p:ext uri="{BB962C8B-B14F-4D97-AF65-F5344CB8AC3E}">
        <p14:creationId xmlns:p14="http://schemas.microsoft.com/office/powerpoint/2010/main" val="314911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Best practices for Hybrid Search deployments </a:t>
            </a:r>
          </a:p>
        </p:txBody>
      </p:sp>
      <p:sp>
        <p:nvSpPr>
          <p:cNvPr id="5" name="Text Placeholder 4"/>
          <p:cNvSpPr>
            <a:spLocks noGrp="1"/>
          </p:cNvSpPr>
          <p:nvPr>
            <p:ph type="body" sz="quarter" idx="14"/>
          </p:nvPr>
        </p:nvSpPr>
        <p:spPr/>
        <p:txBody>
          <a:bodyPr/>
          <a:lstStyle/>
          <a:p>
            <a:r>
              <a:rPr lang="en-US" dirty="0" smtClean="0"/>
              <a:t>Brent Groom</a:t>
            </a:r>
          </a:p>
          <a:p>
            <a:r>
              <a:rPr lang="en-US" dirty="0" smtClean="0"/>
              <a:t>Senior PFE</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SPC306</a:t>
            </a:r>
            <a:endParaRPr lang="en-US" dirty="0"/>
          </a:p>
        </p:txBody>
      </p:sp>
      <p:sp>
        <p:nvSpPr>
          <p:cNvPr id="6" name="Text Placeholder 4"/>
          <p:cNvSpPr txBox="1">
            <a:spLocks/>
          </p:cNvSpPr>
          <p:nvPr/>
        </p:nvSpPr>
        <p:spPr bwMode="ltGray">
          <a:xfrm>
            <a:off x="6142037" y="4460065"/>
            <a:ext cx="4210151"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smtClean="0">
                <a:gradFill>
                  <a:gsLst>
                    <a:gs pos="0">
                      <a:srgbClr val="E6E6E6">
                        <a:lumMod val="10000"/>
                      </a:srgbClr>
                    </a:gs>
                    <a:gs pos="100000">
                      <a:srgbClr val="E6E6E6">
                        <a:lumMod val="10000"/>
                      </a:srgbClr>
                    </a:gs>
                  </a:gsLst>
                  <a:lin ang="5400000" scaled="0"/>
                </a:gradFill>
              </a:rPr>
              <a:t>Norm Lambert</a:t>
            </a:r>
          </a:p>
          <a:p>
            <a:pPr>
              <a:buClr>
                <a:srgbClr val="505050"/>
              </a:buClr>
            </a:pPr>
            <a:r>
              <a:rPr smtClean="0">
                <a:gradFill>
                  <a:gsLst>
                    <a:gs pos="0">
                      <a:srgbClr val="E6E6E6">
                        <a:lumMod val="10000"/>
                      </a:srgbClr>
                    </a:gs>
                    <a:gs pos="100000">
                      <a:srgbClr val="E6E6E6">
                        <a:lumMod val="10000"/>
                      </a:srgbClr>
                    </a:gs>
                  </a:gsLst>
                  <a:lin ang="5400000" scaled="0"/>
                </a:gradFill>
              </a:rPr>
              <a:t>Principal Consultant</a:t>
            </a:r>
          </a:p>
          <a:p>
            <a:pPr>
              <a:buClr>
                <a:srgbClr val="505050"/>
              </a:buClr>
            </a:pPr>
            <a:r>
              <a:rPr smtClean="0">
                <a:gradFill>
                  <a:gsLst>
                    <a:gs pos="0">
                      <a:srgbClr val="E6E6E6">
                        <a:lumMod val="10000"/>
                      </a:srgbClr>
                    </a:gs>
                    <a:gs pos="100000">
                      <a:srgbClr val="E6E6E6">
                        <a:lumMod val="10000"/>
                      </a:srgbClr>
                    </a:gs>
                  </a:gsLst>
                  <a:lin ang="5400000" scaled="0"/>
                </a:gradFill>
              </a:rPr>
              <a:t>Microsoft</a:t>
            </a:r>
            <a:endParaRPr>
              <a:gradFill>
                <a:gsLst>
                  <a:gs pos="0">
                    <a:srgbClr val="E6E6E6">
                      <a:lumMod val="10000"/>
                    </a:srgbClr>
                  </a:gs>
                  <a:gs pos="100000">
                    <a:srgbClr val="E6E6E6">
                      <a:lumMod val="10000"/>
                    </a:srgbClr>
                  </a:gs>
                </a:gsLst>
                <a:lin ang="5400000" scaled="0"/>
              </a:gradFill>
            </a:endParaRPr>
          </a:p>
        </p:txBody>
      </p:sp>
    </p:spTree>
    <p:extLst>
      <p:ext uri="{BB962C8B-B14F-4D97-AF65-F5344CB8AC3E}">
        <p14:creationId xmlns:p14="http://schemas.microsoft.com/office/powerpoint/2010/main" val="387549331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2092881"/>
          </a:xfrm>
        </p:spPr>
        <p:txBody>
          <a:bodyPr/>
          <a:lstStyle/>
          <a:p>
            <a:r>
              <a:rPr lang="en-US" dirty="0"/>
              <a:t>Business Connectivity Services / Duet </a:t>
            </a:r>
            <a:endParaRPr lang="en-US" dirty="0" smtClean="0"/>
          </a:p>
          <a:p>
            <a:r>
              <a:rPr lang="en-US" dirty="0" smtClean="0"/>
              <a:t>Search </a:t>
            </a:r>
            <a:r>
              <a:rPr lang="en-US" dirty="0"/>
              <a:t>Service Consumption (on </a:t>
            </a:r>
            <a:r>
              <a:rPr lang="en-US" dirty="0" smtClean="0"/>
              <a:t>premises/</a:t>
            </a:r>
            <a:r>
              <a:rPr lang="en-US" dirty="0" err="1" smtClean="0"/>
              <a:t>IaaS</a:t>
            </a:r>
            <a:r>
              <a:rPr lang="en-US" dirty="0" smtClean="0"/>
              <a:t> only)</a:t>
            </a:r>
          </a:p>
          <a:p>
            <a:r>
              <a:rPr lang="en-US" dirty="0" smtClean="0"/>
              <a:t>Search vertical (On Premises and O365 vertical)</a:t>
            </a:r>
            <a:endParaRPr lang="en-US" dirty="0"/>
          </a:p>
        </p:txBody>
      </p:sp>
      <p:sp>
        <p:nvSpPr>
          <p:cNvPr id="17" name="Title 16"/>
          <p:cNvSpPr>
            <a:spLocks noGrp="1"/>
          </p:cNvSpPr>
          <p:nvPr>
            <p:ph type="title"/>
          </p:nvPr>
        </p:nvSpPr>
        <p:spPr/>
        <p:txBody>
          <a:bodyPr/>
          <a:lstStyle/>
          <a:p>
            <a:r>
              <a:rPr lang="en-US" dirty="0" smtClean="0"/>
              <a:t>Hybrid </a:t>
            </a:r>
            <a:r>
              <a:rPr lang="en-US" dirty="0"/>
              <a:t>Search </a:t>
            </a:r>
            <a:r>
              <a:rPr lang="en-US" dirty="0" smtClean="0"/>
              <a:t>Topologies – Part 2</a:t>
            </a:r>
            <a:endParaRPr lang="en-US" dirty="0"/>
          </a:p>
        </p:txBody>
      </p:sp>
    </p:spTree>
    <p:extLst>
      <p:ext uri="{BB962C8B-B14F-4D97-AF65-F5344CB8AC3E}">
        <p14:creationId xmlns:p14="http://schemas.microsoft.com/office/powerpoint/2010/main" val="1113534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60437" y="-1"/>
            <a:ext cx="10287000" cy="1199253"/>
          </a:xfrm>
          <a:prstGeom prst="rect">
            <a:avLst/>
          </a:prstGeom>
        </p:spPr>
      </p:pic>
      <p:pic>
        <p:nvPicPr>
          <p:cNvPr id="5" name="Picture 4"/>
          <p:cNvPicPr>
            <a:picLocks noChangeAspect="1"/>
          </p:cNvPicPr>
          <p:nvPr/>
        </p:nvPicPr>
        <p:blipFill>
          <a:blip r:embed="rId4"/>
          <a:stretch>
            <a:fillRect/>
          </a:stretch>
        </p:blipFill>
        <p:spPr>
          <a:xfrm>
            <a:off x="1687974" y="1199252"/>
            <a:ext cx="8831926" cy="4932665"/>
          </a:xfrm>
          <a:prstGeom prst="rect">
            <a:avLst/>
          </a:prstGeom>
        </p:spPr>
      </p:pic>
    </p:spTree>
    <p:extLst>
      <p:ext uri="{BB962C8B-B14F-4D97-AF65-F5344CB8AC3E}">
        <p14:creationId xmlns:p14="http://schemas.microsoft.com/office/powerpoint/2010/main" val="424473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398837" y="207554"/>
            <a:ext cx="5410200" cy="6450376"/>
          </a:xfrm>
          <a:prstGeom prst="rect">
            <a:avLst/>
          </a:prstGeom>
        </p:spPr>
      </p:pic>
    </p:spTree>
    <p:extLst>
      <p:ext uri="{BB962C8B-B14F-4D97-AF65-F5344CB8AC3E}">
        <p14:creationId xmlns:p14="http://schemas.microsoft.com/office/powerpoint/2010/main" val="839062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Microsoft Intranet Search – Search Vertical</a:t>
            </a:r>
            <a:endParaRPr lang="en-US" dirty="0"/>
          </a:p>
        </p:txBody>
      </p:sp>
    </p:spTree>
    <p:extLst>
      <p:ext uri="{BB962C8B-B14F-4D97-AF65-F5344CB8AC3E}">
        <p14:creationId xmlns:p14="http://schemas.microsoft.com/office/powerpoint/2010/main" val="188504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Additional options for hybrid search</a:t>
            </a:r>
            <a:endParaRPr lang="en-US" dirty="0"/>
          </a:p>
        </p:txBody>
      </p:sp>
      <p:sp>
        <p:nvSpPr>
          <p:cNvPr id="2" name="Text Placeholder 1"/>
          <p:cNvSpPr>
            <a:spLocks noGrp="1"/>
          </p:cNvSpPr>
          <p:nvPr>
            <p:ph idx="4294967295"/>
          </p:nvPr>
        </p:nvSpPr>
        <p:spPr>
          <a:xfrm>
            <a:off x="1018801" y="3125938"/>
            <a:ext cx="6135512" cy="5082364"/>
          </a:xfrm>
          <a:prstGeom prst="rect">
            <a:avLst/>
          </a:prstGeom>
        </p:spPr>
        <p:txBody>
          <a:bodyPr>
            <a:noAutofit/>
          </a:bodyPr>
          <a:lstStyle/>
          <a:p>
            <a:pPr>
              <a:lnSpc>
                <a:spcPct val="100000"/>
              </a:lnSpc>
            </a:pPr>
            <a:r>
              <a:rPr lang="en-US" sz="2448" b="1" dirty="0">
                <a:solidFill>
                  <a:srgbClr val="005C90"/>
                </a:solidFill>
              </a:rPr>
              <a:t>Indexing O365 from on-prem</a:t>
            </a:r>
          </a:p>
          <a:p>
            <a:pPr lvl="1">
              <a:lnSpc>
                <a:spcPct val="100000"/>
              </a:lnSpc>
              <a:buFont typeface="Arial" panose="020B0604020202020204" pitchFamily="34" charset="0"/>
              <a:buChar char="•"/>
            </a:pPr>
            <a:r>
              <a:rPr lang="en-US" sz="2040" dirty="0"/>
              <a:t>BA Insight O365 Connector </a:t>
            </a:r>
          </a:p>
          <a:p>
            <a:pPr marL="233149" lvl="1">
              <a:lnSpc>
                <a:spcPct val="100000"/>
              </a:lnSpc>
              <a:spcBef>
                <a:spcPts val="1020"/>
              </a:spcBef>
              <a:tabLst>
                <a:tab pos="877378" algn="l"/>
              </a:tabLst>
            </a:pPr>
            <a:r>
              <a:rPr lang="en-US" b="1" dirty="0">
                <a:solidFill>
                  <a:srgbClr val="005C90"/>
                </a:solidFill>
              </a:rPr>
              <a:t>Federation with Interleaving</a:t>
            </a:r>
          </a:p>
          <a:p>
            <a:pPr lvl="1">
              <a:lnSpc>
                <a:spcPct val="110000"/>
              </a:lnSpc>
              <a:buFont typeface="Arial" panose="020B0604020202020204" pitchFamily="34" charset="0"/>
              <a:buChar char="•"/>
            </a:pPr>
            <a:r>
              <a:rPr lang="en-US" sz="2040" dirty="0"/>
              <a:t>BA Insight Federator </a:t>
            </a:r>
          </a:p>
          <a:p>
            <a:pPr>
              <a:spcBef>
                <a:spcPts val="1836"/>
              </a:spcBef>
            </a:pPr>
            <a:r>
              <a:rPr lang="en-US" sz="2448" b="1" dirty="0">
                <a:solidFill>
                  <a:srgbClr val="005C90"/>
                </a:solidFill>
              </a:rPr>
              <a:t>Can support cross-version hybrid scenarios (SP2010 on-prem, SP2013 in cloud)</a:t>
            </a:r>
          </a:p>
          <a:p>
            <a:pPr marL="0" indent="0">
              <a:spcBef>
                <a:spcPts val="1836"/>
              </a:spcBef>
              <a:buNone/>
            </a:pPr>
            <a:r>
              <a:rPr lang="en-US" sz="2040" dirty="0">
                <a:solidFill>
                  <a:srgbClr val="005C90"/>
                </a:solidFill>
              </a:rPr>
              <a:t>Related Session: SPC2003 Accelerating Successful Search Deployments with BA Insight and SharePoint</a:t>
            </a:r>
          </a:p>
          <a:p>
            <a:pPr lvl="1">
              <a:lnSpc>
                <a:spcPct val="100000"/>
              </a:lnSpc>
            </a:pPr>
            <a:endParaRPr lang="en-US" dirty="0"/>
          </a:p>
        </p:txBody>
      </p:sp>
      <p:pic>
        <p:nvPicPr>
          <p:cNvPr id="4" name="Picture 3"/>
          <p:cNvPicPr>
            <a:picLocks noChangeAspect="1"/>
          </p:cNvPicPr>
          <p:nvPr/>
        </p:nvPicPr>
        <p:blipFill>
          <a:blip r:embed="rId3"/>
          <a:stretch>
            <a:fillRect/>
          </a:stretch>
        </p:blipFill>
        <p:spPr>
          <a:xfrm>
            <a:off x="6414319" y="1818268"/>
            <a:ext cx="5809443" cy="3269657"/>
          </a:xfrm>
          <a:prstGeom prst="rect">
            <a:avLst/>
          </a:prstGeom>
        </p:spPr>
      </p:pic>
      <p:sp>
        <p:nvSpPr>
          <p:cNvPr id="7" name="TextBox 6"/>
          <p:cNvSpPr txBox="1"/>
          <p:nvPr/>
        </p:nvSpPr>
        <p:spPr>
          <a:xfrm>
            <a:off x="1115054" y="1532307"/>
            <a:ext cx="9617483" cy="862581"/>
          </a:xfrm>
          <a:prstGeom prst="rect">
            <a:avLst/>
          </a:prstGeom>
          <a:noFill/>
        </p:spPr>
        <p:txBody>
          <a:bodyPr wrap="none" rtlCol="0">
            <a:spAutoFit/>
          </a:bodyPr>
          <a:lstStyle/>
          <a:p>
            <a:r>
              <a:rPr lang="en-US" sz="2448" dirty="0">
                <a:solidFill>
                  <a:srgbClr val="505050"/>
                </a:solidFill>
              </a:rPr>
              <a:t>Based on the SP2013 federated identity and hybrid search pattern, </a:t>
            </a:r>
          </a:p>
          <a:p>
            <a:r>
              <a:rPr lang="en-US" sz="2448" dirty="0">
                <a:solidFill>
                  <a:srgbClr val="505050"/>
                </a:solidFill>
              </a:rPr>
              <a:t>Microsoft Partners have created additional add-ons</a:t>
            </a:r>
          </a:p>
        </p:txBody>
      </p:sp>
      <p:pic>
        <p:nvPicPr>
          <p:cNvPr id="37" name="Picture 36" descr="BA_logo_FINAL-web.png"/>
          <p:cNvPicPr>
            <a:picLocks/>
          </p:cNvPicPr>
          <p:nvPr/>
        </p:nvPicPr>
        <p:blipFill>
          <a:blip r:embed="rId4" cstate="print"/>
          <a:stretch>
            <a:fillRect/>
          </a:stretch>
        </p:blipFill>
        <p:spPr>
          <a:xfrm>
            <a:off x="10375983" y="5331519"/>
            <a:ext cx="1204724" cy="335601"/>
          </a:xfrm>
          <a:prstGeom prst="rect">
            <a:avLst/>
          </a:prstGeom>
        </p:spPr>
      </p:pic>
    </p:spTree>
    <p:extLst>
      <p:ext uri="{BB962C8B-B14F-4D97-AF65-F5344CB8AC3E}">
        <p14:creationId xmlns:p14="http://schemas.microsoft.com/office/powerpoint/2010/main" val="203010436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447098"/>
          </a:xfrm>
        </p:spPr>
        <p:txBody>
          <a:bodyPr/>
          <a:lstStyle/>
          <a:p>
            <a:r>
              <a:rPr lang="en-US" dirty="0" smtClean="0"/>
              <a:t>Use hybrid to direct your users</a:t>
            </a:r>
          </a:p>
          <a:p>
            <a:r>
              <a:rPr lang="en-US" dirty="0" smtClean="0"/>
              <a:t>Test your solution</a:t>
            </a:r>
          </a:p>
          <a:p>
            <a:r>
              <a:rPr lang="en-US" dirty="0" smtClean="0"/>
              <a:t>Search Crawler is only crawling local content</a:t>
            </a:r>
          </a:p>
          <a:p>
            <a:r>
              <a:rPr lang="en-US" dirty="0" smtClean="0"/>
              <a:t>Synchronous / Asynchronous </a:t>
            </a:r>
          </a:p>
          <a:p>
            <a:r>
              <a:rPr lang="en-US" dirty="0" smtClean="0"/>
              <a:t>Supported / Not supported</a:t>
            </a:r>
            <a:endParaRPr lang="en-US" dirty="0"/>
          </a:p>
        </p:txBody>
      </p:sp>
      <p:sp>
        <p:nvSpPr>
          <p:cNvPr id="17" name="Title 16"/>
          <p:cNvSpPr>
            <a:spLocks noGrp="1"/>
          </p:cNvSpPr>
          <p:nvPr>
            <p:ph type="title"/>
          </p:nvPr>
        </p:nvSpPr>
        <p:spPr/>
        <p:txBody>
          <a:bodyPr/>
          <a:lstStyle/>
          <a:p>
            <a:r>
              <a:rPr lang="en-US" dirty="0" smtClean="0"/>
              <a:t>Architecture /Scenarios Best Practices</a:t>
            </a:r>
            <a:endParaRPr lang="en-US" dirty="0"/>
          </a:p>
        </p:txBody>
      </p:sp>
    </p:spTree>
    <p:extLst>
      <p:ext uri="{BB962C8B-B14F-4D97-AF65-F5344CB8AC3E}">
        <p14:creationId xmlns:p14="http://schemas.microsoft.com/office/powerpoint/2010/main" val="406006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14600"/>
          </a:xfrm>
        </p:spPr>
        <p:txBody>
          <a:bodyPr/>
          <a:lstStyle/>
          <a:p>
            <a:pPr fontAlgn="base"/>
            <a:r>
              <a:rPr lang="en-US" dirty="0" smtClean="0"/>
              <a:t>Planning/Design</a:t>
            </a:r>
            <a:br>
              <a:rPr lang="en-US" dirty="0" smtClean="0"/>
            </a:br>
            <a:r>
              <a:rPr lang="en-US" dirty="0" smtClean="0"/>
              <a:t>Best Practices</a:t>
            </a:r>
            <a:r>
              <a:rPr lang="en-US" dirty="0"/>
              <a:t> </a:t>
            </a:r>
          </a:p>
        </p:txBody>
      </p:sp>
    </p:spTree>
    <p:extLst>
      <p:ext uri="{BB962C8B-B14F-4D97-AF65-F5344CB8AC3E}">
        <p14:creationId xmlns:p14="http://schemas.microsoft.com/office/powerpoint/2010/main" val="183284892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Performance</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Infrastructure</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Content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Security</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274637" y="4870450"/>
            <a:ext cx="10966443" cy="1827213"/>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smtClean="0">
                <a:gradFill>
                  <a:gsLst>
                    <a:gs pos="1250">
                      <a:srgbClr val="505050"/>
                    </a:gs>
                    <a:gs pos="99000">
                      <a:srgbClr val="505050"/>
                    </a:gs>
                  </a:gsLst>
                  <a:lin ang="5400000" scaled="0"/>
                </a:gradFill>
              </a:rPr>
              <a:t>   </a:t>
            </a:r>
            <a:endParaRPr lang="en-US" sz="1600" dirty="0">
              <a:gradFill>
                <a:gsLst>
                  <a:gs pos="1250">
                    <a:srgbClr val="505050"/>
                  </a:gs>
                  <a:gs pos="99000">
                    <a:srgbClr val="505050"/>
                  </a:gs>
                </a:gsLst>
                <a:lin ang="5400000" scaled="0"/>
              </a:gradFill>
            </a:endParaRPr>
          </a:p>
        </p:txBody>
      </p:sp>
      <p:sp>
        <p:nvSpPr>
          <p:cNvPr id="3" name="Title 2"/>
          <p:cNvSpPr>
            <a:spLocks noGrp="1"/>
          </p:cNvSpPr>
          <p:nvPr>
            <p:ph type="title"/>
          </p:nvPr>
        </p:nvSpPr>
        <p:spPr/>
        <p:txBody>
          <a:bodyPr/>
          <a:lstStyle/>
          <a:p>
            <a:r>
              <a:rPr lang="en-US" dirty="0" smtClean="0"/>
              <a:t>Best Practice Areas</a:t>
            </a:r>
            <a:endParaRPr lang="en-US" dirty="0"/>
          </a:p>
        </p:txBody>
      </p:sp>
    </p:spTree>
    <p:extLst>
      <p:ext uri="{BB962C8B-B14F-4D97-AF65-F5344CB8AC3E}">
        <p14:creationId xmlns:p14="http://schemas.microsoft.com/office/powerpoint/2010/main" val="96268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2769989"/>
          </a:xfrm>
        </p:spPr>
        <p:txBody>
          <a:bodyPr/>
          <a:lstStyle/>
          <a:p>
            <a:r>
              <a:rPr lang="en-US" dirty="0" smtClean="0"/>
              <a:t>Latency</a:t>
            </a:r>
            <a:endParaRPr lang="en-US" dirty="0"/>
          </a:p>
          <a:p>
            <a:r>
              <a:rPr lang="en-US" dirty="0" smtClean="0"/>
              <a:t>DB Server</a:t>
            </a:r>
          </a:p>
          <a:p>
            <a:r>
              <a:rPr lang="en-US" dirty="0" smtClean="0"/>
              <a:t>1:*</a:t>
            </a:r>
          </a:p>
          <a:p>
            <a:r>
              <a:rPr lang="en-US" dirty="0" smtClean="0"/>
              <a:t>Security</a:t>
            </a:r>
            <a:endParaRPr lang="en-US" dirty="0"/>
          </a:p>
        </p:txBody>
      </p:sp>
      <p:sp>
        <p:nvSpPr>
          <p:cNvPr id="17" name="Title 16"/>
          <p:cNvSpPr>
            <a:spLocks noGrp="1"/>
          </p:cNvSpPr>
          <p:nvPr>
            <p:ph type="title"/>
          </p:nvPr>
        </p:nvSpPr>
        <p:spPr/>
        <p:txBody>
          <a:bodyPr/>
          <a:lstStyle/>
          <a:p>
            <a:r>
              <a:rPr lang="en-US" dirty="0" smtClean="0"/>
              <a:t>Performance Best Practices</a:t>
            </a:r>
            <a:endParaRPr lang="en-US" dirty="0"/>
          </a:p>
        </p:txBody>
      </p:sp>
    </p:spTree>
    <p:extLst>
      <p:ext uri="{BB962C8B-B14F-4D97-AF65-F5344CB8AC3E}">
        <p14:creationId xmlns:p14="http://schemas.microsoft.com/office/powerpoint/2010/main" val="98212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582519"/>
          </a:xfrm>
        </p:spPr>
        <p:txBody>
          <a:bodyPr/>
          <a:lstStyle/>
          <a:p>
            <a:r>
              <a:rPr lang="en-US" dirty="0" smtClean="0"/>
              <a:t>Reverse Proxy</a:t>
            </a:r>
            <a:endParaRPr lang="en-US" dirty="0"/>
          </a:p>
          <a:p>
            <a:pPr lvl="1"/>
            <a:r>
              <a:rPr lang="en-US" dirty="0" smtClean="0"/>
              <a:t>F5</a:t>
            </a:r>
          </a:p>
          <a:p>
            <a:pPr lvl="1"/>
            <a:r>
              <a:rPr lang="en-US" dirty="0" smtClean="0"/>
              <a:t>Citrix</a:t>
            </a:r>
          </a:p>
          <a:p>
            <a:pPr lvl="1"/>
            <a:r>
              <a:rPr lang="en-US" dirty="0" smtClean="0"/>
              <a:t>Juniper</a:t>
            </a:r>
          </a:p>
          <a:p>
            <a:pPr lvl="1"/>
            <a:r>
              <a:rPr lang="en-US" dirty="0" smtClean="0"/>
              <a:t>Server 2012 R2 with Web Application Proxy (WAP)</a:t>
            </a:r>
          </a:p>
          <a:p>
            <a:pPr lvl="1"/>
            <a:r>
              <a:rPr lang="en-US" dirty="0" smtClean="0"/>
              <a:t>Forefront Threat Management Gateway (TMG)</a:t>
            </a:r>
          </a:p>
          <a:p>
            <a:pPr lvl="1"/>
            <a:r>
              <a:rPr lang="en-US" dirty="0" smtClean="0"/>
              <a:t>Forefront Unified Access Gateway (UAG)</a:t>
            </a:r>
          </a:p>
          <a:p>
            <a:pPr lvl="1"/>
            <a:r>
              <a:rPr lang="en-US" dirty="0" smtClean="0"/>
              <a:t>Fiddler</a:t>
            </a:r>
            <a:endParaRPr lang="en-US" dirty="0"/>
          </a:p>
        </p:txBody>
      </p:sp>
      <p:sp>
        <p:nvSpPr>
          <p:cNvPr id="17" name="Title 16"/>
          <p:cNvSpPr>
            <a:spLocks noGrp="1"/>
          </p:cNvSpPr>
          <p:nvPr>
            <p:ph type="title"/>
          </p:nvPr>
        </p:nvSpPr>
        <p:spPr/>
        <p:txBody>
          <a:bodyPr/>
          <a:lstStyle/>
          <a:p>
            <a:r>
              <a:rPr lang="en-US" dirty="0" smtClean="0"/>
              <a:t>Infrastructure Best Practices</a:t>
            </a:r>
            <a:endParaRPr lang="en-US" dirty="0"/>
          </a:p>
        </p:txBody>
      </p:sp>
    </p:spTree>
    <p:extLst>
      <p:ext uri="{BB962C8B-B14F-4D97-AF65-F5344CB8AC3E}">
        <p14:creationId xmlns:p14="http://schemas.microsoft.com/office/powerpoint/2010/main" val="127174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Session objectives and takeaways</a:t>
            </a:r>
            <a:endParaRPr lang="en-US" dirty="0"/>
          </a:p>
        </p:txBody>
      </p:sp>
      <p:sp>
        <p:nvSpPr>
          <p:cNvPr id="5" name="Text Placeholder 4"/>
          <p:cNvSpPr>
            <a:spLocks noGrp="1"/>
          </p:cNvSpPr>
          <p:nvPr>
            <p:ph type="body" sz="quarter" idx="11"/>
          </p:nvPr>
        </p:nvSpPr>
        <p:spPr>
          <a:xfrm>
            <a:off x="274639" y="1212849"/>
            <a:ext cx="11889564" cy="3785652"/>
          </a:xfrm>
        </p:spPr>
        <p:txBody>
          <a:bodyPr/>
          <a:lstStyle/>
          <a:p>
            <a:r>
              <a:rPr lang="en-US" dirty="0" smtClean="0"/>
              <a:t>Session objectives: </a:t>
            </a:r>
          </a:p>
          <a:p>
            <a:pPr lvl="1"/>
            <a:r>
              <a:rPr lang="en-US" dirty="0" smtClean="0"/>
              <a:t>Why hybrid is valuable</a:t>
            </a:r>
          </a:p>
          <a:p>
            <a:pPr lvl="1"/>
            <a:endParaRPr lang="en-US" dirty="0" smtClean="0"/>
          </a:p>
          <a:p>
            <a:pPr lvl="1"/>
            <a:r>
              <a:rPr lang="en-US" dirty="0" smtClean="0"/>
              <a:t>What are the options</a:t>
            </a:r>
          </a:p>
          <a:p>
            <a:pPr lvl="1"/>
            <a:endParaRPr lang="en-US" dirty="0" smtClean="0"/>
          </a:p>
          <a:p>
            <a:pPr lvl="1"/>
            <a:r>
              <a:rPr lang="en-US" dirty="0" smtClean="0"/>
              <a:t>Learn Best Practices</a:t>
            </a:r>
          </a:p>
          <a:p>
            <a:pPr lvl="1"/>
            <a:endParaRPr lang="en-US" dirty="0" smtClean="0"/>
          </a:p>
          <a:p>
            <a:pPr lvl="1"/>
            <a:r>
              <a:rPr lang="en-US" dirty="0" smtClean="0"/>
              <a:t>Where will we be in the future</a:t>
            </a:r>
          </a:p>
          <a:p>
            <a:pPr lvl="1"/>
            <a:endParaRPr lang="en-US" dirty="0"/>
          </a:p>
          <a:p>
            <a:pPr lvl="1"/>
            <a:r>
              <a:rPr lang="en-US" dirty="0" smtClean="0"/>
              <a:t>Hybrid really can help solve some critical business issues!</a:t>
            </a:r>
          </a:p>
        </p:txBody>
      </p:sp>
    </p:spTree>
    <p:extLst>
      <p:ext uri="{BB962C8B-B14F-4D97-AF65-F5344CB8AC3E}">
        <p14:creationId xmlns:p14="http://schemas.microsoft.com/office/powerpoint/2010/main" val="329973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gradFill>
                  <a:gsLst>
                    <a:gs pos="8029">
                      <a:schemeClr val="tx1"/>
                    </a:gs>
                    <a:gs pos="26000">
                      <a:schemeClr val="tx1"/>
                    </a:gs>
                  </a:gsLst>
                  <a:lin ang="5400000" scaled="0"/>
                </a:gradFill>
              </a:rPr>
              <a:t>MTC</a:t>
            </a:r>
            <a:br>
              <a:rPr lang="en-US" sz="6600" dirty="0" smtClean="0">
                <a:gradFill>
                  <a:gsLst>
                    <a:gs pos="8029">
                      <a:schemeClr val="tx1"/>
                    </a:gs>
                    <a:gs pos="26000">
                      <a:schemeClr val="tx1"/>
                    </a:gs>
                  </a:gsLst>
                  <a:lin ang="5400000" scaled="0"/>
                </a:gradFill>
              </a:rPr>
            </a:br>
            <a:r>
              <a:rPr lang="en-US" sz="6600" dirty="0" smtClean="0">
                <a:gradFill>
                  <a:gsLst>
                    <a:gs pos="8029">
                      <a:schemeClr val="tx1"/>
                    </a:gs>
                    <a:gs pos="26000">
                      <a:schemeClr val="tx1"/>
                    </a:gs>
                  </a:gsLst>
                  <a:lin ang="5400000" scaled="0"/>
                </a:gradFill>
              </a:rPr>
              <a:t>TAP</a:t>
            </a:r>
            <a:endParaRPr lang="en-US" sz="6600" dirty="0">
              <a:gradFill>
                <a:gsLst>
                  <a:gs pos="8029">
                    <a:schemeClr val="tx1"/>
                  </a:gs>
                  <a:gs pos="26000">
                    <a:schemeClr val="tx1"/>
                  </a:gs>
                </a:gsLst>
                <a:lin ang="5400000" scaled="0"/>
              </a:gradFill>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bwMode="invGray">
          <a:xfrm>
            <a:off x="6780894" y="506996"/>
            <a:ext cx="5027545" cy="5781676"/>
          </a:xfrm>
          <a:prstGeom prst="rect">
            <a:avLst/>
          </a:prstGeom>
        </p:spPr>
      </p:pic>
    </p:spTree>
    <p:extLst>
      <p:ext uri="{BB962C8B-B14F-4D97-AF65-F5344CB8AC3E}">
        <p14:creationId xmlns:p14="http://schemas.microsoft.com/office/powerpoint/2010/main" val="259053660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3447098"/>
          </a:xfrm>
        </p:spPr>
        <p:txBody>
          <a:bodyPr/>
          <a:lstStyle/>
          <a:p>
            <a:r>
              <a:rPr lang="en-US" dirty="0" smtClean="0"/>
              <a:t>STS</a:t>
            </a:r>
          </a:p>
          <a:p>
            <a:r>
              <a:rPr lang="en-US" dirty="0" err="1" smtClean="0"/>
              <a:t>Dir</a:t>
            </a:r>
            <a:r>
              <a:rPr lang="en-US" dirty="0" smtClean="0"/>
              <a:t> Sync + password sync</a:t>
            </a:r>
          </a:p>
          <a:p>
            <a:r>
              <a:rPr lang="en-US" dirty="0" smtClean="0"/>
              <a:t>SSL</a:t>
            </a:r>
          </a:p>
          <a:p>
            <a:r>
              <a:rPr lang="en-US" dirty="0" smtClean="0"/>
              <a:t>Login options</a:t>
            </a:r>
          </a:p>
          <a:p>
            <a:r>
              <a:rPr lang="en-US" dirty="0" smtClean="0"/>
              <a:t>VPN or Direct Access</a:t>
            </a:r>
            <a:endParaRPr lang="en-US" dirty="0"/>
          </a:p>
        </p:txBody>
      </p:sp>
      <p:sp>
        <p:nvSpPr>
          <p:cNvPr id="17" name="Title 16"/>
          <p:cNvSpPr>
            <a:spLocks noGrp="1"/>
          </p:cNvSpPr>
          <p:nvPr>
            <p:ph type="title"/>
          </p:nvPr>
        </p:nvSpPr>
        <p:spPr/>
        <p:txBody>
          <a:bodyPr/>
          <a:lstStyle/>
          <a:p>
            <a:r>
              <a:rPr lang="en-US" dirty="0" smtClean="0"/>
              <a:t>Security Best Practices</a:t>
            </a:r>
            <a:endParaRPr lang="en-US" dirty="0"/>
          </a:p>
        </p:txBody>
      </p:sp>
    </p:spTree>
    <p:extLst>
      <p:ext uri="{BB962C8B-B14F-4D97-AF65-F5344CB8AC3E}">
        <p14:creationId xmlns:p14="http://schemas.microsoft.com/office/powerpoint/2010/main" val="140735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4801314"/>
          </a:xfrm>
        </p:spPr>
        <p:txBody>
          <a:bodyPr/>
          <a:lstStyle/>
          <a:p>
            <a:r>
              <a:rPr lang="en-US" dirty="0" smtClean="0"/>
              <a:t>Crawl local</a:t>
            </a:r>
          </a:p>
          <a:p>
            <a:r>
              <a:rPr lang="en-US" dirty="0" smtClean="0"/>
              <a:t>Query Builder</a:t>
            </a:r>
          </a:p>
          <a:p>
            <a:r>
              <a:rPr lang="en-US" dirty="0" smtClean="0"/>
              <a:t>Display Templates</a:t>
            </a:r>
          </a:p>
          <a:p>
            <a:r>
              <a:rPr lang="en-US" dirty="0" smtClean="0"/>
              <a:t>BCS Hybrid</a:t>
            </a:r>
          </a:p>
          <a:p>
            <a:r>
              <a:rPr lang="en-US" dirty="0" smtClean="0"/>
              <a:t>Show result block above core results</a:t>
            </a:r>
          </a:p>
          <a:p>
            <a:endParaRPr lang="en-US" dirty="0" smtClean="0"/>
          </a:p>
          <a:p>
            <a:endParaRPr lang="en-US" dirty="0"/>
          </a:p>
        </p:txBody>
      </p:sp>
      <p:sp>
        <p:nvSpPr>
          <p:cNvPr id="17" name="Title 16"/>
          <p:cNvSpPr>
            <a:spLocks noGrp="1"/>
          </p:cNvSpPr>
          <p:nvPr>
            <p:ph type="title"/>
          </p:nvPr>
        </p:nvSpPr>
        <p:spPr/>
        <p:txBody>
          <a:bodyPr/>
          <a:lstStyle/>
          <a:p>
            <a:r>
              <a:rPr lang="en-US" dirty="0" smtClean="0"/>
              <a:t>Content Best Practices</a:t>
            </a:r>
            <a:endParaRPr lang="en-US" dirty="0"/>
          </a:p>
        </p:txBody>
      </p:sp>
    </p:spTree>
    <p:extLst>
      <p:ext uri="{BB962C8B-B14F-4D97-AF65-F5344CB8AC3E}">
        <p14:creationId xmlns:p14="http://schemas.microsoft.com/office/powerpoint/2010/main" val="3077051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7514" y="552990"/>
            <a:ext cx="2115929" cy="21159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997"/>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997"/>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1439" y="2668919"/>
            <a:ext cx="4232418" cy="3221607"/>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062" y="3109881"/>
            <a:ext cx="4159795" cy="1513665"/>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5206" y="2745896"/>
            <a:ext cx="3636736" cy="1008955"/>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5206" y="1909766"/>
            <a:ext cx="4119513" cy="1780106"/>
          </a:xfrm>
          <a:prstGeom prst="rect">
            <a:avLst/>
          </a:prstGeom>
        </p:spPr>
      </p:pic>
      <p:sp>
        <p:nvSpPr>
          <p:cNvPr id="23" name="TextBox 22"/>
          <p:cNvSpPr txBox="1"/>
          <p:nvPr/>
        </p:nvSpPr>
        <p:spPr>
          <a:xfrm>
            <a:off x="4861298" y="2123972"/>
            <a:ext cx="7300539" cy="3506890"/>
          </a:xfrm>
          <a:prstGeom prst="rect">
            <a:avLst/>
          </a:prstGeom>
          <a:noFill/>
        </p:spPr>
        <p:txBody>
          <a:bodyPr wrap="square" lIns="182880" tIns="146304" rIns="182880" bIns="182880" rtlCol="0" anchor="t">
            <a:noAutofit/>
          </a:bodyPr>
          <a:lstStyle/>
          <a:p>
            <a:r>
              <a:rPr lang="en-US" sz="72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Hybrid Post Training - </a:t>
            </a:r>
            <a:endParaRPr lang="en-US" sz="7200" dirty="0">
              <a:solidFill>
                <a:srgbClr val="FFFFFF"/>
              </a:solidFill>
            </a:endParaRPr>
          </a:p>
          <a:p>
            <a:r>
              <a:rPr lang="en-US" sz="4000" dirty="0">
                <a:solidFill>
                  <a:srgbClr val="FFFFFF"/>
                </a:solidFill>
              </a:rPr>
              <a:t>SharePoint Server 2013 and Office 365 </a:t>
            </a:r>
            <a:r>
              <a:rPr lang="en-US" sz="4000" dirty="0" smtClean="0">
                <a:solidFill>
                  <a:srgbClr val="FFFFFF"/>
                </a:solidFill>
              </a:rPr>
              <a:t>Hybrid </a:t>
            </a:r>
            <a:endParaRPr lang="en-US" sz="4000" dirty="0">
              <a:solidFill>
                <a:srgbClr val="FFFFFF"/>
              </a:solidFill>
            </a:endParaRPr>
          </a:p>
          <a:p>
            <a:pPr defTabSz="577992"/>
            <a:endParaRPr lang="en-US" sz="72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207328345"/>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14600"/>
          </a:xfrm>
        </p:spPr>
        <p:txBody>
          <a:bodyPr/>
          <a:lstStyle/>
          <a:p>
            <a:pPr fontAlgn="base"/>
            <a:r>
              <a:rPr lang="en-US" dirty="0" smtClean="0"/>
              <a:t>Future of Hybrid – What Makes Hybrid </a:t>
            </a:r>
            <a:r>
              <a:rPr lang="en-US" smtClean="0"/>
              <a:t>So Intriguing!</a:t>
            </a:r>
            <a:r>
              <a:rPr lang="en-US" dirty="0"/>
              <a:t> </a:t>
            </a:r>
          </a:p>
        </p:txBody>
      </p:sp>
    </p:spTree>
    <p:extLst>
      <p:ext uri="{BB962C8B-B14F-4D97-AF65-F5344CB8AC3E}">
        <p14:creationId xmlns:p14="http://schemas.microsoft.com/office/powerpoint/2010/main" val="38274077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4001095"/>
          </a:xfrm>
        </p:spPr>
        <p:txBody>
          <a:bodyPr/>
          <a:lstStyle/>
          <a:p>
            <a:r>
              <a:rPr lang="en-US" dirty="0" smtClean="0"/>
              <a:t>Yammer</a:t>
            </a:r>
          </a:p>
          <a:p>
            <a:r>
              <a:rPr lang="en-US" dirty="0" smtClean="0"/>
              <a:t>OneDrive</a:t>
            </a:r>
          </a:p>
          <a:p>
            <a:r>
              <a:rPr lang="en-US" dirty="0" smtClean="0"/>
              <a:t>Oslo</a:t>
            </a:r>
          </a:p>
          <a:p>
            <a:r>
              <a:rPr lang="en-US" dirty="0" smtClean="0"/>
              <a:t>From Query Federation to Remote Index (single relevant result set)</a:t>
            </a:r>
          </a:p>
          <a:p>
            <a:endParaRPr lang="en-US" dirty="0" smtClean="0"/>
          </a:p>
        </p:txBody>
      </p:sp>
      <p:sp>
        <p:nvSpPr>
          <p:cNvPr id="2" name="Title 1"/>
          <p:cNvSpPr>
            <a:spLocks noGrp="1"/>
          </p:cNvSpPr>
          <p:nvPr>
            <p:ph type="title"/>
          </p:nvPr>
        </p:nvSpPr>
        <p:spPr/>
        <p:txBody>
          <a:bodyPr/>
          <a:lstStyle/>
          <a:p>
            <a:r>
              <a:rPr lang="en-US" dirty="0" smtClean="0"/>
              <a:t>The future of search</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1430572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25"/>
          <p:cNvSpPr txBox="1">
            <a:spLocks/>
          </p:cNvSpPr>
          <p:nvPr/>
        </p:nvSpPr>
        <p:spPr bwMode="invGray">
          <a:xfrm>
            <a:off x="6294437" y="2148958"/>
            <a:ext cx="5867401" cy="2719904"/>
          </a:xfrm>
          <a:prstGeom prst="rect">
            <a:avLst/>
          </a:prstGeom>
        </p:spPr>
        <p:txBody>
          <a:bodyPr vert="horz" wrap="square" lIns="182880" tIns="146304" rIns="182880" bIns="146304" rtlCol="0" anchor="t">
            <a:noAutofit/>
          </a:bodyPr>
          <a:lstStyle>
            <a:lvl1pPr marL="0" indent="0" algn="l" defTabSz="914166" rtl="0" eaLnBrk="1" latinLnBrk="0" hangingPunct="1">
              <a:spcBef>
                <a:spcPct val="20000"/>
              </a:spcBef>
              <a:buFont typeface="Arial" pitchFamily="34" charset="0"/>
              <a:buNone/>
              <a:defRPr sz="6700" kern="1200" spc="-153">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742">
              <a:lnSpc>
                <a:spcPct val="90000"/>
              </a:lnSpc>
              <a:buClr>
                <a:srgbClr val="FFFFFF"/>
              </a:buClr>
              <a:buSzPct val="90000"/>
            </a:pPr>
            <a:r>
              <a:rPr lang="en-US" sz="6100" dirty="0" smtClean="0">
                <a:gradFill>
                  <a:gsLst>
                    <a:gs pos="0">
                      <a:srgbClr val="FFFFFF"/>
                    </a:gs>
                    <a:gs pos="100000">
                      <a:srgbClr val="FFFFFF"/>
                    </a:gs>
                  </a:gsLst>
                  <a:lin ang="5400000" scaled="0"/>
                </a:gradFill>
              </a:rPr>
              <a:t>Get Started – Hybrid Search</a:t>
            </a:r>
            <a:br>
              <a:rPr lang="en-US" sz="6100" dirty="0" smtClean="0">
                <a:gradFill>
                  <a:gsLst>
                    <a:gs pos="0">
                      <a:srgbClr val="FFFFFF"/>
                    </a:gs>
                    <a:gs pos="100000">
                      <a:srgbClr val="FFFFFF"/>
                    </a:gs>
                  </a:gsLst>
                  <a:lin ang="5400000" scaled="0"/>
                </a:gradFill>
              </a:rPr>
            </a:br>
            <a:r>
              <a:rPr lang="en-US" sz="3600" spc="0" dirty="0">
                <a:gradFill>
                  <a:gsLst>
                    <a:gs pos="0">
                      <a:srgbClr val="FFFFFF"/>
                    </a:gs>
                    <a:gs pos="100000">
                      <a:srgbClr val="FFFFFF"/>
                    </a:gs>
                  </a:gsLst>
                  <a:lin ang="5400000" scaled="0"/>
                </a:gradFill>
              </a:rPr>
              <a:t>http</a:t>
            </a:r>
            <a:r>
              <a:rPr lang="en-US" sz="3600" spc="0" dirty="0" smtClean="0">
                <a:gradFill>
                  <a:gsLst>
                    <a:gs pos="0">
                      <a:srgbClr val="FFFFFF"/>
                    </a:gs>
                    <a:gs pos="100000">
                      <a:srgbClr val="FFFFFF"/>
                    </a:gs>
                  </a:gsLst>
                  <a:lin ang="5400000" scaled="0"/>
                </a:gradFill>
              </a:rPr>
              <a:t>://aka.ms/sphyb</a:t>
            </a:r>
            <a:endParaRPr lang="en-US" sz="3600" spc="0" dirty="0">
              <a:gradFill>
                <a:gsLst>
                  <a:gs pos="0">
                    <a:srgbClr val="FFFFFF"/>
                  </a:gs>
                  <a:gs pos="100000">
                    <a:srgbClr val="FFFFFF"/>
                  </a:gs>
                </a:gsLst>
                <a:lin ang="5400000" scaled="0"/>
              </a:gradFil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b="14927"/>
          <a:stretch/>
        </p:blipFill>
        <p:spPr bwMode="invGray">
          <a:xfrm>
            <a:off x="935034" y="1149850"/>
            <a:ext cx="4772722" cy="5834270"/>
          </a:xfrm>
          <a:prstGeom prst="rect">
            <a:avLst/>
          </a:prstGeom>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72916" y="1465866"/>
            <a:ext cx="4313484" cy="2736484"/>
          </a:xfrm>
          <a:prstGeom prst="rect">
            <a:avLst/>
          </a:prstGeom>
        </p:spPr>
      </p:pic>
    </p:spTree>
    <p:extLst>
      <p:ext uri="{BB962C8B-B14F-4D97-AF65-F5344CB8AC3E}">
        <p14:creationId xmlns:p14="http://schemas.microsoft.com/office/powerpoint/2010/main" val="31962895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References</a:t>
            </a:r>
            <a:endParaRPr lang="en-US" dirty="0"/>
          </a:p>
        </p:txBody>
      </p:sp>
      <p:sp>
        <p:nvSpPr>
          <p:cNvPr id="6" name="Text Placeholder 5"/>
          <p:cNvSpPr>
            <a:spLocks noGrp="1"/>
          </p:cNvSpPr>
          <p:nvPr>
            <p:ph type="body" sz="quarter" idx="11"/>
          </p:nvPr>
        </p:nvSpPr>
        <p:spPr>
          <a:xfrm>
            <a:off x="337243" y="1058862"/>
            <a:ext cx="11889564" cy="6032421"/>
          </a:xfrm>
        </p:spPr>
        <p:txBody>
          <a:bodyPr/>
          <a:lstStyle/>
          <a:p>
            <a:r>
              <a:rPr lang="en-US" dirty="0" smtClean="0"/>
              <a:t>Infrastructure</a:t>
            </a:r>
          </a:p>
          <a:p>
            <a:pPr lvl="1"/>
            <a:r>
              <a:rPr lang="en-US" dirty="0" smtClean="0"/>
              <a:t>Configuring Hybrid Search Part 1-3</a:t>
            </a:r>
          </a:p>
          <a:p>
            <a:pPr marL="371475" lvl="1" indent="-342900">
              <a:buFont typeface="Wingdings" panose="05000000000000000000" pitchFamily="2" charset="2"/>
              <a:buChar char="§"/>
            </a:pPr>
            <a:r>
              <a:rPr lang="en-US" dirty="0" smtClean="0">
                <a:hlinkClick r:id="rId3"/>
              </a:rPr>
              <a:t>http</a:t>
            </a:r>
            <a:r>
              <a:rPr lang="en-US" dirty="0">
                <a:hlinkClick r:id="rId3"/>
              </a:rPr>
              <a:t>://blogs.msdn.com/b/spses</a:t>
            </a:r>
            <a:r>
              <a:rPr lang="en-US" dirty="0" smtClean="0">
                <a:hlinkClick r:id="rId3"/>
              </a:rPr>
              <a:t>/</a:t>
            </a:r>
            <a:r>
              <a:rPr lang="en-US" dirty="0" smtClean="0"/>
              <a:t> </a:t>
            </a:r>
          </a:p>
          <a:p>
            <a:r>
              <a:rPr lang="en-US" dirty="0" smtClean="0"/>
              <a:t>Security</a:t>
            </a:r>
          </a:p>
          <a:p>
            <a:pPr lvl="1"/>
            <a:r>
              <a:rPr lang="en-US" dirty="0"/>
              <a:t>2012 R2 Web Application </a:t>
            </a:r>
            <a:r>
              <a:rPr lang="en-US" dirty="0" smtClean="0"/>
              <a:t>Proxy</a:t>
            </a:r>
          </a:p>
          <a:p>
            <a:pPr marL="371475" lvl="1" indent="-342900">
              <a:buFont typeface="Wingdings" panose="05000000000000000000" pitchFamily="2" charset="2"/>
              <a:buChar char="§"/>
            </a:pPr>
            <a:r>
              <a:rPr lang="en-US" dirty="0" smtClean="0">
                <a:hlinkClick r:id="rId4"/>
              </a:rPr>
              <a:t>http://blogs.technet.com/b/speschka/archive/2013/12/23/configuring-windows-server-2012-r2-web-application-proxy-for-sharepoint-2013-hybrid-features.aspx</a:t>
            </a:r>
            <a:r>
              <a:rPr lang="en-US" dirty="0" smtClean="0"/>
              <a:t> </a:t>
            </a:r>
          </a:p>
          <a:p>
            <a:pPr lvl="0"/>
            <a:r>
              <a:rPr lang="en-US" dirty="0" smtClean="0"/>
              <a:t>Hybrid documentation</a:t>
            </a:r>
            <a:endParaRPr lang="en-US" dirty="0"/>
          </a:p>
          <a:p>
            <a:pPr lvl="1"/>
            <a:r>
              <a:rPr lang="en-US" dirty="0" smtClean="0"/>
              <a:t>Hybrid Search</a:t>
            </a:r>
          </a:p>
          <a:p>
            <a:pPr marL="371475" lvl="1" indent="-342900">
              <a:buFont typeface="Wingdings" panose="05000000000000000000" pitchFamily="2" charset="2"/>
              <a:buChar char="§"/>
            </a:pPr>
            <a:r>
              <a:rPr lang="en-US" dirty="0" smtClean="0">
                <a:hlinkClick r:id="rId5"/>
              </a:rPr>
              <a:t>http</a:t>
            </a:r>
            <a:r>
              <a:rPr lang="en-US" dirty="0">
                <a:hlinkClick r:id="rId5"/>
              </a:rPr>
              <a:t>://</a:t>
            </a:r>
            <a:r>
              <a:rPr lang="en-US" dirty="0" smtClean="0">
                <a:hlinkClick r:id="rId5"/>
              </a:rPr>
              <a:t>aka.ms/sphyb</a:t>
            </a:r>
            <a:r>
              <a:rPr lang="en-US" dirty="0" smtClean="0"/>
              <a:t> </a:t>
            </a:r>
          </a:p>
          <a:p>
            <a:pPr marL="371475" lvl="1" indent="-342900">
              <a:buFont typeface="Wingdings" panose="05000000000000000000" pitchFamily="2" charset="2"/>
              <a:buChar char="§"/>
            </a:pPr>
            <a:r>
              <a:rPr lang="en-US" dirty="0" smtClean="0">
                <a:hlinkClick r:id="rId6"/>
              </a:rPr>
              <a:t>http</a:t>
            </a:r>
            <a:r>
              <a:rPr lang="en-US" dirty="0">
                <a:hlinkClick r:id="rId6"/>
              </a:rPr>
              <a:t>://</a:t>
            </a:r>
            <a:r>
              <a:rPr lang="en-US" dirty="0" smtClean="0">
                <a:hlinkClick r:id="rId6"/>
              </a:rPr>
              <a:t>blogs.technet.com/b/speschka/archive/2013/10/11/architecture-design-recommendation-for-sharepoint-2013-hybrid-search-features.aspx</a:t>
            </a:r>
            <a:r>
              <a:rPr lang="en-US" dirty="0" smtClean="0"/>
              <a:t> </a:t>
            </a:r>
          </a:p>
          <a:p>
            <a:pPr lvl="1"/>
            <a:endParaRPr lang="en-US" dirty="0" smtClean="0"/>
          </a:p>
          <a:p>
            <a:pPr lvl="1"/>
            <a:r>
              <a:rPr lang="en-US" dirty="0" smtClean="0"/>
              <a:t> </a:t>
            </a:r>
            <a:endParaRPr lang="en-US" dirty="0"/>
          </a:p>
          <a:p>
            <a:pPr lvl="1"/>
            <a:endParaRPr lang="en-US" dirty="0"/>
          </a:p>
        </p:txBody>
      </p:sp>
    </p:spTree>
    <p:extLst>
      <p:ext uri="{BB962C8B-B14F-4D97-AF65-F5344CB8AC3E}">
        <p14:creationId xmlns:p14="http://schemas.microsoft.com/office/powerpoint/2010/main" val="332036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smtClean="0">
                <a:solidFill>
                  <a:srgbClr val="0072C6"/>
                </a:solidFill>
              </a:rPr>
              <a:t>Search</a:t>
            </a:r>
            <a:r>
              <a:rPr lang="en-US" sz="2000" spc="-70" smtClean="0">
                <a:solidFill>
                  <a:srgbClr val="505050"/>
                </a:solidFill>
              </a:rPr>
              <a:t> </a:t>
            </a:r>
            <a:r>
              <a:rPr lang="en-US" sz="2000" spc="-70" smtClean="0">
                <a:solidFill>
                  <a:srgbClr val="0072C6"/>
                </a:solidFill>
              </a:rPr>
              <a:t>booth’s </a:t>
            </a:r>
            <a:r>
              <a:rPr lang="en-US" sz="2000" spc="-70" smtClean="0">
                <a:solidFill>
                  <a:srgbClr val="505050"/>
                </a:solidFill>
              </a:rPr>
              <a:t>&amp; </a:t>
            </a:r>
            <a:r>
              <a:rPr lang="en-US" sz="2000" spc="-70" dirty="0" smtClean="0">
                <a:solidFill>
                  <a:srgbClr val="505050"/>
                </a:solidFill>
              </a:rPr>
              <a:t>Search tables at </a:t>
            </a:r>
            <a:r>
              <a:rPr lang="en-US" sz="2000" spc="-70" dirty="0" smtClean="0">
                <a:solidFill>
                  <a:srgbClr val="0072C6"/>
                </a:solidFill>
              </a:rPr>
              <a:t>Asks the Experts </a:t>
            </a:r>
            <a:r>
              <a:rPr lang="en-US" sz="2000" spc="-70" dirty="0" smtClean="0">
                <a:solidFill>
                  <a:srgbClr val="505050"/>
                </a:solidFill>
              </a:rPr>
              <a:t>WED @6:15!</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2"/>
                          </a:solidFill>
                          <a:hlinkClick r:id="rId2"/>
                        </a:rPr>
                        <a:t>Develop Advanced Search-Driven SharePoint 2013 Apps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I, J</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Tue</a:t>
                      </a:r>
                      <a:r>
                        <a:rPr lang="en-GB" sz="1400" kern="1200" baseline="0" dirty="0" smtClean="0">
                          <a:solidFill>
                            <a:schemeClr val="dk1"/>
                          </a:solidFill>
                          <a:latin typeface="+mn-lt"/>
                          <a:ea typeface="+mn-ea"/>
                          <a:cs typeface="+mn-cs"/>
                        </a:rPr>
                        <a:t> 1:45pm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3"/>
                        </a:rPr>
                        <a:t>Best practices for Hybrid Search deployments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SPC306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4"/>
                        </a:rPr>
                        <a:t>SharePoint 2013 Search Analytics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SPC340</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Palazzo  M, N</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5"/>
                        </a:rPr>
                        <a:t>How to manage and troubleshoot Search: A practical guide</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Veronese 2401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10:45am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6"/>
                        </a:rPr>
                        <a:t>6 Proven Steps to Get the Best Out of Search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dirty="0" smtClean="0"/>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7"/>
                        </a:rPr>
                        <a:t>Best practices for Information Architecture and Enterprise Search</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SPC207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8"/>
                        </a:rPr>
                        <a:t>Search content enrichment and extensibility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SCP414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1:45pm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9"/>
                        </a:rPr>
                        <a:t>Customizing Search experiences with Azure Hosted Data and Bing Maps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0"/>
                        </a:rPr>
                        <a:t>Futuristic Search applications using Kinect and Yammer!</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SPC405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3:15pm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1"/>
                        </a:rPr>
                        <a:t>Search architecture and sizing in SharePoint 2013</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Wed</a:t>
                      </a:r>
                      <a:r>
                        <a:rPr lang="en-GB" sz="1400" b="0" baseline="0" dirty="0" smtClean="0"/>
                        <a:t> 5:00pm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hlinkClick r:id="rId12"/>
                        </a:rPr>
                        <a:t>Effective Search deployment and operations in SharePoint 2013</a:t>
                      </a:r>
                      <a:r>
                        <a:rPr lang="en-US" sz="1400" dirty="0" smtClean="0">
                          <a:solidFill>
                            <a:schemeClr val="tx2"/>
                          </a:solidFill>
                        </a:rPr>
                        <a:t> </a:t>
                      </a:r>
                      <a:endParaRPr lang="en-US" sz="1400" b="0" kern="1200" dirty="0">
                        <a:solidFill>
                          <a:schemeClr val="tx2"/>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3"/>
                        </a:rPr>
                        <a:t>SharePoint 2013 Search display templates and query rules</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SPC322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9:00am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2"/>
                          </a:solidFill>
                          <a:hlinkClick r:id="rId14"/>
                        </a:rPr>
                        <a:t>Managing Search Relevance in SharePoint 2013 and O365</a:t>
                      </a:r>
                      <a:r>
                        <a:rPr lang="en-US" sz="1400" dirty="0" smtClean="0">
                          <a:solidFill>
                            <a:schemeClr val="tx2"/>
                          </a:solidFill>
                        </a:rPr>
                        <a:t> </a:t>
                      </a:r>
                      <a:endParaRPr lang="en-US" sz="1400" b="0" dirty="0">
                        <a:solidFill>
                          <a:schemeClr val="tx2"/>
                        </a:solidFill>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Thu</a:t>
                      </a:r>
                      <a:r>
                        <a:rPr lang="en-GB" sz="1400" b="0" baseline="0" dirty="0" smtClean="0"/>
                        <a:t> 12:00pm</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Search Related Sessions</a:t>
            </a:r>
          </a:p>
        </p:txBody>
      </p:sp>
    </p:spTree>
    <p:extLst>
      <p:ext uri="{BB962C8B-B14F-4D97-AF65-F5344CB8AC3E}">
        <p14:creationId xmlns:p14="http://schemas.microsoft.com/office/powerpoint/2010/main" val="211090939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Related Hybrid Sessions</a:t>
            </a:r>
            <a:endParaRPr lang="en-US" dirty="0"/>
          </a:p>
        </p:txBody>
      </p:sp>
      <p:sp>
        <p:nvSpPr>
          <p:cNvPr id="6" name="Text Placeholder 5"/>
          <p:cNvSpPr>
            <a:spLocks noGrp="1"/>
          </p:cNvSpPr>
          <p:nvPr>
            <p:ph type="body" sz="quarter" idx="11"/>
          </p:nvPr>
        </p:nvSpPr>
        <p:spPr>
          <a:xfrm>
            <a:off x="274639" y="1212849"/>
            <a:ext cx="11889564" cy="4678204"/>
          </a:xfrm>
        </p:spPr>
        <p:txBody>
          <a:bodyPr/>
          <a:lstStyle/>
          <a:p>
            <a:r>
              <a:rPr lang="en-US" dirty="0"/>
              <a:t>SPC </a:t>
            </a:r>
            <a:r>
              <a:rPr lang="en-US" dirty="0" smtClean="0"/>
              <a:t>339</a:t>
            </a:r>
          </a:p>
          <a:p>
            <a:pPr marL="0" lvl="1"/>
            <a:r>
              <a:rPr lang="en-US" dirty="0" smtClean="0"/>
              <a:t>SharePoint </a:t>
            </a:r>
            <a:r>
              <a:rPr lang="en-US" dirty="0"/>
              <a:t>2013 hybrid </a:t>
            </a:r>
            <a:r>
              <a:rPr lang="en-US" dirty="0" smtClean="0"/>
              <a:t>end-to-end – Sam </a:t>
            </a:r>
            <a:r>
              <a:rPr lang="en-US" dirty="0" err="1"/>
              <a:t>Hassani</a:t>
            </a:r>
            <a:r>
              <a:rPr lang="en-US" dirty="0"/>
              <a:t> </a:t>
            </a:r>
          </a:p>
          <a:p>
            <a:r>
              <a:rPr lang="en-US" dirty="0" smtClean="0"/>
              <a:t>SPC 320</a:t>
            </a:r>
          </a:p>
          <a:p>
            <a:pPr marL="0" lvl="1"/>
            <a:r>
              <a:rPr lang="en-US" dirty="0" smtClean="0"/>
              <a:t>Configuring </a:t>
            </a:r>
            <a:r>
              <a:rPr lang="en-US" dirty="0"/>
              <a:t>Hybrid Search with SharePoint 2013 and SharePoint Online – </a:t>
            </a:r>
            <a:r>
              <a:rPr lang="en-US" dirty="0" smtClean="0"/>
              <a:t>Neil </a:t>
            </a:r>
            <a:r>
              <a:rPr lang="en-US" dirty="0"/>
              <a:t>Hodgkinson and Manas </a:t>
            </a:r>
            <a:r>
              <a:rPr lang="en-US" dirty="0" smtClean="0"/>
              <a:t>Biswas</a:t>
            </a:r>
          </a:p>
          <a:p>
            <a:r>
              <a:rPr lang="en-US" dirty="0" smtClean="0"/>
              <a:t>SPC363</a:t>
            </a:r>
          </a:p>
          <a:p>
            <a:pPr marL="0" lvl="1"/>
            <a:r>
              <a:rPr lang="en-US" dirty="0" smtClean="0"/>
              <a:t>Get </a:t>
            </a:r>
            <a:r>
              <a:rPr lang="en-US" dirty="0"/>
              <a:t>up and running fast with SkyDrive Pro: planning guidance and best practices </a:t>
            </a:r>
            <a:r>
              <a:rPr lang="en-US" dirty="0" smtClean="0"/>
              <a:t>– Zerelina Mukherjee</a:t>
            </a:r>
          </a:p>
          <a:p>
            <a:pPr marL="0" lvl="1"/>
            <a:r>
              <a:rPr lang="en-US" sz="4000" dirty="0" smtClean="0">
                <a:gradFill>
                  <a:gsLst>
                    <a:gs pos="2920">
                      <a:srgbClr val="0072C6"/>
                    </a:gs>
                    <a:gs pos="39000">
                      <a:srgbClr val="0072C6"/>
                    </a:gs>
                  </a:gsLst>
                  <a:lin ang="5400000" scaled="0"/>
                </a:gradFill>
                <a:latin typeface="Segoe UI Light"/>
              </a:rPr>
              <a:t>Post Conference Event</a:t>
            </a:r>
            <a:endParaRPr lang="en-US" dirty="0" smtClean="0"/>
          </a:p>
          <a:p>
            <a:pPr marL="0" lvl="1"/>
            <a:r>
              <a:rPr lang="en-US" dirty="0"/>
              <a:t>SharePoint Server 2013 and Office 365 </a:t>
            </a:r>
            <a:r>
              <a:rPr lang="en-US" dirty="0" smtClean="0"/>
              <a:t>Hybrid – Neil Hodgkinson, Steve Peschka, Bill Baer, Manas Biswas </a:t>
            </a:r>
            <a:endParaRPr lang="en-US" dirty="0"/>
          </a:p>
        </p:txBody>
      </p:sp>
    </p:spTree>
    <p:extLst>
      <p:ext uri="{BB962C8B-B14F-4D97-AF65-F5344CB8AC3E}">
        <p14:creationId xmlns:p14="http://schemas.microsoft.com/office/powerpoint/2010/main" val="3435696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Hybrid?</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3301" y="2844800"/>
            <a:ext cx="8129873" cy="3106295"/>
          </a:xfrm>
          <a:prstGeom prst="rect">
            <a:avLst/>
          </a:prstGeom>
        </p:spPr>
      </p:pic>
    </p:spTree>
    <p:extLst>
      <p:ext uri="{BB962C8B-B14F-4D97-AF65-F5344CB8AC3E}">
        <p14:creationId xmlns:p14="http://schemas.microsoft.com/office/powerpoint/2010/main" val="8586707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785015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785443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Hybrid SharePoint?</a:t>
            </a:r>
            <a:endParaRPr lang="en-US" dirty="0"/>
          </a:p>
        </p:txBody>
      </p:sp>
      <p:sp>
        <p:nvSpPr>
          <p:cNvPr id="3" name="Rectangle 2"/>
          <p:cNvSpPr/>
          <p:nvPr/>
        </p:nvSpPr>
        <p:spPr>
          <a:xfrm>
            <a:off x="7260171" y="2098605"/>
            <a:ext cx="4876800" cy="707886"/>
          </a:xfrm>
          <a:prstGeom prst="rect">
            <a:avLst/>
          </a:prstGeom>
        </p:spPr>
        <p:txBody>
          <a:bodyPr wrap="square">
            <a:spAutoFit/>
          </a:bodyPr>
          <a:lstStyle/>
          <a:p>
            <a:r>
              <a:rPr lang="en-US" sz="4000" dirty="0" smtClean="0">
                <a:solidFill>
                  <a:srgbClr val="0072C6"/>
                </a:solidFill>
                <a:latin typeface="Segoe UI Light"/>
              </a:rPr>
              <a:t>Common Scenario</a:t>
            </a:r>
            <a:endParaRPr lang="en-US" sz="4000" dirty="0">
              <a:solidFill>
                <a:srgbClr val="0072C6"/>
              </a:solidFill>
              <a:latin typeface="Segoe UI Light"/>
            </a:endParaRPr>
          </a:p>
        </p:txBody>
      </p:sp>
      <p:sp>
        <p:nvSpPr>
          <p:cNvPr id="6" name="Rectangle 5"/>
          <p:cNvSpPr/>
          <p:nvPr/>
        </p:nvSpPr>
        <p:spPr>
          <a:xfrm>
            <a:off x="503237" y="4487862"/>
            <a:ext cx="4419598" cy="1323439"/>
          </a:xfrm>
          <a:prstGeom prst="rect">
            <a:avLst/>
          </a:prstGeom>
        </p:spPr>
        <p:txBody>
          <a:bodyPr wrap="square">
            <a:spAutoFit/>
          </a:bodyPr>
          <a:lstStyle/>
          <a:p>
            <a:pPr algn="ctr"/>
            <a:r>
              <a:rPr lang="en-US" sz="4000" dirty="0" smtClean="0">
                <a:solidFill>
                  <a:srgbClr val="0072C6"/>
                </a:solidFill>
                <a:latin typeface="Segoe UI Light"/>
              </a:rPr>
              <a:t>Can be considered hybrid</a:t>
            </a:r>
            <a:endParaRPr lang="en-US" sz="4000" dirty="0">
              <a:solidFill>
                <a:srgbClr val="0072C6"/>
              </a:solidFill>
              <a:latin typeface="Segoe UI Light"/>
            </a:endParaRPr>
          </a:p>
        </p:txBody>
      </p:sp>
      <p:pic>
        <p:nvPicPr>
          <p:cNvPr id="7" name="Picture 8"/>
          <p:cNvPicPr>
            <a:picLocks noChangeAspect="1"/>
          </p:cNvPicPr>
          <p:nvPr/>
        </p:nvPicPr>
        <p:blipFill>
          <a:blip r:embed="rId3"/>
          <a:stretch>
            <a:fillRect/>
          </a:stretch>
        </p:blipFill>
        <p:spPr>
          <a:xfrm>
            <a:off x="503237" y="1218874"/>
            <a:ext cx="6662851" cy="2476734"/>
          </a:xfrm>
          <a:prstGeom prst="rect">
            <a:avLst/>
          </a:prstGeom>
        </p:spPr>
      </p:pic>
      <p:pic>
        <p:nvPicPr>
          <p:cNvPr id="8" name="Picture 9"/>
          <p:cNvPicPr>
            <a:picLocks noChangeAspect="1"/>
          </p:cNvPicPr>
          <p:nvPr/>
        </p:nvPicPr>
        <p:blipFill>
          <a:blip r:embed="rId4"/>
          <a:stretch>
            <a:fillRect/>
          </a:stretch>
        </p:blipFill>
        <p:spPr>
          <a:xfrm>
            <a:off x="5075237" y="3930614"/>
            <a:ext cx="6662851" cy="2437934"/>
          </a:xfrm>
          <a:prstGeom prst="rect">
            <a:avLst/>
          </a:prstGeom>
        </p:spPr>
      </p:pic>
    </p:spTree>
    <p:extLst>
      <p:ext uri="{BB962C8B-B14F-4D97-AF65-F5344CB8AC3E}">
        <p14:creationId xmlns:p14="http://schemas.microsoft.com/office/powerpoint/2010/main" val="25111665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Related Session</a:t>
            </a:r>
            <a:endParaRPr lang="en-US" dirty="0"/>
          </a:p>
        </p:txBody>
      </p:sp>
      <p:sp>
        <p:nvSpPr>
          <p:cNvPr id="6" name="Text Placeholder 5"/>
          <p:cNvSpPr>
            <a:spLocks noGrp="1"/>
          </p:cNvSpPr>
          <p:nvPr>
            <p:ph type="body" sz="quarter" idx="11"/>
          </p:nvPr>
        </p:nvSpPr>
        <p:spPr>
          <a:xfrm>
            <a:off x="274639" y="1212849"/>
            <a:ext cx="11889564" cy="1144929"/>
          </a:xfrm>
        </p:spPr>
        <p:txBody>
          <a:bodyPr/>
          <a:lstStyle/>
          <a:p>
            <a:r>
              <a:rPr lang="en-US" dirty="0" smtClean="0"/>
              <a:t>SPC 339</a:t>
            </a:r>
          </a:p>
          <a:p>
            <a:pPr marL="0" lvl="1"/>
            <a:r>
              <a:rPr lang="en-US" sz="2400" dirty="0" smtClean="0"/>
              <a:t>SharePoint </a:t>
            </a:r>
            <a:r>
              <a:rPr lang="en-US" sz="2400" dirty="0"/>
              <a:t>2013 hybrid </a:t>
            </a:r>
            <a:r>
              <a:rPr lang="en-US" sz="2400" dirty="0" smtClean="0"/>
              <a:t>end-to-end - </a:t>
            </a:r>
            <a:r>
              <a:rPr lang="en-US" sz="2400" dirty="0"/>
              <a:t>Sam </a:t>
            </a:r>
            <a:r>
              <a:rPr lang="en-US" sz="2400" dirty="0" err="1"/>
              <a:t>Hassani</a:t>
            </a:r>
            <a:r>
              <a:rPr lang="en-US" sz="2400" dirty="0"/>
              <a:t> </a:t>
            </a:r>
          </a:p>
        </p:txBody>
      </p:sp>
    </p:spTree>
    <p:extLst>
      <p:ext uri="{BB962C8B-B14F-4D97-AF65-F5344CB8AC3E}">
        <p14:creationId xmlns:p14="http://schemas.microsoft.com/office/powerpoint/2010/main" val="157545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663089"/>
          </a:xfrm>
        </p:spPr>
        <p:txBody>
          <a:bodyPr/>
          <a:lstStyle/>
          <a:p>
            <a:r>
              <a:rPr lang="en-US" dirty="0"/>
              <a:t>Cloud First </a:t>
            </a:r>
            <a:r>
              <a:rPr lang="en-US" dirty="0" smtClean="0"/>
              <a:t>Strategy – reducing Operations cost </a:t>
            </a:r>
            <a:endParaRPr lang="en-US" dirty="0"/>
          </a:p>
          <a:p>
            <a:r>
              <a:rPr lang="en-US" dirty="0"/>
              <a:t>Use Hybrid to leverage advanced </a:t>
            </a:r>
            <a:r>
              <a:rPr lang="en-US" dirty="0" smtClean="0"/>
              <a:t>O365 Cloud </a:t>
            </a:r>
            <a:r>
              <a:rPr lang="en-US" dirty="0"/>
              <a:t>functionalities </a:t>
            </a:r>
            <a:endParaRPr lang="en-US" dirty="0" smtClean="0"/>
          </a:p>
          <a:p>
            <a:r>
              <a:rPr lang="en-US" dirty="0" smtClean="0"/>
              <a:t>Large </a:t>
            </a:r>
            <a:r>
              <a:rPr lang="en-US" dirty="0"/>
              <a:t>Legacy on-premises SharePoint farms requiring time to complete </a:t>
            </a:r>
            <a:r>
              <a:rPr lang="en-US" dirty="0" smtClean="0"/>
              <a:t>migrations</a:t>
            </a:r>
            <a:endParaRPr lang="en-US" dirty="0"/>
          </a:p>
          <a:p>
            <a:r>
              <a:rPr lang="en-US" dirty="0"/>
              <a:t>Regulatory/Compliance/Legal Reasons requiring certain data classifications to remain on </a:t>
            </a:r>
            <a:r>
              <a:rPr lang="en-US" dirty="0" smtClean="0"/>
              <a:t>premises</a:t>
            </a:r>
            <a:endParaRPr lang="en-US" dirty="0"/>
          </a:p>
          <a:p>
            <a:r>
              <a:rPr lang="en-US" dirty="0"/>
              <a:t>Privacy/Legal Reasons to maintain some content within the originating </a:t>
            </a:r>
            <a:r>
              <a:rPr lang="en-US" dirty="0" smtClean="0"/>
              <a:t>country</a:t>
            </a:r>
            <a:endParaRPr lang="en-US" dirty="0"/>
          </a:p>
        </p:txBody>
      </p:sp>
      <p:sp>
        <p:nvSpPr>
          <p:cNvPr id="17" name="Title 16"/>
          <p:cNvSpPr>
            <a:spLocks noGrp="1"/>
          </p:cNvSpPr>
          <p:nvPr>
            <p:ph type="title"/>
          </p:nvPr>
        </p:nvSpPr>
        <p:spPr/>
        <p:txBody>
          <a:bodyPr/>
          <a:lstStyle/>
          <a:p>
            <a:r>
              <a:rPr lang="en-US" dirty="0"/>
              <a:t>Why Hybrid SharePoint Environment?</a:t>
            </a:r>
          </a:p>
        </p:txBody>
      </p:sp>
    </p:spTree>
    <p:extLst>
      <p:ext uri="{BB962C8B-B14F-4D97-AF65-F5344CB8AC3E}">
        <p14:creationId xmlns:p14="http://schemas.microsoft.com/office/powerpoint/2010/main" val="522414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Migration Phases</a:t>
            </a:r>
            <a:endParaRPr lang="en-US"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1036637" y="1439862"/>
            <a:ext cx="10134600" cy="4617720"/>
          </a:xfrm>
          <a:prstGeom prst="rect">
            <a:avLst/>
          </a:prstGeom>
          <a:noFill/>
        </p:spPr>
      </p:pic>
    </p:spTree>
    <p:extLst>
      <p:ext uri="{BB962C8B-B14F-4D97-AF65-F5344CB8AC3E}">
        <p14:creationId xmlns:p14="http://schemas.microsoft.com/office/powerpoint/2010/main" val="97053789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5663089"/>
          </a:xfrm>
        </p:spPr>
        <p:txBody>
          <a:bodyPr/>
          <a:lstStyle/>
          <a:p>
            <a:r>
              <a:rPr lang="en-US" dirty="0"/>
              <a:t>Pockets of content distributed across multiple environments</a:t>
            </a:r>
          </a:p>
          <a:p>
            <a:r>
              <a:rPr lang="en-US" dirty="0" smtClean="0"/>
              <a:t>Complexity due to multiple User Interfaces/locations</a:t>
            </a:r>
            <a:endParaRPr lang="en-US" dirty="0"/>
          </a:p>
          <a:p>
            <a:r>
              <a:rPr lang="en-US" dirty="0"/>
              <a:t>Many top level domains requiring knowledge of where to go to locate the most relevant content</a:t>
            </a:r>
          </a:p>
          <a:p>
            <a:r>
              <a:rPr lang="en-US" dirty="0"/>
              <a:t>No single Enterprise Search Center for finding content</a:t>
            </a:r>
          </a:p>
          <a:p>
            <a:r>
              <a:rPr lang="en-US" dirty="0"/>
              <a:t>Lost user productivity </a:t>
            </a:r>
            <a:r>
              <a:rPr lang="en-US" dirty="0" smtClean="0"/>
              <a:t>and added frustration while </a:t>
            </a:r>
            <a:r>
              <a:rPr lang="en-US" dirty="0"/>
              <a:t>trying to locate relevant content</a:t>
            </a:r>
          </a:p>
        </p:txBody>
      </p:sp>
      <p:sp>
        <p:nvSpPr>
          <p:cNvPr id="17" name="Title 16"/>
          <p:cNvSpPr>
            <a:spLocks noGrp="1"/>
          </p:cNvSpPr>
          <p:nvPr>
            <p:ph type="title"/>
          </p:nvPr>
        </p:nvSpPr>
        <p:spPr/>
        <p:txBody>
          <a:bodyPr/>
          <a:lstStyle/>
          <a:p>
            <a:r>
              <a:rPr lang="en-US" dirty="0" smtClean="0"/>
              <a:t>Challenges with Distributed Content</a:t>
            </a:r>
            <a:endParaRPr lang="en-US" dirty="0"/>
          </a:p>
        </p:txBody>
      </p:sp>
    </p:spTree>
    <p:extLst>
      <p:ext uri="{BB962C8B-B14F-4D97-AF65-F5344CB8AC3E}">
        <p14:creationId xmlns:p14="http://schemas.microsoft.com/office/powerpoint/2010/main" val="240957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65085B-01AC-4968-B582-F3FCC02C2D20}"/>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ITPro</Template>
  <TotalTime>2</TotalTime>
  <Words>5400</Words>
  <Application>Microsoft Office PowerPoint</Application>
  <PresentationFormat>Custom</PresentationFormat>
  <Paragraphs>327</Paragraphs>
  <Slides>41</Slides>
  <Notes>38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Best practices for Hybrid Search deployments </vt:lpstr>
      <vt:lpstr>Session objectives and takeaways</vt:lpstr>
      <vt:lpstr>Hybrid?</vt:lpstr>
      <vt:lpstr>What is Hybrid SharePoint?</vt:lpstr>
      <vt:lpstr>Related Session</vt:lpstr>
      <vt:lpstr>Why Hybrid SharePoint Environment?</vt:lpstr>
      <vt:lpstr>Cloud Migration Phases</vt:lpstr>
      <vt:lpstr>Challenges with Distributed Content</vt:lpstr>
      <vt:lpstr>How Can Hybrid Search Help?</vt:lpstr>
      <vt:lpstr>Hybrid is great!</vt:lpstr>
      <vt:lpstr>“We firmly believe in the hybrid computing point of view…”</vt:lpstr>
      <vt:lpstr>Demo</vt:lpstr>
      <vt:lpstr>Architecture /Scenarios Best Practices</vt:lpstr>
      <vt:lpstr>Hybrid Search Topologies – Part 1</vt:lpstr>
      <vt:lpstr>Related Session</vt:lpstr>
      <vt:lpstr>PowerPoint Presentation</vt:lpstr>
      <vt:lpstr>PowerPoint Presentation</vt:lpstr>
      <vt:lpstr>PowerPoint Presentation</vt:lpstr>
      <vt:lpstr>Hybrid Search Topologies – Part 2</vt:lpstr>
      <vt:lpstr>PowerPoint Presentation</vt:lpstr>
      <vt:lpstr>PowerPoint Presentation</vt:lpstr>
      <vt:lpstr>Demo</vt:lpstr>
      <vt:lpstr>Additional options for hybrid search</vt:lpstr>
      <vt:lpstr>Architecture /Scenarios Best Practices</vt:lpstr>
      <vt:lpstr>Planning/Design Best Practices </vt:lpstr>
      <vt:lpstr>Best Practice Areas</vt:lpstr>
      <vt:lpstr>Performance Best Practices</vt:lpstr>
      <vt:lpstr>Infrastructure Best Practices</vt:lpstr>
      <vt:lpstr>MTC TAP</vt:lpstr>
      <vt:lpstr>Security Best Practices</vt:lpstr>
      <vt:lpstr>Content Best Practices</vt:lpstr>
      <vt:lpstr>PowerPoint Presentation</vt:lpstr>
      <vt:lpstr>Future of Hybrid – What Makes Hybrid So Intriguing! </vt:lpstr>
      <vt:lpstr>The future of search </vt:lpstr>
      <vt:lpstr>PowerPoint Presentation</vt:lpstr>
      <vt:lpstr>References</vt:lpstr>
      <vt:lpstr>PowerPoint Presentation</vt:lpstr>
      <vt:lpstr>Related Hybrid Sessions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practices for Hybrid Search deployments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2014-03-04T20:16:34Z</dcterms:created>
  <dcterms:modified xsi:type="dcterms:W3CDTF">2014-03-05T02:36:19Z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