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47" r:id="rId6"/>
  </p:sldMasterIdLst>
  <p:notesMasterIdLst>
    <p:notesMasterId r:id="rId36"/>
  </p:notesMasterIdLst>
  <p:handoutMasterIdLst>
    <p:handoutMasterId r:id="rId37"/>
  </p:handoutMasterIdLst>
  <p:sldIdLst>
    <p:sldId id="1236" r:id="rId7"/>
    <p:sldId id="1124" r:id="rId8"/>
    <p:sldId id="1273" r:id="rId9"/>
    <p:sldId id="1274" r:id="rId10"/>
    <p:sldId id="1275" r:id="rId11"/>
    <p:sldId id="1276" r:id="rId12"/>
    <p:sldId id="1277" r:id="rId13"/>
    <p:sldId id="1278" r:id="rId14"/>
    <p:sldId id="1279" r:id="rId15"/>
    <p:sldId id="1280" r:id="rId16"/>
    <p:sldId id="1281" r:id="rId17"/>
    <p:sldId id="1282" r:id="rId18"/>
    <p:sldId id="1284" r:id="rId19"/>
    <p:sldId id="1285" r:id="rId20"/>
    <p:sldId id="1286" r:id="rId21"/>
    <p:sldId id="1287" r:id="rId22"/>
    <p:sldId id="1288" r:id="rId23"/>
    <p:sldId id="1289" r:id="rId24"/>
    <p:sldId id="1290" r:id="rId25"/>
    <p:sldId id="1291" r:id="rId26"/>
    <p:sldId id="1292" r:id="rId27"/>
    <p:sldId id="1293" r:id="rId28"/>
    <p:sldId id="1294" r:id="rId29"/>
    <p:sldId id="1295" r:id="rId30"/>
    <p:sldId id="1296" r:id="rId31"/>
    <p:sldId id="1297" r:id="rId32"/>
    <p:sldId id="1298" r:id="rId33"/>
    <p:sldId id="1300" r:id="rId34"/>
    <p:sldId id="1299" r:id="rId35"/>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426"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presProps" Target="presProps.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3/6/2014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3/6/2014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3/6/2014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3/6/2014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700567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F58FA693-B166-436D-9B9C-02726D1BE385}"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309039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F58FA693-B166-436D-9B9C-02726D1BE385}"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029942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E540BC84-8B76-4EA9-8B1A-18BAFC2AD556}"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22352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A6104239-5842-467B-A09D-4193CE28CF54}"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1797103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3/6/2014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231080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9071614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3" y="6184086"/>
            <a:ext cx="1552931" cy="331014"/>
          </a:xfrm>
          <a:prstGeom prst="rect">
            <a:avLst/>
          </a:prstGeom>
        </p:spPr>
      </p:pic>
      <p:sp>
        <p:nvSpPr>
          <p:cNvPr id="3" name="Rectangle 2"/>
          <p:cNvSpPr/>
          <p:nvPr userDrawn="1"/>
        </p:nvSpPr>
        <p:spPr bwMode="gray">
          <a:xfrm>
            <a:off x="1082041" y="2626738"/>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601"/>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9" y="3497265"/>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5" y="3100831"/>
            <a:ext cx="3681991" cy="633985"/>
          </a:xfrm>
          <a:prstGeom prst="rect">
            <a:avLst/>
          </a:prstGeom>
        </p:spPr>
      </p:pic>
    </p:spTree>
    <p:extLst>
      <p:ext uri="{BB962C8B-B14F-4D97-AF65-F5344CB8AC3E}">
        <p14:creationId xmlns:p14="http://schemas.microsoft.com/office/powerpoint/2010/main" val="36713046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5">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9" y="479427"/>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7" y="665742"/>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7" y="3771581"/>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2"/>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7"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7"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649"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19642879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7" tIns="146285" rIns="182857" bIns="146285" numCol="1" spcCol="0" rtlCol="0" fromWordArt="0" anchor="t" anchorCtr="0" forceAA="0" compatLnSpc="1">
            <a:prstTxWarp prst="textNoShape">
              <a:avLst/>
            </a:prstTxWarp>
            <a:noAutofit/>
          </a:bodyPr>
          <a:lstStyle/>
          <a:p>
            <a:pPr algn="ctr" defTabSz="932379"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40" y="1209973"/>
            <a:ext cx="10056812" cy="2751698"/>
          </a:xfrm>
          <a:noFill/>
        </p:spPr>
        <p:txBody>
          <a:bodyPr tIns="91440" bIns="91440" anchor="t" anchorCtr="0"/>
          <a:lstStyle>
            <a:lvl1pPr>
              <a:defRPr sz="7199"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65"/>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8"/>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9" y="5910385"/>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5"/>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55074405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7" tIns="146285" rIns="182857" bIns="146285" numCol="1" spcCol="0" rtlCol="0" fromWordArt="0" anchor="t" anchorCtr="0" forceAA="0" compatLnSpc="1">
            <a:prstTxWarp prst="textNoShape">
              <a:avLst/>
            </a:prstTxWarp>
            <a:noAutofit/>
          </a:bodyPr>
          <a:lstStyle/>
          <a:p>
            <a:pPr algn="ctr" defTabSz="932379"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40" y="1209973"/>
            <a:ext cx="10056812" cy="2751698"/>
          </a:xfrm>
          <a:noFill/>
        </p:spPr>
        <p:txBody>
          <a:bodyPr tIns="91440" bIns="91440" anchor="t" anchorCtr="0"/>
          <a:lstStyle>
            <a:lvl1pPr>
              <a:defRPr sz="7199"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8"/>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9" y="5910385"/>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5"/>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5887869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4"/>
            <a:ext cx="11887200" cy="1831975"/>
          </a:xfrm>
          <a:noFill/>
        </p:spPr>
        <p:txBody>
          <a:bodyPr tIns="91440" bIns="91440" anchor="t" anchorCtr="0"/>
          <a:lstStyle>
            <a:lvl1pPr>
              <a:defRPr sz="8799"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70" y="479427"/>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2"/>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8"/>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9" y="5910385"/>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5"/>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1" rIns="0" bIns="46631" numCol="1" rtlCol="0" anchor="ctr" anchorCtr="0" compatLnSpc="1">
            <a:prstTxWarp prst="textNoShape">
              <a:avLst/>
            </a:prstTxWarp>
          </a:bodyPr>
          <a:lstStyle/>
          <a:p>
            <a:pPr algn="ctr" defTabSz="932379"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81524168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4"/>
            <a:ext cx="11887200" cy="1831975"/>
          </a:xfrm>
          <a:noFill/>
        </p:spPr>
        <p:txBody>
          <a:bodyPr tIns="91440" bIns="91440" anchor="t" anchorCtr="0"/>
          <a:lstStyle>
            <a:lvl1pPr>
              <a:defRPr sz="8799"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99750399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4"/>
            <a:ext cx="11887200" cy="1831975"/>
          </a:xfrm>
          <a:noFill/>
        </p:spPr>
        <p:txBody>
          <a:bodyPr tIns="91440" bIns="91440" anchor="t" anchorCtr="0"/>
          <a:lstStyle>
            <a:lvl1pPr algn="l" defTabSz="932649" rtl="0" eaLnBrk="1" latinLnBrk="0" hangingPunct="1">
              <a:lnSpc>
                <a:spcPct val="90000"/>
              </a:lnSpc>
              <a:spcBef>
                <a:spcPct val="0"/>
              </a:spcBef>
              <a:buNone/>
              <a:defRPr lang="en-US" sz="8799"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20943619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4"/>
            <a:ext cx="11887200" cy="1831975"/>
          </a:xfrm>
          <a:noFill/>
        </p:spPr>
        <p:txBody>
          <a:bodyPr tIns="91440" bIns="91440" anchor="t" anchorCtr="0"/>
          <a:lstStyle>
            <a:lvl1pPr algn="l" defTabSz="932649" rtl="0" eaLnBrk="1" latinLnBrk="0" hangingPunct="1">
              <a:lnSpc>
                <a:spcPct val="90000"/>
              </a:lnSpc>
              <a:spcBef>
                <a:spcPct val="0"/>
              </a:spcBef>
              <a:buNone/>
              <a:defRPr lang="en-US" sz="8799"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8383103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40" y="1212851"/>
            <a:ext cx="11889564" cy="2059025"/>
          </a:xfrm>
        </p:spPr>
        <p:txBody>
          <a:bodyPr/>
          <a:lstStyle>
            <a:lvl1pPr marL="0" indent="0">
              <a:buNone/>
              <a:defRPr/>
            </a:lvl1pPr>
            <a:lvl2pPr marL="28572" indent="0">
              <a:buNone/>
              <a:defRPr sz="2000"/>
            </a:lvl2pPr>
            <a:lvl3pPr marL="223816" indent="0">
              <a:buNone/>
              <a:defRPr sz="2000"/>
            </a:lvl3pPr>
            <a:lvl4pPr marL="476202" indent="0">
              <a:buNone/>
              <a:defRPr sz="1800"/>
            </a:lvl4pPr>
            <a:lvl5pPr marL="739701"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33422725"/>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40" y="1212851"/>
            <a:ext cx="11889564" cy="2059025"/>
          </a:xfrm>
        </p:spPr>
        <p:txBody>
          <a:bodyPr/>
          <a:lstStyle>
            <a:lvl1pPr marL="0" indent="0">
              <a:buNone/>
              <a:defRPr>
                <a:gradFill>
                  <a:gsLst>
                    <a:gs pos="2920">
                      <a:schemeClr val="tx2"/>
                    </a:gs>
                    <a:gs pos="39000">
                      <a:schemeClr val="tx2"/>
                    </a:gs>
                  </a:gsLst>
                  <a:lin ang="5400000" scaled="0"/>
                </a:gradFill>
              </a:defRPr>
            </a:lvl1pPr>
            <a:lvl2pPr marL="28572" indent="0">
              <a:buNone/>
              <a:defRPr sz="2000"/>
            </a:lvl2pPr>
            <a:lvl3pPr marL="223816" indent="0">
              <a:buNone/>
              <a:defRPr sz="2000"/>
            </a:lvl3pPr>
            <a:lvl4pPr marL="476202" indent="0">
              <a:buNone/>
              <a:defRPr sz="1800"/>
            </a:lvl4pPr>
            <a:lvl5pPr marL="739701"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11202674"/>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25417022"/>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92243341"/>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52" indent="0">
              <a:buNone/>
              <a:tabLst/>
              <a:defRPr sz="2000"/>
            </a:lvl3pPr>
            <a:lvl4pPr marL="460329" indent="0">
              <a:buNone/>
              <a:defRPr/>
            </a:lvl4pPr>
            <a:lvl5pPr marL="68573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40" y="1212850"/>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52" indent="0">
              <a:buNone/>
              <a:tabLst/>
              <a:defRPr sz="2000"/>
            </a:lvl3pPr>
            <a:lvl4pPr marL="460329" indent="0">
              <a:buNone/>
              <a:defRPr/>
            </a:lvl4pPr>
            <a:lvl5pPr marL="68573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71510238"/>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1"/>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52" indent="0">
              <a:buNone/>
              <a:tabLst/>
              <a:defRPr sz="2000"/>
            </a:lvl3pPr>
            <a:lvl4pPr marL="460329" indent="0">
              <a:buNone/>
              <a:defRPr/>
            </a:lvl4pPr>
            <a:lvl5pPr marL="68573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40" y="1212851"/>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52" indent="0">
              <a:buNone/>
              <a:tabLst/>
              <a:defRPr sz="2000"/>
            </a:lvl3pPr>
            <a:lvl4pPr marL="460329" indent="0">
              <a:buNone/>
              <a:defRPr/>
            </a:lvl4pPr>
            <a:lvl5pPr marL="68573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91531757"/>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603790"/>
          </a:xfrm>
        </p:spPr>
        <p:txBody>
          <a:bodyPr wrap="square">
            <a:spAutoFit/>
          </a:bodyPr>
          <a:lstStyle>
            <a:lvl1pPr marL="287309" indent="-287309">
              <a:spcBef>
                <a:spcPts val="1224"/>
              </a:spcBef>
              <a:buClr>
                <a:schemeClr val="tx1"/>
              </a:buClr>
              <a:buFont typeface="Wingdings" panose="05000000000000000000" pitchFamily="2" charset="2"/>
              <a:buChar char="§"/>
              <a:defRPr sz="3600"/>
            </a:lvl1pPr>
            <a:lvl2pPr marL="531113" indent="-233172">
              <a:defRPr sz="2400"/>
            </a:lvl2pPr>
            <a:lvl3pPr marL="699515" indent="-168402">
              <a:tabLst/>
              <a:defRPr sz="2000"/>
            </a:lvl3pPr>
            <a:lvl4pPr marL="880870" indent="-181356">
              <a:defRPr/>
            </a:lvl4pPr>
            <a:lvl5pPr marL="1049272" indent="-168402">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40" y="1212850"/>
            <a:ext cx="5486399" cy="2603790"/>
          </a:xfrm>
        </p:spPr>
        <p:txBody>
          <a:bodyPr wrap="square">
            <a:spAutoFit/>
          </a:bodyPr>
          <a:lstStyle>
            <a:lvl1pPr marL="287309" indent="-287309">
              <a:spcBef>
                <a:spcPts val="1224"/>
              </a:spcBef>
              <a:buClr>
                <a:schemeClr val="tx1"/>
              </a:buClr>
              <a:buFont typeface="Wingdings" panose="05000000000000000000" pitchFamily="2" charset="2"/>
              <a:buChar char="§"/>
              <a:defRPr sz="3600"/>
            </a:lvl1pPr>
            <a:lvl2pPr marL="531113" indent="-233172">
              <a:defRPr sz="2400"/>
            </a:lvl2pPr>
            <a:lvl3pPr marL="699515" indent="-168402">
              <a:tabLst/>
              <a:defRPr sz="2000"/>
            </a:lvl3pPr>
            <a:lvl4pPr marL="880870" indent="-181356">
              <a:defRPr/>
            </a:lvl4pPr>
            <a:lvl5pPr marL="1049272" indent="-168402">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58022511"/>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603790"/>
          </a:xfrm>
        </p:spPr>
        <p:txBody>
          <a:bodyPr wrap="square">
            <a:spAutoFit/>
          </a:bodyPr>
          <a:lstStyle>
            <a:lvl1pPr marL="287309" indent="-287309">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13" indent="-233172">
              <a:defRPr sz="2400"/>
            </a:lvl2pPr>
            <a:lvl3pPr marL="699515" indent="-168402">
              <a:tabLst/>
              <a:defRPr sz="2000"/>
            </a:lvl3pPr>
            <a:lvl4pPr marL="880870" indent="-181356">
              <a:defRPr/>
            </a:lvl4pPr>
            <a:lvl5pPr marL="1049272" indent="-168402">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40" y="1212849"/>
            <a:ext cx="5486399" cy="2603790"/>
          </a:xfrm>
        </p:spPr>
        <p:txBody>
          <a:bodyPr wrap="square">
            <a:spAutoFit/>
          </a:bodyPr>
          <a:lstStyle>
            <a:lvl1pPr marL="287309" indent="-287309">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13" indent="-233172">
              <a:defRPr sz="2400"/>
            </a:lvl2pPr>
            <a:lvl3pPr marL="699515" indent="-168402">
              <a:tabLst/>
              <a:defRPr sz="2000"/>
            </a:lvl3pPr>
            <a:lvl4pPr marL="880870" indent="-181356">
              <a:defRPr/>
            </a:lvl4pPr>
            <a:lvl5pPr marL="1049272" indent="-168402">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62023429"/>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67868624"/>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7" y="1211265"/>
            <a:ext cx="11889564" cy="917575"/>
          </a:xfrm>
        </p:spPr>
        <p:txBody>
          <a:bodyPr/>
          <a:lstStyle>
            <a:lvl1pPr>
              <a:defRPr sz="7199" baseline="0"/>
            </a:lvl1pPr>
          </a:lstStyle>
          <a:p>
            <a:r>
              <a:rPr lang="en-US" smtClean="0"/>
              <a:t>Click to edit Master title style</a:t>
            </a:r>
            <a:endParaRPr lang="en-US" dirty="0"/>
          </a:p>
        </p:txBody>
      </p:sp>
    </p:spTree>
    <p:extLst>
      <p:ext uri="{BB962C8B-B14F-4D97-AF65-F5344CB8AC3E}">
        <p14:creationId xmlns:p14="http://schemas.microsoft.com/office/powerpoint/2010/main" val="4268561482"/>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6" y="2125663"/>
            <a:ext cx="8219813" cy="1828800"/>
          </a:xfrm>
        </p:spPr>
        <p:txBody>
          <a:bodyPr/>
          <a:lstStyle>
            <a:lvl1pPr>
              <a:defRPr sz="5999" baseline="0"/>
            </a:lvl1pPr>
          </a:lstStyle>
          <a:p>
            <a:r>
              <a:rPr lang="en-US" smtClean="0"/>
              <a:t>Click to edit Master title style</a:t>
            </a:r>
            <a:endParaRPr lang="en-US" dirty="0"/>
          </a:p>
        </p:txBody>
      </p:sp>
    </p:spTree>
    <p:extLst>
      <p:ext uri="{BB962C8B-B14F-4D97-AF65-F5344CB8AC3E}">
        <p14:creationId xmlns:p14="http://schemas.microsoft.com/office/powerpoint/2010/main" val="2399471273"/>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6" y="2125663"/>
            <a:ext cx="8219813" cy="1828800"/>
          </a:xfrm>
        </p:spPr>
        <p:txBody>
          <a:bodyPr/>
          <a:lstStyle>
            <a:lvl1pPr>
              <a:defRPr sz="5999" baseline="0"/>
            </a:lvl1pPr>
          </a:lstStyle>
          <a:p>
            <a:r>
              <a:rPr lang="en-US" smtClean="0"/>
              <a:t>Click to edit Master title style</a:t>
            </a:r>
            <a:endParaRPr lang="en-US" dirty="0"/>
          </a:p>
        </p:txBody>
      </p:sp>
    </p:spTree>
    <p:extLst>
      <p:ext uri="{BB962C8B-B14F-4D97-AF65-F5344CB8AC3E}">
        <p14:creationId xmlns:p14="http://schemas.microsoft.com/office/powerpoint/2010/main" val="64040635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9" y="1201808"/>
            <a:ext cx="10058399" cy="917575"/>
          </a:xfrm>
        </p:spPr>
        <p:txBody>
          <a:bodyPr/>
          <a:lstStyle>
            <a:lvl1pPr marL="233340" indent="-233340">
              <a:defRPr sz="5999"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029774134"/>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9" y="2125665"/>
            <a:ext cx="10058399" cy="917575"/>
          </a:xfrm>
        </p:spPr>
        <p:txBody>
          <a:bodyPr/>
          <a:lstStyle>
            <a:lvl1pPr marL="282547" indent="-282547">
              <a:tabLst>
                <a:tab pos="282547" algn="l"/>
              </a:tabLst>
              <a:defRPr sz="5999"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74928831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7" y="2430464"/>
            <a:ext cx="11887200" cy="932563"/>
          </a:xfrm>
        </p:spPr>
        <p:txBody>
          <a:bodyPr/>
          <a:lstStyle>
            <a:lvl1pPr marL="0" indent="0">
              <a:buNone/>
              <a:defRPr sz="5399">
                <a:gradFill>
                  <a:gsLst>
                    <a:gs pos="3333">
                      <a:schemeClr val="tx1"/>
                    </a:gs>
                    <a:gs pos="39000">
                      <a:schemeClr val="tx1"/>
                    </a:gs>
                  </a:gsLst>
                  <a:lin ang="5400000" scaled="0"/>
                </a:gradFill>
              </a:defRPr>
            </a:lvl1pPr>
            <a:lvl2pPr marL="0" indent="0">
              <a:buFontTx/>
              <a:buNone/>
              <a:defRPr sz="2000"/>
            </a:lvl2pPr>
            <a:lvl3pPr marL="228577" indent="0">
              <a:buNone/>
              <a:defRPr/>
            </a:lvl3pPr>
            <a:lvl4pPr marL="457154" indent="0">
              <a:buNone/>
              <a:defRPr/>
            </a:lvl4pPr>
            <a:lvl5pPr marL="685731" indent="0">
              <a:buNone/>
              <a:defRPr/>
            </a:lvl5pPr>
          </a:lstStyle>
          <a:p>
            <a:pPr lvl="0"/>
            <a:r>
              <a:rPr lang="en-US" smtClean="0"/>
              <a:t>Click to edit Master text styles</a:t>
            </a:r>
          </a:p>
        </p:txBody>
      </p:sp>
      <p:sp>
        <p:nvSpPr>
          <p:cNvPr id="4" name="Title 1"/>
          <p:cNvSpPr>
            <a:spLocks noGrp="1"/>
          </p:cNvSpPr>
          <p:nvPr>
            <p:ph type="title"/>
          </p:nvPr>
        </p:nvSpPr>
        <p:spPr>
          <a:xfrm>
            <a:off x="282577" y="1211265"/>
            <a:ext cx="11889564" cy="917575"/>
          </a:xfrm>
        </p:spPr>
        <p:txBody>
          <a:bodyPr/>
          <a:lstStyle>
            <a:lvl1pPr>
              <a:defRPr sz="7199"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996386160"/>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466281"/>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9800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695401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779607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3" tIns="46633" rIns="46633" bIns="46633" numCol="1" spcCol="0" rtlCol="0" fromWordArt="0" anchor="ctr" anchorCtr="0" forceAA="0" compatLnSpc="1">
            <a:prstTxWarp prst="textNoShape">
              <a:avLst/>
            </a:prstTxWarp>
            <a:noAutofit/>
          </a:bodyPr>
          <a:lstStyle/>
          <a:p>
            <a:pPr algn="ctr" defTabSz="932379" fontAlgn="base">
              <a:spcBef>
                <a:spcPct val="0"/>
              </a:spcBef>
              <a:spcAft>
                <a:spcPct val="0"/>
              </a:spcAft>
            </a:pPr>
            <a:endParaRPr lang="en-US" sz="1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4"/>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1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54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8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89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07130010"/>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0"/>
            <a:ext cx="11887200" cy="2443746"/>
          </a:xfrm>
          <a:prstGeom prst="rect">
            <a:avLst/>
          </a:prstGeom>
        </p:spPr>
        <p:txBody>
          <a:bodyPr/>
          <a:lstStyle>
            <a:lvl1pPr marL="290484" indent="-290484">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443" indent="-280960">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927" indent="-290484">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504" indent="-228577">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081" indent="-228577">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29233410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42498033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42583562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5064222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66180036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81298943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4011493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15065816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61327397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08617447"/>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96080320"/>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63007029"/>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9542406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92028747"/>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48654266"/>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79222658"/>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4952042"/>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5293368"/>
      </p:ext>
    </p:extLst>
  </p:cSld>
  <p:clrMapOvr>
    <a:masterClrMapping/>
  </p:clrMapOvr>
  <p:transition>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926586073"/>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4058400717"/>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410467330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730204032"/>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84072063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642391452"/>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6754940"/>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804186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324554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37502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7733885"/>
      </p:ext>
    </p:extLst>
  </p:cSld>
  <p:clrMapOvr>
    <a:masterClrMapping/>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5898592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image" Target="../media/image1.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29" Type="http://schemas.openxmlformats.org/officeDocument/2006/relationships/slideLayout" Target="../slideLayouts/slideLayout86.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slideLayout" Target="../slideLayouts/slideLayout85.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31" Type="http://schemas.openxmlformats.org/officeDocument/2006/relationships/image" Target="../media/image1.png"/><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40" y="295276"/>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5" y="1944337"/>
            <a:ext cx="4298019" cy="409351"/>
          </a:xfrm>
          <a:prstGeom prst="rect">
            <a:avLst/>
          </a:prstGeom>
        </p:spPr>
      </p:pic>
    </p:spTree>
    <p:extLst>
      <p:ext uri="{BB962C8B-B14F-4D97-AF65-F5344CB8AC3E}">
        <p14:creationId xmlns:p14="http://schemas.microsoft.com/office/powerpoint/2010/main" val="3511534132"/>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Lst>
  <p:transition>
    <p:fade/>
  </p:transition>
  <p:timing>
    <p:tnLst>
      <p:par>
        <p:cTn id="1" dur="indefinite" restart="never" nodeType="tmRoot"/>
      </p:par>
    </p:tnLst>
  </p:timing>
  <p:txStyles>
    <p:titleStyle>
      <a:lvl1pPr algn="l" defTabSz="932649"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66" marR="0" indent="-342866" algn="l" defTabSz="932649"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142" marR="0" indent="-241276" algn="l" defTabSz="932649"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020" marR="0" indent="-228577" algn="l" defTabSz="932649"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597" marR="0" indent="-228577" algn="l" defTabSz="932649"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174" marR="0" indent="-228577" algn="l" defTabSz="932649"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4783" indent="-233163" algn="l" defTabSz="932649"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09" indent="-233163" algn="l" defTabSz="93264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433" indent="-233163" algn="l" defTabSz="93264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759" indent="-233163" algn="l" defTabSz="93264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649" rtl="0" eaLnBrk="1" latinLnBrk="0" hangingPunct="1">
        <a:defRPr sz="1800" kern="1200">
          <a:solidFill>
            <a:schemeClr val="tx1"/>
          </a:solidFill>
          <a:latin typeface="+mn-lt"/>
          <a:ea typeface="+mn-ea"/>
          <a:cs typeface="+mn-cs"/>
        </a:defRPr>
      </a:lvl1pPr>
      <a:lvl2pPr marL="466324" algn="l" defTabSz="932649" rtl="0" eaLnBrk="1" latinLnBrk="0" hangingPunct="1">
        <a:defRPr sz="1800" kern="1200">
          <a:solidFill>
            <a:schemeClr val="tx1"/>
          </a:solidFill>
          <a:latin typeface="+mn-lt"/>
          <a:ea typeface="+mn-ea"/>
          <a:cs typeface="+mn-cs"/>
        </a:defRPr>
      </a:lvl2pPr>
      <a:lvl3pPr marL="932649" algn="l" defTabSz="932649" rtl="0" eaLnBrk="1" latinLnBrk="0" hangingPunct="1">
        <a:defRPr sz="1800" kern="1200">
          <a:solidFill>
            <a:schemeClr val="tx1"/>
          </a:solidFill>
          <a:latin typeface="+mn-lt"/>
          <a:ea typeface="+mn-ea"/>
          <a:cs typeface="+mn-cs"/>
        </a:defRPr>
      </a:lvl3pPr>
      <a:lvl4pPr marL="1398973" algn="l" defTabSz="932649" rtl="0" eaLnBrk="1" latinLnBrk="0" hangingPunct="1">
        <a:defRPr sz="1800" kern="1200">
          <a:solidFill>
            <a:schemeClr val="tx1"/>
          </a:solidFill>
          <a:latin typeface="+mn-lt"/>
          <a:ea typeface="+mn-ea"/>
          <a:cs typeface="+mn-cs"/>
        </a:defRPr>
      </a:lvl4pPr>
      <a:lvl5pPr marL="1865297" algn="l" defTabSz="932649" rtl="0" eaLnBrk="1" latinLnBrk="0" hangingPunct="1">
        <a:defRPr sz="1800" kern="1200">
          <a:solidFill>
            <a:schemeClr val="tx1"/>
          </a:solidFill>
          <a:latin typeface="+mn-lt"/>
          <a:ea typeface="+mn-ea"/>
          <a:cs typeface="+mn-cs"/>
        </a:defRPr>
      </a:lvl5pPr>
      <a:lvl6pPr marL="2331623" algn="l" defTabSz="932649" rtl="0" eaLnBrk="1" latinLnBrk="0" hangingPunct="1">
        <a:defRPr sz="1800" kern="1200">
          <a:solidFill>
            <a:schemeClr val="tx1"/>
          </a:solidFill>
          <a:latin typeface="+mn-lt"/>
          <a:ea typeface="+mn-ea"/>
          <a:cs typeface="+mn-cs"/>
        </a:defRPr>
      </a:lvl6pPr>
      <a:lvl7pPr marL="2797946" algn="l" defTabSz="932649" rtl="0" eaLnBrk="1" latinLnBrk="0" hangingPunct="1">
        <a:defRPr sz="1800" kern="1200">
          <a:solidFill>
            <a:schemeClr val="tx1"/>
          </a:solidFill>
          <a:latin typeface="+mn-lt"/>
          <a:ea typeface="+mn-ea"/>
          <a:cs typeface="+mn-cs"/>
        </a:defRPr>
      </a:lvl7pPr>
      <a:lvl8pPr marL="3264271" algn="l" defTabSz="932649" rtl="0" eaLnBrk="1" latinLnBrk="0" hangingPunct="1">
        <a:defRPr sz="1800" kern="1200">
          <a:solidFill>
            <a:schemeClr val="tx1"/>
          </a:solidFill>
          <a:latin typeface="+mn-lt"/>
          <a:ea typeface="+mn-ea"/>
          <a:cs typeface="+mn-cs"/>
        </a:defRPr>
      </a:lvl8pPr>
      <a:lvl9pPr marL="3730596" algn="l" defTabSz="932649"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0">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4">
          <p15:clr>
            <a:srgbClr val="5ACBF0"/>
          </p15:clr>
        </p15:guide>
        <p15:guide id="12" pos="4780">
          <p15:clr>
            <a:srgbClr val="5ACBF0"/>
          </p15:clr>
        </p15:guide>
        <p15:guide id="13" pos="5356">
          <p15:clr>
            <a:srgbClr val="5ACBF0"/>
          </p15:clr>
        </p15:guide>
        <p15:guide id="14" pos="5932">
          <p15:clr>
            <a:srgbClr val="5ACBF0"/>
          </p15:clr>
        </p15:guide>
        <p15:guide id="15" pos="6508">
          <p15:clr>
            <a:srgbClr val="5ACBF0"/>
          </p15:clr>
        </p15:guide>
        <p15:guide id="16" pos="7084">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5">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860549192"/>
      </p:ext>
    </p:extLst>
  </p:cSld>
  <p:clrMap bg1="lt1" tx1="dk1" bg2="lt2" tx2="dk2" accent1="accent1" accent2="accent2" accent3="accent3" accent4="accent4" accent5="accent5" accent6="accent6" hlink="hlink" folHlink="folHlink"/>
  <p:sldLayoutIdLst>
    <p:sldLayoutId id="2147484248" r:id="rId1"/>
    <p:sldLayoutId id="2147484249" r:id="rId2"/>
    <p:sldLayoutId id="2147484250" r:id="rId3"/>
    <p:sldLayoutId id="2147484251" r:id="rId4"/>
    <p:sldLayoutId id="2147484252" r:id="rId5"/>
    <p:sldLayoutId id="2147484253" r:id="rId6"/>
    <p:sldLayoutId id="2147484254" r:id="rId7"/>
    <p:sldLayoutId id="2147484255" r:id="rId8"/>
    <p:sldLayoutId id="2147484256" r:id="rId9"/>
    <p:sldLayoutId id="2147484257" r:id="rId10"/>
    <p:sldLayoutId id="2147484258" r:id="rId11"/>
    <p:sldLayoutId id="2147484259" r:id="rId12"/>
    <p:sldLayoutId id="2147484260" r:id="rId13"/>
    <p:sldLayoutId id="2147484261" r:id="rId14"/>
    <p:sldLayoutId id="2147484262" r:id="rId15"/>
    <p:sldLayoutId id="2147484263" r:id="rId16"/>
    <p:sldLayoutId id="2147484264" r:id="rId17"/>
    <p:sldLayoutId id="2147484265" r:id="rId18"/>
    <p:sldLayoutId id="2147484266" r:id="rId19"/>
    <p:sldLayoutId id="2147484267" r:id="rId20"/>
    <p:sldLayoutId id="2147484268" r:id="rId21"/>
    <p:sldLayoutId id="2147484269" r:id="rId22"/>
    <p:sldLayoutId id="2147484270" r:id="rId23"/>
    <p:sldLayoutId id="2147484271" r:id="rId24"/>
    <p:sldLayoutId id="2147484272" r:id="rId25"/>
    <p:sldLayoutId id="2147484273" r:id="rId26"/>
    <p:sldLayoutId id="2147484274" r:id="rId27"/>
    <p:sldLayoutId id="2147484275" r:id="rId28"/>
    <p:sldLayoutId id="2147484276"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4.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9.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3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6.xml"/><Relationship Id="rId1" Type="http://schemas.openxmlformats.org/officeDocument/2006/relationships/slideLayout" Target="../slideLayouts/slideLayout3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0.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66.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5.xml"/></Relationships>
</file>

<file path=ppt/slides/_rels/slide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 Case for </a:t>
            </a:r>
            <a:r>
              <a:rPr lang="en-US" dirty="0" smtClean="0"/>
              <a:t>Data Standardization</a:t>
            </a:r>
            <a:endParaRPr lang="en-US" dirty="0"/>
          </a:p>
        </p:txBody>
      </p:sp>
      <p:sp>
        <p:nvSpPr>
          <p:cNvPr id="3" name="Text Placeholder 2"/>
          <p:cNvSpPr>
            <a:spLocks noGrp="1"/>
          </p:cNvSpPr>
          <p:nvPr>
            <p:ph type="body" sz="quarter" idx="10"/>
          </p:nvPr>
        </p:nvSpPr>
        <p:spPr>
          <a:xfrm>
            <a:off x="275397" y="1212850"/>
            <a:ext cx="6476240" cy="4979825"/>
          </a:xfrm>
        </p:spPr>
        <p:txBody>
          <a:bodyPr/>
          <a:lstStyle/>
          <a:p>
            <a:r>
              <a:rPr lang="en-US" b="1" dirty="0"/>
              <a:t>Open Data Model that is easily consumed by multiple disparate technologies</a:t>
            </a:r>
          </a:p>
          <a:p>
            <a:r>
              <a:rPr lang="en-US" b="1" dirty="0"/>
              <a:t>Offering your consumers the ability to reduce the payload coming back from External Data they </a:t>
            </a:r>
            <a:r>
              <a:rPr lang="en-US" b="1" dirty="0" smtClean="0"/>
              <a:t>Own as well as do </a:t>
            </a:r>
            <a:r>
              <a:rPr lang="en-US" b="1" dirty="0"/>
              <a:t>not Own </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2952" y="2125662"/>
            <a:ext cx="5503720" cy="2133600"/>
          </a:xfrm>
          <a:prstGeom prst="rect">
            <a:avLst/>
          </a:prstGeom>
        </p:spPr>
      </p:pic>
    </p:spTree>
    <p:extLst>
      <p:ext uri="{BB962C8B-B14F-4D97-AF65-F5344CB8AC3E}">
        <p14:creationId xmlns:p14="http://schemas.microsoft.com/office/powerpoint/2010/main" val="12122605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OData</a:t>
            </a:r>
            <a:endParaRPr lang="en-US" dirty="0"/>
          </a:p>
        </p:txBody>
      </p:sp>
      <p:sp>
        <p:nvSpPr>
          <p:cNvPr id="3" name="Text Placeholder 2"/>
          <p:cNvSpPr>
            <a:spLocks noGrp="1"/>
          </p:cNvSpPr>
          <p:nvPr>
            <p:ph type="body" sz="quarter" idx="10"/>
          </p:nvPr>
        </p:nvSpPr>
        <p:spPr>
          <a:xfrm>
            <a:off x="242132" y="1212850"/>
            <a:ext cx="11473398" cy="3440942"/>
          </a:xfrm>
        </p:spPr>
        <p:txBody>
          <a:bodyPr/>
          <a:lstStyle/>
          <a:p>
            <a:r>
              <a:rPr lang="en-US" sz="3200" dirty="0"/>
              <a:t>OData is a implementation of </a:t>
            </a:r>
            <a:r>
              <a:rPr lang="en-US" sz="3200" dirty="0">
                <a:solidFill>
                  <a:srgbClr val="FF0000"/>
                </a:solidFill>
              </a:rPr>
              <a:t>REST</a:t>
            </a:r>
            <a:r>
              <a:rPr lang="en-US" sz="3200" dirty="0"/>
              <a:t> used for creating and consuming data APIs serialized through XML/</a:t>
            </a:r>
            <a:r>
              <a:rPr lang="en-US" sz="3200" dirty="0" err="1"/>
              <a:t>AtomPub</a:t>
            </a:r>
            <a:r>
              <a:rPr lang="en-US" sz="3200" dirty="0"/>
              <a:t> and/or JSON. OData protocol supports both user- and version-driven extensibility through a combination of versioning, convention, and explicit extension points such as </a:t>
            </a:r>
            <a:r>
              <a:rPr lang="en-US" sz="3200" dirty="0">
                <a:solidFill>
                  <a:srgbClr val="FF0000"/>
                </a:solidFill>
              </a:rPr>
              <a:t>$select</a:t>
            </a:r>
            <a:r>
              <a:rPr lang="en-US" sz="3200" dirty="0"/>
              <a:t>, </a:t>
            </a:r>
            <a:r>
              <a:rPr lang="en-US" sz="3200" dirty="0">
                <a:solidFill>
                  <a:srgbClr val="FF0000"/>
                </a:solidFill>
              </a:rPr>
              <a:t>$filter</a:t>
            </a:r>
            <a:r>
              <a:rPr lang="en-US" sz="3200" dirty="0"/>
              <a:t>, </a:t>
            </a:r>
            <a:r>
              <a:rPr lang="en-US" sz="3200" dirty="0">
                <a:solidFill>
                  <a:srgbClr val="FF0000"/>
                </a:solidFill>
              </a:rPr>
              <a:t>$</a:t>
            </a:r>
            <a:r>
              <a:rPr lang="en-US" sz="3200" dirty="0" err="1">
                <a:solidFill>
                  <a:srgbClr val="FF0000"/>
                </a:solidFill>
              </a:rPr>
              <a:t>orderby</a:t>
            </a:r>
            <a:r>
              <a:rPr lang="en-US" sz="3200" dirty="0"/>
              <a:t>, </a:t>
            </a:r>
            <a:r>
              <a:rPr lang="en-US" sz="3200" dirty="0">
                <a:solidFill>
                  <a:srgbClr val="FF0000"/>
                </a:solidFill>
              </a:rPr>
              <a:t>$top</a:t>
            </a:r>
            <a:r>
              <a:rPr lang="en-US" sz="3200" dirty="0"/>
              <a:t>, </a:t>
            </a:r>
            <a:r>
              <a:rPr lang="en-US" sz="3200" dirty="0">
                <a:solidFill>
                  <a:srgbClr val="FF0000"/>
                </a:solidFill>
              </a:rPr>
              <a:t>$skip</a:t>
            </a:r>
            <a:r>
              <a:rPr lang="en-US" sz="3200" dirty="0"/>
              <a:t>, etc.</a:t>
            </a:r>
          </a:p>
          <a:p>
            <a:endParaRPr lang="en-US" sz="3200" dirty="0"/>
          </a:p>
        </p:txBody>
      </p:sp>
      <p:sp>
        <p:nvSpPr>
          <p:cNvPr id="4" name="Text Placeholder 3"/>
          <p:cNvSpPr>
            <a:spLocks noGrp="1"/>
          </p:cNvSpPr>
          <p:nvPr>
            <p:ph type="body" sz="quarter" idx="11"/>
          </p:nvPr>
        </p:nvSpPr>
        <p:spPr>
          <a:xfrm>
            <a:off x="275398" y="1058863"/>
            <a:ext cx="11005305" cy="1514261"/>
          </a:xfrm>
        </p:spPr>
        <p:txBody>
          <a:bodyPr/>
          <a:lstStyle/>
          <a:p>
            <a:r>
              <a:rPr lang="en-US" sz="3200" dirty="0">
                <a:solidFill>
                  <a:srgbClr val="FF0000"/>
                </a:solidFill>
              </a:rPr>
              <a:t>REST</a:t>
            </a:r>
            <a:r>
              <a:rPr lang="en-US" sz="3200" dirty="0"/>
              <a:t> (</a:t>
            </a:r>
            <a:r>
              <a:rPr lang="en-US" sz="3200" dirty="0" err="1">
                <a:solidFill>
                  <a:srgbClr val="FF0000"/>
                </a:solidFill>
              </a:rPr>
              <a:t>RE</a:t>
            </a:r>
            <a:r>
              <a:rPr lang="en-US" sz="3200" dirty="0" err="1"/>
              <a:t>presentational</a:t>
            </a:r>
            <a:r>
              <a:rPr lang="en-US" sz="3200" dirty="0"/>
              <a:t> </a:t>
            </a:r>
            <a:r>
              <a:rPr lang="en-US" sz="3200" dirty="0">
                <a:solidFill>
                  <a:srgbClr val="FF0000"/>
                </a:solidFill>
              </a:rPr>
              <a:t>S</a:t>
            </a:r>
            <a:r>
              <a:rPr lang="en-US" sz="3200" dirty="0"/>
              <a:t>tate </a:t>
            </a:r>
            <a:r>
              <a:rPr lang="en-US" sz="3200" dirty="0">
                <a:solidFill>
                  <a:srgbClr val="FF0000"/>
                </a:solidFill>
              </a:rPr>
              <a:t>T</a:t>
            </a:r>
            <a:r>
              <a:rPr lang="en-US" sz="3200" dirty="0"/>
              <a:t>ransfer)is a stateless architecture for how to send messages back &amp; forth using HTTP via GET,POST,PUT &amp; DELETE basically CRUD </a:t>
            </a:r>
          </a:p>
        </p:txBody>
      </p:sp>
    </p:spTree>
    <p:extLst>
      <p:ext uri="{BB962C8B-B14F-4D97-AF65-F5344CB8AC3E}">
        <p14:creationId xmlns:p14="http://schemas.microsoft.com/office/powerpoint/2010/main" val="37245399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xit" presetSubtype="10" fill="hold" grpId="1" nodeType="clickEffect">
                                  <p:stCondLst>
                                    <p:cond delay="0"/>
                                  </p:stCondLst>
                                  <p:childTnLst>
                                    <p:animEffect transition="out" filter="randombar(horizontal)">
                                      <p:cBhvr>
                                        <p:cTn id="12" dur="500"/>
                                        <p:tgtEl>
                                          <p:spTgt spid="3">
                                            <p:txEl>
                                              <p:pRg st="0" end="0"/>
                                            </p:txEl>
                                          </p:spTgt>
                                        </p:tgtEl>
                                      </p:cBhvr>
                                    </p:animEffect>
                                    <p:set>
                                      <p:cBhvr>
                                        <p:cTn id="13"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 calcmode="lin" valueType="num">
                                      <p:cBhvr additive="base">
                                        <p:cTn id="1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&amp; Operation Rules</a:t>
            </a:r>
            <a:endParaRPr lang="en-US" dirty="0"/>
          </a:p>
        </p:txBody>
      </p:sp>
      <p:sp>
        <p:nvSpPr>
          <p:cNvPr id="3" name="Text Placeholder 2"/>
          <p:cNvSpPr>
            <a:spLocks noGrp="1"/>
          </p:cNvSpPr>
          <p:nvPr>
            <p:ph type="body" sz="quarter" idx="10"/>
          </p:nvPr>
        </p:nvSpPr>
        <p:spPr>
          <a:xfrm>
            <a:off x="275396" y="1216153"/>
            <a:ext cx="12038841" cy="5441490"/>
          </a:xfrm>
        </p:spPr>
        <p:txBody>
          <a:bodyPr/>
          <a:lstStyle/>
          <a:p>
            <a:r>
              <a:rPr lang="en-US" sz="2800" dirty="0"/>
              <a:t>public class </a:t>
            </a:r>
            <a:r>
              <a:rPr lang="en-US" sz="2800" dirty="0" err="1"/>
              <a:t>PubsLockedDown</a:t>
            </a:r>
            <a:r>
              <a:rPr lang="en-US" sz="2800" dirty="0"/>
              <a:t> : </a:t>
            </a:r>
            <a:r>
              <a:rPr lang="en-US" sz="2800" dirty="0" err="1"/>
              <a:t>DataService</a:t>
            </a:r>
            <a:r>
              <a:rPr lang="en-US" sz="2800" dirty="0"/>
              <a:t>&lt;</a:t>
            </a:r>
            <a:r>
              <a:rPr lang="en-US" sz="2800" dirty="0" err="1"/>
              <a:t>SalesbyTitle</a:t>
            </a:r>
            <a:r>
              <a:rPr lang="en-US" sz="2800" dirty="0"/>
              <a:t>&gt;</a:t>
            </a:r>
          </a:p>
          <a:p>
            <a:r>
              <a:rPr lang="en-US" sz="2800" dirty="0"/>
              <a:t>    {</a:t>
            </a:r>
          </a:p>
          <a:p>
            <a:r>
              <a:rPr lang="en-US" sz="2800" dirty="0"/>
              <a:t>        public static void 					</a:t>
            </a:r>
            <a:r>
              <a:rPr lang="en-US" sz="2800" dirty="0" err="1"/>
              <a:t>InitializeService</a:t>
            </a:r>
            <a:r>
              <a:rPr lang="en-US" sz="2800" dirty="0"/>
              <a:t>(</a:t>
            </a:r>
            <a:r>
              <a:rPr lang="en-US" sz="2800" dirty="0" err="1"/>
              <a:t>DataServiceConfiguration</a:t>
            </a:r>
            <a:r>
              <a:rPr lang="en-US" sz="2800" dirty="0"/>
              <a:t> </a:t>
            </a:r>
            <a:r>
              <a:rPr lang="en-US" sz="2800" dirty="0" err="1"/>
              <a:t>config</a:t>
            </a:r>
            <a:r>
              <a:rPr lang="en-US" sz="2800" dirty="0"/>
              <a:t>)</a:t>
            </a:r>
          </a:p>
          <a:p>
            <a:r>
              <a:rPr lang="en-US" sz="2800" dirty="0"/>
              <a:t>        {</a:t>
            </a:r>
          </a:p>
          <a:p>
            <a:r>
              <a:rPr lang="en-US" sz="2800" dirty="0"/>
              <a:t>            </a:t>
            </a:r>
            <a:r>
              <a:rPr lang="en-US" sz="2800" dirty="0" err="1"/>
              <a:t>config.SetEntitySetAccessRule</a:t>
            </a:r>
            <a:r>
              <a:rPr lang="en-US" sz="2800" dirty="0"/>
              <a:t>("*",                			</a:t>
            </a:r>
            <a:r>
              <a:rPr lang="en-US" sz="2800" dirty="0" err="1"/>
              <a:t>EntitySetRights.All</a:t>
            </a:r>
            <a:r>
              <a:rPr lang="en-US" sz="2800" dirty="0"/>
              <a:t>);</a:t>
            </a:r>
          </a:p>
          <a:p>
            <a:r>
              <a:rPr lang="en-US" sz="2800" dirty="0"/>
              <a:t>            </a:t>
            </a:r>
            <a:r>
              <a:rPr lang="en-US" sz="2800" dirty="0" err="1"/>
              <a:t>config.SetServiceOperationAccessRule</a:t>
            </a:r>
            <a:r>
              <a:rPr lang="en-US" sz="2800" dirty="0"/>
              <a:t>("*", 				</a:t>
            </a:r>
            <a:r>
              <a:rPr lang="en-US" sz="2800" dirty="0" err="1"/>
              <a:t>ServiceOperationRights.All</a:t>
            </a:r>
            <a:r>
              <a:rPr lang="en-US" sz="2800" dirty="0"/>
              <a:t>);</a:t>
            </a:r>
          </a:p>
          <a:p>
            <a:r>
              <a:rPr lang="en-US" sz="2800" dirty="0"/>
              <a:t>            </a:t>
            </a:r>
            <a:r>
              <a:rPr lang="en-US" sz="2800" dirty="0" err="1"/>
              <a:t>config.DataServiceBehavior.MaxProtocolVersion</a:t>
            </a:r>
            <a:r>
              <a:rPr lang="en-US" sz="2800" dirty="0"/>
              <a:t> = 			DataServiceProtocolVersion.V3;</a:t>
            </a:r>
          </a:p>
          <a:p>
            <a:r>
              <a:rPr lang="en-US" sz="2800" dirty="0"/>
              <a:t>        }</a:t>
            </a:r>
          </a:p>
        </p:txBody>
      </p:sp>
      <p:sp>
        <p:nvSpPr>
          <p:cNvPr id="4" name="Down Arrow 3"/>
          <p:cNvSpPr/>
          <p:nvPr/>
        </p:nvSpPr>
        <p:spPr bwMode="auto">
          <a:xfrm rot="3033377">
            <a:off x="9231995" y="2777340"/>
            <a:ext cx="351806" cy="866838"/>
          </a:xfrm>
          <a:prstGeom prst="down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 name="Down Arrow 6"/>
          <p:cNvSpPr/>
          <p:nvPr/>
        </p:nvSpPr>
        <p:spPr bwMode="auto">
          <a:xfrm rot="3033377">
            <a:off x="10559249" y="3695378"/>
            <a:ext cx="351806" cy="829754"/>
          </a:xfrm>
          <a:prstGeom prst="down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Down Arrow 7"/>
          <p:cNvSpPr/>
          <p:nvPr/>
        </p:nvSpPr>
        <p:spPr bwMode="auto">
          <a:xfrm rot="3033377">
            <a:off x="9073527" y="4838631"/>
            <a:ext cx="351806" cy="1048465"/>
          </a:xfrm>
          <a:prstGeom prst="down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29671209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fill="hold"/>
                                        <p:tgtEl>
                                          <p:spTgt spid="4"/>
                                        </p:tgtEl>
                                        <p:attrNameLst>
                                          <p:attrName>ppt_x</p:attrName>
                                        </p:attrNameLst>
                                      </p:cBhvr>
                                      <p:tavLst>
                                        <p:tav tm="0">
                                          <p:val>
                                            <p:strVal val="#ppt_x"/>
                                          </p:val>
                                        </p:tav>
                                        <p:tav tm="100000">
                                          <p:val>
                                            <p:strVal val="#ppt_x"/>
                                          </p:val>
                                        </p:tav>
                                      </p:tavLst>
                                    </p:anim>
                                    <p:anim calcmode="lin" valueType="num">
                                      <p:cBhvr additive="base">
                                        <p:cTn id="4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additive="base">
                                        <p:cTn id="53" dur="500" fill="hold"/>
                                        <p:tgtEl>
                                          <p:spTgt spid="8"/>
                                        </p:tgtEl>
                                        <p:attrNameLst>
                                          <p:attrName>ppt_x</p:attrName>
                                        </p:attrNameLst>
                                      </p:cBhvr>
                                      <p:tavLst>
                                        <p:tav tm="0">
                                          <p:val>
                                            <p:strVal val="#ppt_x"/>
                                          </p:val>
                                        </p:tav>
                                        <p:tav tm="100000">
                                          <p:val>
                                            <p:strVal val="#ppt_x"/>
                                          </p:val>
                                        </p:tav>
                                      </p:tavLst>
                                    </p:anim>
                                    <p:anim calcmode="lin" valueType="num">
                                      <p:cBhvr additive="base">
                                        <p:cTn id="5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398" y="144463"/>
            <a:ext cx="11888047" cy="917575"/>
          </a:xfrm>
        </p:spPr>
        <p:txBody>
          <a:bodyPr/>
          <a:lstStyle/>
          <a:p>
            <a:r>
              <a:rPr lang="en-US" dirty="0" smtClean="0"/>
              <a:t>Managing Access – Entity Access Rules</a:t>
            </a:r>
            <a:endParaRPr lang="en-US" dirty="0"/>
          </a:p>
        </p:txBody>
      </p:sp>
      <p:sp>
        <p:nvSpPr>
          <p:cNvPr id="3" name="Text Placeholder 2"/>
          <p:cNvSpPr>
            <a:spLocks noGrp="1"/>
          </p:cNvSpPr>
          <p:nvPr>
            <p:ph type="body" sz="quarter" idx="10"/>
          </p:nvPr>
        </p:nvSpPr>
        <p:spPr>
          <a:xfrm>
            <a:off x="311117" y="830262"/>
            <a:ext cx="8345521" cy="7435882"/>
          </a:xfrm>
        </p:spPr>
        <p:txBody>
          <a:bodyPr/>
          <a:lstStyle/>
          <a:p>
            <a:r>
              <a:rPr lang="en-US" b="1" dirty="0" smtClean="0"/>
              <a:t>Often times the Asterisk (*) is NOT your friend</a:t>
            </a:r>
          </a:p>
          <a:p>
            <a:r>
              <a:rPr lang="en-US" b="1" dirty="0"/>
              <a:t>Once you have delineated </a:t>
            </a:r>
            <a:r>
              <a:rPr lang="en-US" b="1" dirty="0" smtClean="0"/>
              <a:t>access, you </a:t>
            </a:r>
            <a:r>
              <a:rPr lang="en-US" b="1" dirty="0"/>
              <a:t>may use the </a:t>
            </a:r>
            <a:r>
              <a:rPr lang="en-US" b="1" dirty="0" err="1"/>
              <a:t>EntitySetRights</a:t>
            </a:r>
            <a:r>
              <a:rPr lang="en-US" b="1" dirty="0"/>
              <a:t> property to manage what actions are permitted on the entity </a:t>
            </a:r>
            <a:r>
              <a:rPr lang="en-US" b="1" dirty="0" smtClean="0"/>
              <a:t>set</a:t>
            </a:r>
          </a:p>
          <a:p>
            <a:r>
              <a:rPr lang="en-US" b="1" dirty="0"/>
              <a:t>You may selectively create “Named” entity sets, multiple actually to provide granular access for </a:t>
            </a:r>
            <a:r>
              <a:rPr lang="en-US" b="1" dirty="0" smtClean="0"/>
              <a:t>CRUD</a:t>
            </a:r>
            <a:endParaRPr lang="en-US" b="1" dirty="0"/>
          </a:p>
          <a:p>
            <a:r>
              <a:rPr lang="en-US" dirty="0"/>
              <a:t>Its recommended that you set access to entity sets to provide the least privilege </a:t>
            </a:r>
            <a:endParaRPr lang="en-US" b="1" dirty="0" smtClean="0"/>
          </a:p>
          <a:p>
            <a:endParaRPr lang="en-US" b="1" dirty="0" smtClean="0"/>
          </a:p>
          <a:p>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32013" y="2201862"/>
            <a:ext cx="3810000" cy="3543300"/>
          </a:xfrm>
          <a:prstGeom prst="rect">
            <a:avLst/>
          </a:prstGeom>
        </p:spPr>
      </p:pic>
    </p:spTree>
    <p:extLst>
      <p:ext uri="{BB962C8B-B14F-4D97-AF65-F5344CB8AC3E}">
        <p14:creationId xmlns:p14="http://schemas.microsoft.com/office/powerpoint/2010/main" val="140054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Access – Operation Rules</a:t>
            </a:r>
            <a:endParaRPr lang="en-US" dirty="0"/>
          </a:p>
        </p:txBody>
      </p:sp>
      <p:sp>
        <p:nvSpPr>
          <p:cNvPr id="3" name="Text Placeholder 2"/>
          <p:cNvSpPr>
            <a:spLocks noGrp="1"/>
          </p:cNvSpPr>
          <p:nvPr>
            <p:ph type="body" sz="quarter" idx="10"/>
          </p:nvPr>
        </p:nvSpPr>
        <p:spPr>
          <a:xfrm>
            <a:off x="275397" y="1212850"/>
            <a:ext cx="7085840" cy="6783395"/>
          </a:xfrm>
        </p:spPr>
        <p:txBody>
          <a:bodyPr/>
          <a:lstStyle/>
          <a:p>
            <a:r>
              <a:rPr lang="en-US" dirty="0"/>
              <a:t>Service operations enable you to expose business logic in a data </a:t>
            </a:r>
            <a:r>
              <a:rPr lang="en-US" dirty="0" smtClean="0"/>
              <a:t>service</a:t>
            </a:r>
          </a:p>
          <a:p>
            <a:r>
              <a:rPr lang="en-US" dirty="0"/>
              <a:t>You can create a method which MUST return either a </a:t>
            </a:r>
            <a:r>
              <a:rPr lang="en-US" dirty="0" err="1"/>
              <a:t>IQueryable</a:t>
            </a:r>
            <a:r>
              <a:rPr lang="en-US" dirty="0"/>
              <a:t> or </a:t>
            </a:r>
            <a:r>
              <a:rPr lang="en-US" dirty="0" err="1"/>
              <a:t>Ienumerable</a:t>
            </a:r>
            <a:r>
              <a:rPr lang="en-US" dirty="0"/>
              <a:t> decorated with </a:t>
            </a:r>
            <a:r>
              <a:rPr lang="en-US" dirty="0" err="1"/>
              <a:t>WebGet</a:t>
            </a:r>
            <a:r>
              <a:rPr lang="en-US" dirty="0"/>
              <a:t> or </a:t>
            </a:r>
            <a:r>
              <a:rPr lang="en-US" dirty="0" err="1"/>
              <a:t>WebInvoke</a:t>
            </a:r>
            <a:r>
              <a:rPr lang="en-US" dirty="0"/>
              <a:t> attribute</a:t>
            </a:r>
          </a:p>
          <a:p>
            <a:r>
              <a:rPr lang="en-US" dirty="0" smtClean="0"/>
              <a:t>Service </a:t>
            </a:r>
            <a:r>
              <a:rPr lang="en-US" dirty="0"/>
              <a:t>Operations may be annotated with the </a:t>
            </a:r>
            <a:r>
              <a:rPr lang="en-US" dirty="0" err="1"/>
              <a:t>SingleResultAttribute</a:t>
            </a:r>
            <a:r>
              <a:rPr lang="en-US" dirty="0"/>
              <a:t> </a:t>
            </a:r>
            <a:endParaRPr lang="en-US" b="1" dirty="0"/>
          </a:p>
          <a:p>
            <a:endParaRPr lang="en-US" b="1" dirty="0"/>
          </a:p>
          <a:p>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8837" y="1820862"/>
            <a:ext cx="4775200" cy="3581400"/>
          </a:xfrm>
          <a:prstGeom prst="rect">
            <a:avLst/>
          </a:prstGeom>
        </p:spPr>
      </p:pic>
    </p:spTree>
    <p:extLst>
      <p:ext uri="{BB962C8B-B14F-4D97-AF65-F5344CB8AC3E}">
        <p14:creationId xmlns:p14="http://schemas.microsoft.com/office/powerpoint/2010/main" val="25694242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5397" y="1097527"/>
            <a:ext cx="11885683" cy="5896999"/>
          </a:xfrm>
        </p:spPr>
        <p:txBody>
          <a:bodyPr/>
          <a:lstStyle/>
          <a:p>
            <a:pPr fontAlgn="ctr"/>
            <a:r>
              <a:rPr lang="en-US" sz="3600" dirty="0">
                <a:solidFill>
                  <a:srgbClr val="FF0000"/>
                </a:solidFill>
              </a:rPr>
              <a:t>$</a:t>
            </a:r>
            <a:r>
              <a:rPr lang="en-US" sz="3600" dirty="0" err="1">
                <a:solidFill>
                  <a:srgbClr val="FF0000"/>
                </a:solidFill>
              </a:rPr>
              <a:t>orderby</a:t>
            </a:r>
            <a:endParaRPr lang="en-US" sz="3600" dirty="0">
              <a:solidFill>
                <a:srgbClr val="FF0000"/>
              </a:solidFill>
            </a:endParaRPr>
          </a:p>
          <a:p>
            <a:pPr lvl="1" fontAlgn="ctr"/>
            <a:r>
              <a:rPr lang="en-US" sz="2000" b="1" dirty="0"/>
              <a:t>Specifies the sort order of the result set.</a:t>
            </a:r>
          </a:p>
          <a:p>
            <a:pPr fontAlgn="ctr"/>
            <a:r>
              <a:rPr lang="en-US" sz="3600" dirty="0">
                <a:solidFill>
                  <a:srgbClr val="FF0000"/>
                </a:solidFill>
              </a:rPr>
              <a:t>$top</a:t>
            </a:r>
          </a:p>
          <a:p>
            <a:pPr lvl="1" fontAlgn="ctr"/>
            <a:r>
              <a:rPr lang="en-US" sz="2000" b="1" dirty="0"/>
              <a:t>The maximum number of items returned in the result set for each page</a:t>
            </a:r>
            <a:r>
              <a:rPr lang="en-US" sz="2000" dirty="0"/>
              <a:t>.</a:t>
            </a:r>
          </a:p>
          <a:p>
            <a:pPr fontAlgn="ctr"/>
            <a:r>
              <a:rPr lang="en-US" sz="3600" dirty="0">
                <a:solidFill>
                  <a:srgbClr val="FF0000"/>
                </a:solidFill>
              </a:rPr>
              <a:t>$skip</a:t>
            </a:r>
          </a:p>
          <a:p>
            <a:pPr lvl="1" fontAlgn="ctr"/>
            <a:r>
              <a:rPr lang="en-US" sz="2000" b="1" dirty="0"/>
              <a:t>The number of rows to skip in the result set before beginning to return results</a:t>
            </a:r>
            <a:r>
              <a:rPr lang="en-US" sz="2000" dirty="0"/>
              <a:t>.</a:t>
            </a:r>
          </a:p>
          <a:p>
            <a:pPr fontAlgn="ctr"/>
            <a:r>
              <a:rPr lang="en-US" sz="3600" dirty="0">
                <a:solidFill>
                  <a:srgbClr val="FF0000"/>
                </a:solidFill>
              </a:rPr>
              <a:t>$filter</a:t>
            </a:r>
          </a:p>
          <a:p>
            <a:pPr lvl="1" fontAlgn="ctr"/>
            <a:r>
              <a:rPr lang="en-US" sz="2000" b="1" dirty="0"/>
              <a:t>Comparisons (</a:t>
            </a:r>
            <a:r>
              <a:rPr lang="en-US" sz="2000" b="1" dirty="0" err="1"/>
              <a:t>Eq,Gt,Lt,Ne</a:t>
            </a:r>
            <a:r>
              <a:rPr lang="en-US" sz="2000" b="1" dirty="0"/>
              <a:t>) or </a:t>
            </a:r>
            <a:r>
              <a:rPr lang="en-US" sz="2000" b="1" dirty="0" err="1"/>
              <a:t>Concatinations</a:t>
            </a:r>
            <a:r>
              <a:rPr lang="en-US" sz="2000" b="1" dirty="0"/>
              <a:t>(</a:t>
            </a:r>
            <a:r>
              <a:rPr lang="en-US" sz="2000" b="1" dirty="0" err="1"/>
              <a:t>And,Or</a:t>
            </a:r>
            <a:r>
              <a:rPr lang="en-US" sz="2000" b="1" dirty="0"/>
              <a:t>)</a:t>
            </a:r>
          </a:p>
          <a:p>
            <a:pPr fontAlgn="ctr"/>
            <a:r>
              <a:rPr lang="en-US" sz="3600" dirty="0">
                <a:solidFill>
                  <a:srgbClr val="FF0000"/>
                </a:solidFill>
              </a:rPr>
              <a:t>$format</a:t>
            </a:r>
          </a:p>
          <a:p>
            <a:pPr lvl="1" fontAlgn="ctr"/>
            <a:r>
              <a:rPr lang="en-US" sz="2000" b="1" dirty="0"/>
              <a:t>Content-Type (</a:t>
            </a:r>
            <a:r>
              <a:rPr lang="en-US" sz="2000" b="1" dirty="0" err="1"/>
              <a:t>xml,atomPub,JSON</a:t>
            </a:r>
            <a:r>
              <a:rPr lang="en-US" sz="2000" b="1" dirty="0"/>
              <a:t>)</a:t>
            </a:r>
          </a:p>
          <a:p>
            <a:pPr fontAlgn="ctr"/>
            <a:r>
              <a:rPr lang="en-US" sz="3600" dirty="0">
                <a:solidFill>
                  <a:srgbClr val="FF0000"/>
                </a:solidFill>
              </a:rPr>
              <a:t>$select</a:t>
            </a:r>
          </a:p>
          <a:p>
            <a:pPr lvl="1" fontAlgn="ctr"/>
            <a:r>
              <a:rPr lang="en-US" sz="2000" b="1" dirty="0"/>
              <a:t>Specifies the fields returned in the result set.</a:t>
            </a:r>
          </a:p>
        </p:txBody>
      </p:sp>
      <p:sp>
        <p:nvSpPr>
          <p:cNvPr id="3" name="Title 2"/>
          <p:cNvSpPr>
            <a:spLocks noGrp="1"/>
          </p:cNvSpPr>
          <p:nvPr>
            <p:ph type="title"/>
          </p:nvPr>
        </p:nvSpPr>
        <p:spPr/>
        <p:txBody>
          <a:bodyPr/>
          <a:lstStyle/>
          <a:p>
            <a:r>
              <a:rPr lang="en-US" dirty="0" smtClean="0"/>
              <a:t>What OData gives you for Free</a:t>
            </a:r>
            <a:endParaRPr lang="en-US" dirty="0"/>
          </a:p>
        </p:txBody>
      </p:sp>
    </p:spTree>
    <p:extLst>
      <p:ext uri="{BB962C8B-B14F-4D97-AF65-F5344CB8AC3E}">
        <p14:creationId xmlns:p14="http://schemas.microsoft.com/office/powerpoint/2010/main" val="334950761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397" y="1209973"/>
            <a:ext cx="11657840" cy="2751698"/>
          </a:xfrm>
        </p:spPr>
        <p:txBody>
          <a:bodyPr/>
          <a:lstStyle/>
          <a:p>
            <a:r>
              <a:rPr lang="en-US" dirty="0" smtClean="0"/>
              <a:t>Demo – OData Operations &amp; Payload Size with IE &amp; Fiddler</a:t>
            </a:r>
            <a:endParaRPr lang="en-US" dirty="0"/>
          </a:p>
        </p:txBody>
      </p:sp>
      <p:sp>
        <p:nvSpPr>
          <p:cNvPr id="3" name="Text Placeholder 2"/>
          <p:cNvSpPr>
            <a:spLocks noGrp="1"/>
          </p:cNvSpPr>
          <p:nvPr>
            <p:ph type="body" sz="quarter" idx="12"/>
          </p:nvPr>
        </p:nvSpPr>
        <p:spPr>
          <a:xfrm>
            <a:off x="275398" y="4487863"/>
            <a:ext cx="10057117" cy="1829593"/>
          </a:xfrm>
        </p:spPr>
        <p:txBody>
          <a:bodyPr/>
          <a:lstStyle/>
          <a:p>
            <a:r>
              <a:rPr lang="en-US" dirty="0" smtClean="0"/>
              <a:t>Fabian G. Williams</a:t>
            </a:r>
            <a:endParaRPr lang="en-US" dirty="0"/>
          </a:p>
        </p:txBody>
      </p:sp>
    </p:spTree>
    <p:extLst>
      <p:ext uri="{BB962C8B-B14F-4D97-AF65-F5344CB8AC3E}">
        <p14:creationId xmlns:p14="http://schemas.microsoft.com/office/powerpoint/2010/main" val="160923270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8637" y="1287463"/>
            <a:ext cx="8000242" cy="1831975"/>
          </a:xfrm>
        </p:spPr>
        <p:txBody>
          <a:bodyPr/>
          <a:lstStyle/>
          <a:p>
            <a:r>
              <a:rPr lang="en-US" dirty="0" smtClean="0"/>
              <a:t>Protect your Data! No-one Else will</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837" y="601662"/>
            <a:ext cx="5094514" cy="5943600"/>
          </a:xfrm>
          <a:prstGeom prst="rect">
            <a:avLst/>
          </a:prstGeom>
        </p:spPr>
      </p:pic>
    </p:spTree>
    <p:extLst>
      <p:ext uri="{BB962C8B-B14F-4D97-AF65-F5344CB8AC3E}">
        <p14:creationId xmlns:p14="http://schemas.microsoft.com/office/powerpoint/2010/main" val="110427920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5397" y="1212851"/>
            <a:ext cx="11885683" cy="1144929"/>
          </a:xfrm>
        </p:spPr>
        <p:txBody>
          <a:bodyPr/>
          <a:lstStyle/>
          <a:p>
            <a:r>
              <a:rPr lang="en-US" dirty="0" smtClean="0"/>
              <a:t>Work with what Microsoft Gives You OOB</a:t>
            </a:r>
          </a:p>
          <a:p>
            <a:pPr lvl="1"/>
            <a:r>
              <a:rPr lang="en-US" dirty="0" smtClean="0"/>
              <a:t>ASP.ONE </a:t>
            </a:r>
            <a:r>
              <a:rPr lang="en-US" dirty="0" smtClean="0">
                <a:sym typeface="Wingdings" panose="05000000000000000000" pitchFamily="2" charset="2"/>
              </a:rPr>
              <a:t></a:t>
            </a:r>
            <a:r>
              <a:rPr lang="en-US" dirty="0" err="1" smtClean="0"/>
              <a:t>WebAPI</a:t>
            </a:r>
            <a:r>
              <a:rPr lang="en-US" dirty="0" smtClean="0"/>
              <a:t>, Single Page Application, MVC</a:t>
            </a:r>
          </a:p>
        </p:txBody>
      </p:sp>
      <p:sp>
        <p:nvSpPr>
          <p:cNvPr id="3" name="Title 2"/>
          <p:cNvSpPr>
            <a:spLocks noGrp="1"/>
          </p:cNvSpPr>
          <p:nvPr>
            <p:ph type="title"/>
          </p:nvPr>
        </p:nvSpPr>
        <p:spPr/>
        <p:txBody>
          <a:bodyPr/>
          <a:lstStyle/>
          <a:p>
            <a:r>
              <a:rPr lang="en-US" dirty="0" smtClean="0"/>
              <a:t>An Ounce of Protection is Better…</a:t>
            </a:r>
            <a:endParaRPr lang="en-US" dirty="0"/>
          </a:p>
        </p:txBody>
      </p:sp>
      <p:sp>
        <p:nvSpPr>
          <p:cNvPr id="5" name="Text Placeholder 1"/>
          <p:cNvSpPr txBox="1">
            <a:spLocks/>
          </p:cNvSpPr>
          <p:nvPr/>
        </p:nvSpPr>
        <p:spPr>
          <a:xfrm>
            <a:off x="273032" y="1212851"/>
            <a:ext cx="11885683" cy="1144929"/>
          </a:xfrm>
          <a:prstGeom prst="rect">
            <a:avLst/>
          </a:prstGeom>
        </p:spPr>
        <p:txBody>
          <a:bodyPr vert="horz" wrap="square" lIns="146304" tIns="91440" rIns="146304" bIns="91440" rtlCol="0">
            <a:spAutoFit/>
          </a:bodyPr>
          <a:lstStyle>
            <a:lvl1pPr marL="342866" marR="0" indent="-342866" algn="l" defTabSz="932649"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142" marR="0" indent="-241276" algn="l" defTabSz="932649"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020" marR="0" indent="-228577" algn="l" defTabSz="932649"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597" marR="0" indent="-228577" algn="l" defTabSz="932649"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174" marR="0" indent="-228577" algn="l" defTabSz="932649"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4783" indent="-233163" algn="l" defTabSz="932649"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09" indent="-233163" algn="l" defTabSz="93264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433" indent="-233163" algn="l" defTabSz="93264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759" indent="-233163" algn="l" defTabSz="932649"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a:gradFill>
                  <a:gsLst>
                    <a:gs pos="1250">
                      <a:srgbClr val="505050"/>
                    </a:gs>
                    <a:gs pos="100000">
                      <a:srgbClr val="505050"/>
                    </a:gs>
                  </a:gsLst>
                  <a:lin ang="5400000" scaled="0"/>
                </a:gradFill>
              </a:rPr>
              <a:t>Set Up Authentication that is Provided OOB</a:t>
            </a:r>
          </a:p>
          <a:p>
            <a:pPr lvl="1">
              <a:buClr>
                <a:srgbClr val="505050"/>
              </a:buClr>
            </a:pPr>
            <a:r>
              <a:rPr lang="en-US" dirty="0">
                <a:gradFill>
                  <a:gsLst>
                    <a:gs pos="1250">
                      <a:srgbClr val="505050"/>
                    </a:gs>
                    <a:gs pos="100000">
                      <a:srgbClr val="505050"/>
                    </a:gs>
                  </a:gsLst>
                  <a:lin ang="5400000" scaled="0"/>
                </a:gradFill>
              </a:rPr>
              <a:t>Individual User, Organizational and Windows Authentication Accounts</a:t>
            </a:r>
          </a:p>
        </p:txBody>
      </p:sp>
      <p:pic>
        <p:nvPicPr>
          <p:cNvPr id="6" name="Picture 5"/>
          <p:cNvPicPr>
            <a:picLocks noChangeAspect="1"/>
          </p:cNvPicPr>
          <p:nvPr/>
        </p:nvPicPr>
        <p:blipFill>
          <a:blip r:embed="rId2"/>
          <a:stretch>
            <a:fillRect/>
          </a:stretch>
        </p:blipFill>
        <p:spPr>
          <a:xfrm>
            <a:off x="2408237" y="2278062"/>
            <a:ext cx="6286500" cy="4248150"/>
          </a:xfrm>
          <a:prstGeom prst="rect">
            <a:avLst/>
          </a:prstGeom>
        </p:spPr>
      </p:pic>
      <p:pic>
        <p:nvPicPr>
          <p:cNvPr id="7" name="Picture 6"/>
          <p:cNvPicPr>
            <a:picLocks noChangeAspect="1"/>
          </p:cNvPicPr>
          <p:nvPr/>
        </p:nvPicPr>
        <p:blipFill>
          <a:blip r:embed="rId3"/>
          <a:stretch>
            <a:fillRect/>
          </a:stretch>
        </p:blipFill>
        <p:spPr>
          <a:xfrm>
            <a:off x="2789238" y="2430462"/>
            <a:ext cx="5153025" cy="3048000"/>
          </a:xfrm>
          <a:prstGeom prst="rect">
            <a:avLst/>
          </a:prstGeom>
        </p:spPr>
      </p:pic>
    </p:spTree>
    <p:extLst>
      <p:ext uri="{BB962C8B-B14F-4D97-AF65-F5344CB8AC3E}">
        <p14:creationId xmlns:p14="http://schemas.microsoft.com/office/powerpoint/2010/main" val="6499782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0" end="0"/>
                                            </p:txEl>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p:cTn id="13"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2">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grpId="1" nodeType="clickEffect">
                                  <p:stCondLst>
                                    <p:cond delay="0"/>
                                  </p:stCondLst>
                                  <p:childTnLst>
                                    <p:anim calcmode="lin" valueType="num">
                                      <p:cBhvr additive="base">
                                        <p:cTn id="26" dur="500"/>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27" dur="500"/>
                                        <p:tgtEl>
                                          <p:spTgt spid="2">
                                            <p:txEl>
                                              <p:pRg st="0" end="0"/>
                                            </p:txEl>
                                          </p:spTgt>
                                        </p:tgtEl>
                                        <p:attrNameLst>
                                          <p:attrName>ppt_y</p:attrName>
                                        </p:attrNameLst>
                                      </p:cBhvr>
                                      <p:tavLst>
                                        <p:tav tm="0">
                                          <p:val>
                                            <p:strVal val="ppt_y"/>
                                          </p:val>
                                        </p:tav>
                                        <p:tav tm="100000">
                                          <p:val>
                                            <p:strVal val="1+ppt_h/2"/>
                                          </p:val>
                                        </p:tav>
                                      </p:tavLst>
                                    </p:anim>
                                    <p:set>
                                      <p:cBhvr>
                                        <p:cTn id="28" dur="1" fill="hold">
                                          <p:stCondLst>
                                            <p:cond delay="499"/>
                                          </p:stCondLst>
                                        </p:cTn>
                                        <p:tgtEl>
                                          <p:spTgt spid="2">
                                            <p:txEl>
                                              <p:pRg st="0" end="0"/>
                                            </p:txEl>
                                          </p:spTgt>
                                        </p:tgtEl>
                                        <p:attrNameLst>
                                          <p:attrName>style.visibility</p:attrName>
                                        </p:attrNameLst>
                                      </p:cBhvr>
                                      <p:to>
                                        <p:strVal val="hidden"/>
                                      </p:to>
                                    </p:set>
                                  </p:childTnLst>
                                </p:cTn>
                              </p:par>
                              <p:par>
                                <p:cTn id="29" presetID="2" presetClass="exit" presetSubtype="4" fill="hold" grpId="1" nodeType="withEffect">
                                  <p:stCondLst>
                                    <p:cond delay="0"/>
                                  </p:stCondLst>
                                  <p:childTnLst>
                                    <p:anim calcmode="lin" valueType="num">
                                      <p:cBhvr additive="base">
                                        <p:cTn id="30" dur="500"/>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31" dur="500"/>
                                        <p:tgtEl>
                                          <p:spTgt spid="2">
                                            <p:txEl>
                                              <p:pRg st="1" end="1"/>
                                            </p:txEl>
                                          </p:spTgt>
                                        </p:tgtEl>
                                        <p:attrNameLst>
                                          <p:attrName>ppt_y</p:attrName>
                                        </p:attrNameLst>
                                      </p:cBhvr>
                                      <p:tavLst>
                                        <p:tav tm="0">
                                          <p:val>
                                            <p:strVal val="ppt_y"/>
                                          </p:val>
                                        </p:tav>
                                        <p:tav tm="100000">
                                          <p:val>
                                            <p:strVal val="1+ppt_h/2"/>
                                          </p:val>
                                        </p:tav>
                                      </p:tavLst>
                                    </p:anim>
                                    <p:set>
                                      <p:cBhvr>
                                        <p:cTn id="32" dur="1" fill="hold">
                                          <p:stCondLst>
                                            <p:cond delay="499"/>
                                          </p:stCondLst>
                                        </p:cTn>
                                        <p:tgtEl>
                                          <p:spTgt spid="2">
                                            <p:txEl>
                                              <p:pRg st="1" end="1"/>
                                            </p:txEl>
                                          </p:spTgt>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nodeType="clickEffect">
                                  <p:stCondLst>
                                    <p:cond delay="0"/>
                                  </p:stCondLst>
                                  <p:childTnLst>
                                    <p:anim calcmode="lin" valueType="num">
                                      <p:cBhvr additive="base">
                                        <p:cTn id="36" dur="500"/>
                                        <p:tgtEl>
                                          <p:spTgt spid="6"/>
                                        </p:tgtEl>
                                        <p:attrNameLst>
                                          <p:attrName>ppt_x</p:attrName>
                                        </p:attrNameLst>
                                      </p:cBhvr>
                                      <p:tavLst>
                                        <p:tav tm="0">
                                          <p:val>
                                            <p:strVal val="ppt_x"/>
                                          </p:val>
                                        </p:tav>
                                        <p:tav tm="100000">
                                          <p:val>
                                            <p:strVal val="ppt_x"/>
                                          </p:val>
                                        </p:tav>
                                      </p:tavLst>
                                    </p:anim>
                                    <p:anim calcmode="lin" valueType="num">
                                      <p:cBhvr additive="base">
                                        <p:cTn id="37" dur="500"/>
                                        <p:tgtEl>
                                          <p:spTgt spid="6"/>
                                        </p:tgtEl>
                                        <p:attrNameLst>
                                          <p:attrName>ppt_y</p:attrName>
                                        </p:attrNameLst>
                                      </p:cBhvr>
                                      <p:tavLst>
                                        <p:tav tm="0">
                                          <p:val>
                                            <p:strVal val="ppt_y"/>
                                          </p:val>
                                        </p:tav>
                                        <p:tav tm="100000">
                                          <p:val>
                                            <p:strVal val="1+ppt_h/2"/>
                                          </p:val>
                                        </p:tav>
                                      </p:tavLst>
                                    </p:anim>
                                    <p:set>
                                      <p:cBhvr>
                                        <p:cTn id="38" dur="1" fill="hold">
                                          <p:stCondLst>
                                            <p:cond delay="499"/>
                                          </p:stCondLst>
                                        </p:cTn>
                                        <p:tgtEl>
                                          <p:spTgt spid="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xit" presetSubtype="4" fill="hold" nodeType="clickEffect">
                                  <p:stCondLst>
                                    <p:cond delay="0"/>
                                  </p:stCondLst>
                                  <p:childTnLst>
                                    <p:anim calcmode="lin" valueType="num">
                                      <p:cBhvr additive="base">
                                        <p:cTn id="54" dur="500"/>
                                        <p:tgtEl>
                                          <p:spTgt spid="7"/>
                                        </p:tgtEl>
                                        <p:attrNameLst>
                                          <p:attrName>ppt_x</p:attrName>
                                        </p:attrNameLst>
                                      </p:cBhvr>
                                      <p:tavLst>
                                        <p:tav tm="0">
                                          <p:val>
                                            <p:strVal val="ppt_x"/>
                                          </p:val>
                                        </p:tav>
                                        <p:tav tm="100000">
                                          <p:val>
                                            <p:strVal val="ppt_x"/>
                                          </p:val>
                                        </p:tav>
                                      </p:tavLst>
                                    </p:anim>
                                    <p:anim calcmode="lin" valueType="num">
                                      <p:cBhvr additive="base">
                                        <p:cTn id="55" dur="500"/>
                                        <p:tgtEl>
                                          <p:spTgt spid="7"/>
                                        </p:tgtEl>
                                        <p:attrNameLst>
                                          <p:attrName>ppt_y</p:attrName>
                                        </p:attrNameLst>
                                      </p:cBhvr>
                                      <p:tavLst>
                                        <p:tav tm="0">
                                          <p:val>
                                            <p:strVal val="ppt_y"/>
                                          </p:val>
                                        </p:tav>
                                        <p:tav tm="100000">
                                          <p:val>
                                            <p:strVal val="1+ppt_h/2"/>
                                          </p:val>
                                        </p:tav>
                                      </p:tavLst>
                                    </p:anim>
                                    <p:set>
                                      <p:cBhvr>
                                        <p:cTn id="56"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2" grpId="1" build="p"/>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9078" y="279690"/>
            <a:ext cx="11888047" cy="917575"/>
          </a:xfrm>
        </p:spPr>
        <p:txBody>
          <a:bodyPr/>
          <a:lstStyle/>
          <a:p>
            <a:r>
              <a:rPr lang="en-US" dirty="0" smtClean="0"/>
              <a:t>Providers from Near and Far…</a:t>
            </a:r>
            <a:endParaRPr lang="en-US" dirty="0"/>
          </a:p>
        </p:txBody>
      </p:sp>
      <p:pic>
        <p:nvPicPr>
          <p:cNvPr id="4" name="Picture 3"/>
          <p:cNvPicPr>
            <a:picLocks noChangeAspect="1"/>
          </p:cNvPicPr>
          <p:nvPr/>
        </p:nvPicPr>
        <p:blipFill>
          <a:blip r:embed="rId2"/>
          <a:stretch>
            <a:fillRect/>
          </a:stretch>
        </p:blipFill>
        <p:spPr>
          <a:xfrm>
            <a:off x="4770437" y="1197264"/>
            <a:ext cx="7665244" cy="4748788"/>
          </a:xfrm>
          <a:prstGeom prst="rect">
            <a:avLst/>
          </a:prstGeom>
        </p:spPr>
      </p:pic>
      <p:sp>
        <p:nvSpPr>
          <p:cNvPr id="2" name="Text Placeholder 1"/>
          <p:cNvSpPr>
            <a:spLocks noGrp="1"/>
          </p:cNvSpPr>
          <p:nvPr>
            <p:ph type="body" sz="quarter" idx="10"/>
          </p:nvPr>
        </p:nvSpPr>
        <p:spPr>
          <a:xfrm>
            <a:off x="275398" y="1744662"/>
            <a:ext cx="5409440" cy="3508653"/>
          </a:xfrm>
        </p:spPr>
        <p:txBody>
          <a:bodyPr/>
          <a:lstStyle/>
          <a:p>
            <a:r>
              <a:rPr lang="en-US" dirty="0" smtClean="0"/>
              <a:t>You may Target your Local Identity Management System, Individual Social Platform, Org. Cloud Identity Management</a:t>
            </a:r>
          </a:p>
        </p:txBody>
      </p:sp>
    </p:spTree>
    <p:extLst>
      <p:ext uri="{BB962C8B-B14F-4D97-AF65-F5344CB8AC3E}">
        <p14:creationId xmlns:p14="http://schemas.microsoft.com/office/powerpoint/2010/main" val="1687206541"/>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31886" y="2659062"/>
            <a:ext cx="8214225" cy="1371600"/>
          </a:xfrm>
        </p:spPr>
        <p:txBody>
          <a:bodyPr/>
          <a:lstStyle/>
          <a:p>
            <a:r>
              <a:rPr lang="en-US" sz="4000" dirty="0"/>
              <a:t>Optimizing external data consumption through Business Connectivity Services (BCS) &amp;OData Services </a:t>
            </a:r>
          </a:p>
        </p:txBody>
      </p:sp>
      <p:sp>
        <p:nvSpPr>
          <p:cNvPr id="5" name="Text Placeholder 4"/>
          <p:cNvSpPr>
            <a:spLocks noGrp="1"/>
          </p:cNvSpPr>
          <p:nvPr>
            <p:ph type="body" sz="quarter" idx="14"/>
          </p:nvPr>
        </p:nvSpPr>
        <p:spPr/>
        <p:txBody>
          <a:bodyPr/>
          <a:lstStyle/>
          <a:p>
            <a:r>
              <a:rPr lang="en-US" dirty="0"/>
              <a:t>Fabian G. Williams</a:t>
            </a:r>
          </a:p>
          <a:p>
            <a:r>
              <a:rPr lang="en-US" dirty="0"/>
              <a:t>SharePoint Architect</a:t>
            </a:r>
          </a:p>
          <a:p>
            <a:r>
              <a:rPr lang="en-US" dirty="0"/>
              <a:t>Planet Technologies</a:t>
            </a:r>
          </a:p>
        </p:txBody>
      </p:sp>
      <p:sp>
        <p:nvSpPr>
          <p:cNvPr id="2" name="Text Placeholder 1"/>
          <p:cNvSpPr>
            <a:spLocks noGrp="1"/>
          </p:cNvSpPr>
          <p:nvPr>
            <p:ph type="body" sz="quarter" idx="15"/>
          </p:nvPr>
        </p:nvSpPr>
        <p:spPr/>
        <p:txBody>
          <a:bodyPr/>
          <a:lstStyle/>
          <a:p>
            <a:r>
              <a:rPr lang="en-US" dirty="0" smtClean="0"/>
              <a:t>SPC330</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397" y="1209973"/>
            <a:ext cx="11657840" cy="2751698"/>
          </a:xfrm>
        </p:spPr>
        <p:txBody>
          <a:bodyPr/>
          <a:lstStyle/>
          <a:p>
            <a:r>
              <a:rPr lang="en-US" dirty="0" smtClean="0"/>
              <a:t>Demo – Setting up Security for your OData Feed</a:t>
            </a:r>
            <a:endParaRPr lang="en-US" dirty="0"/>
          </a:p>
        </p:txBody>
      </p:sp>
      <p:sp>
        <p:nvSpPr>
          <p:cNvPr id="3" name="Text Placeholder 2"/>
          <p:cNvSpPr>
            <a:spLocks noGrp="1"/>
          </p:cNvSpPr>
          <p:nvPr>
            <p:ph type="body" sz="quarter" idx="12"/>
          </p:nvPr>
        </p:nvSpPr>
        <p:spPr>
          <a:xfrm>
            <a:off x="275398" y="4487863"/>
            <a:ext cx="10057117" cy="1829593"/>
          </a:xfrm>
        </p:spPr>
        <p:txBody>
          <a:bodyPr/>
          <a:lstStyle/>
          <a:p>
            <a:r>
              <a:rPr lang="en-US" dirty="0" smtClean="0"/>
              <a:t>Fabian G. Williams</a:t>
            </a:r>
            <a:endParaRPr lang="en-US" dirty="0"/>
          </a:p>
        </p:txBody>
      </p:sp>
    </p:spTree>
    <p:extLst>
      <p:ext uri="{BB962C8B-B14F-4D97-AF65-F5344CB8AC3E}">
        <p14:creationId xmlns:p14="http://schemas.microsoft.com/office/powerpoint/2010/main" val="91110995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805" y="220662"/>
            <a:ext cx="8212465" cy="5402262"/>
          </a:xfrm>
          <a:prstGeom prst="rect">
            <a:avLst/>
          </a:prstGeom>
        </p:spPr>
      </p:pic>
      <p:sp>
        <p:nvSpPr>
          <p:cNvPr id="2" name="Title 1"/>
          <p:cNvSpPr>
            <a:spLocks noGrp="1"/>
          </p:cNvSpPr>
          <p:nvPr>
            <p:ph type="title"/>
          </p:nvPr>
        </p:nvSpPr>
        <p:spPr>
          <a:xfrm>
            <a:off x="8428037" y="291306"/>
            <a:ext cx="4418842" cy="5260975"/>
          </a:xfrm>
        </p:spPr>
        <p:txBody>
          <a:bodyPr/>
          <a:lstStyle/>
          <a:p>
            <a:r>
              <a:rPr lang="en-US" dirty="0" smtClean="0"/>
              <a:t>Come on In! The Data is Fine</a:t>
            </a:r>
            <a:endParaRPr lang="en-US" dirty="0"/>
          </a:p>
        </p:txBody>
      </p:sp>
    </p:spTree>
    <p:extLst>
      <p:ext uri="{BB962C8B-B14F-4D97-AF65-F5344CB8AC3E}">
        <p14:creationId xmlns:p14="http://schemas.microsoft.com/office/powerpoint/2010/main" val="3046620414"/>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Exposing and Consuming Data</a:t>
            </a:r>
            <a:br>
              <a:rPr lang="en-US" dirty="0" smtClean="0"/>
            </a:br>
            <a:r>
              <a:rPr lang="en-US" sz="3200" dirty="0"/>
              <a:t>Those with the Keys Make the Rules… Or do they?</a:t>
            </a:r>
            <a:endParaRPr lang="en-US" sz="1800" dirty="0"/>
          </a:p>
        </p:txBody>
      </p:sp>
      <p:graphicFrame>
        <p:nvGraphicFramePr>
          <p:cNvPr id="6" name="Table 5"/>
          <p:cNvGraphicFramePr>
            <a:graphicFrameLocks noGrp="1"/>
          </p:cNvGraphicFramePr>
          <p:nvPr>
            <p:extLst/>
          </p:nvPr>
        </p:nvGraphicFramePr>
        <p:xfrm>
          <a:off x="731837" y="1592263"/>
          <a:ext cx="10591800" cy="5041579"/>
        </p:xfrm>
        <a:graphic>
          <a:graphicData uri="http://schemas.openxmlformats.org/drawingml/2006/table">
            <a:tbl>
              <a:tblPr firstRow="1">
                <a:tableStyleId>{5C22544A-7EE6-4342-B048-85BDC9FD1C3A}</a:tableStyleId>
              </a:tblPr>
              <a:tblGrid>
                <a:gridCol w="5295900"/>
                <a:gridCol w="5295900"/>
              </a:tblGrid>
              <a:tr h="653030">
                <a:tc>
                  <a:txBody>
                    <a:bodyPr/>
                    <a:lstStyle/>
                    <a:p>
                      <a:pPr marL="0" algn="l" defTabSz="932472" rtl="0" eaLnBrk="1" fontAlgn="base" latinLnBrk="0" hangingPunct="1">
                        <a:lnSpc>
                          <a:spcPct val="90000"/>
                        </a:lnSpc>
                        <a:spcBef>
                          <a:spcPct val="0"/>
                        </a:spcBef>
                        <a:spcAft>
                          <a:spcPct val="0"/>
                        </a:spcAft>
                      </a:pPr>
                      <a:r>
                        <a:rPr lang="en-US" sz="2800" b="1" kern="1200" dirty="0" smtClean="0">
                          <a:gradFill>
                            <a:gsLst>
                              <a:gs pos="0">
                                <a:srgbClr val="FFFFFF"/>
                              </a:gs>
                              <a:gs pos="100000">
                                <a:srgbClr val="FFFFFF"/>
                              </a:gs>
                            </a:gsLst>
                            <a:lin ang="5400000" scaled="0"/>
                          </a:gradFill>
                          <a:latin typeface="+mn-lt"/>
                          <a:ea typeface="Segoe UI" pitchFamily="34" charset="0"/>
                          <a:cs typeface="Segoe UI" pitchFamily="34" charset="0"/>
                        </a:rPr>
                        <a:t>Exposing Data</a:t>
                      </a:r>
                      <a:endParaRPr lang="en-US" sz="2800" b="1" kern="1200" dirty="0">
                        <a:gradFill>
                          <a:gsLst>
                            <a:gs pos="0">
                              <a:srgbClr val="FFFFFF"/>
                            </a:gs>
                            <a:gs pos="100000">
                              <a:srgbClr val="FFFFFF"/>
                            </a:gs>
                          </a:gsLst>
                          <a:lin ang="5400000" scaled="0"/>
                        </a:gradFill>
                        <a:latin typeface="+mn-lt"/>
                        <a:ea typeface="Segoe UI" pitchFamily="34" charset="0"/>
                        <a:cs typeface="Segoe UI" pitchFamily="34" charset="0"/>
                      </a:endParaRPr>
                    </a:p>
                  </a:txBody>
                  <a:tcPr marL="182857" marR="182857" marT="91428" marB="91428" anchor="ctr">
                    <a:lnL w="12700" cmpd="sng">
                      <a:noFill/>
                    </a:lnL>
                    <a:lnR w="9525" cap="flat" cmpd="sng" algn="ctr">
                      <a:solidFill>
                        <a:srgbClr val="FFFFFF"/>
                      </a:solidFill>
                      <a:prstDash val="solid"/>
                      <a:round/>
                      <a:headEnd type="none" w="med" len="med"/>
                      <a:tailEnd type="none" w="med" len="med"/>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8272"/>
                    </a:solidFill>
                  </a:tcPr>
                </a:tc>
                <a:tc>
                  <a:txBody>
                    <a:bodyPr/>
                    <a:lstStyle/>
                    <a:p>
                      <a:pPr marL="0" algn="l" defTabSz="932472" rtl="0" eaLnBrk="1" fontAlgn="base" latinLnBrk="0" hangingPunct="1">
                        <a:lnSpc>
                          <a:spcPct val="90000"/>
                        </a:lnSpc>
                        <a:spcBef>
                          <a:spcPct val="0"/>
                        </a:spcBef>
                        <a:spcAft>
                          <a:spcPct val="0"/>
                        </a:spcAft>
                      </a:pPr>
                      <a:r>
                        <a:rPr lang="en-US" sz="2800" b="1" kern="1200" dirty="0" smtClean="0">
                          <a:gradFill>
                            <a:gsLst>
                              <a:gs pos="0">
                                <a:srgbClr val="FFFFFF"/>
                              </a:gs>
                              <a:gs pos="100000">
                                <a:srgbClr val="FFFFFF"/>
                              </a:gs>
                            </a:gsLst>
                            <a:lin ang="5400000" scaled="0"/>
                          </a:gradFill>
                          <a:latin typeface="+mn-lt"/>
                          <a:ea typeface="Segoe UI" pitchFamily="34" charset="0"/>
                          <a:cs typeface="Segoe UI" pitchFamily="34" charset="0"/>
                        </a:rPr>
                        <a:t>Consuming Data</a:t>
                      </a:r>
                      <a:endParaRPr lang="en-US" sz="2800" b="1" kern="1200" dirty="0">
                        <a:gradFill>
                          <a:gsLst>
                            <a:gs pos="0">
                              <a:srgbClr val="FFFFFF"/>
                            </a:gs>
                            <a:gs pos="100000">
                              <a:srgbClr val="FFFFFF"/>
                            </a:gs>
                          </a:gsLst>
                          <a:lin ang="5400000" scaled="0"/>
                        </a:gradFill>
                        <a:latin typeface="+mn-lt"/>
                        <a:ea typeface="Segoe UI" pitchFamily="34" charset="0"/>
                        <a:cs typeface="Segoe UI" pitchFamily="34" charset="0"/>
                      </a:endParaRPr>
                    </a:p>
                  </a:txBody>
                  <a:tcPr marL="182857" marR="182857" marT="91428" marB="9142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8272"/>
                    </a:solidFill>
                  </a:tcPr>
                </a:tc>
              </a:tr>
              <a:tr h="1176151">
                <a:tc>
                  <a:txBody>
                    <a:bodyPr/>
                    <a:lstStyle/>
                    <a:p>
                      <a:pPr marL="0" indent="0">
                        <a:buFont typeface="Arial" panose="020B0604020202020204" pitchFamily="34" charset="0"/>
                        <a:buNone/>
                      </a:pPr>
                      <a:r>
                        <a:rPr lang="en-US" sz="1800" b="1" dirty="0" smtClean="0"/>
                        <a:t>Where is your Data? RDMS, Web Sites, Web Services, Web API’s… Text Files </a:t>
                      </a:r>
                      <a:r>
                        <a:rPr lang="en-US" sz="1800" b="1" dirty="0" smtClean="0">
                          <a:sym typeface="Wingdings" panose="05000000000000000000" pitchFamily="2" charset="2"/>
                        </a:rPr>
                        <a:t></a:t>
                      </a:r>
                      <a:endParaRPr lang="en-US" sz="1800" b="1" baseline="0" dirty="0" smtClean="0"/>
                    </a:p>
                    <a:p>
                      <a:pPr marL="0" indent="0">
                        <a:buFont typeface="Arial" panose="020B0604020202020204" pitchFamily="34" charset="0"/>
                        <a:buNone/>
                      </a:pPr>
                      <a:endParaRPr lang="en-US" sz="1800" b="1" baseline="0" dirty="0" smtClean="0"/>
                    </a:p>
                  </a:txBody>
                  <a:tcPr marL="182857" marR="182857" marT="91428" marB="91428">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800" b="1" dirty="0" smtClean="0">
                          <a:latin typeface="+mn-lt"/>
                        </a:rPr>
                        <a:t>How do I get to the OData Feed? Make it yourself, Is it already Formatted</a:t>
                      </a:r>
                      <a:r>
                        <a:rPr lang="en-US" sz="1800" b="1" baseline="0" dirty="0" smtClean="0">
                          <a:latin typeface="+mn-lt"/>
                        </a:rPr>
                        <a:t> OData? Is there a Wrapper?</a:t>
                      </a:r>
                      <a:endParaRPr lang="en-US" sz="1800" b="1" dirty="0" smtClean="0">
                        <a:latin typeface="+mn-lt"/>
                      </a:endParaRPr>
                    </a:p>
                    <a:p>
                      <a:pPr marL="0" marR="0" indent="0" algn="l" defTabSz="932742" rtl="0" eaLnBrk="1" fontAlgn="auto" latinLnBrk="0" hangingPunct="1">
                        <a:lnSpc>
                          <a:spcPct val="100000"/>
                        </a:lnSpc>
                        <a:spcBef>
                          <a:spcPts val="0"/>
                        </a:spcBef>
                        <a:spcAft>
                          <a:spcPts val="0"/>
                        </a:spcAft>
                        <a:buClrTx/>
                        <a:buSzTx/>
                        <a:buFontTx/>
                        <a:buNone/>
                        <a:tabLst/>
                        <a:defRPr/>
                      </a:pPr>
                      <a:endParaRPr lang="en-US" sz="1800" b="1" dirty="0" smtClean="0">
                        <a:latin typeface="+mn-lt"/>
                      </a:endParaRPr>
                    </a:p>
                  </a:txBody>
                  <a:tcPr marL="182857" marR="182857" marT="91428" marB="91428">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680225">
                <a:tc>
                  <a:txBody>
                    <a:bodyPr/>
                    <a:lstStyle/>
                    <a:p>
                      <a:pPr marL="0" indent="0">
                        <a:buFont typeface="Arial" panose="020B0604020202020204" pitchFamily="34" charset="0"/>
                        <a:buNone/>
                      </a:pPr>
                      <a:r>
                        <a:rPr lang="en-US" sz="1800" b="1" baseline="0" dirty="0" smtClean="0"/>
                        <a:t>What Type or Format is your Source Data? </a:t>
                      </a:r>
                      <a:r>
                        <a:rPr lang="en-US" sz="1800" b="1" baseline="0" dirty="0" err="1" smtClean="0"/>
                        <a:t>Mdb</a:t>
                      </a:r>
                      <a:r>
                        <a:rPr lang="en-US" sz="1800" b="1" baseline="0" dirty="0" smtClean="0"/>
                        <a:t>, SQL, CSV, DB2, </a:t>
                      </a:r>
                      <a:r>
                        <a:rPr lang="en-US" sz="1800" b="1" baseline="0" dirty="0" err="1" smtClean="0"/>
                        <a:t>etc</a:t>
                      </a:r>
                      <a:endParaRPr lang="en-US" sz="1800" b="1" baseline="0" dirty="0" smtClean="0"/>
                    </a:p>
                    <a:p>
                      <a:pPr marL="0" indent="0">
                        <a:buFont typeface="Arial" panose="020B0604020202020204" pitchFamily="34" charset="0"/>
                        <a:buNone/>
                      </a:pPr>
                      <a:endParaRPr lang="en-US" sz="1800" b="1" baseline="0" dirty="0" smtClean="0"/>
                    </a:p>
                  </a:txBody>
                  <a:tcPr marL="182857" marR="182857" marT="91428" marB="91428">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marL="0" indent="0">
                        <a:buFont typeface="Arial" panose="020B0604020202020204" pitchFamily="34" charset="0"/>
                        <a:buNone/>
                      </a:pPr>
                      <a:r>
                        <a:rPr lang="en-US" sz="1800" b="1" dirty="0" smtClean="0"/>
                        <a:t>How</a:t>
                      </a:r>
                      <a:r>
                        <a:rPr lang="en-US" sz="1800" b="1" baseline="0" dirty="0" smtClean="0"/>
                        <a:t> is it Licensed? Individual? Free/Open? </a:t>
                      </a:r>
                    </a:p>
                    <a:p>
                      <a:pPr marL="0" indent="0">
                        <a:buFont typeface="Arial" panose="020B0604020202020204" pitchFamily="34" charset="0"/>
                        <a:buNone/>
                      </a:pPr>
                      <a:r>
                        <a:rPr lang="en-US" sz="1800" b="1" baseline="0" dirty="0" smtClean="0"/>
                        <a:t>How is it Secured? Login, Should I secure it, Free/Open</a:t>
                      </a:r>
                      <a:endParaRPr lang="en-US" sz="1800" b="1" dirty="0"/>
                    </a:p>
                  </a:txBody>
                  <a:tcPr marL="182857" marR="182857" marT="91428" marB="91428">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r h="1428188">
                <a:tc>
                  <a:txBody>
                    <a:bodyPr/>
                    <a:lstStyle/>
                    <a:p>
                      <a:pPr marL="0" marR="0" lvl="2" indent="0" algn="l" defTabSz="932649" rtl="0" eaLnBrk="1" fontAlgn="auto" latinLnBrk="0" hangingPunct="1">
                        <a:lnSpc>
                          <a:spcPct val="100000"/>
                        </a:lnSpc>
                        <a:spcBef>
                          <a:spcPts val="0"/>
                        </a:spcBef>
                        <a:spcAft>
                          <a:spcPts val="0"/>
                        </a:spcAft>
                        <a:buClrTx/>
                        <a:buSzTx/>
                        <a:buFontTx/>
                        <a:buNone/>
                        <a:tabLst/>
                        <a:defRPr/>
                      </a:pPr>
                      <a:r>
                        <a:rPr lang="en-US" sz="1800" b="1" dirty="0" smtClean="0">
                          <a:latin typeface="+mn-lt"/>
                        </a:rPr>
                        <a:t>Who is your Target</a:t>
                      </a:r>
                      <a:r>
                        <a:rPr lang="en-US" sz="1800" b="1" baseline="0" dirty="0" smtClean="0">
                          <a:latin typeface="+mn-lt"/>
                        </a:rPr>
                        <a:t> Audience? </a:t>
                      </a:r>
                      <a:r>
                        <a:rPr lang="en-US" b="1" dirty="0" smtClean="0"/>
                        <a:t>External (your own folks in O365, B2B, B2C)</a:t>
                      </a:r>
                    </a:p>
                    <a:p>
                      <a:pPr marL="0" marR="0" lvl="2" indent="0" algn="l" defTabSz="932649" rtl="0" eaLnBrk="1" fontAlgn="auto" latinLnBrk="0" hangingPunct="1">
                        <a:lnSpc>
                          <a:spcPct val="100000"/>
                        </a:lnSpc>
                        <a:spcBef>
                          <a:spcPts val="0"/>
                        </a:spcBef>
                        <a:spcAft>
                          <a:spcPts val="0"/>
                        </a:spcAft>
                        <a:buClrTx/>
                        <a:buSzTx/>
                        <a:buFontTx/>
                        <a:buNone/>
                        <a:tabLst/>
                        <a:defRPr/>
                      </a:pPr>
                      <a:r>
                        <a:rPr lang="en-US" b="1" dirty="0" smtClean="0"/>
                        <a:t>Internal (on your own wire)</a:t>
                      </a:r>
                    </a:p>
                  </a:txBody>
                  <a:tcPr marL="182857" marR="182857" marT="91428" marB="91428">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1800" b="1" dirty="0" smtClean="0"/>
                        <a:t>What Tooling</a:t>
                      </a:r>
                      <a:r>
                        <a:rPr lang="en-US" sz="1800" b="1" baseline="0" dirty="0" smtClean="0"/>
                        <a:t> Exists? What Application Exists</a:t>
                      </a:r>
                      <a:endParaRPr lang="en-US" sz="1800" b="1" dirty="0"/>
                    </a:p>
                  </a:txBody>
                  <a:tcPr marL="182857" marR="182857" marT="91428" marB="91428">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r>
            </a:tbl>
          </a:graphicData>
        </a:graphic>
      </p:graphicFrame>
    </p:spTree>
    <p:extLst>
      <p:ext uri="{BB962C8B-B14F-4D97-AF65-F5344CB8AC3E}">
        <p14:creationId xmlns:p14="http://schemas.microsoft.com/office/powerpoint/2010/main" val="173905265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bwMode="ltGray">
          <a:xfrm>
            <a:off x="-238843" y="450"/>
            <a:ext cx="12674525" cy="6993633"/>
          </a:xfrm>
          <a:prstGeom prst="rect">
            <a:avLst/>
          </a:prstGeom>
        </p:spPr>
      </p:pic>
      <p:sp>
        <p:nvSpPr>
          <p:cNvPr id="7" name="Title 6"/>
          <p:cNvSpPr>
            <a:spLocks noGrp="1"/>
          </p:cNvSpPr>
          <p:nvPr>
            <p:ph type="title"/>
          </p:nvPr>
        </p:nvSpPr>
        <p:spPr>
          <a:xfrm>
            <a:off x="6673016" y="1227858"/>
            <a:ext cx="5488064" cy="917458"/>
          </a:xfrm>
        </p:spPr>
        <p:txBody>
          <a:bodyPr/>
          <a:lstStyle/>
          <a:p>
            <a:r>
              <a:rPr lang="en-US" sz="8799" dirty="0">
                <a:gradFill>
                  <a:gsLst>
                    <a:gs pos="0">
                      <a:srgbClr val="FFFFFF"/>
                    </a:gs>
                    <a:gs pos="100000">
                      <a:srgbClr val="FFFFFF"/>
                    </a:gs>
                  </a:gsLst>
                  <a:lin ang="5400000" scaled="0"/>
                </a:gradFill>
              </a:rPr>
              <a:t>Telling the BCS Story</a:t>
            </a:r>
          </a:p>
        </p:txBody>
      </p:sp>
      <p:sp>
        <p:nvSpPr>
          <p:cNvPr id="8" name="Text Placeholder 7"/>
          <p:cNvSpPr>
            <a:spLocks noGrp="1"/>
          </p:cNvSpPr>
          <p:nvPr>
            <p:ph type="body" sz="quarter" idx="4294967295"/>
          </p:nvPr>
        </p:nvSpPr>
        <p:spPr>
          <a:xfrm>
            <a:off x="6675379" y="3954405"/>
            <a:ext cx="5485700" cy="1181862"/>
          </a:xfrm>
          <a:noFill/>
        </p:spPr>
        <p:txBody>
          <a:bodyPr/>
          <a:lstStyle/>
          <a:p>
            <a:r>
              <a:rPr lang="en-US" sz="3600" dirty="0">
                <a:gradFill>
                  <a:gsLst>
                    <a:gs pos="0">
                      <a:srgbClr val="FFFFFF"/>
                    </a:gs>
                    <a:gs pos="100000">
                      <a:srgbClr val="FFFFFF"/>
                    </a:gs>
                  </a:gsLst>
                  <a:lin ang="5400000" scaled="0"/>
                </a:gradFill>
              </a:rPr>
              <a:t>Why OData is the Way to Go!.</a:t>
            </a:r>
          </a:p>
        </p:txBody>
      </p:sp>
    </p:spTree>
    <p:extLst>
      <p:ext uri="{BB962C8B-B14F-4D97-AF65-F5344CB8AC3E}">
        <p14:creationId xmlns:p14="http://schemas.microsoft.com/office/powerpoint/2010/main" val="3697579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OData Fits into BCS</a:t>
            </a:r>
            <a:endParaRPr lang="en-US" dirty="0"/>
          </a:p>
        </p:txBody>
      </p:sp>
      <p:sp>
        <p:nvSpPr>
          <p:cNvPr id="3" name="Text Placeholder 2"/>
          <p:cNvSpPr>
            <a:spLocks noGrp="1"/>
          </p:cNvSpPr>
          <p:nvPr>
            <p:ph type="body" sz="quarter" idx="11"/>
          </p:nvPr>
        </p:nvSpPr>
        <p:spPr>
          <a:xfrm>
            <a:off x="275398" y="1212851"/>
            <a:ext cx="11888047" cy="6217087"/>
          </a:xfrm>
        </p:spPr>
        <p:txBody>
          <a:bodyPr/>
          <a:lstStyle/>
          <a:p>
            <a:pPr marL="571500" indent="-571500">
              <a:buFont typeface="Arial" panose="020B0604020202020204" pitchFamily="34" charset="0"/>
              <a:buChar char="•"/>
            </a:pPr>
            <a:r>
              <a:rPr lang="en-US" dirty="0" smtClean="0"/>
              <a:t>OData is an Available Source in Visual Studio “but” Not in SharePoint Designer</a:t>
            </a:r>
          </a:p>
          <a:p>
            <a:pPr marL="571500" indent="-571500">
              <a:buFont typeface="Arial" panose="020B0604020202020204" pitchFamily="34" charset="0"/>
              <a:buChar char="•"/>
            </a:pPr>
            <a:r>
              <a:rPr lang="en-US" dirty="0" smtClean="0"/>
              <a:t>OData is Portable between On Premises environment and Cloud Environment</a:t>
            </a:r>
          </a:p>
          <a:p>
            <a:pPr marL="571500" indent="-571500">
              <a:buFont typeface="Arial" panose="020B0604020202020204" pitchFamily="34" charset="0"/>
              <a:buChar char="•"/>
            </a:pPr>
            <a:r>
              <a:rPr lang="en-US" dirty="0" smtClean="0"/>
              <a:t>OData provides the ability for a lighter Payload of Data which benefits Mobile &amp; Cloud Offerings</a:t>
            </a:r>
          </a:p>
          <a:p>
            <a:pPr marL="571500" indent="-571500">
              <a:buFont typeface="Arial" panose="020B0604020202020204" pitchFamily="34" charset="0"/>
              <a:buChar char="•"/>
            </a:pPr>
            <a:r>
              <a:rPr lang="en-US" dirty="0" smtClean="0"/>
              <a:t>OData provides a Standard that can permit otherwise disparate data formats into a common picture to tell the full story of Organization Data</a:t>
            </a:r>
          </a:p>
          <a:p>
            <a:endParaRPr lang="en-US" dirty="0"/>
          </a:p>
        </p:txBody>
      </p:sp>
    </p:spTree>
    <p:extLst>
      <p:ext uri="{BB962C8B-B14F-4D97-AF65-F5344CB8AC3E}">
        <p14:creationId xmlns:p14="http://schemas.microsoft.com/office/powerpoint/2010/main" val="23415620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5397" y="1212850"/>
            <a:ext cx="11885683" cy="5490734"/>
          </a:xfrm>
        </p:spPr>
        <p:txBody>
          <a:bodyPr/>
          <a:lstStyle/>
          <a:p>
            <a:r>
              <a:rPr lang="en-US" dirty="0" smtClean="0"/>
              <a:t>Create a WCF Data Service </a:t>
            </a:r>
          </a:p>
          <a:p>
            <a:r>
              <a:rPr lang="en-US" dirty="0" smtClean="0"/>
              <a:t>Create a </a:t>
            </a:r>
            <a:r>
              <a:rPr lang="en-US" dirty="0" err="1" smtClean="0"/>
              <a:t>WebAPI</a:t>
            </a:r>
            <a:r>
              <a:rPr lang="en-US" dirty="0" smtClean="0"/>
              <a:t> </a:t>
            </a:r>
          </a:p>
          <a:p>
            <a:r>
              <a:rPr lang="en-US" dirty="0" smtClean="0"/>
              <a:t>Manage Access through Entity Sets and Service Operations</a:t>
            </a:r>
          </a:p>
          <a:p>
            <a:r>
              <a:rPr lang="en-US" dirty="0" smtClean="0"/>
              <a:t>Secure Data with Authentication Schemes </a:t>
            </a:r>
          </a:p>
          <a:p>
            <a:r>
              <a:rPr lang="en-US" dirty="0" smtClean="0"/>
              <a:t>Publish URI on Premises or In the Cloud</a:t>
            </a:r>
          </a:p>
          <a:p>
            <a:r>
              <a:rPr lang="en-US" dirty="0" smtClean="0"/>
              <a:t>If You Do Not Own the Data</a:t>
            </a:r>
          </a:p>
          <a:p>
            <a:pPr lvl="1"/>
            <a:r>
              <a:rPr lang="en-US" dirty="0" smtClean="0"/>
              <a:t>Obtain URI from Vendor</a:t>
            </a:r>
          </a:p>
          <a:p>
            <a:pPr lvl="1"/>
            <a:r>
              <a:rPr lang="en-US" dirty="0"/>
              <a:t>Create a Wrapper or Sub Class to </a:t>
            </a:r>
            <a:r>
              <a:rPr lang="en-US" dirty="0" smtClean="0"/>
              <a:t>Expose</a:t>
            </a:r>
            <a:endParaRPr lang="en-US" dirty="0"/>
          </a:p>
        </p:txBody>
      </p:sp>
      <p:sp>
        <p:nvSpPr>
          <p:cNvPr id="3" name="Title 2"/>
          <p:cNvSpPr>
            <a:spLocks noGrp="1"/>
          </p:cNvSpPr>
          <p:nvPr>
            <p:ph type="title"/>
          </p:nvPr>
        </p:nvSpPr>
        <p:spPr/>
        <p:txBody>
          <a:bodyPr/>
          <a:lstStyle/>
          <a:p>
            <a:r>
              <a:rPr lang="en-US" dirty="0" smtClean="0"/>
              <a:t>Creating a OData Feed</a:t>
            </a:r>
            <a:endParaRPr lang="en-US" dirty="0"/>
          </a:p>
        </p:txBody>
      </p:sp>
    </p:spTree>
    <p:extLst>
      <p:ext uri="{BB962C8B-B14F-4D97-AF65-F5344CB8AC3E}">
        <p14:creationId xmlns:p14="http://schemas.microsoft.com/office/powerpoint/2010/main" val="8239771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Effect transition="in" filter="fade">
                                      <p:cBhvr>
                                        <p:cTn id="35" dur="500"/>
                                        <p:tgtEl>
                                          <p:spTgt spid="2">
                                            <p:txEl>
                                              <p:pRg st="6" end="6"/>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2">
                                            <p:txEl>
                                              <p:pRg st="7" end="7"/>
                                            </p:txEl>
                                          </p:spTgt>
                                        </p:tgtEl>
                                        <p:attrNameLst>
                                          <p:attrName>style.visibility</p:attrName>
                                        </p:attrNameLst>
                                      </p:cBhvr>
                                      <p:to>
                                        <p:strVal val="visible"/>
                                      </p:to>
                                    </p:set>
                                    <p:animEffect transition="in" filter="fade">
                                      <p:cBhvr>
                                        <p:cTn id="38"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397" y="1209972"/>
            <a:ext cx="11657840" cy="4192290"/>
          </a:xfrm>
        </p:spPr>
        <p:txBody>
          <a:bodyPr/>
          <a:lstStyle/>
          <a:p>
            <a:r>
              <a:rPr lang="en-US" sz="5400" dirty="0"/>
              <a:t>Demo – Create a OData Feed </a:t>
            </a:r>
            <a:br>
              <a:rPr lang="en-US" sz="5400" dirty="0"/>
            </a:br>
            <a:r>
              <a:rPr lang="en-US" sz="5400" dirty="0"/>
              <a:t>1. Data Owned</a:t>
            </a:r>
            <a:br>
              <a:rPr lang="en-US" sz="5400" dirty="0"/>
            </a:br>
            <a:r>
              <a:rPr lang="en-US" sz="5400" dirty="0"/>
              <a:t>2. Data Owned by Others</a:t>
            </a:r>
            <a:br>
              <a:rPr lang="en-US" sz="5400" dirty="0"/>
            </a:br>
            <a:r>
              <a:rPr lang="en-US" sz="5400" dirty="0"/>
              <a:t>3. Create a BCS ECT from OData Source</a:t>
            </a:r>
            <a:br>
              <a:rPr lang="en-US" sz="5400" dirty="0"/>
            </a:br>
            <a:r>
              <a:rPr lang="en-US" sz="5400" dirty="0"/>
              <a:t>4. Time Permitting MS Excel and OData</a:t>
            </a:r>
          </a:p>
        </p:txBody>
      </p:sp>
    </p:spTree>
    <p:extLst>
      <p:ext uri="{BB962C8B-B14F-4D97-AF65-F5344CB8AC3E}">
        <p14:creationId xmlns:p14="http://schemas.microsoft.com/office/powerpoint/2010/main" val="7563413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a:t>Live as if you were to die tomorrow. Learn as if you were to live forever.”</a:t>
            </a:r>
          </a:p>
        </p:txBody>
      </p:sp>
      <p:sp>
        <p:nvSpPr>
          <p:cNvPr id="6" name="Text Placeholder 5"/>
          <p:cNvSpPr>
            <a:spLocks noGrp="1"/>
          </p:cNvSpPr>
          <p:nvPr>
            <p:ph type="body" sz="quarter" idx="10"/>
          </p:nvPr>
        </p:nvSpPr>
        <p:spPr>
          <a:xfrm>
            <a:off x="5761096" y="4868672"/>
            <a:ext cx="5485700" cy="627784"/>
          </a:xfrm>
        </p:spPr>
        <p:txBody>
          <a:bodyPr/>
          <a:lstStyle/>
          <a:p>
            <a:r>
              <a:rPr lang="en-US" dirty="0" smtClean="0"/>
              <a:t>Mahatma </a:t>
            </a:r>
            <a:r>
              <a:rPr lang="en-US" dirty="0"/>
              <a:t>Gandhi</a:t>
            </a:r>
            <a:endParaRPr lang="en-US" dirty="0" smtClean="0"/>
          </a:p>
        </p:txBody>
      </p:sp>
    </p:spTree>
    <p:extLst>
      <p:ext uri="{BB962C8B-B14F-4D97-AF65-F5344CB8AC3E}">
        <p14:creationId xmlns:p14="http://schemas.microsoft.com/office/powerpoint/2010/main" val="3878255"/>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600">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algn="ctr">
              <a:lnSpc>
                <a:spcPct val="90000"/>
              </a:lnSpc>
              <a:spcAft>
                <a:spcPts val="600"/>
              </a:spcAft>
              <a:defRPr/>
            </a:pPr>
            <a:r>
              <a:rPr lang="en-US" sz="2000" kern="0" dirty="0" smtClean="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smtClean="0">
                <a:gradFill>
                  <a:gsLst>
                    <a:gs pos="2917">
                      <a:srgbClr val="00BCF2"/>
                    </a:gs>
                    <a:gs pos="30000">
                      <a:srgbClr val="00BCF2"/>
                    </a:gs>
                  </a:gsLst>
                  <a:lin ang="5400000" scaled="0"/>
                </a:gradFill>
                <a:latin typeface="Segoe UI Light"/>
              </a:rPr>
              <a:t>reimagine. </a:t>
            </a:r>
            <a:r>
              <a:rPr lang="en-US" sz="2000" kern="0" dirty="0" smtClean="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535843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970" y="3146828"/>
            <a:ext cx="3288087" cy="700871"/>
          </a:xfrm>
          <a:prstGeom prst="rect">
            <a:avLst/>
          </a:prstGeom>
        </p:spPr>
      </p:pic>
      <p:sp>
        <p:nvSpPr>
          <p:cNvPr id="5" name="Text Box 3"/>
          <p:cNvSpPr txBox="1">
            <a:spLocks noChangeArrowheads="1"/>
          </p:cNvSpPr>
          <p:nvPr/>
        </p:nvSpPr>
        <p:spPr bwMode="blackWhite">
          <a:xfrm>
            <a:off x="273811" y="6078703"/>
            <a:ext cx="10972987" cy="618552"/>
          </a:xfrm>
          <a:prstGeom prst="rect">
            <a:avLst/>
          </a:prstGeom>
        </p:spPr>
        <p:txBody>
          <a:bodyPr vert="horz" wrap="square" lIns="182857" tIns="146285" rIns="182857" bIns="146285" numCol="1" anchor="t" anchorCtr="0" compatLnSpc="1">
            <a:prstTxWarp prst="textNoShape">
              <a:avLst/>
            </a:prstTxWarp>
            <a:spAutoFit/>
          </a:bodyPr>
          <a:lstStyle/>
          <a:p>
            <a:pPr defTabSz="932197" eaLnBrk="0" hangingPunct="0"/>
            <a:r>
              <a:rPr lang="en-US" sz="700" dirty="0">
                <a:gradFill>
                  <a:gsLst>
                    <a:gs pos="0">
                      <a:srgbClr val="FFFFFF"/>
                    </a:gs>
                    <a:gs pos="100000">
                      <a:srgbClr val="FFFFFF"/>
                    </a:gs>
                  </a:gsLst>
                  <a:lin ang="5400000" scaled="0"/>
                </a:gradFill>
                <a:cs typeface="Segoe UI" pitchFamily="34" charset="0"/>
              </a:rPr>
              <a:t>© 2014 Microsoft Corporation. All rights reserved. Microsoft, Windows, and other product names are or may be registered trademarks and/or trademarks in the U.S. and/or other countries.</a:t>
            </a:r>
          </a:p>
          <a:p>
            <a:pPr defTabSz="932197"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435479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5716" y="198580"/>
            <a:ext cx="9759790" cy="1382002"/>
          </a:xfrm>
          <a:prstGeom prst="rect">
            <a:avLst/>
          </a:prstGeom>
        </p:spPr>
        <p:txBody>
          <a:bodyPr/>
          <a:lstStyle>
            <a:lvl1pPr algn="l" defTabSz="932649"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a:gradFill>
                  <a:gsLst>
                    <a:gs pos="1250">
                      <a:srgbClr val="505050"/>
                    </a:gs>
                    <a:gs pos="100000">
                      <a:srgbClr val="505050"/>
                    </a:gs>
                  </a:gsLst>
                  <a:lin ang="5400000" scaled="0"/>
                </a:gradFill>
              </a:rPr>
              <a:t>About The Speaker</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8716" y="2362342"/>
            <a:ext cx="303365" cy="364848"/>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19925" y="3837008"/>
            <a:ext cx="303365" cy="364848"/>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6244" y="4573174"/>
            <a:ext cx="303365" cy="364848"/>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9925" y="3080295"/>
            <a:ext cx="303365" cy="364848"/>
          </a:xfrm>
          <a:prstGeom prst="rect">
            <a:avLst/>
          </a:prstGeom>
        </p:spPr>
      </p:pic>
      <p:sp>
        <p:nvSpPr>
          <p:cNvPr id="8" name="Content Placeholder 6"/>
          <p:cNvSpPr txBox="1">
            <a:spLocks/>
          </p:cNvSpPr>
          <p:nvPr/>
        </p:nvSpPr>
        <p:spPr>
          <a:xfrm>
            <a:off x="1387342" y="1025145"/>
            <a:ext cx="9036843" cy="5261205"/>
          </a:xfrm>
          <a:prstGeom prst="rect">
            <a:avLst/>
          </a:prstGeom>
        </p:spPr>
        <p:txBody>
          <a:bodyPr/>
          <a:lstStyle>
            <a:lvl1pPr marL="460375" indent="-460375" algn="l" defTabSz="914363" rtl="0" eaLnBrk="1" latinLnBrk="0" hangingPunct="1">
              <a:lnSpc>
                <a:spcPct val="90000"/>
              </a:lnSpc>
              <a:spcBef>
                <a:spcPct val="20000"/>
              </a:spcBef>
              <a:buSzPct val="90000"/>
              <a:buFont typeface="Wingdings" pitchFamily="2" charset="2"/>
              <a:buChar char="§"/>
              <a:defRPr sz="3200" kern="1200">
                <a:gradFill>
                  <a:gsLst>
                    <a:gs pos="0">
                      <a:schemeClr val="tx1"/>
                    </a:gs>
                    <a:gs pos="86000">
                      <a:schemeClr val="tx1"/>
                    </a:gs>
                  </a:gsLst>
                  <a:lin ang="5400000" scaled="0"/>
                </a:gradFill>
                <a:latin typeface="Segoe UI Light" pitchFamily="34" charset="0"/>
                <a:ea typeface="+mn-ea"/>
                <a:cs typeface="+mn-cs"/>
              </a:defRPr>
            </a:lvl1pPr>
            <a:lvl2pPr marL="855663" indent="-395288" algn="l" defTabSz="914363" rtl="0" eaLnBrk="1" latinLnBrk="0" hangingPunct="1">
              <a:lnSpc>
                <a:spcPct val="90000"/>
              </a:lnSpc>
              <a:spcBef>
                <a:spcPct val="20000"/>
              </a:spcBef>
              <a:buSzPct val="90000"/>
              <a:buFont typeface="Wingdings" pitchFamily="2" charset="2"/>
              <a:buChar char="§"/>
              <a:defRPr sz="2800" kern="1200">
                <a:gradFill>
                  <a:gsLst>
                    <a:gs pos="0">
                      <a:schemeClr val="tx1"/>
                    </a:gs>
                    <a:gs pos="86000">
                      <a:schemeClr val="tx1"/>
                    </a:gs>
                  </a:gsLst>
                  <a:lin ang="5400000" scaled="0"/>
                </a:gradFill>
                <a:latin typeface="Segoe UI Light" pitchFamily="34" charset="0"/>
                <a:ea typeface="+mn-ea"/>
                <a:cs typeface="+mn-cs"/>
              </a:defRPr>
            </a:lvl2pPr>
            <a:lvl3pPr marL="1258888" indent="-403225" algn="l" defTabSz="914363" rtl="0" eaLnBrk="1" latinLnBrk="0" hangingPunct="1">
              <a:lnSpc>
                <a:spcPct val="90000"/>
              </a:lnSpc>
              <a:spcBef>
                <a:spcPct val="20000"/>
              </a:spcBef>
              <a:buSzPct val="90000"/>
              <a:buFont typeface="Wingdings" pitchFamily="2" charset="2"/>
              <a:buChar char="§"/>
              <a:defRPr sz="2400" kern="1200">
                <a:gradFill>
                  <a:gsLst>
                    <a:gs pos="0">
                      <a:schemeClr val="tx1"/>
                    </a:gs>
                    <a:gs pos="86000">
                      <a:schemeClr val="tx1"/>
                    </a:gs>
                  </a:gsLst>
                  <a:lin ang="5400000" scaled="0"/>
                </a:gradFill>
                <a:latin typeface="Segoe UI Light" pitchFamily="34" charset="0"/>
                <a:ea typeface="+mn-ea"/>
                <a:cs typeface="+mn-cs"/>
              </a:defRPr>
            </a:lvl3pPr>
            <a:lvl4pPr marL="1604963" indent="-346075"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4pPr>
            <a:lvl5pPr marL="1941513" indent="-3365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800" dirty="0">
                <a:solidFill>
                  <a:srgbClr val="505050"/>
                </a:solidFill>
              </a:rPr>
              <a:t>Fabian Williams, MCSD, </a:t>
            </a:r>
            <a:r>
              <a:rPr lang="en-US" sz="2800" dirty="0" err="1">
                <a:solidFill>
                  <a:srgbClr val="505050"/>
                </a:solidFill>
              </a:rPr>
              <a:t>MCDBa</a:t>
            </a:r>
            <a:r>
              <a:rPr lang="en-US" sz="2800" dirty="0">
                <a:solidFill>
                  <a:srgbClr val="505050"/>
                </a:solidFill>
              </a:rPr>
              <a:t>, MCSE</a:t>
            </a:r>
            <a:br>
              <a:rPr lang="en-US" sz="2800" dirty="0">
                <a:solidFill>
                  <a:srgbClr val="505050"/>
                </a:solidFill>
              </a:rPr>
            </a:br>
            <a:r>
              <a:rPr lang="en-US" sz="2800" dirty="0">
                <a:solidFill>
                  <a:srgbClr val="505050"/>
                </a:solidFill>
              </a:rPr>
              <a:t>SharePoint Architect</a:t>
            </a:r>
            <a:br>
              <a:rPr lang="en-US" sz="2800" dirty="0">
                <a:solidFill>
                  <a:srgbClr val="505050"/>
                </a:solidFill>
              </a:rPr>
            </a:br>
            <a:r>
              <a:rPr lang="en-US" dirty="0">
                <a:gradFill>
                  <a:gsLst>
                    <a:gs pos="0">
                      <a:srgbClr val="505050"/>
                    </a:gs>
                    <a:gs pos="86000">
                      <a:srgbClr val="505050"/>
                    </a:gs>
                  </a:gsLst>
                  <a:lin ang="5400000" scaled="0"/>
                </a:gradFill>
              </a:rPr>
              <a:t>Planet Technologies, Inc.</a:t>
            </a:r>
            <a:r>
              <a:rPr lang="en-US" sz="2800" dirty="0">
                <a:solidFill>
                  <a:srgbClr val="505050"/>
                </a:solidFill>
              </a:rPr>
              <a:t/>
            </a:r>
            <a:br>
              <a:rPr lang="en-US" sz="2800" dirty="0">
                <a:solidFill>
                  <a:srgbClr val="505050"/>
                </a:solidFill>
              </a:rPr>
            </a:br>
            <a:endParaRPr lang="en-US" sz="2800" dirty="0">
              <a:solidFill>
                <a:srgbClr val="505050"/>
              </a:solidFill>
            </a:endParaRPr>
          </a:p>
          <a:p>
            <a:pPr marL="0" indent="0">
              <a:buNone/>
            </a:pPr>
            <a:endParaRPr lang="en-US" sz="2800" dirty="0">
              <a:solidFill>
                <a:srgbClr val="505050"/>
              </a:solidFill>
            </a:endParaRPr>
          </a:p>
          <a:p>
            <a:pPr marL="0" indent="0">
              <a:buNone/>
            </a:pPr>
            <a:endParaRPr lang="en-US" dirty="0">
              <a:solidFill>
                <a:srgbClr val="505050"/>
              </a:solidFill>
            </a:endParaRPr>
          </a:p>
        </p:txBody>
      </p:sp>
      <p:sp>
        <p:nvSpPr>
          <p:cNvPr id="9" name="Rectangle 8"/>
          <p:cNvSpPr/>
          <p:nvPr/>
        </p:nvSpPr>
        <p:spPr>
          <a:xfrm>
            <a:off x="1909716" y="2286143"/>
            <a:ext cx="7280322" cy="2739211"/>
          </a:xfrm>
          <a:prstGeom prst="rect">
            <a:avLst/>
          </a:prstGeom>
        </p:spPr>
        <p:txBody>
          <a:bodyPr wrap="square">
            <a:spAutoFit/>
          </a:bodyPr>
          <a:lstStyle/>
          <a:p>
            <a:r>
              <a:rPr lang="en-US" sz="2800" dirty="0">
                <a:solidFill>
                  <a:srgbClr val="505050"/>
                </a:solidFill>
              </a:rPr>
              <a:t>www.sharepointfabian.com</a:t>
            </a:r>
            <a:br>
              <a:rPr lang="en-US" sz="2800" dirty="0">
                <a:solidFill>
                  <a:srgbClr val="505050"/>
                </a:solidFill>
              </a:rPr>
            </a:br>
            <a:r>
              <a:rPr lang="en-US" sz="2000" dirty="0">
                <a:solidFill>
                  <a:srgbClr val="505050"/>
                </a:solidFill>
              </a:rPr>
              <a:t/>
            </a:r>
            <a:br>
              <a:rPr lang="en-US" sz="2000" dirty="0">
                <a:solidFill>
                  <a:srgbClr val="505050"/>
                </a:solidFill>
              </a:rPr>
            </a:br>
            <a:r>
              <a:rPr lang="en-US" sz="2800" dirty="0">
                <a:solidFill>
                  <a:srgbClr val="505050"/>
                </a:solidFill>
              </a:rPr>
              <a:t>@</a:t>
            </a:r>
            <a:r>
              <a:rPr lang="en-US" sz="2800" dirty="0" err="1">
                <a:solidFill>
                  <a:srgbClr val="505050"/>
                </a:solidFill>
              </a:rPr>
              <a:t>FabianWilliams</a:t>
            </a:r>
            <a:r>
              <a:rPr lang="en-US" sz="2800" dirty="0">
                <a:solidFill>
                  <a:srgbClr val="505050"/>
                </a:solidFill>
              </a:rPr>
              <a:t/>
            </a:r>
            <a:br>
              <a:rPr lang="en-US" sz="2800" dirty="0">
                <a:solidFill>
                  <a:srgbClr val="505050"/>
                </a:solidFill>
              </a:rPr>
            </a:br>
            <a:r>
              <a:rPr lang="en-US" sz="2000" dirty="0">
                <a:solidFill>
                  <a:srgbClr val="505050"/>
                </a:solidFill>
              </a:rPr>
              <a:t/>
            </a:r>
            <a:br>
              <a:rPr lang="en-US" sz="2000" dirty="0">
                <a:solidFill>
                  <a:srgbClr val="505050"/>
                </a:solidFill>
              </a:rPr>
            </a:br>
            <a:r>
              <a:rPr lang="en-US" sz="2800" dirty="0">
                <a:solidFill>
                  <a:srgbClr val="505050"/>
                </a:solidFill>
              </a:rPr>
              <a:t>linkedin.com/in/</a:t>
            </a:r>
            <a:r>
              <a:rPr lang="en-US" sz="2800" dirty="0" err="1">
                <a:solidFill>
                  <a:srgbClr val="505050"/>
                </a:solidFill>
              </a:rPr>
              <a:t>fabiangwilliams</a:t>
            </a:r>
            <a:r>
              <a:rPr lang="en-US" sz="2800" dirty="0">
                <a:solidFill>
                  <a:srgbClr val="505050"/>
                </a:solidFill>
              </a:rPr>
              <a:t/>
            </a:r>
            <a:br>
              <a:rPr lang="en-US" sz="2800" dirty="0">
                <a:solidFill>
                  <a:srgbClr val="505050"/>
                </a:solidFill>
              </a:rPr>
            </a:br>
            <a:r>
              <a:rPr lang="en-US" sz="2000" dirty="0">
                <a:solidFill>
                  <a:srgbClr val="505050"/>
                </a:solidFill>
              </a:rPr>
              <a:t/>
            </a:r>
            <a:br>
              <a:rPr lang="en-US" sz="2000" dirty="0">
                <a:solidFill>
                  <a:srgbClr val="505050"/>
                </a:solidFill>
              </a:rPr>
            </a:br>
            <a:r>
              <a:rPr lang="en-US" sz="2800" dirty="0">
                <a:solidFill>
                  <a:srgbClr val="505050"/>
                </a:solidFill>
              </a:rPr>
              <a:t>fabian@adotob.com</a:t>
            </a:r>
            <a:endParaRPr lang="en-US" sz="2000" dirty="0">
              <a:solidFill>
                <a:srgbClr val="505050"/>
              </a:solidFill>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99732" y="911860"/>
            <a:ext cx="2602088" cy="3289996"/>
          </a:xfrm>
          <a:prstGeom prst="rect">
            <a:avLst/>
          </a:prstGeom>
        </p:spPr>
      </p:pic>
    </p:spTree>
    <p:extLst>
      <p:ext uri="{BB962C8B-B14F-4D97-AF65-F5344CB8AC3E}">
        <p14:creationId xmlns:p14="http://schemas.microsoft.com/office/powerpoint/2010/main" val="400949288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3334" y="1363936"/>
            <a:ext cx="11885683" cy="5003677"/>
          </a:xfrm>
        </p:spPr>
        <p:txBody>
          <a:bodyPr/>
          <a:lstStyle/>
          <a:p>
            <a:pPr marL="685731" indent="-685731">
              <a:buFont typeface="Wingdings" panose="05000000000000000000" pitchFamily="2" charset="2"/>
              <a:buChar char="ü"/>
            </a:pPr>
            <a:r>
              <a:rPr lang="en-US" dirty="0" smtClean="0"/>
              <a:t>What is OData, why is it important and how do I use it</a:t>
            </a:r>
          </a:p>
          <a:p>
            <a:pPr marL="685731" indent="-685731">
              <a:buFont typeface="Wingdings" panose="05000000000000000000" pitchFamily="2" charset="2"/>
              <a:buChar char="ü"/>
            </a:pPr>
            <a:r>
              <a:rPr lang="en-US" dirty="0" smtClean="0"/>
              <a:t>OData and its Role in BCS</a:t>
            </a:r>
          </a:p>
          <a:p>
            <a:pPr marL="685731" indent="-685731">
              <a:buFont typeface="Wingdings" panose="05000000000000000000" pitchFamily="2" charset="2"/>
              <a:buChar char="ü"/>
            </a:pPr>
            <a:r>
              <a:rPr lang="en-US" dirty="0" smtClean="0"/>
              <a:t>Examples of how to use OData in SharePoint BCS and Microsoft Office Excel</a:t>
            </a:r>
            <a:endParaRPr lang="en-US" dirty="0"/>
          </a:p>
        </p:txBody>
      </p:sp>
      <p:sp>
        <p:nvSpPr>
          <p:cNvPr id="3" name="Title 2"/>
          <p:cNvSpPr>
            <a:spLocks noGrp="1"/>
          </p:cNvSpPr>
          <p:nvPr>
            <p:ph type="title"/>
          </p:nvPr>
        </p:nvSpPr>
        <p:spPr>
          <a:xfrm>
            <a:off x="199206" y="221081"/>
            <a:ext cx="11888046" cy="917458"/>
          </a:xfrm>
        </p:spPr>
        <p:txBody>
          <a:bodyPr/>
          <a:lstStyle/>
          <a:p>
            <a:r>
              <a:rPr lang="en-US" dirty="0" smtClean="0"/>
              <a:t>By the End of this Session…</a:t>
            </a:r>
            <a:endParaRPr lang="en-US" dirty="0"/>
          </a:p>
        </p:txBody>
      </p:sp>
    </p:spTree>
    <p:extLst>
      <p:ext uri="{BB962C8B-B14F-4D97-AF65-F5344CB8AC3E}">
        <p14:creationId xmlns:p14="http://schemas.microsoft.com/office/powerpoint/2010/main" val="18524897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50837" y="1058862"/>
            <a:ext cx="11963400" cy="6641818"/>
          </a:xfrm>
        </p:spPr>
        <p:txBody>
          <a:bodyPr/>
          <a:lstStyle/>
          <a:p>
            <a:r>
              <a:rPr lang="en-US" sz="3600" dirty="0"/>
              <a:t>Present the Use Case – this isn’t ‘just’ Demoware</a:t>
            </a:r>
          </a:p>
          <a:p>
            <a:pPr fontAlgn="ctr"/>
            <a:r>
              <a:rPr lang="en-US" sz="3600" dirty="0"/>
              <a:t>What is OData</a:t>
            </a:r>
          </a:p>
          <a:p>
            <a:pPr fontAlgn="ctr"/>
            <a:r>
              <a:rPr lang="en-US" sz="3600" dirty="0"/>
              <a:t>Understand what OData Gives You for FREE</a:t>
            </a:r>
          </a:p>
          <a:p>
            <a:pPr lvl="1" fontAlgn="ctr"/>
            <a:r>
              <a:rPr lang="en-US" sz="2000" b="1" dirty="0"/>
              <a:t>DEMO -- Use IE/Chrome &amp; Fiddler to Show Feeds</a:t>
            </a:r>
          </a:p>
          <a:p>
            <a:pPr fontAlgn="ctr"/>
            <a:r>
              <a:rPr lang="en-US" sz="3600" dirty="0"/>
              <a:t>Exposing/Consuming Data YOU Own &amp; Don’t Own</a:t>
            </a:r>
          </a:p>
          <a:p>
            <a:pPr fontAlgn="ctr"/>
            <a:r>
              <a:rPr lang="en-US" sz="3600" dirty="0"/>
              <a:t>Security Implications</a:t>
            </a:r>
          </a:p>
          <a:p>
            <a:pPr fontAlgn="ctr"/>
            <a:r>
              <a:rPr lang="en-US" sz="3600" b="1" dirty="0"/>
              <a:t>Demo</a:t>
            </a:r>
          </a:p>
          <a:p>
            <a:pPr lvl="1" fontAlgn="ctr"/>
            <a:r>
              <a:rPr lang="en-US" sz="2000" b="1" dirty="0"/>
              <a:t>Creating an OData Service from Your Own RDMS</a:t>
            </a:r>
          </a:p>
          <a:p>
            <a:pPr lvl="1" fontAlgn="ctr"/>
            <a:r>
              <a:rPr lang="en-US" sz="2000" b="1" dirty="0"/>
              <a:t>Creating an OData Service from an External REST API</a:t>
            </a:r>
          </a:p>
          <a:p>
            <a:pPr lvl="1" fontAlgn="ctr"/>
            <a:r>
              <a:rPr lang="en-US" sz="2000" b="1" dirty="0"/>
              <a:t>Configuring Granular Access</a:t>
            </a:r>
          </a:p>
          <a:p>
            <a:pPr lvl="1" fontAlgn="ctr"/>
            <a:r>
              <a:rPr lang="en-US" sz="2000" b="1" dirty="0"/>
              <a:t>Consuming a OData Source for Use in a BCS External System</a:t>
            </a:r>
          </a:p>
          <a:p>
            <a:r>
              <a:rPr lang="en-US" sz="3600" dirty="0"/>
              <a:t> Q&amp;A</a:t>
            </a:r>
          </a:p>
          <a:p>
            <a:endParaRPr lang="en-US" sz="3600" dirty="0"/>
          </a:p>
        </p:txBody>
      </p:sp>
      <p:sp>
        <p:nvSpPr>
          <p:cNvPr id="3" name="Title 2"/>
          <p:cNvSpPr>
            <a:spLocks noGrp="1"/>
          </p:cNvSpPr>
          <p:nvPr>
            <p:ph type="title"/>
          </p:nvPr>
        </p:nvSpPr>
        <p:spPr/>
        <p:txBody>
          <a:bodyPr/>
          <a:lstStyle/>
          <a:p>
            <a:r>
              <a:rPr lang="en-US" dirty="0" smtClean="0"/>
              <a:t>Outline &amp; Agenda</a:t>
            </a:r>
            <a:endParaRPr lang="en-US" dirty="0"/>
          </a:p>
        </p:txBody>
      </p:sp>
    </p:spTree>
    <p:extLst>
      <p:ext uri="{BB962C8B-B14F-4D97-AF65-F5344CB8AC3E}">
        <p14:creationId xmlns:p14="http://schemas.microsoft.com/office/powerpoint/2010/main" val="390441123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0037" y="830262"/>
            <a:ext cx="7162042" cy="5791200"/>
          </a:xfrm>
        </p:spPr>
        <p:txBody>
          <a:bodyPr/>
          <a:lstStyle/>
          <a:p>
            <a:r>
              <a:rPr lang="en-US" dirty="0" smtClean="0"/>
              <a:t>Ask your doctor if OData is right for you</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ltGray">
          <a:xfrm>
            <a:off x="503238" y="373063"/>
            <a:ext cx="4417867" cy="6392413"/>
          </a:xfrm>
          <a:prstGeom prst="rect">
            <a:avLst/>
          </a:prstGeom>
        </p:spPr>
      </p:pic>
    </p:spTree>
    <p:extLst>
      <p:ext uri="{BB962C8B-B14F-4D97-AF65-F5344CB8AC3E}">
        <p14:creationId xmlns:p14="http://schemas.microsoft.com/office/powerpoint/2010/main" val="3954848220"/>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Case</a:t>
            </a:r>
            <a:br>
              <a:rPr lang="en-US" dirty="0" smtClean="0"/>
            </a:br>
            <a:r>
              <a:rPr lang="en-US" sz="3200" dirty="0"/>
              <a:t>Success is the one who turns Information out of Data the quickest</a:t>
            </a:r>
            <a:endParaRPr lang="en-US" sz="1800" dirty="0"/>
          </a:p>
        </p:txBody>
      </p:sp>
      <p:graphicFrame>
        <p:nvGraphicFramePr>
          <p:cNvPr id="6" name="Table 5"/>
          <p:cNvGraphicFramePr>
            <a:graphicFrameLocks noGrp="1"/>
          </p:cNvGraphicFramePr>
          <p:nvPr>
            <p:extLst/>
          </p:nvPr>
        </p:nvGraphicFramePr>
        <p:xfrm>
          <a:off x="731838" y="1592262"/>
          <a:ext cx="11306427" cy="5316398"/>
        </p:xfrm>
        <a:graphic>
          <a:graphicData uri="http://schemas.openxmlformats.org/drawingml/2006/table">
            <a:tbl>
              <a:tblPr firstRow="1">
                <a:tableStyleId>{5C22544A-7EE6-4342-B048-85BDC9FD1C3A}</a:tableStyleId>
              </a:tblPr>
              <a:tblGrid>
                <a:gridCol w="3768809"/>
                <a:gridCol w="3768809"/>
                <a:gridCol w="3768809"/>
              </a:tblGrid>
              <a:tr h="653030">
                <a:tc>
                  <a:txBody>
                    <a:bodyPr/>
                    <a:lstStyle/>
                    <a:p>
                      <a:pPr defTabSz="932472" fontAlgn="base">
                        <a:lnSpc>
                          <a:spcPct val="90000"/>
                        </a:lnSpc>
                        <a:spcBef>
                          <a:spcPct val="0"/>
                        </a:spcBef>
                        <a:spcAft>
                          <a:spcPct val="0"/>
                        </a:spcAft>
                      </a:pPr>
                      <a:r>
                        <a:rPr lang="en-US" sz="2800" b="1" kern="1200" dirty="0" smtClean="0">
                          <a:gradFill>
                            <a:gsLst>
                              <a:gs pos="0">
                                <a:srgbClr val="FFFFFF"/>
                              </a:gs>
                              <a:gs pos="100000">
                                <a:srgbClr val="FFFFFF"/>
                              </a:gs>
                            </a:gsLst>
                            <a:lin ang="5400000" scaled="0"/>
                          </a:gradFill>
                          <a:latin typeface="+mj-lt"/>
                          <a:ea typeface="Segoe UI" pitchFamily="34" charset="0"/>
                          <a:cs typeface="Segoe UI" pitchFamily="34" charset="0"/>
                        </a:rPr>
                        <a:t>Internal Data</a:t>
                      </a:r>
                    </a:p>
                  </a:txBody>
                  <a:tcPr marL="182857" marR="182857" marT="91428" marB="91428" anchor="ctr">
                    <a:lnL w="12700" cmpd="sng">
                      <a:noFill/>
                    </a:lnL>
                    <a:lnR w="9525" cap="flat" cmpd="sng" algn="ctr">
                      <a:solidFill>
                        <a:srgbClr val="FFFFFF"/>
                      </a:solidFill>
                      <a:prstDash val="solid"/>
                      <a:round/>
                      <a:headEnd type="none" w="med" len="med"/>
                      <a:tailEnd type="none" w="med" len="med"/>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8272"/>
                    </a:solidFill>
                  </a:tcPr>
                </a:tc>
                <a:tc>
                  <a:txBody>
                    <a:bodyPr/>
                    <a:lstStyle/>
                    <a:p>
                      <a:pPr marL="0" algn="l" defTabSz="932472" rtl="0" eaLnBrk="1" fontAlgn="base" latinLnBrk="0" hangingPunct="1">
                        <a:lnSpc>
                          <a:spcPct val="90000"/>
                        </a:lnSpc>
                        <a:spcBef>
                          <a:spcPct val="0"/>
                        </a:spcBef>
                        <a:spcAft>
                          <a:spcPct val="0"/>
                        </a:spcAft>
                      </a:pPr>
                      <a:r>
                        <a:rPr lang="en-US" sz="2800" b="1" kern="1200" dirty="0" smtClean="0">
                          <a:gradFill>
                            <a:gsLst>
                              <a:gs pos="0">
                                <a:srgbClr val="FFFFFF"/>
                              </a:gs>
                              <a:gs pos="100000">
                                <a:srgbClr val="FFFFFF"/>
                              </a:gs>
                            </a:gsLst>
                            <a:lin ang="5400000" scaled="0"/>
                          </a:gradFill>
                          <a:latin typeface="+mj-lt"/>
                          <a:ea typeface="Segoe UI" pitchFamily="34" charset="0"/>
                          <a:cs typeface="Segoe UI" pitchFamily="34" charset="0"/>
                        </a:rPr>
                        <a:t>External Data</a:t>
                      </a:r>
                      <a:endParaRPr lang="en-US" sz="2800" b="1" kern="1200" dirty="0">
                        <a:gradFill>
                          <a:gsLst>
                            <a:gs pos="0">
                              <a:srgbClr val="FFFFFF"/>
                            </a:gs>
                            <a:gs pos="100000">
                              <a:srgbClr val="FFFFFF"/>
                            </a:gs>
                          </a:gsLst>
                          <a:lin ang="5400000" scaled="0"/>
                        </a:gradFill>
                        <a:latin typeface="+mj-lt"/>
                        <a:ea typeface="Segoe UI" pitchFamily="34" charset="0"/>
                        <a:cs typeface="Segoe UI" pitchFamily="34" charset="0"/>
                      </a:endParaRPr>
                    </a:p>
                  </a:txBody>
                  <a:tcPr marL="182857" marR="182857" marT="91428" marB="91428"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8272"/>
                    </a:solidFill>
                  </a:tcPr>
                </a:tc>
                <a:tc>
                  <a:txBody>
                    <a:bodyPr/>
                    <a:lstStyle/>
                    <a:p>
                      <a:pPr marL="0" algn="l" defTabSz="932472" rtl="0" eaLnBrk="1" fontAlgn="base" latinLnBrk="0" hangingPunct="1">
                        <a:lnSpc>
                          <a:spcPct val="90000"/>
                        </a:lnSpc>
                        <a:spcBef>
                          <a:spcPct val="0"/>
                        </a:spcBef>
                        <a:spcAft>
                          <a:spcPct val="0"/>
                        </a:spcAft>
                      </a:pPr>
                      <a:r>
                        <a:rPr lang="en-US" sz="2800" b="1" kern="1200" dirty="0" smtClean="0">
                          <a:gradFill>
                            <a:gsLst>
                              <a:gs pos="0">
                                <a:srgbClr val="FFFFFF"/>
                              </a:gs>
                              <a:gs pos="100000">
                                <a:srgbClr val="FFFFFF"/>
                              </a:gs>
                            </a:gsLst>
                            <a:lin ang="5400000" scaled="0"/>
                          </a:gradFill>
                          <a:latin typeface="+mj-lt"/>
                          <a:ea typeface="Segoe UI" pitchFamily="34" charset="0"/>
                          <a:cs typeface="Segoe UI" pitchFamily="34" charset="0"/>
                        </a:rPr>
                        <a:t>Data Standardization</a:t>
                      </a:r>
                      <a:endParaRPr lang="en-US" sz="2800" b="1" kern="1200" dirty="0">
                        <a:gradFill>
                          <a:gsLst>
                            <a:gs pos="0">
                              <a:srgbClr val="FFFFFF"/>
                            </a:gs>
                            <a:gs pos="100000">
                              <a:srgbClr val="FFFFFF"/>
                            </a:gs>
                          </a:gsLst>
                          <a:lin ang="5400000" scaled="0"/>
                        </a:gradFill>
                        <a:latin typeface="+mj-lt"/>
                        <a:ea typeface="Segoe UI" pitchFamily="34" charset="0"/>
                        <a:cs typeface="Segoe UI" pitchFamily="34" charset="0"/>
                      </a:endParaRPr>
                    </a:p>
                  </a:txBody>
                  <a:tcPr marL="182857" marR="182857" marT="91428" marB="91428" anchor="ctr">
                    <a:lnL w="9525" cap="flat" cmpd="sng" algn="ctr">
                      <a:solidFill>
                        <a:srgbClr val="FFFFFF"/>
                      </a:solidFill>
                      <a:prstDash val="solid"/>
                      <a:round/>
                      <a:headEnd type="none" w="med" len="med"/>
                      <a:tailEnd type="none" w="med" len="med"/>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8272"/>
                    </a:solidFill>
                  </a:tcPr>
                </a:tc>
              </a:tr>
              <a:tr h="1176151">
                <a:tc>
                  <a:txBody>
                    <a:bodyPr/>
                    <a:lstStyle/>
                    <a:p>
                      <a:pPr marL="0" indent="0">
                        <a:buFont typeface="Arial" panose="020B0604020202020204" pitchFamily="34" charset="0"/>
                        <a:buNone/>
                      </a:pPr>
                      <a:r>
                        <a:rPr lang="en-US" sz="1800" b="1" dirty="0" smtClean="0"/>
                        <a:t>On</a:t>
                      </a:r>
                      <a:r>
                        <a:rPr lang="en-US" sz="1800" b="1" baseline="0" dirty="0" smtClean="0"/>
                        <a:t> Premises Data that you would like to share with Local Corp. Users</a:t>
                      </a:r>
                    </a:p>
                    <a:p>
                      <a:pPr marL="0" indent="0">
                        <a:buFont typeface="Arial" panose="020B0604020202020204" pitchFamily="34" charset="0"/>
                        <a:buNone/>
                      </a:pPr>
                      <a:endParaRPr lang="en-US" sz="1800" b="1" baseline="0" dirty="0" smtClean="0"/>
                    </a:p>
                  </a:txBody>
                  <a:tcPr marL="182857" marR="182857" marT="91428" marB="91428">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marL="0" indent="0">
                        <a:buFont typeface="Arial" panose="020B0604020202020204" pitchFamily="34" charset="0"/>
                        <a:buNone/>
                      </a:pPr>
                      <a:r>
                        <a:rPr lang="en-US" sz="1800" b="1" baseline="0" dirty="0" smtClean="0"/>
                        <a:t>Cloud Data that you would like to share with Local Corp Users</a:t>
                      </a:r>
                    </a:p>
                    <a:p>
                      <a:pPr marL="0" marR="0" indent="0" algn="l" defTabSz="932742" rtl="0" eaLnBrk="1" fontAlgn="auto" latinLnBrk="0" hangingPunct="1">
                        <a:lnSpc>
                          <a:spcPct val="100000"/>
                        </a:lnSpc>
                        <a:spcBef>
                          <a:spcPts val="0"/>
                        </a:spcBef>
                        <a:spcAft>
                          <a:spcPts val="0"/>
                        </a:spcAft>
                        <a:buClrTx/>
                        <a:buSzTx/>
                        <a:buFontTx/>
                        <a:buNone/>
                        <a:tabLst/>
                        <a:defRPr/>
                      </a:pPr>
                      <a:endParaRPr lang="en-US" sz="1800" b="1" dirty="0" smtClean="0">
                        <a:latin typeface="+mn-lt"/>
                      </a:endParaRPr>
                    </a:p>
                  </a:txBody>
                  <a:tcPr marL="182857" marR="182857" marT="91428" marB="91428">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indent="0">
                        <a:buFont typeface="Arial" panose="020B0604020202020204" pitchFamily="34" charset="0"/>
                        <a:buNone/>
                      </a:pPr>
                      <a:r>
                        <a:rPr lang="en-US" sz="1800" b="1" baseline="0" dirty="0" smtClean="0"/>
                        <a:t>Open Data Model that is easily consumed by multiple disparate technologies</a:t>
                      </a:r>
                    </a:p>
                  </a:txBody>
                  <a:tcPr marL="182857" marR="182857" marT="91428" marB="91428">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9A03E"/>
                    </a:solidFill>
                  </a:tcPr>
                </a:tc>
              </a:tr>
              <a:tr h="1680225">
                <a:tc>
                  <a:txBody>
                    <a:bodyPr/>
                    <a:lstStyle/>
                    <a:p>
                      <a:pPr marL="0" indent="0">
                        <a:buFont typeface="Arial" panose="020B0604020202020204" pitchFamily="34" charset="0"/>
                        <a:buNone/>
                      </a:pPr>
                      <a:r>
                        <a:rPr lang="en-US" sz="1800" b="1" dirty="0" smtClean="0"/>
                        <a:t>On</a:t>
                      </a:r>
                      <a:r>
                        <a:rPr lang="en-US" sz="1800" b="1" baseline="0" dirty="0" smtClean="0"/>
                        <a:t> Premises Data that you would like to share with External Users, which could you your own Users that are off the Network i.e. O365 or otherwise Externally Hosted</a:t>
                      </a:r>
                    </a:p>
                  </a:txBody>
                  <a:tcPr marL="182857" marR="182857" marT="91428" marB="91428">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marL="0" indent="0">
                        <a:buFont typeface="Arial" panose="020B0604020202020204" pitchFamily="34" charset="0"/>
                        <a:buNone/>
                      </a:pPr>
                      <a:r>
                        <a:rPr lang="en-US" sz="1800" b="1" baseline="0" dirty="0" smtClean="0"/>
                        <a:t>Cloud Data that you would like to share with Cloud Users in the same Cloud Tennant</a:t>
                      </a:r>
                      <a:endParaRPr lang="en-US" sz="1800" b="1" dirty="0"/>
                    </a:p>
                  </a:txBody>
                  <a:tcPr marL="182857" marR="182857" marT="91428" marB="91428">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indent="0">
                        <a:buFont typeface="Arial" panose="020B0604020202020204" pitchFamily="34" charset="0"/>
                        <a:buNone/>
                      </a:pPr>
                      <a:r>
                        <a:rPr lang="en-US" sz="1800" b="1" baseline="0" dirty="0" smtClean="0"/>
                        <a:t>Offering your consumers the ability to reduce the payload coming back from External Data they do not Own </a:t>
                      </a:r>
                    </a:p>
                  </a:txBody>
                  <a:tcPr marL="182857" marR="182857" marT="91428" marB="91428">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9A03E"/>
                    </a:solidFill>
                  </a:tcPr>
                </a:tc>
              </a:tr>
              <a:tr h="1428188">
                <a:tc>
                  <a:txBody>
                    <a:bodyPr/>
                    <a:lstStyle/>
                    <a:p>
                      <a:endParaRPr lang="en-US" sz="1800" b="1" dirty="0">
                        <a:latin typeface="+mn-lt"/>
                      </a:endParaRPr>
                    </a:p>
                  </a:txBody>
                  <a:tcPr marL="182857" marR="182857" marT="91428" marB="91428">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marL="0" marR="0" indent="0" algn="l" defTabSz="932649" rtl="0" eaLnBrk="1" fontAlgn="auto" latinLnBrk="0" hangingPunct="1">
                        <a:lnSpc>
                          <a:spcPct val="100000"/>
                        </a:lnSpc>
                        <a:spcBef>
                          <a:spcPts val="0"/>
                        </a:spcBef>
                        <a:spcAft>
                          <a:spcPts val="0"/>
                        </a:spcAft>
                        <a:buClrTx/>
                        <a:buSzTx/>
                        <a:buFontTx/>
                        <a:buNone/>
                        <a:tabLst/>
                        <a:defRPr/>
                      </a:pPr>
                      <a:r>
                        <a:rPr lang="en-US" sz="1800" b="1" baseline="0" dirty="0" smtClean="0"/>
                        <a:t>Cloud Data that you would like to share with Users not Authenticated in the same Cloud Tennant.</a:t>
                      </a:r>
                    </a:p>
                    <a:p>
                      <a:endParaRPr lang="en-US" sz="1800" b="1" dirty="0"/>
                    </a:p>
                  </a:txBody>
                  <a:tcPr marL="182857" marR="182857" marT="91428" marB="91428">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endParaRPr lang="en-US" sz="1800" b="1" dirty="0"/>
                    </a:p>
                  </a:txBody>
                  <a:tcPr marL="182857" marR="182857" marT="91428" marB="91428">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9A03E"/>
                    </a:solidFill>
                  </a:tcPr>
                </a:tc>
              </a:tr>
            </a:tbl>
          </a:graphicData>
        </a:graphic>
      </p:graphicFrame>
    </p:spTree>
    <p:extLst>
      <p:ext uri="{BB962C8B-B14F-4D97-AF65-F5344CB8AC3E}">
        <p14:creationId xmlns:p14="http://schemas.microsoft.com/office/powerpoint/2010/main" val="420658179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 Case for Working with Internal Data</a:t>
            </a:r>
          </a:p>
        </p:txBody>
      </p:sp>
      <p:sp>
        <p:nvSpPr>
          <p:cNvPr id="3" name="Text Placeholder 2"/>
          <p:cNvSpPr>
            <a:spLocks noGrp="1"/>
          </p:cNvSpPr>
          <p:nvPr>
            <p:ph type="body" sz="quarter" idx="10"/>
          </p:nvPr>
        </p:nvSpPr>
        <p:spPr>
          <a:xfrm>
            <a:off x="275397" y="1212850"/>
            <a:ext cx="6476240" cy="6130909"/>
          </a:xfrm>
        </p:spPr>
        <p:txBody>
          <a:bodyPr/>
          <a:lstStyle/>
          <a:p>
            <a:r>
              <a:rPr lang="en-US" b="1" dirty="0"/>
              <a:t>On Premises Data that you would like to share with Local Corp. </a:t>
            </a:r>
            <a:r>
              <a:rPr lang="en-US" b="1" dirty="0" smtClean="0"/>
              <a:t>Users</a:t>
            </a:r>
          </a:p>
          <a:p>
            <a:r>
              <a:rPr lang="en-US" b="1" dirty="0"/>
              <a:t>On Premises Data that you would like to share with External Users, which could you your own Users that are off the Network i.e. O365 or otherwise Externally Hosted</a:t>
            </a:r>
          </a:p>
          <a:p>
            <a:endParaRPr lang="en-US" b="1" dirty="0"/>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6837" y="1592262"/>
            <a:ext cx="5152644" cy="3864982"/>
          </a:xfrm>
          <a:prstGeom prst="rect">
            <a:avLst/>
          </a:prstGeom>
        </p:spPr>
      </p:pic>
    </p:spTree>
    <p:extLst>
      <p:ext uri="{BB962C8B-B14F-4D97-AF65-F5344CB8AC3E}">
        <p14:creationId xmlns:p14="http://schemas.microsoft.com/office/powerpoint/2010/main" val="31568808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 Case for Working with </a:t>
            </a:r>
            <a:r>
              <a:rPr lang="en-US" dirty="0" smtClean="0"/>
              <a:t>External </a:t>
            </a:r>
            <a:r>
              <a:rPr lang="en-US" dirty="0"/>
              <a:t>Data</a:t>
            </a:r>
          </a:p>
        </p:txBody>
      </p:sp>
      <p:sp>
        <p:nvSpPr>
          <p:cNvPr id="3" name="Text Placeholder 2"/>
          <p:cNvSpPr>
            <a:spLocks noGrp="1"/>
          </p:cNvSpPr>
          <p:nvPr>
            <p:ph type="body" sz="quarter" idx="10"/>
          </p:nvPr>
        </p:nvSpPr>
        <p:spPr>
          <a:xfrm>
            <a:off x="275397" y="1212850"/>
            <a:ext cx="6476240" cy="6284797"/>
          </a:xfrm>
        </p:spPr>
        <p:txBody>
          <a:bodyPr/>
          <a:lstStyle/>
          <a:p>
            <a:r>
              <a:rPr lang="en-US" b="1" dirty="0"/>
              <a:t>Cloud Data that you would like to share with Local Corp Users</a:t>
            </a:r>
          </a:p>
          <a:p>
            <a:r>
              <a:rPr lang="en-US" b="1" dirty="0" smtClean="0"/>
              <a:t>Cloud </a:t>
            </a:r>
            <a:r>
              <a:rPr lang="en-US" b="1" dirty="0"/>
              <a:t>Data that you would like to share with Cloud Users in the same Cloud </a:t>
            </a:r>
            <a:r>
              <a:rPr lang="en-US" b="1" dirty="0" smtClean="0"/>
              <a:t>Tennant</a:t>
            </a:r>
          </a:p>
          <a:p>
            <a:r>
              <a:rPr lang="en-US" b="1" dirty="0"/>
              <a:t>Cloud Data that you would like to share with Users not Authenticated in the same Cloud Tennant</a:t>
            </a:r>
            <a:r>
              <a:rPr lang="en-US" b="1" dirty="0" smtClean="0"/>
              <a:t>.</a:t>
            </a:r>
            <a:endParaRPr lang="en-US" b="1" dirty="0"/>
          </a:p>
          <a:p>
            <a:endParaRPr lang="en-US" b="1"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1637" y="1363662"/>
            <a:ext cx="5105400" cy="5088382"/>
          </a:xfrm>
          <a:prstGeom prst="rect">
            <a:avLst/>
          </a:prstGeom>
        </p:spPr>
      </p:pic>
    </p:spTree>
    <p:extLst>
      <p:ext uri="{BB962C8B-B14F-4D97-AF65-F5344CB8AC3E}">
        <p14:creationId xmlns:p14="http://schemas.microsoft.com/office/powerpoint/2010/main" val="29244237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73F19C53-BB2B-4C4D-816D-1195BB6E726B}" vid="{5A4F13AD-32CC-4115-B021-B1ABF67D5619}"/>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ySPC_Dev_v01" id="{22DB4827-4ED5-43EC-8839-CEFE06BE7DAD}" vid="{62E7F515-C1B5-46B5-84DE-B2ED7102B09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FF9D138B-068A-4F58-B57B-18ACF8B2E387}"/>
</file>

<file path=docProps/app.xml><?xml version="1.0" encoding="utf-8"?>
<Properties xmlns="http://schemas.openxmlformats.org/officeDocument/2006/extended-properties" xmlns:vt="http://schemas.openxmlformats.org/officeDocument/2006/docPropsVTypes">
  <Template>SharePoint_Conference_2014_ITPro_Template</Template>
  <TotalTime>6</TotalTime>
  <Words>2289</Words>
  <Application>Microsoft Office PowerPoint</Application>
  <PresentationFormat>Custom</PresentationFormat>
  <Paragraphs>158</Paragraphs>
  <Slides>29</Slides>
  <Notes>9</Notes>
  <HiddenSlides>1</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29</vt:i4>
      </vt:variant>
    </vt:vector>
  </HeadingPairs>
  <TitlesOfParts>
    <vt:vector size="38" baseType="lpstr">
      <vt:lpstr>Arial</vt:lpstr>
      <vt:lpstr>Calibri</vt:lpstr>
      <vt:lpstr>Consolas</vt:lpstr>
      <vt:lpstr>Segoe UI</vt:lpstr>
      <vt:lpstr>Segoe UI Light</vt:lpstr>
      <vt:lpstr>Wingdings</vt:lpstr>
      <vt:lpstr>5-30499_SPC_2014_ITPro_Template_16x9</vt:lpstr>
      <vt:lpstr>1_5-30499_SPC_2014_ITPro_Template_16x9</vt:lpstr>
      <vt:lpstr>5-30499_SPC_2014_Dev_Template_16x9</vt:lpstr>
      <vt:lpstr>PowerPoint Presentation</vt:lpstr>
      <vt:lpstr>Optimizing external data consumption through Business Connectivity Services (BCS) &amp;OData Services </vt:lpstr>
      <vt:lpstr>PowerPoint Presentation</vt:lpstr>
      <vt:lpstr>By the End of this Session…</vt:lpstr>
      <vt:lpstr>Outline &amp; Agenda</vt:lpstr>
      <vt:lpstr>Ask your doctor if OData is right for you</vt:lpstr>
      <vt:lpstr>Use Case Success is the one who turns Information out of Data the quickest</vt:lpstr>
      <vt:lpstr>Use Case for Working with Internal Data</vt:lpstr>
      <vt:lpstr>Use Case for Working with External Data</vt:lpstr>
      <vt:lpstr>Use Case for Data Standardization</vt:lpstr>
      <vt:lpstr>What is OData</vt:lpstr>
      <vt:lpstr>Access &amp; Operation Rules</vt:lpstr>
      <vt:lpstr>Managing Access – Entity Access Rules</vt:lpstr>
      <vt:lpstr>Managing Access – Operation Rules</vt:lpstr>
      <vt:lpstr>What OData gives you for Free</vt:lpstr>
      <vt:lpstr>Demo – OData Operations &amp; Payload Size with IE &amp; Fiddler</vt:lpstr>
      <vt:lpstr>Protect your Data! No-one Else will</vt:lpstr>
      <vt:lpstr>An Ounce of Protection is Better…</vt:lpstr>
      <vt:lpstr>Providers from Near and Far…</vt:lpstr>
      <vt:lpstr>Demo – Setting up Security for your OData Feed</vt:lpstr>
      <vt:lpstr>Come on In! The Data is Fine</vt:lpstr>
      <vt:lpstr>Exposing and Consuming Data Those with the Keys Make the Rules… Or do they?</vt:lpstr>
      <vt:lpstr>Telling the BCS Story</vt:lpstr>
      <vt:lpstr>How OData Fits into BCS</vt:lpstr>
      <vt:lpstr>Creating a OData Feed</vt:lpstr>
      <vt:lpstr>Demo – Create a OData Feed  1. Data Owned 2. Data Owned by Others 3. Create a BCS ECT from OData Source 4. Time Permitting MS Excel and OData</vt:lpstr>
      <vt:lpstr>“ Live as if you were to die tomorrow. Learn as if you were to live forever.”</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Optimizing external data consumption through Business Connectivity Services (BCS) and OData Services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2</cp:revision>
  <dcterms:created xsi:type="dcterms:W3CDTF">2014-03-05T17:46:27Z</dcterms:created>
  <dcterms:modified xsi:type="dcterms:W3CDTF">2014-03-06T20:20:50Z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