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Lst>
  <p:notesMasterIdLst>
    <p:notesMasterId r:id="rId51"/>
  </p:notesMasterIdLst>
  <p:handoutMasterIdLst>
    <p:handoutMasterId r:id="rId52"/>
  </p:handout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98"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9" r:id="rId40"/>
    <p:sldId id="300" r:id="rId41"/>
    <p:sldId id="301" r:id="rId42"/>
    <p:sldId id="302" r:id="rId43"/>
    <p:sldId id="303" r:id="rId44"/>
    <p:sldId id="304" r:id="rId45"/>
    <p:sldId id="305" r:id="rId46"/>
    <p:sldId id="294" r:id="rId47"/>
    <p:sldId id="295" r:id="rId48"/>
    <p:sldId id="297" r:id="rId49"/>
    <p:sldId id="296" r:id="rId5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9F6554F2-14D8-48BA-8D93-C7139FC8829C}">
          <p14:sldIdLst>
            <p14:sldId id="256"/>
            <p14:sldId id="257"/>
          </p14:sldIdLst>
        </p14:section>
        <p14:section name="Who" id="{36E43AEC-203C-485B-813E-4FC82AC0A1A4}">
          <p14:sldIdLst>
            <p14:sldId id="258"/>
          </p14:sldIdLst>
        </p14:section>
        <p14:section name="Takeaways" id="{A6A11112-B75A-46D2-A06E-D9A91A0744EA}">
          <p14:sldIdLst>
            <p14:sldId id="259"/>
          </p14:sldIdLst>
        </p14:section>
        <p14:section name="The Problem" id="{B5C6660E-863A-4505-8248-C25621C47D80}">
          <p14:sldIdLst>
            <p14:sldId id="260"/>
            <p14:sldId id="261"/>
            <p14:sldId id="262"/>
            <p14:sldId id="263"/>
          </p14:sldIdLst>
        </p14:section>
        <p14:section name="The Solution" id="{A602EC78-67BA-453E-81A3-28AAC7606295}">
          <p14:sldIdLst>
            <p14:sldId id="264"/>
            <p14:sldId id="265"/>
            <p14:sldId id="266"/>
            <p14:sldId id="267"/>
            <p14:sldId id="268"/>
            <p14:sldId id="298"/>
            <p14:sldId id="270"/>
            <p14:sldId id="271"/>
            <p14:sldId id="272"/>
            <p14:sldId id="273"/>
            <p14:sldId id="274"/>
            <p14:sldId id="275"/>
            <p14:sldId id="276"/>
            <p14:sldId id="277"/>
            <p14:sldId id="278"/>
            <p14:sldId id="279"/>
            <p14:sldId id="280"/>
            <p14:sldId id="281"/>
            <p14:sldId id="282"/>
            <p14:sldId id="283"/>
            <p14:sldId id="284"/>
            <p14:sldId id="285"/>
            <p14:sldId id="286"/>
            <p14:sldId id="287"/>
            <p14:sldId id="288"/>
            <p14:sldId id="289"/>
            <p14:sldId id="299"/>
            <p14:sldId id="300"/>
            <p14:sldId id="301"/>
            <p14:sldId id="302"/>
            <p14:sldId id="303"/>
            <p14:sldId id="304"/>
            <p14:sldId id="305"/>
          </p14:sldIdLst>
        </p14:section>
        <p14:section name="Wrapup and Next Steps" id="{8C921BEC-FEC2-4FCC-95E2-A846B2A132E1}">
          <p14:sldIdLst>
            <p14:sldId id="294"/>
            <p14:sldId id="295"/>
            <p14:sldId id="297"/>
            <p14:sldId id="296"/>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8B2D"/>
    <a:srgbClr val="87AB37"/>
    <a:srgbClr val="9FC54D"/>
    <a:srgbClr val="505050"/>
    <a:srgbClr val="785393"/>
    <a:srgbClr val="80599D"/>
    <a:srgbClr val="000000"/>
    <a:srgbClr val="8E6AAA"/>
    <a:srgbClr val="8E6A78"/>
    <a:srgbClr val="9B4F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294" autoAdjust="0"/>
    <p:restoredTop sz="9520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commentAuthors" Target="commentAuthors.xml"/><Relationship Id="rId5" Type="http://schemas.openxmlformats.org/officeDocument/2006/relationships/slideMaster" Target="slideMasters/slideMaster2.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tableStyles" Target="tableStyle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3/5/2014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2849191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2252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535852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44</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3/5/2014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502022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4361185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380256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EC8A6E3-3806-47F5-9ABB-0A363705DEB0}"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37008566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227661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E6A1F410-AD61-4B86-B5BE-8561FA1CA49D}"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052869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B192D058-1985-4467-845A-1C29607F2B73}"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0817682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AD64E295-B0F6-4ECD-B1C6-8C8E21D2FE13}"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9514074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095960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3/5/2014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3724269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1744387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25465278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8819227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42119346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18729879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3786544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52594938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90522517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70317101"/>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51225134"/>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9841638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12496159"/>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5704541"/>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34872641"/>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04234294"/>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05063555"/>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41282734"/>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412552390"/>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251044813"/>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87181981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2732786806"/>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126597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673208295"/>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9166321"/>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556108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851329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80041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96547964"/>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28168121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4" name="Rectangle 3"/>
          <p:cNvSpPr/>
          <p:nvPr userDrawn="1"/>
        </p:nvSpPr>
        <p:spPr bwMode="auto">
          <a:xfrm>
            <a:off x="0" y="6295073"/>
            <a:ext cx="12436475" cy="707562"/>
          </a:xfrm>
          <a:prstGeom prst="rect">
            <a:avLst/>
          </a:prstGeom>
          <a:blipFill>
            <a:blip r:embed="rId2" cstate="print"/>
            <a:srcRect/>
            <a:stretch>
              <a:fillRect t="-100000"/>
            </a:stretch>
          </a:blipFill>
          <a:ln w="9525" algn="ctr">
            <a:noFill/>
            <a:miter lim="800000"/>
            <a:headEnd/>
            <a:tailEnd/>
          </a:ln>
          <a:effectLst/>
        </p:spPr>
        <p:txBody>
          <a:bodyPr wrap="none" rtlCol="0" anchor="ctr"/>
          <a:lstStyle/>
          <a:p>
            <a:pPr algn="ctr"/>
            <a:endParaRPr lang="en-US" sz="2040" dirty="0">
              <a:solidFill>
                <a:srgbClr val="505050"/>
              </a:solidFill>
              <a:latin typeface="Cambria" pitchFamily="18" charset="0"/>
            </a:endParaRPr>
          </a:p>
        </p:txBody>
      </p:sp>
      <p:sp>
        <p:nvSpPr>
          <p:cNvPr id="2" name="Title 1"/>
          <p:cNvSpPr>
            <a:spLocks noGrp="1"/>
          </p:cNvSpPr>
          <p:nvPr>
            <p:ph type="title"/>
          </p:nvPr>
        </p:nvSpPr>
        <p:spPr>
          <a:noFill/>
        </p:spPr>
        <p:txBody>
          <a:bodyPr rtlCol="0"/>
          <a:lstStyle>
            <a:lvl1pPr marL="0" indent="0" algn="ctr" defTabSz="-14149239" rtl="0" eaLnBrk="1" fontAlgn="base" hangingPunct="1">
              <a:spcBef>
                <a:spcPct val="0"/>
              </a:spcBef>
              <a:spcAft>
                <a:spcPct val="0"/>
              </a:spcAft>
              <a:defRPr lang="en-US" sz="2856" b="1" dirty="0">
                <a:solidFill>
                  <a:schemeClr val="tx2"/>
                </a:solidFill>
                <a:latin typeface="+mj-lt"/>
                <a:ea typeface="+mj-ea"/>
                <a:cs typeface="Segoe UI"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274640" y="1212851"/>
            <a:ext cx="11887198" cy="1503040"/>
          </a:xfrm>
        </p:spPr>
        <p:txBody>
          <a:bodyPr rtlCol="0"/>
          <a:lstStyle>
            <a:lvl1pPr>
              <a:buClrTx/>
              <a:buFont typeface="Wingdings" pitchFamily="2" charset="2"/>
              <a:buChar char="§"/>
              <a:defRPr sz="2040" b="1">
                <a:latin typeface="Calibri" pitchFamily="34" charset="0"/>
              </a:defRPr>
            </a:lvl1pPr>
            <a:lvl2pPr>
              <a:buClrTx/>
              <a:buFont typeface="Wingdings" pitchFamily="2" charset="2"/>
              <a:buChar char="o"/>
              <a:defRPr sz="1836" b="0">
                <a:latin typeface="Calibri Light" pitchFamily="34" charset="0"/>
              </a:defRPr>
            </a:lvl2pPr>
            <a:lvl3pPr>
              <a:buClrTx/>
              <a:buFont typeface="Wingdings" pitchFamily="2" charset="2"/>
              <a:buChar char="o"/>
              <a:defRPr sz="1632" b="0">
                <a:latin typeface="Calibri Light" pitchFamily="34" charset="0"/>
              </a:defRPr>
            </a:lvl3pPr>
            <a:lvl4pPr>
              <a:buClrTx/>
              <a:buFont typeface="Wingdings" pitchFamily="2" charset="2"/>
              <a:buChar char="o"/>
              <a:defRPr sz="1428" b="0">
                <a:latin typeface="Calibri Light" pitchFamily="34" charset="0"/>
              </a:defRPr>
            </a:lvl4pPr>
            <a:lvl5pPr>
              <a:buClrTx/>
              <a:buFont typeface="Wingdings" pitchFamily="2" charset="2"/>
              <a:buChar char="o"/>
              <a:defRPr sz="1224" b="0">
                <a:latin typeface="Calibri Light"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Box 4"/>
          <p:cNvSpPr txBox="1"/>
          <p:nvPr userDrawn="1"/>
        </p:nvSpPr>
        <p:spPr bwMode="auto">
          <a:xfrm>
            <a:off x="5988009" y="6682103"/>
            <a:ext cx="375424" cy="280718"/>
          </a:xfrm>
          <a:prstGeom prst="rect">
            <a:avLst/>
          </a:prstGeom>
          <a:noFill/>
          <a:ln w="9525">
            <a:noFill/>
            <a:miter lim="800000"/>
            <a:headEnd/>
            <a:tailEnd/>
          </a:ln>
        </p:spPr>
        <p:txBody>
          <a:bodyPr wrap="none" rtlCol="0">
            <a:spAutoFit/>
          </a:bodyPr>
          <a:lstStyle/>
          <a:p>
            <a:fld id="{1C0BEE2C-8B0C-4D07-B829-754BAF78059F}" type="slidenum">
              <a:rPr lang="en-US" sz="1224" smtClean="0">
                <a:solidFill>
                  <a:srgbClr val="505050"/>
                </a:solidFill>
                <a:latin typeface="Segoe UI Light"/>
              </a:rPr>
              <a:pPr/>
              <a:t>‹#›</a:t>
            </a:fld>
            <a:endParaRPr lang="en-US" sz="1428" dirty="0">
              <a:solidFill>
                <a:srgbClr val="505050"/>
              </a:solidFill>
              <a:latin typeface="Segoe UI Light"/>
            </a:endParaRPr>
          </a:p>
        </p:txBody>
      </p:sp>
      <p:sp>
        <p:nvSpPr>
          <p:cNvPr id="9" name="TextBox 8"/>
          <p:cNvSpPr txBox="1"/>
          <p:nvPr userDrawn="1"/>
        </p:nvSpPr>
        <p:spPr bwMode="auto">
          <a:xfrm>
            <a:off x="8809170" y="6617841"/>
            <a:ext cx="3627305" cy="382308"/>
          </a:xfrm>
          <a:prstGeom prst="rect">
            <a:avLst/>
          </a:prstGeom>
          <a:noFill/>
          <a:ln w="9525">
            <a:noFill/>
            <a:miter lim="800000"/>
            <a:headEnd/>
            <a:tailEnd/>
          </a:ln>
        </p:spPr>
        <p:txBody>
          <a:bodyPr wrap="square" rtlCol="0">
            <a:spAutoFit/>
          </a:bodyPr>
          <a:lstStyle/>
          <a:p>
            <a:pPr algn="r"/>
            <a:r>
              <a:rPr lang="en-US" sz="918" dirty="0" smtClean="0">
                <a:solidFill>
                  <a:srgbClr val="505050"/>
                </a:solidFill>
                <a:latin typeface="Segoe UI Light"/>
                <a:cs typeface="Mangal" pitchFamily="18" charset="0"/>
              </a:rPr>
              <a:t>© </a:t>
            </a:r>
            <a:r>
              <a:rPr lang="en-US" sz="918" dirty="0" err="1" smtClean="0">
                <a:solidFill>
                  <a:srgbClr val="505050"/>
                </a:solidFill>
                <a:latin typeface="Segoe UI Light"/>
                <a:cs typeface="Mangal" pitchFamily="18" charset="0"/>
              </a:rPr>
              <a:t>DEVintersection</a:t>
            </a:r>
            <a:r>
              <a:rPr lang="en-US" sz="918" dirty="0" smtClean="0">
                <a:solidFill>
                  <a:srgbClr val="505050"/>
                </a:solidFill>
                <a:latin typeface="Segoe UI Light"/>
                <a:cs typeface="Mangal" pitchFamily="18" charset="0"/>
              </a:rPr>
              <a:t>. All rights reserved.</a:t>
            </a:r>
          </a:p>
          <a:p>
            <a:pPr algn="r"/>
            <a:r>
              <a:rPr lang="en-US" sz="918" u="sng" dirty="0" smtClean="0">
                <a:solidFill>
                  <a:srgbClr val="505050"/>
                </a:solidFill>
                <a:latin typeface="Segoe UI Light"/>
                <a:cs typeface="Mangal" pitchFamily="18" charset="0"/>
              </a:rPr>
              <a:t>http://www.DEVintersection.com </a:t>
            </a:r>
            <a:endParaRPr lang="en-US" sz="918" u="sng" dirty="0">
              <a:solidFill>
                <a:srgbClr val="505050"/>
              </a:solidFill>
              <a:latin typeface="Segoe UI Light"/>
              <a:cs typeface="Mangal" pitchFamily="18" charset="0"/>
            </a:endParaRPr>
          </a:p>
        </p:txBody>
      </p:sp>
      <p:pic>
        <p:nvPicPr>
          <p:cNvPr id="10" name="Picture 9"/>
          <p:cNvPicPr>
            <a:picLocks noChangeAspect="1"/>
          </p:cNvPicPr>
          <p:nvPr userDrawn="1"/>
        </p:nvPicPr>
        <p:blipFill rotWithShape="1">
          <a:blip r:embed="rId3"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6010964" y="2176075"/>
            <a:ext cx="6667331" cy="4542124"/>
          </a:xfrm>
          <a:prstGeom prst="rect">
            <a:avLst/>
          </a:prstGeom>
          <a:ln>
            <a:noFill/>
          </a:ln>
          <a:effectLst>
            <a:softEdge rad="635000"/>
          </a:effectLst>
        </p:spPr>
      </p:pic>
    </p:spTree>
    <p:extLst>
      <p:ext uri="{BB962C8B-B14F-4D97-AF65-F5344CB8AC3E}">
        <p14:creationId xmlns:p14="http://schemas.microsoft.com/office/powerpoint/2010/main" val="1266204513"/>
      </p:ext>
    </p:extLst>
  </p:cSld>
  <p:clrMapOvr>
    <a:masterClrMapping/>
  </p:clrMapOvr>
  <p:transition>
    <p:fade/>
  </p:transition>
  <p:timing>
    <p:tnLst>
      <p:par>
        <p:cTn id="1" dur="indefinite" restart="never" nodeType="tmRoot"/>
      </p:par>
    </p:tnLst>
  </p:timing>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32" Type="http://schemas.openxmlformats.org/officeDocument/2006/relationships/image" Target="../media/image1.png"/><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theme" Target="../theme/theme2.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2"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825062831"/>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 id="2147484247" r:id="rId30"/>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5.xml"/></Relationships>
</file>

<file path=ppt/slides/_rels/slide14.xml.rels><?xml version="1.0" encoding="UTF-8" standalone="yes"?>
<Relationships xmlns="http://schemas.openxmlformats.org/package/2006/relationships"><Relationship Id="rId2" Type="http://schemas.openxmlformats.org/officeDocument/2006/relationships/hyperlink" Target="http://developer.yammer.com/restapi/" TargetMode="External"/><Relationship Id="rId1" Type="http://schemas.openxmlformats.org/officeDocument/2006/relationships/slideLayout" Target="../slideLayouts/slideLayout3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8.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3.xml"/></Relationships>
</file>

<file path=ppt/slides/_rels/slide26.xml.rels><?xml version="1.0" encoding="UTF-8" standalone="yes"?>
<Relationships xmlns="http://schemas.openxmlformats.org/package/2006/relationships"><Relationship Id="rId2" Type="http://schemas.openxmlformats.org/officeDocument/2006/relationships/hyperlink" Target="https://www.yammer.com/api/v1/activity.json" TargetMode="External"/><Relationship Id="rId1" Type="http://schemas.openxmlformats.org/officeDocument/2006/relationships/slideLayout" Target="../slideLayouts/slideLayout37.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5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7" Type="http://schemas.microsoft.com/office/2007/relationships/hdphoto" Target="../media/hdphoto2.wdp"/><Relationship Id="rId2" Type="http://schemas.openxmlformats.org/officeDocument/2006/relationships/notesSlide" Target="../notesSlides/notesSlide3.xml"/><Relationship Id="rId1" Type="http://schemas.openxmlformats.org/officeDocument/2006/relationships/slideLayout" Target="../slideLayouts/slideLayout39.xml"/><Relationship Id="rId6" Type="http://schemas.openxmlformats.org/officeDocument/2006/relationships/image" Target="../media/image11.png"/><Relationship Id="rId5" Type="http://schemas.openxmlformats.org/officeDocument/2006/relationships/image" Target="../media/image10.png"/><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2.xml"/></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s://www.yammer.com/widget/configure" TargetMode="External"/><Relationship Id="rId1" Type="http://schemas.openxmlformats.org/officeDocument/2006/relationships/slideLayout" Target="../slideLayouts/slideLayout3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34.xml.rels><?xml version="1.0" encoding="UTF-8" standalone="yes"?>
<Relationships xmlns="http://schemas.openxmlformats.org/package/2006/relationships"><Relationship Id="rId3" Type="http://schemas.openxmlformats.org/officeDocument/2006/relationships/hyperlink" Target="https://www.yammer.com/api/v1/uploaded_files/in_group/2781204.json" TargetMode="External"/><Relationship Id="rId2" Type="http://schemas.openxmlformats.org/officeDocument/2006/relationships/hyperlink" Target="https://www.yammer.com/api/v1/messages/open_graph_objects/356127817571330.json" TargetMode="External"/><Relationship Id="rId1" Type="http://schemas.openxmlformats.org/officeDocument/2006/relationships/slideLayout" Target="../slideLayouts/slideLayout3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2.xml"/></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2.xml"/></Relationships>
</file>

<file path=ppt/slides/_rels/slide3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2.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8.xml"/></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2.xml"/></Relationships>
</file>

<file path=ppt/slides/_rels/slide4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4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3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4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3.xml"/><Relationship Id="rId1" Type="http://schemas.openxmlformats.org/officeDocument/2006/relationships/slideLayout" Target="../slideLayouts/slideLayout5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52.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2.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1132410"/>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Yammer API overview capabilities</a:t>
            </a:r>
            <a:endParaRPr lang="en-US" dirty="0"/>
          </a:p>
        </p:txBody>
      </p:sp>
      <p:sp>
        <p:nvSpPr>
          <p:cNvPr id="3" name="Text Placeholder 2"/>
          <p:cNvSpPr>
            <a:spLocks noGrp="1"/>
          </p:cNvSpPr>
          <p:nvPr>
            <p:ph type="body" sz="quarter" idx="11"/>
          </p:nvPr>
        </p:nvSpPr>
        <p:spPr>
          <a:xfrm>
            <a:off x="274639" y="1212849"/>
            <a:ext cx="11889564" cy="5139869"/>
          </a:xfrm>
        </p:spPr>
        <p:txBody>
          <a:bodyPr/>
          <a:lstStyle/>
          <a:p>
            <a:r>
              <a:rPr lang="en-US" dirty="0" smtClean="0"/>
              <a:t>APIs</a:t>
            </a:r>
          </a:p>
          <a:p>
            <a:pPr marL="342900" indent="-342900">
              <a:buFont typeface="Arial" panose="020B0604020202020204" pitchFamily="34" charset="0"/>
              <a:buChar char="•"/>
            </a:pPr>
            <a:r>
              <a:rPr lang="en-US" sz="2000" dirty="0" smtClean="0">
                <a:gradFill>
                  <a:gsLst>
                    <a:gs pos="1250">
                      <a:schemeClr val="tx1"/>
                    </a:gs>
                    <a:gs pos="100000">
                      <a:schemeClr val="tx1"/>
                    </a:gs>
                  </a:gsLst>
                  <a:lin ang="5400000" scaled="0"/>
                </a:gradFill>
                <a:latin typeface="+mn-lt"/>
              </a:rPr>
              <a:t>REST</a:t>
            </a:r>
          </a:p>
          <a:p>
            <a:pPr marL="342900" indent="-342900">
              <a:buFont typeface="Arial" panose="020B0604020202020204" pitchFamily="34" charset="0"/>
              <a:buChar char="•"/>
            </a:pPr>
            <a:r>
              <a:rPr lang="en-US" sz="2000" dirty="0" smtClean="0">
                <a:gradFill>
                  <a:gsLst>
                    <a:gs pos="1250">
                      <a:schemeClr val="tx1"/>
                    </a:gs>
                    <a:gs pos="100000">
                      <a:schemeClr val="tx1"/>
                    </a:gs>
                  </a:gsLst>
                  <a:lin ang="5400000" scaled="0"/>
                </a:gradFill>
                <a:latin typeface="+mn-lt"/>
              </a:rPr>
              <a:t>JavaScript</a:t>
            </a:r>
          </a:p>
          <a:p>
            <a:pPr marL="342900" indent="-342900">
              <a:buFont typeface="Arial" panose="020B0604020202020204" pitchFamily="34" charset="0"/>
              <a:buChar char="•"/>
            </a:pPr>
            <a:r>
              <a:rPr lang="en-US" sz="2000" dirty="0" err="1" smtClean="0">
                <a:gradFill>
                  <a:gsLst>
                    <a:gs pos="1250">
                      <a:schemeClr val="tx1"/>
                    </a:gs>
                    <a:gs pos="100000">
                      <a:schemeClr val="tx1"/>
                    </a:gs>
                  </a:gsLst>
                  <a:lin ang="5400000" scaled="0"/>
                </a:gradFill>
                <a:latin typeface="+mn-lt"/>
              </a:rPr>
              <a:t>OpenGraph</a:t>
            </a:r>
            <a:endParaRPr lang="en-US" sz="2000" dirty="0" smtClean="0">
              <a:gradFill>
                <a:gsLst>
                  <a:gs pos="1250">
                    <a:schemeClr val="tx1"/>
                  </a:gs>
                  <a:gs pos="100000">
                    <a:schemeClr val="tx1"/>
                  </a:gs>
                </a:gsLst>
                <a:lin ang="5400000" scaled="0"/>
              </a:gradFill>
              <a:latin typeface="+mn-lt"/>
            </a:endParaRPr>
          </a:p>
          <a:p>
            <a:pPr marL="342900" indent="-342900">
              <a:buFont typeface="Arial" panose="020B0604020202020204" pitchFamily="34" charset="0"/>
              <a:buChar char="•"/>
            </a:pPr>
            <a:r>
              <a:rPr lang="en-US" sz="2000" dirty="0" smtClean="0">
                <a:gradFill>
                  <a:gsLst>
                    <a:gs pos="1250">
                      <a:schemeClr val="tx1"/>
                    </a:gs>
                    <a:gs pos="100000">
                      <a:schemeClr val="tx1"/>
                    </a:gs>
                  </a:gsLst>
                  <a:lin ang="5400000" scaled="0"/>
                </a:gradFill>
                <a:latin typeface="+mn-lt"/>
              </a:rPr>
              <a:t>Embed widget</a:t>
            </a:r>
          </a:p>
          <a:p>
            <a:pPr marL="342900" indent="-342900">
              <a:buFont typeface="Arial" panose="020B0604020202020204" pitchFamily="34" charset="0"/>
              <a:buChar char="•"/>
            </a:pPr>
            <a:r>
              <a:rPr lang="en-US" sz="2000" dirty="0" smtClean="0">
                <a:gradFill>
                  <a:gsLst>
                    <a:gs pos="1250">
                      <a:schemeClr val="tx1"/>
                    </a:gs>
                    <a:gs pos="100000">
                      <a:schemeClr val="tx1"/>
                    </a:gs>
                  </a:gsLst>
                  <a:lin ang="5400000" scaled="0"/>
                </a:gradFill>
                <a:latin typeface="+mn-lt"/>
              </a:rPr>
              <a:t>SDKs – Ruby, Python, </a:t>
            </a:r>
            <a:r>
              <a:rPr lang="en-US" sz="2000" dirty="0" err="1" smtClean="0">
                <a:gradFill>
                  <a:gsLst>
                    <a:gs pos="1250">
                      <a:schemeClr val="tx1"/>
                    </a:gs>
                    <a:gs pos="100000">
                      <a:schemeClr val="tx1"/>
                    </a:gs>
                  </a:gsLst>
                  <a:lin ang="5400000" scaled="0"/>
                </a:gradFill>
                <a:latin typeface="+mn-lt"/>
              </a:rPr>
              <a:t>iOS</a:t>
            </a:r>
            <a:r>
              <a:rPr lang="en-US" sz="2000" dirty="0" smtClean="0">
                <a:gradFill>
                  <a:gsLst>
                    <a:gs pos="1250">
                      <a:schemeClr val="tx1"/>
                    </a:gs>
                    <a:gs pos="100000">
                      <a:schemeClr val="tx1"/>
                    </a:gs>
                  </a:gsLst>
                  <a:lin ang="5400000" scaled="0"/>
                </a:gradFill>
                <a:latin typeface="+mn-lt"/>
              </a:rPr>
              <a:t>, Windows Phone</a:t>
            </a:r>
          </a:p>
          <a:p>
            <a:endParaRPr lang="en-US" sz="2000" dirty="0" smtClean="0">
              <a:gradFill>
                <a:gsLst>
                  <a:gs pos="1250">
                    <a:schemeClr val="tx1"/>
                  </a:gs>
                  <a:gs pos="100000">
                    <a:schemeClr val="tx1"/>
                  </a:gs>
                </a:gsLst>
                <a:lin ang="5400000" scaled="0"/>
              </a:gradFill>
              <a:latin typeface="+mn-lt"/>
            </a:endParaRPr>
          </a:p>
          <a:p>
            <a:r>
              <a:rPr lang="en-US" dirty="0" smtClean="0"/>
              <a:t>Where?</a:t>
            </a:r>
          </a:p>
          <a:p>
            <a:pPr marL="342900" indent="-342900">
              <a:buFont typeface="Arial" panose="020B0604020202020204" pitchFamily="34" charset="0"/>
              <a:buChar char="•"/>
            </a:pPr>
            <a:r>
              <a:rPr lang="en-US" sz="2000" dirty="0" smtClean="0">
                <a:gradFill>
                  <a:gsLst>
                    <a:gs pos="1250">
                      <a:schemeClr val="tx1"/>
                    </a:gs>
                    <a:gs pos="100000">
                      <a:schemeClr val="tx1"/>
                    </a:gs>
                  </a:gsLst>
                  <a:lin ang="5400000" scaled="0"/>
                </a:gradFill>
                <a:latin typeface="+mn-lt"/>
              </a:rPr>
              <a:t>Web applications</a:t>
            </a:r>
          </a:p>
          <a:p>
            <a:pPr marL="342900" indent="-342900">
              <a:buFont typeface="Arial" panose="020B0604020202020204" pitchFamily="34" charset="0"/>
              <a:buChar char="•"/>
            </a:pPr>
            <a:r>
              <a:rPr lang="en-US" sz="2000" dirty="0" err="1" smtClean="0">
                <a:gradFill>
                  <a:gsLst>
                    <a:gs pos="1250">
                      <a:schemeClr val="tx1"/>
                    </a:gs>
                    <a:gs pos="100000">
                      <a:schemeClr val="tx1"/>
                    </a:gs>
                  </a:gsLst>
                  <a:lin ang="5400000" scaled="0"/>
                </a:gradFill>
                <a:latin typeface="+mn-lt"/>
              </a:rPr>
              <a:t>.Net</a:t>
            </a:r>
            <a:r>
              <a:rPr lang="en-US" sz="2000" dirty="0" smtClean="0">
                <a:gradFill>
                  <a:gsLst>
                    <a:gs pos="1250">
                      <a:schemeClr val="tx1"/>
                    </a:gs>
                    <a:gs pos="100000">
                      <a:schemeClr val="tx1"/>
                    </a:gs>
                  </a:gsLst>
                  <a:lin ang="5400000" scaled="0"/>
                </a:gradFill>
                <a:latin typeface="+mn-lt"/>
              </a:rPr>
              <a:t> applications</a:t>
            </a:r>
          </a:p>
          <a:p>
            <a:pPr marL="342900" indent="-342900">
              <a:buFont typeface="Arial" panose="020B0604020202020204" pitchFamily="34" charset="0"/>
              <a:buChar char="•"/>
            </a:pPr>
            <a:r>
              <a:rPr lang="en-US" sz="2000" dirty="0" smtClean="0">
                <a:gradFill>
                  <a:gsLst>
                    <a:gs pos="1250">
                      <a:schemeClr val="tx1"/>
                    </a:gs>
                    <a:gs pos="100000">
                      <a:schemeClr val="tx1"/>
                    </a:gs>
                  </a:gsLst>
                  <a:lin ang="5400000" scaled="0"/>
                </a:gradFill>
                <a:latin typeface="+mn-lt"/>
              </a:rPr>
              <a:t>Mobile applications</a:t>
            </a:r>
          </a:p>
          <a:p>
            <a:pPr marL="342900" indent="-342900">
              <a:buFont typeface="Arial" panose="020B0604020202020204" pitchFamily="34" charset="0"/>
              <a:buChar char="•"/>
            </a:pPr>
            <a:r>
              <a:rPr lang="en-US" sz="2000" dirty="0" smtClean="0">
                <a:gradFill>
                  <a:gsLst>
                    <a:gs pos="1250">
                      <a:schemeClr val="tx1"/>
                    </a:gs>
                    <a:gs pos="100000">
                      <a:schemeClr val="tx1"/>
                    </a:gs>
                  </a:gsLst>
                  <a:lin ang="5400000" scaled="0"/>
                </a:gradFill>
                <a:latin typeface="+mn-lt"/>
              </a:rPr>
              <a:t>Back end services and Line of Business applications</a:t>
            </a:r>
          </a:p>
          <a:p>
            <a:endParaRPr lang="en-US" sz="2000" dirty="0">
              <a:gradFill>
                <a:gsLst>
                  <a:gs pos="1250">
                    <a:schemeClr val="tx1"/>
                  </a:gs>
                  <a:gs pos="100000">
                    <a:schemeClr val="tx1"/>
                  </a:gs>
                </a:gsLst>
                <a:lin ang="5400000" scaled="0"/>
              </a:gradFill>
              <a:latin typeface="+mn-lt"/>
            </a:endParaRPr>
          </a:p>
        </p:txBody>
      </p:sp>
    </p:spTree>
    <p:extLst>
      <p:ext uri="{BB962C8B-B14F-4D97-AF65-F5344CB8AC3E}">
        <p14:creationId xmlns:p14="http://schemas.microsoft.com/office/powerpoint/2010/main" val="13000847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REST API Overview</a:t>
            </a:r>
            <a:endParaRPr lang="en-US" dirty="0"/>
          </a:p>
        </p:txBody>
      </p:sp>
      <p:sp>
        <p:nvSpPr>
          <p:cNvPr id="3" name="Text Placeholder 2"/>
          <p:cNvSpPr>
            <a:spLocks noGrp="1"/>
          </p:cNvSpPr>
          <p:nvPr>
            <p:ph type="body" sz="quarter" idx="11"/>
          </p:nvPr>
        </p:nvSpPr>
        <p:spPr>
          <a:xfrm>
            <a:off x="274639" y="1212849"/>
            <a:ext cx="11889564" cy="4191917"/>
          </a:xfrm>
        </p:spPr>
        <p:txBody>
          <a:bodyPr/>
          <a:lstStyle/>
          <a:p>
            <a:r>
              <a:rPr lang="en-US" dirty="0" smtClean="0"/>
              <a:t>Protocols and Formats</a:t>
            </a:r>
          </a:p>
          <a:p>
            <a:r>
              <a:rPr lang="en-US" sz="2000" dirty="0" smtClean="0">
                <a:gradFill>
                  <a:gsLst>
                    <a:gs pos="1250">
                      <a:schemeClr val="tx1"/>
                    </a:gs>
                    <a:gs pos="100000">
                      <a:schemeClr val="tx1"/>
                    </a:gs>
                  </a:gsLst>
                  <a:lin ang="5400000" scaled="0"/>
                </a:gradFill>
                <a:latin typeface="+mn-lt"/>
              </a:rPr>
              <a:t>HTTPS requests</a:t>
            </a:r>
          </a:p>
          <a:p>
            <a:r>
              <a:rPr lang="en-US" sz="2000" dirty="0" smtClean="0">
                <a:gradFill>
                  <a:gsLst>
                    <a:gs pos="1250">
                      <a:schemeClr val="tx1"/>
                    </a:gs>
                    <a:gs pos="100000">
                      <a:schemeClr val="tx1"/>
                    </a:gs>
                  </a:gsLst>
                  <a:lin ang="5400000" scaled="0"/>
                </a:gradFill>
                <a:latin typeface="+mn-lt"/>
              </a:rPr>
              <a:t>JSON responses </a:t>
            </a:r>
          </a:p>
          <a:p>
            <a:endParaRPr lang="en-US" sz="2000" dirty="0">
              <a:gradFill>
                <a:gsLst>
                  <a:gs pos="1250">
                    <a:schemeClr val="tx1"/>
                  </a:gs>
                  <a:gs pos="100000">
                    <a:schemeClr val="tx1"/>
                  </a:gs>
                </a:gsLst>
                <a:lin ang="5400000" scaled="0"/>
              </a:gradFill>
              <a:latin typeface="+mn-lt"/>
            </a:endParaRPr>
          </a:p>
          <a:p>
            <a:r>
              <a:rPr lang="en-US" dirty="0" smtClean="0"/>
              <a:t>HTTP Verbs</a:t>
            </a:r>
          </a:p>
          <a:p>
            <a:r>
              <a:rPr lang="en-US" sz="2000" dirty="0" smtClean="0">
                <a:gradFill>
                  <a:gsLst>
                    <a:gs pos="1250">
                      <a:schemeClr val="tx1"/>
                    </a:gs>
                    <a:gs pos="100000">
                      <a:schemeClr val="tx1"/>
                    </a:gs>
                  </a:gsLst>
                  <a:lin ang="5400000" scaled="0"/>
                </a:gradFill>
                <a:latin typeface="+mn-lt"/>
              </a:rPr>
              <a:t>GET, POST, DELETE</a:t>
            </a:r>
          </a:p>
          <a:p>
            <a:endParaRPr lang="en-US" sz="2000" dirty="0" smtClean="0">
              <a:gradFill>
                <a:gsLst>
                  <a:gs pos="1250">
                    <a:schemeClr val="tx1"/>
                  </a:gs>
                  <a:gs pos="100000">
                    <a:schemeClr val="tx1"/>
                  </a:gs>
                </a:gsLst>
                <a:lin ang="5400000" scaled="0"/>
              </a:gradFill>
              <a:latin typeface="+mn-lt"/>
            </a:endParaRPr>
          </a:p>
          <a:p>
            <a:endParaRPr lang="en-US" sz="2000" dirty="0" smtClean="0">
              <a:gradFill>
                <a:gsLst>
                  <a:gs pos="1250">
                    <a:schemeClr val="tx1"/>
                  </a:gs>
                  <a:gs pos="100000">
                    <a:schemeClr val="tx1"/>
                  </a:gs>
                </a:gsLst>
                <a:lin ang="5400000" scaled="0"/>
              </a:gradFill>
              <a:latin typeface="+mn-lt"/>
            </a:endParaRPr>
          </a:p>
          <a:p>
            <a:endParaRPr lang="en-US" sz="2000" dirty="0">
              <a:gradFill>
                <a:gsLst>
                  <a:gs pos="1250">
                    <a:schemeClr val="tx1"/>
                  </a:gs>
                  <a:gs pos="100000">
                    <a:schemeClr val="tx1"/>
                  </a:gs>
                </a:gsLst>
                <a:lin ang="5400000" scaled="0"/>
              </a:gradFill>
              <a:latin typeface="+mn-lt"/>
            </a:endParaRPr>
          </a:p>
          <a:p>
            <a:r>
              <a:rPr lang="en-US" sz="2400" b="1" dirty="0" smtClean="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Example:   </a:t>
            </a:r>
            <a:r>
              <a:rPr lang="en-US" sz="2400" dirty="0" smtClean="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GET https</a:t>
            </a:r>
            <a:r>
              <a:rPr lang="en-US" sz="2400" dirty="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a:t>
            </a:r>
            <a:r>
              <a:rPr lang="en-US" sz="2400" dirty="0" smtClean="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www.yammer.com/api/v1/messages.json</a:t>
            </a:r>
          </a:p>
        </p:txBody>
      </p:sp>
    </p:spTree>
    <p:extLst>
      <p:ext uri="{BB962C8B-B14F-4D97-AF65-F5344CB8AC3E}">
        <p14:creationId xmlns:p14="http://schemas.microsoft.com/office/powerpoint/2010/main" val="282019399"/>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Message payload</a:t>
            </a:r>
            <a:endParaRPr lang="en-US" dirty="0"/>
          </a:p>
        </p:txBody>
      </p:sp>
      <p:sp>
        <p:nvSpPr>
          <p:cNvPr id="5" name="Text Placeholder 4"/>
          <p:cNvSpPr>
            <a:spLocks noGrp="1"/>
          </p:cNvSpPr>
          <p:nvPr>
            <p:ph type="body" sz="quarter" idx="10"/>
          </p:nvPr>
        </p:nvSpPr>
        <p:spPr>
          <a:xfrm>
            <a:off x="274638" y="1216152"/>
            <a:ext cx="11887199" cy="5823133"/>
          </a:xfrm>
        </p:spPr>
        <p:txBody>
          <a:bodyPr/>
          <a:lstStyle/>
          <a:p>
            <a:r>
              <a:rPr lang="en-US" sz="1600" dirty="0"/>
              <a:t>{</a:t>
            </a:r>
          </a:p>
          <a:p>
            <a:r>
              <a:rPr lang="en-US" sz="1600" dirty="0" smtClean="0"/>
              <a:t>	"</a:t>
            </a:r>
            <a:r>
              <a:rPr lang="en-US" sz="1600" dirty="0"/>
              <a:t>id": 361548022,</a:t>
            </a:r>
          </a:p>
          <a:p>
            <a:r>
              <a:rPr lang="en-US" sz="1600" dirty="0" smtClean="0"/>
              <a:t>	"</a:t>
            </a:r>
            <a:r>
              <a:rPr lang="en-US" sz="1600" dirty="0" err="1"/>
              <a:t>sender_id</a:t>
            </a:r>
            <a:r>
              <a:rPr lang="en-US" sz="1600" dirty="0"/>
              <a:t>": 1499582735,</a:t>
            </a:r>
          </a:p>
          <a:p>
            <a:r>
              <a:rPr lang="en-US" sz="1600" dirty="0" smtClean="0"/>
              <a:t>	"</a:t>
            </a:r>
            <a:r>
              <a:rPr lang="en-US" sz="1600" dirty="0" err="1"/>
              <a:t>replied_to_id</a:t>
            </a:r>
            <a:r>
              <a:rPr lang="en-US" sz="1600" dirty="0"/>
              <a:t>": null,</a:t>
            </a:r>
          </a:p>
          <a:p>
            <a:r>
              <a:rPr lang="en-US" sz="1600" dirty="0" smtClean="0"/>
              <a:t>	"</a:t>
            </a:r>
            <a:r>
              <a:rPr lang="en-US" sz="1600" dirty="0" err="1"/>
              <a:t>created_at</a:t>
            </a:r>
            <a:r>
              <a:rPr lang="en-US" sz="1600" dirty="0"/>
              <a:t>": "2014/01/30 01:14:17 +0000",</a:t>
            </a:r>
          </a:p>
          <a:p>
            <a:r>
              <a:rPr lang="en-US" sz="1600" dirty="0" smtClean="0"/>
              <a:t>	"</a:t>
            </a:r>
            <a:r>
              <a:rPr lang="en-US" sz="1600" dirty="0" err="1"/>
              <a:t>network_id</a:t>
            </a:r>
            <a:r>
              <a:rPr lang="en-US" sz="1600" dirty="0"/>
              <a:t>": 863840,</a:t>
            </a:r>
          </a:p>
          <a:p>
            <a:r>
              <a:rPr lang="en-US" sz="1600" dirty="0" smtClean="0"/>
              <a:t>	"</a:t>
            </a:r>
            <a:r>
              <a:rPr lang="en-US" sz="1600" dirty="0" err="1"/>
              <a:t>message_type</a:t>
            </a:r>
            <a:r>
              <a:rPr lang="en-US" sz="1600" dirty="0"/>
              <a:t>": "update",</a:t>
            </a:r>
          </a:p>
          <a:p>
            <a:r>
              <a:rPr lang="en-US" sz="1600" dirty="0" smtClean="0"/>
              <a:t>	"</a:t>
            </a:r>
            <a:r>
              <a:rPr lang="en-US" sz="1600" dirty="0" err="1"/>
              <a:t>sender_type</a:t>
            </a:r>
            <a:r>
              <a:rPr lang="en-US" sz="1600" dirty="0"/>
              <a:t>": "user",</a:t>
            </a:r>
          </a:p>
          <a:p>
            <a:r>
              <a:rPr lang="en-US" sz="1600" dirty="0" smtClean="0"/>
              <a:t>	"</a:t>
            </a:r>
            <a:r>
              <a:rPr lang="en-US" sz="1600" dirty="0" err="1"/>
              <a:t>url</a:t>
            </a:r>
            <a:r>
              <a:rPr lang="en-US" sz="1600" dirty="0"/>
              <a:t>": "https://www.yammer.com/api/v1/messages/361548022",</a:t>
            </a:r>
          </a:p>
          <a:p>
            <a:r>
              <a:rPr lang="en-US" sz="1600" dirty="0" smtClean="0"/>
              <a:t>	"</a:t>
            </a:r>
            <a:r>
              <a:rPr lang="en-US" sz="1600" dirty="0" err="1"/>
              <a:t>web_url</a:t>
            </a:r>
            <a:r>
              <a:rPr lang="en-US" sz="1600" dirty="0"/>
              <a:t>": "https://www.yammer.com/yammerisawesome.onmicrosoft.com/messages/361548022",</a:t>
            </a:r>
          </a:p>
          <a:p>
            <a:r>
              <a:rPr lang="en-US" sz="1600" dirty="0" smtClean="0"/>
              <a:t>	"</a:t>
            </a:r>
            <a:r>
              <a:rPr lang="en-US" sz="1600" dirty="0"/>
              <a:t>body": {</a:t>
            </a:r>
          </a:p>
          <a:p>
            <a:r>
              <a:rPr lang="en-US" sz="1600" dirty="0" smtClean="0"/>
              <a:t>		"</a:t>
            </a:r>
            <a:r>
              <a:rPr lang="en-US" sz="1600" dirty="0"/>
              <a:t>parsed": "Great sales numbers!  This is great!",</a:t>
            </a:r>
          </a:p>
          <a:p>
            <a:r>
              <a:rPr lang="en-US" sz="1600" dirty="0" smtClean="0"/>
              <a:t>		"</a:t>
            </a:r>
            <a:r>
              <a:rPr lang="en-US" sz="1600" dirty="0"/>
              <a:t>plain": "Great sales numbers! This is great</a:t>
            </a:r>
            <a:r>
              <a:rPr lang="en-US" sz="1600" dirty="0" smtClean="0"/>
              <a:t>!",</a:t>
            </a:r>
            <a:endParaRPr lang="en-US" sz="1600" dirty="0"/>
          </a:p>
          <a:p>
            <a:r>
              <a:rPr lang="en-US" sz="1600" dirty="0" smtClean="0"/>
              <a:t>		"</a:t>
            </a:r>
            <a:r>
              <a:rPr lang="en-US" sz="1600" dirty="0"/>
              <a:t>rich": "Great sales numbers!  This is great!"</a:t>
            </a:r>
          </a:p>
          <a:p>
            <a:r>
              <a:rPr lang="en-US" sz="1600" dirty="0" smtClean="0"/>
              <a:t>	},</a:t>
            </a:r>
            <a:endParaRPr lang="en-US" sz="1600" dirty="0"/>
          </a:p>
          <a:p>
            <a:r>
              <a:rPr lang="en-US" sz="1600" dirty="0" smtClean="0"/>
              <a:t>	"</a:t>
            </a:r>
            <a:r>
              <a:rPr lang="en-US" sz="1600" dirty="0" err="1"/>
              <a:t>thread_id</a:t>
            </a:r>
            <a:r>
              <a:rPr lang="en-US" sz="1600" dirty="0"/>
              <a:t>": 361548022,</a:t>
            </a:r>
          </a:p>
          <a:p>
            <a:r>
              <a:rPr lang="en-US" sz="1600" dirty="0" smtClean="0"/>
              <a:t>	"</a:t>
            </a:r>
            <a:r>
              <a:rPr lang="en-US" sz="1600" dirty="0" err="1"/>
              <a:t>client_type</a:t>
            </a:r>
            <a:r>
              <a:rPr lang="en-US" sz="1600" dirty="0"/>
              <a:t>": "Web",</a:t>
            </a:r>
          </a:p>
          <a:p>
            <a:r>
              <a:rPr lang="en-US" sz="1600" dirty="0" smtClean="0"/>
              <a:t>	"</a:t>
            </a:r>
            <a:r>
              <a:rPr lang="en-US" sz="1600" dirty="0" err="1"/>
              <a:t>client_url</a:t>
            </a:r>
            <a:r>
              <a:rPr lang="en-US" sz="1600" dirty="0"/>
              <a:t>": "https://www.yammer.com/",</a:t>
            </a:r>
          </a:p>
          <a:p>
            <a:r>
              <a:rPr lang="en-US" sz="1600" dirty="0" smtClean="0"/>
              <a:t>	"</a:t>
            </a:r>
            <a:r>
              <a:rPr lang="en-US" sz="1600" dirty="0" err="1"/>
              <a:t>system_message</a:t>
            </a:r>
            <a:r>
              <a:rPr lang="en-US" sz="1600" dirty="0"/>
              <a:t>": false,</a:t>
            </a:r>
          </a:p>
          <a:p>
            <a:r>
              <a:rPr lang="en-US" sz="1600" dirty="0" smtClean="0"/>
              <a:t>	"</a:t>
            </a:r>
            <a:r>
              <a:rPr lang="en-US" sz="1600" dirty="0" err="1"/>
              <a:t>direct_message</a:t>
            </a:r>
            <a:r>
              <a:rPr lang="en-US" sz="1600" dirty="0"/>
              <a:t>": false,</a:t>
            </a:r>
          </a:p>
          <a:p>
            <a:r>
              <a:rPr lang="en-US" sz="1600" dirty="0" smtClean="0"/>
              <a:t>...</a:t>
            </a:r>
            <a:endParaRPr lang="en-US" sz="1600" dirty="0"/>
          </a:p>
        </p:txBody>
      </p:sp>
    </p:spTree>
    <p:extLst>
      <p:ext uri="{BB962C8B-B14F-4D97-AF65-F5344CB8AC3E}">
        <p14:creationId xmlns:p14="http://schemas.microsoft.com/office/powerpoint/2010/main" val="3177376110"/>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REST </a:t>
            </a:r>
            <a:r>
              <a:rPr lang="en-US" dirty="0"/>
              <a:t>Overview</a:t>
            </a:r>
            <a:r>
              <a:rPr lang="en-US" dirty="0" smtClean="0"/>
              <a:t/>
            </a:r>
            <a:br>
              <a:rPr lang="en-US" dirty="0" smtClean="0"/>
            </a:br>
            <a:r>
              <a:rPr lang="en-US" sz="3200" dirty="0" smtClean="0"/>
              <a:t>Tables are easy to modify</a:t>
            </a:r>
            <a:endParaRPr lang="en-US" sz="1800" dirty="0"/>
          </a:p>
        </p:txBody>
      </p:sp>
      <p:graphicFrame>
        <p:nvGraphicFramePr>
          <p:cNvPr id="6" name="Table 5"/>
          <p:cNvGraphicFramePr>
            <a:graphicFrameLocks noGrp="1"/>
          </p:cNvGraphicFramePr>
          <p:nvPr>
            <p:extLst/>
          </p:nvPr>
        </p:nvGraphicFramePr>
        <p:xfrm>
          <a:off x="274637" y="1759921"/>
          <a:ext cx="11887200" cy="4724400"/>
        </p:xfrm>
        <a:graphic>
          <a:graphicData uri="http://schemas.openxmlformats.org/drawingml/2006/table">
            <a:tbl>
              <a:tblPr firstRow="1">
                <a:tableStyleId>{7DF18680-E054-41AD-8BC1-D1AEF772440D}</a:tableStyleId>
              </a:tblPr>
              <a:tblGrid>
                <a:gridCol w="2819400"/>
                <a:gridCol w="9067800"/>
              </a:tblGrid>
              <a:tr h="592777">
                <a:tc>
                  <a:txBody>
                    <a:bodyPr/>
                    <a:lstStyle/>
                    <a:p>
                      <a:pPr defTabSz="932472" fontAlgn="base">
                        <a:lnSpc>
                          <a:spcPct val="90000"/>
                        </a:lnSpc>
                        <a:spcBef>
                          <a:spcPct val="0"/>
                        </a:spcBef>
                        <a:spcAft>
                          <a:spcPct val="0"/>
                        </a:spcAft>
                      </a:pPr>
                      <a:r>
                        <a:rPr lang="en-US" sz="2800" kern="1200" dirty="0" smtClean="0"/>
                        <a:t>Object</a:t>
                      </a:r>
                      <a:endParaRPr lang="en-US" sz="2800" b="1" kern="1200" dirty="0" smtClean="0">
                        <a:gradFill>
                          <a:gsLst>
                            <a:gs pos="0">
                              <a:srgbClr val="FFFFFF"/>
                            </a:gs>
                            <a:gs pos="100000">
                              <a:srgbClr val="FFFFFF"/>
                            </a:gs>
                          </a:gsLst>
                          <a:lin ang="5400000" scaled="0"/>
                        </a:gradFill>
                        <a:latin typeface="+mj-lt"/>
                        <a:ea typeface="Segoe UI" pitchFamily="34" charset="0"/>
                        <a:cs typeface="Segoe UI" pitchFamily="34" charset="0"/>
                      </a:endParaRPr>
                    </a:p>
                  </a:txBody>
                  <a:tcPr marL="182880" marR="182880" marT="91440" marB="91440" anchor="ctr"/>
                </a:tc>
                <a:tc>
                  <a:txBody>
                    <a:bodyPr/>
                    <a:lstStyle/>
                    <a:p>
                      <a:r>
                        <a:rPr lang="en-US" sz="2800" kern="1200" dirty="0" smtClean="0"/>
                        <a:t>URI</a:t>
                      </a:r>
                      <a:endParaRPr lang="en-US" sz="2800" b="1" kern="1200" dirty="0">
                        <a:gradFill>
                          <a:gsLst>
                            <a:gs pos="0">
                              <a:srgbClr val="FFFFFF"/>
                            </a:gs>
                            <a:gs pos="100000">
                              <a:srgbClr val="FFFFFF"/>
                            </a:gs>
                          </a:gsLst>
                          <a:lin ang="5400000" scaled="0"/>
                        </a:gradFill>
                        <a:latin typeface="+mj-lt"/>
                        <a:ea typeface="Segoe UI" pitchFamily="34" charset="0"/>
                        <a:cs typeface="Segoe UI" pitchFamily="34" charset="0"/>
                      </a:endParaRPr>
                    </a:p>
                  </a:txBody>
                  <a:tcPr marL="182880" marR="182880" marT="91440" marB="91440" anchor="ctr"/>
                </a:tc>
              </a:tr>
              <a:tr h="594341">
                <a:tc>
                  <a:txBody>
                    <a:bodyPr/>
                    <a:lstStyle/>
                    <a:p>
                      <a:r>
                        <a:rPr lang="en-US" sz="1800" kern="1200" dirty="0" smtClean="0"/>
                        <a:t>Messages</a:t>
                      </a:r>
                      <a:endParaRPr lang="en-US" sz="1800" kern="1200" dirty="0">
                        <a:solidFill>
                          <a:schemeClr val="dk1"/>
                        </a:solidFill>
                        <a:latin typeface="+mn-lt"/>
                        <a:ea typeface="+mn-ea"/>
                        <a:cs typeface="+mn-cs"/>
                      </a:endParaRPr>
                    </a:p>
                  </a:txBody>
                  <a:tcPr marL="182880" marR="182880" marT="91440" marB="91440"/>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kern="1200" dirty="0" smtClean="0"/>
                        <a:t>https://www.yammer.com/api/v1/messages.json</a:t>
                      </a:r>
                      <a:br>
                        <a:rPr lang="en-US" sz="1800" kern="1200" dirty="0" smtClean="0"/>
                      </a:br>
                      <a:r>
                        <a:rPr lang="en-US" sz="1800" kern="1200" dirty="0" smtClean="0"/>
                        <a:t>https://www.yammer.com/api/v1/messages/my_feed.json</a:t>
                      </a:r>
                      <a:br>
                        <a:rPr lang="en-US" sz="1800" kern="1200" dirty="0" smtClean="0"/>
                      </a:br>
                      <a:r>
                        <a:rPr lang="en-US" sz="1800" kern="1200" dirty="0" smtClean="0"/>
                        <a:t>https://www.yammer.com/api/v1/messages/following.json</a:t>
                      </a:r>
                      <a:br>
                        <a:rPr lang="en-US" sz="1800" kern="1200" dirty="0" smtClean="0"/>
                      </a:br>
                      <a:r>
                        <a:rPr lang="en-US" sz="1800" kern="1200" dirty="0" smtClean="0"/>
                        <a:t>https://www.yammer.com/api/v1/messages/private.json</a:t>
                      </a:r>
                      <a:endParaRPr lang="en-US" sz="1800" kern="1200" dirty="0" smtClean="0">
                        <a:solidFill>
                          <a:schemeClr val="dk1"/>
                        </a:solidFill>
                        <a:latin typeface="+mn-lt"/>
                        <a:ea typeface="+mn-ea"/>
                        <a:cs typeface="+mn-cs"/>
                      </a:endParaRPr>
                    </a:p>
                  </a:txBody>
                  <a:tcPr marL="182880" marR="182880" marT="91440" marB="91440"/>
                </a:tc>
              </a:tr>
              <a:tr h="68580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kern="1200" dirty="0" smtClean="0"/>
                        <a:t>Groups</a:t>
                      </a:r>
                      <a:endParaRPr lang="en-US" sz="1800" kern="1200" dirty="0" smtClean="0">
                        <a:solidFill>
                          <a:schemeClr val="dk1"/>
                        </a:solidFill>
                        <a:latin typeface="+mn-lt"/>
                        <a:ea typeface="+mn-ea"/>
                        <a:cs typeface="+mn-cs"/>
                      </a:endParaRPr>
                    </a:p>
                  </a:txBody>
                  <a:tcPr marL="182880" marR="182880" marT="91440" marB="91440"/>
                </a:tc>
                <a:tc>
                  <a:txBody>
                    <a:bodyPr/>
                    <a:lstStyle/>
                    <a:p>
                      <a:r>
                        <a:rPr lang="en-US" sz="1800" kern="1200" dirty="0" smtClean="0"/>
                        <a:t>https://www.yammer.com/api/v1/group_memberships.json?group_id=[:id]</a:t>
                      </a:r>
                      <a:endParaRPr lang="en-US" sz="1800" kern="1200" dirty="0">
                        <a:solidFill>
                          <a:schemeClr val="dk1"/>
                        </a:solidFill>
                        <a:latin typeface="+mn-lt"/>
                        <a:ea typeface="+mn-ea"/>
                        <a:cs typeface="+mn-cs"/>
                      </a:endParaRPr>
                    </a:p>
                  </a:txBody>
                  <a:tcPr marL="182880" marR="182880" marT="91440" marB="91440"/>
                </a:tc>
              </a:tr>
              <a:tr h="685800">
                <a:tc>
                  <a:txBody>
                    <a:bodyPr/>
                    <a:lstStyle/>
                    <a:p>
                      <a:r>
                        <a:rPr lang="en-US" sz="1800" kern="1200" dirty="0" smtClean="0"/>
                        <a:t>Users</a:t>
                      </a:r>
                      <a:endParaRPr lang="en-US" sz="1800" kern="1200" dirty="0">
                        <a:solidFill>
                          <a:schemeClr val="dk1"/>
                        </a:solidFill>
                        <a:latin typeface="+mn-lt"/>
                        <a:ea typeface="+mn-ea"/>
                        <a:cs typeface="+mn-cs"/>
                      </a:endParaRPr>
                    </a:p>
                  </a:txBody>
                  <a:tcPr marL="182880" marR="182880" marT="91440" marB="91440"/>
                </a:tc>
                <a:tc>
                  <a:txBody>
                    <a:bodyPr/>
                    <a:lstStyle/>
                    <a:p>
                      <a:r>
                        <a:rPr lang="en-US" sz="1800" kern="1200" dirty="0" smtClean="0"/>
                        <a:t>https://www.yammer.com/api/v1/users.json</a:t>
                      </a:r>
                      <a:br>
                        <a:rPr lang="en-US" sz="1800" kern="1200" dirty="0" smtClean="0"/>
                      </a:br>
                      <a:r>
                        <a:rPr lang="en-US" sz="1800" kern="1200" dirty="0" smtClean="0"/>
                        <a:t>https://www.yammer.com/api/v1/users/current.json</a:t>
                      </a:r>
                      <a:br>
                        <a:rPr lang="en-US" sz="1800" kern="1200" dirty="0" smtClean="0"/>
                      </a:br>
                      <a:endParaRPr lang="en-US" sz="1800" kern="1200" dirty="0">
                        <a:solidFill>
                          <a:schemeClr val="dk1"/>
                        </a:solidFill>
                        <a:latin typeface="+mn-lt"/>
                        <a:ea typeface="+mn-ea"/>
                        <a:cs typeface="+mn-cs"/>
                      </a:endParaRPr>
                    </a:p>
                  </a:txBody>
                  <a:tcPr marL="182880" marR="182880" marT="91440" marB="91440"/>
                </a:tc>
              </a:tr>
              <a:tr h="68580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kern="1200" dirty="0" smtClean="0"/>
                        <a:t>Notifications</a:t>
                      </a:r>
                      <a:endParaRPr lang="en-US" sz="1800" kern="1200" dirty="0" smtClean="0">
                        <a:solidFill>
                          <a:schemeClr val="dk1"/>
                        </a:solidFill>
                        <a:latin typeface="+mn-lt"/>
                        <a:ea typeface="+mn-ea"/>
                        <a:cs typeface="+mn-cs"/>
                      </a:endParaRPr>
                    </a:p>
                  </a:txBody>
                  <a:tcPr marL="182880" marR="182880" marT="91440" marB="91440"/>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kern="1200" dirty="0" smtClean="0"/>
                        <a:t>https://www.yammer.com/api/v1/streams/notifications.json</a:t>
                      </a:r>
                      <a:endParaRPr lang="en-US" sz="1800" kern="1200" dirty="0" smtClean="0">
                        <a:solidFill>
                          <a:schemeClr val="dk1"/>
                        </a:solidFill>
                        <a:latin typeface="+mn-lt"/>
                        <a:ea typeface="+mn-ea"/>
                        <a:cs typeface="+mn-cs"/>
                      </a:endParaRPr>
                    </a:p>
                  </a:txBody>
                  <a:tcPr marL="182880" marR="182880" marT="91440" marB="91440"/>
                </a:tc>
              </a:tr>
              <a:tr h="457200">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kern="1200" dirty="0" smtClean="0"/>
                        <a:t>Search</a:t>
                      </a:r>
                      <a:endParaRPr lang="en-US" sz="1800" kern="1200" dirty="0" smtClean="0">
                        <a:solidFill>
                          <a:schemeClr val="dk1"/>
                        </a:solidFill>
                        <a:latin typeface="+mn-lt"/>
                        <a:ea typeface="+mn-ea"/>
                        <a:cs typeface="+mn-cs"/>
                      </a:endParaRPr>
                    </a:p>
                  </a:txBody>
                  <a:tcPr marL="182880" marR="182880" marT="91440" marB="91440"/>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800" kern="1200" dirty="0" smtClean="0"/>
                        <a:t>https://www.yammer.com/api/v1/search.json</a:t>
                      </a:r>
                      <a:endParaRPr lang="en-US" sz="1800" kern="1200" dirty="0" smtClean="0">
                        <a:solidFill>
                          <a:schemeClr val="dk1"/>
                        </a:solidFill>
                        <a:latin typeface="+mn-lt"/>
                        <a:ea typeface="+mn-ea"/>
                        <a:cs typeface="+mn-cs"/>
                      </a:endParaRPr>
                    </a:p>
                  </a:txBody>
                  <a:tcPr marL="182880" marR="182880" marT="91440" marB="91440"/>
                </a:tc>
              </a:tr>
            </a:tbl>
          </a:graphicData>
        </a:graphic>
      </p:graphicFrame>
    </p:spTree>
    <p:extLst>
      <p:ext uri="{BB962C8B-B14F-4D97-AF65-F5344CB8AC3E}">
        <p14:creationId xmlns:p14="http://schemas.microsoft.com/office/powerpoint/2010/main" val="3931182974"/>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REST Coverage</a:t>
            </a:r>
            <a:endParaRPr lang="en-US" dirty="0"/>
          </a:p>
        </p:txBody>
      </p:sp>
      <p:sp>
        <p:nvSpPr>
          <p:cNvPr id="3" name="Text Placeholder 2"/>
          <p:cNvSpPr>
            <a:spLocks noGrp="1"/>
          </p:cNvSpPr>
          <p:nvPr>
            <p:ph type="body" sz="quarter" idx="11"/>
          </p:nvPr>
        </p:nvSpPr>
        <p:spPr>
          <a:xfrm>
            <a:off x="274639" y="1212849"/>
            <a:ext cx="11889564" cy="4801314"/>
          </a:xfrm>
        </p:spPr>
        <p:txBody>
          <a:bodyPr/>
          <a:lstStyle/>
          <a:p>
            <a:r>
              <a:rPr lang="en-US" dirty="0" smtClean="0"/>
              <a:t>Objects</a:t>
            </a:r>
          </a:p>
          <a:p>
            <a:r>
              <a:rPr lang="en-US" sz="2000" dirty="0" smtClean="0">
                <a:gradFill>
                  <a:gsLst>
                    <a:gs pos="1250">
                      <a:schemeClr val="tx1"/>
                    </a:gs>
                    <a:gs pos="100000">
                      <a:schemeClr val="tx1"/>
                    </a:gs>
                  </a:gsLst>
                  <a:lin ang="5400000" scaled="0"/>
                </a:gradFill>
                <a:latin typeface="+mn-lt"/>
              </a:rPr>
              <a:t>Messages</a:t>
            </a:r>
          </a:p>
          <a:p>
            <a:r>
              <a:rPr lang="en-US" sz="2000" dirty="0" smtClean="0">
                <a:gradFill>
                  <a:gsLst>
                    <a:gs pos="1250">
                      <a:schemeClr val="tx1"/>
                    </a:gs>
                    <a:gs pos="100000">
                      <a:schemeClr val="tx1"/>
                    </a:gs>
                  </a:gsLst>
                  <a:lin ang="5400000" scaled="0"/>
                </a:gradFill>
                <a:latin typeface="+mn-lt"/>
              </a:rPr>
              <a:t>Groups</a:t>
            </a:r>
          </a:p>
          <a:p>
            <a:r>
              <a:rPr lang="en-US" sz="2000" dirty="0" smtClean="0">
                <a:gradFill>
                  <a:gsLst>
                    <a:gs pos="1250">
                      <a:schemeClr val="tx1"/>
                    </a:gs>
                    <a:gs pos="100000">
                      <a:schemeClr val="tx1"/>
                    </a:gs>
                  </a:gsLst>
                  <a:lin ang="5400000" scaled="0"/>
                </a:gradFill>
                <a:latin typeface="+mn-lt"/>
              </a:rPr>
              <a:t>Users</a:t>
            </a:r>
          </a:p>
          <a:p>
            <a:r>
              <a:rPr lang="en-US" sz="2000" dirty="0" smtClean="0">
                <a:gradFill>
                  <a:gsLst>
                    <a:gs pos="1250">
                      <a:schemeClr val="tx1"/>
                    </a:gs>
                    <a:gs pos="100000">
                      <a:schemeClr val="tx1"/>
                    </a:gs>
                  </a:gsLst>
                  <a:lin ang="5400000" scaled="0"/>
                </a:gradFill>
                <a:latin typeface="+mn-lt"/>
              </a:rPr>
              <a:t>Notifications</a:t>
            </a:r>
          </a:p>
          <a:p>
            <a:r>
              <a:rPr lang="en-US" sz="2000" dirty="0" smtClean="0">
                <a:gradFill>
                  <a:gsLst>
                    <a:gs pos="1250">
                      <a:schemeClr val="tx1"/>
                    </a:gs>
                    <a:gs pos="100000">
                      <a:schemeClr val="tx1"/>
                    </a:gs>
                  </a:gsLst>
                  <a:lin ang="5400000" scaled="0"/>
                </a:gradFill>
                <a:latin typeface="+mn-lt"/>
              </a:rPr>
              <a:t>Suggestions</a:t>
            </a:r>
          </a:p>
          <a:p>
            <a:r>
              <a:rPr lang="en-US" sz="2000" dirty="0" smtClean="0">
                <a:gradFill>
                  <a:gsLst>
                    <a:gs pos="1250">
                      <a:schemeClr val="tx1"/>
                    </a:gs>
                    <a:gs pos="100000">
                      <a:schemeClr val="tx1"/>
                    </a:gs>
                  </a:gsLst>
                  <a:lin ang="5400000" scaled="0"/>
                </a:gradFill>
                <a:latin typeface="+mn-lt"/>
              </a:rPr>
              <a:t>Autocomplete</a:t>
            </a:r>
          </a:p>
          <a:p>
            <a:r>
              <a:rPr lang="en-US" sz="2000" dirty="0" smtClean="0">
                <a:gradFill>
                  <a:gsLst>
                    <a:gs pos="1250">
                      <a:schemeClr val="tx1"/>
                    </a:gs>
                    <a:gs pos="100000">
                      <a:schemeClr val="tx1"/>
                    </a:gs>
                  </a:gsLst>
                  <a:lin ang="5400000" scaled="0"/>
                </a:gradFill>
                <a:latin typeface="+mn-lt"/>
              </a:rPr>
              <a:t>Invitations</a:t>
            </a:r>
          </a:p>
          <a:p>
            <a:r>
              <a:rPr lang="en-US" sz="2000" dirty="0" smtClean="0">
                <a:gradFill>
                  <a:gsLst>
                    <a:gs pos="1250">
                      <a:schemeClr val="tx1"/>
                    </a:gs>
                    <a:gs pos="100000">
                      <a:schemeClr val="tx1"/>
                    </a:gs>
                  </a:gsLst>
                  <a:lin ang="5400000" scaled="0"/>
                </a:gradFill>
                <a:latin typeface="+mn-lt"/>
              </a:rPr>
              <a:t>Search</a:t>
            </a:r>
          </a:p>
          <a:p>
            <a:r>
              <a:rPr lang="en-US" sz="2000" dirty="0" smtClean="0">
                <a:gradFill>
                  <a:gsLst>
                    <a:gs pos="1250">
                      <a:schemeClr val="tx1"/>
                    </a:gs>
                    <a:gs pos="100000">
                      <a:schemeClr val="tx1"/>
                    </a:gs>
                  </a:gsLst>
                  <a:lin ang="5400000" scaled="0"/>
                </a:gradFill>
                <a:latin typeface="+mn-lt"/>
              </a:rPr>
              <a:t>Networks</a:t>
            </a:r>
          </a:p>
          <a:p>
            <a:endParaRPr lang="en-US" sz="2000" dirty="0" smtClean="0">
              <a:gradFill>
                <a:gsLst>
                  <a:gs pos="1250">
                    <a:schemeClr val="tx1"/>
                  </a:gs>
                  <a:gs pos="100000">
                    <a:schemeClr val="tx1"/>
                  </a:gs>
                </a:gsLst>
                <a:lin ang="5400000" scaled="0"/>
              </a:gradFill>
              <a:latin typeface="+mn-lt"/>
            </a:endParaRPr>
          </a:p>
          <a:p>
            <a:r>
              <a:rPr lang="en-US" sz="2000" dirty="0">
                <a:gradFill>
                  <a:gsLst>
                    <a:gs pos="1250">
                      <a:schemeClr val="tx1"/>
                    </a:gs>
                    <a:gs pos="100000">
                      <a:schemeClr val="tx1"/>
                    </a:gs>
                  </a:gsLst>
                  <a:lin ang="5400000" scaled="0"/>
                </a:gradFill>
                <a:latin typeface="+mn-lt"/>
                <a:hlinkClick r:id="rId2"/>
              </a:rPr>
              <a:t>http://developer.yammer.com/restapi</a:t>
            </a:r>
            <a:r>
              <a:rPr lang="en-US" sz="2000" dirty="0" smtClean="0">
                <a:gradFill>
                  <a:gsLst>
                    <a:gs pos="1250">
                      <a:schemeClr val="tx1"/>
                    </a:gs>
                    <a:gs pos="100000">
                      <a:schemeClr val="tx1"/>
                    </a:gs>
                  </a:gsLst>
                  <a:lin ang="5400000" scaled="0"/>
                </a:gradFill>
                <a:latin typeface="+mn-lt"/>
                <a:hlinkClick r:id="rId2"/>
              </a:rPr>
              <a:t>/</a:t>
            </a:r>
            <a:endParaRPr lang="en-US" sz="2000" dirty="0" smtClean="0">
              <a:gradFill>
                <a:gsLst>
                  <a:gs pos="1250">
                    <a:schemeClr val="tx1"/>
                  </a:gs>
                  <a:gs pos="100000">
                    <a:schemeClr val="tx1"/>
                  </a:gs>
                </a:gsLst>
                <a:lin ang="5400000" scaled="0"/>
              </a:gradFill>
              <a:latin typeface="+mn-lt"/>
            </a:endParaRPr>
          </a:p>
          <a:p>
            <a:endParaRPr lang="en-US" sz="2000" dirty="0">
              <a:gradFill>
                <a:gsLst>
                  <a:gs pos="1250">
                    <a:schemeClr val="tx1"/>
                  </a:gs>
                  <a:gs pos="100000">
                    <a:schemeClr val="tx1"/>
                  </a:gs>
                </a:gsLst>
                <a:lin ang="5400000" scaled="0"/>
              </a:gradFill>
              <a:latin typeface="+mn-lt"/>
            </a:endParaRPr>
          </a:p>
        </p:txBody>
      </p:sp>
    </p:spTree>
    <p:extLst>
      <p:ext uri="{BB962C8B-B14F-4D97-AF65-F5344CB8AC3E}">
        <p14:creationId xmlns:p14="http://schemas.microsoft.com/office/powerpoint/2010/main" val="314631270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REST APIs</a:t>
            </a:r>
            <a:endParaRPr lang="en-US" dirty="0"/>
          </a:p>
        </p:txBody>
      </p:sp>
    </p:spTree>
    <p:extLst>
      <p:ext uri="{BB962C8B-B14F-4D97-AF65-F5344CB8AC3E}">
        <p14:creationId xmlns:p14="http://schemas.microsoft.com/office/powerpoint/2010/main" val="406471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Authentication</a:t>
            </a:r>
            <a:endParaRPr lang="en-US" dirty="0"/>
          </a:p>
        </p:txBody>
      </p:sp>
      <p:sp>
        <p:nvSpPr>
          <p:cNvPr id="3" name="Text Placeholder 2"/>
          <p:cNvSpPr>
            <a:spLocks noGrp="1"/>
          </p:cNvSpPr>
          <p:nvPr>
            <p:ph type="body" sz="quarter" idx="11"/>
          </p:nvPr>
        </p:nvSpPr>
        <p:spPr>
          <a:xfrm>
            <a:off x="274639" y="1212849"/>
            <a:ext cx="11889564" cy="3785652"/>
          </a:xfrm>
        </p:spPr>
        <p:txBody>
          <a:bodyPr/>
          <a:lstStyle/>
          <a:p>
            <a:r>
              <a:rPr lang="en-US" dirty="0" err="1" smtClean="0"/>
              <a:t>OAuth</a:t>
            </a:r>
            <a:r>
              <a:rPr lang="en-US" dirty="0" smtClean="0"/>
              <a:t> 2</a:t>
            </a:r>
          </a:p>
          <a:p>
            <a:endParaRPr lang="en-US" sz="2000" dirty="0">
              <a:gradFill>
                <a:gsLst>
                  <a:gs pos="1250">
                    <a:schemeClr val="tx1"/>
                  </a:gs>
                  <a:gs pos="100000">
                    <a:schemeClr val="tx1"/>
                  </a:gs>
                </a:gsLst>
                <a:lin ang="5400000" scaled="0"/>
              </a:gradFill>
              <a:latin typeface="+mn-lt"/>
            </a:endParaRPr>
          </a:p>
          <a:p>
            <a:pPr marL="457200" indent="-457200">
              <a:buFont typeface="+mj-lt"/>
              <a:buAutoNum type="arabicPeriod"/>
            </a:pPr>
            <a:r>
              <a:rPr lang="en-US" sz="2000" dirty="0" smtClean="0">
                <a:gradFill>
                  <a:gsLst>
                    <a:gs pos="1250">
                      <a:schemeClr val="tx1"/>
                    </a:gs>
                    <a:gs pos="100000">
                      <a:schemeClr val="tx1"/>
                    </a:gs>
                  </a:gsLst>
                  <a:lin ang="5400000" scaled="0"/>
                </a:gradFill>
                <a:latin typeface="+mn-lt"/>
              </a:rPr>
              <a:t>User Authentication – User logs in</a:t>
            </a:r>
          </a:p>
          <a:p>
            <a:pPr marL="457200" indent="-457200">
              <a:buFont typeface="+mj-lt"/>
              <a:buAutoNum type="arabicPeriod"/>
            </a:pPr>
            <a:r>
              <a:rPr lang="en-US" sz="2000" dirty="0" smtClean="0">
                <a:gradFill>
                  <a:gsLst>
                    <a:gs pos="1250">
                      <a:schemeClr val="tx1"/>
                    </a:gs>
                    <a:gs pos="100000">
                      <a:schemeClr val="tx1"/>
                    </a:gs>
                  </a:gsLst>
                  <a:lin ang="5400000" scaled="0"/>
                </a:gradFill>
                <a:latin typeface="+mn-lt"/>
              </a:rPr>
              <a:t>App Authorization – App asks the user for to be trusted</a:t>
            </a:r>
          </a:p>
          <a:p>
            <a:pPr marL="457200" indent="-457200">
              <a:buFont typeface="+mj-lt"/>
              <a:buAutoNum type="arabicPeriod"/>
            </a:pPr>
            <a:r>
              <a:rPr lang="en-US" sz="2000" dirty="0" smtClean="0">
                <a:gradFill>
                  <a:gsLst>
                    <a:gs pos="1250">
                      <a:schemeClr val="tx1"/>
                    </a:gs>
                    <a:gs pos="100000">
                      <a:schemeClr val="tx1"/>
                    </a:gs>
                  </a:gsLst>
                  <a:lin ang="5400000" scaled="0"/>
                </a:gradFill>
                <a:latin typeface="+mn-lt"/>
              </a:rPr>
              <a:t>App Authentication – App asks access</a:t>
            </a:r>
            <a:endParaRPr lang="en-US" sz="2000" dirty="0">
              <a:gradFill>
                <a:gsLst>
                  <a:gs pos="1250">
                    <a:schemeClr val="tx1"/>
                  </a:gs>
                  <a:gs pos="100000">
                    <a:schemeClr val="tx1"/>
                  </a:gs>
                </a:gsLst>
                <a:lin ang="5400000" scaled="0"/>
              </a:gradFill>
              <a:latin typeface="+mn-lt"/>
            </a:endParaRPr>
          </a:p>
          <a:p>
            <a:endParaRPr lang="en-US" sz="2000" dirty="0" smtClean="0">
              <a:gradFill>
                <a:gsLst>
                  <a:gs pos="1250">
                    <a:schemeClr val="tx1"/>
                  </a:gs>
                  <a:gs pos="100000">
                    <a:schemeClr val="tx1"/>
                  </a:gs>
                </a:gsLst>
                <a:lin ang="5400000" scaled="0"/>
              </a:gradFill>
              <a:latin typeface="+mn-lt"/>
            </a:endParaRPr>
          </a:p>
          <a:p>
            <a:r>
              <a:rPr lang="en-US" dirty="0" smtClean="0"/>
              <a:t>App Identity</a:t>
            </a:r>
          </a:p>
          <a:p>
            <a:r>
              <a:rPr lang="en-US" sz="2000" dirty="0" smtClean="0">
                <a:gradFill>
                  <a:gsLst>
                    <a:gs pos="1250">
                      <a:schemeClr val="tx1"/>
                    </a:gs>
                    <a:gs pos="100000">
                      <a:schemeClr val="tx1"/>
                    </a:gs>
                  </a:gsLst>
                  <a:lin ang="5400000" scaled="0"/>
                </a:gradFill>
                <a:latin typeface="+mn-lt"/>
              </a:rPr>
              <a:t>App ID</a:t>
            </a:r>
          </a:p>
          <a:p>
            <a:r>
              <a:rPr lang="en-US" sz="2000" dirty="0" smtClean="0">
                <a:gradFill>
                  <a:gsLst>
                    <a:gs pos="1250">
                      <a:schemeClr val="tx1"/>
                    </a:gs>
                    <a:gs pos="100000">
                      <a:schemeClr val="tx1"/>
                    </a:gs>
                  </a:gsLst>
                  <a:lin ang="5400000" scaled="0"/>
                </a:gradFill>
                <a:latin typeface="+mn-lt"/>
              </a:rPr>
              <a:t>App Secret</a:t>
            </a:r>
            <a:endParaRPr lang="en-US" sz="2000" dirty="0">
              <a:gradFill>
                <a:gsLst>
                  <a:gs pos="1250">
                    <a:schemeClr val="tx1"/>
                  </a:gs>
                  <a:gs pos="100000">
                    <a:schemeClr val="tx1"/>
                  </a:gs>
                </a:gsLst>
                <a:lin ang="5400000" scaled="0"/>
              </a:gradFill>
              <a:latin typeface="+mn-lt"/>
            </a:endParaRPr>
          </a:p>
        </p:txBody>
      </p:sp>
    </p:spTree>
    <p:extLst>
      <p:ext uri="{BB962C8B-B14F-4D97-AF65-F5344CB8AC3E}">
        <p14:creationId xmlns:p14="http://schemas.microsoft.com/office/powerpoint/2010/main" val="1968528936"/>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Setting up an App</a:t>
            </a:r>
            <a:endParaRPr lang="en-US" dirty="0"/>
          </a:p>
        </p:txBody>
      </p:sp>
      <p:sp>
        <p:nvSpPr>
          <p:cNvPr id="3" name="Text Placeholder 2"/>
          <p:cNvSpPr>
            <a:spLocks noGrp="1"/>
          </p:cNvSpPr>
          <p:nvPr>
            <p:ph type="body" sz="quarter" idx="11"/>
          </p:nvPr>
        </p:nvSpPr>
        <p:spPr>
          <a:xfrm>
            <a:off x="274639" y="1212849"/>
            <a:ext cx="11889564" cy="738664"/>
          </a:xfrm>
        </p:spPr>
        <p:txBody>
          <a:bodyPr/>
          <a:lstStyle/>
          <a:p>
            <a:r>
              <a:rPr lang="en-US" dirty="0"/>
              <a:t>https://www.yammer.com/client_applications</a:t>
            </a:r>
          </a:p>
        </p:txBody>
      </p:sp>
      <p:pic>
        <p:nvPicPr>
          <p:cNvPr id="5" name="Picture 4"/>
          <p:cNvPicPr>
            <a:picLocks noChangeAspect="1"/>
          </p:cNvPicPr>
          <p:nvPr/>
        </p:nvPicPr>
        <p:blipFill>
          <a:blip r:embed="rId2"/>
          <a:stretch>
            <a:fillRect/>
          </a:stretch>
        </p:blipFill>
        <p:spPr>
          <a:xfrm>
            <a:off x="960437" y="2154384"/>
            <a:ext cx="9657143" cy="4533333"/>
          </a:xfrm>
          <a:prstGeom prst="rect">
            <a:avLst/>
          </a:prstGeom>
        </p:spPr>
      </p:pic>
    </p:spTree>
    <p:extLst>
      <p:ext uri="{BB962C8B-B14F-4D97-AF65-F5344CB8AC3E}">
        <p14:creationId xmlns:p14="http://schemas.microsoft.com/office/powerpoint/2010/main" val="336060509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Authentication</a:t>
            </a:r>
            <a:endParaRPr lang="en-US" dirty="0"/>
          </a:p>
        </p:txBody>
      </p:sp>
      <p:sp>
        <p:nvSpPr>
          <p:cNvPr id="3" name="Text Placeholder 2"/>
          <p:cNvSpPr>
            <a:spLocks noGrp="1"/>
          </p:cNvSpPr>
          <p:nvPr>
            <p:ph type="body" sz="quarter" idx="11"/>
          </p:nvPr>
        </p:nvSpPr>
        <p:spPr>
          <a:xfrm>
            <a:off x="274639" y="1212849"/>
            <a:ext cx="11889564" cy="5632311"/>
          </a:xfrm>
        </p:spPr>
        <p:txBody>
          <a:bodyPr/>
          <a:lstStyle/>
          <a:p>
            <a:r>
              <a:rPr lang="en-US" dirty="0" smtClean="0"/>
              <a:t>Server Side Authentication Flow</a:t>
            </a:r>
          </a:p>
          <a:p>
            <a:r>
              <a:rPr lang="en-US" sz="2000" dirty="0" smtClean="0">
                <a:gradFill>
                  <a:gsLst>
                    <a:gs pos="1250">
                      <a:schemeClr val="tx1"/>
                    </a:gs>
                    <a:gs pos="100000">
                      <a:schemeClr val="tx1"/>
                    </a:gs>
                  </a:gsLst>
                  <a:lin ang="5400000" scaled="0"/>
                </a:gradFill>
                <a:latin typeface="+mn-lt"/>
              </a:rPr>
              <a:t>Redirect user to</a:t>
            </a:r>
            <a:r>
              <a:rPr lang="en-US" sz="2000" dirty="0">
                <a:gradFill>
                  <a:gsLst>
                    <a:gs pos="1250">
                      <a:schemeClr val="tx1"/>
                    </a:gs>
                    <a:gs pos="100000">
                      <a:schemeClr val="tx1"/>
                    </a:gs>
                  </a:gsLst>
                  <a:lin ang="5400000" scaled="0"/>
                </a:gradFill>
                <a:latin typeface="+mn-lt"/>
              </a:rPr>
              <a:t>:  </a:t>
            </a:r>
            <a:endParaRPr lang="en-US" sz="2000" dirty="0" smtClean="0">
              <a:gradFill>
                <a:gsLst>
                  <a:gs pos="1250">
                    <a:schemeClr val="tx1"/>
                  </a:gs>
                  <a:gs pos="100000">
                    <a:schemeClr val="tx1"/>
                  </a:gs>
                </a:gsLst>
                <a:lin ang="5400000" scaled="0"/>
              </a:gradFill>
              <a:latin typeface="+mn-lt"/>
            </a:endParaRPr>
          </a:p>
          <a:p>
            <a:endParaRPr lang="en-US" sz="2000" dirty="0" smtClean="0">
              <a:gradFill>
                <a:gsLst>
                  <a:gs pos="1250">
                    <a:schemeClr val="tx1"/>
                  </a:gs>
                  <a:gs pos="100000">
                    <a:schemeClr val="tx1"/>
                  </a:gs>
                </a:gsLst>
                <a:lin ang="5400000" scaled="0"/>
              </a:gradFill>
              <a:latin typeface="+mn-lt"/>
            </a:endParaRPr>
          </a:p>
          <a:p>
            <a:r>
              <a:rPr lang="en-US" sz="2000" dirty="0" smtClean="0">
                <a:gradFill>
                  <a:gsLst>
                    <a:gs pos="1250">
                      <a:schemeClr val="tx1"/>
                    </a:gs>
                    <a:gs pos="100000">
                      <a:schemeClr val="tx1"/>
                    </a:gs>
                  </a:gsLst>
                  <a:lin ang="5400000" scaled="0"/>
                </a:gradFill>
                <a:latin typeface="+mn-lt"/>
              </a:rPr>
              <a:t>https</a:t>
            </a:r>
            <a:r>
              <a:rPr lang="en-US" sz="2000" dirty="0">
                <a:gradFill>
                  <a:gsLst>
                    <a:gs pos="1250">
                      <a:schemeClr val="tx1"/>
                    </a:gs>
                    <a:gs pos="100000">
                      <a:schemeClr val="tx1"/>
                    </a:gs>
                  </a:gsLst>
                  <a:lin ang="5400000" scaled="0"/>
                </a:gradFill>
                <a:latin typeface="+mn-lt"/>
              </a:rPr>
              <a:t>://www.yammer.com/dialog/oauth?client_id=[:client_id]&amp;redirect_uri=[:redirect_uri</a:t>
            </a:r>
            <a:r>
              <a:rPr lang="en-US" sz="2000" dirty="0" smtClean="0">
                <a:gradFill>
                  <a:gsLst>
                    <a:gs pos="1250">
                      <a:schemeClr val="tx1"/>
                    </a:gs>
                    <a:gs pos="100000">
                      <a:schemeClr val="tx1"/>
                    </a:gs>
                  </a:gsLst>
                  <a:lin ang="5400000" scaled="0"/>
                </a:gradFill>
                <a:latin typeface="+mn-lt"/>
              </a:rPr>
              <a:t>]</a:t>
            </a:r>
          </a:p>
          <a:p>
            <a:endParaRPr lang="en-US" sz="2000" dirty="0" smtClean="0">
              <a:gradFill>
                <a:gsLst>
                  <a:gs pos="1250">
                    <a:schemeClr val="tx1"/>
                  </a:gs>
                  <a:gs pos="100000">
                    <a:schemeClr val="tx1"/>
                  </a:gs>
                </a:gsLst>
                <a:lin ang="5400000" scaled="0"/>
              </a:gradFill>
              <a:latin typeface="+mn-lt"/>
            </a:endParaRPr>
          </a:p>
          <a:p>
            <a:r>
              <a:rPr lang="en-US" sz="2000" dirty="0" smtClean="0">
                <a:gradFill>
                  <a:gsLst>
                    <a:gs pos="1250">
                      <a:schemeClr val="tx1"/>
                    </a:gs>
                    <a:gs pos="100000">
                      <a:schemeClr val="tx1"/>
                    </a:gs>
                  </a:gsLst>
                  <a:lin ang="5400000" scaled="0"/>
                </a:gradFill>
                <a:latin typeface="+mn-lt"/>
              </a:rPr>
              <a:t>Redirected back to</a:t>
            </a:r>
            <a:r>
              <a:rPr lang="en-US" sz="2000" dirty="0">
                <a:gradFill>
                  <a:gsLst>
                    <a:gs pos="1250">
                      <a:schemeClr val="tx1"/>
                    </a:gs>
                    <a:gs pos="100000">
                      <a:schemeClr val="tx1"/>
                    </a:gs>
                  </a:gsLst>
                  <a:lin ang="5400000" scaled="0"/>
                </a:gradFill>
                <a:latin typeface="+mn-lt"/>
              </a:rPr>
              <a:t>: </a:t>
            </a:r>
            <a:endParaRPr lang="en-US" sz="2000" dirty="0" smtClean="0">
              <a:gradFill>
                <a:gsLst>
                  <a:gs pos="1250">
                    <a:schemeClr val="tx1"/>
                  </a:gs>
                  <a:gs pos="100000">
                    <a:schemeClr val="tx1"/>
                  </a:gs>
                </a:gsLst>
                <a:lin ang="5400000" scaled="0"/>
              </a:gradFill>
              <a:latin typeface="+mn-lt"/>
            </a:endParaRPr>
          </a:p>
          <a:p>
            <a:r>
              <a:rPr lang="en-US" sz="2000" dirty="0" smtClean="0">
                <a:gradFill>
                  <a:gsLst>
                    <a:gs pos="1250">
                      <a:schemeClr val="tx1"/>
                    </a:gs>
                    <a:gs pos="100000">
                      <a:schemeClr val="tx1"/>
                    </a:gs>
                  </a:gsLst>
                  <a:lin ang="5400000" scaled="0"/>
                </a:gradFill>
                <a:latin typeface="+mn-lt"/>
              </a:rPr>
              <a:t/>
            </a:r>
            <a:br>
              <a:rPr lang="en-US" sz="2000" dirty="0" smtClean="0">
                <a:gradFill>
                  <a:gsLst>
                    <a:gs pos="1250">
                      <a:schemeClr val="tx1"/>
                    </a:gs>
                    <a:gs pos="100000">
                      <a:schemeClr val="tx1"/>
                    </a:gs>
                  </a:gsLst>
                  <a:lin ang="5400000" scaled="0"/>
                </a:gradFill>
                <a:latin typeface="+mn-lt"/>
              </a:rPr>
            </a:br>
            <a:r>
              <a:rPr lang="en-US" sz="2000" dirty="0" smtClean="0">
                <a:gradFill>
                  <a:gsLst>
                    <a:gs pos="1250">
                      <a:schemeClr val="tx1"/>
                    </a:gs>
                    <a:gs pos="100000">
                      <a:schemeClr val="tx1"/>
                    </a:gs>
                  </a:gsLst>
                  <a:lin ang="5400000" scaled="0"/>
                </a:gradFill>
                <a:latin typeface="+mn-lt"/>
              </a:rPr>
              <a:t>http</a:t>
            </a:r>
            <a:r>
              <a:rPr lang="en-US" sz="2000" dirty="0">
                <a:gradFill>
                  <a:gsLst>
                    <a:gs pos="1250">
                      <a:schemeClr val="tx1"/>
                    </a:gs>
                    <a:gs pos="100000">
                      <a:schemeClr val="tx1"/>
                    </a:gs>
                  </a:gsLst>
                  <a:lin ang="5400000" scaled="0"/>
                </a:gradFill>
                <a:latin typeface="+mn-lt"/>
              </a:rPr>
              <a:t>://[:redirect_uri]?code=[:code</a:t>
            </a:r>
            <a:r>
              <a:rPr lang="en-US" sz="2000" dirty="0" smtClean="0">
                <a:gradFill>
                  <a:gsLst>
                    <a:gs pos="1250">
                      <a:schemeClr val="tx1"/>
                    </a:gs>
                    <a:gs pos="100000">
                      <a:schemeClr val="tx1"/>
                    </a:gs>
                  </a:gsLst>
                  <a:lin ang="5400000" scaled="0"/>
                </a:gradFill>
                <a:latin typeface="+mn-lt"/>
              </a:rPr>
              <a:t>]</a:t>
            </a:r>
          </a:p>
          <a:p>
            <a:endParaRPr lang="en-US" sz="2000" dirty="0">
              <a:gradFill>
                <a:gsLst>
                  <a:gs pos="1250">
                    <a:schemeClr val="tx1"/>
                  </a:gs>
                  <a:gs pos="100000">
                    <a:schemeClr val="tx1"/>
                  </a:gs>
                </a:gsLst>
                <a:lin ang="5400000" scaled="0"/>
              </a:gradFill>
              <a:latin typeface="+mn-lt"/>
            </a:endParaRPr>
          </a:p>
          <a:p>
            <a:r>
              <a:rPr lang="en-US" sz="2000" dirty="0" smtClean="0">
                <a:gradFill>
                  <a:gsLst>
                    <a:gs pos="1250">
                      <a:schemeClr val="tx1"/>
                    </a:gs>
                    <a:gs pos="100000">
                      <a:schemeClr val="tx1"/>
                    </a:gs>
                  </a:gsLst>
                  <a:lin ang="5400000" scaled="0"/>
                </a:gradFill>
                <a:latin typeface="+mn-lt"/>
              </a:rPr>
              <a:t>App requests a token</a:t>
            </a:r>
            <a:r>
              <a:rPr lang="en-US" sz="2000" dirty="0">
                <a:gradFill>
                  <a:gsLst>
                    <a:gs pos="1250">
                      <a:schemeClr val="tx1"/>
                    </a:gs>
                    <a:gs pos="100000">
                      <a:schemeClr val="tx1"/>
                    </a:gs>
                  </a:gsLst>
                  <a:lin ang="5400000" scaled="0"/>
                </a:gradFill>
                <a:latin typeface="+mn-lt"/>
              </a:rPr>
              <a:t>: </a:t>
            </a:r>
            <a:endParaRPr lang="en-US" sz="2000" dirty="0" smtClean="0">
              <a:gradFill>
                <a:gsLst>
                  <a:gs pos="1250">
                    <a:schemeClr val="tx1"/>
                  </a:gs>
                  <a:gs pos="100000">
                    <a:schemeClr val="tx1"/>
                  </a:gs>
                </a:gsLst>
                <a:lin ang="5400000" scaled="0"/>
              </a:gradFill>
              <a:latin typeface="+mn-lt"/>
            </a:endParaRPr>
          </a:p>
          <a:p>
            <a:r>
              <a:rPr lang="en-US" sz="2000" dirty="0" smtClean="0">
                <a:gradFill>
                  <a:gsLst>
                    <a:gs pos="1250">
                      <a:schemeClr val="tx1"/>
                    </a:gs>
                    <a:gs pos="100000">
                      <a:schemeClr val="tx1"/>
                    </a:gs>
                  </a:gsLst>
                  <a:lin ang="5400000" scaled="0"/>
                </a:gradFill>
                <a:latin typeface="+mn-lt"/>
              </a:rPr>
              <a:t/>
            </a:r>
            <a:br>
              <a:rPr lang="en-US" sz="2000" dirty="0" smtClean="0">
                <a:gradFill>
                  <a:gsLst>
                    <a:gs pos="1250">
                      <a:schemeClr val="tx1"/>
                    </a:gs>
                    <a:gs pos="100000">
                      <a:schemeClr val="tx1"/>
                    </a:gs>
                  </a:gsLst>
                  <a:lin ang="5400000" scaled="0"/>
                </a:gradFill>
                <a:latin typeface="+mn-lt"/>
              </a:rPr>
            </a:br>
            <a:r>
              <a:rPr lang="en-US" sz="2000" dirty="0" smtClean="0">
                <a:gradFill>
                  <a:gsLst>
                    <a:gs pos="1250">
                      <a:schemeClr val="tx1"/>
                    </a:gs>
                    <a:gs pos="100000">
                      <a:schemeClr val="tx1"/>
                    </a:gs>
                  </a:gsLst>
                  <a:lin ang="5400000" scaled="0"/>
                </a:gradFill>
                <a:latin typeface="+mn-lt"/>
              </a:rPr>
              <a:t>https</a:t>
            </a:r>
            <a:r>
              <a:rPr lang="en-US" sz="2000" dirty="0">
                <a:gradFill>
                  <a:gsLst>
                    <a:gs pos="1250">
                      <a:schemeClr val="tx1"/>
                    </a:gs>
                    <a:gs pos="100000">
                      <a:schemeClr val="tx1"/>
                    </a:gs>
                  </a:gsLst>
                  <a:lin ang="5400000" scaled="0"/>
                </a:gradFill>
                <a:latin typeface="+mn-lt"/>
              </a:rPr>
              <a:t>://www.yammer.com/oauth2/access_token.json?client_id=[:client_id]&amp;client_secret=[:client_secret]&amp;code=[:code</a:t>
            </a:r>
            <a:r>
              <a:rPr lang="en-US" sz="2000" dirty="0" smtClean="0">
                <a:gradFill>
                  <a:gsLst>
                    <a:gs pos="1250">
                      <a:schemeClr val="tx1"/>
                    </a:gs>
                    <a:gs pos="100000">
                      <a:schemeClr val="tx1"/>
                    </a:gs>
                  </a:gsLst>
                  <a:lin ang="5400000" scaled="0"/>
                </a:gradFill>
                <a:latin typeface="+mn-lt"/>
              </a:rPr>
              <a:t>]</a:t>
            </a:r>
          </a:p>
          <a:p>
            <a:endParaRPr lang="en-US" sz="2000" dirty="0" smtClean="0">
              <a:gradFill>
                <a:gsLst>
                  <a:gs pos="1250">
                    <a:schemeClr val="tx1"/>
                  </a:gs>
                  <a:gs pos="100000">
                    <a:schemeClr val="tx1"/>
                  </a:gs>
                </a:gsLst>
                <a:lin ang="5400000" scaled="0"/>
              </a:gradFill>
              <a:latin typeface="+mn-lt"/>
            </a:endParaRPr>
          </a:p>
          <a:p>
            <a:pPr marL="457200" indent="-457200">
              <a:buFont typeface="+mj-lt"/>
              <a:buAutoNum type="arabicPeriod"/>
            </a:pPr>
            <a:endParaRPr lang="en-US" sz="2000" dirty="0" smtClean="0">
              <a:gradFill>
                <a:gsLst>
                  <a:gs pos="1250">
                    <a:schemeClr val="tx1"/>
                  </a:gs>
                  <a:gs pos="100000">
                    <a:schemeClr val="tx1"/>
                  </a:gs>
                </a:gsLst>
                <a:lin ang="5400000" scaled="0"/>
              </a:gradFill>
              <a:latin typeface="+mn-lt"/>
            </a:endParaRPr>
          </a:p>
          <a:p>
            <a:endParaRPr lang="en-US" sz="2000" dirty="0">
              <a:gradFill>
                <a:gsLst>
                  <a:gs pos="1250">
                    <a:schemeClr val="tx1"/>
                  </a:gs>
                  <a:gs pos="100000">
                    <a:schemeClr val="tx1"/>
                  </a:gs>
                </a:gsLst>
                <a:lin ang="5400000" scaled="0"/>
              </a:gradFill>
              <a:latin typeface="+mn-lt"/>
            </a:endParaRPr>
          </a:p>
        </p:txBody>
      </p:sp>
    </p:spTree>
    <p:extLst>
      <p:ext uri="{BB962C8B-B14F-4D97-AF65-F5344CB8AC3E}">
        <p14:creationId xmlns:p14="http://schemas.microsoft.com/office/powerpoint/2010/main" val="3663342061"/>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Authentication</a:t>
            </a:r>
            <a:endParaRPr lang="en-US" dirty="0"/>
          </a:p>
        </p:txBody>
      </p:sp>
      <p:sp>
        <p:nvSpPr>
          <p:cNvPr id="3" name="Text Placeholder 2"/>
          <p:cNvSpPr>
            <a:spLocks noGrp="1"/>
          </p:cNvSpPr>
          <p:nvPr>
            <p:ph type="body" sz="quarter" idx="11"/>
          </p:nvPr>
        </p:nvSpPr>
        <p:spPr>
          <a:xfrm>
            <a:off x="274639" y="1212849"/>
            <a:ext cx="11889564" cy="3816429"/>
          </a:xfrm>
        </p:spPr>
        <p:txBody>
          <a:bodyPr/>
          <a:lstStyle/>
          <a:p>
            <a:r>
              <a:rPr lang="en-US" dirty="0"/>
              <a:t>Client Side Flow</a:t>
            </a:r>
          </a:p>
          <a:p>
            <a:r>
              <a:rPr lang="en-US" sz="2000" dirty="0">
                <a:gradFill>
                  <a:gsLst>
                    <a:gs pos="1250">
                      <a:schemeClr val="tx1"/>
                    </a:gs>
                    <a:gs pos="100000">
                      <a:schemeClr val="tx1"/>
                    </a:gs>
                  </a:gsLst>
                  <a:lin ang="5400000" scaled="0"/>
                </a:gradFill>
                <a:latin typeface="+mn-lt"/>
              </a:rPr>
              <a:t>Redirect user to: </a:t>
            </a:r>
            <a:br>
              <a:rPr lang="en-US" sz="2000" dirty="0">
                <a:gradFill>
                  <a:gsLst>
                    <a:gs pos="1250">
                      <a:schemeClr val="tx1"/>
                    </a:gs>
                    <a:gs pos="100000">
                      <a:schemeClr val="tx1"/>
                    </a:gs>
                  </a:gsLst>
                  <a:lin ang="5400000" scaled="0"/>
                </a:gradFill>
                <a:latin typeface="+mn-lt"/>
              </a:rPr>
            </a:br>
            <a:r>
              <a:rPr lang="en-US" sz="2000" dirty="0" smtClean="0">
                <a:gradFill>
                  <a:gsLst>
                    <a:gs pos="1250">
                      <a:schemeClr val="tx1"/>
                    </a:gs>
                    <a:gs pos="100000">
                      <a:schemeClr val="tx1"/>
                    </a:gs>
                  </a:gsLst>
                  <a:lin ang="5400000" scaled="0"/>
                </a:gradFill>
                <a:latin typeface="+mn-lt"/>
              </a:rPr>
              <a:t/>
            </a:r>
            <a:br>
              <a:rPr lang="en-US" sz="2000" dirty="0" smtClean="0">
                <a:gradFill>
                  <a:gsLst>
                    <a:gs pos="1250">
                      <a:schemeClr val="tx1"/>
                    </a:gs>
                    <a:gs pos="100000">
                      <a:schemeClr val="tx1"/>
                    </a:gs>
                  </a:gsLst>
                  <a:lin ang="5400000" scaled="0"/>
                </a:gradFill>
                <a:latin typeface="+mn-lt"/>
              </a:rPr>
            </a:br>
            <a:r>
              <a:rPr lang="en-US" sz="2000" dirty="0" smtClean="0">
                <a:gradFill>
                  <a:gsLst>
                    <a:gs pos="1250">
                      <a:schemeClr val="tx1"/>
                    </a:gs>
                    <a:gs pos="100000">
                      <a:schemeClr val="tx1"/>
                    </a:gs>
                  </a:gsLst>
                  <a:lin ang="5400000" scaled="0"/>
                </a:gradFill>
                <a:latin typeface="+mn-lt"/>
              </a:rPr>
              <a:t>https</a:t>
            </a:r>
            <a:r>
              <a:rPr lang="en-US" sz="2000" dirty="0">
                <a:gradFill>
                  <a:gsLst>
                    <a:gs pos="1250">
                      <a:schemeClr val="tx1"/>
                    </a:gs>
                    <a:gs pos="100000">
                      <a:schemeClr val="tx1"/>
                    </a:gs>
                  </a:gsLst>
                  <a:lin ang="5400000" scaled="0"/>
                </a:gradFill>
                <a:latin typeface="+mn-lt"/>
              </a:rPr>
              <a:t>://</a:t>
            </a:r>
            <a:r>
              <a:rPr lang="en-US" sz="2000" dirty="0" smtClean="0">
                <a:gradFill>
                  <a:gsLst>
                    <a:gs pos="1250">
                      <a:schemeClr val="tx1"/>
                    </a:gs>
                    <a:gs pos="100000">
                      <a:schemeClr val="tx1"/>
                    </a:gs>
                  </a:gsLst>
                  <a:lin ang="5400000" scaled="0"/>
                </a:gradFill>
                <a:latin typeface="+mn-lt"/>
              </a:rPr>
              <a:t>www.yammer.com/dialog/oauth?client_id</a:t>
            </a:r>
            <a:r>
              <a:rPr lang="en-US" sz="2000" dirty="0">
                <a:gradFill>
                  <a:gsLst>
                    <a:gs pos="1250">
                      <a:schemeClr val="tx1"/>
                    </a:gs>
                    <a:gs pos="100000">
                      <a:schemeClr val="tx1"/>
                    </a:gs>
                  </a:gsLst>
                  <a:lin ang="5400000" scaled="0"/>
                </a:gradFill>
                <a:latin typeface="+mn-lt"/>
              </a:rPr>
              <a:t>=[:client_id]&amp;redirect_uri=[:redirect_uri]&amp;response_type=token</a:t>
            </a:r>
          </a:p>
          <a:p>
            <a:endParaRPr lang="en-US" sz="2000" dirty="0">
              <a:gradFill>
                <a:gsLst>
                  <a:gs pos="1250">
                    <a:schemeClr val="tx1"/>
                  </a:gs>
                  <a:gs pos="100000">
                    <a:schemeClr val="tx1"/>
                  </a:gs>
                </a:gsLst>
                <a:lin ang="5400000" scaled="0"/>
              </a:gradFill>
              <a:latin typeface="+mn-lt"/>
            </a:endParaRPr>
          </a:p>
          <a:p>
            <a:r>
              <a:rPr lang="en-US" sz="2000" dirty="0">
                <a:gradFill>
                  <a:gsLst>
                    <a:gs pos="1250">
                      <a:schemeClr val="tx1"/>
                    </a:gs>
                    <a:gs pos="100000">
                      <a:schemeClr val="tx1"/>
                    </a:gs>
                  </a:gsLst>
                  <a:lin ang="5400000" scaled="0"/>
                </a:gradFill>
                <a:latin typeface="+mn-lt"/>
              </a:rPr>
              <a:t>Browser directed to and passed a token:</a:t>
            </a:r>
            <a:br>
              <a:rPr lang="en-US" sz="2000" dirty="0">
                <a:gradFill>
                  <a:gsLst>
                    <a:gs pos="1250">
                      <a:schemeClr val="tx1"/>
                    </a:gs>
                    <a:gs pos="100000">
                      <a:schemeClr val="tx1"/>
                    </a:gs>
                  </a:gsLst>
                  <a:lin ang="5400000" scaled="0"/>
                </a:gradFill>
                <a:latin typeface="+mn-lt"/>
              </a:rPr>
            </a:br>
            <a:r>
              <a:rPr lang="en-US" sz="2000" dirty="0">
                <a:gradFill>
                  <a:gsLst>
                    <a:gs pos="1250">
                      <a:schemeClr val="tx1"/>
                    </a:gs>
                    <a:gs pos="100000">
                      <a:schemeClr val="tx1"/>
                    </a:gs>
                  </a:gsLst>
                  <a:lin ang="5400000" scaled="0"/>
                </a:gradFill>
                <a:latin typeface="+mn-lt"/>
              </a:rPr>
              <a:t/>
            </a:r>
            <a:br>
              <a:rPr lang="en-US" sz="2000" dirty="0">
                <a:gradFill>
                  <a:gsLst>
                    <a:gs pos="1250">
                      <a:schemeClr val="tx1"/>
                    </a:gs>
                    <a:gs pos="100000">
                      <a:schemeClr val="tx1"/>
                    </a:gs>
                  </a:gsLst>
                  <a:lin ang="5400000" scaled="0"/>
                </a:gradFill>
                <a:latin typeface="+mn-lt"/>
              </a:rPr>
            </a:br>
            <a:r>
              <a:rPr lang="en-US" sz="2000" dirty="0" smtClean="0">
                <a:gradFill>
                  <a:gsLst>
                    <a:gs pos="1250">
                      <a:schemeClr val="tx1"/>
                    </a:gs>
                    <a:gs pos="100000">
                      <a:schemeClr val="tx1"/>
                    </a:gs>
                  </a:gsLst>
                  <a:lin ang="5400000" scaled="0"/>
                </a:gradFill>
                <a:latin typeface="+mn-lt"/>
              </a:rPr>
              <a:t>http</a:t>
            </a:r>
            <a:r>
              <a:rPr lang="en-US" sz="2000" dirty="0">
                <a:gradFill>
                  <a:gsLst>
                    <a:gs pos="1250">
                      <a:schemeClr val="tx1"/>
                    </a:gs>
                    <a:gs pos="100000">
                      <a:schemeClr val="tx1"/>
                    </a:gs>
                  </a:gsLst>
                  <a:lin ang="5400000" scaled="0"/>
                </a:gradFill>
                <a:latin typeface="+mn-lt"/>
              </a:rPr>
              <a:t>://[:redirect_uri]#access_token=[:access_token]</a:t>
            </a:r>
          </a:p>
          <a:p>
            <a:endParaRPr lang="en-US" dirty="0"/>
          </a:p>
        </p:txBody>
      </p:sp>
    </p:spTree>
    <p:extLst>
      <p:ext uri="{BB962C8B-B14F-4D97-AF65-F5344CB8AC3E}">
        <p14:creationId xmlns:p14="http://schemas.microsoft.com/office/powerpoint/2010/main" val="1991781008"/>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NZ" sz="3600" b="1" dirty="0"/>
              <a:t>Developing socially connected apps with Yammer, SharePoint and OpenGraph</a:t>
            </a:r>
            <a:endParaRPr lang="en-US" dirty="0"/>
          </a:p>
        </p:txBody>
      </p:sp>
      <p:sp>
        <p:nvSpPr>
          <p:cNvPr id="5" name="Text Placeholder 4"/>
          <p:cNvSpPr>
            <a:spLocks noGrp="1"/>
          </p:cNvSpPr>
          <p:nvPr>
            <p:ph type="body" sz="quarter" idx="14"/>
          </p:nvPr>
        </p:nvSpPr>
        <p:spPr/>
        <p:txBody>
          <a:bodyPr/>
          <a:lstStyle/>
          <a:p>
            <a:r>
              <a:rPr lang="en-US" dirty="0" smtClean="0"/>
              <a:t>Chris Johnson</a:t>
            </a:r>
          </a:p>
          <a:p>
            <a:r>
              <a:rPr lang="en-US" dirty="0" smtClean="0"/>
              <a:t>General Manager</a:t>
            </a:r>
          </a:p>
          <a:p>
            <a:r>
              <a:rPr lang="en-US" dirty="0" smtClean="0"/>
              <a:t>Provoke Solutions</a:t>
            </a:r>
            <a:endParaRPr lang="en-US" dirty="0"/>
          </a:p>
        </p:txBody>
      </p:sp>
      <p:sp>
        <p:nvSpPr>
          <p:cNvPr id="2" name="Text Placeholder 1"/>
          <p:cNvSpPr>
            <a:spLocks noGrp="1"/>
          </p:cNvSpPr>
          <p:nvPr>
            <p:ph type="body" sz="quarter" idx="15"/>
          </p:nvPr>
        </p:nvSpPr>
        <p:spPr/>
        <p:txBody>
          <a:bodyPr/>
          <a:lstStyle/>
          <a:p>
            <a:r>
              <a:rPr lang="en-US" dirty="0" smtClean="0"/>
              <a:t>SPC371</a:t>
            </a:r>
            <a:endParaRPr lang="en-US" dirty="0"/>
          </a:p>
        </p:txBody>
      </p:sp>
    </p:spTree>
    <p:extLst>
      <p:ext uri="{BB962C8B-B14F-4D97-AF65-F5344CB8AC3E}">
        <p14:creationId xmlns:p14="http://schemas.microsoft.com/office/powerpoint/2010/main" val="303307135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255837" y="1211262"/>
            <a:ext cx="8276190" cy="4400000"/>
          </a:xfrm>
          <a:prstGeom prst="rect">
            <a:avLst/>
          </a:prstGeom>
        </p:spPr>
      </p:pic>
    </p:spTree>
    <p:extLst>
      <p:ext uri="{BB962C8B-B14F-4D97-AF65-F5344CB8AC3E}">
        <p14:creationId xmlns:p14="http://schemas.microsoft.com/office/powerpoint/2010/main" val="2068641480"/>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developer.yammer.com/files/2012/09/Oauth2AppAuthorization-1024x61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3437" y="977693"/>
            <a:ext cx="8313440" cy="5017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8532583"/>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Yammer JavaScript SDK</a:t>
            </a:r>
            <a:endParaRPr lang="en-US" dirty="0"/>
          </a:p>
        </p:txBody>
      </p:sp>
      <p:sp>
        <p:nvSpPr>
          <p:cNvPr id="3" name="Text Placeholder 2"/>
          <p:cNvSpPr>
            <a:spLocks noGrp="1"/>
          </p:cNvSpPr>
          <p:nvPr>
            <p:ph type="body" sz="quarter" idx="11"/>
          </p:nvPr>
        </p:nvSpPr>
        <p:spPr>
          <a:xfrm>
            <a:off x="274639" y="1212849"/>
            <a:ext cx="11889564" cy="4062651"/>
          </a:xfrm>
        </p:spPr>
        <p:txBody>
          <a:bodyPr/>
          <a:lstStyle/>
          <a:p>
            <a:r>
              <a:rPr lang="en-US" dirty="0" smtClean="0"/>
              <a:t>Authentication</a:t>
            </a:r>
          </a:p>
          <a:p>
            <a:r>
              <a:rPr lang="en-NZ" sz="2000" dirty="0" smtClean="0">
                <a:gradFill>
                  <a:gsLst>
                    <a:gs pos="1250">
                      <a:schemeClr val="tx1"/>
                    </a:gs>
                    <a:gs pos="100000">
                      <a:schemeClr val="tx1"/>
                    </a:gs>
                  </a:gsLst>
                  <a:lin ang="5400000" scaled="0"/>
                </a:gradFill>
              </a:rPr>
              <a:t>Wraps authentication for you</a:t>
            </a:r>
          </a:p>
          <a:p>
            <a:r>
              <a:rPr lang="en-NZ" sz="2000" dirty="0" smtClean="0">
                <a:gradFill>
                  <a:gsLst>
                    <a:gs pos="1250">
                      <a:schemeClr val="tx1"/>
                    </a:gs>
                    <a:gs pos="100000">
                      <a:schemeClr val="tx1"/>
                    </a:gs>
                  </a:gsLst>
                  <a:lin ang="5400000" scaled="0"/>
                </a:gradFill>
              </a:rPr>
              <a:t>Login with Yammer button</a:t>
            </a:r>
          </a:p>
          <a:p>
            <a:endParaRPr lang="en-NZ" sz="2000" dirty="0">
              <a:gradFill>
                <a:gsLst>
                  <a:gs pos="1250">
                    <a:schemeClr val="tx1"/>
                  </a:gs>
                  <a:gs pos="100000">
                    <a:schemeClr val="tx1"/>
                  </a:gs>
                </a:gsLst>
                <a:lin ang="5400000" scaled="0"/>
              </a:gradFill>
            </a:endParaRPr>
          </a:p>
          <a:p>
            <a:r>
              <a:rPr lang="en-NZ" dirty="0" smtClean="0"/>
              <a:t>Requests/Actions</a:t>
            </a:r>
            <a:endParaRPr lang="en-NZ" dirty="0"/>
          </a:p>
          <a:p>
            <a:r>
              <a:rPr lang="en-NZ" sz="2000" dirty="0" smtClean="0">
                <a:gradFill>
                  <a:gsLst>
                    <a:gs pos="1250">
                      <a:schemeClr val="tx1"/>
                    </a:gs>
                    <a:gs pos="100000">
                      <a:schemeClr val="tx1"/>
                    </a:gs>
                  </a:gsLst>
                  <a:lin ang="5400000" scaled="0"/>
                </a:gradFill>
              </a:rPr>
              <a:t>Helpers for requests to Yammer</a:t>
            </a:r>
          </a:p>
          <a:p>
            <a:endParaRPr lang="en-NZ" sz="2000" dirty="0">
              <a:gradFill>
                <a:gsLst>
                  <a:gs pos="1250">
                    <a:schemeClr val="tx1"/>
                  </a:gs>
                  <a:gs pos="100000">
                    <a:schemeClr val="tx1"/>
                  </a:gs>
                </a:gsLst>
                <a:lin ang="5400000" scaled="0"/>
              </a:gradFill>
            </a:endParaRPr>
          </a:p>
          <a:p>
            <a:endParaRPr lang="en-NZ" sz="2000" dirty="0">
              <a:gradFill>
                <a:gsLst>
                  <a:gs pos="1250">
                    <a:schemeClr val="tx1"/>
                  </a:gs>
                  <a:gs pos="100000">
                    <a:schemeClr val="tx1"/>
                  </a:gs>
                </a:gsLst>
                <a:lin ang="5400000" scaled="0"/>
              </a:gradFill>
            </a:endParaRPr>
          </a:p>
          <a:p>
            <a:r>
              <a:rPr lang="en-US" sz="2000" dirty="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&lt;script type="text/</a:t>
            </a:r>
            <a:r>
              <a:rPr lang="en-US" sz="2000" dirty="0" err="1">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javascript</a:t>
            </a:r>
            <a:r>
              <a:rPr lang="en-US" sz="2000" dirty="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 data-app-id</a:t>
            </a:r>
            <a:r>
              <a:rPr lang="en-US" sz="2000" dirty="0" smtClean="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=“&lt;APP CLIENTID&gt;“ </a:t>
            </a:r>
            <a:r>
              <a:rPr lang="en-US" sz="2000" dirty="0" err="1" smtClean="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src</a:t>
            </a:r>
            <a:r>
              <a:rPr lang="en-US" sz="2000" dirty="0">
                <a:gradFill>
                  <a:gsLst>
                    <a:gs pos="1250">
                      <a:schemeClr val="tx1"/>
                    </a:gs>
                    <a:gs pos="100000">
                      <a:schemeClr val="tx1"/>
                    </a:gs>
                  </a:gsLst>
                  <a:lin ang="5400000" scaled="0"/>
                </a:gradFill>
                <a:latin typeface="Consolas" panose="020B0609020204030204" pitchFamily="49" charset="0"/>
                <a:cs typeface="Consolas" panose="020B0609020204030204" pitchFamily="49" charset="0"/>
              </a:rPr>
              <a:t>="https://assets.yammer.com/platform/yam.js"&gt;&lt;/script&gt;</a:t>
            </a:r>
          </a:p>
        </p:txBody>
      </p:sp>
      <p:pic>
        <p:nvPicPr>
          <p:cNvPr id="4" name="Picture 3"/>
          <p:cNvPicPr>
            <a:picLocks noChangeAspect="1"/>
          </p:cNvPicPr>
          <p:nvPr/>
        </p:nvPicPr>
        <p:blipFill>
          <a:blip r:embed="rId2"/>
          <a:stretch>
            <a:fillRect/>
          </a:stretch>
        </p:blipFill>
        <p:spPr>
          <a:xfrm>
            <a:off x="6370637" y="1411332"/>
            <a:ext cx="3363831" cy="933419"/>
          </a:xfrm>
          <a:prstGeom prst="rect">
            <a:avLst/>
          </a:prstGeom>
        </p:spPr>
      </p:pic>
    </p:spTree>
    <p:extLst>
      <p:ext uri="{BB962C8B-B14F-4D97-AF65-F5344CB8AC3E}">
        <p14:creationId xmlns:p14="http://schemas.microsoft.com/office/powerpoint/2010/main" val="563472039"/>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Authenticating with Yammer </a:t>
            </a:r>
            <a:r>
              <a:rPr lang="en-US" dirty="0" err="1" smtClean="0"/>
              <a:t>OAuth</a:t>
            </a:r>
            <a:r>
              <a:rPr lang="en-US" dirty="0" smtClean="0"/>
              <a:t> 2</a:t>
            </a:r>
            <a:endParaRPr lang="en-US" dirty="0"/>
          </a:p>
        </p:txBody>
      </p:sp>
    </p:spTree>
    <p:extLst>
      <p:ext uri="{BB962C8B-B14F-4D97-AF65-F5344CB8AC3E}">
        <p14:creationId xmlns:p14="http://schemas.microsoft.com/office/powerpoint/2010/main" val="641785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OpenGraph</a:t>
            </a:r>
            <a:endParaRPr lang="en-US" dirty="0"/>
          </a:p>
        </p:txBody>
      </p:sp>
      <p:sp>
        <p:nvSpPr>
          <p:cNvPr id="3" name="Text Placeholder 2"/>
          <p:cNvSpPr>
            <a:spLocks noGrp="1"/>
          </p:cNvSpPr>
          <p:nvPr>
            <p:ph type="body" sz="quarter" idx="11"/>
          </p:nvPr>
        </p:nvSpPr>
        <p:spPr>
          <a:xfrm>
            <a:off x="274639" y="1212849"/>
            <a:ext cx="11889564" cy="5816977"/>
          </a:xfrm>
        </p:spPr>
        <p:txBody>
          <a:bodyPr/>
          <a:lstStyle/>
          <a:p>
            <a:r>
              <a:rPr lang="en-US" dirty="0" smtClean="0"/>
              <a:t>Activity based</a:t>
            </a:r>
          </a:p>
          <a:p>
            <a:r>
              <a:rPr lang="en-NZ" sz="2000" dirty="0" smtClean="0">
                <a:gradFill>
                  <a:gsLst>
                    <a:gs pos="1250">
                      <a:schemeClr val="tx1"/>
                    </a:gs>
                    <a:gs pos="100000">
                      <a:schemeClr val="tx1"/>
                    </a:gs>
                  </a:gsLst>
                  <a:lin ang="5400000" scaled="0"/>
                </a:gradFill>
              </a:rPr>
              <a:t>Create, update, delete, follow, like</a:t>
            </a:r>
          </a:p>
          <a:p>
            <a:endParaRPr lang="en-NZ" sz="2000" dirty="0">
              <a:gradFill>
                <a:gsLst>
                  <a:gs pos="1250">
                    <a:schemeClr val="tx1"/>
                  </a:gs>
                  <a:gs pos="100000">
                    <a:schemeClr val="tx1"/>
                  </a:gs>
                </a:gsLst>
                <a:lin ang="5400000" scaled="0"/>
              </a:gradFill>
            </a:endParaRPr>
          </a:p>
          <a:p>
            <a:r>
              <a:rPr lang="en-NZ" sz="2000" dirty="0" smtClean="0">
                <a:gradFill>
                  <a:gsLst>
                    <a:gs pos="1250">
                      <a:schemeClr val="tx1"/>
                    </a:gs>
                    <a:gs pos="100000">
                      <a:schemeClr val="tx1"/>
                    </a:gs>
                  </a:gsLst>
                  <a:lin ang="5400000" scaled="0"/>
                </a:gradFill>
              </a:rPr>
              <a:t>Person + Action + Thing on </a:t>
            </a:r>
            <a:r>
              <a:rPr lang="en-NZ" sz="2000" dirty="0" err="1" smtClean="0">
                <a:gradFill>
                  <a:gsLst>
                    <a:gs pos="1250">
                      <a:schemeClr val="tx1"/>
                    </a:gs>
                    <a:gs pos="100000">
                      <a:schemeClr val="tx1"/>
                    </a:gs>
                  </a:gsLst>
                  <a:lin ang="5400000" scaled="0"/>
                </a:gradFill>
              </a:rPr>
              <a:t>AppName</a:t>
            </a:r>
            <a:r>
              <a:rPr lang="en-NZ" sz="2000" dirty="0" smtClean="0">
                <a:gradFill>
                  <a:gsLst>
                    <a:gs pos="1250">
                      <a:schemeClr val="tx1"/>
                    </a:gs>
                    <a:gs pos="100000">
                      <a:schemeClr val="tx1"/>
                    </a:gs>
                  </a:gsLst>
                  <a:lin ang="5400000" scaled="0"/>
                </a:gradFill>
              </a:rPr>
              <a:t> + Message</a:t>
            </a:r>
          </a:p>
          <a:p>
            <a:r>
              <a:rPr lang="en-NZ" sz="2000" dirty="0" smtClean="0">
                <a:gradFill>
                  <a:gsLst>
                    <a:gs pos="1250">
                      <a:schemeClr val="tx1"/>
                    </a:gs>
                    <a:gs pos="100000">
                      <a:schemeClr val="tx1"/>
                    </a:gs>
                  </a:gsLst>
                  <a:lin ang="5400000" scaled="0"/>
                </a:gradFill>
              </a:rPr>
              <a:t>e.g. Chris liked </a:t>
            </a:r>
            <a:r>
              <a:rPr lang="en-NZ" sz="2000" dirty="0" err="1" smtClean="0">
                <a:gradFill>
                  <a:gsLst>
                    <a:gs pos="1250">
                      <a:schemeClr val="tx1"/>
                    </a:gs>
                    <a:gs pos="100000">
                      <a:schemeClr val="tx1"/>
                    </a:gs>
                  </a:gsLst>
                  <a:lin ang="5400000" scaled="0"/>
                </a:gradFill>
              </a:rPr>
              <a:t>SalesDocument</a:t>
            </a:r>
            <a:r>
              <a:rPr lang="en-NZ" sz="2000" dirty="0" smtClean="0">
                <a:gradFill>
                  <a:gsLst>
                    <a:gs pos="1250">
                      <a:schemeClr val="tx1"/>
                    </a:gs>
                    <a:gs pos="100000">
                      <a:schemeClr val="tx1"/>
                    </a:gs>
                  </a:gsLst>
                  <a:lin ang="5400000" scaled="0"/>
                </a:gradFill>
              </a:rPr>
              <a:t> on </a:t>
            </a:r>
            <a:r>
              <a:rPr lang="en-NZ" sz="2000" dirty="0" err="1" smtClean="0">
                <a:gradFill>
                  <a:gsLst>
                    <a:gs pos="1250">
                      <a:schemeClr val="tx1"/>
                    </a:gs>
                    <a:gs pos="100000">
                      <a:schemeClr val="tx1"/>
                    </a:gs>
                  </a:gsLst>
                  <a:lin ang="5400000" scaled="0"/>
                </a:gradFill>
              </a:rPr>
              <a:t>ShareIT</a:t>
            </a:r>
            <a:r>
              <a:rPr lang="en-NZ" sz="2000" dirty="0">
                <a:gradFill>
                  <a:gsLst>
                    <a:gs pos="1250">
                      <a:schemeClr val="tx1"/>
                    </a:gs>
                    <a:gs pos="100000">
                      <a:schemeClr val="tx1"/>
                    </a:gs>
                  </a:gsLst>
                  <a:lin ang="5400000" scaled="0"/>
                </a:gradFill>
              </a:rPr>
              <a:t> </a:t>
            </a:r>
            <a:r>
              <a:rPr lang="en-NZ" sz="2000" dirty="0" smtClean="0">
                <a:gradFill>
                  <a:gsLst>
                    <a:gs pos="1250">
                      <a:schemeClr val="tx1"/>
                    </a:gs>
                    <a:gs pos="100000">
                      <a:schemeClr val="tx1"/>
                    </a:gs>
                  </a:gsLst>
                  <a:lin ang="5400000" scaled="0"/>
                </a:gradFill>
              </a:rPr>
              <a:t>: Great doc!</a:t>
            </a:r>
            <a:endParaRPr lang="en-NZ" sz="2000" dirty="0">
              <a:gradFill>
                <a:gsLst>
                  <a:gs pos="1250">
                    <a:schemeClr val="tx1"/>
                  </a:gs>
                  <a:gs pos="100000">
                    <a:schemeClr val="tx1"/>
                  </a:gs>
                </a:gsLst>
                <a:lin ang="5400000" scaled="0"/>
              </a:gradFill>
            </a:endParaRPr>
          </a:p>
          <a:p>
            <a:pPr marL="457200" indent="-457200">
              <a:buFont typeface="+mj-lt"/>
              <a:buAutoNum type="arabicPeriod"/>
            </a:pPr>
            <a:endParaRPr lang="en-US" sz="2000" dirty="0">
              <a:gradFill>
                <a:gsLst>
                  <a:gs pos="1250">
                    <a:schemeClr val="tx1"/>
                  </a:gs>
                  <a:gs pos="100000">
                    <a:schemeClr val="tx1"/>
                  </a:gs>
                </a:gsLst>
                <a:lin ang="5400000" scaled="0"/>
              </a:gradFill>
            </a:endParaRPr>
          </a:p>
          <a:p>
            <a:r>
              <a:rPr lang="en-US" dirty="0" smtClean="0"/>
              <a:t>OG Object</a:t>
            </a:r>
          </a:p>
          <a:p>
            <a:r>
              <a:rPr lang="en-US" sz="2000" dirty="0" smtClean="0">
                <a:gradFill>
                  <a:gsLst>
                    <a:gs pos="1250">
                      <a:schemeClr val="tx1"/>
                    </a:gs>
                    <a:gs pos="100000">
                      <a:schemeClr val="tx1"/>
                    </a:gs>
                  </a:gsLst>
                  <a:lin ang="5400000" scaled="0"/>
                </a:gradFill>
              </a:rPr>
              <a:t>File, Page, Person, Department, Project, </a:t>
            </a:r>
          </a:p>
          <a:p>
            <a:r>
              <a:rPr lang="en-US" sz="2000" dirty="0" smtClean="0">
                <a:gradFill>
                  <a:gsLst>
                    <a:gs pos="1250">
                      <a:schemeClr val="tx1"/>
                    </a:gs>
                    <a:gs pos="100000">
                      <a:schemeClr val="tx1"/>
                    </a:gs>
                  </a:gsLst>
                  <a:lin ang="5400000" scaled="0"/>
                </a:gradFill>
              </a:rPr>
              <a:t>Document, Image, Audio, Video, Company</a:t>
            </a:r>
          </a:p>
          <a:p>
            <a:endParaRPr lang="en-US" sz="2000" dirty="0" smtClean="0">
              <a:gradFill>
                <a:gsLst>
                  <a:gs pos="1250">
                    <a:schemeClr val="tx1"/>
                  </a:gs>
                  <a:gs pos="100000">
                    <a:schemeClr val="tx1"/>
                  </a:gs>
                </a:gsLst>
                <a:lin ang="5400000" scaled="0"/>
              </a:gradFill>
            </a:endParaRPr>
          </a:p>
          <a:p>
            <a:r>
              <a:rPr lang="en-US" dirty="0" smtClean="0"/>
              <a:t>Endpoint</a:t>
            </a:r>
            <a:r>
              <a:rPr lang="en-US" dirty="0"/>
              <a:t>:</a:t>
            </a:r>
          </a:p>
          <a:p>
            <a:r>
              <a:rPr lang="en-US" sz="2000" dirty="0" smtClean="0">
                <a:gradFill>
                  <a:gsLst>
                    <a:gs pos="1250">
                      <a:schemeClr val="tx1"/>
                    </a:gs>
                    <a:gs pos="100000">
                      <a:schemeClr val="tx1"/>
                    </a:gs>
                  </a:gsLst>
                  <a:lin ang="5400000" scaled="0"/>
                </a:gradFill>
              </a:rPr>
              <a:t>https://www.yammer.com/api/v1/activity.json</a:t>
            </a:r>
          </a:p>
          <a:p>
            <a:r>
              <a:rPr lang="en-US" sz="2000" dirty="0" smtClean="0">
                <a:gradFill>
                  <a:gsLst>
                    <a:gs pos="1250">
                      <a:schemeClr val="tx1"/>
                    </a:gs>
                    <a:gs pos="100000">
                      <a:schemeClr val="tx1"/>
                    </a:gs>
                  </a:gsLst>
                  <a:lin ang="5400000" scaled="0"/>
                </a:gradFill>
              </a:rPr>
              <a:t>https</a:t>
            </a:r>
            <a:r>
              <a:rPr lang="en-US" sz="2000" dirty="0">
                <a:gradFill>
                  <a:gsLst>
                    <a:gs pos="1250">
                      <a:schemeClr val="tx1"/>
                    </a:gs>
                    <a:gs pos="100000">
                      <a:schemeClr val="tx1"/>
                    </a:gs>
                  </a:gsLst>
                  <a:lin ang="5400000" scaled="0"/>
                </a:gradFill>
              </a:rPr>
              <a:t>://</a:t>
            </a:r>
            <a:r>
              <a:rPr lang="en-US" sz="2000" dirty="0" smtClean="0">
                <a:gradFill>
                  <a:gsLst>
                    <a:gs pos="1250">
                      <a:schemeClr val="tx1"/>
                    </a:gs>
                    <a:gs pos="100000">
                      <a:schemeClr val="tx1"/>
                    </a:gs>
                  </a:gsLst>
                  <a:lin ang="5400000" scaled="0"/>
                </a:gradFill>
              </a:rPr>
              <a:t>www.yammer.com/contoso.com</a:t>
            </a:r>
            <a:r>
              <a:rPr lang="en-US" sz="2000" b="1" dirty="0" smtClean="0">
                <a:gradFill>
                  <a:gsLst>
                    <a:gs pos="1250">
                      <a:schemeClr val="tx1"/>
                    </a:gs>
                    <a:gs pos="100000">
                      <a:schemeClr val="tx1"/>
                    </a:gs>
                  </a:gsLst>
                  <a:lin ang="5400000" scaled="0"/>
                </a:gradFill>
              </a:rPr>
              <a:t>/graph/350847273805826</a:t>
            </a:r>
            <a:r>
              <a:rPr lang="en-US" dirty="0" smtClean="0"/>
              <a:t>    </a:t>
            </a:r>
            <a:r>
              <a:rPr lang="en-US" sz="2000" b="1" dirty="0" smtClean="0">
                <a:gradFill>
                  <a:gsLst>
                    <a:gs pos="1250">
                      <a:schemeClr val="tx1"/>
                    </a:gs>
                    <a:gs pos="100000">
                      <a:schemeClr val="tx1"/>
                    </a:gs>
                  </a:gsLst>
                  <a:lin ang="5400000" scaled="0"/>
                </a:gradFill>
              </a:rPr>
              <a:t>&lt;= Open Graph ID</a:t>
            </a:r>
            <a:endParaRPr lang="en-US" sz="2000" b="1" dirty="0">
              <a:gradFill>
                <a:gsLst>
                  <a:gs pos="1250">
                    <a:schemeClr val="tx1"/>
                  </a:gs>
                  <a:gs pos="100000">
                    <a:schemeClr val="tx1"/>
                  </a:gs>
                </a:gsLst>
                <a:lin ang="5400000" scaled="0"/>
              </a:gradFill>
            </a:endParaRPr>
          </a:p>
        </p:txBody>
      </p:sp>
      <p:pic>
        <p:nvPicPr>
          <p:cNvPr id="4" name="Picture 3"/>
          <p:cNvPicPr>
            <a:picLocks noChangeAspect="1"/>
          </p:cNvPicPr>
          <p:nvPr/>
        </p:nvPicPr>
        <p:blipFill>
          <a:blip r:embed="rId2"/>
          <a:stretch>
            <a:fillRect/>
          </a:stretch>
        </p:blipFill>
        <p:spPr>
          <a:xfrm>
            <a:off x="8961437" y="295274"/>
            <a:ext cx="2590476" cy="2647619"/>
          </a:xfrm>
          <a:prstGeom prst="rect">
            <a:avLst/>
          </a:prstGeom>
        </p:spPr>
      </p:pic>
      <p:pic>
        <p:nvPicPr>
          <p:cNvPr id="5" name="Picture 4"/>
          <p:cNvPicPr>
            <a:picLocks noChangeAspect="1"/>
          </p:cNvPicPr>
          <p:nvPr/>
        </p:nvPicPr>
        <p:blipFill>
          <a:blip r:embed="rId3"/>
          <a:stretch>
            <a:fillRect/>
          </a:stretch>
        </p:blipFill>
        <p:spPr>
          <a:xfrm>
            <a:off x="5608637" y="3573462"/>
            <a:ext cx="6123809" cy="1809524"/>
          </a:xfrm>
          <a:prstGeom prst="rect">
            <a:avLst/>
          </a:prstGeom>
        </p:spPr>
      </p:pic>
    </p:spTree>
    <p:extLst>
      <p:ext uri="{BB962C8B-B14F-4D97-AF65-F5344CB8AC3E}">
        <p14:creationId xmlns:p14="http://schemas.microsoft.com/office/powerpoint/2010/main" val="71327359"/>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1798637" y="865601"/>
            <a:ext cx="8880325" cy="6128924"/>
          </a:xfrm>
          <a:prstGeom prst="rect">
            <a:avLst/>
          </a:prstGeom>
        </p:spPr>
      </p:pic>
      <p:sp>
        <p:nvSpPr>
          <p:cNvPr id="8" name="Rectangular Callout 7"/>
          <p:cNvSpPr/>
          <p:nvPr/>
        </p:nvSpPr>
        <p:spPr bwMode="auto">
          <a:xfrm>
            <a:off x="5837237" y="85030"/>
            <a:ext cx="2133600" cy="685903"/>
          </a:xfrm>
          <a:prstGeom prst="wedgeRectCallout">
            <a:avLst>
              <a:gd name="adj1" fmla="val -41763"/>
              <a:gd name="adj2" fmla="val 182841"/>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OG File Location </a:t>
            </a:r>
            <a:endParaRPr lang="en-US" sz="2000" dirty="0">
              <a:gradFill>
                <a:gsLst>
                  <a:gs pos="0">
                    <a:srgbClr val="FFFFFF"/>
                  </a:gs>
                  <a:gs pos="100000">
                    <a:srgbClr val="FFFFFF"/>
                  </a:gs>
                </a:gsLst>
                <a:lin ang="5400000" scaled="0"/>
              </a:gradFill>
            </a:endParaRPr>
          </a:p>
        </p:txBody>
      </p:sp>
      <p:sp>
        <p:nvSpPr>
          <p:cNvPr id="9" name="Rectangular Callout 8"/>
          <p:cNvSpPr/>
          <p:nvPr/>
        </p:nvSpPr>
        <p:spPr bwMode="auto">
          <a:xfrm>
            <a:off x="168237" y="2982505"/>
            <a:ext cx="2133600" cy="685903"/>
          </a:xfrm>
          <a:prstGeom prst="wedgeRectCallout">
            <a:avLst>
              <a:gd name="adj1" fmla="val 46443"/>
              <a:gd name="adj2" fmla="val 114634"/>
            </a:avLst>
          </a:prstGeom>
          <a:ln>
            <a:headEnd type="none" w="med" len="med"/>
            <a:tailEnd type="none" w="med" len="med"/>
          </a:ln>
        </p:spPr>
        <p:style>
          <a:lnRef idx="2">
            <a:schemeClr val="accent4">
              <a:shade val="50000"/>
            </a:schemeClr>
          </a:lnRef>
          <a:fillRef idx="1">
            <a:schemeClr val="accent4"/>
          </a:fillRef>
          <a:effectRef idx="0">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Conversations, Likes, etc… </a:t>
            </a: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936353481"/>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Creating Open Graph Objects</a:t>
            </a:r>
            <a:endParaRPr lang="en-US" dirty="0"/>
          </a:p>
        </p:txBody>
      </p:sp>
      <p:sp>
        <p:nvSpPr>
          <p:cNvPr id="3" name="Text Placeholder 2"/>
          <p:cNvSpPr>
            <a:spLocks noGrp="1"/>
          </p:cNvSpPr>
          <p:nvPr>
            <p:ph type="body" sz="quarter" idx="11"/>
          </p:nvPr>
        </p:nvSpPr>
        <p:spPr>
          <a:xfrm>
            <a:off x="427037" y="1439862"/>
            <a:ext cx="11889564" cy="5370701"/>
          </a:xfrm>
        </p:spPr>
        <p:txBody>
          <a:bodyPr/>
          <a:lstStyle/>
          <a:p>
            <a:r>
              <a:rPr lang="en-US" sz="2000" dirty="0" smtClean="0"/>
              <a:t>POST to </a:t>
            </a:r>
            <a:r>
              <a:rPr lang="en-US" sz="2000" dirty="0" smtClean="0">
                <a:hlinkClick r:id="rId2"/>
              </a:rPr>
              <a:t>https</a:t>
            </a:r>
            <a:r>
              <a:rPr lang="en-US" sz="2000" dirty="0">
                <a:hlinkClick r:id="rId2"/>
              </a:rPr>
              <a:t>://</a:t>
            </a:r>
            <a:r>
              <a:rPr lang="en-US" sz="2000" dirty="0" smtClean="0">
                <a:hlinkClick r:id="rId2"/>
              </a:rPr>
              <a:t>www.yammer.com/api/v1/activity.json</a:t>
            </a:r>
            <a:endParaRPr lang="en-US" sz="2000" dirty="0" smtClean="0"/>
          </a:p>
          <a:p>
            <a:pPr marL="457200" indent="-457200">
              <a:buAutoNum type="arabicPeriod"/>
            </a:pPr>
            <a:endParaRPr lang="en-US" sz="2000" dirty="0"/>
          </a:p>
          <a:p>
            <a:r>
              <a:rPr lang="en-US" sz="1800" dirty="0">
                <a:latin typeface="Consolas" panose="020B0609020204030204" pitchFamily="49" charset="0"/>
                <a:cs typeface="Consolas" panose="020B0609020204030204" pitchFamily="49" charset="0"/>
              </a:rPr>
              <a:t>{</a:t>
            </a:r>
          </a:p>
          <a:p>
            <a:r>
              <a:rPr lang="en-US" sz="1800" dirty="0">
                <a:latin typeface="Consolas" panose="020B0609020204030204" pitchFamily="49" charset="0"/>
                <a:cs typeface="Consolas" panose="020B0609020204030204" pitchFamily="49" charset="0"/>
              </a:rPr>
              <a:t>  "activity": {</a:t>
            </a:r>
          </a:p>
          <a:p>
            <a:r>
              <a:rPr lang="en-US" sz="1800" dirty="0">
                <a:latin typeface="Consolas" panose="020B0609020204030204" pitchFamily="49" charset="0"/>
                <a:cs typeface="Consolas" panose="020B0609020204030204" pitchFamily="49" charset="0"/>
              </a:rPr>
              <a:t>    "actor": {"name": "</a:t>
            </a:r>
            <a:r>
              <a:rPr lang="en-US" sz="1800" dirty="0" smtClean="0">
                <a:latin typeface="Consolas" panose="020B0609020204030204" pitchFamily="49" charset="0"/>
                <a:cs typeface="Consolas" panose="020B0609020204030204" pitchFamily="49" charset="0"/>
              </a:rPr>
              <a:t>Chris Johnson", </a:t>
            </a:r>
            <a:r>
              <a:rPr lang="en-US" sz="1800" dirty="0">
                <a:latin typeface="Consolas" panose="020B0609020204030204" pitchFamily="49" charset="0"/>
                <a:cs typeface="Consolas" panose="020B0609020204030204" pitchFamily="49" charset="0"/>
              </a:rPr>
              <a:t>"email": </a:t>
            </a:r>
            <a:r>
              <a:rPr lang="en-US" sz="1800" dirty="0" smtClean="0">
                <a:latin typeface="Consolas" panose="020B0609020204030204" pitchFamily="49" charset="0"/>
                <a:cs typeface="Consolas" panose="020B0609020204030204" pitchFamily="49" charset="0"/>
              </a:rPr>
              <a:t>“chris@looselytyped.net"},</a:t>
            </a:r>
            <a:endParaRPr lang="en-US" sz="1800" dirty="0">
              <a:latin typeface="Consolas" panose="020B0609020204030204" pitchFamily="49" charset="0"/>
              <a:cs typeface="Consolas" panose="020B0609020204030204" pitchFamily="49" charset="0"/>
            </a:endParaRPr>
          </a:p>
          <a:p>
            <a:r>
              <a:rPr lang="en-US" sz="1800" dirty="0">
                <a:latin typeface="Consolas" panose="020B0609020204030204" pitchFamily="49" charset="0"/>
                <a:cs typeface="Consolas" panose="020B0609020204030204" pitchFamily="49" charset="0"/>
              </a:rPr>
              <a:t>    "action": "</a:t>
            </a:r>
            <a:r>
              <a:rPr lang="en-US" sz="1800" dirty="0" err="1" smtClean="0">
                <a:latin typeface="Consolas" panose="020B0609020204030204" pitchFamily="49" charset="0"/>
                <a:cs typeface="Consolas" panose="020B0609020204030204" pitchFamily="49" charset="0"/>
              </a:rPr>
              <a:t>contosodeveloper:commit</a:t>
            </a:r>
            <a:r>
              <a:rPr lang="en-US" sz="1800" dirty="0" smtClean="0">
                <a:latin typeface="Consolas" panose="020B0609020204030204" pitchFamily="49" charset="0"/>
                <a:cs typeface="Consolas" panose="020B0609020204030204" pitchFamily="49" charset="0"/>
              </a:rPr>
              <a:t>",</a:t>
            </a:r>
            <a:endParaRPr lang="en-US" sz="1800" dirty="0">
              <a:latin typeface="Consolas" panose="020B0609020204030204" pitchFamily="49" charset="0"/>
              <a:cs typeface="Consolas" panose="020B0609020204030204" pitchFamily="49" charset="0"/>
            </a:endParaRPr>
          </a:p>
          <a:p>
            <a:r>
              <a:rPr lang="en-US" sz="1800" dirty="0">
                <a:latin typeface="Consolas" panose="020B0609020204030204" pitchFamily="49" charset="0"/>
                <a:cs typeface="Consolas" panose="020B0609020204030204" pitchFamily="49" charset="0"/>
              </a:rPr>
              <a:t>    "object": {</a:t>
            </a:r>
          </a:p>
          <a:p>
            <a:r>
              <a:rPr lang="en-US" sz="1800" dirty="0">
                <a:latin typeface="Consolas" panose="020B0609020204030204" pitchFamily="49" charset="0"/>
                <a:cs typeface="Consolas" panose="020B0609020204030204" pitchFamily="49" charset="0"/>
              </a:rPr>
              <a:t>      "</a:t>
            </a:r>
            <a:r>
              <a:rPr lang="en-US" sz="1800" dirty="0" err="1">
                <a:latin typeface="Consolas" panose="020B0609020204030204" pitchFamily="49" charset="0"/>
                <a:cs typeface="Consolas" panose="020B0609020204030204" pitchFamily="49" charset="0"/>
              </a:rPr>
              <a:t>url</a:t>
            </a:r>
            <a:r>
              <a:rPr lang="en-US" sz="1800" dirty="0">
                <a:latin typeface="Consolas" panose="020B0609020204030204" pitchFamily="49" charset="0"/>
                <a:cs typeface="Consolas" panose="020B0609020204030204" pitchFamily="49" charset="0"/>
              </a:rPr>
              <a:t>": </a:t>
            </a:r>
            <a:r>
              <a:rPr lang="en-US" sz="1800" dirty="0" smtClean="0">
                <a:latin typeface="Consolas" panose="020B0609020204030204" pitchFamily="49" charset="0"/>
                <a:cs typeface="Consolas" panose="020B0609020204030204" pitchFamily="49" charset="0"/>
              </a:rPr>
              <a:t>“</a:t>
            </a:r>
            <a:r>
              <a:rPr lang="en-US" sz="1800" dirty="0" err="1" smtClean="0">
                <a:latin typeface="Consolas" panose="020B0609020204030204" pitchFamily="49" charset="0"/>
                <a:cs typeface="Consolas" panose="020B0609020204030204" pitchFamily="49" charset="0"/>
              </a:rPr>
              <a:t>mytfsserver</a:t>
            </a:r>
            <a:r>
              <a:rPr lang="en-US" sz="1800" dirty="0" smtClean="0">
                <a:latin typeface="Consolas" panose="020B0609020204030204" pitchFamily="49" charset="0"/>
                <a:cs typeface="Consolas" panose="020B0609020204030204" pitchFamily="49" charset="0"/>
              </a:rPr>
              <a:t>/</a:t>
            </a:r>
            <a:r>
              <a:rPr lang="en-US" sz="1800" dirty="0" err="1" smtClean="0">
                <a:latin typeface="Consolas" panose="020B0609020204030204" pitchFamily="49" charset="0"/>
                <a:cs typeface="Consolas" panose="020B0609020204030204" pitchFamily="49" charset="0"/>
              </a:rPr>
              <a:t>tfs</a:t>
            </a:r>
            <a:r>
              <a:rPr lang="en-US" sz="1800" dirty="0" smtClean="0">
                <a:latin typeface="Consolas" panose="020B0609020204030204" pitchFamily="49" charset="0"/>
                <a:cs typeface="Consolas" panose="020B0609020204030204" pitchFamily="49" charset="0"/>
              </a:rPr>
              <a:t>/</a:t>
            </a:r>
            <a:r>
              <a:rPr lang="en-US" sz="1800" dirty="0" err="1" smtClean="0">
                <a:latin typeface="Consolas" panose="020B0609020204030204" pitchFamily="49" charset="0"/>
                <a:cs typeface="Consolas" panose="020B0609020204030204" pitchFamily="49" charset="0"/>
              </a:rPr>
              <a:t>DefaultCollection</a:t>
            </a:r>
            <a:r>
              <a:rPr lang="en-US" sz="1800" dirty="0" smtClean="0">
                <a:latin typeface="Consolas" panose="020B0609020204030204" pitchFamily="49" charset="0"/>
                <a:cs typeface="Consolas" panose="020B0609020204030204" pitchFamily="49" charset="0"/>
              </a:rPr>
              <a:t>/Contoso/_</a:t>
            </a:r>
            <a:r>
              <a:rPr lang="en-US" sz="1800" dirty="0" err="1">
                <a:latin typeface="Consolas" panose="020B0609020204030204" pitchFamily="49" charset="0"/>
                <a:cs typeface="Consolas" panose="020B0609020204030204" pitchFamily="49" charset="0"/>
              </a:rPr>
              <a:t>versionControl</a:t>
            </a:r>
            <a:r>
              <a:rPr lang="en-US" sz="1800" dirty="0">
                <a:latin typeface="Consolas" panose="020B0609020204030204" pitchFamily="49" charset="0"/>
                <a:cs typeface="Consolas" panose="020B0609020204030204" pitchFamily="49" charset="0"/>
              </a:rPr>
              <a:t>/</a:t>
            </a:r>
            <a:r>
              <a:rPr lang="en-US" sz="1800" dirty="0" err="1">
                <a:latin typeface="Consolas" panose="020B0609020204030204" pitchFamily="49" charset="0"/>
                <a:cs typeface="Consolas" panose="020B0609020204030204" pitchFamily="49" charset="0"/>
              </a:rPr>
              <a:t>changeset</a:t>
            </a:r>
            <a:r>
              <a:rPr lang="en-US" sz="1800" dirty="0">
                <a:latin typeface="Consolas" panose="020B0609020204030204" pitchFamily="49" charset="0"/>
                <a:cs typeface="Consolas" panose="020B0609020204030204" pitchFamily="49" charset="0"/>
              </a:rPr>
              <a:t>/73658",</a:t>
            </a:r>
          </a:p>
          <a:p>
            <a:r>
              <a:rPr lang="en-US" sz="1800" dirty="0">
                <a:latin typeface="Consolas" panose="020B0609020204030204" pitchFamily="49" charset="0"/>
                <a:cs typeface="Consolas" panose="020B0609020204030204" pitchFamily="49" charset="0"/>
              </a:rPr>
              <a:t>      "type":"</a:t>
            </a:r>
            <a:r>
              <a:rPr lang="en-US" sz="1800" dirty="0" err="1" smtClean="0">
                <a:latin typeface="Consolas" panose="020B0609020204030204" pitchFamily="49" charset="0"/>
                <a:cs typeface="Consolas" panose="020B0609020204030204" pitchFamily="49" charset="0"/>
              </a:rPr>
              <a:t>contosodeveloper:changeset</a:t>
            </a:r>
            <a:r>
              <a:rPr lang="en-US" sz="1800" dirty="0" smtClean="0">
                <a:latin typeface="Consolas" panose="020B0609020204030204" pitchFamily="49" charset="0"/>
                <a:cs typeface="Consolas" panose="020B0609020204030204" pitchFamily="49" charset="0"/>
              </a:rPr>
              <a:t>",</a:t>
            </a:r>
            <a:endParaRPr lang="en-US" sz="1800" dirty="0">
              <a:latin typeface="Consolas" panose="020B0609020204030204" pitchFamily="49" charset="0"/>
              <a:cs typeface="Consolas" panose="020B0609020204030204" pitchFamily="49" charset="0"/>
            </a:endParaRPr>
          </a:p>
          <a:p>
            <a:r>
              <a:rPr lang="en-US" sz="1800" dirty="0">
                <a:latin typeface="Consolas" panose="020B0609020204030204" pitchFamily="49" charset="0"/>
                <a:cs typeface="Consolas" panose="020B0609020204030204" pitchFamily="49" charset="0"/>
              </a:rPr>
              <a:t>      "</a:t>
            </a:r>
            <a:r>
              <a:rPr lang="en-US" sz="1800" dirty="0" err="1">
                <a:latin typeface="Consolas" panose="020B0609020204030204" pitchFamily="49" charset="0"/>
                <a:cs typeface="Consolas" panose="020B0609020204030204" pitchFamily="49" charset="0"/>
              </a:rPr>
              <a:t>image":"https</a:t>
            </a:r>
            <a:r>
              <a:rPr lang="en-US" sz="1800" dirty="0" smtClean="0">
                <a:latin typeface="Consolas" panose="020B0609020204030204" pitchFamily="49" charset="0"/>
                <a:cs typeface="Consolas" panose="020B0609020204030204" pitchFamily="49" charset="0"/>
              </a:rPr>
              <a:t>://mytfsserver/images/commit.png",</a:t>
            </a:r>
            <a:endParaRPr lang="en-US" sz="1800" dirty="0">
              <a:latin typeface="Consolas" panose="020B0609020204030204" pitchFamily="49" charset="0"/>
              <a:cs typeface="Consolas" panose="020B0609020204030204" pitchFamily="49" charset="0"/>
            </a:endParaRPr>
          </a:p>
          <a:p>
            <a:r>
              <a:rPr lang="en-US" sz="1800" dirty="0">
                <a:latin typeface="Consolas" panose="020B0609020204030204" pitchFamily="49" charset="0"/>
                <a:cs typeface="Consolas" panose="020B0609020204030204" pitchFamily="49" charset="0"/>
              </a:rPr>
              <a:t>      "description</a:t>
            </a:r>
            <a:r>
              <a:rPr lang="en-US" sz="1800" dirty="0" smtClean="0">
                <a:latin typeface="Consolas" panose="020B0609020204030204" pitchFamily="49" charset="0"/>
                <a:cs typeface="Consolas" panose="020B0609020204030204" pitchFamily="49" charset="0"/>
              </a:rPr>
              <a:t>":“</a:t>
            </a:r>
            <a:r>
              <a:rPr lang="en-US" sz="1800" dirty="0" err="1" smtClean="0">
                <a:latin typeface="Consolas" panose="020B0609020204030204" pitchFamily="49" charset="0"/>
                <a:cs typeface="Consolas" panose="020B0609020204030204" pitchFamily="49" charset="0"/>
              </a:rPr>
              <a:t>Changeset</a:t>
            </a:r>
            <a:r>
              <a:rPr lang="en-US" sz="1800" dirty="0" smtClean="0">
                <a:latin typeface="Consolas" panose="020B0609020204030204" pitchFamily="49" charset="0"/>
                <a:cs typeface="Consolas" panose="020B0609020204030204" pitchFamily="49" charset="0"/>
              </a:rPr>
              <a:t> #73658 was committed by Chris.  Flame away!",</a:t>
            </a:r>
            <a:endParaRPr lang="en-US" sz="1800" dirty="0">
              <a:latin typeface="Consolas" panose="020B0609020204030204" pitchFamily="49" charset="0"/>
              <a:cs typeface="Consolas" panose="020B0609020204030204" pitchFamily="49" charset="0"/>
            </a:endParaRPr>
          </a:p>
          <a:p>
            <a:r>
              <a:rPr lang="en-US" sz="1800" dirty="0">
                <a:latin typeface="Consolas" panose="020B0609020204030204" pitchFamily="49" charset="0"/>
                <a:cs typeface="Consolas" panose="020B0609020204030204" pitchFamily="49" charset="0"/>
              </a:rPr>
              <a:t>      "title</a:t>
            </a:r>
            <a:r>
              <a:rPr lang="en-US" sz="1800" dirty="0" smtClean="0">
                <a:latin typeface="Consolas" panose="020B0609020204030204" pitchFamily="49" charset="0"/>
                <a:cs typeface="Consolas" panose="020B0609020204030204" pitchFamily="49" charset="0"/>
              </a:rPr>
              <a:t>":"</a:t>
            </a:r>
            <a:r>
              <a:rPr lang="en-US" sz="1800" dirty="0" err="1" smtClean="0">
                <a:latin typeface="Consolas" panose="020B0609020204030204" pitchFamily="49" charset="0"/>
                <a:cs typeface="Consolas" panose="020B0609020204030204" pitchFamily="49" charset="0"/>
              </a:rPr>
              <a:t>Changeset</a:t>
            </a:r>
            <a:r>
              <a:rPr lang="en-US" sz="1800" dirty="0" smtClean="0">
                <a:latin typeface="Consolas" panose="020B0609020204030204" pitchFamily="49" charset="0"/>
                <a:cs typeface="Consolas" panose="020B0609020204030204" pitchFamily="49" charset="0"/>
              </a:rPr>
              <a:t> </a:t>
            </a:r>
            <a:r>
              <a:rPr lang="en-US" sz="1800" dirty="0">
                <a:latin typeface="Consolas" panose="020B0609020204030204" pitchFamily="49" charset="0"/>
                <a:cs typeface="Consolas" panose="020B0609020204030204" pitchFamily="49" charset="0"/>
              </a:rPr>
              <a:t>#73658 was </a:t>
            </a:r>
            <a:r>
              <a:rPr lang="en-US" sz="1800" dirty="0" smtClean="0">
                <a:latin typeface="Consolas" panose="020B0609020204030204" pitchFamily="49" charset="0"/>
                <a:cs typeface="Consolas" panose="020B0609020204030204" pitchFamily="49" charset="0"/>
              </a:rPr>
              <a:t>committed"</a:t>
            </a:r>
            <a:endParaRPr lang="en-US" sz="1800" dirty="0">
              <a:latin typeface="Consolas" panose="020B0609020204030204" pitchFamily="49" charset="0"/>
              <a:cs typeface="Consolas" panose="020B0609020204030204" pitchFamily="49" charset="0"/>
            </a:endParaRPr>
          </a:p>
          <a:p>
            <a:r>
              <a:rPr lang="en-US" sz="1800" dirty="0">
                <a:latin typeface="Consolas" panose="020B0609020204030204" pitchFamily="49" charset="0"/>
                <a:cs typeface="Consolas" panose="020B0609020204030204" pitchFamily="49" charset="0"/>
              </a:rPr>
              <a:t>    },</a:t>
            </a:r>
          </a:p>
          <a:p>
            <a:r>
              <a:rPr lang="en-US" sz="1800" dirty="0">
                <a:latin typeface="Consolas" panose="020B0609020204030204" pitchFamily="49" charset="0"/>
                <a:cs typeface="Consolas" panose="020B0609020204030204" pitchFamily="49" charset="0"/>
              </a:rPr>
              <a:t>  "private": "false",</a:t>
            </a:r>
          </a:p>
          <a:p>
            <a:r>
              <a:rPr lang="en-US" sz="1800" dirty="0">
                <a:latin typeface="Consolas" panose="020B0609020204030204" pitchFamily="49" charset="0"/>
                <a:cs typeface="Consolas" panose="020B0609020204030204" pitchFamily="49" charset="0"/>
              </a:rPr>
              <a:t>  "message": </a:t>
            </a:r>
            <a:r>
              <a:rPr lang="en-US" sz="1800" dirty="0" smtClean="0">
                <a:latin typeface="Consolas" panose="020B0609020204030204" pitchFamily="49" charset="0"/>
                <a:cs typeface="Consolas" panose="020B0609020204030204" pitchFamily="49" charset="0"/>
              </a:rPr>
              <a:t>“committing"</a:t>
            </a:r>
            <a:endParaRPr lang="en-US" sz="1800" dirty="0">
              <a:latin typeface="Consolas" panose="020B0609020204030204" pitchFamily="49" charset="0"/>
              <a:cs typeface="Consolas" panose="020B0609020204030204" pitchFamily="49" charset="0"/>
            </a:endParaRPr>
          </a:p>
          <a:p>
            <a:r>
              <a:rPr lang="en-US" sz="1800" dirty="0">
                <a:latin typeface="Consolas" panose="020B0609020204030204" pitchFamily="49" charset="0"/>
                <a:cs typeface="Consolas" panose="020B0609020204030204" pitchFamily="49" charset="0"/>
              </a:rPr>
              <a:t>  }</a:t>
            </a:r>
          </a:p>
          <a:p>
            <a:r>
              <a:rPr lang="en-US" sz="1800" dirty="0" smtClean="0">
                <a:latin typeface="Consolas" panose="020B0609020204030204" pitchFamily="49" charset="0"/>
                <a:cs typeface="Consolas" panose="020B0609020204030204" pitchFamily="49" charset="0"/>
              </a:rPr>
              <a:t>}</a:t>
            </a:r>
          </a:p>
        </p:txBody>
      </p:sp>
    </p:spTree>
    <p:extLst>
      <p:ext uri="{BB962C8B-B14F-4D97-AF65-F5344CB8AC3E}">
        <p14:creationId xmlns:p14="http://schemas.microsoft.com/office/powerpoint/2010/main" val="3661636052"/>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 OG Objects</a:t>
            </a:r>
            <a:endParaRPr lang="en-US" dirty="0"/>
          </a:p>
        </p:txBody>
      </p:sp>
      <p:sp>
        <p:nvSpPr>
          <p:cNvPr id="3" name="Text Placeholder 2"/>
          <p:cNvSpPr>
            <a:spLocks noGrp="1"/>
          </p:cNvSpPr>
          <p:nvPr>
            <p:ph type="body" sz="quarter" idx="11"/>
          </p:nvPr>
        </p:nvSpPr>
        <p:spPr/>
        <p:txBody>
          <a:bodyPr/>
          <a:lstStyle/>
          <a:p>
            <a:endParaRPr lang="en-US" dirty="0"/>
          </a:p>
        </p:txBody>
      </p:sp>
      <p:pic>
        <p:nvPicPr>
          <p:cNvPr id="6" name="Picture 5"/>
          <p:cNvPicPr>
            <a:picLocks noChangeAspect="1"/>
          </p:cNvPicPr>
          <p:nvPr/>
        </p:nvPicPr>
        <p:blipFill rotWithShape="1">
          <a:blip r:embed="rId2"/>
          <a:srcRect t="10573"/>
          <a:stretch/>
        </p:blipFill>
        <p:spPr>
          <a:xfrm>
            <a:off x="1002930" y="68262"/>
            <a:ext cx="9542857" cy="4931242"/>
          </a:xfrm>
          <a:prstGeom prst="rect">
            <a:avLst/>
          </a:prstGeom>
        </p:spPr>
      </p:pic>
      <p:pic>
        <p:nvPicPr>
          <p:cNvPr id="7" name="Picture 6"/>
          <p:cNvPicPr>
            <a:picLocks noChangeAspect="1"/>
          </p:cNvPicPr>
          <p:nvPr/>
        </p:nvPicPr>
        <p:blipFill>
          <a:blip r:embed="rId3"/>
          <a:stretch>
            <a:fillRect/>
          </a:stretch>
        </p:blipFill>
        <p:spPr>
          <a:xfrm>
            <a:off x="2804665" y="4749282"/>
            <a:ext cx="7742857" cy="1923810"/>
          </a:xfrm>
          <a:prstGeom prst="rect">
            <a:avLst/>
          </a:prstGeom>
        </p:spPr>
      </p:pic>
    </p:spTree>
    <p:extLst>
      <p:ext uri="{BB962C8B-B14F-4D97-AF65-F5344CB8AC3E}">
        <p14:creationId xmlns:p14="http://schemas.microsoft.com/office/powerpoint/2010/main" val="598602822"/>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50837" y="296862"/>
            <a:ext cx="8049402" cy="1981200"/>
          </a:xfrm>
          <a:prstGeom prst="rect">
            <a:avLst/>
          </a:prstGeom>
        </p:spPr>
      </p:pic>
      <p:pic>
        <p:nvPicPr>
          <p:cNvPr id="5" name="Picture 4"/>
          <p:cNvPicPr>
            <a:picLocks noChangeAspect="1"/>
          </p:cNvPicPr>
          <p:nvPr/>
        </p:nvPicPr>
        <p:blipFill>
          <a:blip r:embed="rId3"/>
          <a:stretch>
            <a:fillRect/>
          </a:stretch>
        </p:blipFill>
        <p:spPr>
          <a:xfrm>
            <a:off x="350837" y="2799906"/>
            <a:ext cx="7239000" cy="4182091"/>
          </a:xfrm>
          <a:prstGeom prst="rect">
            <a:avLst/>
          </a:prstGeom>
        </p:spPr>
      </p:pic>
    </p:spTree>
    <p:extLst>
      <p:ext uri="{BB962C8B-B14F-4D97-AF65-F5344CB8AC3E}">
        <p14:creationId xmlns:p14="http://schemas.microsoft.com/office/powerpoint/2010/main" val="1516834945"/>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Creating Open Graph Objects </a:t>
            </a:r>
            <a:endParaRPr lang="en-US" dirty="0"/>
          </a:p>
        </p:txBody>
      </p:sp>
    </p:spTree>
    <p:extLst>
      <p:ext uri="{BB962C8B-B14F-4D97-AF65-F5344CB8AC3E}">
        <p14:creationId xmlns:p14="http://schemas.microsoft.com/office/powerpoint/2010/main" val="3777638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4"/>
          <p:cNvSpPr>
            <a:spLocks noGrp="1"/>
          </p:cNvSpPr>
          <p:nvPr>
            <p:ph type="body" sz="quarter" idx="10"/>
          </p:nvPr>
        </p:nvSpPr>
        <p:spPr>
          <a:xfrm>
            <a:off x="274638" y="1212850"/>
            <a:ext cx="11887200" cy="3275012"/>
          </a:xfrm>
        </p:spPr>
        <p:txBody>
          <a:bodyPr>
            <a:normAutofit fontScale="70000" lnSpcReduction="20000"/>
          </a:bodyPr>
          <a:lstStyle/>
          <a:p>
            <a:pPr marL="124235" indent="0">
              <a:lnSpc>
                <a:spcPct val="150000"/>
              </a:lnSpc>
              <a:buNone/>
            </a:pPr>
            <a:r>
              <a:rPr lang="en-US" dirty="0" smtClean="0"/>
              <a:t>Kiwi on loan to the USA – Seattle</a:t>
            </a:r>
          </a:p>
          <a:p>
            <a:pPr marL="124235" indent="0">
              <a:lnSpc>
                <a:spcPct val="150000"/>
              </a:lnSpc>
              <a:buNone/>
            </a:pPr>
            <a:r>
              <a:rPr lang="en-NZ" dirty="0" smtClean="0"/>
              <a:t>www.looselytyped.net</a:t>
            </a:r>
          </a:p>
          <a:p>
            <a:pPr marL="124235" indent="0">
              <a:lnSpc>
                <a:spcPct val="150000"/>
              </a:lnSpc>
              <a:buNone/>
            </a:pPr>
            <a:r>
              <a:rPr lang="en-NZ" dirty="0" smtClean="0"/>
              <a:t>@</a:t>
            </a:r>
            <a:r>
              <a:rPr lang="en-NZ" dirty="0" err="1" smtClean="0"/>
              <a:t>LoungeFlyZ</a:t>
            </a:r>
            <a:endParaRPr lang="en-NZ" dirty="0" smtClean="0"/>
          </a:p>
          <a:p>
            <a:pPr marL="124235" indent="0">
              <a:lnSpc>
                <a:spcPct val="150000"/>
              </a:lnSpc>
              <a:buNone/>
            </a:pPr>
            <a:r>
              <a:rPr lang="en-NZ" dirty="0" smtClean="0"/>
              <a:t>Ex-10yr </a:t>
            </a:r>
            <a:r>
              <a:rPr lang="en-NZ" dirty="0" err="1" smtClean="0"/>
              <a:t>Microsoftie</a:t>
            </a:r>
            <a:r>
              <a:rPr lang="en-NZ" dirty="0" smtClean="0"/>
              <a:t>, SharePoint Product Management, </a:t>
            </a:r>
            <a:br>
              <a:rPr lang="en-NZ" dirty="0" smtClean="0"/>
            </a:br>
            <a:r>
              <a:rPr lang="en-NZ" dirty="0" smtClean="0"/>
              <a:t>Program Management and Consulting Services</a:t>
            </a:r>
          </a:p>
          <a:p>
            <a:pPr lvl="1"/>
            <a:endParaRPr lang="en-US" dirty="0" smtClean="0"/>
          </a:p>
        </p:txBody>
      </p:sp>
      <p:sp>
        <p:nvSpPr>
          <p:cNvPr id="7" name="Title 6"/>
          <p:cNvSpPr>
            <a:spLocks noGrp="1"/>
          </p:cNvSpPr>
          <p:nvPr>
            <p:ph type="title"/>
          </p:nvPr>
        </p:nvSpPr>
        <p:spPr/>
        <p:txBody>
          <a:bodyPr/>
          <a:lstStyle/>
          <a:p>
            <a:r>
              <a:rPr lang="en-US" dirty="0" err="1" smtClean="0"/>
              <a:t>whoami</a:t>
            </a:r>
            <a:r>
              <a:rPr lang="en-US" dirty="0" smtClean="0"/>
              <a:t>?</a:t>
            </a:r>
            <a:endParaRPr lang="en-US" dirty="0"/>
          </a:p>
        </p:txBody>
      </p:sp>
      <p:pic>
        <p:nvPicPr>
          <p:cNvPr id="4" name="Picture 3"/>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2258" b="90000" l="3600" r="100000">
                        <a14:backgroundMark x1="34400" y1="67097" x2="34400" y2="67097"/>
                        <a14:backgroundMark x1="72800" y1="66774" x2="72800" y2="66774"/>
                        <a14:backgroundMark x1="14400" y1="53548" x2="14400" y2="53548"/>
                        <a14:backgroundMark x1="97200" y1="77097" x2="97200" y2="77097"/>
                      </a14:backgroundRemoval>
                    </a14:imgEffect>
                  </a14:imgLayer>
                </a14:imgProps>
              </a:ext>
              <a:ext uri="{28A0092B-C50C-407E-A947-70E740481C1C}">
                <a14:useLocalDpi xmlns:a14="http://schemas.microsoft.com/office/drawing/2010/main" val="0"/>
              </a:ext>
            </a:extLst>
          </a:blip>
          <a:srcRect/>
          <a:stretch>
            <a:fillRect/>
          </a:stretch>
        </p:blipFill>
        <p:spPr bwMode="auto">
          <a:xfrm flipH="1">
            <a:off x="-23075" y="5097462"/>
            <a:ext cx="1822202" cy="22595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a:blip r:embed="rId5"/>
          <a:stretch>
            <a:fillRect/>
          </a:stretch>
        </p:blipFill>
        <p:spPr>
          <a:xfrm>
            <a:off x="4084637" y="4640262"/>
            <a:ext cx="1626852" cy="1909782"/>
          </a:xfrm>
          <a:prstGeom prst="rect">
            <a:avLst/>
          </a:prstGeom>
        </p:spPr>
      </p:pic>
      <p:pic>
        <p:nvPicPr>
          <p:cNvPr id="5" name="Picture 4"/>
          <p:cNvPicPr>
            <a:picLocks noChangeAspect="1"/>
          </p:cNvPicPr>
          <p:nvPr/>
        </p:nvPicPr>
        <p:blipFill>
          <a:blip r:embed="rId6" cstate="print">
            <a:grayscl/>
            <a:extLst>
              <a:ext uri="{BEBA8EAE-BF5A-486C-A8C5-ECC9F3942E4B}">
                <a14:imgProps xmlns:a14="http://schemas.microsoft.com/office/drawing/2010/main">
                  <a14:imgLayer r:embed="rId7">
                    <a14:imgEffect>
                      <a14:backgroundRemoval t="1948" b="100000" l="0" r="100000"/>
                    </a14:imgEffect>
                  </a14:imgLayer>
                </a14:imgProps>
              </a:ext>
              <a:ext uri="{28A0092B-C50C-407E-A947-70E740481C1C}">
                <a14:useLocalDpi xmlns:a14="http://schemas.microsoft.com/office/drawing/2010/main" val="0"/>
              </a:ext>
            </a:extLst>
          </a:blip>
          <a:stretch>
            <a:fillRect/>
          </a:stretch>
        </p:blipFill>
        <p:spPr>
          <a:xfrm>
            <a:off x="7622854" y="220662"/>
            <a:ext cx="4838474" cy="6773863"/>
          </a:xfrm>
          <a:prstGeom prst="rect">
            <a:avLst/>
          </a:prstGeom>
        </p:spPr>
      </p:pic>
    </p:spTree>
    <p:extLst>
      <p:ext uri="{BB962C8B-B14F-4D97-AF65-F5344CB8AC3E}">
        <p14:creationId xmlns:p14="http://schemas.microsoft.com/office/powerpoint/2010/main" val="1227878823"/>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Building on Open Graph objects</a:t>
            </a:r>
            <a:endParaRPr lang="en-US" dirty="0"/>
          </a:p>
        </p:txBody>
      </p:sp>
      <p:sp>
        <p:nvSpPr>
          <p:cNvPr id="5" name="Text Placeholder 4"/>
          <p:cNvSpPr>
            <a:spLocks noGrp="1"/>
          </p:cNvSpPr>
          <p:nvPr>
            <p:ph type="body" sz="quarter" idx="11"/>
          </p:nvPr>
        </p:nvSpPr>
        <p:spPr>
          <a:xfrm>
            <a:off x="274639" y="1212849"/>
            <a:ext cx="11889564" cy="4462760"/>
          </a:xfrm>
        </p:spPr>
        <p:txBody>
          <a:bodyPr/>
          <a:lstStyle/>
          <a:p>
            <a:r>
              <a:rPr lang="en-US" dirty="0" smtClean="0">
                <a:gradFill>
                  <a:gsLst>
                    <a:gs pos="2920">
                      <a:schemeClr val="tx2"/>
                    </a:gs>
                    <a:gs pos="39000">
                      <a:schemeClr val="tx2"/>
                    </a:gs>
                  </a:gsLst>
                  <a:lin ang="5400000" scaled="0"/>
                </a:gradFill>
              </a:rPr>
              <a:t>What can you do?</a:t>
            </a:r>
            <a:endParaRPr lang="en-US" dirty="0">
              <a:gradFill>
                <a:gsLst>
                  <a:gs pos="2920">
                    <a:schemeClr val="tx2"/>
                  </a:gs>
                  <a:gs pos="39000">
                    <a:schemeClr val="tx2"/>
                  </a:gs>
                </a:gsLst>
                <a:lin ang="5400000" scaled="0"/>
              </a:gradFill>
            </a:endParaRPr>
          </a:p>
          <a:p>
            <a:r>
              <a:rPr lang="en-US" sz="2000" dirty="0"/>
              <a:t>Likes and Conversations about </a:t>
            </a:r>
            <a:r>
              <a:rPr lang="en-US" sz="2000" dirty="0" smtClean="0"/>
              <a:t>arbitrary things e.g. Line of Business Data transactions/entities</a:t>
            </a:r>
            <a:endParaRPr lang="en-US" sz="2000" dirty="0"/>
          </a:p>
          <a:p>
            <a:endParaRPr lang="en-US" sz="2000" dirty="0" smtClean="0"/>
          </a:p>
          <a:p>
            <a:r>
              <a:rPr lang="en-US" dirty="0" smtClean="0">
                <a:gradFill>
                  <a:gsLst>
                    <a:gs pos="2920">
                      <a:schemeClr val="tx2"/>
                    </a:gs>
                    <a:gs pos="39000">
                      <a:schemeClr val="tx2"/>
                    </a:gs>
                  </a:gsLst>
                  <a:lin ang="5400000" scaled="0"/>
                </a:gradFill>
              </a:rPr>
              <a:t>Use Yammer </a:t>
            </a:r>
            <a:r>
              <a:rPr lang="en-US" dirty="0">
                <a:gradFill>
                  <a:gsLst>
                    <a:gs pos="2920">
                      <a:schemeClr val="tx2"/>
                    </a:gs>
                    <a:gs pos="39000">
                      <a:schemeClr val="tx2"/>
                    </a:gs>
                  </a:gsLst>
                  <a:lin ang="5400000" scaled="0"/>
                </a:gradFill>
              </a:rPr>
              <a:t>as </a:t>
            </a:r>
            <a:r>
              <a:rPr lang="en-US" dirty="0" smtClean="0">
                <a:gradFill>
                  <a:gsLst>
                    <a:gs pos="2920">
                      <a:schemeClr val="tx2"/>
                    </a:gs>
                    <a:gs pos="39000">
                      <a:schemeClr val="tx2"/>
                    </a:gs>
                  </a:gsLst>
                  <a:lin ang="5400000" scaled="0"/>
                </a:gradFill>
              </a:rPr>
              <a:t>your social store</a:t>
            </a:r>
            <a:endParaRPr lang="en-US" dirty="0">
              <a:gradFill>
                <a:gsLst>
                  <a:gs pos="2920">
                    <a:schemeClr val="tx2"/>
                  </a:gs>
                  <a:gs pos="39000">
                    <a:schemeClr val="tx2"/>
                  </a:gs>
                </a:gsLst>
                <a:lin ang="5400000" scaled="0"/>
              </a:gradFill>
            </a:endParaRPr>
          </a:p>
          <a:p>
            <a:r>
              <a:rPr lang="en-US" sz="2000" dirty="0" smtClean="0"/>
              <a:t>Use Yammer </a:t>
            </a:r>
            <a:r>
              <a:rPr lang="en-US" sz="2000" dirty="0"/>
              <a:t>as the </a:t>
            </a:r>
            <a:r>
              <a:rPr lang="en-US" sz="2000" dirty="0" smtClean="0"/>
              <a:t>engine/store</a:t>
            </a:r>
          </a:p>
          <a:p>
            <a:r>
              <a:rPr lang="en-US" sz="2000" dirty="0" smtClean="0"/>
              <a:t>Build on the foundation it already provides</a:t>
            </a:r>
          </a:p>
          <a:p>
            <a:endParaRPr lang="en-US" sz="2000" dirty="0"/>
          </a:p>
          <a:p>
            <a:r>
              <a:rPr lang="en-US" dirty="0">
                <a:gradFill>
                  <a:gsLst>
                    <a:gs pos="2920">
                      <a:schemeClr val="tx2"/>
                    </a:gs>
                    <a:gs pos="39000">
                      <a:schemeClr val="tx2"/>
                    </a:gs>
                  </a:gsLst>
                  <a:lin ang="5400000" scaled="0"/>
                </a:gradFill>
              </a:rPr>
              <a:t>Engage</a:t>
            </a:r>
          </a:p>
          <a:p>
            <a:r>
              <a:rPr lang="en-US" sz="2000" dirty="0"/>
              <a:t>Embed the conversation in your </a:t>
            </a:r>
            <a:r>
              <a:rPr lang="en-US" sz="2000" dirty="0" smtClean="0"/>
              <a:t>app and the ability to interact.</a:t>
            </a:r>
          </a:p>
          <a:p>
            <a:endParaRPr lang="en-US" sz="2000" dirty="0"/>
          </a:p>
        </p:txBody>
      </p:sp>
    </p:spTree>
    <p:extLst>
      <p:ext uri="{BB962C8B-B14F-4D97-AF65-F5344CB8AC3E}">
        <p14:creationId xmlns:p14="http://schemas.microsoft.com/office/powerpoint/2010/main" val="1577517696"/>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45755" y="699943"/>
            <a:ext cx="11944964" cy="5594638"/>
          </a:xfrm>
          <a:prstGeom prst="rect">
            <a:avLst/>
          </a:prstGeom>
        </p:spPr>
      </p:pic>
      <p:sp>
        <p:nvSpPr>
          <p:cNvPr id="5" name="Right Arrow 4"/>
          <p:cNvSpPr/>
          <p:nvPr/>
        </p:nvSpPr>
        <p:spPr bwMode="auto">
          <a:xfrm>
            <a:off x="3627437" y="2873297"/>
            <a:ext cx="5015828" cy="914400"/>
          </a:xfrm>
          <a:prstGeom prst="rightArrow">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314024249"/>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Embed Widget Configuration</a:t>
            </a:r>
            <a:endParaRPr lang="en-US" dirty="0"/>
          </a:p>
        </p:txBody>
      </p:sp>
      <p:sp>
        <p:nvSpPr>
          <p:cNvPr id="6" name="Text Placeholder 5"/>
          <p:cNvSpPr>
            <a:spLocks noGrp="1"/>
          </p:cNvSpPr>
          <p:nvPr>
            <p:ph type="body" sz="quarter" idx="11"/>
          </p:nvPr>
        </p:nvSpPr>
        <p:spPr>
          <a:xfrm>
            <a:off x="274639" y="1212849"/>
            <a:ext cx="11889564" cy="738664"/>
          </a:xfrm>
        </p:spPr>
        <p:txBody>
          <a:bodyPr/>
          <a:lstStyle/>
          <a:p>
            <a:r>
              <a:rPr lang="en-US" dirty="0" smtClean="0">
                <a:hlinkClick r:id="rId2"/>
              </a:rPr>
              <a:t>https</a:t>
            </a:r>
            <a:r>
              <a:rPr lang="en-US" dirty="0">
                <a:hlinkClick r:id="rId2"/>
              </a:rPr>
              <a:t>://www.yammer.com/widget/configure</a:t>
            </a:r>
            <a:endParaRPr lang="en-US" dirty="0"/>
          </a:p>
        </p:txBody>
      </p:sp>
      <p:pic>
        <p:nvPicPr>
          <p:cNvPr id="7" name="Picture 6"/>
          <p:cNvPicPr>
            <a:picLocks noChangeAspect="1"/>
          </p:cNvPicPr>
          <p:nvPr/>
        </p:nvPicPr>
        <p:blipFill>
          <a:blip r:embed="rId3"/>
          <a:stretch>
            <a:fillRect/>
          </a:stretch>
        </p:blipFill>
        <p:spPr>
          <a:xfrm>
            <a:off x="238968" y="1914264"/>
            <a:ext cx="11455989" cy="5080261"/>
          </a:xfrm>
          <a:prstGeom prst="rect">
            <a:avLst/>
          </a:prstGeom>
        </p:spPr>
      </p:pic>
    </p:spTree>
    <p:extLst>
      <p:ext uri="{BB962C8B-B14F-4D97-AF65-F5344CB8AC3E}">
        <p14:creationId xmlns:p14="http://schemas.microsoft.com/office/powerpoint/2010/main" val="971160441"/>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Embed and Liking things</a:t>
            </a:r>
            <a:endParaRPr lang="en-US" dirty="0"/>
          </a:p>
        </p:txBody>
      </p:sp>
    </p:spTree>
    <p:extLst>
      <p:ext uri="{BB962C8B-B14F-4D97-AF65-F5344CB8AC3E}">
        <p14:creationId xmlns:p14="http://schemas.microsoft.com/office/powerpoint/2010/main" val="1106850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Extra APIs</a:t>
            </a:r>
            <a:endParaRPr lang="en-US" dirty="0"/>
          </a:p>
        </p:txBody>
      </p:sp>
      <p:sp>
        <p:nvSpPr>
          <p:cNvPr id="3" name="Text Placeholder 2"/>
          <p:cNvSpPr>
            <a:spLocks noGrp="1"/>
          </p:cNvSpPr>
          <p:nvPr>
            <p:ph type="body" sz="quarter" idx="11"/>
          </p:nvPr>
        </p:nvSpPr>
        <p:spPr>
          <a:xfrm>
            <a:off x="274639" y="1212849"/>
            <a:ext cx="11889564" cy="5139869"/>
          </a:xfrm>
        </p:spPr>
        <p:txBody>
          <a:bodyPr/>
          <a:lstStyle/>
          <a:p>
            <a:r>
              <a:rPr lang="en-US" b="1" dirty="0" smtClean="0">
                <a:solidFill>
                  <a:srgbClr val="FF0000"/>
                </a:solidFill>
              </a:rPr>
              <a:t>Caution!!</a:t>
            </a:r>
          </a:p>
          <a:p>
            <a:r>
              <a:rPr lang="en-US" dirty="0" err="1" smtClean="0"/>
              <a:t>OpenGraph</a:t>
            </a:r>
            <a:r>
              <a:rPr lang="en-US" dirty="0" smtClean="0"/>
              <a:t> Objects</a:t>
            </a:r>
          </a:p>
          <a:p>
            <a:r>
              <a:rPr lang="en-US" sz="2000" dirty="0" smtClean="0">
                <a:hlinkClick r:id="rId2"/>
              </a:rPr>
              <a:t>https</a:t>
            </a:r>
            <a:r>
              <a:rPr lang="en-US" sz="2000" dirty="0">
                <a:hlinkClick r:id="rId2"/>
              </a:rPr>
              <a:t>://</a:t>
            </a:r>
            <a:r>
              <a:rPr lang="en-US" sz="2000" dirty="0" smtClean="0">
                <a:hlinkClick r:id="rId2"/>
              </a:rPr>
              <a:t>www.yammer.com/api/v1/messages/open_graph_objects/356127817571330.json</a:t>
            </a:r>
            <a:endParaRPr lang="en-US" sz="2000" dirty="0" smtClean="0"/>
          </a:p>
          <a:p>
            <a:r>
              <a:rPr lang="en-US" dirty="0" smtClean="0"/>
              <a:t>Files</a:t>
            </a:r>
            <a:endParaRPr lang="en-US" dirty="0"/>
          </a:p>
          <a:p>
            <a:r>
              <a:rPr lang="en-US" sz="2000" dirty="0" smtClean="0">
                <a:gradFill>
                  <a:gsLst>
                    <a:gs pos="1250">
                      <a:schemeClr val="tx1"/>
                    </a:gs>
                    <a:gs pos="100000">
                      <a:schemeClr val="tx1"/>
                    </a:gs>
                  </a:gsLst>
                  <a:lin ang="5400000" scaled="0"/>
                </a:gradFill>
                <a:hlinkClick r:id="rId3"/>
              </a:rPr>
              <a:t>https</a:t>
            </a:r>
            <a:r>
              <a:rPr lang="en-US" sz="2000" dirty="0">
                <a:gradFill>
                  <a:gsLst>
                    <a:gs pos="1250">
                      <a:schemeClr val="tx1"/>
                    </a:gs>
                    <a:gs pos="100000">
                      <a:schemeClr val="tx1"/>
                    </a:gs>
                  </a:gsLst>
                  <a:lin ang="5400000" scaled="0"/>
                </a:gradFill>
                <a:hlinkClick r:id="rId3"/>
              </a:rPr>
              <a:t>://</a:t>
            </a:r>
            <a:r>
              <a:rPr lang="en-US" sz="2000" dirty="0" smtClean="0">
                <a:gradFill>
                  <a:gsLst>
                    <a:gs pos="1250">
                      <a:schemeClr val="tx1"/>
                    </a:gs>
                    <a:gs pos="100000">
                      <a:schemeClr val="tx1"/>
                    </a:gs>
                  </a:gsLst>
                  <a:lin ang="5400000" scaled="0"/>
                </a:gradFill>
                <a:hlinkClick r:id="rId3"/>
              </a:rPr>
              <a:t>www.yammer.com/api/v1/uploaded_files/in_group/2781204.json</a:t>
            </a:r>
            <a:endParaRPr lang="en-US" sz="2000" dirty="0" smtClean="0">
              <a:gradFill>
                <a:gsLst>
                  <a:gs pos="1250">
                    <a:schemeClr val="tx1"/>
                  </a:gs>
                  <a:gs pos="100000">
                    <a:schemeClr val="tx1"/>
                  </a:gs>
                </a:gsLst>
                <a:lin ang="5400000" scaled="0"/>
              </a:gradFill>
            </a:endParaRPr>
          </a:p>
          <a:p>
            <a:endParaRPr lang="en-US" sz="2000" dirty="0" smtClean="0">
              <a:gradFill>
                <a:gsLst>
                  <a:gs pos="1250">
                    <a:schemeClr val="tx1"/>
                  </a:gs>
                  <a:gs pos="100000">
                    <a:schemeClr val="tx1"/>
                  </a:gs>
                </a:gsLst>
                <a:lin ang="5400000" scaled="0"/>
              </a:gradFill>
            </a:endParaRPr>
          </a:p>
          <a:p>
            <a:r>
              <a:rPr lang="en-US" sz="2000" dirty="0" smtClean="0">
                <a:gradFill>
                  <a:gsLst>
                    <a:gs pos="1250">
                      <a:schemeClr val="tx1"/>
                    </a:gs>
                    <a:gs pos="100000">
                      <a:schemeClr val="tx1"/>
                    </a:gs>
                  </a:gsLst>
                  <a:lin ang="5400000" scaled="0"/>
                </a:gradFill>
              </a:rPr>
              <a:t>Messages about a file:</a:t>
            </a:r>
          </a:p>
          <a:p>
            <a:r>
              <a:rPr lang="en-US" sz="2000" dirty="0"/>
              <a:t>https://</a:t>
            </a:r>
            <a:r>
              <a:rPr lang="en-US" sz="2000" dirty="0" smtClean="0"/>
              <a:t>www.yammer.com/api/v1/messages/about_file/16542566.json</a:t>
            </a:r>
            <a:endParaRPr lang="en-US" sz="2000" dirty="0" smtClean="0">
              <a:gradFill>
                <a:gsLst>
                  <a:gs pos="1250">
                    <a:schemeClr val="tx1"/>
                  </a:gs>
                  <a:gs pos="100000">
                    <a:schemeClr val="tx1"/>
                  </a:gs>
                </a:gsLst>
                <a:lin ang="5400000" scaled="0"/>
              </a:gradFill>
            </a:endParaRPr>
          </a:p>
          <a:p>
            <a:endParaRPr lang="en-US" sz="2000" dirty="0">
              <a:gradFill>
                <a:gsLst>
                  <a:gs pos="1250">
                    <a:schemeClr val="tx1"/>
                  </a:gs>
                  <a:gs pos="100000">
                    <a:schemeClr val="tx1"/>
                  </a:gs>
                </a:gsLst>
                <a:lin ang="5400000" scaled="0"/>
              </a:gradFill>
            </a:endParaRPr>
          </a:p>
          <a:p>
            <a:r>
              <a:rPr lang="en-US" dirty="0"/>
              <a:t>Finding APIs - Example</a:t>
            </a:r>
          </a:p>
          <a:p>
            <a:endParaRPr lang="en-US" sz="2000" dirty="0">
              <a:gradFill>
                <a:gsLst>
                  <a:gs pos="1250">
                    <a:schemeClr val="tx1"/>
                  </a:gs>
                  <a:gs pos="100000">
                    <a:schemeClr val="tx1"/>
                  </a:gs>
                </a:gsLst>
                <a:lin ang="5400000" scaled="0"/>
              </a:gradFill>
            </a:endParaRPr>
          </a:p>
        </p:txBody>
      </p:sp>
    </p:spTree>
    <p:extLst>
      <p:ext uri="{BB962C8B-B14F-4D97-AF65-F5344CB8AC3E}">
        <p14:creationId xmlns:p14="http://schemas.microsoft.com/office/powerpoint/2010/main" val="1681558378"/>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 It for Office</a:t>
            </a:r>
            <a:endParaRPr lang="en-US" dirty="0"/>
          </a:p>
        </p:txBody>
      </p:sp>
      <p:sp>
        <p:nvSpPr>
          <p:cNvPr id="4" name="Text Placeholder 3"/>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285302140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21923" y="245895"/>
            <a:ext cx="12192627" cy="6502734"/>
          </a:xfrm>
          <a:prstGeom prst="rect">
            <a:avLst/>
          </a:prstGeom>
        </p:spPr>
      </p:pic>
    </p:spTree>
    <p:extLst>
      <p:ext uri="{BB962C8B-B14F-4D97-AF65-F5344CB8AC3E}">
        <p14:creationId xmlns:p14="http://schemas.microsoft.com/office/powerpoint/2010/main" val="4246371782"/>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1923" y="245895"/>
            <a:ext cx="12192627" cy="6502734"/>
          </a:xfrm>
          <a:prstGeom prst="rect">
            <a:avLst/>
          </a:prstGeom>
        </p:spPr>
      </p:pic>
    </p:spTree>
    <p:extLst>
      <p:ext uri="{BB962C8B-B14F-4D97-AF65-F5344CB8AC3E}">
        <p14:creationId xmlns:p14="http://schemas.microsoft.com/office/powerpoint/2010/main" val="2800883077"/>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2628" y="0"/>
            <a:ext cx="11151220" cy="6994525"/>
          </a:xfrm>
          <a:prstGeom prst="rect">
            <a:avLst/>
          </a:prstGeom>
        </p:spPr>
      </p:pic>
    </p:spTree>
    <p:extLst>
      <p:ext uri="{BB962C8B-B14F-4D97-AF65-F5344CB8AC3E}">
        <p14:creationId xmlns:p14="http://schemas.microsoft.com/office/powerpoint/2010/main" val="2369818558"/>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6295" y="0"/>
            <a:ext cx="10043885" cy="6994525"/>
          </a:xfrm>
          <a:prstGeom prst="rect">
            <a:avLst/>
          </a:prstGeom>
        </p:spPr>
      </p:pic>
    </p:spTree>
    <p:extLst>
      <p:ext uri="{BB962C8B-B14F-4D97-AF65-F5344CB8AC3E}">
        <p14:creationId xmlns:p14="http://schemas.microsoft.com/office/powerpoint/2010/main" val="3383644387"/>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What we are going to cover today</a:t>
            </a:r>
            <a:endParaRPr lang="en-US" dirty="0"/>
          </a:p>
        </p:txBody>
      </p:sp>
      <p:sp>
        <p:nvSpPr>
          <p:cNvPr id="6" name="Text Placeholder 5"/>
          <p:cNvSpPr>
            <a:spLocks noGrp="1"/>
          </p:cNvSpPr>
          <p:nvPr>
            <p:ph type="body" sz="quarter" idx="11"/>
          </p:nvPr>
        </p:nvSpPr>
        <p:spPr>
          <a:xfrm>
            <a:off x="274639" y="1212849"/>
            <a:ext cx="11889564" cy="4801314"/>
          </a:xfrm>
        </p:spPr>
        <p:txBody>
          <a:bodyPr/>
          <a:lstStyle/>
          <a:p>
            <a:r>
              <a:rPr lang="en-US" dirty="0" smtClean="0"/>
              <a:t>Understand Yammer APIs</a:t>
            </a:r>
          </a:p>
          <a:p>
            <a:pPr lvl="1"/>
            <a:r>
              <a:rPr lang="en-US" dirty="0" smtClean="0"/>
              <a:t>API options and choices</a:t>
            </a:r>
          </a:p>
          <a:p>
            <a:pPr lvl="1"/>
            <a:r>
              <a:rPr lang="en-US" dirty="0" smtClean="0"/>
              <a:t>Authentication</a:t>
            </a:r>
          </a:p>
          <a:p>
            <a:r>
              <a:rPr lang="en-US" dirty="0" smtClean="0"/>
              <a:t>What is </a:t>
            </a:r>
            <a:r>
              <a:rPr lang="en-US" dirty="0" err="1" smtClean="0"/>
              <a:t>OpenGraph</a:t>
            </a:r>
            <a:r>
              <a:rPr lang="en-US" dirty="0" smtClean="0"/>
              <a:t> in Yammer</a:t>
            </a:r>
          </a:p>
          <a:p>
            <a:pPr lvl="1"/>
            <a:r>
              <a:rPr lang="en-US" dirty="0" smtClean="0"/>
              <a:t>Objects and APIs</a:t>
            </a:r>
          </a:p>
          <a:p>
            <a:pPr lvl="1"/>
            <a:r>
              <a:rPr lang="en-US" dirty="0" smtClean="0"/>
              <a:t>How to use </a:t>
            </a:r>
            <a:r>
              <a:rPr lang="en-US" dirty="0" err="1" smtClean="0"/>
              <a:t>OpenGraph</a:t>
            </a:r>
            <a:r>
              <a:rPr lang="en-US" dirty="0" smtClean="0"/>
              <a:t> in Yammer</a:t>
            </a:r>
          </a:p>
          <a:p>
            <a:r>
              <a:rPr lang="en-US" dirty="0" smtClean="0"/>
              <a:t>API Secrets</a:t>
            </a:r>
          </a:p>
          <a:p>
            <a:pPr lvl="1"/>
            <a:r>
              <a:rPr lang="en-US" dirty="0" smtClean="0"/>
              <a:t>Hidden gems and how to find them</a:t>
            </a:r>
          </a:p>
          <a:p>
            <a:pPr lvl="1"/>
            <a:r>
              <a:rPr lang="en-US" sz="4000" dirty="0" smtClean="0">
                <a:gradFill>
                  <a:gsLst>
                    <a:gs pos="2920">
                      <a:schemeClr val="tx2"/>
                    </a:gs>
                    <a:gs pos="39000">
                      <a:schemeClr val="tx2"/>
                    </a:gs>
                  </a:gsLst>
                  <a:lin ang="5400000" scaled="0"/>
                </a:gradFill>
                <a:latin typeface="+mj-lt"/>
              </a:rPr>
              <a:t>Examples </a:t>
            </a:r>
            <a:r>
              <a:rPr lang="en-US" sz="4000" dirty="0">
                <a:gradFill>
                  <a:gsLst>
                    <a:gs pos="2920">
                      <a:schemeClr val="tx2"/>
                    </a:gs>
                    <a:gs pos="39000">
                      <a:schemeClr val="tx2"/>
                    </a:gs>
                  </a:gsLst>
                  <a:lin ang="5400000" scaled="0"/>
                </a:gradFill>
                <a:latin typeface="+mj-lt"/>
              </a:rPr>
              <a:t>and </a:t>
            </a:r>
            <a:r>
              <a:rPr lang="en-US" sz="4000" dirty="0" smtClean="0">
                <a:gradFill>
                  <a:gsLst>
                    <a:gs pos="2920">
                      <a:schemeClr val="tx2"/>
                    </a:gs>
                    <a:gs pos="39000">
                      <a:schemeClr val="tx2"/>
                    </a:gs>
                  </a:gsLst>
                  <a:lin ang="5400000" scaled="0"/>
                </a:gradFill>
                <a:latin typeface="+mj-lt"/>
              </a:rPr>
              <a:t>Demos</a:t>
            </a:r>
          </a:p>
          <a:p>
            <a:pPr lvl="1"/>
            <a:r>
              <a:rPr lang="en-US" dirty="0" smtClean="0"/>
              <a:t>Seeing it all in action</a:t>
            </a:r>
            <a:endParaRPr lang="en-US" dirty="0"/>
          </a:p>
        </p:txBody>
      </p:sp>
    </p:spTree>
    <p:extLst>
      <p:ext uri="{BB962C8B-B14F-4D97-AF65-F5344CB8AC3E}">
        <p14:creationId xmlns:p14="http://schemas.microsoft.com/office/powerpoint/2010/main" val="1637419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2342" y="0"/>
            <a:ext cx="10491789" cy="6994525"/>
          </a:xfrm>
          <a:prstGeom prst="rect">
            <a:avLst/>
          </a:prstGeom>
        </p:spPr>
      </p:pic>
    </p:spTree>
    <p:extLst>
      <p:ext uri="{BB962C8B-B14F-4D97-AF65-F5344CB8AC3E}">
        <p14:creationId xmlns:p14="http://schemas.microsoft.com/office/powerpoint/2010/main" val="547710043"/>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79135" y="0"/>
            <a:ext cx="6478205" cy="6994525"/>
          </a:xfrm>
          <a:prstGeom prst="rect">
            <a:avLst/>
          </a:prstGeom>
        </p:spPr>
      </p:pic>
    </p:spTree>
    <p:extLst>
      <p:ext uri="{BB962C8B-B14F-4D97-AF65-F5344CB8AC3E}">
        <p14:creationId xmlns:p14="http://schemas.microsoft.com/office/powerpoint/2010/main" val="3600953571"/>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Summary</a:t>
            </a:r>
            <a:endParaRPr lang="en-US" dirty="0"/>
          </a:p>
        </p:txBody>
      </p:sp>
      <p:sp>
        <p:nvSpPr>
          <p:cNvPr id="5" name="Text Placeholder 4"/>
          <p:cNvSpPr>
            <a:spLocks noGrp="1"/>
          </p:cNvSpPr>
          <p:nvPr>
            <p:ph type="body" sz="quarter" idx="11"/>
          </p:nvPr>
        </p:nvSpPr>
        <p:spPr>
          <a:xfrm>
            <a:off x="274639" y="1212849"/>
            <a:ext cx="11889564" cy="4124206"/>
          </a:xfrm>
        </p:spPr>
        <p:txBody>
          <a:bodyPr/>
          <a:lstStyle/>
          <a:p>
            <a:r>
              <a:rPr lang="en-US" dirty="0" smtClean="0"/>
              <a:t>Socially connect your apps</a:t>
            </a:r>
          </a:p>
          <a:p>
            <a:r>
              <a:rPr lang="en-US" dirty="0" smtClean="0"/>
              <a:t>Don’t rebuild the wheel</a:t>
            </a:r>
          </a:p>
          <a:p>
            <a:r>
              <a:rPr lang="en-US" dirty="0" smtClean="0"/>
              <a:t>APIs of all sizes, shapes and languages to suit</a:t>
            </a:r>
            <a:endParaRPr lang="en-US" dirty="0"/>
          </a:p>
          <a:p>
            <a:endParaRPr lang="en-US" dirty="0" smtClean="0"/>
          </a:p>
          <a:p>
            <a:r>
              <a:rPr lang="en-US" dirty="0" smtClean="0"/>
              <a:t>More </a:t>
            </a:r>
            <a:r>
              <a:rPr lang="en-US" dirty="0" err="1" smtClean="0"/>
              <a:t>OpenGraph</a:t>
            </a:r>
            <a:r>
              <a:rPr lang="en-US" dirty="0" smtClean="0"/>
              <a:t> information :</a:t>
            </a:r>
          </a:p>
          <a:p>
            <a:r>
              <a:rPr lang="en-US" dirty="0" smtClean="0"/>
              <a:t>http</a:t>
            </a:r>
            <a:r>
              <a:rPr lang="en-US" dirty="0"/>
              <a:t>://developer.yammer.com/opengraph/</a:t>
            </a:r>
          </a:p>
        </p:txBody>
      </p:sp>
    </p:spTree>
    <p:extLst>
      <p:ext uri="{BB962C8B-B14F-4D97-AF65-F5344CB8AC3E}">
        <p14:creationId xmlns:p14="http://schemas.microsoft.com/office/powerpoint/2010/main" val="1196546382"/>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Q&amp;A</a:t>
            </a:r>
            <a:endParaRPr lang="en-US" dirty="0"/>
          </a:p>
        </p:txBody>
      </p:sp>
    </p:spTree>
    <p:extLst>
      <p:ext uri="{BB962C8B-B14F-4D97-AF65-F5344CB8AC3E}">
        <p14:creationId xmlns:p14="http://schemas.microsoft.com/office/powerpoint/2010/main" val="2308779086"/>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9FC54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err="1"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1726108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814165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use Yammer APIs</a:t>
            </a:r>
            <a:endParaRPr lang="en-US" dirty="0"/>
          </a:p>
        </p:txBody>
      </p:sp>
      <p:sp>
        <p:nvSpPr>
          <p:cNvPr id="3" name="Text Placeholder 2"/>
          <p:cNvSpPr>
            <a:spLocks noGrp="1"/>
          </p:cNvSpPr>
          <p:nvPr>
            <p:ph type="body" sz="quarter" idx="11"/>
          </p:nvPr>
        </p:nvSpPr>
        <p:spPr>
          <a:xfrm>
            <a:off x="274639" y="1212849"/>
            <a:ext cx="11889564" cy="3108543"/>
          </a:xfrm>
        </p:spPr>
        <p:txBody>
          <a:bodyPr/>
          <a:lstStyle/>
          <a:p>
            <a:r>
              <a:rPr lang="en-US" dirty="0" smtClean="0"/>
              <a:t>Socially Connected applications</a:t>
            </a:r>
          </a:p>
          <a:p>
            <a:r>
              <a:rPr lang="en-US" sz="2800" dirty="0" smtClean="0">
                <a:gradFill>
                  <a:gsLst>
                    <a:gs pos="1250">
                      <a:schemeClr val="tx1"/>
                    </a:gs>
                    <a:gs pos="100000">
                      <a:schemeClr val="tx1"/>
                    </a:gs>
                  </a:gsLst>
                  <a:lin ang="5400000" scaled="0"/>
                </a:gradFill>
                <a:latin typeface="+mn-lt"/>
              </a:rPr>
              <a:t>Surface rich social interactions for people in your apps</a:t>
            </a:r>
          </a:p>
          <a:p>
            <a:r>
              <a:rPr lang="en-US" sz="2800" dirty="0" smtClean="0">
                <a:gradFill>
                  <a:gsLst>
                    <a:gs pos="1250">
                      <a:schemeClr val="tx1"/>
                    </a:gs>
                    <a:gs pos="100000">
                      <a:schemeClr val="tx1"/>
                    </a:gs>
                  </a:gsLst>
                  <a:lin ang="5400000" scaled="0"/>
                </a:gradFill>
                <a:latin typeface="+mn-lt"/>
              </a:rPr>
              <a:t>Friction free collaboration</a:t>
            </a:r>
          </a:p>
          <a:p>
            <a:r>
              <a:rPr lang="en-US" sz="2800" dirty="0" smtClean="0">
                <a:gradFill>
                  <a:gsLst>
                    <a:gs pos="1250">
                      <a:schemeClr val="tx1"/>
                    </a:gs>
                    <a:gs pos="100000">
                      <a:schemeClr val="tx1"/>
                    </a:gs>
                  </a:gsLst>
                  <a:lin ang="5400000" scaled="0"/>
                </a:gradFill>
                <a:latin typeface="+mn-lt"/>
              </a:rPr>
              <a:t>Sharing content </a:t>
            </a:r>
          </a:p>
          <a:p>
            <a:r>
              <a:rPr lang="en-US" sz="2800" dirty="0" smtClean="0">
                <a:gradFill>
                  <a:gsLst>
                    <a:gs pos="1250">
                      <a:schemeClr val="tx1"/>
                    </a:gs>
                    <a:gs pos="100000">
                      <a:schemeClr val="tx1"/>
                    </a:gs>
                  </a:gsLst>
                  <a:lin ang="5400000" scaled="0"/>
                </a:gradFill>
                <a:latin typeface="+mn-lt"/>
              </a:rPr>
              <a:t>Commenting on things</a:t>
            </a:r>
          </a:p>
          <a:p>
            <a:r>
              <a:rPr lang="en-US" sz="2800" dirty="0" smtClean="0">
                <a:gradFill>
                  <a:gsLst>
                    <a:gs pos="1250">
                      <a:schemeClr val="tx1"/>
                    </a:gs>
                    <a:gs pos="100000">
                      <a:schemeClr val="tx1"/>
                    </a:gs>
                  </a:gsLst>
                  <a:lin ang="5400000" scaled="0"/>
                </a:gradFill>
                <a:latin typeface="+mn-lt"/>
              </a:rPr>
              <a:t>Liking things</a:t>
            </a:r>
          </a:p>
        </p:txBody>
      </p:sp>
    </p:spTree>
    <p:extLst>
      <p:ext uri="{BB962C8B-B14F-4D97-AF65-F5344CB8AC3E}">
        <p14:creationId xmlns:p14="http://schemas.microsoft.com/office/powerpoint/2010/main" val="3324381035"/>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flipH="1">
            <a:off x="-1625" y="-1"/>
            <a:ext cx="12439719" cy="6994526"/>
          </a:xfrm>
          <a:prstGeom prst="rect">
            <a:avLst/>
          </a:prstGeom>
        </p:spPr>
      </p:pic>
      <p:sp>
        <p:nvSpPr>
          <p:cNvPr id="22" name="Rectangle 21"/>
          <p:cNvSpPr/>
          <p:nvPr/>
        </p:nvSpPr>
        <p:spPr bwMode="auto">
          <a:xfrm>
            <a:off x="274637" y="295275"/>
            <a:ext cx="6403975" cy="3887787"/>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ts val="1200"/>
              </a:spcAft>
            </a:pPr>
            <a:r>
              <a:rPr lang="en-NZ" sz="4000" b="1" dirty="0">
                <a:gradFill>
                  <a:gsLst>
                    <a:gs pos="0">
                      <a:srgbClr val="FFFFFF"/>
                    </a:gs>
                    <a:gs pos="100000">
                      <a:srgbClr val="FFFFFF"/>
                    </a:gs>
                  </a:gsLst>
                  <a:lin ang="5400000" scaled="0"/>
                </a:gradFill>
                <a:latin typeface="Segoe UI Light"/>
                <a:ea typeface="Segoe UI" pitchFamily="34" charset="0"/>
                <a:cs typeface="Segoe UI" pitchFamily="34" charset="0"/>
              </a:rPr>
              <a:t>Business </a:t>
            </a:r>
            <a:r>
              <a:rPr lang="en-NZ" sz="4000" b="1" dirty="0" smtClean="0">
                <a:gradFill>
                  <a:gsLst>
                    <a:gs pos="0">
                      <a:srgbClr val="FFFFFF"/>
                    </a:gs>
                    <a:gs pos="100000">
                      <a:srgbClr val="FFFFFF"/>
                    </a:gs>
                  </a:gsLst>
                  <a:lin ang="5400000" scaled="0"/>
                </a:gradFill>
                <a:latin typeface="Segoe UI Light"/>
                <a:ea typeface="Segoe UI" pitchFamily="34" charset="0"/>
                <a:cs typeface="Segoe UI" pitchFamily="34" charset="0"/>
              </a:rPr>
              <a:t>Value</a:t>
            </a:r>
          </a:p>
          <a:p>
            <a:pPr defTabSz="932472" fontAlgn="base">
              <a:lnSpc>
                <a:spcPct val="90000"/>
              </a:lnSpc>
              <a:spcBef>
                <a:spcPct val="0"/>
              </a:spcBef>
              <a:spcAft>
                <a:spcPts val="1200"/>
              </a:spcAft>
            </a:pPr>
            <a:r>
              <a:rPr lang="en-NZ" sz="4000" dirty="0" smtClean="0">
                <a:gradFill>
                  <a:gsLst>
                    <a:gs pos="0">
                      <a:srgbClr val="FFFFFF"/>
                    </a:gs>
                    <a:gs pos="100000">
                      <a:srgbClr val="FFFFFF"/>
                    </a:gs>
                  </a:gsLst>
                  <a:lin ang="5400000" scaled="0"/>
                </a:gradFill>
                <a:latin typeface="Segoe UI Light"/>
                <a:ea typeface="Segoe UI" pitchFamily="34" charset="0"/>
                <a:cs typeface="Segoe UI" pitchFamily="34" charset="0"/>
              </a:rPr>
              <a:t>Integrated </a:t>
            </a:r>
            <a:r>
              <a:rPr lang="en-NZ" sz="4000" dirty="0">
                <a:gradFill>
                  <a:gsLst>
                    <a:gs pos="0">
                      <a:srgbClr val="FFFFFF"/>
                    </a:gs>
                    <a:gs pos="100000">
                      <a:srgbClr val="FFFFFF"/>
                    </a:gs>
                  </a:gsLst>
                  <a:lin ang="5400000" scaled="0"/>
                </a:gradFill>
                <a:latin typeface="Segoe UI Light"/>
                <a:ea typeface="Segoe UI" pitchFamily="34" charset="0"/>
                <a:cs typeface="Segoe UI" pitchFamily="34" charset="0"/>
              </a:rPr>
              <a:t>social capabilities extend the reach of your </a:t>
            </a:r>
            <a:r>
              <a:rPr lang="en-NZ" sz="4000" dirty="0" smtClean="0">
                <a:gradFill>
                  <a:gsLst>
                    <a:gs pos="0">
                      <a:srgbClr val="FFFFFF"/>
                    </a:gs>
                    <a:gs pos="100000">
                      <a:srgbClr val="FFFFFF"/>
                    </a:gs>
                  </a:gsLst>
                  <a:lin ang="5400000" scaled="0"/>
                </a:gradFill>
                <a:latin typeface="Segoe UI Light"/>
                <a:ea typeface="Segoe UI" pitchFamily="34" charset="0"/>
                <a:cs typeface="Segoe UI" pitchFamily="34" charset="0"/>
              </a:rPr>
              <a:t>organizations information</a:t>
            </a:r>
            <a:r>
              <a:rPr lang="en-US" sz="4000" dirty="0">
                <a:gradFill>
                  <a:gsLst>
                    <a:gs pos="0">
                      <a:srgbClr val="FFFFFF"/>
                    </a:gs>
                    <a:gs pos="100000">
                      <a:srgbClr val="FFFFFF"/>
                    </a:gs>
                  </a:gsLst>
                  <a:lin ang="5400000" scaled="0"/>
                </a:gradFill>
                <a:latin typeface="Segoe UI Light"/>
                <a:ea typeface="Segoe UI" pitchFamily="34" charset="0"/>
                <a:cs typeface="Segoe UI" pitchFamily="34" charset="0"/>
              </a:rPr>
              <a:t> </a:t>
            </a:r>
            <a:r>
              <a:rPr lang="en-US" sz="4000" dirty="0" smtClean="0">
                <a:gradFill>
                  <a:gsLst>
                    <a:gs pos="0">
                      <a:srgbClr val="FFFFFF"/>
                    </a:gs>
                    <a:gs pos="100000">
                      <a:srgbClr val="FFFFFF"/>
                    </a:gs>
                  </a:gsLst>
                  <a:lin ang="5400000" scaled="0"/>
                </a:gradFill>
                <a:latin typeface="Segoe UI Light"/>
                <a:ea typeface="Segoe UI" pitchFamily="34" charset="0"/>
                <a:cs typeface="Segoe UI" pitchFamily="34" charset="0"/>
              </a:rPr>
              <a:t>and therefore knowledge, IP and advantage</a:t>
            </a:r>
            <a:endParaRPr lang="en-US" sz="40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Tree>
    <p:extLst>
      <p:ext uri="{BB962C8B-B14F-4D97-AF65-F5344CB8AC3E}">
        <p14:creationId xmlns:p14="http://schemas.microsoft.com/office/powerpoint/2010/main" val="839439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http://www.turnkeytec.com/wp-content/uploads/2013/11/CRM2013-Yammer-3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237" y="87043"/>
            <a:ext cx="12620625" cy="721995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bwMode="auto">
          <a:xfrm>
            <a:off x="5989637" y="3344862"/>
            <a:ext cx="4876800" cy="3505200"/>
          </a:xfrm>
          <a:prstGeom prst="rect">
            <a:avLst/>
          </a:prstGeom>
          <a:noFill/>
          <a:ln w="57150">
            <a:solidFill>
              <a:srgbClr val="FF0000"/>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noFill/>
            </a:endParaRPr>
          </a:p>
        </p:txBody>
      </p:sp>
    </p:spTree>
    <p:extLst>
      <p:ext uri="{BB962C8B-B14F-4D97-AF65-F5344CB8AC3E}">
        <p14:creationId xmlns:p14="http://schemas.microsoft.com/office/powerpoint/2010/main" val="26137266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blogs.msdn.com/cfs-filesystemfile.ashx/__key/communityserver-blogs-components-weblogfiles/00-00-00-72-46-metablogapi/6064.screenshot.104_5F00_096FF6A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7637" y="525462"/>
            <a:ext cx="9505950" cy="57816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889983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 can </a:t>
            </a:r>
            <a:r>
              <a:rPr lang="en-US" b="1" dirty="0" smtClean="0"/>
              <a:t>build deep integration with Yammer </a:t>
            </a:r>
            <a:r>
              <a:rPr lang="en-US" dirty="0" smtClean="0"/>
              <a:t>in your own applications.</a:t>
            </a:r>
            <a:endParaRPr lang="en-US" dirty="0"/>
          </a:p>
        </p:txBody>
      </p:sp>
    </p:spTree>
    <p:extLst>
      <p:ext uri="{BB962C8B-B14F-4D97-AF65-F5344CB8AC3E}">
        <p14:creationId xmlns:p14="http://schemas.microsoft.com/office/powerpoint/2010/main" val="3740384342"/>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Dev_Template" id="{127A4FED-1025-4717-889F-5D34546262E5}" vid="{A48438B8-C300-4E76-B649-FC27DE7D7C28}"/>
    </a:ext>
  </a:extLst>
</a:theme>
</file>

<file path=ppt/theme/theme2.xml><?xml version="1.0" encoding="utf-8"?>
<a:theme xmlns:a="http://schemas.openxmlformats.org/drawingml/2006/main" name="1_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Dev_Template" id="{3CEC72EA-3862-4FAE-8E59-14FEC61C09A5}" vid="{D22EE48B-31ED-4E29-97C6-F232FE185A9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68E9086-59C0-4EA7-809F-08ACF825D6E6}"/>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758FDAC0-319D-4A54-8D8E-1D42CB1F8004}"/>
</file>

<file path=docProps/app.xml><?xml version="1.0" encoding="utf-8"?>
<Properties xmlns="http://schemas.openxmlformats.org/officeDocument/2006/extended-properties" xmlns:vt="http://schemas.openxmlformats.org/officeDocument/2006/docPropsVTypes">
  <Template>Dev</Template>
  <TotalTime>32</TotalTime>
  <Words>2234</Words>
  <Application>Microsoft Office PowerPoint</Application>
  <PresentationFormat>Custom</PresentationFormat>
  <Paragraphs>261</Paragraphs>
  <Slides>45</Slides>
  <Notes>13</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45</vt:i4>
      </vt:variant>
    </vt:vector>
  </HeadingPairs>
  <TitlesOfParts>
    <vt:vector size="56" baseType="lpstr">
      <vt:lpstr>Arial</vt:lpstr>
      <vt:lpstr>Calibri</vt:lpstr>
      <vt:lpstr>Calibri Light</vt:lpstr>
      <vt:lpstr>Cambria</vt:lpstr>
      <vt:lpstr>Consolas</vt:lpstr>
      <vt:lpstr>Mangal</vt:lpstr>
      <vt:lpstr>Segoe UI</vt:lpstr>
      <vt:lpstr>Segoe UI Light</vt:lpstr>
      <vt:lpstr>Wingdings</vt:lpstr>
      <vt:lpstr>5-30499_SPC_2014_Dev_Template_16x9</vt:lpstr>
      <vt:lpstr>1_5-30499_SPC_2014_Dev_Template_16x9</vt:lpstr>
      <vt:lpstr>PowerPoint Presentation</vt:lpstr>
      <vt:lpstr>Developing socially connected apps with Yammer, SharePoint and OpenGraph</vt:lpstr>
      <vt:lpstr>whoami?</vt:lpstr>
      <vt:lpstr>What we are going to cover today</vt:lpstr>
      <vt:lpstr>Why use Yammer APIs</vt:lpstr>
      <vt:lpstr>PowerPoint Presentation</vt:lpstr>
      <vt:lpstr>PowerPoint Presentation</vt:lpstr>
      <vt:lpstr>PowerPoint Presentation</vt:lpstr>
      <vt:lpstr>You can build deep integration with Yammer in your own applications.</vt:lpstr>
      <vt:lpstr>Yammer API overview capabilities</vt:lpstr>
      <vt:lpstr>REST API Overview</vt:lpstr>
      <vt:lpstr>Message payload</vt:lpstr>
      <vt:lpstr>REST Overview Tables are easy to modify</vt:lpstr>
      <vt:lpstr>REST Coverage</vt:lpstr>
      <vt:lpstr>Demo</vt:lpstr>
      <vt:lpstr>Authentication</vt:lpstr>
      <vt:lpstr>Setting up an App</vt:lpstr>
      <vt:lpstr>Authentication</vt:lpstr>
      <vt:lpstr>Authentication</vt:lpstr>
      <vt:lpstr>PowerPoint Presentation</vt:lpstr>
      <vt:lpstr>PowerPoint Presentation</vt:lpstr>
      <vt:lpstr>Yammer JavaScript SDK</vt:lpstr>
      <vt:lpstr>Demo</vt:lpstr>
      <vt:lpstr>OpenGraph</vt:lpstr>
      <vt:lpstr>PowerPoint Presentation</vt:lpstr>
      <vt:lpstr>Creating Open Graph Objects</vt:lpstr>
      <vt:lpstr>Custom OG Objects</vt:lpstr>
      <vt:lpstr>PowerPoint Presentation</vt:lpstr>
      <vt:lpstr>Demo</vt:lpstr>
      <vt:lpstr>Building on Open Graph objects</vt:lpstr>
      <vt:lpstr>PowerPoint Presentation</vt:lpstr>
      <vt:lpstr>Embed Widget Configuration</vt:lpstr>
      <vt:lpstr>Demo</vt:lpstr>
      <vt:lpstr>Extra APIs</vt:lpstr>
      <vt:lpstr>Share It for Office</vt:lpstr>
      <vt:lpstr>PowerPoint Presentation</vt:lpstr>
      <vt:lpstr>PowerPoint Presentation</vt:lpstr>
      <vt:lpstr>PowerPoint Presentation</vt:lpstr>
      <vt:lpstr>PowerPoint Presentation</vt:lpstr>
      <vt:lpstr>PowerPoint Presentation</vt:lpstr>
      <vt:lpstr>PowerPoint Presentation</vt:lpstr>
      <vt:lpstr>Summary</vt:lpstr>
      <vt:lpstr>Q&amp;A</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Developing socially connected apps with Yammer, SharePoint and OpenGraph</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4</cp:revision>
  <dcterms:created xsi:type="dcterms:W3CDTF">2014-03-05T00:06:57Z</dcterms:created>
  <dcterms:modified xsi:type="dcterms:W3CDTF">2014-03-05T19:26:14Z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9;#developers|8e4a08dc-5d95-4156-ab65-f22579a1592a</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