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06" r:id="rId5"/>
    <p:sldMasterId id="2147484233" r:id="rId6"/>
  </p:sldMasterIdLst>
  <p:notesMasterIdLst>
    <p:notesMasterId r:id="rId32"/>
  </p:notesMasterIdLst>
  <p:handoutMasterIdLst>
    <p:handoutMasterId r:id="rId33"/>
  </p:handoutMasterIdLst>
  <p:sldIdLst>
    <p:sldId id="1054" r:id="rId7"/>
    <p:sldId id="1136" r:id="rId8"/>
    <p:sldId id="1137" r:id="rId9"/>
    <p:sldId id="1138" r:id="rId10"/>
    <p:sldId id="1139" r:id="rId11"/>
    <p:sldId id="1140" r:id="rId12"/>
    <p:sldId id="1141" r:id="rId13"/>
    <p:sldId id="1142" r:id="rId14"/>
    <p:sldId id="1160" r:id="rId15"/>
    <p:sldId id="1143" r:id="rId16"/>
    <p:sldId id="1144" r:id="rId17"/>
    <p:sldId id="1145" r:id="rId18"/>
    <p:sldId id="1146" r:id="rId19"/>
    <p:sldId id="1147" r:id="rId20"/>
    <p:sldId id="1148" r:id="rId21"/>
    <p:sldId id="1149" r:id="rId22"/>
    <p:sldId id="1150" r:id="rId23"/>
    <p:sldId id="1151" r:id="rId24"/>
    <p:sldId id="1152" r:id="rId25"/>
    <p:sldId id="1153" r:id="rId26"/>
    <p:sldId id="1154" r:id="rId27"/>
    <p:sldId id="1155" r:id="rId28"/>
    <p:sldId id="1156" r:id="rId29"/>
    <p:sldId id="1162" r:id="rId30"/>
    <p:sldId id="1163" r:id="rId3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FBA00"/>
    <a:srgbClr val="007233"/>
    <a:srgbClr val="0072C6"/>
    <a:srgbClr val="B4009E"/>
    <a:srgbClr val="B0B186"/>
    <a:srgbClr val="FF66FF"/>
    <a:srgbClr val="000000"/>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32" autoAdjust="0"/>
    <p:restoredTop sz="96305" autoAdjust="0"/>
  </p:normalViewPr>
  <p:slideViewPr>
    <p:cSldViewPr>
      <p:cViewPr varScale="1">
        <p:scale>
          <a:sx n="73" d="100"/>
          <a:sy n="73" d="100"/>
        </p:scale>
        <p:origin x="540" y="66"/>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7230"/>
    </p:cViewPr>
  </p:sorterViewPr>
  <p:notesViewPr>
    <p:cSldViewPr showGuides="1">
      <p:cViewPr>
        <p:scale>
          <a:sx n="41" d="100"/>
          <a:sy n="41" d="100"/>
        </p:scale>
        <p:origin x="-3792" y="-84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gradFill>
                  <a:gsLst>
                    <a:gs pos="1250">
                      <a:schemeClr val="tx1"/>
                    </a:gs>
                    <a:gs pos="100000">
                      <a:schemeClr val="tx1"/>
                    </a:gs>
                  </a:gsLst>
                  <a:lin ang="5400000" scaled="0"/>
                </a:gradFill>
                <a:latin typeface="Segoe UI" pitchFamily="34" charset="0"/>
              </a:rPr>
              <a:t>TechEd 2013</a:t>
            </a:r>
            <a:endParaRPr lang="en-US" dirty="0">
              <a:gradFill>
                <a:gsLst>
                  <a:gs pos="1250">
                    <a:schemeClr val="tx1"/>
                  </a:gs>
                  <a:gs pos="100000">
                    <a:schemeClr val="tx1"/>
                  </a:gs>
                </a:gsLst>
                <a:lin ang="5400000" scaled="0"/>
              </a:gradFill>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9/2/2013 2:30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gradFill>
                  <a:gsLst>
                    <a:gs pos="1250">
                      <a:schemeClr val="tx1"/>
                    </a:gs>
                    <a:gs pos="100000">
                      <a:schemeClr val="tx1"/>
                    </a:gs>
                  </a:gsLst>
                  <a:lin ang="5400000" scaled="0"/>
                </a:gradFill>
                <a:latin typeface="Segoe UI" pitchFamily="34" charset="0"/>
              </a:defRPr>
            </a:lvl1pPr>
          </a:lstStyle>
          <a:p>
            <a:r>
              <a:rPr lang="en-US" dirty="0" smtClean="0"/>
              <a:t>TechEd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9/2/2013 2:30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677FBE4F-EDB0-402F-A0AC-9374915CF447}" type="datetime8">
              <a:rPr lang="en-US" smtClean="0"/>
              <a:t>9/2/2013 2:30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36944408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14</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2780099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15</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3898349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16</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20322654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17</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782905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18</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3773576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256D73B-C094-406A-8EBB-61257477E017}" type="datetime1">
              <a:rPr lang="en-US" smtClean="0"/>
              <a:t>9/2/2013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1375594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20</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347335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E256D73B-C094-406A-8EBB-61257477E017}" type="datetime1">
              <a:rPr lang="en-US" smtClean="0"/>
              <a:t>9/2/2013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1317745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pPr/>
              <a:t>9/2/2013</a:t>
            </a:fld>
            <a:endParaRPr lang="en-US" dirty="0"/>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pPr/>
              <a:t>22</a:t>
            </a:fld>
            <a:endParaRPr lang="en-US" dirty="0"/>
          </a:p>
        </p:txBody>
      </p:sp>
      <p:sp>
        <p:nvSpPr>
          <p:cNvPr id="8" name="Header Placeholder 7"/>
          <p:cNvSpPr>
            <a:spLocks noGrp="1"/>
          </p:cNvSpPr>
          <p:nvPr>
            <p:ph type="hdr" sz="quarter" idx="13"/>
          </p:nvPr>
        </p:nvSpPr>
        <p:spPr/>
        <p:txBody>
          <a:bodyPr/>
          <a:lstStyle/>
          <a:p>
            <a:r>
              <a:rPr lang="en-US" dirty="0"/>
              <a:t>Tech Ready 15</a:t>
            </a:r>
          </a:p>
        </p:txBody>
      </p:sp>
    </p:spTree>
    <p:extLst>
      <p:ext uri="{BB962C8B-B14F-4D97-AF65-F5344CB8AC3E}">
        <p14:creationId xmlns:p14="http://schemas.microsoft.com/office/powerpoint/2010/main" val="2257878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23</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9/2/2013 2:30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2874513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5</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275446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9/2/2013 2:31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3195304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25</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solidFill>
                  <a:prstClr val="black"/>
                </a:solidFill>
              </a:rPr>
              <a:pPr/>
              <a:t>9/2/2013 2:31 PM</a:t>
            </a:fld>
            <a:endParaRPr lang="en-US" dirty="0">
              <a:solidFill>
                <a:prstClr val="black"/>
              </a:solidFill>
            </a:endParaRPr>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gradFill>
                <a:gsLst>
                  <a:gs pos="1250">
                    <a:prstClr val="black"/>
                  </a:gs>
                  <a:gs pos="100000">
                    <a:prstClr val="black"/>
                  </a:gs>
                </a:gsLst>
                <a:lin ang="5400000" scaled="0"/>
              </a:gradFill>
            </a:endParaRPr>
          </a:p>
        </p:txBody>
      </p:sp>
    </p:spTree>
    <p:extLst>
      <p:ext uri="{BB962C8B-B14F-4D97-AF65-F5344CB8AC3E}">
        <p14:creationId xmlns:p14="http://schemas.microsoft.com/office/powerpoint/2010/main" val="2047454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6</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3733120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7</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710551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8</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1075102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9</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407401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11</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3361431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9/2/2013</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12</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extLst>
      <p:ext uri="{BB962C8B-B14F-4D97-AF65-F5344CB8AC3E}">
        <p14:creationId xmlns:p14="http://schemas.microsoft.com/office/powerpoint/2010/main" val="4033967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256D73B-C094-406A-8EBB-61257477E017}" type="datetime1">
              <a:rPr lang="en-US" smtClean="0"/>
              <a:t>9/2/2013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11770923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t="-15804"/>
          <a:stretch/>
        </p:blipFill>
        <p:spPr>
          <a:xfrm>
            <a:off x="4125197" y="180494"/>
            <a:ext cx="8311278" cy="6904278"/>
          </a:xfrm>
          <a:prstGeom prst="rect">
            <a:avLst/>
          </a:prstGeom>
          <a:effectLst>
            <a:softEdge rad="63500"/>
          </a:effectLst>
        </p:spPr>
      </p:pic>
      <p:sp>
        <p:nvSpPr>
          <p:cNvPr id="4" name="Rectangle 3"/>
          <p:cNvSpPr/>
          <p:nvPr userDrawn="1"/>
        </p:nvSpPr>
        <p:spPr bwMode="auto">
          <a:xfrm>
            <a:off x="0" y="0"/>
            <a:ext cx="6683022" cy="39624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AU"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4638" y="1353125"/>
            <a:ext cx="4715386" cy="1762608"/>
          </a:xfrm>
          <a:prstGeom prst="rect">
            <a:avLst/>
          </a:prstGeom>
        </p:spPr>
      </p:pic>
      <p:pic>
        <p:nvPicPr>
          <p:cNvPr id="6" name="Picture 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Walkin">
    <p:bg bwMode="ltGray">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0"/>
            <a:ext cx="12436475" cy="6994525"/>
          </a:xfrm>
          <a:prstGeom prst="rect">
            <a:avLst/>
          </a:prstGeom>
        </p:spPr>
      </p:pic>
      <p:sp>
        <p:nvSpPr>
          <p:cNvPr id="4" name="Rectangle 3"/>
          <p:cNvSpPr/>
          <p:nvPr userDrawn="1"/>
        </p:nvSpPr>
        <p:spPr bwMode="auto">
          <a:xfrm>
            <a:off x="0" y="0"/>
            <a:ext cx="6683022" cy="39624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AU"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4638" y="1353125"/>
            <a:ext cx="4715386" cy="1762608"/>
          </a:xfrm>
          <a:prstGeom prst="rect">
            <a:avLst/>
          </a:prstGeom>
        </p:spPr>
      </p:pic>
    </p:spTree>
    <p:extLst>
      <p:ext uri="{BB962C8B-B14F-4D97-AF65-F5344CB8AC3E}">
        <p14:creationId xmlns:p14="http://schemas.microsoft.com/office/powerpoint/2010/main" val="3525641141"/>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with 2 lines of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67813"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39838319"/>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8" y="482565"/>
            <a:ext cx="1646237" cy="351905"/>
          </a:xfrm>
          <a:prstGeom prst="rect">
            <a:avLst/>
          </a:prstGeom>
        </p:spPr>
      </p:pic>
    </p:spTree>
    <p:extLst>
      <p:ext uri="{BB962C8B-B14F-4D97-AF65-F5344CB8AC3E}">
        <p14:creationId xmlns:p14="http://schemas.microsoft.com/office/powerpoint/2010/main" val="96622499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4"/>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5999"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2" y="3955786"/>
            <a:ext cx="6070681" cy="1828007"/>
          </a:xfrm>
          <a:noFill/>
        </p:spPr>
        <p:txBody>
          <a:bodyPr lIns="182880" tIns="146304" rIns="182880" bIns="146304">
            <a:noAutofit/>
          </a:bodyPr>
          <a:lstStyle>
            <a:lvl1pPr marL="0" indent="0">
              <a:spcBef>
                <a:spcPts val="0"/>
              </a:spcBef>
              <a:buNone/>
              <a:defRPr sz="3599"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9"/>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6"/>
            <a:ext cx="1552931" cy="332660"/>
          </a:xfrm>
          <a:prstGeom prst="rect">
            <a:avLst/>
          </a:prstGeom>
        </p:spPr>
      </p:pic>
      <p:sp>
        <p:nvSpPr>
          <p:cNvPr id="10" name="Text Placeholder 7"/>
          <p:cNvSpPr>
            <a:spLocks noGrp="1"/>
          </p:cNvSpPr>
          <p:nvPr>
            <p:ph type="body" sz="quarter" idx="13" hasCustomPrompt="1"/>
          </p:nvPr>
        </p:nvSpPr>
        <p:spPr>
          <a:xfrm>
            <a:off x="6492621" y="434695"/>
            <a:ext cx="5486400" cy="927838"/>
          </a:xfrm>
        </p:spPr>
        <p:txBody>
          <a:bodyPr tIns="0" rIns="0"/>
          <a:lstStyle>
            <a:lvl1pPr marL="0" indent="0" algn="r">
              <a:buNone/>
              <a:defRPr sz="5999"/>
            </a:lvl1pPr>
          </a:lstStyle>
          <a:p>
            <a:pPr lvl="0"/>
            <a:r>
              <a:rPr lang="en-US" dirty="0" smtClean="0"/>
              <a:t>Session code</a:t>
            </a:r>
            <a:endParaRPr lang="en-US" dirty="0"/>
          </a:p>
        </p:txBody>
      </p:sp>
      <p:grpSp>
        <p:nvGrpSpPr>
          <p:cNvPr id="97" name="Group 96"/>
          <p:cNvGrpSpPr/>
          <p:nvPr userDrawn="1"/>
        </p:nvGrpSpPr>
        <p:grpSpPr>
          <a:xfrm>
            <a:off x="6765998"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grpSp>
        <p:nvGrpSpPr>
          <p:cNvPr id="98" name="Group 97"/>
          <p:cNvGrpSpPr/>
          <p:nvPr userDrawn="1"/>
        </p:nvGrpSpPr>
        <p:grpSpPr>
          <a:xfrm>
            <a:off x="18853151" y="1957389"/>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spTree>
    <p:extLst>
      <p:ext uri="{BB962C8B-B14F-4D97-AF65-F5344CB8AC3E}">
        <p14:creationId xmlns:p14="http://schemas.microsoft.com/office/powerpoint/2010/main" val="52422816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4"/>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5999"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2" y="3955786"/>
            <a:ext cx="6070681" cy="1828007"/>
          </a:xfrm>
          <a:noFill/>
        </p:spPr>
        <p:txBody>
          <a:bodyPr lIns="182880" tIns="146304" rIns="182880" bIns="146304">
            <a:noAutofit/>
          </a:bodyPr>
          <a:lstStyle>
            <a:lvl1pPr marL="0" indent="0">
              <a:spcBef>
                <a:spcPts val="0"/>
              </a:spcBef>
              <a:buNone/>
              <a:defRPr sz="3599"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9"/>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6"/>
            <a:ext cx="1552931" cy="332660"/>
          </a:xfrm>
          <a:prstGeom prst="rect">
            <a:avLst/>
          </a:prstGeom>
        </p:spPr>
      </p:pic>
      <p:sp>
        <p:nvSpPr>
          <p:cNvPr id="10" name="Text Placeholder 7"/>
          <p:cNvSpPr>
            <a:spLocks noGrp="1"/>
          </p:cNvSpPr>
          <p:nvPr>
            <p:ph type="body" sz="quarter" idx="13" hasCustomPrompt="1"/>
          </p:nvPr>
        </p:nvSpPr>
        <p:spPr>
          <a:xfrm>
            <a:off x="6492621" y="434695"/>
            <a:ext cx="5486400" cy="927838"/>
          </a:xfrm>
        </p:spPr>
        <p:txBody>
          <a:bodyPr tIns="0" rIns="0"/>
          <a:lstStyle>
            <a:lvl1pPr marL="0" indent="0" algn="r">
              <a:buNone/>
              <a:defRPr sz="5999"/>
            </a:lvl1pPr>
          </a:lstStyle>
          <a:p>
            <a:pPr lvl="0"/>
            <a:r>
              <a:rPr lang="en-US" dirty="0" smtClean="0"/>
              <a:t>Session code</a:t>
            </a:r>
            <a:endParaRPr lang="en-US" dirty="0"/>
          </a:p>
        </p:txBody>
      </p:sp>
      <p:grpSp>
        <p:nvGrpSpPr>
          <p:cNvPr id="98" name="Group 97"/>
          <p:cNvGrpSpPr/>
          <p:nvPr userDrawn="1"/>
        </p:nvGrpSpPr>
        <p:grpSpPr>
          <a:xfrm>
            <a:off x="7136678" y="4110832"/>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spTree>
    <p:extLst>
      <p:ext uri="{BB962C8B-B14F-4D97-AF65-F5344CB8AC3E}">
        <p14:creationId xmlns:p14="http://schemas.microsoft.com/office/powerpoint/2010/main" val="339333944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109712" rIns="146283" bIns="109712"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973176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20704879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89056635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67431109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722992643"/>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077374374"/>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North America ">
    <p:bg>
      <p:bgPr>
        <a:solidFill>
          <a:schemeClr val="bg2"/>
        </a:solidFill>
        <a:effectLst/>
      </p:bgPr>
    </p:bg>
    <p:spTree>
      <p:nvGrpSpPr>
        <p:cNvPr id="1" name=""/>
        <p:cNvGrpSpPr/>
        <p:nvPr/>
      </p:nvGrpSpPr>
      <p:grpSpPr>
        <a:xfrm>
          <a:off x="0" y="0"/>
          <a:ext cx="0" cy="0"/>
          <a:chOff x="0" y="0"/>
          <a:chExt cx="0" cy="0"/>
        </a:xfrm>
      </p:grpSpPr>
      <p:pic>
        <p:nvPicPr>
          <p:cNvPr id="76" name="Picture 7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8332" y="518121"/>
            <a:ext cx="2573471" cy="961962"/>
          </a:xfrm>
          <a:prstGeom prst="rect">
            <a:avLst/>
          </a:prstGeom>
        </p:spPr>
      </p:pic>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solidFill>
                  <a:schemeClr val="bg2"/>
                </a:solidFill>
                <a:latin typeface="+mj-lt"/>
              </a:defRPr>
            </a:lvl1pPr>
          </a:lstStyle>
          <a:p>
            <a:pPr lvl="0"/>
            <a:r>
              <a:rPr lang="en-US" dirty="0" smtClean="0"/>
              <a:t>Speaker Name</a:t>
            </a:r>
          </a:p>
        </p:txBody>
      </p:sp>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23142" y="4077872"/>
            <a:ext cx="1679260" cy="1576085"/>
          </a:xfrm>
          <a:prstGeom prst="rect">
            <a:avLst/>
          </a:prstGeom>
        </p:spPr>
      </p:pic>
    </p:spTree>
    <p:extLst>
      <p:ext uri="{BB962C8B-B14F-4D97-AF65-F5344CB8AC3E}">
        <p14:creationId xmlns:p14="http://schemas.microsoft.com/office/powerpoint/2010/main" val="1599557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046935262"/>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25043388"/>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9" y="1214439"/>
            <a:ext cx="11887200" cy="22315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70121198"/>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98597653"/>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2448444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51584470"/>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311450"/>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106404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8767366"/>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5595057"/>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9011690"/>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69415344"/>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18261918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44787210"/>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54561" y="2732559"/>
            <a:ext cx="9327357" cy="847278"/>
          </a:xfrm>
        </p:spPr>
        <p:txBody>
          <a:bodyPr anchor="b"/>
          <a:lstStyle>
            <a:lvl1pPr algn="ctr">
              <a:defRPr sz="6115"/>
            </a:lvl1pPr>
          </a:lstStyle>
          <a:p>
            <a:r>
              <a:rPr lang="en-US" smtClean="0"/>
              <a:t>Click to edit Master title style</a:t>
            </a:r>
            <a:endParaRPr lang="en-US"/>
          </a:p>
        </p:txBody>
      </p:sp>
      <p:sp>
        <p:nvSpPr>
          <p:cNvPr id="3" name="Subtitle 2"/>
          <p:cNvSpPr>
            <a:spLocks noGrp="1"/>
          </p:cNvSpPr>
          <p:nvPr>
            <p:ph type="subTitle" idx="1"/>
          </p:nvPr>
        </p:nvSpPr>
        <p:spPr>
          <a:xfrm>
            <a:off x="1554561" y="3673746"/>
            <a:ext cx="9327357" cy="523605"/>
          </a:xfrm>
        </p:spPr>
        <p:txBody>
          <a:bodyPr/>
          <a:lstStyle>
            <a:lvl1pPr marL="0" indent="0" algn="ctr">
              <a:buNone/>
              <a:defRPr sz="2447"/>
            </a:lvl1pPr>
            <a:lvl2pPr marL="466070" indent="0" algn="ctr">
              <a:buNone/>
              <a:defRPr sz="2039"/>
            </a:lvl2pPr>
            <a:lvl3pPr marL="932138" indent="0" algn="ctr">
              <a:buNone/>
              <a:defRPr sz="1835"/>
            </a:lvl3pPr>
            <a:lvl4pPr marL="1398207" indent="0" algn="ctr">
              <a:buNone/>
              <a:defRPr sz="1632"/>
            </a:lvl4pPr>
            <a:lvl5pPr marL="1864275" indent="0" algn="ctr">
              <a:buNone/>
              <a:defRPr sz="1632"/>
            </a:lvl5pPr>
            <a:lvl6pPr marL="2330344" indent="0" algn="ctr">
              <a:buNone/>
              <a:defRPr sz="1632"/>
            </a:lvl6pPr>
            <a:lvl7pPr marL="2796413" indent="0" algn="ctr">
              <a:buNone/>
              <a:defRPr sz="1632"/>
            </a:lvl7pPr>
            <a:lvl8pPr marL="3262483" indent="0" algn="ctr">
              <a:buNone/>
              <a:defRPr sz="1632"/>
            </a:lvl8pPr>
            <a:lvl9pPr marL="3728550" indent="0" algn="ctr">
              <a:buNone/>
              <a:defRPr sz="1632"/>
            </a:lvl9pPr>
          </a:lstStyle>
          <a:p>
            <a:r>
              <a:rPr lang="en-US" smtClean="0"/>
              <a:t>Click to edit Master subtitle style</a:t>
            </a:r>
            <a:endParaRPr lang="en-US"/>
          </a:p>
        </p:txBody>
      </p:sp>
      <p:sp>
        <p:nvSpPr>
          <p:cNvPr id="4" name="Date Placeholder 3"/>
          <p:cNvSpPr>
            <a:spLocks noGrp="1"/>
          </p:cNvSpPr>
          <p:nvPr>
            <p:ph type="dt" sz="half" idx="10"/>
          </p:nvPr>
        </p:nvSpPr>
        <p:spPr>
          <a:xfrm>
            <a:off x="855009" y="6482891"/>
            <a:ext cx="2798207" cy="372394"/>
          </a:xfrm>
          <a:prstGeom prst="rect">
            <a:avLst/>
          </a:prstGeom>
        </p:spPr>
        <p:txBody>
          <a:bodyPr/>
          <a:lstStyle/>
          <a:p>
            <a:pPr defTabSz="932563"/>
            <a:fld id="{1D7BDE9B-70DC-4019-985E-FE68EA832356}" type="datetimeFigureOut">
              <a:rPr lang="en-US" smtClean="0">
                <a:solidFill>
                  <a:srgbClr val="FFFFFF"/>
                </a:solidFill>
              </a:rPr>
              <a:pPr defTabSz="932563"/>
              <a:t>9/2/2013</a:t>
            </a:fld>
            <a:endParaRPr lang="en-US">
              <a:solidFill>
                <a:srgbClr val="FFFFFF"/>
              </a:solidFill>
            </a:endParaRPr>
          </a:p>
        </p:txBody>
      </p:sp>
      <p:sp>
        <p:nvSpPr>
          <p:cNvPr id="5" name="Footer Placeholder 4"/>
          <p:cNvSpPr>
            <a:spLocks noGrp="1"/>
          </p:cNvSpPr>
          <p:nvPr>
            <p:ph type="ftr" sz="quarter" idx="11"/>
          </p:nvPr>
        </p:nvSpPr>
        <p:spPr>
          <a:xfrm>
            <a:off x="4119583" y="6482891"/>
            <a:ext cx="4197310" cy="372394"/>
          </a:xfrm>
          <a:prstGeom prst="rect">
            <a:avLst/>
          </a:prstGeom>
        </p:spPr>
        <p:txBody>
          <a:bodyPr/>
          <a:lstStyle/>
          <a:p>
            <a:pPr defTabSz="932563"/>
            <a:endParaRPr lang="en-US">
              <a:solidFill>
                <a:srgbClr val="FFFFFF"/>
              </a:solidFill>
            </a:endParaRPr>
          </a:p>
        </p:txBody>
      </p:sp>
      <p:sp>
        <p:nvSpPr>
          <p:cNvPr id="6" name="Slide Number Placeholder 5"/>
          <p:cNvSpPr>
            <a:spLocks noGrp="1"/>
          </p:cNvSpPr>
          <p:nvPr>
            <p:ph type="sldNum" sz="quarter" idx="12"/>
          </p:nvPr>
        </p:nvSpPr>
        <p:spPr>
          <a:xfrm>
            <a:off x="8783260" y="6482891"/>
            <a:ext cx="2798207" cy="372394"/>
          </a:xfrm>
          <a:prstGeom prst="rect">
            <a:avLst/>
          </a:prstGeom>
        </p:spPr>
        <p:txBody>
          <a:bodyPr/>
          <a:lstStyle/>
          <a:p>
            <a:pPr defTabSz="932563"/>
            <a:fld id="{DD40ADD6-5836-4AEF-9E8A-FE2E1919EC50}" type="slidenum">
              <a:rPr lang="en-US" smtClean="0">
                <a:solidFill>
                  <a:srgbClr val="FFFFFF"/>
                </a:solidFill>
              </a:rPr>
              <a:pPr defTabSz="932563"/>
              <a:t>‹#›</a:t>
            </a:fld>
            <a:endParaRPr lang="en-US">
              <a:solidFill>
                <a:srgbClr val="FFFFFF"/>
              </a:solidFill>
            </a:endParaRPr>
          </a:p>
        </p:txBody>
      </p:sp>
    </p:spTree>
    <p:extLst>
      <p:ext uri="{BB962C8B-B14F-4D97-AF65-F5344CB8AC3E}">
        <p14:creationId xmlns:p14="http://schemas.microsoft.com/office/powerpoint/2010/main" val="32286675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9661" y="233151"/>
            <a:ext cx="11375536" cy="621530"/>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1" y="1476622"/>
            <a:ext cx="11375536" cy="22283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51105" y="6135208"/>
            <a:ext cx="2385370" cy="859317"/>
          </a:xfrm>
          <a:prstGeom prst="rect">
            <a:avLst/>
          </a:prstGeom>
          <a:noFill/>
          <a:ln>
            <a:noFill/>
          </a:ln>
        </p:spPr>
      </p:pic>
    </p:spTree>
    <p:extLst>
      <p:ext uri="{BB962C8B-B14F-4D97-AF65-F5344CB8AC3E}">
        <p14:creationId xmlns:p14="http://schemas.microsoft.com/office/powerpoint/2010/main" val="3723846419"/>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1" y="1476621"/>
            <a:ext cx="11375536" cy="2130904"/>
          </a:xfrm>
          <a:prstGeom prst="rect">
            <a:avLst/>
          </a:prstGeom>
        </p:spPr>
        <p:txBody>
          <a:bodyPr/>
          <a:lstStyle>
            <a:lvl1pPr marL="0" indent="0">
              <a:spcBef>
                <a:spcPts val="2448"/>
              </a:spcBef>
              <a:buNone/>
              <a:defRPr sz="4080">
                <a:gradFill>
                  <a:gsLst>
                    <a:gs pos="100000">
                      <a:schemeClr val="tx2"/>
                    </a:gs>
                    <a:gs pos="0">
                      <a:schemeClr val="tx2"/>
                    </a:gs>
                  </a:gsLst>
                  <a:lin ang="5400000" scaled="0"/>
                </a:gradFill>
                <a:latin typeface="+mj-lt"/>
              </a:defRPr>
            </a:lvl1pPr>
            <a:lvl2pPr marL="0" indent="0">
              <a:buNone/>
              <a:defRPr sz="2040">
                <a:gradFill>
                  <a:gsLst>
                    <a:gs pos="100000">
                      <a:schemeClr val="tx1"/>
                    </a:gs>
                    <a:gs pos="6000">
                      <a:schemeClr val="tx1"/>
                    </a:gs>
                  </a:gsLst>
                  <a:lin ang="5400000" scaled="0"/>
                </a:gradFill>
              </a:defRPr>
            </a:lvl2pPr>
            <a:lvl3pPr marL="236341" indent="0">
              <a:buNone/>
              <a:defRPr sz="2040">
                <a:gradFill>
                  <a:gsLst>
                    <a:gs pos="100000">
                      <a:schemeClr val="tx1"/>
                    </a:gs>
                    <a:gs pos="6000">
                      <a:schemeClr val="tx1"/>
                    </a:gs>
                  </a:gsLst>
                  <a:lin ang="5400000" scaled="0"/>
                </a:gradFill>
              </a:defRPr>
            </a:lvl3pPr>
            <a:lvl4pPr marL="466209" indent="0">
              <a:buNone/>
              <a:defRPr sz="2040">
                <a:gradFill>
                  <a:gsLst>
                    <a:gs pos="100000">
                      <a:schemeClr val="tx1"/>
                    </a:gs>
                    <a:gs pos="6000">
                      <a:schemeClr val="tx1"/>
                    </a:gs>
                  </a:gsLst>
                  <a:lin ang="5400000" scaled="0"/>
                </a:gradFill>
              </a:defRPr>
            </a:lvl4pPr>
            <a:lvl5pPr marL="707407" indent="0">
              <a:buNone/>
              <a:defRPr sz="2040">
                <a:gradFill>
                  <a:gsLst>
                    <a:gs pos="100000">
                      <a:schemeClr val="tx1"/>
                    </a:gs>
                    <a:gs pos="6000">
                      <a:schemeClr val="tx1"/>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
        <p:nvSpPr>
          <p:cNvPr id="6" name="TextBox 7"/>
          <p:cNvSpPr txBox="1"/>
          <p:nvPr userDrawn="1"/>
        </p:nvSpPr>
        <p:spPr>
          <a:xfrm>
            <a:off x="4342626" y="6725348"/>
            <a:ext cx="3751223" cy="168070"/>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71" spc="153"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680746816"/>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Walkin">
    <p:bg bwMode="ltGray">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t="-15804"/>
          <a:stretch/>
        </p:blipFill>
        <p:spPr>
          <a:xfrm>
            <a:off x="4125197" y="180495"/>
            <a:ext cx="8311278" cy="6904278"/>
          </a:xfrm>
          <a:prstGeom prst="rect">
            <a:avLst/>
          </a:prstGeom>
          <a:effectLst>
            <a:softEdge rad="63500"/>
          </a:effectLst>
        </p:spPr>
      </p:pic>
      <p:sp>
        <p:nvSpPr>
          <p:cNvPr id="4" name="Rectangle 3"/>
          <p:cNvSpPr/>
          <p:nvPr userDrawn="1"/>
        </p:nvSpPr>
        <p:spPr bwMode="auto">
          <a:xfrm>
            <a:off x="0" y="1"/>
            <a:ext cx="6683022" cy="39624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AU"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4638" y="1353125"/>
            <a:ext cx="4715386" cy="1762608"/>
          </a:xfrm>
          <a:prstGeom prst="rect">
            <a:avLst/>
          </a:prstGeom>
        </p:spPr>
      </p:pic>
      <p:pic>
        <p:nvPicPr>
          <p:cNvPr id="6" name="Picture 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458333" y="6208326"/>
            <a:ext cx="1552931" cy="332660"/>
          </a:xfrm>
          <a:prstGeom prst="rect">
            <a:avLst/>
          </a:prstGeom>
        </p:spPr>
      </p:pic>
    </p:spTree>
    <p:extLst>
      <p:ext uri="{BB962C8B-B14F-4D97-AF65-F5344CB8AC3E}">
        <p14:creationId xmlns:p14="http://schemas.microsoft.com/office/powerpoint/2010/main" val="17960423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Walkin">
    <p:bg bwMode="ltGray">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0"/>
            <a:ext cx="12436475" cy="6994525"/>
          </a:xfrm>
          <a:prstGeom prst="rect">
            <a:avLst/>
          </a:prstGeom>
        </p:spPr>
      </p:pic>
      <p:sp>
        <p:nvSpPr>
          <p:cNvPr id="4" name="Rectangle 3"/>
          <p:cNvSpPr/>
          <p:nvPr userDrawn="1"/>
        </p:nvSpPr>
        <p:spPr bwMode="auto">
          <a:xfrm>
            <a:off x="0" y="1"/>
            <a:ext cx="6683022" cy="39624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AU"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4638" y="1353125"/>
            <a:ext cx="4715386" cy="1762608"/>
          </a:xfrm>
          <a:prstGeom prst="rect">
            <a:avLst/>
          </a:prstGeom>
        </p:spPr>
      </p:pic>
    </p:spTree>
    <p:extLst>
      <p:ext uri="{BB962C8B-B14F-4D97-AF65-F5344CB8AC3E}">
        <p14:creationId xmlns:p14="http://schemas.microsoft.com/office/powerpoint/2010/main" val="160078043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North America ">
    <p:bg>
      <p:bgPr>
        <a:solidFill>
          <a:schemeClr val="bg2"/>
        </a:solidFill>
        <a:effectLst/>
      </p:bgPr>
    </p:bg>
    <p:spTree>
      <p:nvGrpSpPr>
        <p:cNvPr id="1" name=""/>
        <p:cNvGrpSpPr/>
        <p:nvPr/>
      </p:nvGrpSpPr>
      <p:grpSpPr>
        <a:xfrm>
          <a:off x="0" y="0"/>
          <a:ext cx="0" cy="0"/>
          <a:chOff x="0" y="0"/>
          <a:chExt cx="0" cy="0"/>
        </a:xfrm>
      </p:grpSpPr>
      <p:pic>
        <p:nvPicPr>
          <p:cNvPr id="76" name="Picture 7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8333" y="518121"/>
            <a:ext cx="2573471" cy="961962"/>
          </a:xfrm>
          <a:prstGeom prst="rect">
            <a:avLst/>
          </a:prstGeom>
        </p:spPr>
      </p:pic>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4"/>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5999"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2" y="3955786"/>
            <a:ext cx="6070681" cy="1828007"/>
          </a:xfrm>
          <a:noFill/>
        </p:spPr>
        <p:txBody>
          <a:bodyPr lIns="182880" tIns="146304" rIns="182880" bIns="146304">
            <a:noAutofit/>
          </a:bodyPr>
          <a:lstStyle>
            <a:lvl1pPr marL="0" indent="0">
              <a:spcBef>
                <a:spcPts val="0"/>
              </a:spcBef>
              <a:buNone/>
              <a:defRPr sz="3599" spc="0" baseline="0">
                <a:solidFill>
                  <a:schemeClr val="bg2"/>
                </a:solidFill>
                <a:latin typeface="+mj-lt"/>
              </a:defRPr>
            </a:lvl1pPr>
          </a:lstStyle>
          <a:p>
            <a:pPr lvl="0"/>
            <a:r>
              <a:rPr lang="en-US" dirty="0" smtClean="0"/>
              <a:t>Speaker Name</a:t>
            </a:r>
          </a:p>
        </p:txBody>
      </p:sp>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6"/>
            <a:ext cx="1552931" cy="332660"/>
          </a:xfrm>
          <a:prstGeom prst="rect">
            <a:avLst/>
          </a:prstGeom>
        </p:spPr>
      </p:pic>
      <p:sp>
        <p:nvSpPr>
          <p:cNvPr id="10" name="Text Placeholder 7"/>
          <p:cNvSpPr>
            <a:spLocks noGrp="1"/>
          </p:cNvSpPr>
          <p:nvPr>
            <p:ph type="body" sz="quarter" idx="13" hasCustomPrompt="1"/>
          </p:nvPr>
        </p:nvSpPr>
        <p:spPr>
          <a:xfrm>
            <a:off x="6492621" y="434695"/>
            <a:ext cx="5486400" cy="927838"/>
          </a:xfrm>
        </p:spPr>
        <p:txBody>
          <a:bodyPr tIns="0" rIns="0"/>
          <a:lstStyle>
            <a:lvl1pPr marL="0" indent="0" algn="r">
              <a:buNone/>
              <a:defRPr sz="5999"/>
            </a:lvl1pPr>
          </a:lstStyle>
          <a:p>
            <a:pPr lvl="0"/>
            <a:r>
              <a:rPr lang="en-US" dirty="0" smtClean="0"/>
              <a:t>Session code</a:t>
            </a:r>
            <a:endParaRPr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23143" y="4077873"/>
            <a:ext cx="1679260" cy="1576085"/>
          </a:xfrm>
          <a:prstGeom prst="rect">
            <a:avLst/>
          </a:prstGeom>
        </p:spPr>
      </p:pic>
    </p:spTree>
    <p:extLst>
      <p:ext uri="{BB962C8B-B14F-4D97-AF65-F5344CB8AC3E}">
        <p14:creationId xmlns:p14="http://schemas.microsoft.com/office/powerpoint/2010/main" val="289394064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109712" rIns="146283" bIns="109712"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86250731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99465984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94599526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49630472"/>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568490391"/>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84867141"/>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9" y="1214439"/>
            <a:ext cx="11887200" cy="22315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07498063"/>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92195716"/>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50212553"/>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1302819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85834754"/>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659314"/>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4055570"/>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3511259"/>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5153181"/>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88169658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26" Type="http://schemas.openxmlformats.org/officeDocument/2006/relationships/slideLayout" Target="../slideLayouts/slideLayout46.xml"/><Relationship Id="rId3" Type="http://schemas.openxmlformats.org/officeDocument/2006/relationships/slideLayout" Target="../slideLayouts/slideLayout23.xml"/><Relationship Id="rId21" Type="http://schemas.openxmlformats.org/officeDocument/2006/relationships/slideLayout" Target="../slideLayouts/slideLayout41.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5" Type="http://schemas.openxmlformats.org/officeDocument/2006/relationships/slideLayout" Target="../slideLayouts/slideLayout45.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24" Type="http://schemas.openxmlformats.org/officeDocument/2006/relationships/slideLayout" Target="../slideLayouts/slideLayout44.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23" Type="http://schemas.openxmlformats.org/officeDocument/2006/relationships/slideLayout" Target="../slideLayouts/slideLayout43.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 Id="rId22" Type="http://schemas.openxmlformats.org/officeDocument/2006/relationships/slideLayout" Target="../slideLayouts/slideLayout42.xml"/><Relationship Id="rId27"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3" Type="http://schemas.openxmlformats.org/officeDocument/2006/relationships/slideLayout" Target="../slideLayouts/slideLayout49.xml"/><Relationship Id="rId21" Type="http://schemas.openxmlformats.org/officeDocument/2006/relationships/image" Target="../media/image10.png"/><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theme" Target="../theme/theme3.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10787162" y="6268142"/>
            <a:ext cx="1286736" cy="480981"/>
          </a:xfrm>
          <a:prstGeom prst="rect">
            <a:avLst/>
          </a:prstGeom>
        </p:spPr>
      </p:pic>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83" r:id="rId1"/>
    <p:sldLayoutId id="2147484189" r:id="rId2"/>
    <p:sldLayoutId id="2147484188" r:id="rId3"/>
    <p:sldLayoutId id="2147484105" r:id="rId4"/>
    <p:sldLayoutId id="2147484185" r:id="rId5"/>
    <p:sldLayoutId id="2147484182" r:id="rId6"/>
    <p:sldLayoutId id="2147484130" r:id="rId7"/>
    <p:sldLayoutId id="2147484102" r:id="rId8"/>
    <p:sldLayoutId id="2147484098" r:id="rId9"/>
    <p:sldLayoutId id="2147484086" r:id="rId10"/>
    <p:sldLayoutId id="2147484100" r:id="rId11"/>
    <p:sldLayoutId id="2147484089" r:id="rId12"/>
    <p:sldLayoutId id="2147484106" r:id="rId13"/>
    <p:sldLayoutId id="2147484092" r:id="rId14"/>
    <p:sldLayoutId id="2147484093" r:id="rId15"/>
    <p:sldLayoutId id="2147484127" r:id="rId16"/>
    <p:sldLayoutId id="2147484129" r:id="rId17"/>
    <p:sldLayoutId id="2147484094" r:id="rId18"/>
    <p:sldLayoutId id="2147484096" r:id="rId19"/>
    <p:sldLayoutId id="2147484190" r:id="rId2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1" y="296898"/>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7809896"/>
      </p:ext>
    </p:extLst>
  </p:cSld>
  <p:clrMap bg1="dk1" tx1="lt1" bg2="dk2" tx2="lt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21" r:id="rId15"/>
    <p:sldLayoutId id="2147484222" r:id="rId16"/>
    <p:sldLayoutId id="2147484223" r:id="rId17"/>
    <p:sldLayoutId id="2147484224" r:id="rId18"/>
    <p:sldLayoutId id="2147484225" r:id="rId19"/>
    <p:sldLayoutId id="2147484226" r:id="rId20"/>
    <p:sldLayoutId id="2147484227" r:id="rId21"/>
    <p:sldLayoutId id="2147484228" r:id="rId22"/>
    <p:sldLayoutId id="2147484229" r:id="rId23"/>
    <p:sldLayoutId id="2147484230" r:id="rId24"/>
    <p:sldLayoutId id="2147484231" r:id="rId25"/>
    <p:sldLayoutId id="2147484232" r:id="rId26"/>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87">
          <p15:clr>
            <a:srgbClr val="5ACBF0"/>
          </p15:clr>
        </p15:guide>
        <p15:guide id="4294967295" pos="173">
          <p15:clr>
            <a:srgbClr val="5ACBF0"/>
          </p15:clr>
        </p15:guide>
        <p15:guide id="4294967295" orient="horz" pos="763">
          <p15:clr>
            <a:srgbClr val="A4A3A4"/>
          </p15:clr>
        </p15:guide>
        <p15:guide id="4294967295" orient="horz" pos="1339">
          <p15:clr>
            <a:srgbClr val="A4A3A4"/>
          </p15:clr>
        </p15:guide>
        <p15:guide id="4294967295" orient="horz" pos="1915">
          <p15:clr>
            <a:srgbClr val="A4A3A4"/>
          </p15:clr>
        </p15:guide>
        <p15:guide id="4294967295" orient="horz" pos="2491">
          <p15:clr>
            <a:srgbClr val="A4A3A4"/>
          </p15:clr>
        </p15:guide>
        <p15:guide id="4294967295" orient="horz" pos="3067">
          <p15:clr>
            <a:srgbClr val="A4A3A4"/>
          </p15:clr>
        </p15:guide>
        <p15:guide id="4294967295" orient="horz" pos="3643">
          <p15:clr>
            <a:srgbClr val="A4A3A4"/>
          </p15:clr>
        </p15:guide>
        <p15:guide id="4294967295" orient="horz" pos="4219">
          <p15:clr>
            <a:srgbClr val="5ACBF0"/>
          </p15:clr>
        </p15:guide>
        <p15:guide id="4294967295" pos="749">
          <p15:clr>
            <a:srgbClr val="A4A3A4"/>
          </p15:clr>
        </p15:guide>
        <p15:guide id="4294967295" pos="1325">
          <p15:clr>
            <a:srgbClr val="A4A3A4"/>
          </p15:clr>
        </p15:guide>
        <p15:guide id="4294967295" pos="1901">
          <p15:clr>
            <a:srgbClr val="A4A3A4"/>
          </p15:clr>
        </p15:guide>
        <p15:guide id="4294967295" pos="2477">
          <p15:clr>
            <a:srgbClr val="A4A3A4"/>
          </p15:clr>
        </p15:guide>
        <p15:guide id="4294967295" pos="3053">
          <p15:clr>
            <a:srgbClr val="A4A3A4"/>
          </p15:clr>
        </p15:guide>
        <p15:guide id="4294967295" pos="3629">
          <p15:clr>
            <a:srgbClr val="A4A3A4"/>
          </p15:clr>
        </p15:guide>
        <p15:guide id="4294967295" pos="4205">
          <p15:clr>
            <a:srgbClr val="A4A3A4"/>
          </p15:clr>
        </p15:guide>
        <p15:guide id="4294967295" pos="4781">
          <p15:clr>
            <a:srgbClr val="A4A3A4"/>
          </p15:clr>
        </p15:guide>
        <p15:guide id="4294967295" pos="5357">
          <p15:clr>
            <a:srgbClr val="A4A3A4"/>
          </p15:clr>
        </p15:guide>
        <p15:guide id="4294967295" pos="5933">
          <p15:clr>
            <a:srgbClr val="A4A3A4"/>
          </p15:clr>
        </p15:guide>
        <p15:guide id="4294967295" pos="6509">
          <p15:clr>
            <a:srgbClr val="A4A3A4"/>
          </p15:clr>
        </p15:guide>
        <p15:guide id="4294967295" pos="7085">
          <p15:clr>
            <a:srgbClr val="A4A3A4"/>
          </p15:clr>
        </p15:guide>
        <p15:guide id="4294967295" pos="766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1" y="296898"/>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0787162" y="6268143"/>
            <a:ext cx="1286736" cy="480981"/>
          </a:xfrm>
          <a:prstGeom prst="rect">
            <a:avLst/>
          </a:prstGeom>
        </p:spPr>
      </p:pic>
    </p:spTree>
    <p:extLst>
      <p:ext uri="{BB962C8B-B14F-4D97-AF65-F5344CB8AC3E}">
        <p14:creationId xmlns:p14="http://schemas.microsoft.com/office/powerpoint/2010/main" val="431052446"/>
      </p:ext>
    </p:extLst>
  </p:cSld>
  <p:clrMap bg1="dk1" tx1="lt1" bg2="dk2" tx2="lt2" accent1="accent1" accent2="accent2" accent3="accent3" accent4="accent4" accent5="accent5" accent6="accent6" hlink="hlink" folHlink="folHlink"/>
  <p:sldLayoutIdLst>
    <p:sldLayoutId id="2147484234" r:id="rId1"/>
    <p:sldLayoutId id="2147484235" r:id="rId2"/>
    <p:sldLayoutId id="2147484236" r:id="rId3"/>
    <p:sldLayoutId id="2147484237" r:id="rId4"/>
    <p:sldLayoutId id="2147484238" r:id="rId5"/>
    <p:sldLayoutId id="2147484239" r:id="rId6"/>
    <p:sldLayoutId id="2147484240" r:id="rId7"/>
    <p:sldLayoutId id="2147484241" r:id="rId8"/>
    <p:sldLayoutId id="2147484242" r:id="rId9"/>
    <p:sldLayoutId id="2147484243" r:id="rId10"/>
    <p:sldLayoutId id="2147484244" r:id="rId11"/>
    <p:sldLayoutId id="2147484245" r:id="rId12"/>
    <p:sldLayoutId id="2147484246" r:id="rId13"/>
    <p:sldLayoutId id="2147484247" r:id="rId14"/>
    <p:sldLayoutId id="2147484248" r:id="rId15"/>
    <p:sldLayoutId id="2147484249" r:id="rId16"/>
    <p:sldLayoutId id="2147484250" r:id="rId17"/>
    <p:sldLayoutId id="2147484251" r:id="rId18"/>
    <p:sldLayoutId id="2147484252" r:id="rId19"/>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87">
          <p15:clr>
            <a:srgbClr val="5ACBF0"/>
          </p15:clr>
        </p15:guide>
        <p15:guide id="4294967295" pos="173">
          <p15:clr>
            <a:srgbClr val="5ACBF0"/>
          </p15:clr>
        </p15:guide>
        <p15:guide id="4294967295" orient="horz" pos="763">
          <p15:clr>
            <a:srgbClr val="A4A3A4"/>
          </p15:clr>
        </p15:guide>
        <p15:guide id="4294967295" orient="horz" pos="1339">
          <p15:clr>
            <a:srgbClr val="A4A3A4"/>
          </p15:clr>
        </p15:guide>
        <p15:guide id="4294967295" orient="horz" pos="1915">
          <p15:clr>
            <a:srgbClr val="A4A3A4"/>
          </p15:clr>
        </p15:guide>
        <p15:guide id="4294967295" orient="horz" pos="2491">
          <p15:clr>
            <a:srgbClr val="A4A3A4"/>
          </p15:clr>
        </p15:guide>
        <p15:guide id="4294967295" orient="horz" pos="3067">
          <p15:clr>
            <a:srgbClr val="A4A3A4"/>
          </p15:clr>
        </p15:guide>
        <p15:guide id="4294967295" orient="horz" pos="3643">
          <p15:clr>
            <a:srgbClr val="A4A3A4"/>
          </p15:clr>
        </p15:guide>
        <p15:guide id="4294967295" orient="horz" pos="4219">
          <p15:clr>
            <a:srgbClr val="5ACBF0"/>
          </p15:clr>
        </p15:guide>
        <p15:guide id="4294967295" pos="749">
          <p15:clr>
            <a:srgbClr val="A4A3A4"/>
          </p15:clr>
        </p15:guide>
        <p15:guide id="4294967295" pos="1325">
          <p15:clr>
            <a:srgbClr val="A4A3A4"/>
          </p15:clr>
        </p15:guide>
        <p15:guide id="4294967295" pos="1901">
          <p15:clr>
            <a:srgbClr val="A4A3A4"/>
          </p15:clr>
        </p15:guide>
        <p15:guide id="4294967295" pos="2477">
          <p15:clr>
            <a:srgbClr val="A4A3A4"/>
          </p15:clr>
        </p15:guide>
        <p15:guide id="4294967295" pos="3053">
          <p15:clr>
            <a:srgbClr val="A4A3A4"/>
          </p15:clr>
        </p15:guide>
        <p15:guide id="4294967295" pos="3629">
          <p15:clr>
            <a:srgbClr val="A4A3A4"/>
          </p15:clr>
        </p15:guide>
        <p15:guide id="4294967295" pos="4205">
          <p15:clr>
            <a:srgbClr val="A4A3A4"/>
          </p15:clr>
        </p15:guide>
        <p15:guide id="4294967295" pos="4781">
          <p15:clr>
            <a:srgbClr val="A4A3A4"/>
          </p15:clr>
        </p15:guide>
        <p15:guide id="4294967295" pos="5357">
          <p15:clr>
            <a:srgbClr val="A4A3A4"/>
          </p15:clr>
        </p15:guide>
        <p15:guide id="4294967295" pos="5933">
          <p15:clr>
            <a:srgbClr val="A4A3A4"/>
          </p15:clr>
        </p15:guide>
        <p15:guide id="4294967295" pos="6509">
          <p15:clr>
            <a:srgbClr val="A4A3A4"/>
          </p15:clr>
        </p15:guide>
        <p15:guide id="4294967295" pos="7085">
          <p15:clr>
            <a:srgbClr val="A4A3A4"/>
          </p15:clr>
        </p15:guide>
        <p15:guide id="4294967295"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2.xml"/><Relationship Id="rId4" Type="http://schemas.openxmlformats.org/officeDocument/2006/relationships/image" Target="../media/image13.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hyperlink" Target="http://www.microsoftvirtualacademy.com/" TargetMode="External"/><Relationship Id="rId2" Type="http://schemas.openxmlformats.org/officeDocument/2006/relationships/notesSlide" Target="../notesSlides/notesSlide20.xml"/><Relationship Id="rId1" Type="http://schemas.openxmlformats.org/officeDocument/2006/relationships/slideLayout" Target="../slideLayouts/slideLayout36.xml"/><Relationship Id="rId5" Type="http://schemas.openxmlformats.org/officeDocument/2006/relationships/image" Target="../media/image18.png"/><Relationship Id="rId4" Type="http://schemas.openxmlformats.org/officeDocument/2006/relationships/hyperlink" Target="http://technet.microsoft.com/en-au/"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t>Complex Maintenance with Configuration Manager and Orchestrator – Patching Clusters </a:t>
            </a:r>
          </a:p>
        </p:txBody>
      </p:sp>
      <p:sp>
        <p:nvSpPr>
          <p:cNvPr id="5" name="Text Placeholder 4"/>
          <p:cNvSpPr>
            <a:spLocks noGrp="1"/>
          </p:cNvSpPr>
          <p:nvPr>
            <p:ph type="body" sz="quarter" idx="12"/>
          </p:nvPr>
        </p:nvSpPr>
        <p:spPr/>
        <p:txBody>
          <a:bodyPr/>
          <a:lstStyle/>
          <a:p>
            <a:r>
              <a:rPr lang="en-US" dirty="0" smtClean="0"/>
              <a:t>Neil Peterson</a:t>
            </a:r>
          </a:p>
        </p:txBody>
      </p:sp>
      <p:sp>
        <p:nvSpPr>
          <p:cNvPr id="14" name="Text Placeholder 13"/>
          <p:cNvSpPr>
            <a:spLocks noGrp="1"/>
          </p:cNvSpPr>
          <p:nvPr>
            <p:ph type="body" sz="quarter" idx="13"/>
          </p:nvPr>
        </p:nvSpPr>
        <p:spPr/>
        <p:txBody>
          <a:bodyPr/>
          <a:lstStyle/>
          <a:p>
            <a:r>
              <a:rPr lang="en-US" dirty="0"/>
              <a:t>MDC317B</a:t>
            </a:r>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Patching Clusters</a:t>
            </a:r>
            <a:br>
              <a:rPr lang="en-US" dirty="0" smtClean="0"/>
            </a:br>
            <a:r>
              <a:rPr lang="en-US" sz="5999" dirty="0"/>
              <a:t>With System Center 2012 SP1</a:t>
            </a:r>
          </a:p>
        </p:txBody>
      </p:sp>
    </p:spTree>
    <p:extLst>
      <p:ext uri="{BB962C8B-B14F-4D97-AF65-F5344CB8AC3E}">
        <p14:creationId xmlns:p14="http://schemas.microsoft.com/office/powerpoint/2010/main" val="3923847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Center 2012 SP1</a:t>
            </a:r>
            <a:br>
              <a:rPr lang="en-US" dirty="0" smtClean="0"/>
            </a:br>
            <a:r>
              <a:rPr lang="en-US" sz="4000" dirty="0">
                <a:gradFill>
                  <a:gsLst>
                    <a:gs pos="1250">
                      <a:schemeClr val="tx2"/>
                    </a:gs>
                    <a:gs pos="99000">
                      <a:schemeClr val="tx2"/>
                    </a:gs>
                  </a:gsLst>
                  <a:lin ang="5400000" scaled="0"/>
                </a:gradFill>
              </a:rPr>
              <a:t>Sample Solution Components</a:t>
            </a:r>
          </a:p>
        </p:txBody>
      </p:sp>
      <p:sp>
        <p:nvSpPr>
          <p:cNvPr id="3" name="Text Placeholder 2"/>
          <p:cNvSpPr>
            <a:spLocks noGrp="1"/>
          </p:cNvSpPr>
          <p:nvPr>
            <p:ph idx="4294967295"/>
          </p:nvPr>
        </p:nvSpPr>
        <p:spPr>
          <a:xfrm>
            <a:off x="855768" y="1861968"/>
            <a:ext cx="10724938" cy="4555093"/>
          </a:xfrm>
          <a:prstGeom prst="rect">
            <a:avLst/>
          </a:prstGeom>
        </p:spPr>
        <p:txBody>
          <a:bodyPr/>
          <a:lstStyle/>
          <a:p>
            <a:r>
              <a:rPr lang="en-US" sz="3200" dirty="0"/>
              <a:t>Windows 2012 </a:t>
            </a:r>
            <a:r>
              <a:rPr lang="en-US" sz="3200" dirty="0" smtClean="0"/>
              <a:t>Failover </a:t>
            </a:r>
            <a:r>
              <a:rPr lang="en-US" sz="3200" dirty="0"/>
              <a:t>Cluster</a:t>
            </a:r>
          </a:p>
          <a:p>
            <a:r>
              <a:rPr lang="en-US" sz="3200" dirty="0"/>
              <a:t>System Center 2012 Orchestrator SP1</a:t>
            </a:r>
          </a:p>
          <a:p>
            <a:r>
              <a:rPr lang="en-US" sz="3200" dirty="0"/>
              <a:t>System Center 2012 Configuration Manager SP1</a:t>
            </a:r>
          </a:p>
          <a:p>
            <a:r>
              <a:rPr lang="en-US" sz="3200" dirty="0"/>
              <a:t>System Center 2012 SP1 Integration </a:t>
            </a:r>
            <a:r>
              <a:rPr lang="en-US" sz="3200" dirty="0" smtClean="0"/>
              <a:t>Packs</a:t>
            </a:r>
          </a:p>
          <a:p>
            <a:r>
              <a:rPr lang="en-US" sz="3200" dirty="0" smtClean="0"/>
              <a:t>System Center SP1 Service Manager SP1 (optional) </a:t>
            </a:r>
            <a:endParaRPr lang="en-US" sz="3200" dirty="0"/>
          </a:p>
          <a:p>
            <a:r>
              <a:rPr lang="en-US" sz="3200" dirty="0"/>
              <a:t>System Center 2012 Operations Manager SP1 (optional)</a:t>
            </a:r>
          </a:p>
          <a:p>
            <a:pPr marL="0" indent="0">
              <a:buNone/>
            </a:pPr>
            <a:endParaRPr lang="en-US" sz="3200" dirty="0"/>
          </a:p>
          <a:p>
            <a:pPr marL="0" indent="0">
              <a:buNone/>
            </a:pPr>
            <a:endParaRPr lang="en-US" dirty="0"/>
          </a:p>
        </p:txBody>
      </p:sp>
    </p:spTree>
    <p:extLst>
      <p:ext uri="{BB962C8B-B14F-4D97-AF65-F5344CB8AC3E}">
        <p14:creationId xmlns:p14="http://schemas.microsoft.com/office/powerpoint/2010/main" val="3519855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 Patching </a:t>
            </a:r>
            <a:r>
              <a:rPr lang="en-US" dirty="0" err="1" smtClean="0"/>
              <a:t>Runbooks</a:t>
            </a:r>
            <a:r>
              <a:rPr lang="en-US" dirty="0" smtClean="0"/>
              <a:t/>
            </a:r>
            <a:br>
              <a:rPr lang="en-US" dirty="0" smtClean="0"/>
            </a:br>
            <a:r>
              <a:rPr lang="en-US" sz="4000" dirty="0">
                <a:gradFill>
                  <a:gsLst>
                    <a:gs pos="1250">
                      <a:schemeClr val="tx2"/>
                    </a:gs>
                    <a:gs pos="99000">
                      <a:schemeClr val="tx2"/>
                    </a:gs>
                  </a:gsLst>
                  <a:lin ang="5400000" scaled="0"/>
                </a:gradFill>
              </a:rPr>
              <a:t>Automation Steps</a:t>
            </a:r>
          </a:p>
        </p:txBody>
      </p:sp>
      <p:sp>
        <p:nvSpPr>
          <p:cNvPr id="3" name="Text Placeholder 2"/>
          <p:cNvSpPr>
            <a:spLocks noGrp="1"/>
          </p:cNvSpPr>
          <p:nvPr>
            <p:ph idx="4294967295"/>
          </p:nvPr>
        </p:nvSpPr>
        <p:spPr>
          <a:xfrm>
            <a:off x="855768" y="1861968"/>
            <a:ext cx="10724938" cy="4437962"/>
          </a:xfrm>
          <a:prstGeom prst="rect">
            <a:avLst/>
          </a:prstGeom>
        </p:spPr>
        <p:txBody>
          <a:bodyPr>
            <a:normAutofit/>
          </a:bodyPr>
          <a:lstStyle/>
          <a:p>
            <a:pPr>
              <a:buFont typeface="+mj-lt"/>
              <a:buAutoNum type="arabicPeriod"/>
            </a:pPr>
            <a:r>
              <a:rPr lang="en-US" sz="1600" dirty="0" smtClean="0"/>
              <a:t>Update request is initiated from Service Manager </a:t>
            </a:r>
            <a:r>
              <a:rPr lang="en-US" sz="1600" dirty="0"/>
              <a:t>S</a:t>
            </a:r>
            <a:r>
              <a:rPr lang="en-US" sz="1600" dirty="0" smtClean="0"/>
              <a:t>ervice catalog</a:t>
            </a:r>
            <a:endParaRPr lang="en-US" sz="1600" dirty="0"/>
          </a:p>
          <a:p>
            <a:pPr>
              <a:buFont typeface="+mj-lt"/>
              <a:buAutoNum type="arabicPeriod"/>
            </a:pPr>
            <a:r>
              <a:rPr lang="en-US" sz="1600" dirty="0"/>
              <a:t>Prepare the Configuration Manager Collections and Update Deployments</a:t>
            </a:r>
          </a:p>
          <a:p>
            <a:pPr>
              <a:buFont typeface="+mj-lt"/>
              <a:buAutoNum type="arabicPeriod"/>
            </a:pPr>
            <a:r>
              <a:rPr lang="en-US" sz="1600" dirty="0"/>
              <a:t>Examine cluster and determine nodes and cluster state</a:t>
            </a:r>
          </a:p>
          <a:p>
            <a:pPr>
              <a:buFont typeface="+mj-lt"/>
              <a:buAutoNum type="arabicPeriod"/>
            </a:pPr>
            <a:r>
              <a:rPr lang="en-US" sz="1600" dirty="0"/>
              <a:t>First node is placed into Operations Manager maintenance mode, paused, and then drained of all roles</a:t>
            </a:r>
          </a:p>
          <a:p>
            <a:pPr>
              <a:buFont typeface="+mj-lt"/>
              <a:buAutoNum type="arabicPeriod"/>
            </a:pPr>
            <a:r>
              <a:rPr lang="en-US" sz="1600" dirty="0"/>
              <a:t>Node is the added to the Configuration Manager collection, Policy refresh is executed</a:t>
            </a:r>
          </a:p>
          <a:p>
            <a:pPr>
              <a:buFont typeface="+mj-lt"/>
              <a:buAutoNum type="arabicPeriod"/>
            </a:pPr>
            <a:r>
              <a:rPr lang="en-US" sz="1600" dirty="0"/>
              <a:t>Updates are applied</a:t>
            </a:r>
          </a:p>
          <a:p>
            <a:pPr>
              <a:buFont typeface="+mj-lt"/>
              <a:buAutoNum type="arabicPeriod"/>
            </a:pPr>
            <a:r>
              <a:rPr lang="en-US" sz="1600" dirty="0"/>
              <a:t>Node is examined to determine when the update application has completed and if a reboot is required</a:t>
            </a:r>
          </a:p>
          <a:p>
            <a:pPr>
              <a:buFont typeface="+mj-lt"/>
              <a:buAutoNum type="arabicPeriod"/>
            </a:pPr>
            <a:r>
              <a:rPr lang="en-US" sz="1600" dirty="0"/>
              <a:t>If a reboot is required, this is executed</a:t>
            </a:r>
          </a:p>
          <a:p>
            <a:pPr>
              <a:buFont typeface="+mj-lt"/>
              <a:buAutoNum type="arabicPeriod"/>
            </a:pPr>
            <a:r>
              <a:rPr lang="en-US" sz="1600" dirty="0"/>
              <a:t>Node is rejoined to the cluster and then removed from Operations Manager maintenance mode</a:t>
            </a:r>
          </a:p>
          <a:p>
            <a:pPr>
              <a:buFont typeface="+mj-lt"/>
              <a:buAutoNum type="arabicPeriod"/>
            </a:pPr>
            <a:r>
              <a:rPr lang="en-US" sz="1600" dirty="0"/>
              <a:t>Repeat these steps for each node in the cluster</a:t>
            </a:r>
          </a:p>
          <a:p>
            <a:pPr>
              <a:buFont typeface="+mj-lt"/>
              <a:buAutoNum type="arabicPeriod"/>
            </a:pPr>
            <a:r>
              <a:rPr lang="en-US" sz="1600" dirty="0" smtClean="0"/>
              <a:t>Service Request is updated and closed</a:t>
            </a:r>
            <a:endParaRPr lang="en-US" sz="1600" dirty="0"/>
          </a:p>
          <a:p>
            <a:pPr>
              <a:buFont typeface="+mj-lt"/>
              <a:buAutoNum type="arabicPeriod"/>
            </a:pPr>
            <a:r>
              <a:rPr lang="en-US" sz="1600" dirty="0"/>
              <a:t>Configuration Manager environment is then cleaned up</a:t>
            </a:r>
          </a:p>
          <a:p>
            <a:pPr>
              <a:buFont typeface="+mj-lt"/>
              <a:buAutoNum type="arabicPeriod"/>
            </a:pPr>
            <a:r>
              <a:rPr lang="en-US" sz="1600" b="1" dirty="0"/>
              <a:t>Meanwhile …….</a:t>
            </a:r>
          </a:p>
          <a:p>
            <a:endParaRPr lang="en-US" dirty="0"/>
          </a:p>
          <a:p>
            <a:endParaRPr lang="en-US" dirty="0"/>
          </a:p>
        </p:txBody>
      </p:sp>
      <p:pic>
        <p:nvPicPr>
          <p:cNvPr id="1026" name="Picture 2" descr="C:\Program Files (x86)\Microsoft Office\MEDIA\CAGCAT10\j0285698.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95247" y="3878208"/>
            <a:ext cx="2134013" cy="228091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648571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a:prstGeom prst="rect">
            <a:avLst/>
          </a:prstGeom>
        </p:spPr>
        <p:txBody>
          <a:bodyPr/>
          <a:lstStyle/>
          <a:p>
            <a:r>
              <a:rPr lang="en-US" dirty="0" smtClean="0"/>
              <a:t>Configuration and Execution of Sample Solution</a:t>
            </a:r>
            <a:endParaRPr lang="en-US" dirty="0"/>
          </a:p>
        </p:txBody>
      </p:sp>
    </p:spTree>
    <p:extLst>
      <p:ext uri="{BB962C8B-B14F-4D97-AF65-F5344CB8AC3E}">
        <p14:creationId xmlns:p14="http://schemas.microsoft.com/office/powerpoint/2010/main" val="1146449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Runbook</a:t>
            </a:r>
            <a:r>
              <a:rPr lang="en-US" dirty="0" smtClean="0"/>
              <a:t> Development</a:t>
            </a:r>
            <a:br>
              <a:rPr lang="en-US" dirty="0" smtClean="0"/>
            </a:br>
            <a:r>
              <a:rPr lang="en-US" sz="4000" dirty="0">
                <a:gradFill>
                  <a:gsLst>
                    <a:gs pos="1250">
                      <a:schemeClr val="tx2"/>
                    </a:gs>
                    <a:gs pos="99000">
                      <a:schemeClr val="tx2"/>
                    </a:gs>
                  </a:gsLst>
                  <a:lin ang="5400000" scaled="0"/>
                </a:gradFill>
              </a:rPr>
              <a:t>Challenges and Lessons Learned</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sz="3600" dirty="0"/>
              <a:t>No native cluster integration pack (PowerShell FTW)</a:t>
            </a:r>
          </a:p>
          <a:p>
            <a:pPr lvl="1"/>
            <a:r>
              <a:rPr lang="en-US" sz="2000" dirty="0"/>
              <a:t>Run </a:t>
            </a:r>
            <a:r>
              <a:rPr lang="en-US" sz="2000" dirty="0" err="1"/>
              <a:t>.Net</a:t>
            </a:r>
            <a:r>
              <a:rPr lang="en-US" sz="2000" dirty="0"/>
              <a:t> script 32bit native session</a:t>
            </a:r>
          </a:p>
          <a:p>
            <a:r>
              <a:rPr lang="en-US" sz="3600" dirty="0"/>
              <a:t>Multi value data handling</a:t>
            </a:r>
          </a:p>
          <a:p>
            <a:r>
              <a:rPr lang="en-US" sz="3600" dirty="0"/>
              <a:t>Detecting Configuration Manager policy arrival</a:t>
            </a:r>
          </a:p>
          <a:p>
            <a:r>
              <a:rPr lang="en-US" sz="3600" dirty="0"/>
              <a:t>Appropriately handling reboot / non reboots</a:t>
            </a:r>
          </a:p>
        </p:txBody>
      </p:sp>
    </p:spTree>
    <p:extLst>
      <p:ext uri="{BB962C8B-B14F-4D97-AF65-F5344CB8AC3E}">
        <p14:creationId xmlns:p14="http://schemas.microsoft.com/office/powerpoint/2010/main" val="3215047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1</a:t>
            </a:r>
            <a:br>
              <a:rPr lang="en-US" dirty="0" smtClean="0"/>
            </a:br>
            <a:r>
              <a:rPr lang="en-US" sz="4000" dirty="0">
                <a:gradFill>
                  <a:gsLst>
                    <a:gs pos="1250">
                      <a:schemeClr val="tx2"/>
                    </a:gs>
                    <a:gs pos="99000">
                      <a:schemeClr val="tx2"/>
                    </a:gs>
                  </a:gsLst>
                  <a:lin ang="5400000" scaled="0"/>
                </a:gradFill>
              </a:rPr>
              <a:t>PowerShell script (IP and 32 vs. 64)</a:t>
            </a:r>
          </a:p>
        </p:txBody>
      </p:sp>
      <p:sp>
        <p:nvSpPr>
          <p:cNvPr id="3" name="Text Placeholder 2"/>
          <p:cNvSpPr>
            <a:spLocks noGrp="1"/>
          </p:cNvSpPr>
          <p:nvPr>
            <p:ph idx="4294967295"/>
          </p:nvPr>
        </p:nvSpPr>
        <p:spPr>
          <a:xfrm>
            <a:off x="855768" y="1861968"/>
            <a:ext cx="10724938" cy="4437962"/>
          </a:xfrm>
          <a:prstGeom prst="rect">
            <a:avLst/>
          </a:prstGeom>
        </p:spPr>
        <p:txBody>
          <a:bodyPr/>
          <a:lstStyle/>
          <a:p>
            <a:pPr marL="0" indent="0">
              <a:buNone/>
            </a:pPr>
            <a:r>
              <a:rPr lang="en-US" sz="2400" dirty="0"/>
              <a:t>$</a:t>
            </a:r>
            <a:r>
              <a:rPr lang="en-US" sz="2400" dirty="0" err="1"/>
              <a:t>AllNodes</a:t>
            </a:r>
            <a:r>
              <a:rPr lang="en-US" sz="2400" dirty="0"/>
              <a:t> = .$</a:t>
            </a:r>
            <a:r>
              <a:rPr lang="en-US" sz="2400" dirty="0" err="1"/>
              <a:t>env:windir</a:t>
            </a:r>
            <a:r>
              <a:rPr lang="en-US" sz="2400" dirty="0"/>
              <a:t>\</a:t>
            </a:r>
            <a:r>
              <a:rPr lang="en-US" sz="2400" dirty="0" err="1"/>
              <a:t>sysnative</a:t>
            </a:r>
            <a:r>
              <a:rPr lang="en-US" sz="2400" dirty="0"/>
              <a:t>\</a:t>
            </a:r>
            <a:r>
              <a:rPr lang="en-US" sz="2400" dirty="0" err="1"/>
              <a:t>WindowsPowerShell</a:t>
            </a:r>
            <a:r>
              <a:rPr lang="en-US" sz="2400" dirty="0"/>
              <a:t>\v1.0\powershell.exe {</a:t>
            </a:r>
          </a:p>
          <a:p>
            <a:pPr marL="0" indent="0">
              <a:buNone/>
            </a:pPr>
            <a:endParaRPr lang="en-US" sz="2400" dirty="0"/>
          </a:p>
          <a:p>
            <a:pPr marL="0" indent="0">
              <a:buNone/>
            </a:pPr>
            <a:r>
              <a:rPr lang="en-US" sz="2400" dirty="0"/>
              <a:t>Get-</a:t>
            </a:r>
            <a:r>
              <a:rPr lang="en-US" sz="2400" dirty="0" err="1"/>
              <a:t>ClusterNode</a:t>
            </a:r>
            <a:r>
              <a:rPr lang="en-US" sz="2400" dirty="0"/>
              <a:t> -Cluster &lt;Cluster Name&gt;</a:t>
            </a:r>
          </a:p>
          <a:p>
            <a:pPr marL="0" indent="0">
              <a:buNone/>
            </a:pPr>
            <a:endParaRPr lang="en-US" sz="2400" dirty="0"/>
          </a:p>
          <a:p>
            <a:pPr marL="0" indent="0">
              <a:buNone/>
            </a:pPr>
            <a:r>
              <a:rPr lang="en-US" sz="2400" dirty="0"/>
              <a:t>}</a:t>
            </a:r>
          </a:p>
        </p:txBody>
      </p:sp>
    </p:spTree>
    <p:extLst>
      <p:ext uri="{BB962C8B-B14F-4D97-AF65-F5344CB8AC3E}">
        <p14:creationId xmlns:p14="http://schemas.microsoft.com/office/powerpoint/2010/main" val="497422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2</a:t>
            </a:r>
            <a:br>
              <a:rPr lang="en-US" dirty="0" smtClean="0"/>
            </a:br>
            <a:r>
              <a:rPr lang="en-US" sz="4000" dirty="0">
                <a:gradFill>
                  <a:gsLst>
                    <a:gs pos="1250">
                      <a:schemeClr val="tx2"/>
                    </a:gs>
                    <a:gs pos="99000">
                      <a:schemeClr val="tx2"/>
                    </a:gs>
                  </a:gsLst>
                  <a:lin ang="5400000" scaled="0"/>
                </a:gradFill>
              </a:rPr>
              <a:t>Multi Value Data Handling</a:t>
            </a:r>
          </a:p>
        </p:txBody>
      </p:sp>
      <p:sp>
        <p:nvSpPr>
          <p:cNvPr id="3" name="Text Placeholder 2"/>
          <p:cNvSpPr>
            <a:spLocks noGrp="1"/>
          </p:cNvSpPr>
          <p:nvPr>
            <p:ph idx="4294967295"/>
          </p:nvPr>
        </p:nvSpPr>
        <p:spPr>
          <a:xfrm>
            <a:off x="855768" y="1861968"/>
            <a:ext cx="10724938" cy="4437962"/>
          </a:xfrm>
          <a:prstGeom prst="rect">
            <a:avLst/>
          </a:prstGeom>
        </p:spPr>
        <p:txBody>
          <a:bodyPr/>
          <a:lstStyle/>
          <a:p>
            <a:pPr marL="0" indent="0">
              <a:buNone/>
            </a:pPr>
            <a:r>
              <a:rPr lang="en-US" sz="3600" dirty="0"/>
              <a:t>Because multiple nodes are discovered, a collection or array is created, which introduces multiple threads to the </a:t>
            </a:r>
            <a:r>
              <a:rPr lang="en-US" sz="3600" dirty="0" err="1"/>
              <a:t>Runbook</a:t>
            </a:r>
            <a:r>
              <a:rPr lang="en-US" sz="3600" dirty="0"/>
              <a:t> execution.</a:t>
            </a:r>
          </a:p>
        </p:txBody>
      </p:sp>
      <p:pic>
        <p:nvPicPr>
          <p:cNvPr id="1028" name="Picture 4" descr="C:\Users\NPETER~1.TWO\AppData\Local\Temp\SNAGHTML2ae60f4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280" y="3889663"/>
            <a:ext cx="5705475" cy="24669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3420" y="3507929"/>
            <a:ext cx="4143577" cy="28487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ight Arrow 6"/>
          <p:cNvSpPr/>
          <p:nvPr/>
        </p:nvSpPr>
        <p:spPr bwMode="auto">
          <a:xfrm>
            <a:off x="4014532" y="5254062"/>
            <a:ext cx="744718" cy="74294"/>
          </a:xfrm>
          <a:prstGeom prst="rightArrow">
            <a:avLst/>
          </a:prstGeom>
          <a:solidFill>
            <a:srgbClr val="99DE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Right Arrow 7"/>
          <p:cNvSpPr/>
          <p:nvPr/>
        </p:nvSpPr>
        <p:spPr bwMode="auto">
          <a:xfrm>
            <a:off x="4014532" y="4856020"/>
            <a:ext cx="744718" cy="74294"/>
          </a:xfrm>
          <a:prstGeom prst="rightArrow">
            <a:avLst/>
          </a:prstGeom>
          <a:solidFill>
            <a:srgbClr val="99DE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165994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3</a:t>
            </a:r>
            <a:br>
              <a:rPr lang="en-US" dirty="0" smtClean="0"/>
            </a:br>
            <a:r>
              <a:rPr lang="en-US" sz="4000" dirty="0">
                <a:gradFill>
                  <a:gsLst>
                    <a:gs pos="1250">
                      <a:schemeClr val="tx2"/>
                    </a:gs>
                    <a:gs pos="99000">
                      <a:schemeClr val="tx2"/>
                    </a:gs>
                  </a:gsLst>
                  <a:lin ang="5400000" scaled="0"/>
                </a:gradFill>
              </a:rPr>
              <a:t>Confirming proper policy has been applied</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sz="3600" dirty="0"/>
              <a:t>Configuration Manager SP1 PowerShell </a:t>
            </a:r>
            <a:r>
              <a:rPr lang="en-US" sz="3600" dirty="0" err="1"/>
              <a:t>cmdlet</a:t>
            </a:r>
            <a:r>
              <a:rPr lang="en-US" sz="3600" dirty="0"/>
              <a:t> to get deployment ID</a:t>
            </a:r>
          </a:p>
          <a:p>
            <a:pPr lvl="1"/>
            <a:r>
              <a:rPr lang="en-US" sz="2000" dirty="0"/>
              <a:t>Get-Deployment –collection &lt;collection name&gt;</a:t>
            </a:r>
            <a:endParaRPr lang="en-US" sz="400" dirty="0"/>
          </a:p>
          <a:p>
            <a:r>
              <a:rPr lang="en-US" sz="3600" dirty="0"/>
              <a:t>WMI Query to validate deployment specific policy</a:t>
            </a:r>
          </a:p>
          <a:p>
            <a:pPr lvl="1"/>
            <a:r>
              <a:rPr lang="en-US" sz="2000" dirty="0"/>
              <a:t>Namespace: </a:t>
            </a:r>
            <a:r>
              <a:rPr lang="en-US" sz="2000" dirty="0" err="1"/>
              <a:t>ccm</a:t>
            </a:r>
            <a:r>
              <a:rPr lang="en-US" sz="2000" dirty="0"/>
              <a:t>\</a:t>
            </a:r>
            <a:r>
              <a:rPr lang="en-US" sz="2000" dirty="0" err="1"/>
              <a:t>softwareUpdates</a:t>
            </a:r>
            <a:r>
              <a:rPr lang="en-US" sz="2000" dirty="0"/>
              <a:t>\</a:t>
            </a:r>
            <a:r>
              <a:rPr lang="en-US" sz="2000" dirty="0" err="1"/>
              <a:t>DeploymentAgent</a:t>
            </a:r>
            <a:endParaRPr lang="en-US" sz="2000" dirty="0"/>
          </a:p>
          <a:p>
            <a:pPr lvl="1"/>
            <a:r>
              <a:rPr lang="en-US" sz="2000" dirty="0"/>
              <a:t>Query: Select * FROM CCM_TargetUpdateEx1 WHERE </a:t>
            </a:r>
            <a:r>
              <a:rPr lang="en-US" sz="2000" dirty="0" err="1"/>
              <a:t>refAssignment</a:t>
            </a:r>
            <a:r>
              <a:rPr lang="en-US" sz="2000" dirty="0"/>
              <a:t> Like %&lt;Deployment ID&gt;%</a:t>
            </a:r>
          </a:p>
        </p:txBody>
      </p:sp>
    </p:spTree>
    <p:extLst>
      <p:ext uri="{BB962C8B-B14F-4D97-AF65-F5344CB8AC3E}">
        <p14:creationId xmlns:p14="http://schemas.microsoft.com/office/powerpoint/2010/main" val="957269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4</a:t>
            </a:r>
            <a:br>
              <a:rPr lang="en-US" dirty="0" smtClean="0"/>
            </a:br>
            <a:r>
              <a:rPr lang="en-US" sz="4000" dirty="0">
                <a:gradFill>
                  <a:gsLst>
                    <a:gs pos="1250">
                      <a:schemeClr val="tx2"/>
                    </a:gs>
                    <a:gs pos="99000">
                      <a:schemeClr val="tx2"/>
                    </a:gs>
                  </a:gsLst>
                  <a:lin ang="5400000" scaled="0"/>
                </a:gradFill>
              </a:rPr>
              <a:t>Detecting update application state and reboot</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sz="3600" dirty="0"/>
              <a:t>WMI Query</a:t>
            </a:r>
          </a:p>
          <a:p>
            <a:pPr lvl="1"/>
            <a:r>
              <a:rPr lang="en-US" sz="2000" dirty="0"/>
              <a:t>Namespace: </a:t>
            </a:r>
            <a:r>
              <a:rPr lang="en-US" sz="2000" dirty="0" err="1"/>
              <a:t>ccm</a:t>
            </a:r>
            <a:r>
              <a:rPr lang="en-US" sz="2000" dirty="0"/>
              <a:t>\</a:t>
            </a:r>
            <a:r>
              <a:rPr lang="en-US" sz="2000"/>
              <a:t>ClientSDK</a:t>
            </a:r>
            <a:endParaRPr lang="en-US" sz="2000" dirty="0"/>
          </a:p>
          <a:p>
            <a:pPr lvl="1"/>
            <a:r>
              <a:rPr lang="en-US" sz="2000" dirty="0"/>
              <a:t>Query: Select </a:t>
            </a:r>
            <a:r>
              <a:rPr lang="en-US" sz="2000" dirty="0" err="1"/>
              <a:t>EvaluationState</a:t>
            </a:r>
            <a:r>
              <a:rPr lang="en-US" sz="2000" dirty="0"/>
              <a:t> From </a:t>
            </a:r>
            <a:r>
              <a:rPr lang="en-US" sz="2000" dirty="0" err="1"/>
              <a:t>CCM_SoftwareUpdate</a:t>
            </a:r>
            <a:endParaRPr lang="en-US" sz="2000" dirty="0"/>
          </a:p>
          <a:p>
            <a:pPr marL="0" indent="0">
              <a:buNone/>
            </a:pPr>
            <a:endParaRPr lang="en-US" sz="3600" dirty="0"/>
          </a:p>
        </p:txBody>
      </p:sp>
      <p:pic>
        <p:nvPicPr>
          <p:cNvPr id="1026" name="Picture 2" descr="C:\Users\nepeters\AppData\Local\Temp\SNAGHTML4bf049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3199" y="1821101"/>
            <a:ext cx="2682279" cy="4343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753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a:prstGeom prst="rect">
            <a:avLst/>
          </a:prstGeom>
        </p:spPr>
        <p:txBody>
          <a:bodyPr/>
          <a:lstStyle/>
          <a:p>
            <a:r>
              <a:rPr lang="en-US" dirty="0" smtClean="0"/>
              <a:t>Cluster Execution Completion</a:t>
            </a:r>
            <a:endParaRPr lang="en-US" dirty="0"/>
          </a:p>
        </p:txBody>
      </p:sp>
    </p:spTree>
    <p:extLst>
      <p:ext uri="{BB962C8B-B14F-4D97-AF65-F5344CB8AC3E}">
        <p14:creationId xmlns:p14="http://schemas.microsoft.com/office/powerpoint/2010/main" val="401713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Session Objectives And Takeaways</a:t>
            </a:r>
            <a:endParaRPr lang="en-US" dirty="0"/>
          </a:p>
        </p:txBody>
      </p:sp>
      <p:sp>
        <p:nvSpPr>
          <p:cNvPr id="7" name="Text Placeholder 6"/>
          <p:cNvSpPr>
            <a:spLocks noGrp="1"/>
          </p:cNvSpPr>
          <p:nvPr>
            <p:ph type="body" sz="quarter" idx="10"/>
          </p:nvPr>
        </p:nvSpPr>
        <p:spPr/>
        <p:txBody>
          <a:bodyPr/>
          <a:lstStyle/>
          <a:p>
            <a:r>
              <a:rPr lang="en-US" dirty="0" smtClean="0"/>
              <a:t>Demonstrate that complex maintenance does not have to be tedious, inefficient, nor a complicated task</a:t>
            </a:r>
          </a:p>
          <a:p>
            <a:endParaRPr lang="en-US" dirty="0" smtClean="0"/>
          </a:p>
          <a:p>
            <a:r>
              <a:rPr lang="en-US" dirty="0" smtClean="0"/>
              <a:t>Position Configuration Manager and Orchestrator as an ideal solution for complex maintenance</a:t>
            </a:r>
          </a:p>
          <a:p>
            <a:endParaRPr lang="en-US" dirty="0" smtClean="0"/>
          </a:p>
          <a:p>
            <a:r>
              <a:rPr lang="en-US" dirty="0" smtClean="0"/>
              <a:t>Provide an end to end sample solution</a:t>
            </a:r>
          </a:p>
        </p:txBody>
      </p:sp>
    </p:spTree>
    <p:extLst>
      <p:ext uri="{BB962C8B-B14F-4D97-AF65-F5344CB8AC3E}">
        <p14:creationId xmlns:p14="http://schemas.microsoft.com/office/powerpoint/2010/main" val="149701960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Beyond Sample Solution</a:t>
            </a:r>
            <a:r>
              <a:rPr lang="en-US" dirty="0" smtClean="0"/>
              <a:t/>
            </a:r>
            <a:br>
              <a:rPr lang="en-US" dirty="0" smtClean="0"/>
            </a:br>
            <a:r>
              <a:rPr lang="en-US" sz="4000" dirty="0">
                <a:gradFill>
                  <a:gsLst>
                    <a:gs pos="1250">
                      <a:schemeClr val="tx2"/>
                    </a:gs>
                    <a:gs pos="99000">
                      <a:schemeClr val="tx2"/>
                    </a:gs>
                  </a:gsLst>
                  <a:lin ang="5400000" scaled="0"/>
                </a:gradFill>
              </a:rPr>
              <a:t>Take it further</a:t>
            </a:r>
          </a:p>
        </p:txBody>
      </p:sp>
      <p:sp>
        <p:nvSpPr>
          <p:cNvPr id="3" name="Text Placeholder 2"/>
          <p:cNvSpPr>
            <a:spLocks noGrp="1"/>
          </p:cNvSpPr>
          <p:nvPr>
            <p:ph idx="4294967295"/>
          </p:nvPr>
        </p:nvSpPr>
        <p:spPr>
          <a:xfrm>
            <a:off x="855768" y="1861968"/>
            <a:ext cx="10724938" cy="2252924"/>
          </a:xfrm>
          <a:prstGeom prst="rect">
            <a:avLst/>
          </a:prstGeom>
        </p:spPr>
        <p:txBody>
          <a:bodyPr/>
          <a:lstStyle/>
          <a:p>
            <a:r>
              <a:rPr lang="en-US" dirty="0" smtClean="0"/>
              <a:t>Real time reporting</a:t>
            </a:r>
          </a:p>
          <a:p>
            <a:r>
              <a:rPr lang="en-US" dirty="0" smtClean="0"/>
              <a:t>Enhanced </a:t>
            </a:r>
            <a:r>
              <a:rPr lang="en-US" dirty="0"/>
              <a:t>Service Manager </a:t>
            </a:r>
            <a:r>
              <a:rPr lang="en-US" dirty="0" smtClean="0"/>
              <a:t>Integration</a:t>
            </a:r>
            <a:endParaRPr lang="en-US" dirty="0"/>
          </a:p>
          <a:p>
            <a:r>
              <a:rPr lang="en-US" dirty="0" smtClean="0"/>
              <a:t>Email Notification</a:t>
            </a:r>
          </a:p>
          <a:p>
            <a:r>
              <a:rPr lang="en-US" dirty="0" smtClean="0"/>
              <a:t>To infinity and Beyond……. Be Creative!!!</a:t>
            </a:r>
          </a:p>
        </p:txBody>
      </p:sp>
    </p:spTree>
    <p:extLst>
      <p:ext uri="{BB962C8B-B14F-4D97-AF65-F5344CB8AC3E}">
        <p14:creationId xmlns:p14="http://schemas.microsoft.com/office/powerpoint/2010/main" val="3051774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prstGeom prst="rect">
            <a:avLst/>
          </a:prstGeom>
        </p:spPr>
        <p:txBody>
          <a:bodyPr/>
          <a:lstStyle/>
          <a:p>
            <a:r>
              <a:rPr lang="en-US" dirty="0"/>
              <a:t>Enhanced Service Manager Integration</a:t>
            </a:r>
          </a:p>
        </p:txBody>
      </p:sp>
    </p:spTree>
    <p:extLst>
      <p:ext uri="{BB962C8B-B14F-4D97-AF65-F5344CB8AC3E}">
        <p14:creationId xmlns:p14="http://schemas.microsoft.com/office/powerpoint/2010/main" val="3997019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Session Objectives </a:t>
            </a:r>
            <a:r>
              <a:rPr lang="en-US" dirty="0" smtClean="0"/>
              <a:t>And </a:t>
            </a:r>
            <a:r>
              <a:rPr lang="en-US" dirty="0"/>
              <a:t>Takeaways</a:t>
            </a:r>
          </a:p>
        </p:txBody>
      </p:sp>
      <p:sp>
        <p:nvSpPr>
          <p:cNvPr id="5" name="Text Placeholder 4"/>
          <p:cNvSpPr>
            <a:spLocks noGrp="1"/>
          </p:cNvSpPr>
          <p:nvPr>
            <p:ph idx="4294967295"/>
          </p:nvPr>
        </p:nvSpPr>
        <p:spPr>
          <a:xfrm>
            <a:off x="855768" y="1861968"/>
            <a:ext cx="10724938" cy="4437962"/>
          </a:xfrm>
          <a:prstGeom prst="rect">
            <a:avLst/>
          </a:prstGeom>
        </p:spPr>
        <p:txBody>
          <a:bodyPr>
            <a:normAutofit fontScale="92500" lnSpcReduction="20000"/>
          </a:bodyPr>
          <a:lstStyle/>
          <a:p>
            <a:r>
              <a:rPr lang="en-US" dirty="0"/>
              <a:t>Session Objective(s</a:t>
            </a:r>
            <a:r>
              <a:rPr lang="en-US" dirty="0" smtClean="0"/>
              <a:t>): </a:t>
            </a:r>
            <a:endParaRPr lang="en-US" dirty="0"/>
          </a:p>
          <a:p>
            <a:pPr lvl="1"/>
            <a:endParaRPr lang="en-US" dirty="0" smtClean="0"/>
          </a:p>
          <a:p>
            <a:r>
              <a:rPr lang="en-US" dirty="0"/>
              <a:t>Demonstrate that complex maintenance does not have to be tedious, inefficient, nor complicated</a:t>
            </a:r>
          </a:p>
          <a:p>
            <a:endParaRPr lang="en-US" dirty="0"/>
          </a:p>
          <a:p>
            <a:r>
              <a:rPr lang="en-US" dirty="0"/>
              <a:t>Position Configuration Manager and Orchestrator as an ideal solution for complex maintenance</a:t>
            </a:r>
          </a:p>
          <a:p>
            <a:endParaRPr lang="en-US" dirty="0"/>
          </a:p>
          <a:p>
            <a:r>
              <a:rPr lang="en-US" dirty="0"/>
              <a:t>Provide an end to end Sample solution</a:t>
            </a:r>
          </a:p>
        </p:txBody>
      </p:sp>
    </p:spTree>
    <p:extLst>
      <p:ext uri="{BB962C8B-B14F-4D97-AF65-F5344CB8AC3E}">
        <p14:creationId xmlns:p14="http://schemas.microsoft.com/office/powerpoint/2010/main" val="291111924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content</a:t>
            </a:r>
            <a:endParaRPr lang="en-US" dirty="0"/>
          </a:p>
        </p:txBody>
      </p:sp>
      <p:sp>
        <p:nvSpPr>
          <p:cNvPr id="6" name="Rectangle 5"/>
          <p:cNvSpPr/>
          <p:nvPr/>
        </p:nvSpPr>
        <p:spPr bwMode="auto">
          <a:xfrm>
            <a:off x="0" y="1214473"/>
            <a:ext cx="11887518" cy="4801679"/>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invGray">
          <a:xfrm>
            <a:off x="377601" y="1393684"/>
            <a:ext cx="11790169" cy="480131"/>
          </a:xfrm>
          <a:prstGeom prst="rect">
            <a:avLst/>
          </a:prstGeom>
        </p:spPr>
        <p:txBody>
          <a:bodyPr wrap="square">
            <a:spAutoFit/>
          </a:bodyPr>
          <a:lstStyle/>
          <a:p>
            <a:pPr marL="571500" lvl="0" indent="-571500">
              <a:lnSpc>
                <a:spcPct val="90000"/>
              </a:lnSpc>
              <a:spcBef>
                <a:spcPct val="20000"/>
              </a:spcBef>
              <a:buSzPct val="105000"/>
              <a:buBlip>
                <a:blip r:embed="rId3"/>
              </a:buBlip>
            </a:pPr>
            <a:r>
              <a:rPr lang="en-US" sz="2800" dirty="0" smtClean="0">
                <a:gradFill>
                  <a:gsLst>
                    <a:gs pos="1250">
                      <a:schemeClr val="tx1"/>
                    </a:gs>
                    <a:gs pos="100000">
                      <a:schemeClr val="tx1"/>
                    </a:gs>
                  </a:gsLst>
                  <a:lin ang="5400000" scaled="0"/>
                </a:gradFill>
                <a:latin typeface="+mj-lt"/>
              </a:rPr>
              <a:t>MDC324B: Service Manager and Orchestrator, the Perfect Partnership</a:t>
            </a:r>
            <a:endParaRPr lang="en-US" sz="2800" dirty="0">
              <a:gradFill>
                <a:gsLst>
                  <a:gs pos="1250">
                    <a:schemeClr val="tx1"/>
                  </a:gs>
                  <a:gs pos="100000">
                    <a:schemeClr val="tx1"/>
                  </a:gs>
                </a:gsLst>
                <a:lin ang="5400000" scaled="0"/>
              </a:gradFill>
              <a:latin typeface="+mj-lt"/>
            </a:endParaRPr>
          </a:p>
        </p:txBody>
      </p:sp>
      <p:sp>
        <p:nvSpPr>
          <p:cNvPr id="8" name="Rectangle 7"/>
          <p:cNvSpPr/>
          <p:nvPr/>
        </p:nvSpPr>
        <p:spPr bwMode="invGray">
          <a:xfrm>
            <a:off x="371669" y="2307618"/>
            <a:ext cx="11790169" cy="480131"/>
          </a:xfrm>
          <a:prstGeom prst="rect">
            <a:avLst/>
          </a:prstGeom>
        </p:spPr>
        <p:txBody>
          <a:bodyPr wrap="square">
            <a:spAutoFit/>
          </a:bodyPr>
          <a:lstStyle/>
          <a:p>
            <a:pPr marL="571500" indent="-571500">
              <a:lnSpc>
                <a:spcPct val="90000"/>
              </a:lnSpc>
              <a:spcBef>
                <a:spcPct val="20000"/>
              </a:spcBef>
              <a:buSzPct val="105000"/>
              <a:buBlip>
                <a:blip r:embed="rId3"/>
              </a:buBlip>
            </a:pPr>
            <a:r>
              <a:rPr lang="en-US" sz="2800" dirty="0" smtClean="0">
                <a:gradFill>
                  <a:gsLst>
                    <a:gs pos="1250">
                      <a:schemeClr val="tx1"/>
                    </a:gs>
                    <a:gs pos="100000">
                      <a:schemeClr val="tx1"/>
                    </a:gs>
                  </a:gsLst>
                  <a:lin ang="5400000" scaled="0"/>
                </a:gradFill>
                <a:latin typeface="+mj-lt"/>
              </a:rPr>
              <a:t>ILL-MDC315: Orchestrator, Overview and Automation of IT Process</a:t>
            </a:r>
            <a:endParaRPr lang="en-US" sz="2800" dirty="0">
              <a:gradFill>
                <a:gsLst>
                  <a:gs pos="1250">
                    <a:schemeClr val="tx1"/>
                  </a:gs>
                  <a:gs pos="100000">
                    <a:schemeClr val="tx1"/>
                  </a:gs>
                </a:gsLst>
                <a:lin ang="5400000" scaled="0"/>
              </a:gradFill>
              <a:latin typeface="+mj-lt"/>
            </a:endParaRPr>
          </a:p>
        </p:txBody>
      </p:sp>
      <p:sp>
        <p:nvSpPr>
          <p:cNvPr id="12" name="Rectangle 11"/>
          <p:cNvSpPr/>
          <p:nvPr/>
        </p:nvSpPr>
        <p:spPr bwMode="invGray">
          <a:xfrm>
            <a:off x="379522" y="3192462"/>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2800" dirty="0" smtClean="0">
                <a:gradFill>
                  <a:gsLst>
                    <a:gs pos="1250">
                      <a:schemeClr val="tx1"/>
                    </a:gs>
                    <a:gs pos="100000">
                      <a:schemeClr val="tx1"/>
                    </a:gs>
                  </a:gsLst>
                  <a:lin ang="5400000" scaled="0"/>
                </a:gradFill>
                <a:latin typeface="+mj-lt"/>
              </a:rPr>
              <a:t>Find Me Later At</a:t>
            </a:r>
            <a:r>
              <a:rPr lang="en-US" sz="3600" dirty="0" smtClean="0">
                <a:gradFill>
                  <a:gsLst>
                    <a:gs pos="1250">
                      <a:schemeClr val="tx1"/>
                    </a:gs>
                    <a:gs pos="100000">
                      <a:schemeClr val="tx1"/>
                    </a:gs>
                  </a:gsLst>
                  <a:lin ang="5400000" scaled="0"/>
                </a:gradFill>
                <a:latin typeface="+mj-lt"/>
              </a:rPr>
              <a:t>...</a:t>
            </a:r>
            <a:endParaRPr lang="en-US" sz="3600" dirty="0">
              <a:gradFill>
                <a:gsLst>
                  <a:gs pos="1250">
                    <a:schemeClr val="tx1"/>
                  </a:gs>
                  <a:gs pos="100000">
                    <a:schemeClr val="tx1"/>
                  </a:gs>
                </a:gsLst>
                <a:lin ang="5400000" scaled="0"/>
              </a:gradFill>
              <a:latin typeface="+mj-lt"/>
            </a:endParaRPr>
          </a:p>
        </p:txBody>
      </p:sp>
    </p:spTree>
    <p:extLst>
      <p:ext uri="{BB962C8B-B14F-4D97-AF65-F5344CB8AC3E}">
        <p14:creationId xmlns:p14="http://schemas.microsoft.com/office/powerpoint/2010/main" val="2945084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Tile"/>
          <p:cNvSpPr/>
          <p:nvPr/>
        </p:nvSpPr>
        <p:spPr bwMode="gray">
          <a:xfrm>
            <a:off x="5997679" y="3946287"/>
            <a:ext cx="5480609" cy="1835035"/>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281" tIns="45711" rIns="91423" bIns="45711" numCol="1" rtlCol="0" anchor="ctr" anchorCtr="0" compatLnSpc="1">
            <a:prstTxWarp prst="textNoShape">
              <a:avLst/>
            </a:prstTxWarp>
          </a:bodyPr>
          <a:lstStyle/>
          <a:p>
            <a:pPr defTabSz="913923"/>
            <a:r>
              <a:rPr lang="en-US" sz="3999" dirty="0">
                <a:gradFill>
                  <a:gsLst>
                    <a:gs pos="2917">
                      <a:srgbClr val="FFFFFF">
                        <a:alpha val="9804"/>
                      </a:srgbClr>
                    </a:gs>
                    <a:gs pos="30000">
                      <a:srgbClr val="FFFFFF"/>
                    </a:gs>
                  </a:gsLst>
                  <a:lin ang="5400000" scaled="0"/>
                </a:gradFill>
                <a:ea typeface="Segoe UI" pitchFamily="34" charset="0"/>
                <a:cs typeface="Segoe UI" pitchFamily="34" charset="0"/>
              </a:rPr>
              <a:t>Developer Network</a:t>
            </a:r>
          </a:p>
        </p:txBody>
      </p:sp>
      <p:grpSp>
        <p:nvGrpSpPr>
          <p:cNvPr id="34" name="MSDN Link"/>
          <p:cNvGrpSpPr/>
          <p:nvPr/>
        </p:nvGrpSpPr>
        <p:grpSpPr>
          <a:xfrm>
            <a:off x="5980278" y="5765689"/>
            <a:ext cx="5498012" cy="914269"/>
            <a:chOff x="6158906" y="5021924"/>
            <a:chExt cx="4997786"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54" tIns="45711" rIns="91423" bIns="45711" numCol="1" rtlCol="0" anchor="ctr" anchorCtr="0" compatLnSpc="1">
              <a:prstTxWarp prst="textNoShape">
                <a:avLst/>
              </a:prstTxWarp>
            </a:bodyPr>
            <a:lstStyle/>
            <a:p>
              <a:pPr defTabSz="913923"/>
              <a:endParaRPr lang="en-US" sz="2200" dirty="0">
                <a:solidFill>
                  <a:srgbClr val="FFFFFF">
                    <a:lumMod val="20000"/>
                    <a:lumOff val="80000"/>
                    <a:alpha val="99000"/>
                  </a:srgbClr>
                </a:solidFill>
                <a:ea typeface="Segoe UI" pitchFamily="34" charset="0"/>
                <a:cs typeface="Segoe UI" pitchFamily="34" charset="0"/>
              </a:endParaRPr>
            </a:p>
          </p:txBody>
        </p:sp>
        <p:sp>
          <p:nvSpPr>
            <p:cNvPr id="36" name="Rectangle 35"/>
            <p:cNvSpPr/>
            <p:nvPr/>
          </p:nvSpPr>
          <p:spPr>
            <a:xfrm>
              <a:off x="6158906" y="5076615"/>
              <a:ext cx="2369565" cy="307076"/>
            </a:xfrm>
            <a:prstGeom prst="rect">
              <a:avLst/>
            </a:prstGeom>
          </p:spPr>
          <p:txBody>
            <a:bodyPr wrap="none" lIns="182854">
              <a:spAutoFit/>
            </a:bodyPr>
            <a:lstStyle/>
            <a:p>
              <a:pPr marL="0" lvl="1" defTabSz="932563">
                <a:tabLst>
                  <a:tab pos="1828449" algn="l"/>
                </a:tabLst>
              </a:pPr>
              <a:r>
                <a:rPr lang="en-US" sz="1599" dirty="0">
                  <a:gradFill>
                    <a:gsLst>
                      <a:gs pos="1250">
                        <a:srgbClr val="002050"/>
                      </a:gs>
                      <a:gs pos="100000">
                        <a:srgbClr val="002050"/>
                      </a:gs>
                    </a:gsLst>
                    <a:lin ang="5400000" scaled="0"/>
                  </a:gradFill>
                  <a:ea typeface="Segoe UI" pitchFamily="34" charset="0"/>
                  <a:cs typeface="Segoe UI" pitchFamily="34" charset="0"/>
                </a:rPr>
                <a:t>Resources for Developers</a:t>
              </a:r>
            </a:p>
          </p:txBody>
        </p:sp>
        <p:sp>
          <p:nvSpPr>
            <p:cNvPr id="37" name="Rectangle 36"/>
            <p:cNvSpPr/>
            <p:nvPr/>
          </p:nvSpPr>
          <p:spPr bwMode="white">
            <a:xfrm>
              <a:off x="6165582" y="5388275"/>
              <a:ext cx="4991109" cy="311673"/>
            </a:xfrm>
            <a:prstGeom prst="rect">
              <a:avLst/>
            </a:prstGeom>
          </p:spPr>
          <p:txBody>
            <a:bodyPr wrap="square" lIns="182854">
              <a:spAutoFit/>
            </a:bodyPr>
            <a:lstStyle/>
            <a:p>
              <a:pPr defTabSz="932563"/>
              <a:r>
                <a:rPr lang="en-US" sz="1632" u="sng" dirty="0">
                  <a:solidFill>
                    <a:srgbClr val="0072C6"/>
                  </a:solidFill>
                </a:rPr>
                <a:t>http://</a:t>
              </a:r>
              <a:r>
                <a:rPr lang="en-US" sz="1632" u="sng" dirty="0" err="1">
                  <a:solidFill>
                    <a:srgbClr val="0072C6"/>
                  </a:solidFill>
                </a:rPr>
                <a:t>msdn.microsoft.com</a:t>
              </a:r>
              <a:r>
                <a:rPr lang="en-US" sz="1632" u="sng" dirty="0">
                  <a:solidFill>
                    <a:srgbClr val="0072C6"/>
                  </a:solidFill>
                </a:rPr>
                <a:t>/en-au/</a:t>
              </a:r>
              <a:endParaRPr lang="en-US" dirty="0">
                <a:solidFill>
                  <a:srgbClr val="0072C6"/>
                </a:solidFill>
              </a:endParaRPr>
            </a:p>
          </p:txBody>
        </p:sp>
      </p:grpSp>
      <p:sp>
        <p:nvSpPr>
          <p:cNvPr id="12" name="Arrow Bar"/>
          <p:cNvSpPr/>
          <p:nvPr/>
        </p:nvSpPr>
        <p:spPr bwMode="gray">
          <a:xfrm>
            <a:off x="5997678" y="1214798"/>
            <a:ext cx="5485622" cy="1841115"/>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281" tIns="45711" rIns="91423" bIns="45711" numCol="1" rtlCol="0" anchor="ctr" anchorCtr="0" compatLnSpc="1">
            <a:prstTxWarp prst="textNoShape">
              <a:avLst/>
            </a:prstTxWarp>
          </a:bodyPr>
          <a:lstStyle/>
          <a:p>
            <a:pPr defTabSz="913923"/>
            <a:r>
              <a:rPr lang="en-US" sz="3999" dirty="0">
                <a:gradFill>
                  <a:gsLst>
                    <a:gs pos="2917">
                      <a:srgbClr val="FFFFFF">
                        <a:alpha val="9804"/>
                      </a:srgbClr>
                    </a:gs>
                    <a:gs pos="30000">
                      <a:srgbClr val="FFFFFF"/>
                    </a:gs>
                  </a:gsLst>
                  <a:lin ang="5400000" scaled="0"/>
                </a:gradFill>
                <a:ea typeface="Segoe UI" pitchFamily="34" charset="0"/>
                <a:cs typeface="Segoe UI" pitchFamily="34" charset="0"/>
              </a:rPr>
              <a:t>Learning</a:t>
            </a:r>
          </a:p>
        </p:txBody>
      </p:sp>
      <p:grpSp>
        <p:nvGrpSpPr>
          <p:cNvPr id="17" name="MS Learning Link"/>
          <p:cNvGrpSpPr/>
          <p:nvPr/>
        </p:nvGrpSpPr>
        <p:grpSpPr>
          <a:xfrm>
            <a:off x="5982689" y="3040128"/>
            <a:ext cx="5500610" cy="916511"/>
            <a:chOff x="6161986" y="2595282"/>
            <a:chExt cx="5010840" cy="813384"/>
          </a:xfrm>
        </p:grpSpPr>
        <p:sp>
          <p:nvSpPr>
            <p:cNvPr id="18" name="Rectangle 17"/>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54" tIns="45711" rIns="91423" bIns="45711" numCol="1" rtlCol="0" anchor="ctr" anchorCtr="0" compatLnSpc="1">
              <a:prstTxWarp prst="textNoShape">
                <a:avLst/>
              </a:prstTxWarp>
            </a:bodyPr>
            <a:lstStyle/>
            <a:p>
              <a:pPr defTabSz="913923"/>
              <a:endParaRPr lang="en-US" sz="2200" dirty="0">
                <a:solidFill>
                  <a:srgbClr val="FFFFFF">
                    <a:lumMod val="20000"/>
                    <a:lumOff val="80000"/>
                    <a:alpha val="99000"/>
                  </a:srgbClr>
                </a:solidFill>
                <a:ea typeface="Segoe UI" pitchFamily="34" charset="0"/>
                <a:cs typeface="Segoe UI" pitchFamily="34" charset="0"/>
              </a:endParaRPr>
            </a:p>
          </p:txBody>
        </p:sp>
        <p:sp>
          <p:nvSpPr>
            <p:cNvPr id="19" name="Rectangle 18"/>
            <p:cNvSpPr/>
            <p:nvPr/>
          </p:nvSpPr>
          <p:spPr>
            <a:xfrm>
              <a:off x="6161986" y="2649973"/>
              <a:ext cx="1631152" cy="306325"/>
            </a:xfrm>
            <a:prstGeom prst="rect">
              <a:avLst/>
            </a:prstGeom>
          </p:spPr>
          <p:txBody>
            <a:bodyPr wrap="none" lIns="182854">
              <a:spAutoFit/>
            </a:bodyPr>
            <a:lstStyle/>
            <a:p>
              <a:pPr marL="0" lvl="1" defTabSz="932563">
                <a:tabLst>
                  <a:tab pos="1828449" algn="l"/>
                </a:tabLst>
              </a:pPr>
              <a:r>
                <a:rPr lang="en-US" sz="1599" dirty="0">
                  <a:gradFill>
                    <a:gsLst>
                      <a:gs pos="1250">
                        <a:srgbClr val="002050"/>
                      </a:gs>
                      <a:gs pos="100000">
                        <a:srgbClr val="002050"/>
                      </a:gs>
                    </a:gsLst>
                    <a:lin ang="5400000" scaled="0"/>
                  </a:gradFill>
                  <a:ea typeface="Segoe UI" pitchFamily="34" charset="0"/>
                  <a:cs typeface="Segoe UI" pitchFamily="34" charset="0"/>
                </a:rPr>
                <a:t>Virtual Academy</a:t>
              </a:r>
            </a:p>
          </p:txBody>
        </p:sp>
        <p:sp>
          <p:nvSpPr>
            <p:cNvPr id="20" name="Rectangle 19"/>
            <p:cNvSpPr/>
            <p:nvPr/>
          </p:nvSpPr>
          <p:spPr bwMode="white">
            <a:xfrm>
              <a:off x="6181717" y="2961633"/>
              <a:ext cx="4991109" cy="310910"/>
            </a:xfrm>
            <a:prstGeom prst="rect">
              <a:avLst/>
            </a:prstGeom>
          </p:spPr>
          <p:txBody>
            <a:bodyPr wrap="square" lIns="182854">
              <a:spAutoFit/>
            </a:bodyPr>
            <a:lstStyle/>
            <a:p>
              <a:pPr defTabSz="932563"/>
              <a:r>
                <a:rPr lang="en-US" sz="1632" u="sng" dirty="0">
                  <a:solidFill>
                    <a:srgbClr val="0072C6"/>
                  </a:solidFill>
                  <a:hlinkClick r:id="rId3"/>
                </a:rPr>
                <a:t>http://www.microsoftvirtualacademy.com/</a:t>
              </a:r>
              <a:endParaRPr lang="en-US" sz="1599" dirty="0">
                <a:solidFill>
                  <a:srgbClr val="0072C6"/>
                </a:solidFill>
              </a:endParaRPr>
            </a:p>
          </p:txBody>
        </p:sp>
      </p:grpSp>
      <p:sp>
        <p:nvSpPr>
          <p:cNvPr id="5" name="TechEd Tile"/>
          <p:cNvSpPr/>
          <p:nvPr/>
        </p:nvSpPr>
        <p:spPr bwMode="ltGray">
          <a:xfrm>
            <a:off x="275481" y="1214796"/>
            <a:ext cx="5475566" cy="1841133"/>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23" tIns="45711" rIns="91423" bIns="45711" numCol="1" rtlCol="0" anchor="ctr" anchorCtr="0" compatLnSpc="1">
            <a:prstTxWarp prst="textNoShape">
              <a:avLst/>
            </a:prstTxWarp>
          </a:bodyPr>
          <a:lstStyle/>
          <a:p>
            <a:pPr algn="ctr" defTabSz="913923"/>
            <a:endParaRPr lang="en-US" sz="2200" dirty="0">
              <a:solidFill>
                <a:srgbClr val="FFFFFF">
                  <a:lumMod val="20000"/>
                  <a:lumOff val="80000"/>
                  <a:alpha val="99000"/>
                </a:srgbClr>
              </a:solidFill>
              <a:ea typeface="Segoe UI" pitchFamily="34" charset="0"/>
              <a:cs typeface="Segoe UI" pitchFamily="34" charset="0"/>
            </a:endParaRPr>
          </a:p>
        </p:txBody>
      </p:sp>
      <p:sp>
        <p:nvSpPr>
          <p:cNvPr id="22" name="TechEd Tile"/>
          <p:cNvSpPr/>
          <p:nvPr/>
        </p:nvSpPr>
        <p:spPr bwMode="gray">
          <a:xfrm>
            <a:off x="275482" y="3947082"/>
            <a:ext cx="5485621" cy="1834240"/>
          </a:xfrm>
          <a:prstGeom prst="rect">
            <a:avLst/>
          </a:prstGeom>
          <a:solidFill>
            <a:srgbClr val="DC3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281" tIns="45711" rIns="91423" bIns="45711" numCol="1" rtlCol="0" anchor="ctr" anchorCtr="0" compatLnSpc="1">
            <a:prstTxWarp prst="textNoShape">
              <a:avLst/>
            </a:prstTxWarp>
          </a:bodyPr>
          <a:lstStyle/>
          <a:p>
            <a:pPr defTabSz="913923"/>
            <a:r>
              <a:rPr lang="en-US" sz="3999" dirty="0">
                <a:gradFill>
                  <a:gsLst>
                    <a:gs pos="2917">
                      <a:srgbClr val="FFFFFF">
                        <a:alpha val="9804"/>
                      </a:srgbClr>
                    </a:gs>
                    <a:gs pos="30000">
                      <a:srgbClr val="FFFFFF"/>
                    </a:gs>
                  </a:gsLst>
                  <a:lin ang="5400000" scaled="0"/>
                </a:gradFill>
                <a:ea typeface="Segoe UI" pitchFamily="34" charset="0"/>
                <a:cs typeface="Segoe UI" pitchFamily="34" charset="0"/>
              </a:rPr>
              <a:t>TechNet</a:t>
            </a:r>
          </a:p>
        </p:txBody>
      </p:sp>
      <p:sp>
        <p:nvSpPr>
          <p:cNvPr id="2" name="Title 1"/>
          <p:cNvSpPr>
            <a:spLocks noGrp="1"/>
          </p:cNvSpPr>
          <p:nvPr>
            <p:ph type="title"/>
          </p:nvPr>
        </p:nvSpPr>
        <p:spPr/>
        <p:txBody>
          <a:bodyPr/>
          <a:lstStyle/>
          <a:p>
            <a:r>
              <a:rPr lang="en-US" dirty="0" smtClean="0"/>
              <a:t>Resources</a:t>
            </a:r>
            <a:endParaRPr lang="en-US" dirty="0"/>
          </a:p>
        </p:txBody>
      </p:sp>
      <p:grpSp>
        <p:nvGrpSpPr>
          <p:cNvPr id="7" name="myTechEd Link"/>
          <p:cNvGrpSpPr/>
          <p:nvPr/>
        </p:nvGrpSpPr>
        <p:grpSpPr>
          <a:xfrm>
            <a:off x="273664" y="3040126"/>
            <a:ext cx="5477384" cy="916754"/>
            <a:chOff x="1020415" y="2595282"/>
            <a:chExt cx="4992768" cy="813384"/>
          </a:xfrm>
        </p:grpSpPr>
        <p:sp>
          <p:nvSpPr>
            <p:cNvPr id="8" name="Rectangle 7"/>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54" tIns="45711" rIns="91423" bIns="45711" numCol="1" rtlCol="0" anchor="ctr" anchorCtr="0" compatLnSpc="1">
              <a:prstTxWarp prst="textNoShape">
                <a:avLst/>
              </a:prstTxWarp>
            </a:bodyPr>
            <a:lstStyle/>
            <a:p>
              <a:pPr defTabSz="913923"/>
              <a:endParaRPr lang="en-US" sz="2200" dirty="0">
                <a:solidFill>
                  <a:srgbClr val="FFFFFF">
                    <a:lumMod val="20000"/>
                    <a:lumOff val="80000"/>
                    <a:alpha val="99000"/>
                  </a:srgbClr>
                </a:solidFill>
                <a:ea typeface="Segoe UI" pitchFamily="34" charset="0"/>
                <a:cs typeface="Segoe UI" pitchFamily="34" charset="0"/>
              </a:endParaRPr>
            </a:p>
          </p:txBody>
        </p:sp>
        <p:sp>
          <p:nvSpPr>
            <p:cNvPr id="9" name="Rectangle 8"/>
            <p:cNvSpPr/>
            <p:nvPr/>
          </p:nvSpPr>
          <p:spPr>
            <a:xfrm>
              <a:off x="1020415" y="2649973"/>
              <a:ext cx="1999243" cy="306243"/>
            </a:xfrm>
            <a:prstGeom prst="rect">
              <a:avLst/>
            </a:prstGeom>
          </p:spPr>
          <p:txBody>
            <a:bodyPr wrap="none" lIns="182854">
              <a:spAutoFit/>
            </a:bodyPr>
            <a:lstStyle/>
            <a:p>
              <a:pPr marL="0" lvl="1" defTabSz="932563">
                <a:tabLst>
                  <a:tab pos="1828449" algn="l"/>
                </a:tabLst>
              </a:pPr>
              <a:r>
                <a:rPr lang="en-US" sz="1599" dirty="0">
                  <a:gradFill>
                    <a:gsLst>
                      <a:gs pos="1250">
                        <a:srgbClr val="002050"/>
                      </a:gs>
                      <a:gs pos="100000">
                        <a:srgbClr val="002050"/>
                      </a:gs>
                    </a:gsLst>
                    <a:lin ang="5400000" scaled="0"/>
                  </a:gradFill>
                  <a:ea typeface="Segoe UI" pitchFamily="34" charset="0"/>
                  <a:cs typeface="Segoe UI" pitchFamily="34" charset="0"/>
                </a:rPr>
                <a:t>Sessions on Demand</a:t>
              </a:r>
            </a:p>
          </p:txBody>
        </p:sp>
        <p:sp>
          <p:nvSpPr>
            <p:cNvPr id="10" name="Rectangle 9"/>
            <p:cNvSpPr/>
            <p:nvPr/>
          </p:nvSpPr>
          <p:spPr bwMode="white">
            <a:xfrm>
              <a:off x="1022073" y="2961633"/>
              <a:ext cx="4991109" cy="304761"/>
            </a:xfrm>
            <a:prstGeom prst="rect">
              <a:avLst/>
            </a:prstGeom>
          </p:spPr>
          <p:txBody>
            <a:bodyPr wrap="square" lIns="182854">
              <a:spAutoFit/>
            </a:bodyPr>
            <a:lstStyle/>
            <a:p>
              <a:pPr defTabSz="932563"/>
              <a:r>
                <a:rPr lang="en-US" sz="1632" u="sng" dirty="0">
                  <a:solidFill>
                    <a:srgbClr val="0072C6"/>
                  </a:solidFill>
                </a:rPr>
                <a:t>http://channel9.msdn.com/Events/</a:t>
              </a:r>
              <a:r>
                <a:rPr lang="en-US" sz="1632" u="sng" dirty="0" err="1">
                  <a:solidFill>
                    <a:srgbClr val="0072C6"/>
                  </a:solidFill>
                </a:rPr>
                <a:t>TechEd</a:t>
              </a:r>
              <a:r>
                <a:rPr lang="en-US" sz="1632" u="sng" dirty="0">
                  <a:solidFill>
                    <a:srgbClr val="0072C6"/>
                  </a:solidFill>
                </a:rPr>
                <a:t>/Australia/2013</a:t>
              </a:r>
              <a:endParaRPr lang="en-US" sz="1632" dirty="0">
                <a:solidFill>
                  <a:srgbClr val="0072C6"/>
                </a:solidFill>
              </a:endParaRPr>
            </a:p>
          </p:txBody>
        </p:sp>
      </p:grpSp>
      <p:grpSp>
        <p:nvGrpSpPr>
          <p:cNvPr id="27" name="MS TechNet Link"/>
          <p:cNvGrpSpPr/>
          <p:nvPr/>
        </p:nvGrpSpPr>
        <p:grpSpPr>
          <a:xfrm>
            <a:off x="275482" y="5765689"/>
            <a:ext cx="5475563" cy="914269"/>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54" tIns="45711" rIns="91423" bIns="45711" numCol="1" rtlCol="0" anchor="ctr" anchorCtr="0" compatLnSpc="1">
              <a:prstTxWarp prst="textNoShape">
                <a:avLst/>
              </a:prstTxWarp>
            </a:bodyPr>
            <a:lstStyle/>
            <a:p>
              <a:pPr defTabSz="913923"/>
              <a:endParaRPr lang="en-US" sz="2200" dirty="0">
                <a:solidFill>
                  <a:srgbClr val="FFFFFF">
                    <a:lumMod val="20000"/>
                    <a:lumOff val="80000"/>
                    <a:alpha val="99000"/>
                  </a:srgbClr>
                </a:solidFill>
                <a:ea typeface="Segoe UI" pitchFamily="34" charset="0"/>
                <a:cs typeface="Segoe UI" pitchFamily="34" charset="0"/>
              </a:endParaRPr>
            </a:p>
          </p:txBody>
        </p:sp>
        <p:sp>
          <p:nvSpPr>
            <p:cNvPr id="29" name="Rectangle 28"/>
            <p:cNvSpPr/>
            <p:nvPr/>
          </p:nvSpPr>
          <p:spPr>
            <a:xfrm>
              <a:off x="1027759" y="5076615"/>
              <a:ext cx="2726135" cy="307076"/>
            </a:xfrm>
            <a:prstGeom prst="rect">
              <a:avLst/>
            </a:prstGeom>
          </p:spPr>
          <p:txBody>
            <a:bodyPr wrap="none" lIns="182854">
              <a:spAutoFit/>
            </a:bodyPr>
            <a:lstStyle/>
            <a:p>
              <a:pPr marL="0" lvl="1" defTabSz="932563">
                <a:tabLst>
                  <a:tab pos="1828449" algn="l"/>
                </a:tabLst>
              </a:pPr>
              <a:r>
                <a:rPr lang="en-US" sz="1599" dirty="0">
                  <a:gradFill>
                    <a:gsLst>
                      <a:gs pos="1250">
                        <a:srgbClr val="002050"/>
                      </a:gs>
                      <a:gs pos="100000">
                        <a:srgbClr val="002050"/>
                      </a:gs>
                    </a:gsLst>
                    <a:lin ang="5400000" scaled="0"/>
                  </a:gradFill>
                  <a:ea typeface="Segoe UI" pitchFamily="34" charset="0"/>
                  <a:cs typeface="Segoe UI" pitchFamily="34" charset="0"/>
                </a:rPr>
                <a:t>Resources for IT Professionals</a:t>
              </a:r>
            </a:p>
          </p:txBody>
        </p:sp>
        <p:sp>
          <p:nvSpPr>
            <p:cNvPr id="30" name="Rectangle 29"/>
            <p:cNvSpPr/>
            <p:nvPr/>
          </p:nvSpPr>
          <p:spPr bwMode="white">
            <a:xfrm>
              <a:off x="1022074" y="5388275"/>
              <a:ext cx="4991109" cy="311673"/>
            </a:xfrm>
            <a:prstGeom prst="rect">
              <a:avLst/>
            </a:prstGeom>
          </p:spPr>
          <p:txBody>
            <a:bodyPr wrap="square" lIns="182854">
              <a:spAutoFit/>
            </a:bodyPr>
            <a:lstStyle/>
            <a:p>
              <a:pPr defTabSz="932563">
                <a:spcBef>
                  <a:spcPts val="600"/>
                </a:spcBef>
                <a:buSzPct val="120000"/>
                <a:tabLst>
                  <a:tab pos="1828449" algn="l"/>
                </a:tabLst>
                <a:defRPr/>
              </a:pPr>
              <a:r>
                <a:rPr lang="en-US" sz="1632" u="sng" dirty="0">
                  <a:solidFill>
                    <a:srgbClr val="0072C6"/>
                  </a:solidFill>
                  <a:hlinkClick r:id="rId4"/>
                </a:rPr>
                <a:t>http://technet.microsoft.com/en-au/</a:t>
              </a:r>
              <a:endParaRPr lang="en-US" dirty="0">
                <a:solidFill>
                  <a:srgbClr val="0072C6"/>
                </a:solidFill>
              </a:endParaRPr>
            </a:p>
          </p:txBody>
        </p:sp>
      </p:grpSp>
      <p:sp>
        <p:nvSpPr>
          <p:cNvPr id="43" name="Rectangle 42"/>
          <p:cNvSpPr/>
          <p:nvPr/>
        </p:nvSpPr>
        <p:spPr bwMode="auto">
          <a:xfrm>
            <a:off x="5751043" y="497"/>
            <a:ext cx="273851" cy="6993533"/>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rotWithShape="1">
          <a:blip r:embed="rId5">
            <a:extLst>
              <a:ext uri="{28A0092B-C50C-407E-A947-70E740481C1C}">
                <a14:useLocalDpi xmlns:a14="http://schemas.microsoft.com/office/drawing/2010/main" val="0"/>
              </a:ext>
            </a:extLst>
          </a:blip>
          <a:srcRect b="50120"/>
          <a:stretch/>
        </p:blipFill>
        <p:spPr>
          <a:xfrm>
            <a:off x="526915" y="1485303"/>
            <a:ext cx="2695193" cy="1273109"/>
          </a:xfrm>
          <a:prstGeom prst="rect">
            <a:avLst/>
          </a:prstGeom>
        </p:spPr>
      </p:pic>
      <p:sp useBgFill="1">
        <p:nvSpPr>
          <p:cNvPr id="39" name="Freeform 38"/>
          <p:cNvSpPr/>
          <p:nvPr/>
        </p:nvSpPr>
        <p:spPr bwMode="auto">
          <a:xfrm>
            <a:off x="883" y="497"/>
            <a:ext cx="12434711" cy="6993533"/>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50113630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895" y="6078666"/>
            <a:ext cx="10972832" cy="625023"/>
          </a:xfrm>
          <a:prstGeom prst="rect">
            <a:avLst/>
          </a:prstGeom>
          <a:noFill/>
          <a:ln w="12700">
            <a:noFill/>
            <a:miter lim="800000"/>
            <a:headEnd type="none" w="sm" len="sm"/>
            <a:tailEnd type="none" w="sm" len="sm"/>
          </a:ln>
          <a:effectLst/>
        </p:spPr>
        <p:txBody>
          <a:bodyPr vert="horz" wrap="square" lIns="182854" tIns="146283" rIns="182854" bIns="146283" numCol="1" anchor="t" anchorCtr="0" compatLnSpc="1">
            <a:prstTxWarp prst="textNoShape">
              <a:avLst/>
            </a:prstTxWarp>
            <a:spAutoFit/>
          </a:bodyPr>
          <a:lstStyle/>
          <a:p>
            <a:pPr defTabSz="932111" eaLnBrk="0" hangingPunct="0"/>
            <a:r>
              <a:rPr lang="en-US" sz="700" dirty="0">
                <a:gradFill>
                  <a:gsLst>
                    <a:gs pos="0">
                      <a:srgbClr val="FFFFFF"/>
                    </a:gs>
                    <a:gs pos="100000">
                      <a:srgbClr val="FFFFFF"/>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111"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60047" y="3145091"/>
            <a:ext cx="3288040" cy="704345"/>
          </a:xfrm>
          <a:prstGeom prst="rect">
            <a:avLst/>
          </a:prstGeom>
        </p:spPr>
      </p:pic>
    </p:spTree>
    <p:extLst>
      <p:ext uri="{BB962C8B-B14F-4D97-AF65-F5344CB8AC3E}">
        <p14:creationId xmlns:p14="http://schemas.microsoft.com/office/powerpoint/2010/main" val="38675456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Agenda</a:t>
            </a:r>
            <a:endParaRPr lang="en-US" dirty="0"/>
          </a:p>
        </p:txBody>
      </p:sp>
      <p:sp>
        <p:nvSpPr>
          <p:cNvPr id="5" name="Rectangle 4"/>
          <p:cNvSpPr/>
          <p:nvPr/>
        </p:nvSpPr>
        <p:spPr bwMode="auto">
          <a:xfrm>
            <a:off x="2062088" y="2225058"/>
            <a:ext cx="2315764" cy="2016955"/>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98" fontAlgn="base">
              <a:spcBef>
                <a:spcPct val="0"/>
              </a:spcBef>
              <a:spcAft>
                <a:spcPct val="0"/>
              </a:spcAft>
            </a:pPr>
            <a:r>
              <a:rPr lang="en-US" sz="2353" dirty="0">
                <a:gradFill>
                  <a:gsLst>
                    <a:gs pos="0">
                      <a:srgbClr val="FFFFFF"/>
                    </a:gs>
                    <a:gs pos="100000">
                      <a:srgbClr val="FFFFFF"/>
                    </a:gs>
                  </a:gsLst>
                  <a:lin ang="5400000" scaled="0"/>
                </a:gradFill>
              </a:rPr>
              <a:t>Cluster Maintenance Overview</a:t>
            </a:r>
          </a:p>
        </p:txBody>
      </p:sp>
      <p:sp>
        <p:nvSpPr>
          <p:cNvPr id="6" name="Rectangle 5"/>
          <p:cNvSpPr/>
          <p:nvPr/>
        </p:nvSpPr>
        <p:spPr bwMode="auto">
          <a:xfrm>
            <a:off x="4734405" y="2201753"/>
            <a:ext cx="2315764" cy="2016955"/>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98" fontAlgn="base">
              <a:spcBef>
                <a:spcPct val="0"/>
              </a:spcBef>
              <a:spcAft>
                <a:spcPct val="0"/>
              </a:spcAft>
            </a:pPr>
            <a:r>
              <a:rPr lang="en-US" sz="2353" dirty="0">
                <a:gradFill>
                  <a:gsLst>
                    <a:gs pos="0">
                      <a:srgbClr val="FFFFFF"/>
                    </a:gs>
                    <a:gs pos="100000">
                      <a:srgbClr val="FFFFFF"/>
                    </a:gs>
                  </a:gsLst>
                  <a:lin ang="5400000" scaled="0"/>
                </a:gradFill>
              </a:rPr>
              <a:t>System Center 2012 SP1 Solution</a:t>
            </a:r>
          </a:p>
        </p:txBody>
      </p:sp>
      <p:sp>
        <p:nvSpPr>
          <p:cNvPr id="7" name="Rectangle 6"/>
          <p:cNvSpPr/>
          <p:nvPr/>
        </p:nvSpPr>
        <p:spPr bwMode="auto">
          <a:xfrm>
            <a:off x="7440637" y="2210485"/>
            <a:ext cx="2315764" cy="2016955"/>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98" fontAlgn="base">
              <a:spcBef>
                <a:spcPct val="0"/>
              </a:spcBef>
              <a:spcAft>
                <a:spcPct val="0"/>
              </a:spcAft>
            </a:pPr>
            <a:r>
              <a:rPr lang="en-US" sz="2353" dirty="0">
                <a:gradFill>
                  <a:gsLst>
                    <a:gs pos="0">
                      <a:srgbClr val="FFFFFF"/>
                    </a:gs>
                    <a:gs pos="100000">
                      <a:srgbClr val="FFFFFF"/>
                    </a:gs>
                  </a:gsLst>
                  <a:lin ang="5400000" scaled="0"/>
                </a:gradFill>
              </a:rPr>
              <a:t>Challenges and Extension </a:t>
            </a:r>
          </a:p>
        </p:txBody>
      </p:sp>
    </p:spTree>
    <p:extLst>
      <p:ext uri="{BB962C8B-B14F-4D97-AF65-F5344CB8AC3E}">
        <p14:creationId xmlns:p14="http://schemas.microsoft.com/office/powerpoint/2010/main" val="10743166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0" presetClass="emph" presetSubtype="0" fill="remove" grpId="1" nodeType="afterEffect">
                                  <p:stCondLst>
                                    <p:cond delay="0"/>
                                  </p:stCondLst>
                                  <p:childTnLst>
                                    <p:animClr clrSpc="hsl" dir="cw">
                                      <p:cBhvr override="childStyle">
                                        <p:cTn id="12" dur="500" fill="hold"/>
                                        <p:tgtEl>
                                          <p:spTgt spid="5"/>
                                        </p:tgtEl>
                                        <p:attrNameLst>
                                          <p:attrName>style.color</p:attrName>
                                        </p:attrNameLst>
                                      </p:cBhvr>
                                      <p:by>
                                        <p:hsl h="0" s="12549" l="25098"/>
                                      </p:by>
                                    </p:animClr>
                                    <p:animClr clrSpc="hsl" dir="cw">
                                      <p:cBhvr>
                                        <p:cTn id="13" dur="500" fill="hold"/>
                                        <p:tgtEl>
                                          <p:spTgt spid="5"/>
                                        </p:tgtEl>
                                        <p:attrNameLst>
                                          <p:attrName>fillcolor</p:attrName>
                                        </p:attrNameLst>
                                      </p:cBhvr>
                                      <p:by>
                                        <p:hsl h="0" s="12549" l="25098"/>
                                      </p:by>
                                    </p:animClr>
                                    <p:animClr clrSpc="hsl" dir="cw">
                                      <p:cBhvr>
                                        <p:cTn id="14" dur="500" fill="hold"/>
                                        <p:tgtEl>
                                          <p:spTgt spid="5"/>
                                        </p:tgtEl>
                                        <p:attrNameLst>
                                          <p:attrName>stroke.color</p:attrName>
                                        </p:attrNameLst>
                                      </p:cBhvr>
                                      <p:by>
                                        <p:hsl h="0" s="12549" l="25098"/>
                                      </p:by>
                                    </p:animClr>
                                    <p:set>
                                      <p:cBhvr>
                                        <p:cTn id="15" dur="500" fill="hold"/>
                                        <p:tgtEl>
                                          <p:spTgt spid="5"/>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1" presetClass="emph" presetSubtype="0" fill="remove" grpId="1" nodeType="afterEffect">
                                  <p:stCondLst>
                                    <p:cond delay="0"/>
                                  </p:stCondLst>
                                  <p:childTnLst>
                                    <p:animClr clrSpc="hsl" dir="cw">
                                      <p:cBhvr override="childStyle">
                                        <p:cTn id="25" dur="500" fill="hold"/>
                                        <p:tgtEl>
                                          <p:spTgt spid="6"/>
                                        </p:tgtEl>
                                        <p:attrNameLst>
                                          <p:attrName>style.color</p:attrName>
                                        </p:attrNameLst>
                                      </p:cBhvr>
                                      <p:by>
                                        <p:hsl h="7200000" s="0" l="0"/>
                                      </p:by>
                                    </p:animClr>
                                    <p:animClr clrSpc="hsl" dir="cw">
                                      <p:cBhvr>
                                        <p:cTn id="26" dur="500" fill="hold"/>
                                        <p:tgtEl>
                                          <p:spTgt spid="6"/>
                                        </p:tgtEl>
                                        <p:attrNameLst>
                                          <p:attrName>fillcolor</p:attrName>
                                        </p:attrNameLst>
                                      </p:cBhvr>
                                      <p:by>
                                        <p:hsl h="7200000" s="0" l="0"/>
                                      </p:by>
                                    </p:animClr>
                                    <p:animClr clrSpc="hsl" dir="cw">
                                      <p:cBhvr>
                                        <p:cTn id="27" dur="500" fill="hold"/>
                                        <p:tgtEl>
                                          <p:spTgt spid="6"/>
                                        </p:tgtEl>
                                        <p:attrNameLst>
                                          <p:attrName>stroke.color</p:attrName>
                                        </p:attrNameLst>
                                      </p:cBhvr>
                                      <p:by>
                                        <p:hsl h="7200000" s="0" l="0"/>
                                      </p:by>
                                    </p:animClr>
                                    <p:set>
                                      <p:cBhvr>
                                        <p:cTn id="28" dur="500" fill="hold"/>
                                        <p:tgtEl>
                                          <p:spTgt spid="6"/>
                                        </p:tgtEl>
                                        <p:attrNameLst>
                                          <p:attrName>fill.type</p:attrName>
                                        </p:attrNameLst>
                                      </p:cBhvr>
                                      <p:to>
                                        <p:strVal val="solid"/>
                                      </p:to>
                                    </p:se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par>
                          <p:cTn id="36" fill="hold">
                            <p:stCondLst>
                              <p:cond delay="1000"/>
                            </p:stCondLst>
                            <p:childTnLst>
                              <p:par>
                                <p:cTn id="37" presetID="21" presetClass="emph" presetSubtype="0" fill="remove" grpId="1" nodeType="afterEffect">
                                  <p:stCondLst>
                                    <p:cond delay="0"/>
                                  </p:stCondLst>
                                  <p:childTnLst>
                                    <p:animClr clrSpc="hsl" dir="cw">
                                      <p:cBhvr override="childStyle">
                                        <p:cTn id="38" dur="500" fill="hold"/>
                                        <p:tgtEl>
                                          <p:spTgt spid="7"/>
                                        </p:tgtEl>
                                        <p:attrNameLst>
                                          <p:attrName>style.color</p:attrName>
                                        </p:attrNameLst>
                                      </p:cBhvr>
                                      <p:by>
                                        <p:hsl h="7200000" s="0" l="0"/>
                                      </p:by>
                                    </p:animClr>
                                    <p:animClr clrSpc="hsl" dir="cw">
                                      <p:cBhvr>
                                        <p:cTn id="39" dur="500" fill="hold"/>
                                        <p:tgtEl>
                                          <p:spTgt spid="7"/>
                                        </p:tgtEl>
                                        <p:attrNameLst>
                                          <p:attrName>fillcolor</p:attrName>
                                        </p:attrNameLst>
                                      </p:cBhvr>
                                      <p:by>
                                        <p:hsl h="7200000" s="0" l="0"/>
                                      </p:by>
                                    </p:animClr>
                                    <p:animClr clrSpc="hsl" dir="cw">
                                      <p:cBhvr>
                                        <p:cTn id="40" dur="500" fill="hold"/>
                                        <p:tgtEl>
                                          <p:spTgt spid="7"/>
                                        </p:tgtEl>
                                        <p:attrNameLst>
                                          <p:attrName>stroke.color</p:attrName>
                                        </p:attrNameLst>
                                      </p:cBhvr>
                                      <p:by>
                                        <p:hsl h="7200000" s="0" l="0"/>
                                      </p:by>
                                    </p:animClr>
                                    <p:set>
                                      <p:cBhvr>
                                        <p:cTn id="41" dur="500" fill="hold"/>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Patching Clusters</a:t>
            </a:r>
            <a:endParaRPr lang="en-US" dirty="0"/>
          </a:p>
        </p:txBody>
      </p:sp>
    </p:spTree>
    <p:extLst>
      <p:ext uri="{BB962C8B-B14F-4D97-AF65-F5344CB8AC3E}">
        <p14:creationId xmlns:p14="http://schemas.microsoft.com/office/powerpoint/2010/main" val="410264309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Talk about Patching Clusters</a:t>
            </a:r>
            <a:br>
              <a:rPr lang="en-US" dirty="0" smtClean="0"/>
            </a:br>
            <a:r>
              <a:rPr lang="en-US" sz="4000" dirty="0">
                <a:gradFill>
                  <a:gsLst>
                    <a:gs pos="1250">
                      <a:schemeClr val="tx2"/>
                    </a:gs>
                    <a:gs pos="99000">
                      <a:schemeClr val="tx2"/>
                    </a:gs>
                  </a:gsLst>
                  <a:lin ang="5400000" scaled="0"/>
                </a:gradFill>
              </a:rPr>
              <a:t>Traditional manual maintenance</a:t>
            </a:r>
          </a:p>
        </p:txBody>
      </p:sp>
      <p:sp>
        <p:nvSpPr>
          <p:cNvPr id="3" name="Text Placeholder 2"/>
          <p:cNvSpPr>
            <a:spLocks noGrp="1"/>
          </p:cNvSpPr>
          <p:nvPr>
            <p:ph idx="4294967295"/>
          </p:nvPr>
        </p:nvSpPr>
        <p:spPr>
          <a:xfrm>
            <a:off x="855768" y="1861968"/>
            <a:ext cx="10724938" cy="4437962"/>
          </a:xfrm>
          <a:prstGeom prst="rect">
            <a:avLst/>
          </a:prstGeom>
        </p:spPr>
        <p:txBody>
          <a:bodyPr>
            <a:normAutofit/>
          </a:bodyPr>
          <a:lstStyle/>
          <a:p>
            <a:pPr marL="742885" indent="-742885">
              <a:buAutoNum type="arabicPeriod"/>
            </a:pPr>
            <a:r>
              <a:rPr lang="en-US" sz="1600" dirty="0"/>
              <a:t>Determine Cluster State</a:t>
            </a:r>
          </a:p>
          <a:p>
            <a:pPr marL="742885" indent="-742885">
              <a:buAutoNum type="arabicPeriod"/>
            </a:pPr>
            <a:r>
              <a:rPr lang="en-US" sz="1600" dirty="0"/>
              <a:t>Pause </a:t>
            </a:r>
            <a:r>
              <a:rPr lang="en-US" sz="1600" dirty="0" smtClean="0"/>
              <a:t>/ Drain </a:t>
            </a:r>
            <a:r>
              <a:rPr lang="en-US" sz="1600" dirty="0"/>
              <a:t>‘Node 1’</a:t>
            </a:r>
          </a:p>
          <a:p>
            <a:pPr marL="742885" indent="-742885">
              <a:buAutoNum type="arabicPeriod"/>
            </a:pPr>
            <a:r>
              <a:rPr lang="en-US" sz="1600" dirty="0"/>
              <a:t>Place Node into Operations Manager maintenance mode</a:t>
            </a:r>
          </a:p>
          <a:p>
            <a:pPr marL="742885" indent="-742885">
              <a:buAutoNum type="arabicPeriod"/>
            </a:pPr>
            <a:r>
              <a:rPr lang="en-US" sz="1600" dirty="0"/>
              <a:t>Log into ‘Node 1’</a:t>
            </a:r>
          </a:p>
          <a:p>
            <a:pPr marL="742885" indent="-742885">
              <a:buAutoNum type="arabicPeriod"/>
            </a:pPr>
            <a:r>
              <a:rPr lang="en-US" sz="1600" dirty="0"/>
              <a:t>Launch Windows Update / Other Update Method</a:t>
            </a:r>
          </a:p>
          <a:p>
            <a:pPr marL="742885" indent="-742885">
              <a:buAutoNum type="arabicPeriod"/>
            </a:pPr>
            <a:r>
              <a:rPr lang="en-US" sz="1600" dirty="0"/>
              <a:t>Start Update Process</a:t>
            </a:r>
          </a:p>
          <a:p>
            <a:pPr marL="742885" indent="-742885">
              <a:buAutoNum type="arabicPeriod"/>
            </a:pPr>
            <a:r>
              <a:rPr lang="en-US" sz="1600" dirty="0"/>
              <a:t>Wait for Updates to Complete (</a:t>
            </a:r>
            <a:r>
              <a:rPr lang="en-US" sz="1600" dirty="0" err="1"/>
              <a:t>tick..tick..tick</a:t>
            </a:r>
            <a:r>
              <a:rPr lang="en-US" sz="1600" dirty="0"/>
              <a:t>..)</a:t>
            </a:r>
          </a:p>
          <a:p>
            <a:pPr marL="742885" indent="-742885">
              <a:buAutoNum type="arabicPeriod"/>
            </a:pPr>
            <a:r>
              <a:rPr lang="en-US" sz="1600" dirty="0"/>
              <a:t>Reboot Node</a:t>
            </a:r>
          </a:p>
          <a:p>
            <a:pPr marL="742885" indent="-742885">
              <a:buAutoNum type="arabicPeriod"/>
            </a:pPr>
            <a:r>
              <a:rPr lang="en-US" sz="1600" dirty="0"/>
              <a:t>Wait for Node to post</a:t>
            </a:r>
          </a:p>
          <a:p>
            <a:pPr marL="742885" indent="-742885">
              <a:buAutoNum type="arabicPeriod"/>
            </a:pPr>
            <a:r>
              <a:rPr lang="en-US" sz="1600" dirty="0"/>
              <a:t>Validate updates have been applied correctly</a:t>
            </a:r>
          </a:p>
          <a:p>
            <a:pPr marL="742885" indent="-742885">
              <a:buAutoNum type="arabicPeriod"/>
            </a:pPr>
            <a:r>
              <a:rPr lang="en-US" sz="1600" dirty="0"/>
              <a:t>Validate cluster services have started</a:t>
            </a:r>
          </a:p>
          <a:p>
            <a:pPr marL="742885" indent="-742885">
              <a:buAutoNum type="arabicPeriod"/>
            </a:pPr>
            <a:r>
              <a:rPr lang="en-US" sz="1600" dirty="0"/>
              <a:t>Resume Node (add Node back to cluster)</a:t>
            </a:r>
          </a:p>
          <a:p>
            <a:pPr marL="742885" indent="-742885">
              <a:buAutoNum type="arabicPeriod"/>
            </a:pPr>
            <a:r>
              <a:rPr lang="en-US" sz="1600" dirty="0"/>
              <a:t>Remove Node from Operation Manager maintenance mode</a:t>
            </a:r>
          </a:p>
          <a:p>
            <a:pPr marL="742885" indent="-742885">
              <a:buAutoNum type="arabicPeriod"/>
            </a:pPr>
            <a:r>
              <a:rPr lang="en-US" sz="1600" dirty="0"/>
              <a:t>Repeat for each cluster node (16 node clusters – </a:t>
            </a:r>
            <a:r>
              <a:rPr lang="en-US" sz="1600" dirty="0" err="1"/>
              <a:t>eeek</a:t>
            </a:r>
            <a:r>
              <a:rPr lang="en-US" sz="1600" dirty="0"/>
              <a:t>!!)</a:t>
            </a:r>
          </a:p>
          <a:p>
            <a:pPr marL="742885" indent="-742885">
              <a:buAutoNum type="arabicPeriod"/>
            </a:pPr>
            <a:r>
              <a:rPr lang="en-US" sz="1600" dirty="0"/>
              <a:t>Move cluster services as appropriate</a:t>
            </a:r>
          </a:p>
          <a:p>
            <a:pPr marL="742885" indent="-742885">
              <a:buAutoNum type="arabicPeriod"/>
            </a:pPr>
            <a:r>
              <a:rPr lang="en-US" sz="1600" dirty="0"/>
              <a:t>Validate completion, functionality, and create completion notification</a:t>
            </a:r>
          </a:p>
          <a:p>
            <a:pPr marL="742885" indent="-742885">
              <a:buAutoNum type="arabicPeriod"/>
            </a:pPr>
            <a:endParaRPr lang="en-US" sz="1800" dirty="0"/>
          </a:p>
          <a:p>
            <a:pPr marL="742885" indent="-742885">
              <a:buAutoNum type="arabicPeriod"/>
            </a:pPr>
            <a:endParaRPr lang="en-US" sz="1800" dirty="0"/>
          </a:p>
          <a:p>
            <a:pPr marL="742885" indent="-742885">
              <a:buAutoNum type="arabicPeriod"/>
            </a:pPr>
            <a:endParaRPr lang="en-US" dirty="0" smtClean="0"/>
          </a:p>
          <a:p>
            <a:pPr marL="742885" indent="-742885">
              <a:buAutoNum type="arabicPeriod"/>
            </a:pPr>
            <a:endParaRPr lang="en-US" dirty="0" smtClean="0"/>
          </a:p>
          <a:p>
            <a:endParaRPr lang="en-US" dirty="0" smtClean="0">
              <a:solidFill>
                <a:schemeClr val="tx2"/>
              </a:solidFill>
            </a:endParaRPr>
          </a:p>
        </p:txBody>
      </p:sp>
    </p:spTree>
    <p:custDataLst>
      <p:tags r:id="rId1"/>
    </p:custDataLst>
    <p:extLst>
      <p:ext uri="{BB962C8B-B14F-4D97-AF65-F5344CB8AC3E}">
        <p14:creationId xmlns:p14="http://schemas.microsoft.com/office/powerpoint/2010/main" val="746133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this maintenance completed</a:t>
            </a:r>
            <a:br>
              <a:rPr lang="en-US" dirty="0" smtClean="0"/>
            </a:br>
            <a:r>
              <a:rPr lang="en-US" sz="4000" dirty="0">
                <a:gradFill>
                  <a:gsLst>
                    <a:gs pos="1250">
                      <a:schemeClr val="tx2"/>
                    </a:gs>
                    <a:gs pos="99000">
                      <a:schemeClr val="tx2"/>
                    </a:gs>
                  </a:gsLst>
                  <a:lin ang="5400000" scaled="0"/>
                </a:gradFill>
              </a:rPr>
              <a:t>Traditional maintenance methods</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dirty="0"/>
              <a:t>Manual Execution (yuck!)</a:t>
            </a:r>
          </a:p>
          <a:p>
            <a:r>
              <a:rPr lang="en-US" dirty="0"/>
              <a:t>Complex configurations of Configuration Manager </a:t>
            </a:r>
            <a:r>
              <a:rPr lang="en-US" dirty="0">
                <a:solidFill>
                  <a:schemeClr val="tx2"/>
                </a:solidFill>
              </a:rPr>
              <a:t>collections</a:t>
            </a:r>
            <a:r>
              <a:rPr lang="en-US" dirty="0"/>
              <a:t> and </a:t>
            </a:r>
            <a:r>
              <a:rPr lang="en-US" dirty="0">
                <a:solidFill>
                  <a:schemeClr val="tx2"/>
                </a:solidFill>
              </a:rPr>
              <a:t>maintenance windows</a:t>
            </a:r>
          </a:p>
          <a:p>
            <a:r>
              <a:rPr lang="en-US" dirty="0"/>
              <a:t>Complex configurations of </a:t>
            </a:r>
            <a:r>
              <a:rPr lang="en-US" dirty="0">
                <a:solidFill>
                  <a:schemeClr val="tx2"/>
                </a:solidFill>
              </a:rPr>
              <a:t>scripts</a:t>
            </a:r>
            <a:r>
              <a:rPr lang="en-US" dirty="0"/>
              <a:t>, </a:t>
            </a:r>
            <a:r>
              <a:rPr lang="en-US" dirty="0">
                <a:solidFill>
                  <a:schemeClr val="tx2"/>
                </a:solidFill>
              </a:rPr>
              <a:t>scheduled tasks, alternate voodoo</a:t>
            </a:r>
          </a:p>
          <a:p>
            <a:r>
              <a:rPr lang="en-US" dirty="0"/>
              <a:t>In many cases complex system are excluded from scheduled maintenance all together</a:t>
            </a:r>
            <a:endParaRPr lang="en-US" b="1" dirty="0">
              <a:solidFill>
                <a:srgbClr val="FFFF00"/>
              </a:solidFill>
            </a:endParaRPr>
          </a:p>
          <a:p>
            <a:endParaRPr lang="en-US" dirty="0" smtClean="0">
              <a:solidFill>
                <a:schemeClr val="tx2"/>
              </a:solidFill>
            </a:endParaRPr>
          </a:p>
        </p:txBody>
      </p:sp>
    </p:spTree>
    <p:extLst>
      <p:ext uri="{BB962C8B-B14F-4D97-AF65-F5344CB8AC3E}">
        <p14:creationId xmlns:p14="http://schemas.microsoft.com/office/powerpoint/2010/main" val="518693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Methods for Patching Clusters</a:t>
            </a:r>
            <a:br>
              <a:rPr lang="en-US" dirty="0" smtClean="0"/>
            </a:br>
            <a:r>
              <a:rPr lang="en-US" sz="4000">
                <a:gradFill>
                  <a:gsLst>
                    <a:gs pos="1250">
                      <a:schemeClr val="tx2"/>
                    </a:gs>
                    <a:gs pos="99000">
                      <a:schemeClr val="tx2"/>
                    </a:gs>
                  </a:gsLst>
                  <a:lin ang="5400000" scaled="0"/>
                </a:gradFill>
              </a:rPr>
              <a:t>Now we’re </a:t>
            </a:r>
            <a:r>
              <a:rPr lang="en-US" sz="4000" dirty="0">
                <a:gradFill>
                  <a:gsLst>
                    <a:gs pos="1250">
                      <a:schemeClr val="tx2"/>
                    </a:gs>
                    <a:gs pos="99000">
                      <a:schemeClr val="tx2"/>
                    </a:gs>
                  </a:gsLst>
                  <a:lin ang="5400000" scaled="0"/>
                </a:gradFill>
              </a:rPr>
              <a:t>talking</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dirty="0"/>
              <a:t>Windows 2012 Cluster Aware Updating</a:t>
            </a:r>
          </a:p>
          <a:p>
            <a:r>
              <a:rPr lang="en-US" dirty="0"/>
              <a:t>System Center 2012 SP1 Virtual Machine Manager </a:t>
            </a:r>
          </a:p>
          <a:p>
            <a:r>
              <a:rPr lang="en-US" dirty="0"/>
              <a:t>System Center 2012 SP1 – Orchestrator Automation</a:t>
            </a:r>
          </a:p>
          <a:p>
            <a:r>
              <a:rPr lang="en-US" dirty="0"/>
              <a:t>Potentially others</a:t>
            </a:r>
          </a:p>
        </p:txBody>
      </p:sp>
    </p:spTree>
    <p:extLst>
      <p:ext uri="{BB962C8B-B14F-4D97-AF65-F5344CB8AC3E}">
        <p14:creationId xmlns:p14="http://schemas.microsoft.com/office/powerpoint/2010/main" val="2732911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We Start</a:t>
            </a:r>
            <a:br>
              <a:rPr lang="en-US" dirty="0" smtClean="0"/>
            </a:br>
            <a:r>
              <a:rPr lang="en-US" sz="4000" dirty="0">
                <a:gradFill>
                  <a:gsLst>
                    <a:gs pos="1250">
                      <a:schemeClr val="tx2"/>
                    </a:gs>
                    <a:gs pos="99000">
                      <a:schemeClr val="tx2"/>
                    </a:gs>
                  </a:gsLst>
                  <a:lin ang="5400000" scaled="0"/>
                </a:gradFill>
              </a:rPr>
              <a:t>2012 Cluster Aware Updating</a:t>
            </a:r>
          </a:p>
        </p:txBody>
      </p:sp>
      <p:sp>
        <p:nvSpPr>
          <p:cNvPr id="3" name="Text Placeholder 2"/>
          <p:cNvSpPr>
            <a:spLocks noGrp="1"/>
          </p:cNvSpPr>
          <p:nvPr>
            <p:ph idx="4294967295"/>
          </p:nvPr>
        </p:nvSpPr>
        <p:spPr>
          <a:xfrm>
            <a:off x="855768" y="1861968"/>
            <a:ext cx="10724938" cy="4437962"/>
          </a:xfrm>
          <a:prstGeom prst="rect">
            <a:avLst/>
          </a:prstGeom>
        </p:spPr>
        <p:txBody>
          <a:bodyPr/>
          <a:lstStyle/>
          <a:p>
            <a:r>
              <a:rPr lang="en-US" dirty="0"/>
              <a:t>One click cluster aware updates</a:t>
            </a:r>
          </a:p>
          <a:p>
            <a:r>
              <a:rPr lang="en-US" dirty="0"/>
              <a:t>Integrates with WSUS</a:t>
            </a:r>
          </a:p>
          <a:p>
            <a:r>
              <a:rPr lang="en-US" dirty="0"/>
              <a:t>Configuration Manager not needed</a:t>
            </a:r>
          </a:p>
          <a:p>
            <a:r>
              <a:rPr lang="en-US" dirty="0"/>
              <a:t>Can be automated / extended with included PowerShell </a:t>
            </a:r>
            <a:r>
              <a:rPr lang="en-US" dirty="0" err="1"/>
              <a:t>cmdlets</a:t>
            </a:r>
            <a:endParaRPr lang="en-US" dirty="0"/>
          </a:p>
          <a:p>
            <a:r>
              <a:rPr lang="en-US" dirty="0"/>
              <a:t>Windows 2012 Required</a:t>
            </a:r>
          </a:p>
        </p:txBody>
      </p:sp>
    </p:spTree>
    <p:extLst>
      <p:ext uri="{BB962C8B-B14F-4D97-AF65-F5344CB8AC3E}">
        <p14:creationId xmlns:p14="http://schemas.microsoft.com/office/powerpoint/2010/main" val="737631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One Should I Choose</a:t>
            </a:r>
            <a:br>
              <a:rPr lang="en-US" dirty="0" smtClean="0"/>
            </a:br>
            <a:r>
              <a:rPr lang="en-US" sz="4000" dirty="0" smtClean="0">
                <a:gradFill>
                  <a:gsLst>
                    <a:gs pos="1250">
                      <a:schemeClr val="tx2"/>
                    </a:gs>
                    <a:gs pos="99000">
                      <a:schemeClr val="tx2"/>
                    </a:gs>
                  </a:gsLst>
                  <a:lin ang="5400000" scaled="0"/>
                </a:gradFill>
              </a:rPr>
              <a:t>It Depends</a:t>
            </a:r>
            <a:endParaRPr lang="en-US" sz="4000" dirty="0">
              <a:gradFill>
                <a:gsLst>
                  <a:gs pos="1250">
                    <a:schemeClr val="tx2"/>
                  </a:gs>
                  <a:gs pos="99000">
                    <a:schemeClr val="tx2"/>
                  </a:gs>
                </a:gsLst>
                <a:lin ang="5400000" scaled="0"/>
              </a:gradFill>
            </a:endParaRPr>
          </a:p>
        </p:txBody>
      </p:sp>
      <p:graphicFrame>
        <p:nvGraphicFramePr>
          <p:cNvPr id="3" name="Table 2"/>
          <p:cNvGraphicFramePr>
            <a:graphicFrameLocks noGrp="1"/>
          </p:cNvGraphicFramePr>
          <p:nvPr>
            <p:extLst>
              <p:ext uri="{D42A27DB-BD31-4B8C-83A1-F6EECF244321}">
                <p14:modId xmlns:p14="http://schemas.microsoft.com/office/powerpoint/2010/main" val="3148848736"/>
              </p:ext>
            </p:extLst>
          </p:nvPr>
        </p:nvGraphicFramePr>
        <p:xfrm>
          <a:off x="884238" y="2049462"/>
          <a:ext cx="10744198" cy="4079240"/>
        </p:xfrm>
        <a:graphic>
          <a:graphicData uri="http://schemas.openxmlformats.org/drawingml/2006/table">
            <a:tbl>
              <a:tblPr firstRow="1" bandRow="1">
                <a:tableStyleId>{5C22544A-7EE6-4342-B048-85BDC9FD1C3A}</a:tableStyleId>
              </a:tblPr>
              <a:tblGrid>
                <a:gridCol w="5529820"/>
                <a:gridCol w="1579948"/>
                <a:gridCol w="1579948"/>
                <a:gridCol w="2054482"/>
              </a:tblGrid>
              <a:tr h="370840">
                <a:tc>
                  <a:txBody>
                    <a:bodyPr/>
                    <a:lstStyle/>
                    <a:p>
                      <a:pPr algn="ctr"/>
                      <a:r>
                        <a:rPr lang="en-US" dirty="0" smtClean="0"/>
                        <a:t>Scenario:</a:t>
                      </a:r>
                      <a:endParaRPr lang="en-US" dirty="0"/>
                    </a:p>
                  </a:txBody>
                  <a:tcPr/>
                </a:tc>
                <a:tc>
                  <a:txBody>
                    <a:bodyPr/>
                    <a:lstStyle/>
                    <a:p>
                      <a:pPr algn="ctr"/>
                      <a:r>
                        <a:rPr lang="en-US" dirty="0" smtClean="0"/>
                        <a:t>VMM</a:t>
                      </a:r>
                      <a:endParaRPr lang="en-US" dirty="0"/>
                    </a:p>
                  </a:txBody>
                  <a:tcPr/>
                </a:tc>
                <a:tc>
                  <a:txBody>
                    <a:bodyPr/>
                    <a:lstStyle/>
                    <a:p>
                      <a:pPr algn="ctr"/>
                      <a:r>
                        <a:rPr lang="en-US" dirty="0" smtClean="0"/>
                        <a:t>CAU</a:t>
                      </a:r>
                      <a:endParaRPr lang="en-US" dirty="0"/>
                    </a:p>
                  </a:txBody>
                  <a:tcPr/>
                </a:tc>
                <a:tc>
                  <a:txBody>
                    <a:bodyPr/>
                    <a:lstStyle/>
                    <a:p>
                      <a:pPr algn="ctr"/>
                      <a:r>
                        <a:rPr lang="en-US" dirty="0" err="1" smtClean="0"/>
                        <a:t>Runbook</a:t>
                      </a:r>
                      <a:endParaRPr lang="en-US" dirty="0"/>
                    </a:p>
                  </a:txBody>
                  <a:tcPr/>
                </a:tc>
              </a:tr>
              <a:tr h="370840">
                <a:tc>
                  <a:txBody>
                    <a:bodyPr/>
                    <a:lstStyle/>
                    <a:p>
                      <a:r>
                        <a:rPr lang="en-US" dirty="0" smtClean="0"/>
                        <a:t>VMM Managed 2008</a:t>
                      </a:r>
                      <a:r>
                        <a:rPr lang="en-US" baseline="0" dirty="0" smtClean="0"/>
                        <a:t> </a:t>
                      </a:r>
                      <a:r>
                        <a:rPr lang="en-US" dirty="0" smtClean="0"/>
                        <a:t>HVS (SUM in</a:t>
                      </a:r>
                      <a:r>
                        <a:rPr lang="en-US" baseline="0" dirty="0" smtClean="0"/>
                        <a:t> </a:t>
                      </a:r>
                      <a:r>
                        <a:rPr lang="en-US" dirty="0" smtClean="0"/>
                        <a:t>VMM)</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endParaRPr lang="en-US"/>
                    </a:p>
                  </a:txBody>
                  <a:tcPr/>
                </a:tc>
              </a:tr>
              <a:tr h="370840">
                <a:tc>
                  <a:txBody>
                    <a:bodyPr/>
                    <a:lstStyle/>
                    <a:p>
                      <a:r>
                        <a:rPr lang="en-US" dirty="0" smtClean="0"/>
                        <a:t>VMM Managed 2008 HVS (SUM in WSUS)</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r h="370840">
                <a:tc>
                  <a:txBody>
                    <a:bodyPr/>
                    <a:lstStyle/>
                    <a:p>
                      <a:r>
                        <a:rPr lang="en-US" dirty="0" smtClean="0"/>
                        <a:t>VMM</a:t>
                      </a:r>
                      <a:r>
                        <a:rPr lang="en-US" baseline="0" dirty="0" smtClean="0"/>
                        <a:t> Managed 2008 HVS (SUM in SCCM)</a:t>
                      </a:r>
                      <a:endParaRPr lang="en-US" dirty="0"/>
                    </a:p>
                  </a:txBody>
                  <a:tcPr/>
                </a:tc>
                <a:tc>
                  <a:txBody>
                    <a:bodyPr/>
                    <a:lstStyle/>
                    <a:p>
                      <a:pPr algn="ctr"/>
                      <a:endParaRPr lang="en-US" dirty="0"/>
                    </a:p>
                  </a:txBody>
                  <a:tcPr/>
                </a:tc>
                <a:tc>
                  <a:txBody>
                    <a:bodyPr/>
                    <a:lstStyle/>
                    <a:p>
                      <a:pPr algn="ctr"/>
                      <a:endParaRPr lang="en-US"/>
                    </a:p>
                  </a:txBody>
                  <a:tcPr/>
                </a:tc>
                <a:tc>
                  <a:txBody>
                    <a:bodyPr/>
                    <a:lstStyle/>
                    <a:p>
                      <a:pPr algn="ctr"/>
                      <a:r>
                        <a:rPr lang="en-US" dirty="0" smtClean="0"/>
                        <a:t>X</a:t>
                      </a:r>
                      <a:endParaRPr lang="en-US" dirty="0"/>
                    </a:p>
                  </a:txBody>
                  <a:tcPr/>
                </a:tc>
              </a:tr>
              <a:tr h="370840">
                <a:tc>
                  <a:txBody>
                    <a:bodyPr/>
                    <a:lstStyle/>
                    <a:p>
                      <a:r>
                        <a:rPr lang="en-US" dirty="0" smtClean="0"/>
                        <a:t>VMM</a:t>
                      </a:r>
                      <a:r>
                        <a:rPr lang="en-US" baseline="0" dirty="0" smtClean="0"/>
                        <a:t> Managed 2012 HVS (SUM in VMM)</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endParaRPr lang="en-US"/>
                    </a:p>
                  </a:txBody>
                  <a:tcPr/>
                </a:tc>
              </a:tr>
              <a:tr h="370840">
                <a:tc>
                  <a:txBody>
                    <a:bodyPr/>
                    <a:lstStyle/>
                    <a:p>
                      <a:r>
                        <a:rPr lang="en-US" dirty="0" smtClean="0"/>
                        <a:t>VMM Managed 2012 HVS (SUM in WSUS)</a:t>
                      </a:r>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endParaRPr lang="en-US"/>
                    </a:p>
                  </a:txBody>
                  <a:tcPr/>
                </a:tc>
              </a:tr>
              <a:tr h="370840">
                <a:tc>
                  <a:txBody>
                    <a:bodyPr/>
                    <a:lstStyle/>
                    <a:p>
                      <a:r>
                        <a:rPr lang="en-US" dirty="0" smtClean="0"/>
                        <a:t>VMM Managed 2012 HVS (SUM in SCCM)</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r h="370840">
                <a:tc>
                  <a:txBody>
                    <a:bodyPr/>
                    <a:lstStyle/>
                    <a:p>
                      <a:r>
                        <a:rPr lang="en-US" dirty="0" smtClean="0"/>
                        <a:t>Other</a:t>
                      </a:r>
                      <a:r>
                        <a:rPr lang="en-US" baseline="0" dirty="0" smtClean="0"/>
                        <a:t> 2008 Cluster (SUM in WSUS or SCCM)</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r h="370840">
                <a:tc>
                  <a:txBody>
                    <a:bodyPr/>
                    <a:lstStyle/>
                    <a:p>
                      <a:r>
                        <a:rPr lang="en-US" dirty="0" smtClean="0"/>
                        <a:t>Other 2012 Cluster</a:t>
                      </a:r>
                      <a:r>
                        <a:rPr lang="en-US" baseline="0" dirty="0" smtClean="0"/>
                        <a:t> (SUM in WSUS)</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r>
              <a:tr h="370840">
                <a:tc>
                  <a:txBody>
                    <a:bodyPr/>
                    <a:lstStyle/>
                    <a:p>
                      <a:r>
                        <a:rPr lang="en-US" dirty="0" smtClean="0"/>
                        <a:t>Other 2012 Cluster (SUM</a:t>
                      </a:r>
                      <a:r>
                        <a:rPr lang="en-US" baseline="0" dirty="0" smtClean="0"/>
                        <a:t> in </a:t>
                      </a:r>
                      <a:r>
                        <a:rPr lang="en-US" dirty="0" smtClean="0"/>
                        <a:t>SCCM)</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r h="370840">
                <a:tc>
                  <a:txBody>
                    <a:bodyPr/>
                    <a:lstStyle/>
                    <a:p>
                      <a:r>
                        <a:rPr lang="en-US" dirty="0" smtClean="0"/>
                        <a:t>Complete Flexibility or Custom Solution</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bl>
          </a:graphicData>
        </a:graphic>
      </p:graphicFrame>
    </p:spTree>
    <p:extLst>
      <p:ext uri="{BB962C8B-B14F-4D97-AF65-F5344CB8AC3E}">
        <p14:creationId xmlns:p14="http://schemas.microsoft.com/office/powerpoint/2010/main" val="428216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6.5|13|16.8|13.8|2.4|3|2.4|10.7|4.9|1.9|3.5|10.6|2.8|6.4|9.8|5.1"/>
</p:tagLst>
</file>

<file path=ppt/tags/tag2.xml><?xml version="1.0" encoding="utf-8"?>
<p:tagLst xmlns:a="http://schemas.openxmlformats.org/drawingml/2006/main" xmlns:r="http://schemas.openxmlformats.org/officeDocument/2006/relationships" xmlns:p="http://schemas.openxmlformats.org/presentationml/2006/main">
  <p:tag name="TIMING" val="|8.4|18.5|7.2|31.9|19.2|18.2|2.8|9.9|4.2|24.8|4.5|3.7|6.5|1.7"/>
</p:tagLst>
</file>

<file path=ppt/theme/theme1.xml><?xml version="1.0" encoding="utf-8"?>
<a:theme xmlns:a="http://schemas.openxmlformats.org/drawingml/2006/main" name="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 2013 Speaker PPT Template" id="{B7FE9518-974F-47DC-B2FB-8DA685825519}" vid="{71F0AC58-1E80-4F52-B431-4D2A931C77C7}"/>
    </a:ext>
  </a:extLst>
</a:theme>
</file>

<file path=ppt/theme/theme2.xml><?xml version="1.0" encoding="utf-8"?>
<a:theme xmlns:a="http://schemas.openxmlformats.org/drawingml/2006/main" name="1_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Speaker_PPT_Template [Read-Only]" id="{68657F44-7C4C-40C4-8660-48CD78E81280}" vid="{F527D764-6833-416A-B307-A7A7B10A8ED8}"/>
    </a:ext>
  </a:extLst>
</a:theme>
</file>

<file path=ppt/theme/theme3.xml><?xml version="1.0" encoding="utf-8"?>
<a:theme xmlns:a="http://schemas.openxmlformats.org/drawingml/2006/main" name="2_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 PPT Template.potx" id="{192889D2-7FCB-4487-9DB7-DFB8C1962A5F}" vid="{1AAAD50A-C0DE-47DE-BFB5-89B0A447003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D899C120E4484B8CAD9B97FA6D2027" ma:contentTypeVersion="" ma:contentTypeDescription="Create a new document." ma:contentTypeScope="" ma:versionID="8b2b1118d7563a9ed8be750e0e319b59">
  <xsd:schema xmlns:xsd="http://www.w3.org/2001/XMLSchema" xmlns:xs="http://www.w3.org/2001/XMLSchema" xmlns:p="http://schemas.microsoft.com/office/2006/metadata/properties" targetNamespace="http://schemas.microsoft.com/office/2006/metadata/properties" ma:root="true" ma:fieldsID="f3e687d5f98ee29b9cfcc2ff24550dc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1D5C2EF-3D46-4E8E-AA71-D1C645D18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schemas.microsoft.com/office/infopath/2007/PartnerControl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TechEd PPT Template</Template>
  <TotalTime>17</TotalTime>
  <Words>3288</Words>
  <Application>Microsoft Office PowerPoint</Application>
  <PresentationFormat>Custom</PresentationFormat>
  <Paragraphs>255</Paragraphs>
  <Slides>25</Slides>
  <Notes>21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25</vt:i4>
      </vt:variant>
    </vt:vector>
  </HeadingPairs>
  <TitlesOfParts>
    <vt:vector size="34" baseType="lpstr">
      <vt:lpstr>Arial</vt:lpstr>
      <vt:lpstr>Consolas</vt:lpstr>
      <vt:lpstr>Segoe Semibold</vt:lpstr>
      <vt:lpstr>Segoe UI</vt:lpstr>
      <vt:lpstr>Segoe UI Light</vt:lpstr>
      <vt:lpstr>Wingdings</vt:lpstr>
      <vt:lpstr>TechEd_2013_Template_16x9</vt:lpstr>
      <vt:lpstr>1_TechEd_2013_Template_16x9</vt:lpstr>
      <vt:lpstr>2_TechEd_2013_Template_16x9</vt:lpstr>
      <vt:lpstr>Complex Maintenance with Configuration Manager and Orchestrator – Patching Clusters </vt:lpstr>
      <vt:lpstr>Session Objectives And Takeaways</vt:lpstr>
      <vt:lpstr>Agenda</vt:lpstr>
      <vt:lpstr>Patching Clusters</vt:lpstr>
      <vt:lpstr>Lets Talk about Patching Clusters Traditional manual maintenance</vt:lpstr>
      <vt:lpstr>How is this maintenance completed Traditional maintenance methods</vt:lpstr>
      <vt:lpstr>Modern Methods for Patching Clusters Now we’re talking</vt:lpstr>
      <vt:lpstr>Before We Start 2012 Cluster Aware Updating</vt:lpstr>
      <vt:lpstr>Which One Should I Choose It Depends</vt:lpstr>
      <vt:lpstr>Patching Clusters With System Center 2012 SP1</vt:lpstr>
      <vt:lpstr>System Center 2012 SP1 Sample Solution Components</vt:lpstr>
      <vt:lpstr>Cluster Patching Runbooks Automation Steps</vt:lpstr>
      <vt:lpstr>Demo</vt:lpstr>
      <vt:lpstr>Runbook Development Challenges and Lessons Learned</vt:lpstr>
      <vt:lpstr>Challenge 1 PowerShell script (IP and 32 vs. 64)</vt:lpstr>
      <vt:lpstr>Challenge 2 Multi Value Data Handling</vt:lpstr>
      <vt:lpstr>Challenge 3 Confirming proper policy has been applied</vt:lpstr>
      <vt:lpstr>Challenge 4 Detecting update application state and reboot</vt:lpstr>
      <vt:lpstr>Demo</vt:lpstr>
      <vt:lpstr>Beyond Sample Solution Take it further</vt:lpstr>
      <vt:lpstr>Demo</vt:lpstr>
      <vt:lpstr>Session Objectives And Takeaways</vt:lpstr>
      <vt:lpstr>Related content</vt:lpstr>
      <vt:lpstr>Resources</vt:lpstr>
      <vt:lpstr>PowerPoint Presentation</vt:lpstr>
    </vt:vector>
  </TitlesOfParts>
  <Manager>&lt;Comms manager/speech writer&gt;</Manager>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2013</dc:subject>
  <dc:creator>Neil Peterson</dc:creator>
  <cp:keywords>TechEd 2013</cp:keywords>
  <dc:description>Template by: Jordan Cayabyab, Artitudes Design, Inc.
Formatting by: 
Audience Type: Internal/External</dc:description>
  <cp:lastModifiedBy>ShowAdmin</cp:lastModifiedBy>
  <cp:revision>5</cp:revision>
  <dcterms:created xsi:type="dcterms:W3CDTF">2013-08-08T20:07:42Z</dcterms:created>
  <dcterms:modified xsi:type="dcterms:W3CDTF">2013-09-02T04:33:17Z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0x010100BDD899C120E4484B8CAD9B97FA6D2027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